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75" r:id="rId2"/>
    <p:sldId id="294" r:id="rId3"/>
    <p:sldId id="295" r:id="rId4"/>
    <p:sldId id="296" r:id="rId5"/>
    <p:sldId id="303" r:id="rId6"/>
    <p:sldId id="304" r:id="rId7"/>
    <p:sldId id="305" r:id="rId8"/>
    <p:sldId id="306" r:id="rId9"/>
    <p:sldId id="281" r:id="rId10"/>
    <p:sldId id="280" r:id="rId11"/>
    <p:sldId id="279" r:id="rId12"/>
    <p:sldId id="307" r:id="rId13"/>
    <p:sldId id="308" r:id="rId14"/>
    <p:sldId id="278" r:id="rId15"/>
    <p:sldId id="276" r:id="rId16"/>
    <p:sldId id="284" r:id="rId17"/>
    <p:sldId id="283" r:id="rId18"/>
    <p:sldId id="282" r:id="rId19"/>
    <p:sldId id="288" r:id="rId20"/>
    <p:sldId id="291" r:id="rId21"/>
    <p:sldId id="309" r:id="rId22"/>
    <p:sldId id="290" r:id="rId23"/>
    <p:sldId id="292" r:id="rId24"/>
    <p:sldId id="293" r:id="rId25"/>
    <p:sldId id="27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87" autoAdjust="0"/>
  </p:normalViewPr>
  <p:slideViewPr>
    <p:cSldViewPr snapToGrid="0">
      <p:cViewPr varScale="1">
        <p:scale>
          <a:sx n="92" d="100"/>
          <a:sy n="92" d="100"/>
        </p:scale>
        <p:origin x="6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97073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18662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267413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33612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167933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11/24/2025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281995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11/24/2025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503273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478658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337188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BE01757-E667-4613-BE4B-3E73638EF006}"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150581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2696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E01757-E667-4613-BE4B-3E73638EF006}"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4955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E01757-E667-4613-BE4B-3E73638EF006}" type="datetimeFigureOut">
              <a:rPr lang="en-US" smtClean="0"/>
              <a:t>11/24/2025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24696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BE01757-E667-4613-BE4B-3E73638EF006}" type="datetimeFigureOut">
              <a:rPr lang="en-US" smtClean="0"/>
              <a:t>11/24/2025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2502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BE01757-E667-4613-BE4B-3E73638EF006}" type="datetimeFigureOut">
              <a:rPr lang="en-US" smtClean="0"/>
              <a:t>11/24/2025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695199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E01757-E667-4613-BE4B-3E73638EF006}" type="datetimeFigureOut">
              <a:rPr lang="en-US" smtClean="0"/>
              <a:t>11/24/2025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380906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17013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BE01757-E667-4613-BE4B-3E73638EF006}" type="datetimeFigureOut">
              <a:rPr lang="en-US" smtClean="0"/>
              <a:t>11/24/2025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AA5DF09-7617-4F07-81D5-1F0152CAB3C7}" type="slidenum">
              <a:rPr lang="en-US" smtClean="0"/>
              <a:t>‹#›</a:t>
            </a:fld>
            <a:endParaRPr lang="en-US"/>
          </a:p>
        </p:txBody>
      </p:sp>
    </p:spTree>
    <p:extLst>
      <p:ext uri="{BB962C8B-B14F-4D97-AF65-F5344CB8AC3E}">
        <p14:creationId xmlns:p14="http://schemas.microsoft.com/office/powerpoint/2010/main" val="393391312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package" Target="../embeddings/Microsoft_Word_Document.docx"/><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5993" y="452718"/>
            <a:ext cx="11061207" cy="1400530"/>
          </a:xfrm>
        </p:spPr>
        <p:txBody>
          <a:bodyPr/>
          <a:lstStyle/>
          <a:p>
            <a:r>
              <a:rPr lang="ro-RO" sz="4800" b="1" dirty="0">
                <a:latin typeface="Times New Roman" panose="02020603050405020304" pitchFamily="18" charset="0"/>
                <a:cs typeface="Times New Roman" panose="02020603050405020304" pitchFamily="18" charset="0"/>
              </a:rPr>
              <a:t>	</a:t>
            </a:r>
            <a:r>
              <a:rPr lang="ro-RO" sz="3600" b="1" dirty="0">
                <a:latin typeface="Times New Roman" panose="02020603050405020304" pitchFamily="18" charset="0"/>
                <a:cs typeface="Times New Roman" panose="02020603050405020304" pitchFamily="18" charset="0"/>
              </a:rPr>
              <a:t> PROTECȚIA DE ZGOMOT ȘI VIBRAȚII </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49706" y="1274165"/>
            <a:ext cx="11557416" cy="5396458"/>
          </a:xfrm>
        </p:spPr>
        <p:txBody>
          <a:bodyPr>
            <a:normAutofit fontScale="92500"/>
          </a:bodyPr>
          <a:lstStyle/>
          <a:p>
            <a:pPr marL="0" indent="0" algn="just">
              <a:buNone/>
            </a:pPr>
            <a:endParaRPr lang="ro-RO" dirty="0"/>
          </a:p>
          <a:p>
            <a:pPr marL="0" indent="0" algn="just">
              <a:buNone/>
            </a:pPr>
            <a:r>
              <a:rPr lang="ro-RO" sz="3500" dirty="0">
                <a:latin typeface="Times New Roman" pitchFamily="18" charset="0"/>
                <a:cs typeface="Times New Roman" pitchFamily="18" charset="0"/>
              </a:rPr>
              <a:t>1. Surse de zgomot şi vibraţii în activităţile profesionale.</a:t>
            </a:r>
          </a:p>
          <a:p>
            <a:pPr marL="0" indent="0" algn="just">
              <a:buNone/>
            </a:pPr>
            <a:r>
              <a:rPr lang="ro-RO" sz="3500" dirty="0">
                <a:latin typeface="Times New Roman" pitchFamily="18" charset="0"/>
                <a:cs typeface="Times New Roman" pitchFamily="18" charset="0"/>
              </a:rPr>
              <a:t> 2. Zgomotul și vibrațiile de producție, clasificări și caracteristici tehnice.</a:t>
            </a:r>
          </a:p>
          <a:p>
            <a:pPr marL="0" indent="0">
              <a:buNone/>
            </a:pPr>
            <a:r>
              <a:rPr lang="ro-RO" sz="3500" dirty="0">
                <a:latin typeface="Times New Roman" pitchFamily="18" charset="0"/>
                <a:cs typeface="Times New Roman" pitchFamily="18" charset="0"/>
              </a:rPr>
              <a:t>3. Acţiunea zgomotului şi a vibraţiei asupra organismului uman.</a:t>
            </a:r>
          </a:p>
          <a:p>
            <a:pPr marL="0" indent="0">
              <a:buNone/>
            </a:pPr>
            <a:r>
              <a:rPr lang="ro-RO" sz="3500" dirty="0">
                <a:latin typeface="Times New Roman" pitchFamily="18" charset="0"/>
                <a:cs typeface="Times New Roman" pitchFamily="18" charset="0"/>
              </a:rPr>
              <a:t>4. Normarea zgomotului şi vibraţiei la locurile de muncă.</a:t>
            </a:r>
          </a:p>
          <a:p>
            <a:pPr marL="0" indent="0" algn="just">
              <a:buNone/>
            </a:pPr>
            <a:r>
              <a:rPr lang="ro-RO" sz="3500" dirty="0">
                <a:latin typeface="Times New Roman" pitchFamily="18" charset="0"/>
                <a:cs typeface="Times New Roman" pitchFamily="18" charset="0"/>
              </a:rPr>
              <a:t>5. Măsurile de combatere ale zgomotului şi vibraţiei şi mijloacele individuale de protecţie.</a:t>
            </a:r>
          </a:p>
          <a:p>
            <a:pPr marL="0" indent="0">
              <a:buNone/>
            </a:pPr>
            <a:r>
              <a:rPr lang="ro-RO" sz="3200" b="1" dirty="0"/>
              <a:t> </a:t>
            </a:r>
            <a:endParaRPr lang="ro-RO" sz="3200" dirty="0"/>
          </a:p>
          <a:p>
            <a:pPr marL="0" indent="0" algn="just">
              <a:buNone/>
            </a:pP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2248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01246" cy="611584"/>
          </a:xfrm>
        </p:spPr>
        <p:txBody>
          <a:bodyPr/>
          <a:lstStyle/>
          <a:p>
            <a:endParaRPr lang="ro-RO" dirty="0"/>
          </a:p>
        </p:txBody>
      </p:sp>
      <p:sp>
        <p:nvSpPr>
          <p:cNvPr id="3" name="Объект 2"/>
          <p:cNvSpPr>
            <a:spLocks noGrp="1"/>
          </p:cNvSpPr>
          <p:nvPr>
            <p:ph idx="1"/>
          </p:nvPr>
        </p:nvSpPr>
        <p:spPr>
          <a:xfrm>
            <a:off x="324786" y="1469036"/>
            <a:ext cx="11542427" cy="4974235"/>
          </a:xfrm>
        </p:spPr>
        <p:txBody>
          <a:bodyPr>
            <a:normAutofit fontScale="77500" lnSpcReduction="20000"/>
          </a:bodyPr>
          <a:lstStyle/>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Zgomotele variabil</a:t>
            </a:r>
            <a:r>
              <a:rPr lang="ro-RO" sz="3200" dirty="0">
                <a:latin typeface="Times New Roman" panose="02020603050405020304" pitchFamily="18" charset="0"/>
                <a:cs typeface="Times New Roman" panose="02020603050405020304" pitchFamily="18" charset="0"/>
              </a:rPr>
              <a:t>e  pot fi:</a:t>
            </a:r>
          </a:p>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oscilatoare în timp </a:t>
            </a:r>
            <a:r>
              <a:rPr lang="ro-RO" sz="3200" dirty="0">
                <a:latin typeface="Times New Roman" panose="02020603050405020304" pitchFamily="18" charset="0"/>
                <a:cs typeface="Times New Roman" panose="02020603050405020304" pitchFamily="18" charset="0"/>
              </a:rPr>
              <a:t>– nivelul sunetului se schimbă permanent în timp;</a:t>
            </a:r>
          </a:p>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întrerupte </a:t>
            </a:r>
            <a:r>
              <a:rPr lang="ro-RO" sz="3200" dirty="0">
                <a:latin typeface="Times New Roman" panose="02020603050405020304" pitchFamily="18" charset="0"/>
                <a:cs typeface="Times New Roman" panose="02020603050405020304" pitchFamily="18" charset="0"/>
              </a:rPr>
              <a:t>– nivelul sunetului scade până la valoarea de fon, iar durata zgomotelor ce depăşesc valoarea de fon este mai mare </a:t>
            </a:r>
            <a:r>
              <a:rPr lang="ro-RO" sz="3200" i="1" dirty="0">
                <a:latin typeface="Times New Roman" panose="02020603050405020304" pitchFamily="18" charset="0"/>
                <a:cs typeface="Times New Roman" panose="02020603050405020304" pitchFamily="18" charset="0"/>
              </a:rPr>
              <a:t>de 1 secundă</a:t>
            </a:r>
            <a:r>
              <a:rPr lang="ro-RO" sz="3200" dirty="0">
                <a:latin typeface="Times New Roman" panose="02020603050405020304" pitchFamily="18" charset="0"/>
                <a:cs typeface="Times New Roman" panose="02020603050405020304" pitchFamily="18" charset="0"/>
              </a:rPr>
              <a:t>;</a:t>
            </a:r>
          </a:p>
          <a:p>
            <a:pPr algn="just">
              <a:buFontTx/>
              <a:buChar char="-"/>
            </a:pPr>
            <a:r>
              <a:rPr lang="ro-RO" sz="3200" b="1" dirty="0">
                <a:latin typeface="Times New Roman" panose="02020603050405020304" pitchFamily="18" charset="0"/>
                <a:cs typeface="Times New Roman" panose="02020603050405020304" pitchFamily="18" charset="0"/>
              </a:rPr>
              <a:t>impulsive</a:t>
            </a:r>
            <a:r>
              <a:rPr lang="ro-RO" sz="3200" dirty="0">
                <a:latin typeface="Times New Roman" panose="02020603050405020304" pitchFamily="18" charset="0"/>
                <a:cs typeface="Times New Roman" panose="02020603050405020304" pitchFamily="18" charset="0"/>
              </a:rPr>
              <a:t> – zgomote ce constau din unul sau din câteva semnale sonore cu durata mai </a:t>
            </a:r>
            <a:r>
              <a:rPr lang="ro-RO" sz="3200" i="1" dirty="0">
                <a:latin typeface="Times New Roman" panose="02020603050405020304" pitchFamily="18" charset="0"/>
                <a:cs typeface="Times New Roman" panose="02020603050405020304" pitchFamily="18" charset="0"/>
              </a:rPr>
              <a:t>mică de 1 sec.</a:t>
            </a:r>
          </a:p>
          <a:p>
            <a:pPr marL="0" indent="0">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itchFamily="18" charset="0"/>
                <a:cs typeface="Times New Roman" pitchFamily="18" charset="0"/>
              </a:rPr>
              <a:t>După genul sursei: </a:t>
            </a:r>
          </a:p>
          <a:p>
            <a:pPr marL="0" indent="0">
              <a:buNone/>
            </a:pPr>
            <a:r>
              <a:rPr lang="ro-RO" sz="3200" dirty="0">
                <a:latin typeface="Times New Roman" pitchFamily="18" charset="0"/>
                <a:cs typeface="Times New Roman" pitchFamily="18" charset="0"/>
              </a:rPr>
              <a:t> </a:t>
            </a:r>
            <a:r>
              <a:rPr lang="ro-RO" sz="3200" b="1" dirty="0">
                <a:latin typeface="Times New Roman" pitchFamily="18" charset="0"/>
                <a:cs typeface="Times New Roman" pitchFamily="18" charset="0"/>
              </a:rPr>
              <a:t>- mecanic  </a:t>
            </a:r>
            <a:r>
              <a:rPr lang="ro-RO" sz="3200" dirty="0">
                <a:latin typeface="Times New Roman" pitchFamily="18" charset="0"/>
                <a:cs typeface="Times New Roman" pitchFamily="18" charset="0"/>
              </a:rPr>
              <a:t>- provocat în rezultatul mișcării unor detalii aparte și noduri de mașini și aparate; </a:t>
            </a:r>
            <a:endParaRPr lang="ru-RU" sz="3200" dirty="0">
              <a:latin typeface="Times New Roman" pitchFamily="18" charset="0"/>
              <a:cs typeface="Times New Roman" pitchFamily="18" charset="0"/>
            </a:endParaRPr>
          </a:p>
          <a:p>
            <a:pPr marL="0" indent="0">
              <a:buNone/>
            </a:pPr>
            <a:r>
              <a:rPr lang="ro-RO" sz="3200" dirty="0">
                <a:latin typeface="Times New Roman" pitchFamily="18" charset="0"/>
                <a:cs typeface="Times New Roman" pitchFamily="18" charset="0"/>
              </a:rPr>
              <a:t>- t</a:t>
            </a:r>
            <a:r>
              <a:rPr lang="ro-RO" sz="3200" b="1" dirty="0">
                <a:latin typeface="Times New Roman" pitchFamily="18" charset="0"/>
                <a:cs typeface="Times New Roman" pitchFamily="18" charset="0"/>
              </a:rPr>
              <a:t>ehnologic</a:t>
            </a:r>
            <a:r>
              <a:rPr lang="ro-RO" sz="3200" dirty="0">
                <a:latin typeface="Times New Roman" pitchFamily="18" charset="0"/>
                <a:cs typeface="Times New Roman" pitchFamily="18" charset="0"/>
              </a:rPr>
              <a:t>- provocat în procesele tehnologice la diferite procese speciale: topire, sudare, asamblare;</a:t>
            </a:r>
            <a:endParaRPr lang="ru-RU" sz="3200" dirty="0">
              <a:latin typeface="Times New Roman" pitchFamily="18" charset="0"/>
              <a:cs typeface="Times New Roman" pitchFamily="18" charset="0"/>
            </a:endParaRPr>
          </a:p>
          <a:p>
            <a:pPr marL="0" indent="0">
              <a:buNone/>
            </a:pPr>
            <a:r>
              <a:rPr lang="ro-RO" sz="3200" dirty="0">
                <a:latin typeface="Times New Roman" pitchFamily="18" charset="0"/>
                <a:cs typeface="Times New Roman" pitchFamily="18" charset="0"/>
              </a:rPr>
              <a:t> - </a:t>
            </a:r>
            <a:r>
              <a:rPr lang="ro-RO" sz="3200" b="1" dirty="0">
                <a:latin typeface="Times New Roman" pitchFamily="18" charset="0"/>
                <a:cs typeface="Times New Roman" pitchFamily="18" charset="0"/>
              </a:rPr>
              <a:t>aerodinamic</a:t>
            </a:r>
            <a:r>
              <a:rPr lang="ro-RO" sz="3200" dirty="0">
                <a:latin typeface="Times New Roman" pitchFamily="18" charset="0"/>
                <a:cs typeface="Times New Roman" pitchFamily="18" charset="0"/>
              </a:rPr>
              <a:t> (hidro) – provocat la mișcările cu viteze mari a gazelor, vaporilor, lichidelor în diverse iinstalații</a:t>
            </a:r>
            <a:r>
              <a:rPr lang="ro-RO" sz="3200" dirty="0"/>
              <a:t>. </a:t>
            </a:r>
            <a:endParaRPr lang="ro-RO" sz="32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3734485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221673"/>
            <a:ext cx="11031227" cy="887599"/>
          </a:xfrm>
        </p:spPr>
        <p:txBody>
          <a:bodyPr/>
          <a:lstStyle/>
          <a:p>
            <a:pPr algn="ctr"/>
            <a:r>
              <a:rPr lang="ro-RO" sz="3600" dirty="0">
                <a:latin typeface="Times New Roman" panose="02020603050405020304" pitchFamily="18" charset="0"/>
                <a:cs typeface="Times New Roman" panose="02020603050405020304" pitchFamily="18" charset="0"/>
              </a:rPr>
              <a:t>Caracteristicile fizice ale sunetului</a:t>
            </a:r>
          </a:p>
        </p:txBody>
      </p:sp>
      <p:sp>
        <p:nvSpPr>
          <p:cNvPr id="3" name="Объект 2"/>
          <p:cNvSpPr>
            <a:spLocks noGrp="1"/>
          </p:cNvSpPr>
          <p:nvPr>
            <p:ph idx="1"/>
          </p:nvPr>
        </p:nvSpPr>
        <p:spPr>
          <a:xfrm>
            <a:off x="179882" y="921328"/>
            <a:ext cx="11797259" cy="5536934"/>
          </a:xfrm>
        </p:spPr>
        <p:txBody>
          <a:bodyPr>
            <a:noAutofit/>
          </a:bodyPr>
          <a:lstStyle/>
          <a:p>
            <a:pPr marL="0" indent="0" algn="just">
              <a:buNone/>
            </a:pPr>
            <a:r>
              <a:rPr lang="ro-RO" sz="2800" b="1" dirty="0">
                <a:latin typeface="Times New Roman" panose="02020603050405020304" pitchFamily="18" charset="0"/>
                <a:cs typeface="Times New Roman" panose="02020603050405020304" pitchFamily="18" charset="0"/>
              </a:rPr>
              <a:t>	frecvenţa, f (Hz</a:t>
            </a:r>
            <a:r>
              <a:rPr lang="ro-RO" sz="2800" dirty="0">
                <a:latin typeface="Times New Roman" panose="02020603050405020304" pitchFamily="18" charset="0"/>
                <a:cs typeface="Times New Roman" panose="02020603050405020304" pitchFamily="18" charset="0"/>
              </a:rPr>
              <a:t>) – numărul de cicluri de vibrații produse într-o secundă. Se deosebesc: </a:t>
            </a:r>
          </a:p>
          <a:p>
            <a:pPr marL="0" indent="0" algn="just">
              <a:buNone/>
            </a:pPr>
            <a:r>
              <a:rPr lang="ro-RO" sz="2800" b="1" i="1" dirty="0">
                <a:latin typeface="Times New Roman" panose="02020603050405020304" pitchFamily="18" charset="0"/>
                <a:cs typeface="Times New Roman" panose="02020603050405020304" pitchFamily="18" charset="0"/>
              </a:rPr>
              <a:t> - infrasunete </a:t>
            </a:r>
            <a:r>
              <a:rPr lang="ro-RO" sz="2800" dirty="0">
                <a:latin typeface="Times New Roman" panose="02020603050405020304" pitchFamily="18" charset="0"/>
                <a:cs typeface="Times New Roman" panose="02020603050405020304" pitchFamily="18" charset="0"/>
              </a:rPr>
              <a:t>– frecvența mai mică de16 Hz; </a:t>
            </a:r>
          </a:p>
          <a:p>
            <a:pPr marL="0" indent="0" algn="just">
              <a:buNone/>
            </a:pPr>
            <a:r>
              <a:rPr lang="ro-RO" sz="2800" b="1" i="1" dirty="0">
                <a:latin typeface="Times New Roman" panose="02020603050405020304" pitchFamily="18" charset="0"/>
                <a:cs typeface="Times New Roman" panose="02020603050405020304" pitchFamily="18" charset="0"/>
              </a:rPr>
              <a:t> - sunete auzite </a:t>
            </a:r>
            <a:r>
              <a:rPr lang="ro-RO" sz="2800" dirty="0">
                <a:latin typeface="Times New Roman" panose="02020603050405020304" pitchFamily="18" charset="0"/>
                <a:cs typeface="Times New Roman" panose="02020603050405020304" pitchFamily="18" charset="0"/>
              </a:rPr>
              <a:t>– 16 - 20000 Hz; </a:t>
            </a:r>
          </a:p>
          <a:p>
            <a:pPr marL="0" indent="0" algn="just">
              <a:buNone/>
            </a:pPr>
            <a:r>
              <a:rPr lang="ro-RO" sz="2800" b="1" i="1" dirty="0">
                <a:latin typeface="Times New Roman" panose="02020603050405020304" pitchFamily="18" charset="0"/>
                <a:cs typeface="Times New Roman" panose="02020603050405020304" pitchFamily="18" charset="0"/>
              </a:rPr>
              <a:t> - ultrasunete – frecvența mai mare de 20000Hz.</a:t>
            </a:r>
            <a:r>
              <a:rPr lang="ro-RO" sz="2800" dirty="0">
                <a:latin typeface="Times New Roman" panose="02020603050405020304" pitchFamily="18" charset="0"/>
                <a:cs typeface="Times New Roman" panose="02020603050405020304" pitchFamily="18" charset="0"/>
              </a:rPr>
              <a:t> Urechea este sensibilă la zgomotul cu frecvența de la 1000 pînă la 3000 Hz. Sensibilitatea cea mai mare se observă la vîrsta de 15–20 ani, cu vîrsta auzul se înrăutățește.</a:t>
            </a:r>
          </a:p>
          <a:p>
            <a:pPr marL="0" indent="0" algn="just">
              <a:buNone/>
            </a:pPr>
            <a:r>
              <a:rPr lang="ro-RO" sz="2800" b="1" dirty="0">
                <a:latin typeface="Times New Roman" panose="02020603050405020304" pitchFamily="18" charset="0"/>
                <a:cs typeface="Times New Roman" panose="02020603050405020304" pitchFamily="18" charset="0"/>
              </a:rPr>
              <a:t>	intensitatea, I W/m</a:t>
            </a:r>
            <a:r>
              <a:rPr lang="ro-RO" sz="2800" b="1" baseline="30000" dirty="0">
                <a:latin typeface="Times New Roman" panose="02020603050405020304" pitchFamily="18" charset="0"/>
                <a:cs typeface="Times New Roman" panose="02020603050405020304" pitchFamily="18" charset="0"/>
              </a:rPr>
              <a:t>2</a:t>
            </a:r>
            <a:r>
              <a:rPr lang="ro-RO" sz="2800" b="1" dirty="0">
                <a:latin typeface="Times New Roman" panose="02020603050405020304" pitchFamily="18" charset="0"/>
                <a:cs typeface="Times New Roman" panose="02020603050405020304" pitchFamily="18" charset="0"/>
              </a:rPr>
              <a:t>– </a:t>
            </a:r>
            <a:r>
              <a:rPr lang="ro-RO" sz="2800" dirty="0">
                <a:latin typeface="Times New Roman" panose="02020603050405020304" pitchFamily="18" charset="0"/>
                <a:cs typeface="Times New Roman" panose="02020603050405020304" pitchFamily="18" charset="0"/>
              </a:rPr>
              <a:t>fluxul energiei sonore ce trece într-o unitate de timp printr-o unitate de suprafață perpendiculară direcției propagării undei sonore.</a:t>
            </a:r>
          </a:p>
          <a:p>
            <a:pPr marL="0" indent="0" algn="just">
              <a:buNone/>
            </a:pPr>
            <a:r>
              <a:rPr lang="ro-RO" sz="2800" b="1" dirty="0">
                <a:latin typeface="Times New Roman" panose="02020603050405020304" pitchFamily="18" charset="0"/>
                <a:cs typeface="Times New Roman" panose="02020603050405020304" pitchFamily="18" charset="0"/>
              </a:rPr>
              <a:t>	Intensitatea minimă a sunetului recepționată ureche – pragul auditiv</a:t>
            </a:r>
            <a:r>
              <a:rPr lang="ro-RO" sz="2800" dirty="0">
                <a:latin typeface="Times New Roman" pitchFamily="18" charset="0"/>
                <a:cs typeface="Times New Roman" pitchFamily="18" charset="0"/>
              </a:rPr>
              <a:t>. În calitate de frecvență standardă este frecvența de 1000 Hz. La această frecvență pragul auditiv - I</a:t>
            </a:r>
            <a:r>
              <a:rPr lang="ro-RO" sz="2800" baseline="-25000" dirty="0">
                <a:latin typeface="Times New Roman" pitchFamily="18" charset="0"/>
                <a:cs typeface="Times New Roman" pitchFamily="18" charset="0"/>
              </a:rPr>
              <a:t>0</a:t>
            </a:r>
            <a:r>
              <a:rPr lang="ro-RO" sz="2800" dirty="0">
                <a:latin typeface="Times New Roman" pitchFamily="18" charset="0"/>
                <a:cs typeface="Times New Roman" pitchFamily="18" charset="0"/>
              </a:rPr>
              <a:t> = 10</a:t>
            </a:r>
            <a:r>
              <a:rPr lang="ro-RO" sz="2800" baseline="30000" dirty="0">
                <a:latin typeface="Times New Roman" pitchFamily="18" charset="0"/>
                <a:cs typeface="Times New Roman" pitchFamily="18" charset="0"/>
              </a:rPr>
              <a:t>–12</a:t>
            </a:r>
            <a:r>
              <a:rPr lang="ro-RO" sz="2800" dirty="0">
                <a:latin typeface="Times New Roman" pitchFamily="18" charset="0"/>
                <a:cs typeface="Times New Roman" pitchFamily="18" charset="0"/>
              </a:rPr>
              <a:t> W/м</a:t>
            </a:r>
            <a:r>
              <a:rPr lang="ro-RO" sz="2800" baseline="30000" dirty="0">
                <a:latin typeface="Times New Roman" pitchFamily="18" charset="0"/>
                <a:cs typeface="Times New Roman" pitchFamily="18" charset="0"/>
              </a:rPr>
              <a:t>2</a:t>
            </a:r>
            <a:r>
              <a:rPr lang="ro-RO" sz="2800" dirty="0">
                <a:latin typeface="Times New Roman" pitchFamily="18" charset="0"/>
                <a:cs typeface="Times New Roman" pitchFamily="18" charset="0"/>
              </a:rPr>
              <a:t>, iar presiunea sonoră  Р</a:t>
            </a:r>
            <a:r>
              <a:rPr lang="ro-RO" sz="2800" baseline="-25000" dirty="0">
                <a:latin typeface="Times New Roman" pitchFamily="18" charset="0"/>
                <a:cs typeface="Times New Roman" pitchFamily="18" charset="0"/>
              </a:rPr>
              <a:t>0</a:t>
            </a:r>
            <a:r>
              <a:rPr lang="ro-RO" sz="2800" dirty="0">
                <a:latin typeface="Times New Roman" pitchFamily="18" charset="0"/>
                <a:cs typeface="Times New Roman" pitchFamily="18" charset="0"/>
              </a:rPr>
              <a:t> = 2 ⋅ 10</a:t>
            </a:r>
            <a:r>
              <a:rPr lang="ro-RO" sz="2800" baseline="30000" dirty="0">
                <a:latin typeface="Times New Roman" pitchFamily="18" charset="0"/>
                <a:cs typeface="Times New Roman" pitchFamily="18" charset="0"/>
              </a:rPr>
              <a:t>–5</a:t>
            </a:r>
            <a:r>
              <a:rPr lang="ro-RO" sz="2800" dirty="0">
                <a:latin typeface="Times New Roman" pitchFamily="18" charset="0"/>
                <a:cs typeface="Times New Roman" pitchFamily="18" charset="0"/>
              </a:rPr>
              <a:t> Pа. 	</a:t>
            </a:r>
          </a:p>
        </p:txBody>
      </p:sp>
    </p:spTree>
    <p:extLst>
      <p:ext uri="{BB962C8B-B14F-4D97-AF65-F5344CB8AC3E}">
        <p14:creationId xmlns:p14="http://schemas.microsoft.com/office/powerpoint/2010/main" val="1398172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71069" cy="671544"/>
          </a:xfrm>
        </p:spPr>
        <p:txBody>
          <a:bodyPr/>
          <a:lstStyle/>
          <a:p>
            <a:endParaRPr lang="ru-RU" dirty="0"/>
          </a:p>
        </p:txBody>
      </p:sp>
      <p:sp>
        <p:nvSpPr>
          <p:cNvPr id="3" name="Объект 2"/>
          <p:cNvSpPr>
            <a:spLocks noGrp="1"/>
          </p:cNvSpPr>
          <p:nvPr>
            <p:ph idx="1"/>
          </p:nvPr>
        </p:nvSpPr>
        <p:spPr>
          <a:xfrm>
            <a:off x="209862" y="1319134"/>
            <a:ext cx="11722308" cy="5381469"/>
          </a:xfrm>
        </p:spPr>
        <p:txBody>
          <a:bodyPr>
            <a:normAutofit/>
          </a:bodyPr>
          <a:lstStyle/>
          <a:p>
            <a:pPr marL="0" indent="0" algn="just">
              <a:buNone/>
            </a:pPr>
            <a:r>
              <a:rPr lang="ro-RO" sz="2800" b="1" dirty="0">
                <a:latin typeface="Times New Roman" pitchFamily="18" charset="0"/>
                <a:cs typeface="Times New Roman" pitchFamily="18" charset="0"/>
              </a:rPr>
              <a:t>	Intensitatea maximă a sunetului -  la care organul auditiv sensibilizează durere se numește pragul dureros egal cu </a:t>
            </a:r>
            <a:r>
              <a:rPr lang="ro-RO" sz="2800" dirty="0">
                <a:latin typeface="Times New Roman" pitchFamily="18" charset="0"/>
                <a:cs typeface="Times New Roman" pitchFamily="18" charset="0"/>
              </a:rPr>
              <a:t>10</a:t>
            </a:r>
            <a:r>
              <a:rPr lang="ro-RO" sz="2800" baseline="30000" dirty="0">
                <a:latin typeface="Times New Roman" pitchFamily="18" charset="0"/>
                <a:cs typeface="Times New Roman" pitchFamily="18" charset="0"/>
              </a:rPr>
              <a:t>2</a:t>
            </a:r>
            <a:r>
              <a:rPr lang="ro-RO" sz="2800" dirty="0">
                <a:latin typeface="Times New Roman" pitchFamily="18" charset="0"/>
                <a:cs typeface="Times New Roman" pitchFamily="18" charset="0"/>
              </a:rPr>
              <a:t> W/м</a:t>
            </a:r>
            <a:r>
              <a:rPr lang="ro-RO" sz="2800" baseline="30000" dirty="0">
                <a:latin typeface="Times New Roman" pitchFamily="18" charset="0"/>
                <a:cs typeface="Times New Roman" pitchFamily="18" charset="0"/>
              </a:rPr>
              <a:t>2</a:t>
            </a:r>
            <a:r>
              <a:rPr lang="ro-RO" sz="2800" dirty="0">
                <a:latin typeface="Times New Roman" pitchFamily="18" charset="0"/>
                <a:cs typeface="Times New Roman" pitchFamily="18" charset="0"/>
              </a:rPr>
              <a:t>, iar presiunea sonoră Р = 2 ⋅ 10</a:t>
            </a:r>
            <a:r>
              <a:rPr lang="ro-RO" sz="2800" baseline="30000" dirty="0">
                <a:latin typeface="Times New Roman" pitchFamily="18" charset="0"/>
                <a:cs typeface="Times New Roman" pitchFamily="18" charset="0"/>
              </a:rPr>
              <a:t>2</a:t>
            </a:r>
            <a:r>
              <a:rPr lang="ro-RO" sz="2800" dirty="0">
                <a:latin typeface="Times New Roman" pitchFamily="18" charset="0"/>
                <a:cs typeface="Times New Roman" pitchFamily="18" charset="0"/>
              </a:rPr>
              <a:t> Pа.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Între pragul auditiv și pragul dureros  se află </a:t>
            </a:r>
            <a:r>
              <a:rPr lang="ro-RO" sz="2800" b="1" dirty="0">
                <a:latin typeface="Times New Roman" pitchFamily="18" charset="0"/>
                <a:cs typeface="Times New Roman" pitchFamily="18" charset="0"/>
              </a:rPr>
              <a:t>zona audibilă</a:t>
            </a:r>
            <a:r>
              <a:rPr lang="ro-RO" sz="2800" dirty="0">
                <a:latin typeface="Times New Roman" pitchFamily="18" charset="0"/>
                <a:cs typeface="Times New Roman" pitchFamily="18" charset="0"/>
              </a:rPr>
              <a:t>. Urechea reacționează la schimbările relative a </a:t>
            </a:r>
            <a:r>
              <a:rPr lang="ro-RO" sz="2800" b="1" i="1" dirty="0">
                <a:latin typeface="Times New Roman" pitchFamily="18" charset="0"/>
                <a:cs typeface="Times New Roman" pitchFamily="18" charset="0"/>
              </a:rPr>
              <a:t>intensității sunetului, </a:t>
            </a:r>
            <a:r>
              <a:rPr lang="ro-RO" sz="2800" i="1" dirty="0">
                <a:latin typeface="Times New Roman" pitchFamily="18" charset="0"/>
                <a:cs typeface="Times New Roman" pitchFamily="18" charset="0"/>
              </a:rPr>
              <a:t>deaceea</a:t>
            </a:r>
            <a:r>
              <a:rPr lang="ro-RO" sz="2800" b="1" i="1" dirty="0">
                <a:latin typeface="Times New Roman" pitchFamily="18" charset="0"/>
                <a:cs typeface="Times New Roman" pitchFamily="18" charset="0"/>
              </a:rPr>
              <a:t> </a:t>
            </a:r>
            <a:r>
              <a:rPr lang="ro-RO" sz="2800" dirty="0">
                <a:latin typeface="Times New Roman" pitchFamily="18" charset="0"/>
                <a:cs typeface="Times New Roman" pitchFamily="18" charset="0"/>
              </a:rPr>
              <a:t> sensibilitatea la sunet este proporțională </a:t>
            </a:r>
            <a:r>
              <a:rPr lang="ro-RO" sz="2800" b="1" i="1" dirty="0">
                <a:latin typeface="Times New Roman" pitchFamily="18" charset="0"/>
                <a:cs typeface="Times New Roman" pitchFamily="18" charset="0"/>
              </a:rPr>
              <a:t>cantității de energie sunetului</a:t>
            </a:r>
            <a:r>
              <a:rPr lang="ro-RO" sz="2800" dirty="0">
                <a:latin typeface="Times New Roman" pitchFamily="18" charset="0"/>
                <a:cs typeface="Times New Roman" pitchFamily="18" charset="0"/>
              </a:rPr>
              <a:t>. </a:t>
            </a:r>
          </a:p>
          <a:p>
            <a:pPr marL="0" indent="0" algn="just">
              <a:buNone/>
            </a:pPr>
            <a:r>
              <a:rPr lang="ro-RO" sz="2800" dirty="0">
                <a:latin typeface="Times New Roman" pitchFamily="18" charset="0"/>
                <a:cs typeface="Times New Roman" pitchFamily="18" charset="0"/>
              </a:rPr>
              <a:t>	 În practică pentru caracterizarea zgomotului se utilizează aprecierea presiunii sonore și intensității sunetului în unități </a:t>
            </a:r>
            <a:r>
              <a:rPr lang="ro-RO" sz="2800" b="1" dirty="0">
                <a:latin typeface="Times New Roman" pitchFamily="18" charset="0"/>
                <a:cs typeface="Times New Roman" pitchFamily="18" charset="0"/>
              </a:rPr>
              <a:t>relative  - bell.  </a:t>
            </a:r>
            <a:r>
              <a:rPr lang="ro-RO" sz="2800" dirty="0">
                <a:latin typeface="Times New Roman" pitchFamily="18" charset="0"/>
                <a:cs typeface="Times New Roman" pitchFamily="18" charset="0"/>
              </a:rPr>
              <a:t>Dar, așa cum organul auditiv este capabil să deosebească schimbarea nivelului intensității sunetului cu </a:t>
            </a:r>
            <a:r>
              <a:rPr lang="ro-RO" sz="2800" b="1" i="1" dirty="0">
                <a:latin typeface="Times New Roman" pitchFamily="18" charset="0"/>
                <a:cs typeface="Times New Roman" pitchFamily="18" charset="0"/>
              </a:rPr>
              <a:t>0,1 Bell</a:t>
            </a:r>
            <a:r>
              <a:rPr lang="ro-RO" sz="2800" dirty="0">
                <a:latin typeface="Times New Roman" pitchFamily="18" charset="0"/>
                <a:cs typeface="Times New Roman" pitchFamily="18" charset="0"/>
              </a:rPr>
              <a:t>, în practică se utilizează u/m de </a:t>
            </a:r>
            <a:r>
              <a:rPr lang="ro-RO" sz="2800" b="1" i="1" dirty="0">
                <a:latin typeface="Times New Roman" pitchFamily="18" charset="0"/>
                <a:cs typeface="Times New Roman" pitchFamily="18" charset="0"/>
              </a:rPr>
              <a:t>10 ori mai mică -decibell</a:t>
            </a:r>
            <a:r>
              <a:rPr lang="ro-RO"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indent="0" algn="just">
              <a:buNone/>
            </a:pPr>
            <a:r>
              <a:rPr lang="ro-RO" sz="2800" b="1" dirty="0">
                <a:latin typeface="Times New Roman" panose="02020603050405020304" pitchFamily="18" charset="0"/>
                <a:cs typeface="Times New Roman" panose="02020603050405020304" pitchFamily="18" charset="0"/>
              </a:rPr>
              <a:t>	</a:t>
            </a:r>
            <a:endParaRPr lang="ro-RO"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7522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9"/>
            <a:ext cx="11151148" cy="371740"/>
          </a:xfrm>
        </p:spPr>
        <p:txBody>
          <a:bodyPr/>
          <a:lstStyle/>
          <a:p>
            <a:endParaRPr lang="ru-RU" dirty="0"/>
          </a:p>
        </p:txBody>
      </p:sp>
      <p:sp>
        <p:nvSpPr>
          <p:cNvPr id="3" name="Объект 2"/>
          <p:cNvSpPr>
            <a:spLocks noGrp="1"/>
          </p:cNvSpPr>
          <p:nvPr>
            <p:ph idx="1"/>
          </p:nvPr>
        </p:nvSpPr>
        <p:spPr>
          <a:xfrm>
            <a:off x="344774" y="1094282"/>
            <a:ext cx="11677337" cy="5154117"/>
          </a:xfrm>
        </p:spPr>
        <p:txBody>
          <a:bodyPr>
            <a:noAutofit/>
          </a:bodyPr>
          <a:lstStyle/>
          <a:p>
            <a:pPr marL="0" indent="0" algn="just">
              <a:buNone/>
            </a:pPr>
            <a:r>
              <a:rPr lang="ro-RO" sz="2800" b="1" dirty="0">
                <a:latin typeface="Times New Roman" panose="02020603050405020304" pitchFamily="18" charset="0"/>
                <a:cs typeface="Times New Roman" panose="02020603050405020304" pitchFamily="18" charset="0"/>
              </a:rPr>
              <a:t>presiunea sonoră, p (Pa</a:t>
            </a:r>
            <a:r>
              <a:rPr lang="ro-RO" sz="2800" dirty="0">
                <a:latin typeface="Times New Roman" panose="02020603050405020304" pitchFamily="18" charset="0"/>
                <a:cs typeface="Times New Roman" panose="02020603050405020304" pitchFamily="18" charset="0"/>
              </a:rPr>
              <a:t>) - diferența dintre valoarea momentană a presiunii absolute la trecerea undei sonore prinntr-un punct al spațiului și presiunea medie a mediului neperturbat. N</a:t>
            </a:r>
            <a:r>
              <a:rPr lang="ro-RO" sz="2800" b="1" dirty="0">
                <a:latin typeface="Times New Roman" pitchFamily="18" charset="0"/>
                <a:cs typeface="Times New Roman" pitchFamily="18" charset="0"/>
              </a:rPr>
              <a:t>ivelul presiunii sonore – este exprimat ca raportul presiunii medii la presiunea pragului sensibil (auditiv)</a:t>
            </a:r>
            <a:r>
              <a:rPr lang="ro-RO" sz="2800" dirty="0">
                <a:latin typeface="Times New Roman" pitchFamily="18" charset="0"/>
                <a:cs typeface="Times New Roman" pitchFamily="18" charset="0"/>
              </a:rPr>
              <a:t>:  L=20*lgP/P</a:t>
            </a:r>
            <a:r>
              <a:rPr lang="ro-RO" sz="2800" baseline="-25000" dirty="0">
                <a:latin typeface="Times New Roman" pitchFamily="18" charset="0"/>
                <a:cs typeface="Times New Roman" pitchFamily="18" charset="0"/>
              </a:rPr>
              <a:t>0</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în care L – nivelul presiunii sonore, dB; Р – presiunea sonoră într-un interval al frecvenței, Pа; Р</a:t>
            </a:r>
            <a:r>
              <a:rPr lang="ro-RO" sz="2800" baseline="-25000" dirty="0">
                <a:latin typeface="Times New Roman" pitchFamily="18" charset="0"/>
                <a:cs typeface="Times New Roman" pitchFamily="18" charset="0"/>
              </a:rPr>
              <a:t>0</a:t>
            </a:r>
            <a:r>
              <a:rPr lang="ro-RO" sz="2800" dirty="0">
                <a:latin typeface="Times New Roman" pitchFamily="18" charset="0"/>
                <a:cs typeface="Times New Roman" pitchFamily="18" charset="0"/>
              </a:rPr>
              <a:t> = 2 ⋅ 10</a:t>
            </a:r>
            <a:r>
              <a:rPr lang="ro-RO" sz="2800" baseline="30000" dirty="0">
                <a:latin typeface="Times New Roman" pitchFamily="18" charset="0"/>
                <a:cs typeface="Times New Roman" pitchFamily="18" charset="0"/>
              </a:rPr>
              <a:t>–5</a:t>
            </a:r>
            <a:r>
              <a:rPr lang="ro-RO" sz="2800" dirty="0">
                <a:latin typeface="Times New Roman" pitchFamily="18" charset="0"/>
                <a:cs typeface="Times New Roman" pitchFamily="18" charset="0"/>
              </a:rPr>
              <a:t> – presiunea inițilă sonoră  în aer, Pа. </a:t>
            </a:r>
            <a:endParaRPr lang="ru-RU" sz="2800" dirty="0">
              <a:latin typeface="Times New Roman" pitchFamily="18" charset="0"/>
              <a:cs typeface="Times New Roman" pitchFamily="18" charset="0"/>
            </a:endParaRPr>
          </a:p>
          <a:p>
            <a:pPr marL="0" indent="0" algn="just">
              <a:buNone/>
            </a:pPr>
            <a:r>
              <a:rPr lang="ro-RO" sz="2800" b="1" dirty="0">
                <a:latin typeface="Times New Roman" pitchFamily="18" charset="0"/>
                <a:cs typeface="Times New Roman" pitchFamily="18" charset="0"/>
              </a:rPr>
              <a:t>	Nivelul intensității sunetului se determină conform relației</a:t>
            </a:r>
            <a:r>
              <a:rPr lang="ro-RO"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L=10lgI/I</a:t>
            </a:r>
            <a:r>
              <a:rPr lang="ro-RO" sz="2800" baseline="-25000" dirty="0">
                <a:latin typeface="Times New Roman" pitchFamily="18" charset="0"/>
                <a:cs typeface="Times New Roman" pitchFamily="18" charset="0"/>
              </a:rPr>
              <a:t>0,  </a:t>
            </a:r>
            <a:r>
              <a:rPr lang="ro-RO" sz="2800" dirty="0">
                <a:latin typeface="Times New Roman" pitchFamily="18" charset="0"/>
                <a:cs typeface="Times New Roman" pitchFamily="18" charset="0"/>
              </a:rPr>
              <a:t> I – intensitatea sunetului, w/m2; I</a:t>
            </a:r>
            <a:r>
              <a:rPr lang="ro-RO" sz="2800" baseline="-25000" dirty="0">
                <a:latin typeface="Times New Roman" pitchFamily="18" charset="0"/>
                <a:cs typeface="Times New Roman" pitchFamily="18" charset="0"/>
              </a:rPr>
              <a:t>0</a:t>
            </a:r>
            <a:r>
              <a:rPr lang="ro-RO" sz="2800" dirty="0">
                <a:latin typeface="Times New Roman" pitchFamily="18" charset="0"/>
                <a:cs typeface="Times New Roman" pitchFamily="18" charset="0"/>
              </a:rPr>
              <a:t> = 10</a:t>
            </a:r>
            <a:r>
              <a:rPr lang="ro-RO" sz="2800" baseline="30000" dirty="0">
                <a:latin typeface="Times New Roman" pitchFamily="18" charset="0"/>
                <a:cs typeface="Times New Roman" pitchFamily="18" charset="0"/>
              </a:rPr>
              <a:t>–12</a:t>
            </a:r>
            <a:r>
              <a:rPr lang="ro-RO" sz="2800" dirty="0">
                <a:latin typeface="Times New Roman" pitchFamily="18" charset="0"/>
                <a:cs typeface="Times New Roman" pitchFamily="18" charset="0"/>
              </a:rPr>
              <a:t> – intensitatea sunetului ce corespunde pragului sensibil, w/m</a:t>
            </a:r>
            <a:r>
              <a:rPr lang="ro-RO" sz="2800" baseline="30000" dirty="0">
                <a:latin typeface="Times New Roman" pitchFamily="18" charset="0"/>
                <a:cs typeface="Times New Roman" pitchFamily="18" charset="0"/>
              </a:rPr>
              <a:t>2</a:t>
            </a:r>
            <a:r>
              <a:rPr lang="ro-RO"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endParaRPr lang="ro-RO"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1063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46217" cy="911387"/>
          </a:xfrm>
        </p:spPr>
        <p:txBody>
          <a:bodyPr/>
          <a:lstStyle/>
          <a:p>
            <a:pPr algn="ctr"/>
            <a:r>
              <a:rPr lang="ro-RO" sz="3600" b="1" dirty="0">
                <a:latin typeface="Times New Roman" panose="02020603050405020304" pitchFamily="18" charset="0"/>
                <a:cs typeface="Times New Roman" panose="02020603050405020304" pitchFamily="18" charset="0"/>
              </a:rPr>
              <a:t>Caracteristicile psihofiziologice</a:t>
            </a:r>
            <a:endParaRPr lang="ro-RO" sz="3600" b="1" dirty="0"/>
          </a:p>
        </p:txBody>
      </p:sp>
      <p:sp>
        <p:nvSpPr>
          <p:cNvPr id="3" name="Объект 2"/>
          <p:cNvSpPr>
            <a:spLocks noGrp="1"/>
          </p:cNvSpPr>
          <p:nvPr>
            <p:ph idx="1"/>
          </p:nvPr>
        </p:nvSpPr>
        <p:spPr>
          <a:xfrm>
            <a:off x="449706" y="1304144"/>
            <a:ext cx="11332564" cy="4944256"/>
          </a:xfrm>
        </p:spPr>
        <p:txBody>
          <a:bodyPr>
            <a:normAutofit fontScale="92500" lnSpcReduction="20000"/>
          </a:bodyPr>
          <a:lstStyle/>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Intervalul de frecvenţă, tăria (volumul sonor), nivelul tăriei (volumului sonor).</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Intervalul de frecvență perceptibil </a:t>
            </a:r>
            <a:r>
              <a:rPr lang="ro-RO" sz="2800" dirty="0">
                <a:latin typeface="Times New Roman" panose="02020603050405020304" pitchFamily="18" charset="0"/>
                <a:cs typeface="Times New Roman" panose="02020603050405020304" pitchFamily="18" charset="0"/>
              </a:rPr>
              <a:t>– împărțirea diapazonului de frecvențe ale sunetelor auzite în octave. Octava  - diapazonul de frecvențe în care limita de sus a frecvenței </a:t>
            </a:r>
            <a:r>
              <a:rPr lang="ro-RO" sz="2800" i="1" dirty="0">
                <a:latin typeface="Times New Roman" panose="02020603050405020304" pitchFamily="18" charset="0"/>
                <a:cs typeface="Times New Roman" panose="02020603050405020304" pitchFamily="18" charset="0"/>
              </a:rPr>
              <a:t>f</a:t>
            </a:r>
            <a:r>
              <a:rPr lang="ro-RO" sz="2800" i="1" baseline="-25000" dirty="0">
                <a:latin typeface="Times New Roman" panose="02020603050405020304" pitchFamily="18" charset="0"/>
                <a:cs typeface="Times New Roman" panose="02020603050405020304" pitchFamily="18" charset="0"/>
              </a:rPr>
              <a:t>s </a:t>
            </a:r>
            <a:r>
              <a:rPr lang="ro-RO" sz="2800" dirty="0">
                <a:latin typeface="Times New Roman" panose="02020603050405020304" pitchFamily="18" charset="0"/>
                <a:cs typeface="Times New Roman" panose="02020603050405020304" pitchFamily="18" charset="0"/>
              </a:rPr>
              <a:t>întrece de 2 ori limita de jos a frecvenței </a:t>
            </a:r>
            <a:r>
              <a:rPr lang="ro-RO" sz="2800" i="1" dirty="0">
                <a:latin typeface="Times New Roman" panose="02020603050405020304" pitchFamily="18" charset="0"/>
                <a:cs typeface="Times New Roman" panose="02020603050405020304" pitchFamily="18" charset="0"/>
              </a:rPr>
              <a:t>f</a:t>
            </a:r>
            <a:r>
              <a:rPr lang="ro-RO" sz="2800" i="1" baseline="-25000" dirty="0">
                <a:latin typeface="Times New Roman" panose="02020603050405020304" pitchFamily="18" charset="0"/>
                <a:cs typeface="Times New Roman" panose="02020603050405020304" pitchFamily="18" charset="0"/>
              </a:rPr>
              <a:t>j. </a:t>
            </a:r>
            <a:r>
              <a:rPr lang="ro-RO" sz="2800" i="1" dirty="0">
                <a:latin typeface="Times New Roman" panose="02020603050405020304" pitchFamily="18" charset="0"/>
                <a:cs typeface="Times New Roman" panose="02020603050405020304" pitchFamily="18" charset="0"/>
              </a:rPr>
              <a:t> </a:t>
            </a:r>
            <a:r>
              <a:rPr lang="ro-RO" sz="2800" dirty="0">
                <a:latin typeface="Times New Roman" panose="02020603050405020304" pitchFamily="18" charset="0"/>
                <a:cs typeface="Times New Roman" panose="02020603050405020304" pitchFamily="18" charset="0"/>
              </a:rPr>
              <a:t>Octava se notează prin valoarea sa medie geometrică: </a:t>
            </a:r>
          </a:p>
          <a:p>
            <a:pPr marL="0" indent="0" algn="just">
              <a:buNone/>
            </a:pPr>
            <a:r>
              <a:rPr lang="ro-RO" sz="2800" i="1" dirty="0">
                <a:latin typeface="Times New Roman" panose="02020603050405020304" pitchFamily="18" charset="0"/>
                <a:cs typeface="Times New Roman" panose="02020603050405020304" pitchFamily="18" charset="0"/>
              </a:rPr>
              <a:t>F</a:t>
            </a:r>
            <a:r>
              <a:rPr lang="ro-RO" sz="2800" i="1" baseline="-25000" dirty="0">
                <a:latin typeface="Times New Roman" panose="02020603050405020304" pitchFamily="18" charset="0"/>
                <a:cs typeface="Times New Roman" panose="02020603050405020304" pitchFamily="18" charset="0"/>
              </a:rPr>
              <a:t>m</a:t>
            </a:r>
            <a:r>
              <a:rPr lang="ro-RO" sz="2800" i="1" dirty="0">
                <a:latin typeface="Times New Roman" panose="02020603050405020304" pitchFamily="18" charset="0"/>
                <a:cs typeface="Times New Roman" panose="02020603050405020304" pitchFamily="18" charset="0"/>
              </a:rPr>
              <a:t>.</a:t>
            </a:r>
            <a:r>
              <a:rPr lang="ro-RO" sz="2800" i="1" baseline="-25000" dirty="0">
                <a:latin typeface="Times New Roman" panose="02020603050405020304" pitchFamily="18" charset="0"/>
                <a:cs typeface="Times New Roman" panose="02020603050405020304" pitchFamily="18" charset="0"/>
              </a:rPr>
              <a:t>g</a:t>
            </a:r>
            <a:r>
              <a:rPr lang="ro-RO" sz="2800" i="1" dirty="0">
                <a:latin typeface="Times New Roman" panose="02020603050405020304" pitchFamily="18" charset="0"/>
                <a:cs typeface="Times New Roman" panose="02020603050405020304" pitchFamily="18" charset="0"/>
              </a:rPr>
              <a:t>.=f</a:t>
            </a:r>
            <a:r>
              <a:rPr lang="ro-RO" sz="2800" i="1" baseline="-25000" dirty="0">
                <a:latin typeface="Times New Roman" panose="02020603050405020304" pitchFamily="18" charset="0"/>
                <a:cs typeface="Times New Roman" panose="02020603050405020304" pitchFamily="18" charset="0"/>
              </a:rPr>
              <a:t>s</a:t>
            </a:r>
            <a:r>
              <a:rPr lang="ro-RO" sz="2800" i="1" dirty="0">
                <a:latin typeface="Times New Roman" panose="02020603050405020304" pitchFamily="18" charset="0"/>
                <a:cs typeface="Times New Roman" panose="02020603050405020304" pitchFamily="18" charset="0"/>
              </a:rPr>
              <a:t>*f</a:t>
            </a:r>
            <a:r>
              <a:rPr lang="ro-RO" sz="2800" i="1" baseline="-25000" dirty="0">
                <a:latin typeface="Times New Roman" panose="02020603050405020304" pitchFamily="18" charset="0"/>
                <a:cs typeface="Times New Roman" panose="02020603050405020304" pitchFamily="18" charset="0"/>
              </a:rPr>
              <a:t>j</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dirty="0">
                <a:latin typeface="Times New Roman" panose="02020603050405020304" pitchFamily="18" charset="0"/>
                <a:cs typeface="Times New Roman" panose="02020603050405020304" pitchFamily="18" charset="0"/>
              </a:rPr>
              <a:t>	Diapazonul auditiv al omului este împărțit în 8 octave cu valorile medii geometrice: 63, 125, 250, 500, 1000, 2000, 4000, 8000Hz. </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Volumul sonor </a:t>
            </a:r>
            <a:r>
              <a:rPr lang="ro-RO" sz="2800" dirty="0">
                <a:latin typeface="Times New Roman" panose="02020603050405020304" pitchFamily="18" charset="0"/>
                <a:cs typeface="Times New Roman" panose="02020603050405020304" pitchFamily="18" charset="0"/>
              </a:rPr>
              <a:t>– aprecierea subiectivă a sunetului prin valoarea senzațiilor perceptate de analizatorul auditiv. </a:t>
            </a:r>
          </a:p>
          <a:p>
            <a:pPr marL="0" indent="0" algn="just">
              <a:buNone/>
            </a:pPr>
            <a:r>
              <a:rPr lang="ro-RO" sz="3000" dirty="0">
                <a:latin typeface="Times New Roman" panose="02020603050405020304" pitchFamily="18" charset="0"/>
                <a:cs typeface="Times New Roman" panose="02020603050405020304" pitchFamily="18" charset="0"/>
              </a:rPr>
              <a:t>	</a:t>
            </a:r>
            <a:r>
              <a:rPr lang="ro-RO" sz="3000" b="1" dirty="0">
                <a:latin typeface="Times New Roman" panose="02020603050405020304" pitchFamily="18" charset="0"/>
                <a:cs typeface="Times New Roman" panose="02020603050405020304" pitchFamily="18" charset="0"/>
              </a:rPr>
              <a:t>Nivelul volumului sonor </a:t>
            </a:r>
            <a:r>
              <a:rPr lang="ro-RO" sz="3000" dirty="0">
                <a:latin typeface="Times New Roman" panose="02020603050405020304" pitchFamily="18" charset="0"/>
                <a:cs typeface="Times New Roman" panose="02020603050405020304" pitchFamily="18" charset="0"/>
              </a:rPr>
              <a:t>– aprecierea fiziologică a sunetului în dependență de frecvență</a:t>
            </a:r>
            <a:r>
              <a:rPr lang="ro-RO" dirty="0"/>
              <a:t>. </a:t>
            </a:r>
          </a:p>
          <a:p>
            <a:endParaRPr lang="ro-RO" dirty="0"/>
          </a:p>
        </p:txBody>
      </p:sp>
    </p:spTree>
    <p:extLst>
      <p:ext uri="{BB962C8B-B14F-4D97-AF65-F5344CB8AC3E}">
        <p14:creationId xmlns:p14="http://schemas.microsoft.com/office/powerpoint/2010/main" val="3064757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701443" cy="806456"/>
          </a:xfrm>
        </p:spPr>
        <p:txBody>
          <a:bodyPr/>
          <a:lstStyle/>
          <a:p>
            <a:pPr algn="ctr"/>
            <a:r>
              <a:rPr lang="ro-RO" sz="3200" b="1" dirty="0">
                <a:latin typeface="Times New Roman" panose="02020603050405020304" pitchFamily="18" charset="0"/>
                <a:cs typeface="Times New Roman" panose="02020603050405020304" pitchFamily="18" charset="0"/>
              </a:rPr>
              <a:t>Vibraţia de producere</a:t>
            </a:r>
            <a:endParaRPr lang="ro-RO" sz="32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04800" y="1049312"/>
            <a:ext cx="11589327" cy="5501390"/>
          </a:xfrm>
        </p:spPr>
        <p:txBody>
          <a:bodyPr>
            <a:noAutofit/>
          </a:bodyPr>
          <a:lstStyle/>
          <a:p>
            <a:pPr marL="0" indent="0" algn="just">
              <a:buNone/>
            </a:pPr>
            <a:r>
              <a:rPr lang="ro-RO" sz="2400" b="1" dirty="0">
                <a:latin typeface="Times New Roman" panose="02020603050405020304" pitchFamily="18" charset="0"/>
                <a:cs typeface="Times New Roman" panose="02020603050405020304" pitchFamily="18" charset="0"/>
              </a:rPr>
              <a:t>	Vibraţia</a:t>
            </a:r>
            <a:r>
              <a:rPr lang="ro-RO" sz="2400" dirty="0">
                <a:latin typeface="Times New Roman" panose="02020603050405020304" pitchFamily="18" charset="0"/>
                <a:cs typeface="Times New Roman" panose="02020603050405020304" pitchFamily="18" charset="0"/>
              </a:rPr>
              <a:t> – oscilaţii mecanice ale corpurilor solide (construcţii, maşini, instalaţii etc.), precum şi pulsarea presiunii la transportarea lichidelor şi gazelor, recepţionate de om ca trepidaţii (zguduituri).</a:t>
            </a:r>
          </a:p>
          <a:p>
            <a:pPr marL="0" indent="0">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După modul de transmitere a oscilaţiilor </a:t>
            </a:r>
            <a:r>
              <a:rPr lang="ro-RO" sz="2400" dirty="0">
                <a:latin typeface="Times New Roman" panose="02020603050405020304" pitchFamily="18" charset="0"/>
                <a:cs typeface="Times New Roman" panose="02020603050405020304" pitchFamily="18" charset="0"/>
              </a:rPr>
              <a:t>asupra OU vibraţiile pot fi:</a:t>
            </a:r>
          </a:p>
          <a:p>
            <a:pPr marL="0" lvl="0" indent="0">
              <a:buNone/>
            </a:pPr>
            <a:r>
              <a:rPr lang="ro-RO" sz="2400" b="1" dirty="0">
                <a:latin typeface="Times New Roman" panose="02020603050405020304" pitchFamily="18" charset="0"/>
                <a:cs typeface="Times New Roman" panose="02020603050405020304" pitchFamily="18" charset="0"/>
              </a:rPr>
              <a:t>generale</a:t>
            </a:r>
            <a:r>
              <a:rPr lang="ro-RO" sz="2400" dirty="0">
                <a:latin typeface="Times New Roman" panose="02020603050405020304" pitchFamily="18" charset="0"/>
                <a:cs typeface="Times New Roman" panose="02020603050405020304" pitchFamily="18" charset="0"/>
              </a:rPr>
              <a:t> – se transmit asupra întregului corp prin suprafeţele de sprijin;</a:t>
            </a:r>
          </a:p>
          <a:p>
            <a:pPr marL="0" lvl="0" indent="0" algn="just">
              <a:buNone/>
            </a:pPr>
            <a:r>
              <a:rPr lang="ro-RO" sz="2400" b="1" dirty="0">
                <a:latin typeface="Times New Roman" panose="02020603050405020304" pitchFamily="18" charset="0"/>
                <a:cs typeface="Times New Roman" panose="02020603050405020304" pitchFamily="18" charset="0"/>
              </a:rPr>
              <a:t>locale </a:t>
            </a:r>
            <a:r>
              <a:rPr lang="ro-RO" sz="2400" dirty="0">
                <a:latin typeface="Times New Roman" panose="02020603050405020304" pitchFamily="18" charset="0"/>
                <a:cs typeface="Times New Roman" panose="02020603050405020304" pitchFamily="18" charset="0"/>
              </a:rPr>
              <a:t>– se transmit prin mâini (de la uneltele de mână, acţionate electric sau pneumatic, panourile de comandă etc.)</a:t>
            </a:r>
          </a:p>
          <a:p>
            <a:pPr marL="0" indent="0">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Conform frecvenţei vibraţiile pot fi:</a:t>
            </a:r>
          </a:p>
          <a:p>
            <a:pPr marL="0" indent="0">
              <a:buNone/>
            </a:pPr>
            <a:r>
              <a:rPr lang="ro-RO" sz="2400" dirty="0">
                <a:latin typeface="Times New Roman" panose="02020603050405020304" pitchFamily="18" charset="0"/>
                <a:cs typeface="Times New Roman" panose="02020603050405020304" pitchFamily="18" charset="0"/>
              </a:rPr>
              <a:t>- de joasă frecvenţă: 8 şi 16 Hz (locală); 1 şi 4 Hz (generală);</a:t>
            </a:r>
          </a:p>
          <a:p>
            <a:pPr marL="0" indent="0">
              <a:buNone/>
            </a:pPr>
            <a:r>
              <a:rPr lang="ro-RO" sz="2400" dirty="0">
                <a:latin typeface="Times New Roman" panose="02020603050405020304" pitchFamily="18" charset="0"/>
                <a:cs typeface="Times New Roman" panose="02020603050405020304" pitchFamily="18" charset="0"/>
              </a:rPr>
              <a:t>- de frecvenţă medie 31,5 şi 63 Hz (locală); 8 şi 16 Hz (generală);</a:t>
            </a:r>
          </a:p>
          <a:p>
            <a:pPr marL="0" indent="0">
              <a:buNone/>
            </a:pPr>
            <a:r>
              <a:rPr lang="ro-RO" sz="2400" dirty="0">
                <a:latin typeface="Times New Roman" panose="02020603050405020304" pitchFamily="18" charset="0"/>
                <a:cs typeface="Times New Roman" panose="02020603050405020304" pitchFamily="18" charset="0"/>
              </a:rPr>
              <a:t>- de înaltă frecvenţă: 125,250,500 şi 1000 Hz (locală); 31,5 şi 63 Hz (generală).</a:t>
            </a:r>
          </a:p>
          <a:p>
            <a:pPr marL="0" indent="0">
              <a:buNone/>
            </a:pPr>
            <a:endParaRPr lang="ro-RO"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7302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01050" cy="656554"/>
          </a:xfrm>
        </p:spPr>
        <p:txBody>
          <a:bodyPr/>
          <a:lstStyle/>
          <a:p>
            <a:pPr algn="ctr"/>
            <a:r>
              <a:rPr lang="vi-VN" sz="3200" b="1" dirty="0">
                <a:latin typeface="Times New Roman" panose="02020603050405020304" pitchFamily="18" charset="0"/>
                <a:cs typeface="Times New Roman" panose="02020603050405020304" pitchFamily="18" charset="0"/>
              </a:rPr>
              <a:t>După</a:t>
            </a:r>
            <a:r>
              <a:rPr lang="ro-RO" sz="3200" b="1" dirty="0">
                <a:latin typeface="Times New Roman" panose="02020603050405020304" pitchFamily="18" charset="0"/>
                <a:cs typeface="Times New Roman" panose="02020603050405020304" pitchFamily="18" charset="0"/>
              </a:rPr>
              <a:t> sursa de provocare</a:t>
            </a:r>
          </a:p>
        </p:txBody>
      </p:sp>
      <p:sp>
        <p:nvSpPr>
          <p:cNvPr id="3" name="Объект 2"/>
          <p:cNvSpPr>
            <a:spLocks noGrp="1"/>
          </p:cNvSpPr>
          <p:nvPr>
            <p:ph idx="1"/>
          </p:nvPr>
        </p:nvSpPr>
        <p:spPr>
          <a:xfrm>
            <a:off x="419726" y="1244184"/>
            <a:ext cx="11392524" cy="5004215"/>
          </a:xfrm>
        </p:spPr>
        <p:txBody>
          <a:bodyPr/>
          <a:lstStyle/>
          <a:p>
            <a:pPr marL="0" indent="0" algn="just">
              <a:buNone/>
            </a:pPr>
            <a:r>
              <a:rPr lang="ro-RO" dirty="0"/>
              <a:t>- </a:t>
            </a:r>
            <a:r>
              <a:rPr lang="ro-RO" sz="3200" b="1" dirty="0">
                <a:latin typeface="Times New Roman" panose="02020603050405020304" pitchFamily="18" charset="0"/>
                <a:cs typeface="Times New Roman" panose="02020603050405020304" pitchFamily="18" charset="0"/>
              </a:rPr>
              <a:t>vibraţia de transport </a:t>
            </a:r>
            <a:r>
              <a:rPr lang="ro-RO" sz="3200" dirty="0">
                <a:latin typeface="Times New Roman" panose="02020603050405020304" pitchFamily="18" charset="0"/>
                <a:cs typeface="Times New Roman" panose="02020603050405020304" pitchFamily="18" charset="0"/>
              </a:rPr>
              <a:t>(categoria I), provocată de maşinile şi mecanismele mobile (mijloace de transport etc.);</a:t>
            </a:r>
          </a:p>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vibraţia de transport-tehnologică </a:t>
            </a:r>
            <a:r>
              <a:rPr lang="ro-RO" sz="3200" dirty="0">
                <a:latin typeface="Times New Roman" panose="02020603050405020304" pitchFamily="18" charset="0"/>
                <a:cs typeface="Times New Roman" panose="02020603050405020304" pitchFamily="18" charset="0"/>
              </a:rPr>
              <a:t>(categoria a II-a), provocată de instalaţiile care se deplasează pe căi tehnologice (macarale, poduri rulante, transportul intern din halele de producţie etc.);</a:t>
            </a:r>
          </a:p>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vibraţia tehnologică </a:t>
            </a:r>
            <a:r>
              <a:rPr lang="ro-RO" sz="3200" dirty="0">
                <a:latin typeface="Times New Roman" panose="02020603050405020304" pitchFamily="18" charset="0"/>
                <a:cs typeface="Times New Roman" panose="02020603050405020304" pitchFamily="18" charset="0"/>
              </a:rPr>
              <a:t>(categoria a III-a), provocată de instalaţiile staţionare (pompe, strunguri, ventilatoare, generatoare etc.).</a:t>
            </a:r>
          </a:p>
          <a:p>
            <a:pPr marL="0" indent="0" algn="just">
              <a:buNone/>
            </a:pP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9826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06178" cy="716515"/>
          </a:xfrm>
        </p:spPr>
        <p:txBody>
          <a:bodyPr/>
          <a:lstStyle/>
          <a:p>
            <a:pPr algn="ctr"/>
            <a:r>
              <a:rPr lang="ro-RO" sz="3200" b="1" dirty="0">
                <a:latin typeface="Times New Roman" panose="02020603050405020304" pitchFamily="18" charset="0"/>
                <a:cs typeface="Times New Roman" panose="02020603050405020304" pitchFamily="18" charset="0"/>
              </a:rPr>
              <a:t>După locul de transmitere</a:t>
            </a:r>
          </a:p>
        </p:txBody>
      </p:sp>
      <p:sp>
        <p:nvSpPr>
          <p:cNvPr id="3" name="Объект 2"/>
          <p:cNvSpPr>
            <a:spLocks noGrp="1"/>
          </p:cNvSpPr>
          <p:nvPr>
            <p:ph idx="1"/>
          </p:nvPr>
        </p:nvSpPr>
        <p:spPr>
          <a:xfrm>
            <a:off x="509666" y="1019332"/>
            <a:ext cx="11287593" cy="5426438"/>
          </a:xfrm>
        </p:spPr>
        <p:txBody>
          <a:bodyPr>
            <a:noAutofit/>
          </a:bodyPr>
          <a:lstStyle/>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Conform locului </a:t>
            </a:r>
            <a:r>
              <a:rPr lang="ro-RO" sz="2800" dirty="0">
                <a:latin typeface="Times New Roman" panose="02020603050405020304" pitchFamily="18" charset="0"/>
                <a:cs typeface="Times New Roman" panose="02020603050405020304" pitchFamily="18" charset="0"/>
              </a:rPr>
              <a:t>de transmitere, </a:t>
            </a:r>
            <a:r>
              <a:rPr lang="ro-RO" sz="2800" b="1" dirty="0">
                <a:latin typeface="Times New Roman" panose="02020603050405020304" pitchFamily="18" charset="0"/>
                <a:cs typeface="Times New Roman" panose="02020603050405020304" pitchFamily="18" charset="0"/>
              </a:rPr>
              <a:t>vibraţia tehnologică poate </a:t>
            </a:r>
            <a:r>
              <a:rPr lang="ro-RO" sz="2800" dirty="0">
                <a:latin typeface="Times New Roman" panose="02020603050405020304" pitchFamily="18" charset="0"/>
                <a:cs typeface="Times New Roman" panose="02020603050405020304" pitchFamily="18" charset="0"/>
              </a:rPr>
              <a:t>fi:</a:t>
            </a:r>
          </a:p>
          <a:p>
            <a:pPr marL="0" indent="0" algn="just">
              <a:buNone/>
            </a:pPr>
            <a:r>
              <a:rPr lang="ro-RO" sz="2800" dirty="0">
                <a:latin typeface="Times New Roman" panose="02020603050405020304" pitchFamily="18" charset="0"/>
                <a:cs typeface="Times New Roman" panose="02020603050405020304" pitchFamily="18" charset="0"/>
              </a:rPr>
              <a:t>a) la locurile permanente de muncă din încăperile de producţie;</a:t>
            </a:r>
          </a:p>
          <a:p>
            <a:pPr marL="0" indent="0" algn="just">
              <a:buNone/>
            </a:pPr>
            <a:r>
              <a:rPr lang="ro-RO" sz="2800" dirty="0">
                <a:latin typeface="Times New Roman" panose="02020603050405020304" pitchFamily="18" charset="0"/>
                <a:cs typeface="Times New Roman" panose="02020603050405020304" pitchFamily="18" charset="0"/>
              </a:rPr>
              <a:t>b) la locurile de muncă din încăperile de producţie, unde nu sunt amplasate utilaje care provoacă vibraţii;</a:t>
            </a:r>
          </a:p>
          <a:p>
            <a:pPr marL="0" indent="0" algn="just">
              <a:buNone/>
            </a:pPr>
            <a:r>
              <a:rPr lang="ro-RO" sz="2800" dirty="0">
                <a:latin typeface="Times New Roman" panose="02020603050405020304" pitchFamily="18" charset="0"/>
                <a:cs typeface="Times New Roman" panose="02020603050405020304" pitchFamily="18" charset="0"/>
              </a:rPr>
              <a:t>c) la locurile de muncă din încăperile destinate muncii intelectuale.</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Conform caracteristicilor </a:t>
            </a:r>
            <a:r>
              <a:rPr lang="ro-RO" sz="2800" dirty="0">
                <a:latin typeface="Times New Roman" panose="02020603050405020304" pitchFamily="18" charset="0"/>
                <a:cs typeface="Times New Roman" panose="02020603050405020304" pitchFamily="18" charset="0"/>
              </a:rPr>
              <a:t>de variaţii în timp:</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permanente (constante) </a:t>
            </a:r>
            <a:r>
              <a:rPr lang="ro-RO" sz="2800" dirty="0">
                <a:latin typeface="Times New Roman" panose="02020603050405020304" pitchFamily="18" charset="0"/>
                <a:cs typeface="Times New Roman" panose="02020603050405020304" pitchFamily="18" charset="0"/>
              </a:rPr>
              <a:t>– nivelul vibrovitezei variază mai puţin de </a:t>
            </a:r>
            <a:r>
              <a:rPr lang="ru-RU" sz="2800" dirty="0">
                <a:latin typeface="Times New Roman" panose="02020603050405020304" pitchFamily="18" charset="0"/>
                <a:cs typeface="Times New Roman" panose="02020603050405020304" pitchFamily="18" charset="0"/>
              </a:rPr>
              <a:t> </a:t>
            </a:r>
            <a:r>
              <a:rPr lang="ro-RO" sz="2800" dirty="0">
                <a:latin typeface="Times New Roman" panose="02020603050405020304" pitchFamily="18" charset="0"/>
                <a:cs typeface="Times New Roman" panose="02020603050405020304" pitchFamily="18" charset="0"/>
              </a:rPr>
              <a:t>6 dB;</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variabile</a:t>
            </a:r>
            <a:r>
              <a:rPr lang="ro-RO" sz="2800" dirty="0">
                <a:latin typeface="Times New Roman" panose="02020603050405020304" pitchFamily="18" charset="0"/>
                <a:cs typeface="Times New Roman" panose="02020603050405020304" pitchFamily="18" charset="0"/>
              </a:rPr>
              <a:t> – nivelul vibrovitezei variază mai mult   cu 6 dB.</a:t>
            </a:r>
          </a:p>
          <a:p>
            <a:pPr marL="0" indent="0" algn="just">
              <a:buNone/>
            </a:pPr>
            <a:r>
              <a:rPr lang="ro-RO"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8815998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41286" cy="761485"/>
          </a:xfrm>
        </p:spPr>
        <p:txBody>
          <a:bodyPr/>
          <a:lstStyle/>
          <a:p>
            <a:pPr algn="ctr"/>
            <a:r>
              <a:rPr lang="ro-RO" sz="3600" b="1" dirty="0">
                <a:latin typeface="Times New Roman" panose="02020603050405020304" pitchFamily="18" charset="0"/>
                <a:cs typeface="Times New Roman" panose="02020603050405020304" pitchFamily="18" charset="0"/>
              </a:rPr>
              <a:t>Caracteristicile vibraţiei</a:t>
            </a:r>
          </a:p>
        </p:txBody>
      </p:sp>
      <p:sp>
        <p:nvSpPr>
          <p:cNvPr id="3" name="Объект 2"/>
          <p:cNvSpPr>
            <a:spLocks noGrp="1"/>
          </p:cNvSpPr>
          <p:nvPr>
            <p:ph idx="1"/>
          </p:nvPr>
        </p:nvSpPr>
        <p:spPr>
          <a:xfrm>
            <a:off x="599608" y="1274164"/>
            <a:ext cx="11197652" cy="5141626"/>
          </a:xfrm>
        </p:spPr>
        <p:txBody>
          <a:bodyPr>
            <a:normAutofit fontScale="85000" lnSpcReduction="20000"/>
          </a:bodyPr>
          <a:lstStyle/>
          <a:p>
            <a:pPr marL="0" indent="0" algn="just">
              <a:buNone/>
            </a:pPr>
            <a:r>
              <a:rPr lang="ro-RO" sz="3200" dirty="0">
                <a:latin typeface="Times New Roman" panose="02020603050405020304" pitchFamily="18" charset="0"/>
                <a:cs typeface="Times New Roman" panose="02020603050405020304" pitchFamily="18" charset="0"/>
              </a:rPr>
              <a:t>	Vibraţiile variabile pot fi: </a:t>
            </a:r>
          </a:p>
          <a:p>
            <a:pPr marL="0" indent="0" algn="just">
              <a:buNone/>
            </a:pPr>
            <a:r>
              <a:rPr lang="ro-RO" sz="3200" b="1" dirty="0">
                <a:latin typeface="Times New Roman" panose="02020603050405020304" pitchFamily="18" charset="0"/>
                <a:cs typeface="Times New Roman" panose="02020603050405020304" pitchFamily="18" charset="0"/>
              </a:rPr>
              <a:t> - oscilatoare în timp (se modifică permanent în timp); </a:t>
            </a:r>
          </a:p>
          <a:p>
            <a:pPr marL="0" indent="0" algn="just">
              <a:buNone/>
            </a:pPr>
            <a:r>
              <a:rPr lang="ro-RO" sz="3200" b="1" dirty="0">
                <a:latin typeface="Times New Roman" panose="02020603050405020304" pitchFamily="18" charset="0"/>
                <a:cs typeface="Times New Roman" panose="02020603050405020304" pitchFamily="18" charset="0"/>
              </a:rPr>
              <a:t> - întrerupte (cu durata mai mult de 1s);</a:t>
            </a:r>
          </a:p>
          <a:p>
            <a:pPr marL="0" indent="0" algn="just">
              <a:buNone/>
            </a:pPr>
            <a:r>
              <a:rPr lang="ro-RO" sz="3200" b="1" dirty="0">
                <a:latin typeface="Times New Roman" panose="02020603050405020304" pitchFamily="18" charset="0"/>
                <a:cs typeface="Times New Roman" panose="02020603050405020304" pitchFamily="18" charset="0"/>
              </a:rPr>
              <a:t>- impulsive (cu durata mai mică decît 1s)</a:t>
            </a:r>
            <a:r>
              <a:rPr lang="ro-RO" sz="3200" dirty="0">
                <a:latin typeface="Times New Roman" panose="02020603050405020304" pitchFamily="18" charset="0"/>
                <a:cs typeface="Times New Roman" panose="02020603050405020304" pitchFamily="18" charset="0"/>
              </a:rPr>
              <a:t>.</a:t>
            </a:r>
          </a:p>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Vibraţia este caracterizată de următoarele mărimi fizice:</a:t>
            </a:r>
            <a:r>
              <a:rPr lang="ro-RO" sz="3200" dirty="0">
                <a:latin typeface="Times New Roman" panose="02020603050405020304" pitchFamily="18" charset="0"/>
                <a:cs typeface="Times New Roman" panose="02020603050405020304" pitchFamily="18" charset="0"/>
              </a:rPr>
              <a:t> </a:t>
            </a:r>
          </a:p>
          <a:p>
            <a:pPr marL="0" indent="0" algn="just">
              <a:buNone/>
            </a:pPr>
            <a:r>
              <a:rPr lang="ro-RO" sz="3200" dirty="0">
                <a:latin typeface="Times New Roman" panose="02020603050405020304" pitchFamily="18" charset="0"/>
                <a:cs typeface="Times New Roman" panose="02020603050405020304" pitchFamily="18" charset="0"/>
              </a:rPr>
              <a:t> - </a:t>
            </a:r>
            <a:r>
              <a:rPr lang="ro-RO" sz="3200" b="1" dirty="0">
                <a:latin typeface="Times New Roman" panose="02020603050405020304" pitchFamily="18" charset="0"/>
                <a:cs typeface="Times New Roman" panose="02020603050405020304" pitchFamily="18" charset="0"/>
              </a:rPr>
              <a:t>frecvenţa oscilaţiilor</a:t>
            </a:r>
            <a:r>
              <a:rPr lang="ro-RO" sz="3200" dirty="0">
                <a:latin typeface="Times New Roman" panose="02020603050405020304" pitchFamily="18" charset="0"/>
                <a:cs typeface="Times New Roman" panose="02020603050405020304" pitchFamily="18" charset="0"/>
              </a:rPr>
              <a:t>, </a:t>
            </a:r>
            <a:r>
              <a:rPr lang="ro-RO" sz="3200" b="1" i="1" dirty="0">
                <a:latin typeface="Times New Roman" panose="02020603050405020304" pitchFamily="18" charset="0"/>
                <a:cs typeface="Times New Roman" panose="02020603050405020304" pitchFamily="18" charset="0"/>
              </a:rPr>
              <a:t>f</a:t>
            </a:r>
            <a:r>
              <a:rPr lang="ro-RO" sz="3200" dirty="0">
                <a:latin typeface="Times New Roman" panose="02020603050405020304" pitchFamily="18" charset="0"/>
                <a:cs typeface="Times New Roman" panose="02020603050405020304" pitchFamily="18" charset="0"/>
              </a:rPr>
              <a:t> (Hz) - </a:t>
            </a:r>
            <a:r>
              <a:rPr lang="vi-VN" sz="3200" dirty="0"/>
              <a:t>numărul de oscilații a unui corp solid într-o unitate de timp. </a:t>
            </a:r>
            <a:r>
              <a:rPr lang="vi-VN" sz="3200" i="1" dirty="0"/>
              <a:t>1Hz corespunde unei oscilații pe secundă</a:t>
            </a:r>
            <a:r>
              <a:rPr lang="vi-VN" sz="3200" dirty="0"/>
              <a:t>;</a:t>
            </a:r>
            <a:r>
              <a:rPr lang="ro-RO" sz="3200" dirty="0">
                <a:latin typeface="Times New Roman" panose="02020603050405020304" pitchFamily="18" charset="0"/>
                <a:cs typeface="Times New Roman" panose="02020603050405020304" pitchFamily="18" charset="0"/>
              </a:rPr>
              <a:t> </a:t>
            </a:r>
          </a:p>
          <a:p>
            <a:pPr marL="0" indent="0" algn="just">
              <a:buNone/>
            </a:pPr>
            <a:r>
              <a:rPr lang="ro-RO" sz="3200" dirty="0">
                <a:latin typeface="Times New Roman" panose="02020603050405020304" pitchFamily="18" charset="0"/>
                <a:cs typeface="Times New Roman" panose="02020603050405020304" pitchFamily="18" charset="0"/>
              </a:rPr>
              <a:t> - </a:t>
            </a:r>
            <a:r>
              <a:rPr lang="ro-RO" sz="3200" b="1" dirty="0">
                <a:latin typeface="Times New Roman" panose="02020603050405020304" pitchFamily="18" charset="0"/>
                <a:cs typeface="Times New Roman" panose="02020603050405020304" pitchFamily="18" charset="0"/>
              </a:rPr>
              <a:t>viteza vibraţiei</a:t>
            </a:r>
            <a:r>
              <a:rPr lang="ro-RO" sz="3200" dirty="0">
                <a:latin typeface="Times New Roman" panose="02020603050405020304" pitchFamily="18" charset="0"/>
                <a:cs typeface="Times New Roman" panose="02020603050405020304" pitchFamily="18" charset="0"/>
              </a:rPr>
              <a:t>, </a:t>
            </a:r>
            <a:r>
              <a:rPr lang="ro-RO" sz="3200" b="1" i="1" dirty="0">
                <a:latin typeface="Times New Roman" panose="02020603050405020304" pitchFamily="18" charset="0"/>
                <a:cs typeface="Times New Roman" panose="02020603050405020304" pitchFamily="18" charset="0"/>
              </a:rPr>
              <a:t>V</a:t>
            </a:r>
            <a:r>
              <a:rPr lang="ro-RO" sz="3200" dirty="0">
                <a:latin typeface="Times New Roman" panose="02020603050405020304" pitchFamily="18" charset="0"/>
                <a:cs typeface="Times New Roman" panose="02020603050405020304" pitchFamily="18" charset="0"/>
              </a:rPr>
              <a:t> (m/s) - </a:t>
            </a:r>
            <a:r>
              <a:rPr lang="vi-VN" sz="3200" dirty="0"/>
              <a:t>produsul dintre amplitudine şi timp;</a:t>
            </a:r>
            <a:r>
              <a:rPr lang="ro-RO" sz="3200" dirty="0">
                <a:latin typeface="Times New Roman" panose="02020603050405020304" pitchFamily="18" charset="0"/>
                <a:cs typeface="Times New Roman" panose="02020603050405020304" pitchFamily="18" charset="0"/>
              </a:rPr>
              <a:t> </a:t>
            </a:r>
          </a:p>
          <a:p>
            <a:pPr marL="0" indent="0" algn="just">
              <a:buNone/>
            </a:pPr>
            <a:r>
              <a:rPr lang="ro-RO" sz="3200" dirty="0">
                <a:latin typeface="Times New Roman" panose="02020603050405020304" pitchFamily="18" charset="0"/>
                <a:cs typeface="Times New Roman" panose="02020603050405020304" pitchFamily="18" charset="0"/>
              </a:rPr>
              <a:t> - </a:t>
            </a:r>
            <a:r>
              <a:rPr lang="ro-RO" sz="3200" b="1" dirty="0">
                <a:latin typeface="Times New Roman" panose="02020603050405020304" pitchFamily="18" charset="0"/>
                <a:cs typeface="Times New Roman" panose="02020603050405020304" pitchFamily="18" charset="0"/>
              </a:rPr>
              <a:t>acceleraţia vibraţiei</a:t>
            </a:r>
            <a:r>
              <a:rPr lang="ro-RO" sz="3200" dirty="0">
                <a:latin typeface="Times New Roman" panose="02020603050405020304" pitchFamily="18" charset="0"/>
                <a:cs typeface="Times New Roman" panose="02020603050405020304" pitchFamily="18" charset="0"/>
              </a:rPr>
              <a:t>, </a:t>
            </a:r>
            <a:r>
              <a:rPr lang="ro-RO" sz="3200" b="1" i="1" dirty="0">
                <a:latin typeface="Times New Roman" panose="02020603050405020304" pitchFamily="18" charset="0"/>
                <a:cs typeface="Times New Roman" panose="02020603050405020304" pitchFamily="18" charset="0"/>
              </a:rPr>
              <a:t>a</a:t>
            </a:r>
            <a:r>
              <a:rPr lang="ro-RO" sz="3200" dirty="0">
                <a:latin typeface="Times New Roman" panose="02020603050405020304" pitchFamily="18" charset="0"/>
                <a:cs typeface="Times New Roman" panose="02020603050405020304" pitchFamily="18" charset="0"/>
              </a:rPr>
              <a:t> (m/s</a:t>
            </a:r>
            <a:r>
              <a:rPr lang="ro-RO" sz="3200" baseline="30000" dirty="0">
                <a:latin typeface="Times New Roman" panose="02020603050405020304" pitchFamily="18" charset="0"/>
                <a:cs typeface="Times New Roman" panose="02020603050405020304" pitchFamily="18" charset="0"/>
              </a:rPr>
              <a:t>2</a:t>
            </a:r>
            <a:r>
              <a:rPr lang="ro-RO" sz="3200" dirty="0">
                <a:latin typeface="Times New Roman" panose="02020603050405020304" pitchFamily="18" charset="0"/>
                <a:cs typeface="Times New Roman" panose="02020603050405020304" pitchFamily="18" charset="0"/>
              </a:rPr>
              <a:t>) - </a:t>
            </a:r>
            <a:r>
              <a:rPr lang="vi-VN" sz="3200" dirty="0"/>
              <a:t>produsul dintre amplitudine şi timpul la pătrat</a:t>
            </a:r>
            <a:r>
              <a:rPr lang="ro-RO" sz="3200" dirty="0"/>
              <a:t>;</a:t>
            </a:r>
          </a:p>
          <a:p>
            <a:pPr marL="0" indent="0" algn="just">
              <a:buNone/>
            </a:pPr>
            <a:r>
              <a:rPr lang="ro-RO" sz="3200" dirty="0">
                <a:latin typeface="Times New Roman" panose="02020603050405020304" pitchFamily="18" charset="0"/>
                <a:cs typeface="Times New Roman" panose="02020603050405020304" pitchFamily="18" charset="0"/>
              </a:rPr>
              <a:t> -  </a:t>
            </a:r>
            <a:r>
              <a:rPr lang="ro-RO" sz="3200" b="1" dirty="0">
                <a:latin typeface="Times New Roman" panose="02020603050405020304" pitchFamily="18" charset="0"/>
                <a:cs typeface="Times New Roman" panose="02020603050405020304" pitchFamily="18" charset="0"/>
              </a:rPr>
              <a:t>amplitudinea</a:t>
            </a:r>
            <a:r>
              <a:rPr lang="ro-RO" sz="3200" dirty="0">
                <a:latin typeface="Times New Roman" panose="02020603050405020304" pitchFamily="18" charset="0"/>
                <a:cs typeface="Times New Roman" panose="02020603050405020304" pitchFamily="18" charset="0"/>
              </a:rPr>
              <a:t>, </a:t>
            </a:r>
            <a:r>
              <a:rPr lang="ro-RO" sz="3200" b="1" i="1" dirty="0">
                <a:latin typeface="Times New Roman" panose="02020603050405020304" pitchFamily="18" charset="0"/>
                <a:cs typeface="Times New Roman" panose="02020603050405020304" pitchFamily="18" charset="0"/>
              </a:rPr>
              <a:t>A</a:t>
            </a:r>
            <a:r>
              <a:rPr lang="ro-RO" sz="3200" dirty="0">
                <a:latin typeface="Times New Roman" panose="02020603050405020304" pitchFamily="18" charset="0"/>
                <a:cs typeface="Times New Roman" panose="02020603050405020304" pitchFamily="18" charset="0"/>
              </a:rPr>
              <a:t> (m) - </a:t>
            </a:r>
            <a:r>
              <a:rPr lang="vi-VN" sz="3200" dirty="0"/>
              <a:t>depărtarea maximă faţă de poziţia de echilibru, (m)</a:t>
            </a:r>
            <a:r>
              <a:rPr lang="ro-RO" sz="3200" dirty="0"/>
              <a:t>.</a:t>
            </a:r>
            <a:endParaRPr lang="ro-RO" sz="3200" dirty="0">
              <a:latin typeface="Times New Roman" panose="02020603050405020304" pitchFamily="18" charset="0"/>
              <a:cs typeface="Times New Roman" panose="02020603050405020304" pitchFamily="18" charset="0"/>
            </a:endParaRPr>
          </a:p>
          <a:p>
            <a:pPr marL="0" indent="0" algn="just">
              <a:buNone/>
            </a:pP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1900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96119" cy="1400530"/>
          </a:xfrm>
        </p:spPr>
        <p:txBody>
          <a:bodyPr/>
          <a:lstStyle/>
          <a:p>
            <a:pPr algn="ctr"/>
            <a:r>
              <a:rPr lang="ro-RO" sz="3200" b="1" dirty="0">
                <a:latin typeface="Times New Roman" panose="02020603050405020304" pitchFamily="18" charset="0"/>
                <a:cs typeface="Times New Roman" panose="02020603050405020304" pitchFamily="18" charset="0"/>
              </a:rPr>
              <a:t>4. Normarea zgomotului şi vibraţiei la locurile de muncă</a:t>
            </a:r>
            <a:br>
              <a:rPr lang="ro-RO" sz="3200" dirty="0">
                <a:latin typeface="Times New Roman" panose="02020603050405020304" pitchFamily="18" charset="0"/>
                <a:cs typeface="Times New Roman" panose="02020603050405020304" pitchFamily="18" charset="0"/>
              </a:rPr>
            </a:br>
            <a:endParaRPr lang="ro-RO" sz="32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54833" y="1019331"/>
            <a:ext cx="11617377" cy="5681272"/>
          </a:xfrm>
        </p:spPr>
        <p:txBody>
          <a:bodyPr>
            <a:noAutofit/>
          </a:bodyPr>
          <a:lstStyle/>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Scop: </a:t>
            </a:r>
            <a:r>
              <a:rPr lang="ro-RO" sz="2800" dirty="0">
                <a:latin typeface="Times New Roman" panose="02020603050405020304" pitchFamily="18" charset="0"/>
                <a:cs typeface="Times New Roman" panose="02020603050405020304" pitchFamily="18" charset="0"/>
              </a:rPr>
              <a:t>calcularea și alegerea </a:t>
            </a:r>
            <a:r>
              <a:rPr lang="ro-RO" sz="2800" b="1" dirty="0">
                <a:latin typeface="Times New Roman" panose="02020603050405020304" pitchFamily="18" charset="0"/>
                <a:cs typeface="Times New Roman" panose="02020603050405020304" pitchFamily="18" charset="0"/>
              </a:rPr>
              <a:t>valorilor admisibile </a:t>
            </a:r>
            <a:r>
              <a:rPr lang="ro-RO" sz="2800" dirty="0">
                <a:latin typeface="Times New Roman" panose="02020603050405020304" pitchFamily="18" charset="0"/>
                <a:cs typeface="Times New Roman" panose="02020603050405020304" pitchFamily="18" charset="0"/>
              </a:rPr>
              <a:t>ale parametrilor ce le caracterizează, care la acţiunea asupra lucrătorilor pe durata întregii activităţi de muncă nu provoacă îmbolnăviri profesionale. </a:t>
            </a:r>
          </a:p>
          <a:p>
            <a:pPr marL="0" indent="0" algn="just">
              <a:buNone/>
            </a:pPr>
            <a:r>
              <a:rPr lang="ro-RO" sz="2800" dirty="0">
                <a:latin typeface="Times New Roman" panose="02020603050405020304" pitchFamily="18" charset="0"/>
                <a:cs typeface="Times New Roman" panose="02020603050405020304" pitchFamily="18" charset="0"/>
              </a:rPr>
              <a:t>	Normarea zgomotului se efectuează în conformitate cu normele igienico-sanitare în vigoare prin două metode: </a:t>
            </a:r>
          </a:p>
          <a:p>
            <a:pPr marL="0" indent="0" algn="just">
              <a:buNone/>
            </a:pPr>
            <a:r>
              <a:rPr lang="ro-RO" sz="2800" b="1" dirty="0">
                <a:latin typeface="Times New Roman" panose="02020603050405020304" pitchFamily="18" charset="0"/>
                <a:cs typeface="Times New Roman" panose="02020603050405020304" pitchFamily="18" charset="0"/>
              </a:rPr>
              <a:t> - după spectrul-limită;</a:t>
            </a:r>
          </a:p>
          <a:p>
            <a:pPr marL="0" indent="0" algn="just">
              <a:buNone/>
            </a:pPr>
            <a:r>
              <a:rPr lang="ro-RO" sz="2800" b="1" dirty="0">
                <a:latin typeface="Times New Roman" panose="02020603050405020304" pitchFamily="18" charset="0"/>
                <a:cs typeface="Times New Roman" panose="02020603050405020304" pitchFamily="18" charset="0"/>
              </a:rPr>
              <a:t> - după nivelul sunetului în dBA. </a:t>
            </a:r>
          </a:p>
          <a:p>
            <a:pPr marL="0" indent="0" algn="just">
              <a:buNone/>
            </a:pPr>
            <a:r>
              <a:rPr lang="ro-RO" sz="2800" dirty="0">
                <a:latin typeface="Times New Roman" panose="02020603050405020304" pitchFamily="18" charset="0"/>
                <a:cs typeface="Times New Roman" panose="02020603050405020304" pitchFamily="18" charset="0"/>
              </a:rPr>
              <a:t>	Spectrul – limită (SL) – ansamblul nivelurilor admisibile ale presiunii sonore în cele 8 game de frecvențe cu valorile medii geometrice 63, 125.250, 500, 1000, 2000, 4000, 6000, 8000Hz. După spectrul limită – se normează nivelurile presiunii sonore, pentru zgomotul constant în timp, în octavele de frecvenţă cu media geometrică a frecvenţei de la  63 pînă la 8000 Hz inclusiv.</a:t>
            </a:r>
          </a:p>
          <a:p>
            <a:pPr marL="0" indent="0" algn="just">
              <a:buNone/>
            </a:pP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122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56079" cy="1400530"/>
          </a:xfrm>
        </p:spPr>
        <p:txBody>
          <a:bodyPr/>
          <a:lstStyle/>
          <a:p>
            <a:pPr algn="ctr"/>
            <a:r>
              <a:rPr lang="ro-RO" sz="3600" b="1" dirty="0">
                <a:latin typeface="Times New Roman" pitchFamily="18" charset="0"/>
                <a:cs typeface="Times New Roman" pitchFamily="18" charset="0"/>
              </a:rPr>
              <a:t>1. Surse de zgomot şi vibraţii în activităţile profesionale</a:t>
            </a: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289810" y="1319134"/>
            <a:ext cx="11507449" cy="5396460"/>
          </a:xfrm>
        </p:spPr>
        <p:txBody>
          <a:bodyPr>
            <a:normAutofit/>
          </a:bodyPr>
          <a:lstStyle/>
          <a:p>
            <a:pPr marL="0" indent="0" algn="just">
              <a:buNone/>
            </a:pPr>
            <a:r>
              <a:rPr lang="ro-RO" sz="2800" dirty="0">
                <a:latin typeface="Times New Roman" pitchFamily="18" charset="0"/>
                <a:cs typeface="Times New Roman" pitchFamily="18" charset="0"/>
              </a:rPr>
              <a:t>	La întreprinderi, instituții și organizații un şir de procese tehnologice şi lucrări sunt însoţite de zgomot şi vibraţii. </a:t>
            </a:r>
          </a:p>
          <a:p>
            <a:pPr marL="0" indent="0" algn="just">
              <a:buNone/>
            </a:pP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Surse de zgomot şi vibraţii</a:t>
            </a:r>
            <a:r>
              <a:rPr lang="ro-RO" sz="2800" dirty="0">
                <a:latin typeface="Times New Roman" pitchFamily="18" charset="0"/>
                <a:cs typeface="Times New Roman" pitchFamily="18" charset="0"/>
              </a:rPr>
              <a:t>: </a:t>
            </a:r>
          </a:p>
          <a:p>
            <a:pPr marL="0" indent="0" algn="just">
              <a:buNone/>
            </a:pPr>
            <a:r>
              <a:rPr lang="ro-RO" sz="2800" dirty="0">
                <a:latin typeface="Times New Roman" pitchFamily="18" charset="0"/>
                <a:cs typeface="Times New Roman" pitchFamily="18" charset="0"/>
              </a:rPr>
              <a:t> - maşinile şi mecanismele neechilibrate în mişcare de turaţie; </a:t>
            </a:r>
          </a:p>
          <a:p>
            <a:pPr marL="0" indent="0" algn="just">
              <a:buNone/>
            </a:pPr>
            <a:r>
              <a:rPr lang="ro-RO" sz="2800" dirty="0">
                <a:latin typeface="Times New Roman" pitchFamily="18" charset="0"/>
                <a:cs typeface="Times New Roman" pitchFamily="18" charset="0"/>
              </a:rPr>
              <a:t> - nodurile în care apar lovituri şi frecare; </a:t>
            </a:r>
          </a:p>
          <a:p>
            <a:pPr marL="0" indent="0" algn="just">
              <a:buNone/>
            </a:pPr>
            <a:r>
              <a:rPr lang="ro-RO" sz="2800" dirty="0">
                <a:latin typeface="Times New Roman" pitchFamily="18" charset="0"/>
                <a:cs typeface="Times New Roman" pitchFamily="18" charset="0"/>
              </a:rPr>
              <a:t> - aparatele şi instalaţiile în care se deplasează gaze şi lichide cu mare viteză însoţite de pulsaţii. </a:t>
            </a:r>
          </a:p>
          <a:p>
            <a:pPr marL="0" indent="0" algn="just">
              <a:buNone/>
            </a:pPr>
            <a:r>
              <a:rPr lang="ro-RO" sz="2800" dirty="0">
                <a:latin typeface="Times New Roman" pitchFamily="18" charset="0"/>
                <a:cs typeface="Times New Roman" pitchFamily="18" charset="0"/>
              </a:rPr>
              <a:t>	Surse: </a:t>
            </a:r>
            <a:r>
              <a:rPr lang="ro-RO" sz="2800" i="1" dirty="0">
                <a:latin typeface="Times New Roman" pitchFamily="18" charset="0"/>
                <a:cs typeface="Times New Roman" pitchFamily="18" charset="0"/>
              </a:rPr>
              <a:t>compresoarele, pompele, elementele sistemelor de ventilaţie, conductele pentru transportarea lichidelor, gazelor şi pulberilor, motoarele electrice şi multe alte utilaje tehnologice.</a:t>
            </a:r>
            <a:endParaRPr lang="ru-RU" sz="2800" i="1"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625805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31030" cy="431702"/>
          </a:xfrm>
        </p:spPr>
        <p:txBody>
          <a:bodyPr/>
          <a:lstStyle/>
          <a:p>
            <a:endParaRPr lang="ro-RO" dirty="0"/>
          </a:p>
        </p:txBody>
      </p:sp>
      <p:sp>
        <p:nvSpPr>
          <p:cNvPr id="3" name="Объект 2"/>
          <p:cNvSpPr>
            <a:spLocks noGrp="1"/>
          </p:cNvSpPr>
          <p:nvPr>
            <p:ph idx="1"/>
          </p:nvPr>
        </p:nvSpPr>
        <p:spPr>
          <a:xfrm>
            <a:off x="284813" y="1094282"/>
            <a:ext cx="11572407" cy="5546361"/>
          </a:xfrm>
        </p:spPr>
        <p:txBody>
          <a:bodyPr>
            <a:noAutofit/>
          </a:bodyPr>
          <a:lstStyle/>
          <a:p>
            <a:pPr marL="0" indent="0" algn="just">
              <a:buNone/>
            </a:pPr>
            <a:r>
              <a:rPr lang="ro-RO" sz="2800" dirty="0">
                <a:latin typeface="Times New Roman" panose="02020603050405020304" pitchFamily="18" charset="0"/>
                <a:cs typeface="Times New Roman" panose="02020603050405020304" pitchFamily="18" charset="0"/>
              </a:rPr>
              <a:t>	Normarea zgomotului conform </a:t>
            </a:r>
            <a:r>
              <a:rPr lang="ro-RO" sz="2800" b="1" dirty="0">
                <a:latin typeface="Times New Roman" panose="02020603050405020304" pitchFamily="18" charset="0"/>
                <a:cs typeface="Times New Roman" panose="02020603050405020304" pitchFamily="18" charset="0"/>
              </a:rPr>
              <a:t>nivelului sunetului în dBA </a:t>
            </a:r>
            <a:r>
              <a:rPr lang="ro-RO" sz="2800" dirty="0">
                <a:latin typeface="Times New Roman" panose="02020603050405020304" pitchFamily="18" charset="0"/>
                <a:cs typeface="Times New Roman" panose="02020603050405020304" pitchFamily="18" charset="0"/>
              </a:rPr>
              <a:t>este bazată pe măsurările pe scara A a sonometrului, care imită sensibilitatea organului auditiv la zgomotul real – ca o îmbinare de sunete de diferită frecvență. Nivelul sunetului în dBA este folosit pentru aprecierea aproximativă și este legat de spectrul limită (SL) prin următoarea dependență:</a:t>
            </a:r>
          </a:p>
          <a:p>
            <a:pPr marL="0" indent="0" algn="just">
              <a:buNone/>
            </a:pPr>
            <a:r>
              <a:rPr lang="ro-RO" sz="2800" i="1" dirty="0">
                <a:latin typeface="Times New Roman" panose="02020603050405020304" pitchFamily="18" charset="0"/>
                <a:cs typeface="Times New Roman" panose="02020603050405020304" pitchFamily="18" charset="0"/>
              </a:rPr>
              <a:t>L</a:t>
            </a:r>
            <a:r>
              <a:rPr lang="ro-RO" sz="2800" i="1" baseline="-25000" dirty="0">
                <a:latin typeface="Times New Roman" panose="02020603050405020304" pitchFamily="18" charset="0"/>
                <a:cs typeface="Times New Roman" panose="02020603050405020304" pitchFamily="18" charset="0"/>
              </a:rPr>
              <a:t>A </a:t>
            </a:r>
            <a:r>
              <a:rPr lang="ro-RO" sz="2800" i="1" dirty="0">
                <a:latin typeface="Times New Roman" panose="02020603050405020304" pitchFamily="18" charset="0"/>
                <a:cs typeface="Times New Roman" panose="02020603050405020304" pitchFamily="18" charset="0"/>
              </a:rPr>
              <a:t>(dBA) = SL + 5 (dB)</a:t>
            </a:r>
            <a:endParaRPr lang="ro-RO" sz="2800" dirty="0">
              <a:latin typeface="Times New Roman" panose="02020603050405020304" pitchFamily="18" charset="0"/>
              <a:cs typeface="Times New Roman" panose="02020603050405020304" pitchFamily="18" charset="0"/>
            </a:endParaRPr>
          </a:p>
          <a:p>
            <a:pPr marL="0" indent="0" algn="just">
              <a:buNone/>
            </a:pPr>
            <a:r>
              <a:rPr lang="ro-RO" sz="2800" dirty="0">
                <a:latin typeface="Times New Roman" panose="02020603050405020304" pitchFamily="18" charset="0"/>
                <a:cs typeface="Times New Roman" panose="02020603050405020304" pitchFamily="18" charset="0"/>
              </a:rPr>
              <a:t>	Valorile admisibile ale presiunii sonore în octavele de frecvenţă şi ale nivelului sunetului se stabilesc în dependenţă de forma de activitate şi locul de muncă, adică în funcţie de destinaţia încăperii.</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Notă: </a:t>
            </a:r>
            <a:r>
              <a:rPr lang="ro-RO" sz="2800" dirty="0">
                <a:latin typeface="Times New Roman" panose="02020603050405020304" pitchFamily="18" charset="0"/>
                <a:cs typeface="Times New Roman" panose="02020603050405020304" pitchFamily="18" charset="0"/>
              </a:rPr>
              <a:t>Zonele cu nivelul sunetului mai înalt de 85 dBA trebuie să fie marcate cu </a:t>
            </a:r>
            <a:r>
              <a:rPr lang="ro-RO" sz="2800" b="1" dirty="0">
                <a:latin typeface="Times New Roman" panose="02020603050405020304" pitchFamily="18" charset="0"/>
                <a:cs typeface="Times New Roman" panose="02020603050405020304" pitchFamily="18" charset="0"/>
              </a:rPr>
              <a:t>semne de pericol</a:t>
            </a:r>
            <a:r>
              <a:rPr lang="ro-RO"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20583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6131" y="317807"/>
            <a:ext cx="11151148" cy="356750"/>
          </a:xfrm>
        </p:spPr>
        <p:txBody>
          <a:bodyPr/>
          <a:lstStyle/>
          <a:p>
            <a:endParaRPr lang="ru-RU" dirty="0"/>
          </a:p>
        </p:txBody>
      </p:sp>
      <p:sp>
        <p:nvSpPr>
          <p:cNvPr id="3" name="Объект 2"/>
          <p:cNvSpPr>
            <a:spLocks noGrp="1"/>
          </p:cNvSpPr>
          <p:nvPr>
            <p:ph idx="1"/>
          </p:nvPr>
        </p:nvSpPr>
        <p:spPr>
          <a:xfrm>
            <a:off x="179882" y="839449"/>
            <a:ext cx="11797259" cy="5861153"/>
          </a:xfrm>
        </p:spPr>
        <p:txBody>
          <a:bodyPr>
            <a:noAutofit/>
          </a:bodyPr>
          <a:lstStyle/>
          <a:p>
            <a:pPr marL="0" indent="0" algn="just">
              <a:buNone/>
            </a:pPr>
            <a:r>
              <a:rPr lang="ro-RO" sz="2400" dirty="0">
                <a:latin typeface="Times New Roman" pitchFamily="18" charset="0"/>
                <a:cs typeface="Times New Roman" pitchFamily="18" charset="0"/>
              </a:rPr>
              <a:t>	</a:t>
            </a:r>
            <a:r>
              <a:rPr lang="ro-RO" sz="2800" dirty="0">
                <a:latin typeface="Times New Roman" pitchFamily="18" charset="0"/>
                <a:cs typeface="Times New Roman" pitchFamily="18" charset="0"/>
              </a:rPr>
              <a:t>Evaluarea igienică se face în conformitate cu cerințele </a:t>
            </a:r>
            <a:r>
              <a:rPr lang="ru-RU" sz="2800" dirty="0">
                <a:latin typeface="Times New Roman" pitchFamily="18" charset="0"/>
                <a:cs typeface="Times New Roman" pitchFamily="18" charset="0"/>
              </a:rPr>
              <a:t>СН 2.2.4/2.1.8.566-96 </a:t>
            </a:r>
            <a:r>
              <a:rPr lang="ro-RO" sz="2800" dirty="0">
                <a:latin typeface="Times New Roman" pitchFamily="18" charset="0"/>
                <a:cs typeface="Times New Roman" pitchFamily="18" charset="0"/>
              </a:rPr>
              <a:t>”Vibrația de producție, vibrația în clădiri publice și de locuit”</a:t>
            </a:r>
            <a:r>
              <a:rPr lang="ru-RU" sz="2800" dirty="0">
                <a:latin typeface="Times New Roman" pitchFamily="18" charset="0"/>
                <a:cs typeface="Times New Roman" pitchFamily="18" charset="0"/>
              </a:rPr>
              <a:t>.</a:t>
            </a:r>
            <a:r>
              <a:rPr lang="ro-RO" sz="2800" dirty="0">
                <a:latin typeface="Times New Roman" pitchFamily="18" charset="0"/>
                <a:cs typeface="Times New Roman" pitchFamily="18" charset="0"/>
              </a:rPr>
              <a:t> Conform acestui document evaluarea se face prin </a:t>
            </a:r>
            <a:r>
              <a:rPr lang="ro-RO" sz="2800" b="1" dirty="0">
                <a:latin typeface="Times New Roman" pitchFamily="18" charset="0"/>
                <a:cs typeface="Times New Roman" pitchFamily="18" charset="0"/>
              </a:rPr>
              <a:t>trei metode</a:t>
            </a:r>
            <a:r>
              <a:rPr lang="ro-RO"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 analiza spectrală a parametrului normat</a:t>
            </a:r>
            <a:r>
              <a:rPr lang="ru-RU" sz="2800" dirty="0">
                <a:latin typeface="Times New Roman" pitchFamily="18" charset="0"/>
                <a:cs typeface="Times New Roman" pitchFamily="18" charset="0"/>
              </a:rPr>
              <a:t>;</a:t>
            </a:r>
          </a:p>
          <a:p>
            <a:pPr marL="0" indent="0" algn="just">
              <a:buNone/>
            </a:pPr>
            <a:r>
              <a:rPr lang="ro-RO" sz="2800" dirty="0">
                <a:latin typeface="Times New Roman" pitchFamily="18" charset="0"/>
                <a:cs typeface="Times New Roman" pitchFamily="18" charset="0"/>
              </a:rPr>
              <a:t> - evaluarea integrală a vrecvenței parametrului normat</a:t>
            </a:r>
            <a:r>
              <a:rPr lang="ru-RU" sz="2800" dirty="0">
                <a:latin typeface="Times New Roman" pitchFamily="18" charset="0"/>
                <a:cs typeface="Times New Roman" pitchFamily="18" charset="0"/>
              </a:rPr>
              <a:t>;</a:t>
            </a:r>
          </a:p>
          <a:p>
            <a:pPr marL="0" indent="0" algn="just">
              <a:buNone/>
            </a:pPr>
            <a:r>
              <a:rPr lang="ro-RO" sz="2800" dirty="0">
                <a:latin typeface="Times New Roman" pitchFamily="18" charset="0"/>
                <a:cs typeface="Times New Roman" pitchFamily="18" charset="0"/>
              </a:rPr>
              <a:t> - evaluarea integrală cu evidența timpului de acțiune la energia parametrului normat</a:t>
            </a:r>
            <a:r>
              <a:rPr lang="ru-RU" sz="2800" dirty="0">
                <a:latin typeface="Times New Roman" pitchFamily="18" charset="0"/>
                <a:cs typeface="Times New Roman" pitchFamily="18" charset="0"/>
              </a:rPr>
              <a:t>.</a:t>
            </a:r>
          </a:p>
          <a:p>
            <a:pPr marL="0" indent="0" algn="just">
              <a:buNone/>
            </a:pP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Vibrația locală </a:t>
            </a:r>
            <a:r>
              <a:rPr lang="ro-RO" sz="2800" dirty="0">
                <a:latin typeface="Times New Roman" pitchFamily="18" charset="0"/>
                <a:cs typeface="Times New Roman" pitchFamily="18" charset="0"/>
              </a:rPr>
              <a:t>se normează în benzi de octavă cu frecvențele medii</a:t>
            </a:r>
            <a:r>
              <a:rPr lang="ru-RU" sz="2800" dirty="0">
                <a:latin typeface="Times New Roman" pitchFamily="18" charset="0"/>
                <a:cs typeface="Times New Roman" pitchFamily="18" charset="0"/>
              </a:rPr>
              <a:t>: 8; 16; 31,5; 63; 125; 250; 500; 1000</a:t>
            </a:r>
            <a:r>
              <a:rPr lang="ro-RO" sz="2800" dirty="0">
                <a:latin typeface="Times New Roman" pitchFamily="18" charset="0"/>
                <a:cs typeface="Times New Roman" pitchFamily="18" charset="0"/>
              </a:rPr>
              <a:t>Hz</a:t>
            </a:r>
            <a:r>
              <a:rPr lang="ru-RU" sz="2800" dirty="0">
                <a:latin typeface="Times New Roman" pitchFamily="18" charset="0"/>
                <a:cs typeface="Times New Roman" pitchFamily="18" charset="0"/>
              </a:rPr>
              <a:t>;</a:t>
            </a:r>
          </a:p>
          <a:p>
            <a:pPr marL="0" indent="0" algn="just">
              <a:buNone/>
            </a:pP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Vibrația generală </a:t>
            </a:r>
            <a:r>
              <a:rPr lang="ro-RO" sz="2800" dirty="0">
                <a:latin typeface="Times New Roman" pitchFamily="18" charset="0"/>
                <a:cs typeface="Times New Roman" pitchFamily="18" charset="0"/>
              </a:rPr>
              <a:t>– în benzi de octavă cu frecvențele geometrice </a:t>
            </a:r>
            <a:r>
              <a:rPr lang="ru-RU" sz="2800" dirty="0">
                <a:latin typeface="Times New Roman" pitchFamily="18" charset="0"/>
                <a:cs typeface="Times New Roman" pitchFamily="18" charset="0"/>
              </a:rPr>
              <a:t>0,8; 1; 1,25; 1,6; 2,0; 2,5; 3,15; 4,0; 5,0; 6,3; 8,0; 10,0; 12,5; 16,0; 20,0; 25,0; 31,5; 40,0; 50,0; 63,0; 80,0</a:t>
            </a:r>
            <a:r>
              <a:rPr lang="ro-RO" sz="2800" dirty="0">
                <a:latin typeface="Times New Roman" pitchFamily="18" charset="0"/>
                <a:cs typeface="Times New Roman" pitchFamily="18" charset="0"/>
              </a:rPr>
              <a:t>Hz</a:t>
            </a:r>
            <a:r>
              <a:rPr lang="ru-RU" sz="2800" dirty="0">
                <a:latin typeface="Times New Roman" pitchFamily="18" charset="0"/>
                <a:cs typeface="Times New Roman" pitchFamily="18" charset="0"/>
              </a:rPr>
              <a:t>.</a:t>
            </a:r>
          </a:p>
          <a:p>
            <a:pPr marL="0" indent="0">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9069341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41089" cy="1400530"/>
          </a:xfrm>
        </p:spPr>
        <p:txBody>
          <a:bodyPr/>
          <a:lstStyle/>
          <a:p>
            <a:pPr algn="ctr"/>
            <a:r>
              <a:rPr lang="ro-RO" sz="3600" b="1" dirty="0">
                <a:latin typeface="Times New Roman" panose="02020603050405020304" pitchFamily="18" charset="0"/>
                <a:cs typeface="Times New Roman" panose="02020603050405020304" pitchFamily="18" charset="0"/>
              </a:rPr>
              <a:t>5. Măsurile de combatere ale zgomotului şi vibraţiei şi mijloacele individuale de protecţie</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84814" y="1633928"/>
            <a:ext cx="11527436" cy="4976734"/>
          </a:xfrm>
        </p:spPr>
        <p:txBody>
          <a:bodyPr>
            <a:normAutofit lnSpcReduction="10000"/>
          </a:bodyPr>
          <a:lstStyle/>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Măsurile sociale</a:t>
            </a:r>
            <a:r>
              <a:rPr lang="ro-RO" sz="2400" dirty="0">
                <a:latin typeface="Times New Roman" panose="02020603050405020304" pitchFamily="18" charset="0"/>
                <a:cs typeface="Times New Roman" panose="02020603050405020304" pitchFamily="18" charset="0"/>
              </a:rPr>
              <a:t> – aplicarea de norme și legi de interzicere sau limitare a nivelului sonor.</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 Măsurile organizatorice</a:t>
            </a:r>
            <a:r>
              <a:rPr lang="ro-RO" sz="2400" dirty="0">
                <a:latin typeface="Times New Roman" panose="02020603050405020304" pitchFamily="18" charset="0"/>
                <a:cs typeface="Times New Roman" panose="02020603050405020304" pitchFamily="18" charset="0"/>
              </a:rPr>
              <a:t>:</a:t>
            </a:r>
          </a:p>
          <a:p>
            <a:pPr marL="0" indent="0" algn="just">
              <a:buNone/>
            </a:pPr>
            <a:r>
              <a:rPr lang="ro-RO" sz="2400" dirty="0">
                <a:latin typeface="Times New Roman" panose="02020603050405020304" pitchFamily="18" charset="0"/>
                <a:cs typeface="Times New Roman" panose="02020603050405020304" pitchFamily="18" charset="0"/>
              </a:rPr>
              <a:t>- eliminarea utilajului vibroacustic din procesele tehnologice sau înlocuirea acestuia cu maşini şi utilaje mai performante din p/v vibroacustic (zgomot şi vibraţie reduse);</a:t>
            </a:r>
          </a:p>
          <a:p>
            <a:pPr marL="0" indent="0" algn="just">
              <a:buNone/>
            </a:pPr>
            <a:r>
              <a:rPr lang="ro-RO" sz="2400" dirty="0">
                <a:latin typeface="Times New Roman" panose="02020603050405020304" pitchFamily="18" charset="0"/>
                <a:cs typeface="Times New Roman" panose="02020603050405020304" pitchFamily="18" charset="0"/>
              </a:rPr>
              <a:t>- amplasarea utilajului vibroacustic în încăperi separate;</a:t>
            </a:r>
          </a:p>
          <a:p>
            <a:pPr marL="0" indent="0" algn="just">
              <a:buNone/>
            </a:pPr>
            <a:r>
              <a:rPr lang="ro-RO" sz="2400" dirty="0">
                <a:latin typeface="Times New Roman" panose="02020603050405020304" pitchFamily="18" charset="0"/>
                <a:cs typeface="Times New Roman" panose="02020603050405020304" pitchFamily="18" charset="0"/>
              </a:rPr>
              <a:t>- amplasarea secţiilor cu nivel vibroacustic sporit la distanţe mari;</a:t>
            </a:r>
          </a:p>
          <a:p>
            <a:pPr marL="0" indent="0" algn="just">
              <a:buNone/>
            </a:pPr>
            <a:r>
              <a:rPr lang="ro-RO" sz="2400" dirty="0">
                <a:latin typeface="Times New Roman" panose="02020603050405020304" pitchFamily="18" charset="0"/>
                <a:cs typeface="Times New Roman" panose="02020603050405020304" pitchFamily="18" charset="0"/>
              </a:rPr>
              <a:t>- controlul automat şi dirijarea de la distanţă cu utilajul vibroacustic sau din cabine izolate contra acestor noxe;</a:t>
            </a:r>
          </a:p>
          <a:p>
            <a:pPr marL="0" indent="0" algn="just">
              <a:buNone/>
            </a:pPr>
            <a:r>
              <a:rPr lang="ro-RO" sz="2400" dirty="0">
                <a:latin typeface="Times New Roman" panose="02020603050405020304" pitchFamily="18" charset="0"/>
                <a:cs typeface="Times New Roman" panose="02020603050405020304" pitchFamily="18" charset="0"/>
              </a:rPr>
              <a:t>- folosirea MIP antizgomot şi antivibraţie;</a:t>
            </a:r>
          </a:p>
          <a:p>
            <a:pPr marL="0" indent="0" algn="just">
              <a:buNone/>
            </a:pPr>
            <a:r>
              <a:rPr lang="ro-RO" sz="2400" dirty="0">
                <a:latin typeface="Times New Roman" panose="02020603050405020304" pitchFamily="18" charset="0"/>
                <a:cs typeface="Times New Roman" panose="02020603050405020304" pitchFamily="18" charset="0"/>
              </a:rPr>
              <a:t>- stabilirea regimurilor raţionale de muncă şi odihnă pentru lucrătorii care deservesc utilaj, maşini, mecanisme cu nivel vibroacustic sporit;</a:t>
            </a:r>
          </a:p>
          <a:p>
            <a:pPr marL="0" indent="0" algn="just">
              <a:buNone/>
            </a:pPr>
            <a:endParaRPr lang="ro-RO" dirty="0"/>
          </a:p>
        </p:txBody>
      </p:sp>
    </p:spTree>
    <p:extLst>
      <p:ext uri="{BB962C8B-B14F-4D97-AF65-F5344CB8AC3E}">
        <p14:creationId xmlns:p14="http://schemas.microsoft.com/office/powerpoint/2010/main" val="2146259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41089" cy="836436"/>
          </a:xfrm>
        </p:spPr>
        <p:txBody>
          <a:bodyPr/>
          <a:lstStyle/>
          <a:p>
            <a:pPr algn="ctr"/>
            <a:r>
              <a:rPr lang="ro-RO" sz="3600" b="1" dirty="0">
                <a:latin typeface="Times New Roman" panose="02020603050405020304" pitchFamily="18" charset="0"/>
                <a:cs typeface="Times New Roman" panose="02020603050405020304" pitchFamily="18" charset="0"/>
              </a:rPr>
              <a:t>Măsurile tehnice</a:t>
            </a: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89744" y="1079292"/>
            <a:ext cx="11467476" cy="5531370"/>
          </a:xfrm>
        </p:spPr>
        <p:txBody>
          <a:bodyPr>
            <a:noAutofit/>
          </a:bodyPr>
          <a:lstStyle/>
          <a:p>
            <a:pPr marL="0" indent="0" algn="just">
              <a:buNone/>
            </a:pPr>
            <a:r>
              <a:rPr lang="ro-RO" sz="2800" dirty="0">
                <a:latin typeface="Times New Roman" panose="02020603050405020304" pitchFamily="18" charset="0"/>
                <a:cs typeface="Times New Roman" panose="02020603050405020304" pitchFamily="18" charset="0"/>
              </a:rPr>
              <a:t>- proiectarea corectă a bazelor sub utilajul vibroacustic (mori, separatoare, compresoare etc.);</a:t>
            </a:r>
          </a:p>
          <a:p>
            <a:pPr marL="0" indent="0" algn="just">
              <a:buNone/>
            </a:pPr>
            <a:r>
              <a:rPr lang="ro-RO" sz="2800" dirty="0">
                <a:latin typeface="Times New Roman" panose="02020603050405020304" pitchFamily="18" charset="0"/>
                <a:cs typeface="Times New Roman" panose="02020603050405020304" pitchFamily="18" charset="0"/>
              </a:rPr>
              <a:t>- izolarea fundaţiilor utilajului vibroacustic de elementele portante şi comunicaţiile inginereşti;</a:t>
            </a:r>
          </a:p>
          <a:p>
            <a:pPr marL="0" indent="0" algn="just">
              <a:buNone/>
            </a:pPr>
            <a:r>
              <a:rPr lang="ro-RO" sz="2800" dirty="0">
                <a:latin typeface="Times New Roman" panose="02020603050405020304" pitchFamily="18" charset="0"/>
                <a:cs typeface="Times New Roman" panose="02020603050405020304" pitchFamily="18" charset="0"/>
              </a:rPr>
              <a:t>- fonovibroizolarea activă şi pasivă a utilajului vibroacustic şi a locurilor de lucru ale operatorilor;</a:t>
            </a:r>
          </a:p>
          <a:p>
            <a:pPr marL="0" indent="0" algn="just">
              <a:buNone/>
            </a:pPr>
            <a:r>
              <a:rPr lang="ro-RO" sz="2800" dirty="0">
                <a:latin typeface="Times New Roman" panose="02020603050405020304" pitchFamily="18" charset="0"/>
                <a:cs typeface="Times New Roman" panose="02020603050405020304" pitchFamily="18" charset="0"/>
              </a:rPr>
              <a:t>- folosirea învelişurilor fonovibroabsorbante din cauciuc şi din diferite maşticuri pentru făţuirea suprafeţelor comunicaţiilor inginereşti;</a:t>
            </a:r>
          </a:p>
          <a:p>
            <a:pPr marL="0" indent="0" algn="just">
              <a:buNone/>
            </a:pPr>
            <a:r>
              <a:rPr lang="ro-RO" sz="2800" dirty="0">
                <a:latin typeface="Times New Roman" panose="02020603050405020304" pitchFamily="18" charset="0"/>
                <a:cs typeface="Times New Roman" panose="02020603050405020304" pitchFamily="18" charset="0"/>
              </a:rPr>
              <a:t>- folosirea amortizoarelor (tobe de eşapament) la ieşirea din injectoare;</a:t>
            </a:r>
          </a:p>
          <a:p>
            <a:pPr marL="0" indent="0" algn="just">
              <a:buNone/>
            </a:pPr>
            <a:r>
              <a:rPr lang="ro-RO" sz="2800" dirty="0">
                <a:latin typeface="Times New Roman" panose="02020603050405020304" pitchFamily="18" charset="0"/>
                <a:cs typeface="Times New Roman" panose="02020603050405020304" pitchFamily="18" charset="0"/>
              </a:rPr>
              <a:t>- fonoizolarea transmisiilor utilajului zgomotos cu capote;</a:t>
            </a:r>
          </a:p>
          <a:p>
            <a:pPr marL="0" indent="0" algn="just">
              <a:buNone/>
            </a:pPr>
            <a:r>
              <a:rPr lang="ro-RO" sz="2800" dirty="0">
                <a:latin typeface="Times New Roman" panose="02020603050405020304" pitchFamily="18" charset="0"/>
                <a:cs typeface="Times New Roman" panose="02020603050405020304" pitchFamily="18" charset="0"/>
              </a:rPr>
              <a:t>- atenuarea zgomotului sistemelor de ventilaţie la gurile de aspirare-refulare.</a:t>
            </a:r>
          </a:p>
          <a:p>
            <a:pPr marL="0" indent="0" algn="just">
              <a:buNone/>
            </a:pP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1550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6138" cy="851426"/>
          </a:xfrm>
        </p:spPr>
        <p:txBody>
          <a:bodyPr/>
          <a:lstStyle/>
          <a:p>
            <a:pPr algn="ctr"/>
            <a:r>
              <a:rPr lang="ro-RO" sz="3600" dirty="0">
                <a:latin typeface="Times New Roman" panose="02020603050405020304" pitchFamily="18" charset="0"/>
                <a:cs typeface="Times New Roman" panose="02020603050405020304" pitchFamily="18" charset="0"/>
              </a:rPr>
              <a:t>Mijloacele individuale de protecţie</a:t>
            </a:r>
            <a:r>
              <a:rPr lang="ro-RO" dirty="0"/>
              <a:t>:</a:t>
            </a:r>
            <a:br>
              <a:rPr lang="ro-RO" dirty="0"/>
            </a:br>
            <a:endParaRPr lang="ro-RO" dirty="0"/>
          </a:p>
        </p:txBody>
      </p:sp>
      <p:sp>
        <p:nvSpPr>
          <p:cNvPr id="3" name="Объект 2"/>
          <p:cNvSpPr>
            <a:spLocks noGrp="1"/>
          </p:cNvSpPr>
          <p:nvPr>
            <p:ph idx="1"/>
          </p:nvPr>
        </p:nvSpPr>
        <p:spPr>
          <a:xfrm>
            <a:off x="479685" y="1349115"/>
            <a:ext cx="11242623" cy="5171605"/>
          </a:xfrm>
        </p:spPr>
        <p:txBody>
          <a:bodyPr>
            <a:normAutofit/>
          </a:bodyPr>
          <a:lstStyle/>
          <a:p>
            <a:pPr marL="0" indent="0">
              <a:buNone/>
            </a:pPr>
            <a:r>
              <a:rPr lang="ro-RO" sz="2800" dirty="0">
                <a:latin typeface="Times New Roman" panose="02020603050405020304" pitchFamily="18" charset="0"/>
                <a:cs typeface="Times New Roman" panose="02020603050405020304" pitchFamily="18" charset="0"/>
              </a:rPr>
              <a:t>a) contra zgomotului – antifoane, căşti antizgomot, caschete (coifuri), costume speciale;</a:t>
            </a:r>
          </a:p>
          <a:p>
            <a:pPr marL="0" indent="0">
              <a:buNone/>
            </a:pPr>
            <a:r>
              <a:rPr lang="ro-RO" sz="2800" dirty="0">
                <a:latin typeface="Times New Roman" panose="02020603050405020304" pitchFamily="18" charset="0"/>
                <a:cs typeface="Times New Roman" panose="02020603050405020304" pitchFamily="18" charset="0"/>
              </a:rPr>
              <a:t>b) contra vibraţiilor: 	</a:t>
            </a:r>
          </a:p>
          <a:p>
            <a:pPr marL="0" indent="0">
              <a:buNone/>
            </a:pPr>
            <a:r>
              <a:rPr lang="ro-RO" sz="2800" dirty="0">
                <a:latin typeface="Times New Roman" panose="02020603050405020304" pitchFamily="18" charset="0"/>
                <a:cs typeface="Times New Roman" panose="02020603050405020304" pitchFamily="18" charset="0"/>
              </a:rPr>
              <a:t>- pentru mâini: mănuşi, garnituri, cuzinete;</a:t>
            </a:r>
          </a:p>
          <a:p>
            <a:pPr marL="0" indent="0">
              <a:buNone/>
            </a:pPr>
            <a:r>
              <a:rPr lang="ro-RO" sz="2800" dirty="0">
                <a:latin typeface="Times New Roman" panose="02020603050405020304" pitchFamily="18" charset="0"/>
                <a:cs typeface="Times New Roman" panose="02020603050405020304" pitchFamily="18" charset="0"/>
              </a:rPr>
              <a:t>- pentru picioare: încălţăminte specială, garnituri, genunchere;</a:t>
            </a:r>
          </a:p>
          <a:p>
            <a:pPr marL="0" indent="0">
              <a:buNone/>
            </a:pPr>
            <a:r>
              <a:rPr lang="ro-RO" sz="2800" dirty="0">
                <a:latin typeface="Times New Roman" panose="02020603050405020304" pitchFamily="18" charset="0"/>
                <a:cs typeface="Times New Roman" panose="02020603050405020304" pitchFamily="18" charset="0"/>
              </a:rPr>
              <a:t>- pentru corp:  pieptare, centuri, costume speciale.</a:t>
            </a:r>
          </a:p>
          <a:p>
            <a:pPr marL="0" indent="0">
              <a:buNone/>
            </a:pP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7245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2550" y="452718"/>
            <a:ext cx="8942119" cy="1124622"/>
          </a:xfrm>
        </p:spPr>
        <p:txBody>
          <a:bodyPr/>
          <a:lstStyle/>
          <a:p>
            <a:pPr algn="ctr"/>
            <a:r>
              <a:rPr lang="x-none" sz="4000" dirty="0">
                <a:latin typeface="Times New Roman" panose="02020603050405020304" pitchFamily="18" charset="0"/>
                <a:cs typeface="Times New Roman" panose="02020603050405020304" pitchFamily="18" charset="0"/>
              </a:rPr>
              <a:t>Vă mulțumesc pentru atenție</a:t>
            </a:r>
            <a:endParaRPr lang="en-US" sz="4000"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52551" y="1577340"/>
            <a:ext cx="8942119" cy="4748509"/>
          </a:xfrm>
        </p:spPr>
      </p:pic>
    </p:spTree>
    <p:extLst>
      <p:ext uri="{BB962C8B-B14F-4D97-AF65-F5344CB8AC3E}">
        <p14:creationId xmlns:p14="http://schemas.microsoft.com/office/powerpoint/2010/main" val="522825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7"/>
            <a:ext cx="11405981" cy="326771"/>
          </a:xfrm>
        </p:spPr>
        <p:txBody>
          <a:bodyPr/>
          <a:lstStyle/>
          <a:p>
            <a:endParaRPr lang="ru-RU" dirty="0"/>
          </a:p>
        </p:txBody>
      </p:sp>
      <p:sp>
        <p:nvSpPr>
          <p:cNvPr id="3" name="Объект 2"/>
          <p:cNvSpPr>
            <a:spLocks noGrp="1"/>
          </p:cNvSpPr>
          <p:nvPr>
            <p:ph idx="1"/>
          </p:nvPr>
        </p:nvSpPr>
        <p:spPr>
          <a:xfrm>
            <a:off x="269824" y="989351"/>
            <a:ext cx="11497456" cy="5501389"/>
          </a:xfrm>
        </p:spPr>
        <p:txBody>
          <a:bodyPr>
            <a:noAutofit/>
          </a:bodyPr>
          <a:lstStyle/>
          <a:p>
            <a:pPr marL="0" indent="0" algn="just">
              <a:buNone/>
            </a:pPr>
            <a:r>
              <a:rPr lang="ro-RO" sz="2800" dirty="0">
                <a:latin typeface="Times New Roman" pitchFamily="18" charset="0"/>
                <a:cs typeface="Times New Roman" pitchFamily="18" charset="0"/>
              </a:rPr>
              <a:t>	</a:t>
            </a:r>
            <a:r>
              <a:rPr lang="ro-RO" sz="2400" dirty="0">
                <a:latin typeface="Times New Roman" pitchFamily="18" charset="0"/>
                <a:cs typeface="Times New Roman" pitchFamily="18" charset="0"/>
              </a:rPr>
              <a:t>În multe cazuri nivelul sporit de zgomot şi vibraţii este: </a:t>
            </a:r>
          </a:p>
          <a:p>
            <a:pPr marL="0" indent="0" algn="just">
              <a:buNone/>
            </a:pPr>
            <a:r>
              <a:rPr lang="ro-RO" sz="2400" dirty="0">
                <a:latin typeface="Times New Roman" pitchFamily="18" charset="0"/>
                <a:cs typeface="Times New Roman" pitchFamily="18" charset="0"/>
              </a:rPr>
              <a:t> - rezultatul proiectării incorecte a dispozitivelor de protecţie de zgomot şi vibraţii; </a:t>
            </a:r>
          </a:p>
          <a:p>
            <a:pPr marL="0" indent="0" algn="just">
              <a:buNone/>
            </a:pPr>
            <a:r>
              <a:rPr lang="ro-RO" sz="2400" dirty="0">
                <a:latin typeface="Times New Roman" pitchFamily="18" charset="0"/>
                <a:cs typeface="Times New Roman" pitchFamily="18" charset="0"/>
              </a:rPr>
              <a:t> - încălcarea RE a utilajului tehnologic, maşinilor şi mecanismelor; </a:t>
            </a:r>
          </a:p>
          <a:p>
            <a:pPr marL="0" indent="0" algn="just">
              <a:buNone/>
            </a:pPr>
            <a:r>
              <a:rPr lang="ro-RO" sz="2400" dirty="0">
                <a:latin typeface="Times New Roman" pitchFamily="18" charset="0"/>
                <a:cs typeface="Times New Roman" pitchFamily="18" charset="0"/>
              </a:rPr>
              <a:t> - balansarea insuficientă a pieselor în mişcare de turaţie etc.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Sursele principale de zgomot şi vibraţii </a:t>
            </a:r>
            <a:r>
              <a:rPr lang="ro-RO" sz="2400" dirty="0">
                <a:latin typeface="Times New Roman" pitchFamily="18" charset="0"/>
                <a:cs typeface="Times New Roman" pitchFamily="18" charset="0"/>
              </a:rPr>
              <a:t>în construcţii şi la uzinele din domeniul construcţiilor pot fi grupate:</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1) </a:t>
            </a:r>
            <a:r>
              <a:rPr lang="ro-RO" sz="2400" b="1" dirty="0">
                <a:latin typeface="Times New Roman" pitchFamily="18" charset="0"/>
                <a:cs typeface="Times New Roman" pitchFamily="18" charset="0"/>
              </a:rPr>
              <a:t>maşini şi mecanisme mobile de construcţii </a:t>
            </a:r>
            <a:r>
              <a:rPr lang="ro-RO" sz="2400" dirty="0">
                <a:latin typeface="Times New Roman" pitchFamily="18" charset="0"/>
                <a:cs typeface="Times New Roman" pitchFamily="18" charset="0"/>
              </a:rPr>
              <a:t>– excavatoare, buldozere, macarale, compresoare mobile, poduri rulante, tăvăluge, automacarale etc.;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2) </a:t>
            </a:r>
            <a:r>
              <a:rPr lang="ro-RO" sz="2400" b="1" dirty="0">
                <a:latin typeface="Times New Roman" pitchFamily="18" charset="0"/>
                <a:cs typeface="Times New Roman" pitchFamily="18" charset="0"/>
              </a:rPr>
              <a:t>maşini pentru pregătirea, distribuirea şi compactarea betonului </a:t>
            </a:r>
            <a:r>
              <a:rPr lang="ro-RO" sz="2400" dirty="0">
                <a:latin typeface="Times New Roman" pitchFamily="18" charset="0"/>
                <a:cs typeface="Times New Roman" pitchFamily="18" charset="0"/>
              </a:rPr>
              <a:t>– malaxoare, dispozitive de dozare, vibroplatforme, instalaţii de fasonare a articolelor cu goluri etc.;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3) </a:t>
            </a:r>
            <a:r>
              <a:rPr lang="ro-RO" sz="2400" b="1" dirty="0">
                <a:latin typeface="Times New Roman" pitchFamily="18" charset="0"/>
                <a:cs typeface="Times New Roman" pitchFamily="18" charset="0"/>
              </a:rPr>
              <a:t>scule şi unelte mecanizate de mână acţionate electric sau pneumatic</a:t>
            </a:r>
            <a:r>
              <a:rPr lang="ro-RO"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927661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86059" cy="146889"/>
          </a:xfrm>
        </p:spPr>
        <p:txBody>
          <a:bodyPr/>
          <a:lstStyle/>
          <a:p>
            <a:endParaRPr lang="ru-RU" dirty="0"/>
          </a:p>
        </p:txBody>
      </p:sp>
      <p:sp>
        <p:nvSpPr>
          <p:cNvPr id="3" name="Объект 2"/>
          <p:cNvSpPr>
            <a:spLocks noGrp="1"/>
          </p:cNvSpPr>
          <p:nvPr>
            <p:ph idx="1"/>
          </p:nvPr>
        </p:nvSpPr>
        <p:spPr>
          <a:xfrm>
            <a:off x="374754" y="854440"/>
            <a:ext cx="11437495" cy="5393960"/>
          </a:xfrm>
        </p:spPr>
        <p:txBody>
          <a:bodyPr>
            <a:normAutofit fontScale="92500" lnSpcReduction="10000"/>
          </a:bodyPr>
          <a:lstStyle/>
          <a:p>
            <a:pPr marL="0" indent="0" algn="just">
              <a:buNone/>
            </a:pPr>
            <a:r>
              <a:rPr lang="ro-RO" sz="2800" dirty="0">
                <a:latin typeface="Times New Roman" pitchFamily="18" charset="0"/>
                <a:cs typeface="Times New Roman" pitchFamily="18" charset="0"/>
              </a:rPr>
              <a:t>	Cele mai agresive, din punct de vedere al zgomotului şi vibraţiei, sunt considerate:</a:t>
            </a:r>
          </a:p>
          <a:p>
            <a:pPr marL="0" indent="0" algn="just">
              <a:buNone/>
            </a:pPr>
            <a:r>
              <a:rPr lang="ro-RO" sz="2800" dirty="0">
                <a:latin typeface="Times New Roman" pitchFamily="18" charset="0"/>
                <a:cs typeface="Times New Roman" pitchFamily="18" charset="0"/>
              </a:rPr>
              <a:t> - </a:t>
            </a:r>
            <a:r>
              <a:rPr lang="ro-RO" sz="2800" b="1" dirty="0">
                <a:latin typeface="Times New Roman" pitchFamily="18" charset="0"/>
                <a:cs typeface="Times New Roman" pitchFamily="18" charset="0"/>
              </a:rPr>
              <a:t>uzinele de producere a articolelor din beton armat;</a:t>
            </a:r>
          </a:p>
          <a:p>
            <a:pPr marL="0" indent="0" algn="just">
              <a:buNone/>
            </a:pPr>
            <a:r>
              <a:rPr lang="ro-RO" sz="2800" b="1" dirty="0">
                <a:latin typeface="Times New Roman" pitchFamily="18" charset="0"/>
                <a:cs typeface="Times New Roman" pitchFamily="18" charset="0"/>
              </a:rPr>
              <a:t> - producere a sticlei;</a:t>
            </a:r>
          </a:p>
          <a:p>
            <a:pPr marL="0" indent="0" algn="just">
              <a:buNone/>
            </a:pPr>
            <a:r>
              <a:rPr lang="ro-RO" sz="2800" b="1" dirty="0">
                <a:latin typeface="Times New Roman" pitchFamily="18" charset="0"/>
                <a:cs typeface="Times New Roman" pitchFamily="18" charset="0"/>
              </a:rPr>
              <a:t> - prelucrare a metalului;</a:t>
            </a:r>
          </a:p>
          <a:p>
            <a:pPr marL="0" indent="0" algn="just">
              <a:buNone/>
            </a:pPr>
            <a:r>
              <a:rPr lang="ro-RO" sz="2800" b="1" dirty="0">
                <a:latin typeface="Times New Roman" pitchFamily="18" charset="0"/>
                <a:cs typeface="Times New Roman" pitchFamily="18" charset="0"/>
              </a:rPr>
              <a:t>- industria alimentației publice, alte producții.</a:t>
            </a:r>
            <a:r>
              <a:rPr lang="ro-RO" sz="2800" dirty="0">
                <a:latin typeface="Times New Roman" pitchFamily="18" charset="0"/>
                <a:cs typeface="Times New Roman" pitchFamily="18" charset="0"/>
              </a:rPr>
              <a:t> </a:t>
            </a:r>
          </a:p>
          <a:p>
            <a:pPr marL="0" indent="0" algn="just">
              <a:buNone/>
            </a:pPr>
            <a:r>
              <a:rPr lang="ro-RO" sz="2800" dirty="0">
                <a:latin typeface="Times New Roman" pitchFamily="18" charset="0"/>
                <a:cs typeface="Times New Roman" pitchFamily="18" charset="0"/>
              </a:rPr>
              <a:t>	S-a stabilit că majorarea nivelului zgomotului de la 76 până la 95 dB reduce productivitatea muncii fizice cu circa </a:t>
            </a:r>
            <a:r>
              <a:rPr lang="ro-RO" sz="2800" b="1" dirty="0">
                <a:latin typeface="Times New Roman" pitchFamily="18" charset="0"/>
                <a:cs typeface="Times New Roman" pitchFamily="18" charset="0"/>
              </a:rPr>
              <a:t>20 – 25 %,</a:t>
            </a:r>
            <a:r>
              <a:rPr lang="ro-RO" sz="2800" dirty="0">
                <a:latin typeface="Times New Roman" pitchFamily="18" charset="0"/>
                <a:cs typeface="Times New Roman" pitchFamily="18" charset="0"/>
              </a:rPr>
              <a:t> iar a celei intelectuale – cu peste </a:t>
            </a:r>
            <a:r>
              <a:rPr lang="ro-RO" sz="2800" b="1" dirty="0">
                <a:latin typeface="Times New Roman" pitchFamily="18" charset="0"/>
                <a:cs typeface="Times New Roman" pitchFamily="18" charset="0"/>
              </a:rPr>
              <a:t>40 %.</a:t>
            </a:r>
            <a:endParaRPr lang="ru-RU" sz="2800" b="1"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La platformele de vibrare zgomotul poate atinge valori de 105 – 120 dB, ceea ce depăşeşte considerabil normele igienice  (25 – 40 dB). Nivelurile sporite ale zgomotului şi vibraţiei influenţează negativ asupra OU.</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055432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81128" cy="1400530"/>
          </a:xfrm>
        </p:spPr>
        <p:txBody>
          <a:bodyPr/>
          <a:lstStyle/>
          <a:p>
            <a:pPr algn="ctr"/>
            <a:r>
              <a:rPr lang="ro-RO" sz="3600" b="1" dirty="0">
                <a:latin typeface="Times New Roman" panose="02020603050405020304" pitchFamily="18" charset="0"/>
                <a:cs typeface="Times New Roman" panose="02020603050405020304" pitchFamily="18" charset="0"/>
              </a:rPr>
              <a:t>2.  Acţiunea zgomotului şi vibraţiei asupra organismului uman</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99607" y="1693890"/>
            <a:ext cx="11272603" cy="4871802"/>
          </a:xfrm>
        </p:spPr>
        <p:txBody>
          <a:bodyPr>
            <a:normAutofit lnSpcReduction="10000"/>
          </a:bodyPr>
          <a:lstStyle/>
          <a:p>
            <a:pPr marL="0" indent="0" algn="just">
              <a:buNone/>
            </a:pPr>
            <a:r>
              <a:rPr lang="ro-RO" dirty="0"/>
              <a:t>- </a:t>
            </a:r>
            <a:r>
              <a:rPr lang="ro-RO" sz="2800" dirty="0">
                <a:latin typeface="Times New Roman" panose="02020603050405020304" pitchFamily="18" charset="0"/>
                <a:cs typeface="Times New Roman" panose="02020603050405020304" pitchFamily="18" charset="0"/>
              </a:rPr>
              <a:t>provoacă dezvoltarea oboselii precoce, reducerea capacităţii de muncă, creşterea numărului de îmbolnăviri şi invaliditate. </a:t>
            </a:r>
          </a:p>
          <a:p>
            <a:pPr marL="0" indent="0" algn="just">
              <a:buNone/>
            </a:pPr>
            <a:r>
              <a:rPr lang="ro-RO" sz="2800" dirty="0">
                <a:latin typeface="Times New Roman" panose="02020603050405020304" pitchFamily="18" charset="0"/>
                <a:cs typeface="Times New Roman" panose="02020603050405020304" pitchFamily="18" charset="0"/>
              </a:rPr>
              <a:t>- influențează asupra organelor auditive și se manifestă în trei forme: </a:t>
            </a:r>
            <a:r>
              <a:rPr lang="ro-RO" sz="2800" i="1" dirty="0">
                <a:latin typeface="Times New Roman" panose="02020603050405020304" pitchFamily="18" charset="0"/>
                <a:cs typeface="Times New Roman" panose="02020603050405020304" pitchFamily="18" charset="0"/>
              </a:rPr>
              <a:t>obosirea auzului, traumă sonoră, hipoacuzie profesională. </a:t>
            </a:r>
          </a:p>
          <a:p>
            <a:pPr marL="0" indent="0" algn="just">
              <a:buNone/>
            </a:pPr>
            <a:r>
              <a:rPr lang="ro-RO" sz="2800" dirty="0">
                <a:latin typeface="Times New Roman" panose="02020603050405020304" pitchFamily="18" charset="0"/>
                <a:cs typeface="Times New Roman" panose="02020603050405020304" pitchFamily="18" charset="0"/>
              </a:rPr>
              <a:t> - influențează asupra proceselor fiziologice prin îngustarea capilarelor, mărirea tensiunii arteriale și dereglarea activității cardiovasculare, mărirea conținutului de zahăr în sînge, provocarea spasmelor tractului intestinal, micșorarea contracțiilor stomacale, eliminări de suc gastric și salivă, ceea ce conduce la bolile de gastrită și ulcer stomacal. 	</a:t>
            </a:r>
          </a:p>
          <a:p>
            <a:pPr marL="0" indent="0" algn="just">
              <a:buNone/>
            </a:pPr>
            <a:r>
              <a:rPr lang="ro-RO" sz="2800" dirty="0">
                <a:latin typeface="Times New Roman" panose="02020603050405020304" pitchFamily="18" charset="0"/>
                <a:cs typeface="Times New Roman" panose="02020603050405020304" pitchFamily="18" charset="0"/>
              </a:rPr>
              <a:t> - exercită o acțiune asupra scoarței cerebrale, mărește metabolismul, crește tensiunea musculară. </a:t>
            </a:r>
          </a:p>
        </p:txBody>
      </p:sp>
    </p:spTree>
    <p:extLst>
      <p:ext uri="{BB962C8B-B14F-4D97-AF65-F5344CB8AC3E}">
        <p14:creationId xmlns:p14="http://schemas.microsoft.com/office/powerpoint/2010/main" val="257345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46217" cy="866416"/>
          </a:xfrm>
        </p:spPr>
        <p:txBody>
          <a:bodyPr/>
          <a:lstStyle/>
          <a:p>
            <a:pPr algn="ctr"/>
            <a:r>
              <a:rPr lang="ro-RO" sz="3600" b="1" dirty="0">
                <a:latin typeface="Times New Roman" panose="02020603050405020304" pitchFamily="18" charset="0"/>
                <a:cs typeface="Times New Roman" panose="02020603050405020304" pitchFamily="18" charset="0"/>
              </a:rPr>
              <a:t>Nivelul relativ al sunetului</a:t>
            </a:r>
            <a:br>
              <a:rPr lang="ro-RO" sz="3600" b="1" dirty="0">
                <a:latin typeface="Times New Roman" panose="02020603050405020304" pitchFamily="18" charset="0"/>
                <a:cs typeface="Times New Roman" panose="02020603050405020304" pitchFamily="18" charset="0"/>
              </a:rPr>
            </a:br>
            <a:endParaRPr lang="ro-RO"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56938" y="1109272"/>
            <a:ext cx="10478124" cy="5229069"/>
          </a:xfrm>
        </p:spPr>
        <p:txBody>
          <a:bodyPr/>
          <a:lstStyle/>
          <a:p>
            <a:endParaRPr lang="ro-RO"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970316366"/>
              </p:ext>
            </p:extLst>
          </p:nvPr>
        </p:nvGraphicFramePr>
        <p:xfrm>
          <a:off x="1424065" y="1199213"/>
          <a:ext cx="9039070" cy="5231566"/>
        </p:xfrm>
        <a:graphic>
          <a:graphicData uri="http://schemas.openxmlformats.org/presentationml/2006/ole">
            <mc:AlternateContent xmlns:mc="http://schemas.openxmlformats.org/markup-compatibility/2006">
              <mc:Choice xmlns:v="urn:schemas-microsoft-com:vml" Requires="v">
                <p:oleObj name="Документ" r:id="rId2" imgW="6352777" imgH="4631936" progId="Word.Document.12">
                  <p:embed/>
                </p:oleObj>
              </mc:Choice>
              <mc:Fallback>
                <p:oleObj name="Документ" r:id="rId2" imgW="6352777" imgH="4631936" progId="Word.Document.12">
                  <p:embed/>
                  <p:pic>
                    <p:nvPicPr>
                      <p:cNvPr id="0" name=""/>
                      <p:cNvPicPr/>
                      <p:nvPr/>
                    </p:nvPicPr>
                    <p:blipFill>
                      <a:blip r:embed="rId3"/>
                      <a:stretch>
                        <a:fillRect/>
                      </a:stretch>
                    </p:blipFill>
                    <p:spPr>
                      <a:xfrm>
                        <a:off x="1424065" y="1199213"/>
                        <a:ext cx="9039070" cy="5231566"/>
                      </a:xfrm>
                      <a:prstGeom prst="rect">
                        <a:avLst/>
                      </a:prstGeom>
                    </p:spPr>
                  </p:pic>
                </p:oleObj>
              </mc:Fallback>
            </mc:AlternateContent>
          </a:graphicData>
        </a:graphic>
      </p:graphicFrame>
    </p:spTree>
    <p:extLst>
      <p:ext uri="{BB962C8B-B14F-4D97-AF65-F5344CB8AC3E}">
        <p14:creationId xmlns:p14="http://schemas.microsoft.com/office/powerpoint/2010/main" val="1976656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76000" cy="881407"/>
          </a:xfrm>
        </p:spPr>
        <p:txBody>
          <a:bodyPr/>
          <a:lstStyle/>
          <a:p>
            <a:pPr algn="ctr"/>
            <a:r>
              <a:rPr lang="ro-RO" sz="3600" b="1" dirty="0">
                <a:latin typeface="Times New Roman" panose="02020603050405020304" pitchFamily="18" charset="0"/>
                <a:cs typeface="Times New Roman" panose="02020603050405020304" pitchFamily="18" charset="0"/>
              </a:rPr>
              <a:t>Boala principală</a:t>
            </a: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04734" y="1214204"/>
            <a:ext cx="11437496" cy="5366478"/>
          </a:xfrm>
        </p:spPr>
        <p:txBody>
          <a:bodyPr>
            <a:normAutofit lnSpcReduction="10000"/>
          </a:bodyPr>
          <a:lstStyle/>
          <a:p>
            <a:pPr marL="0" indent="0" algn="just">
              <a:buNone/>
            </a:pPr>
            <a:r>
              <a:rPr lang="ro-RO" dirty="0"/>
              <a:t> - </a:t>
            </a:r>
            <a:r>
              <a:rPr lang="ro-RO" sz="2800" dirty="0">
                <a:latin typeface="Times New Roman" panose="02020603050405020304" pitchFamily="18" charset="0"/>
                <a:cs typeface="Times New Roman" panose="02020603050405020304" pitchFamily="18" charset="0"/>
              </a:rPr>
              <a:t>hipoacuzia cronică; </a:t>
            </a:r>
          </a:p>
          <a:p>
            <a:pPr algn="just">
              <a:buFontTx/>
              <a:buChar char="-"/>
            </a:pPr>
            <a:r>
              <a:rPr lang="ro-RO" sz="2800" dirty="0">
                <a:latin typeface="Times New Roman" panose="02020603050405020304" pitchFamily="18" charset="0"/>
                <a:cs typeface="Times New Roman" panose="02020603050405020304" pitchFamily="18" charset="0"/>
              </a:rPr>
              <a:t>durerile de cap, ameţeala, zgomotul în urechi, oboseala precoce, excitabilitatea, slăbiciunea generală, slăbirea memoriei; </a:t>
            </a:r>
          </a:p>
          <a:p>
            <a:pPr algn="just">
              <a:buFontTx/>
              <a:buChar char="-"/>
            </a:pPr>
            <a:r>
              <a:rPr lang="ro-RO" sz="2800" dirty="0">
                <a:latin typeface="Times New Roman" panose="02020603050405020304" pitchFamily="18" charset="0"/>
                <a:cs typeface="Times New Roman" panose="02020603050405020304" pitchFamily="18" charset="0"/>
              </a:rPr>
              <a:t>tremurarea degetelor şi genelor, clătinarea, reducerea reflexelor în articulaţii, instabilitatea pulsului, creşterea tensiunii arteriale, dereglarea funcţiilor stomacului şi ale proceselor de metabolism. </a:t>
            </a:r>
          </a:p>
          <a:p>
            <a:pPr marL="0" indent="0" algn="just">
              <a:buNone/>
            </a:pPr>
            <a:r>
              <a:rPr lang="ro-RO" sz="28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Acţiunea vibraţiei </a:t>
            </a:r>
            <a:r>
              <a:rPr lang="ro-RO" sz="2800" dirty="0">
                <a:latin typeface="Times New Roman" panose="02020603050405020304" pitchFamily="18" charset="0"/>
                <a:cs typeface="Times New Roman" panose="02020603050405020304" pitchFamily="18" charset="0"/>
              </a:rPr>
              <a:t>provoacă „</a:t>
            </a:r>
            <a:r>
              <a:rPr lang="ro-RO" sz="2800" b="1" dirty="0">
                <a:latin typeface="Times New Roman" panose="02020603050405020304" pitchFamily="18" charset="0"/>
                <a:cs typeface="Times New Roman" panose="02020603050405020304" pitchFamily="18" charset="0"/>
              </a:rPr>
              <a:t>boala vibraţiei</a:t>
            </a:r>
            <a:r>
              <a:rPr lang="ro-RO" sz="2800" dirty="0">
                <a:latin typeface="Times New Roman" panose="02020603050405020304" pitchFamily="18" charset="0"/>
                <a:cs typeface="Times New Roman" panose="02020603050405020304" pitchFamily="18" charset="0"/>
              </a:rPr>
              <a:t>” – una din cele mai frecvent întâlnite îmbolnăviri profesionale. Ea poate fi provocată atât de </a:t>
            </a:r>
            <a:r>
              <a:rPr lang="ro-RO" sz="2800" b="1" dirty="0">
                <a:latin typeface="Times New Roman" panose="02020603050405020304" pitchFamily="18" charset="0"/>
                <a:cs typeface="Times New Roman" panose="02020603050405020304" pitchFamily="18" charset="0"/>
              </a:rPr>
              <a:t>vibraţia locală, cât şi de cea general</a:t>
            </a:r>
            <a:r>
              <a:rPr lang="ro-RO" sz="2800" dirty="0">
                <a:latin typeface="Times New Roman" panose="02020603050405020304" pitchFamily="18" charset="0"/>
                <a:cs typeface="Times New Roman" panose="02020603050405020304" pitchFamily="18" charset="0"/>
              </a:rPr>
              <a:t>ă, se caracterizează prin afectarea sistemelor cardio-vascular şi nervos şi al aparatului locomotor. </a:t>
            </a:r>
            <a:r>
              <a:rPr lang="ro-RO" sz="2800" b="1" dirty="0">
                <a:latin typeface="Times New Roman" panose="02020603050405020304" pitchFamily="18" charset="0"/>
                <a:cs typeface="Times New Roman" panose="02020603050405020304" pitchFamily="18" charset="0"/>
              </a:rPr>
              <a:t>Boala vibraţiei</a:t>
            </a:r>
            <a:r>
              <a:rPr lang="ro-RO" sz="2800" dirty="0">
                <a:latin typeface="Times New Roman" panose="02020603050405020304" pitchFamily="18" charset="0"/>
                <a:cs typeface="Times New Roman" panose="02020603050405020304" pitchFamily="18" charset="0"/>
              </a:rPr>
              <a:t>, cauzată de vibraţia locală, apare la persoanele care lucrează cu unelte mecanizate de mână, în condiţii meteo nefavorabile şi la solicitări fizice sporite.</a:t>
            </a:r>
          </a:p>
          <a:p>
            <a:endParaRPr lang="ro-RO" dirty="0"/>
          </a:p>
        </p:txBody>
      </p:sp>
    </p:spTree>
    <p:extLst>
      <p:ext uri="{BB962C8B-B14F-4D97-AF65-F5344CB8AC3E}">
        <p14:creationId xmlns:p14="http://schemas.microsoft.com/office/powerpoint/2010/main" val="1611085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61207" cy="491662"/>
          </a:xfrm>
        </p:spPr>
        <p:txBody>
          <a:bodyPr/>
          <a:lstStyle/>
          <a:p>
            <a:endParaRPr lang="ro-RO" dirty="0"/>
          </a:p>
        </p:txBody>
      </p:sp>
      <p:sp>
        <p:nvSpPr>
          <p:cNvPr id="3" name="Объект 2"/>
          <p:cNvSpPr>
            <a:spLocks noGrp="1"/>
          </p:cNvSpPr>
          <p:nvPr>
            <p:ph idx="1"/>
          </p:nvPr>
        </p:nvSpPr>
        <p:spPr>
          <a:xfrm>
            <a:off x="344774" y="1004341"/>
            <a:ext cx="11467475" cy="5606321"/>
          </a:xfrm>
        </p:spPr>
        <p:txBody>
          <a:bodyPr>
            <a:noAutofit/>
          </a:bodyPr>
          <a:lstStyle/>
          <a:p>
            <a:pPr marL="0" indent="0" algn="just">
              <a:buNone/>
            </a:pPr>
            <a:r>
              <a:rPr lang="ro-RO" sz="3200" dirty="0">
                <a:latin typeface="Times New Roman" panose="02020603050405020304" pitchFamily="18" charset="0"/>
                <a:cs typeface="Times New Roman" panose="02020603050405020304" pitchFamily="18" charset="0"/>
              </a:rPr>
              <a:t>	</a:t>
            </a:r>
            <a:r>
              <a:rPr lang="ro-RO" sz="2800" b="1" dirty="0">
                <a:latin typeface="Times New Roman" panose="02020603050405020304" pitchFamily="18" charset="0"/>
                <a:cs typeface="Times New Roman" panose="02020603050405020304" pitchFamily="18" charset="0"/>
              </a:rPr>
              <a:t>Simptomele iniţiale </a:t>
            </a:r>
            <a:r>
              <a:rPr lang="ro-RO" sz="2800" dirty="0">
                <a:latin typeface="Times New Roman" panose="02020603050405020304" pitchFamily="18" charset="0"/>
                <a:cs typeface="Times New Roman" panose="02020603050405020304" pitchFamily="18" charset="0"/>
              </a:rPr>
              <a:t>ale bolii vibraţiei: </a:t>
            </a:r>
          </a:p>
          <a:p>
            <a:pPr marL="0" indent="0" algn="just">
              <a:buNone/>
            </a:pPr>
            <a:r>
              <a:rPr lang="ro-RO" sz="2800" dirty="0">
                <a:latin typeface="Times New Roman" panose="02020603050405020304" pitchFamily="18" charset="0"/>
                <a:cs typeface="Times New Roman" panose="02020603050405020304" pitchFamily="18" charset="0"/>
              </a:rPr>
              <a:t> - amorţirea, înţepături şi dureri în palme; </a:t>
            </a:r>
          </a:p>
          <a:p>
            <a:pPr marL="0" indent="0" algn="just">
              <a:buNone/>
            </a:pPr>
            <a:r>
              <a:rPr lang="ro-RO" sz="2800" dirty="0">
                <a:latin typeface="Times New Roman" panose="02020603050405020304" pitchFamily="18" charset="0"/>
                <a:cs typeface="Times New Roman" panose="02020603050405020304" pitchFamily="18" charset="0"/>
              </a:rPr>
              <a:t> - înălbirea degetelor la frig, palme umede şi reci chiar şi la cald;</a:t>
            </a:r>
          </a:p>
          <a:p>
            <a:pPr marL="0" indent="0" algn="just">
              <a:buNone/>
            </a:pPr>
            <a:r>
              <a:rPr lang="ro-RO" sz="2800" dirty="0">
                <a:latin typeface="Times New Roman" panose="02020603050405020304" pitchFamily="18" charset="0"/>
                <a:cs typeface="Times New Roman" panose="02020603050405020304" pitchFamily="18" charset="0"/>
              </a:rPr>
              <a:t>- pielea palmelor se îngroaşă şi devine aspră, unghiile se deformează, palmele şi degetele se umflă, apare oboseala precoce şi slăbiciune în muşchii mâinilor şi în articulaţii. </a:t>
            </a:r>
          </a:p>
          <a:p>
            <a:pPr marL="0" indent="0" algn="just">
              <a:buNone/>
            </a:pPr>
            <a:r>
              <a:rPr lang="ro-RO" sz="2800" dirty="0">
                <a:latin typeface="Times New Roman" panose="02020603050405020304" pitchFamily="18" charset="0"/>
                <a:cs typeface="Times New Roman" panose="02020603050405020304" pitchFamily="18" charset="0"/>
              </a:rPr>
              <a:t>	Deasemenea se dereglează mişcările mâinilor, este afectat sistemul nervos central, se dezvoltă spasmele vaselor sangvine periferice şi  cerebrale.</a:t>
            </a:r>
          </a:p>
          <a:p>
            <a:pPr marL="0" indent="0" algn="just">
              <a:buNone/>
            </a:pPr>
            <a:r>
              <a:rPr lang="ro-RO" sz="2800" dirty="0">
                <a:latin typeface="Times New Roman" panose="02020603050405020304" pitchFamily="18" charset="0"/>
                <a:cs typeface="Times New Roman" panose="02020603050405020304" pitchFamily="18" charset="0"/>
              </a:rPr>
              <a:t>	Sub acţiunea </a:t>
            </a:r>
            <a:r>
              <a:rPr lang="ro-RO" sz="2800" b="1" dirty="0">
                <a:latin typeface="Times New Roman" panose="02020603050405020304" pitchFamily="18" charset="0"/>
                <a:cs typeface="Times New Roman" panose="02020603050405020304" pitchFamily="18" charset="0"/>
              </a:rPr>
              <a:t>vibraţiei s</a:t>
            </a:r>
            <a:r>
              <a:rPr lang="ro-RO" sz="2800" dirty="0">
                <a:latin typeface="Times New Roman" panose="02020603050405020304" pitchFamily="18" charset="0"/>
                <a:cs typeface="Times New Roman" panose="02020603050405020304" pitchFamily="18" charset="0"/>
              </a:rPr>
              <a:t>e înrăutăţeşte văzul, creşte consumul de oxigen şi de energie necesară pentru menţinerea poziţiei corpului, se modifică electrocardiograma, au loc schimbări în circuitul sangvin periferic şi cerebral.</a:t>
            </a:r>
          </a:p>
          <a:p>
            <a:pPr marL="0" indent="0" algn="just">
              <a:buNone/>
            </a:pP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2901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1109" cy="1400530"/>
          </a:xfrm>
        </p:spPr>
        <p:txBody>
          <a:bodyPr/>
          <a:lstStyle/>
          <a:p>
            <a:pPr algn="ctr"/>
            <a:r>
              <a:rPr lang="ro-RO" sz="3600" b="1" dirty="0">
                <a:latin typeface="Times New Roman" panose="02020603050405020304" pitchFamily="18" charset="0"/>
                <a:cs typeface="Times New Roman" panose="02020603050405020304" pitchFamily="18" charset="0"/>
              </a:rPr>
              <a:t>3. Zgomotul și vibrațiile de producție, clasificări și caracteristici tehnice</a:t>
            </a:r>
            <a:br>
              <a:rPr lang="ro-RO" sz="3600" dirty="0"/>
            </a:br>
            <a:endParaRPr lang="ro-RO" sz="3600" dirty="0"/>
          </a:p>
        </p:txBody>
      </p:sp>
      <p:sp>
        <p:nvSpPr>
          <p:cNvPr id="3" name="Объект 2"/>
          <p:cNvSpPr>
            <a:spLocks noGrp="1"/>
          </p:cNvSpPr>
          <p:nvPr>
            <p:ph idx="1"/>
          </p:nvPr>
        </p:nvSpPr>
        <p:spPr>
          <a:xfrm>
            <a:off x="235527" y="1614055"/>
            <a:ext cx="11734799" cy="4981617"/>
          </a:xfrm>
        </p:spPr>
        <p:txBody>
          <a:bodyPr>
            <a:normAutofit fontScale="77500" lnSpcReduction="20000"/>
          </a:bodyPr>
          <a:lstStyle/>
          <a:p>
            <a:pPr marL="0" indent="0" algn="just">
              <a:buNone/>
            </a:pPr>
            <a:r>
              <a:rPr lang="ro-RO" sz="3200" b="1" dirty="0">
                <a:latin typeface="Times New Roman" panose="02020603050405020304" pitchFamily="18" charset="0"/>
                <a:cs typeface="Times New Roman" panose="02020603050405020304" pitchFamily="18" charset="0"/>
              </a:rPr>
              <a:t>	</a:t>
            </a:r>
            <a:r>
              <a:rPr lang="ro-RO" sz="3200" dirty="0"/>
              <a:t> S</a:t>
            </a:r>
            <a:r>
              <a:rPr lang="vi-VN" sz="3200" dirty="0"/>
              <a:t>unetul este o vibraţie a aerului ce se propagă sub formă de unde, cu viteza de 340 m/s. </a:t>
            </a:r>
            <a:r>
              <a:rPr lang="ro-RO" sz="3200" b="1" dirty="0">
                <a:latin typeface="Times New Roman" panose="02020603050405020304" pitchFamily="18" charset="0"/>
                <a:cs typeface="Times New Roman" panose="02020603050405020304" pitchFamily="18" charset="0"/>
              </a:rPr>
              <a:t>Zgomotul - </a:t>
            </a:r>
            <a:r>
              <a:rPr lang="ro-RO" sz="3200" dirty="0">
                <a:latin typeface="Times New Roman" panose="02020603050405020304" pitchFamily="18" charset="0"/>
                <a:cs typeface="Times New Roman" panose="02020603050405020304" pitchFamily="18" charset="0"/>
              </a:rPr>
              <a:t>ansamblu de sunete de diferită frecvenţă şi intensitate, neplăcute pentru auz, care afectează comunicarea, cu acţiune nefavorabilă asupra sănătăţii omului.</a:t>
            </a:r>
            <a:r>
              <a:rPr lang="vi-VN" sz="2800" dirty="0"/>
              <a:t> </a:t>
            </a:r>
            <a:endParaRPr lang="ro-RO" sz="2800" dirty="0"/>
          </a:p>
          <a:p>
            <a:pPr marL="0" indent="0" algn="just">
              <a:buNone/>
            </a:pPr>
            <a:r>
              <a:rPr lang="ro-RO" sz="3200" dirty="0">
                <a:latin typeface="Times New Roman" pitchFamily="18" charset="0"/>
                <a:cs typeface="Times New Roman" pitchFamily="18" charset="0"/>
              </a:rPr>
              <a:t>	Sunetele propagate în aer se numesc zgomote aerodinamice, iar cele în corpurile solide – zgomote structurale. Zg se clasifică </a:t>
            </a:r>
            <a:r>
              <a:rPr lang="ro-RO" sz="3200" b="1" dirty="0">
                <a:latin typeface="Times New Roman" pitchFamily="18" charset="0"/>
                <a:cs typeface="Times New Roman" pitchFamily="18" charset="0"/>
              </a:rPr>
              <a:t>după criteriile:</a:t>
            </a:r>
            <a:endParaRPr lang="ru-RU" sz="3200" b="1" dirty="0">
              <a:latin typeface="Times New Roman" pitchFamily="18" charset="0"/>
              <a:cs typeface="Times New Roman" pitchFamily="18" charset="0"/>
            </a:endParaRPr>
          </a:p>
          <a:p>
            <a:pPr marL="0" indent="0" algn="just">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După caracterul spectrului zgomotele pot fi:</a:t>
            </a:r>
          </a:p>
          <a:p>
            <a:pPr marL="0" indent="0">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de bandă largă </a:t>
            </a:r>
            <a:r>
              <a:rPr lang="ro-RO" sz="3200" dirty="0">
                <a:latin typeface="Times New Roman" panose="02020603050405020304" pitchFamily="18" charset="0"/>
                <a:cs typeface="Times New Roman" panose="02020603050405020304" pitchFamily="18" charset="0"/>
              </a:rPr>
              <a:t>– zgomotul cu energia sonoră mai mare de o octavă de frecvenţe;</a:t>
            </a:r>
          </a:p>
          <a:p>
            <a:pPr marL="0" indent="0">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tonal </a:t>
            </a:r>
            <a:r>
              <a:rPr lang="ro-RO" sz="3200" dirty="0">
                <a:latin typeface="Times New Roman" panose="02020603050405020304" pitchFamily="18" charset="0"/>
                <a:cs typeface="Times New Roman" panose="02020603050405020304" pitchFamily="18" charset="0"/>
              </a:rPr>
              <a:t>– zgomotul caracterizat de sunete de o anumită frecvenţă.</a:t>
            </a:r>
          </a:p>
          <a:p>
            <a:pPr marL="0" indent="0">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Conform caracteristicilor temporare zgomotele se împart în</a:t>
            </a:r>
            <a:r>
              <a:rPr lang="ro-RO" sz="3200" dirty="0">
                <a:latin typeface="Times New Roman" panose="02020603050405020304" pitchFamily="18" charset="0"/>
                <a:cs typeface="Times New Roman" panose="02020603050405020304" pitchFamily="18" charset="0"/>
              </a:rPr>
              <a:t>:</a:t>
            </a:r>
          </a:p>
          <a:p>
            <a:pPr marL="0" indent="0">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zgomote cons</a:t>
            </a:r>
            <a:r>
              <a:rPr lang="ro-RO" sz="3200" dirty="0">
                <a:latin typeface="Times New Roman" panose="02020603050405020304" pitchFamily="18" charset="0"/>
                <a:cs typeface="Times New Roman" panose="02020603050405020304" pitchFamily="18" charset="0"/>
              </a:rPr>
              <a:t>tante – nivelul sunetului pe durata întregului schimb de lucru (8 ore) variază mai puţin decât cu 5 dB;</a:t>
            </a:r>
          </a:p>
          <a:p>
            <a:pPr marL="0" indent="0">
              <a:buNone/>
            </a:pPr>
            <a:r>
              <a:rPr lang="ro-RO" sz="3200" dirty="0">
                <a:latin typeface="Times New Roman" panose="02020603050405020304" pitchFamily="18" charset="0"/>
                <a:cs typeface="Times New Roman" panose="02020603050405020304" pitchFamily="18" charset="0"/>
              </a:rPr>
              <a:t>- </a:t>
            </a:r>
            <a:r>
              <a:rPr lang="ro-RO" sz="3200" b="1" dirty="0">
                <a:latin typeface="Times New Roman" panose="02020603050405020304" pitchFamily="18" charset="0"/>
                <a:cs typeface="Times New Roman" panose="02020603050405020304" pitchFamily="18" charset="0"/>
              </a:rPr>
              <a:t>zgomote variabile </a:t>
            </a:r>
            <a:r>
              <a:rPr lang="ro-RO" sz="3200" dirty="0">
                <a:latin typeface="Times New Roman" panose="02020603050405020304" pitchFamily="18" charset="0"/>
                <a:cs typeface="Times New Roman" panose="02020603050405020304" pitchFamily="18" charset="0"/>
              </a:rPr>
              <a:t>– nivelul sunetului pe durata schimbului de muncă se schimbă mai mult decât cu 5 dB.</a:t>
            </a:r>
          </a:p>
          <a:p>
            <a:endParaRPr lang="ro-RO" dirty="0"/>
          </a:p>
        </p:txBody>
      </p:sp>
    </p:spTree>
    <p:extLst>
      <p:ext uri="{BB962C8B-B14F-4D97-AF65-F5344CB8AC3E}">
        <p14:creationId xmlns:p14="http://schemas.microsoft.com/office/powerpoint/2010/main" val="11680770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2006</TotalTime>
  <Words>2829</Words>
  <Application>Microsoft Office PowerPoint</Application>
  <PresentationFormat>Widescreen</PresentationFormat>
  <Paragraphs>159</Paragraphs>
  <Slides>25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0" baseType="lpstr">
      <vt:lpstr>Century Gothic</vt:lpstr>
      <vt:lpstr>Times New Roman</vt:lpstr>
      <vt:lpstr>Wingdings 3</vt:lpstr>
      <vt:lpstr>Ion</vt:lpstr>
      <vt:lpstr>Документ</vt:lpstr>
      <vt:lpstr>  PROTECȚIA DE ZGOMOT ȘI VIBRAȚII  </vt:lpstr>
      <vt:lpstr>1. Surse de zgomot şi vibraţii în activităţile profesionale</vt:lpstr>
      <vt:lpstr>PowerPoint Presentation</vt:lpstr>
      <vt:lpstr>PowerPoint Presentation</vt:lpstr>
      <vt:lpstr>2.  Acţiunea zgomotului şi vibraţiei asupra organismului uman </vt:lpstr>
      <vt:lpstr>Nivelul relativ al sunetului </vt:lpstr>
      <vt:lpstr>Boala principală</vt:lpstr>
      <vt:lpstr>PowerPoint Presentation</vt:lpstr>
      <vt:lpstr>3. Zgomotul și vibrațiile de producție, clasificări și caracteristici tehnice </vt:lpstr>
      <vt:lpstr>PowerPoint Presentation</vt:lpstr>
      <vt:lpstr>Caracteristicile fizice ale sunetului</vt:lpstr>
      <vt:lpstr>PowerPoint Presentation</vt:lpstr>
      <vt:lpstr>PowerPoint Presentation</vt:lpstr>
      <vt:lpstr>Caracteristicile psihofiziologice</vt:lpstr>
      <vt:lpstr>Vibraţia de producere</vt:lpstr>
      <vt:lpstr>După sursa de provocare</vt:lpstr>
      <vt:lpstr>După locul de transmitere</vt:lpstr>
      <vt:lpstr>Caracteristicile vibraţiei</vt:lpstr>
      <vt:lpstr>4. Normarea zgomotului şi vibraţiei la locurile de muncă </vt:lpstr>
      <vt:lpstr>PowerPoint Presentation</vt:lpstr>
      <vt:lpstr>PowerPoint Presentation</vt:lpstr>
      <vt:lpstr>5. Măsurile de combatere ale zgomotului şi vibraţiei şi mijloacele individuale de protecţie </vt:lpstr>
      <vt:lpstr>Măsurile tehnice</vt:lpstr>
      <vt:lpstr>Mijloacele individuale de protecţie: </vt:lpstr>
      <vt:lpstr>Vă mulțumesc pentru atenție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Amplasarea construcților și conformarea acestora la foc</dc:title>
  <dc:creator>Tatiana Butuc</dc:creator>
  <cp:lastModifiedBy>Mihaibencheci@outlook.com</cp:lastModifiedBy>
  <cp:revision>148</cp:revision>
  <dcterms:created xsi:type="dcterms:W3CDTF">2016-06-03T11:42:11Z</dcterms:created>
  <dcterms:modified xsi:type="dcterms:W3CDTF">2025-11-24T11:19:12Z</dcterms:modified>
</cp:coreProperties>
</file>