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  <p:sldMasterId id="2147483672" r:id="rId2"/>
    <p:sldMasterId id="2147483684" r:id="rId3"/>
    <p:sldMasterId id="2147483697" r:id="rId4"/>
  </p:sldMasterIdLst>
  <p:notesMasterIdLst>
    <p:notesMasterId r:id="rId60"/>
  </p:notesMasterIdLst>
  <p:sldIdLst>
    <p:sldId id="352" r:id="rId5"/>
    <p:sldId id="353" r:id="rId6"/>
    <p:sldId id="354" r:id="rId7"/>
    <p:sldId id="355" r:id="rId8"/>
    <p:sldId id="356" r:id="rId9"/>
    <p:sldId id="357" r:id="rId10"/>
    <p:sldId id="359" r:id="rId11"/>
    <p:sldId id="362" r:id="rId12"/>
    <p:sldId id="360" r:id="rId13"/>
    <p:sldId id="25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6" r:id="rId32"/>
    <p:sldId id="317" r:id="rId33"/>
    <p:sldId id="318" r:id="rId34"/>
    <p:sldId id="319" r:id="rId35"/>
    <p:sldId id="320" r:id="rId36"/>
    <p:sldId id="321" r:id="rId37"/>
    <p:sldId id="322" r:id="rId38"/>
    <p:sldId id="323" r:id="rId39"/>
    <p:sldId id="325" r:id="rId40"/>
    <p:sldId id="330" r:id="rId41"/>
    <p:sldId id="326" r:id="rId42"/>
    <p:sldId id="327" r:id="rId43"/>
    <p:sldId id="331" r:id="rId44"/>
    <p:sldId id="332" r:id="rId45"/>
    <p:sldId id="333" r:id="rId46"/>
    <p:sldId id="334" r:id="rId47"/>
    <p:sldId id="384" r:id="rId48"/>
    <p:sldId id="383" r:id="rId49"/>
    <p:sldId id="385" r:id="rId50"/>
    <p:sldId id="386" r:id="rId51"/>
    <p:sldId id="387" r:id="rId52"/>
    <p:sldId id="388" r:id="rId53"/>
    <p:sldId id="335" r:id="rId54"/>
    <p:sldId id="336" r:id="rId55"/>
    <p:sldId id="337" r:id="rId56"/>
    <p:sldId id="338" r:id="rId57"/>
    <p:sldId id="377" r:id="rId58"/>
    <p:sldId id="363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Fără stil, fără grilă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8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72" y="1230"/>
      </p:cViewPr>
      <p:guideLst>
        <p:guide orient="horz" pos="2136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zdugan artur" userId="1770a38c255ab84c" providerId="LiveId" clId="{E2153B13-D90D-4FC6-9D43-4B92387D80A9}"/>
    <pc:docChg chg="undo custSel addSld delSld modSld">
      <pc:chgData name="buzdugan artur" userId="1770a38c255ab84c" providerId="LiveId" clId="{E2153B13-D90D-4FC6-9D43-4B92387D80A9}" dt="2024-09-14T14:51:40.613" v="99" actId="14734"/>
      <pc:docMkLst>
        <pc:docMk/>
      </pc:docMkLst>
      <pc:sldChg chg="add del">
        <pc:chgData name="buzdugan artur" userId="1770a38c255ab84c" providerId="LiveId" clId="{E2153B13-D90D-4FC6-9D43-4B92387D80A9}" dt="2024-09-14T14:48:20.907" v="65"/>
        <pc:sldMkLst>
          <pc:docMk/>
          <pc:sldMk cId="4156438918" sldId="256"/>
        </pc:sldMkLst>
      </pc:sldChg>
      <pc:sldChg chg="add del">
        <pc:chgData name="buzdugan artur" userId="1770a38c255ab84c" providerId="LiveId" clId="{E2153B13-D90D-4FC6-9D43-4B92387D80A9}" dt="2024-09-14T14:48:20.907" v="65"/>
        <pc:sldMkLst>
          <pc:docMk/>
          <pc:sldMk cId="3439728824" sldId="258"/>
        </pc:sldMkLst>
      </pc:sldChg>
      <pc:sldChg chg="modSp add del mod">
        <pc:chgData name="buzdugan artur" userId="1770a38c255ab84c" providerId="LiveId" clId="{E2153B13-D90D-4FC6-9D43-4B92387D80A9}" dt="2024-09-14T14:48:20.907" v="65"/>
        <pc:sldMkLst>
          <pc:docMk/>
          <pc:sldMk cId="3491688817" sldId="259"/>
        </pc:sldMkLst>
        <pc:spChg chg="mod">
          <ac:chgData name="buzdugan artur" userId="1770a38c255ab84c" providerId="LiveId" clId="{E2153B13-D90D-4FC6-9D43-4B92387D80A9}" dt="2024-09-14T14:48:20.907" v="65"/>
          <ac:spMkLst>
            <pc:docMk/>
            <pc:sldMk cId="3491688817" sldId="259"/>
            <ac:spMk id="3" creationId="{00000000-0000-0000-0000-000000000000}"/>
          </ac:spMkLst>
        </pc:spChg>
      </pc:sldChg>
      <pc:sldChg chg="add del">
        <pc:chgData name="buzdugan artur" userId="1770a38c255ab84c" providerId="LiveId" clId="{E2153B13-D90D-4FC6-9D43-4B92387D80A9}" dt="2024-09-14T14:48:20.907" v="65"/>
        <pc:sldMkLst>
          <pc:docMk/>
          <pc:sldMk cId="4223189601" sldId="260"/>
        </pc:sldMkLst>
      </pc:sldChg>
      <pc:sldChg chg="modSp add del mod">
        <pc:chgData name="buzdugan artur" userId="1770a38c255ab84c" providerId="LiveId" clId="{E2153B13-D90D-4FC6-9D43-4B92387D80A9}" dt="2024-09-14T14:48:20.907" v="65"/>
        <pc:sldMkLst>
          <pc:docMk/>
          <pc:sldMk cId="2682434097" sldId="265"/>
        </pc:sldMkLst>
        <pc:spChg chg="mod">
          <ac:chgData name="buzdugan artur" userId="1770a38c255ab84c" providerId="LiveId" clId="{E2153B13-D90D-4FC6-9D43-4B92387D80A9}" dt="2024-09-14T14:48:20.907" v="65"/>
          <ac:spMkLst>
            <pc:docMk/>
            <pc:sldMk cId="2682434097" sldId="265"/>
            <ac:spMk id="3" creationId="{00000000-0000-0000-0000-000000000000}"/>
          </ac:spMkLst>
        </pc:spChg>
      </pc:sldChg>
      <pc:sldChg chg="add del">
        <pc:chgData name="buzdugan artur" userId="1770a38c255ab84c" providerId="LiveId" clId="{E2153B13-D90D-4FC6-9D43-4B92387D80A9}" dt="2024-09-14T14:48:20.907" v="65"/>
        <pc:sldMkLst>
          <pc:docMk/>
          <pc:sldMk cId="2741122225" sldId="266"/>
        </pc:sldMkLst>
      </pc:sldChg>
      <pc:sldChg chg="add del">
        <pc:chgData name="buzdugan artur" userId="1770a38c255ab84c" providerId="LiveId" clId="{E2153B13-D90D-4FC6-9D43-4B92387D80A9}" dt="2024-09-14T14:48:20.907" v="65"/>
        <pc:sldMkLst>
          <pc:docMk/>
          <pc:sldMk cId="37555536" sldId="343"/>
        </pc:sldMkLst>
      </pc:sldChg>
      <pc:sldChg chg="add del">
        <pc:chgData name="buzdugan artur" userId="1770a38c255ab84c" providerId="LiveId" clId="{E2153B13-D90D-4FC6-9D43-4B92387D80A9}" dt="2024-09-14T14:48:20.907" v="65"/>
        <pc:sldMkLst>
          <pc:docMk/>
          <pc:sldMk cId="329101506" sldId="346"/>
        </pc:sldMkLst>
      </pc:sldChg>
      <pc:sldChg chg="add del">
        <pc:chgData name="buzdugan artur" userId="1770a38c255ab84c" providerId="LiveId" clId="{E2153B13-D90D-4FC6-9D43-4B92387D80A9}" dt="2024-09-14T14:48:20.907" v="65"/>
        <pc:sldMkLst>
          <pc:docMk/>
          <pc:sldMk cId="275430461" sldId="349"/>
        </pc:sldMkLst>
      </pc:sldChg>
      <pc:sldChg chg="modSp add del mod">
        <pc:chgData name="buzdugan artur" userId="1770a38c255ab84c" providerId="LiveId" clId="{E2153B13-D90D-4FC6-9D43-4B92387D80A9}" dt="2024-09-14T14:48:20.907" v="65"/>
        <pc:sldMkLst>
          <pc:docMk/>
          <pc:sldMk cId="1948795228" sldId="350"/>
        </pc:sldMkLst>
        <pc:spChg chg="mod">
          <ac:chgData name="buzdugan artur" userId="1770a38c255ab84c" providerId="LiveId" clId="{E2153B13-D90D-4FC6-9D43-4B92387D80A9}" dt="2024-09-14T14:48:20.907" v="65"/>
          <ac:spMkLst>
            <pc:docMk/>
            <pc:sldMk cId="1948795228" sldId="350"/>
            <ac:spMk id="3" creationId="{00000000-0000-0000-0000-000000000000}"/>
          </ac:spMkLst>
        </pc:spChg>
      </pc:sldChg>
      <pc:sldChg chg="addSp delSp modSp mod">
        <pc:chgData name="buzdugan artur" userId="1770a38c255ab84c" providerId="LiveId" clId="{E2153B13-D90D-4FC6-9D43-4B92387D80A9}" dt="2024-09-14T14:51:40.613" v="99" actId="14734"/>
        <pc:sldMkLst>
          <pc:docMk/>
          <pc:sldMk cId="1434996191" sldId="354"/>
        </pc:sldMkLst>
        <pc:spChg chg="mod">
          <ac:chgData name="buzdugan artur" userId="1770a38c255ab84c" providerId="LiveId" clId="{E2153B13-D90D-4FC6-9D43-4B92387D80A9}" dt="2024-09-14T14:46:59.545" v="2" actId="14100"/>
          <ac:spMkLst>
            <pc:docMk/>
            <pc:sldMk cId="1434996191" sldId="354"/>
            <ac:spMk id="3" creationId="{00000000-0000-0000-0000-000000000000}"/>
          </ac:spMkLst>
        </pc:spChg>
        <pc:graphicFrameChg chg="add del">
          <ac:chgData name="buzdugan artur" userId="1770a38c255ab84c" providerId="LiveId" clId="{E2153B13-D90D-4FC6-9D43-4B92387D80A9}" dt="2024-09-14T14:48:31.296" v="66" actId="478"/>
          <ac:graphicFrameMkLst>
            <pc:docMk/>
            <pc:sldMk cId="1434996191" sldId="354"/>
            <ac:graphicFrameMk id="4" creationId="{E6A0FC1F-64E5-C4EC-8ADC-47FCBD0FCBC1}"/>
          </ac:graphicFrameMkLst>
        </pc:graphicFrameChg>
        <pc:graphicFrameChg chg="add mod modGraphic">
          <ac:chgData name="buzdugan artur" userId="1770a38c255ab84c" providerId="LiveId" clId="{E2153B13-D90D-4FC6-9D43-4B92387D80A9}" dt="2024-09-14T14:51:40.613" v="99" actId="14734"/>
          <ac:graphicFrameMkLst>
            <pc:docMk/>
            <pc:sldMk cId="1434996191" sldId="354"/>
            <ac:graphicFrameMk id="5" creationId="{37E92E97-E4E7-588F-FFD5-50818B661AEB}"/>
          </ac:graphicFrameMkLst>
        </pc:graphicFrameChg>
        <pc:graphicFrameChg chg="del mod modGraphic">
          <ac:chgData name="buzdugan artur" userId="1770a38c255ab84c" providerId="LiveId" clId="{E2153B13-D90D-4FC6-9D43-4B92387D80A9}" dt="2024-09-14T14:50:12.264" v="74" actId="478"/>
          <ac:graphicFrameMkLst>
            <pc:docMk/>
            <pc:sldMk cId="1434996191" sldId="354"/>
            <ac:graphicFrameMk id="6" creationId="{00000000-0000-0000-0000-000000000000}"/>
          </ac:graphicFrameMkLst>
        </pc:graphicFrameChg>
      </pc:sldChg>
      <pc:sldChg chg="add del">
        <pc:chgData name="buzdugan artur" userId="1770a38c255ab84c" providerId="LiveId" clId="{E2153B13-D90D-4FC6-9D43-4B92387D80A9}" dt="2024-09-14T14:48:20.907" v="65"/>
        <pc:sldMkLst>
          <pc:docMk/>
          <pc:sldMk cId="783200117" sldId="364"/>
        </pc:sldMkLst>
      </pc:sldChg>
      <pc:sldChg chg="add del">
        <pc:chgData name="buzdugan artur" userId="1770a38c255ab84c" providerId="LiveId" clId="{E2153B13-D90D-4FC6-9D43-4B92387D80A9}" dt="2024-09-14T14:48:20.907" v="65"/>
        <pc:sldMkLst>
          <pc:docMk/>
          <pc:sldMk cId="1554097415" sldId="365"/>
        </pc:sldMkLst>
      </pc:sldChg>
      <pc:sldChg chg="add del">
        <pc:chgData name="buzdugan artur" userId="1770a38c255ab84c" providerId="LiveId" clId="{E2153B13-D90D-4FC6-9D43-4B92387D80A9}" dt="2024-09-14T14:48:20.907" v="65"/>
        <pc:sldMkLst>
          <pc:docMk/>
          <pc:sldMk cId="1653383448" sldId="366"/>
        </pc:sldMkLst>
      </pc:sldChg>
      <pc:sldChg chg="modSp add del mod">
        <pc:chgData name="buzdugan artur" userId="1770a38c255ab84c" providerId="LiveId" clId="{E2153B13-D90D-4FC6-9D43-4B92387D80A9}" dt="2024-09-14T14:48:20.907" v="65"/>
        <pc:sldMkLst>
          <pc:docMk/>
          <pc:sldMk cId="3346884857" sldId="367"/>
        </pc:sldMkLst>
        <pc:spChg chg="mod">
          <ac:chgData name="buzdugan artur" userId="1770a38c255ab84c" providerId="LiveId" clId="{E2153B13-D90D-4FC6-9D43-4B92387D80A9}" dt="2024-09-14T14:48:20.907" v="65"/>
          <ac:spMkLst>
            <pc:docMk/>
            <pc:sldMk cId="3346884857" sldId="367"/>
            <ac:spMk id="3" creationId="{ACBF1C61-7CC4-1771-FF00-9964C0668DAE}"/>
          </ac:spMkLst>
        </pc:spChg>
      </pc:sldChg>
      <pc:sldChg chg="add del">
        <pc:chgData name="buzdugan artur" userId="1770a38c255ab84c" providerId="LiveId" clId="{E2153B13-D90D-4FC6-9D43-4B92387D80A9}" dt="2024-09-14T14:48:20.907" v="65"/>
        <pc:sldMkLst>
          <pc:docMk/>
          <pc:sldMk cId="3837899869" sldId="368"/>
        </pc:sldMkLst>
      </pc:sldChg>
      <pc:sldChg chg="add del">
        <pc:chgData name="buzdugan artur" userId="1770a38c255ab84c" providerId="LiveId" clId="{E2153B13-D90D-4FC6-9D43-4B92387D80A9}" dt="2024-09-14T14:48:20.907" v="65"/>
        <pc:sldMkLst>
          <pc:docMk/>
          <pc:sldMk cId="2420854456" sldId="369"/>
        </pc:sldMkLst>
      </pc:sldChg>
      <pc:sldChg chg="add del">
        <pc:chgData name="buzdugan artur" userId="1770a38c255ab84c" providerId="LiveId" clId="{E2153B13-D90D-4FC6-9D43-4B92387D80A9}" dt="2024-09-14T14:48:20.907" v="65"/>
        <pc:sldMkLst>
          <pc:docMk/>
          <pc:sldMk cId="4057853859" sldId="370"/>
        </pc:sldMkLst>
      </pc:sldChg>
      <pc:sldChg chg="add del">
        <pc:chgData name="buzdugan artur" userId="1770a38c255ab84c" providerId="LiveId" clId="{E2153B13-D90D-4FC6-9D43-4B92387D80A9}" dt="2024-09-14T14:48:20.907" v="65"/>
        <pc:sldMkLst>
          <pc:docMk/>
          <pc:sldMk cId="1342670116" sldId="389"/>
        </pc:sldMkLst>
      </pc:sldChg>
      <pc:sldChg chg="modSp add del mod">
        <pc:chgData name="buzdugan artur" userId="1770a38c255ab84c" providerId="LiveId" clId="{E2153B13-D90D-4FC6-9D43-4B92387D80A9}" dt="2024-09-14T14:48:20.907" v="65"/>
        <pc:sldMkLst>
          <pc:docMk/>
          <pc:sldMk cId="3849397997" sldId="390"/>
        </pc:sldMkLst>
        <pc:spChg chg="mod">
          <ac:chgData name="buzdugan artur" userId="1770a38c255ab84c" providerId="LiveId" clId="{E2153B13-D90D-4FC6-9D43-4B92387D80A9}" dt="2024-09-14T14:48:20.907" v="65"/>
          <ac:spMkLst>
            <pc:docMk/>
            <pc:sldMk cId="3849397997" sldId="390"/>
            <ac:spMk id="2" creationId="{00000000-0000-0000-0000-000000000000}"/>
          </ac:spMkLst>
        </pc:spChg>
      </pc:sldChg>
      <pc:sldChg chg="add del">
        <pc:chgData name="buzdugan artur" userId="1770a38c255ab84c" providerId="LiveId" clId="{E2153B13-D90D-4FC6-9D43-4B92387D80A9}" dt="2024-09-14T14:48:20.907" v="65"/>
        <pc:sldMkLst>
          <pc:docMk/>
          <pc:sldMk cId="754203616" sldId="391"/>
        </pc:sldMkLst>
      </pc:sldChg>
      <pc:sldChg chg="modSp add del mod">
        <pc:chgData name="buzdugan artur" userId="1770a38c255ab84c" providerId="LiveId" clId="{E2153B13-D90D-4FC6-9D43-4B92387D80A9}" dt="2024-09-14T14:48:20.907" v="65"/>
        <pc:sldMkLst>
          <pc:docMk/>
          <pc:sldMk cId="2984997229" sldId="392"/>
        </pc:sldMkLst>
        <pc:spChg chg="mod">
          <ac:chgData name="buzdugan artur" userId="1770a38c255ab84c" providerId="LiveId" clId="{E2153B13-D90D-4FC6-9D43-4B92387D80A9}" dt="2024-09-14T14:48:20.907" v="65"/>
          <ac:spMkLst>
            <pc:docMk/>
            <pc:sldMk cId="2984997229" sldId="392"/>
            <ac:spMk id="3" creationId="{3A4F7EE4-ED78-E7E3-0704-19CE898487C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8FB57-4578-46C1-BE13-5E4284078B3E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F7CC4-0F6C-499C-BF03-E2FE2842F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77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D6D64-2403-41EC-BAA9-57C661ABC91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428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1pPr>
            <a:lvl2pPr marL="742950" indent="-285750"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2pPr>
            <a:lvl3pPr marL="1143000" indent="-228600"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3pPr>
            <a:lvl4pPr marL="1600200" indent="-228600"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4pPr>
            <a:lvl5pPr marL="2057400" indent="-228600"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r" defTabSz="915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F517C7-06C1-47A6-A312-A8BFA112A8D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5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826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1pPr>
            <a:lvl2pPr marL="742950" indent="-285750"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2pPr>
            <a:lvl3pPr marL="1143000" indent="-228600"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3pPr>
            <a:lvl4pPr marL="1600200" indent="-228600"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4pPr>
            <a:lvl5pPr marL="2057400" indent="-228600"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r" defTabSz="915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9E2AAB-5D66-4E64-BA47-5483017D797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5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7938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308C28-4BB4-4229-ADF8-FDE27174320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847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B40013-660A-4B76-80BD-4B1E01B95CD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644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81E27-4A5D-4401-9E00-6D09B1C4FDA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7976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9B337-22B6-4D94-9E62-EEC5BE97607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544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2D6821-249A-4EAC-936B-32DC2982248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683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1pPr>
            <a:lvl2pPr marL="742950" indent="-285750"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2pPr>
            <a:lvl3pPr marL="1143000" indent="-228600"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3pPr>
            <a:lvl4pPr marL="1600200" indent="-228600"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4pPr>
            <a:lvl5pPr marL="2057400" indent="-228600"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r" defTabSz="915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138B0C-3FEC-428A-888F-DD27E1B2930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5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0653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1pPr>
            <a:lvl2pPr marL="742950" indent="-285750"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2pPr>
            <a:lvl3pPr marL="1143000" indent="-228600"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3pPr>
            <a:lvl4pPr marL="1600200" indent="-228600"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4pPr>
            <a:lvl5pPr marL="2057400" indent="-228600"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r" defTabSz="915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45E765-7E60-447C-97D3-6ED024B44A7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5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7162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1pPr>
            <a:lvl2pPr marL="742950" indent="-285750"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2pPr>
            <a:lvl3pPr marL="1143000" indent="-228600"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3pPr>
            <a:lvl4pPr marL="1600200" indent="-228600"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4pPr>
            <a:lvl5pPr marL="2057400" indent="-228600" defTabSz="915988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r" defTabSz="915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FB268F-D57C-40A0-8536-E6AC26BB632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59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508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194051" y="3529013"/>
            <a:ext cx="74930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5093" y="802300"/>
            <a:ext cx="7491353" cy="2541431"/>
          </a:xfrm>
        </p:spPr>
        <p:txBody>
          <a:bodyPr bIns="0" anchor="b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5093" y="3531206"/>
            <a:ext cx="7491353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94051" y="328613"/>
            <a:ext cx="4116916" cy="3095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13467" y="798514"/>
            <a:ext cx="1068917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327E8-E564-4BC8-825F-572DE0A11F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9523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924051" y="1847850"/>
            <a:ext cx="87630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6C45A-E845-4DCD-8681-9CA1D7877A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36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224433" y="798513"/>
            <a:ext cx="0" cy="466090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24038" y="798975"/>
            <a:ext cx="1470703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24655" y="798975"/>
            <a:ext cx="7068127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D067-BC6F-4B19-8A5A-EEC8FEC35B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118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9333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ADD15-5F41-4753-A041-F7697DF9B2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27170-45A1-4A99-BB1D-60521EE1D7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26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2BAC6-58C3-4BB0-855E-1439EC5B31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059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EF0C8-EB75-490B-812A-36F88C1506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246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942CD-AFF2-4DAA-91A0-F6872FCB5E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439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574CF-841F-4893-9D06-F423AD6328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772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77740-5606-4897-A873-12EDAC2A5F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1520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924051" y="1847850"/>
            <a:ext cx="87630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C6B0E-1B54-4654-83A8-5216B12827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0561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20D1A-F3C1-491D-897A-BBA402059F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677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E77F7-800F-43FF-BF89-DDEDFA94DB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7667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3CD67-CCE7-43D2-9A66-27B91291AC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262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5F528-B7B0-492B-80FE-514F4E2B04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69328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D186B-F7A9-4DCB-8B46-75952FE17D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074028"/>
      </p:ext>
    </p:extLst>
  </p:cSld>
  <p:clrMapOvr>
    <a:masterClrMapping/>
  </p:clrMapOvr>
  <p:transition spd="med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4A770-E1BA-4767-832B-7E6A2A5D22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83988"/>
      </p:ext>
    </p:extLst>
  </p:cSld>
  <p:clrMapOvr>
    <a:masterClrMapping/>
  </p:clrMapOvr>
  <p:transition spd="med"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42430-3F74-4947-8CF7-472FD9556C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965562"/>
      </p:ext>
    </p:extLst>
  </p:cSld>
  <p:clrMapOvr>
    <a:masterClrMapping/>
  </p:clrMapOvr>
  <p:transition spd="med"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9BCC2-36B0-47DA-B054-24BB005D52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821149"/>
      </p:ext>
    </p:extLst>
  </p:cSld>
  <p:clrMapOvr>
    <a:masterClrMapping/>
  </p:clrMapOvr>
  <p:transition spd="med"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A6083-C7EE-4ACB-BFA1-3F964E578B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0677216"/>
      </p:ext>
    </p:extLst>
  </p:cSld>
  <p:clrMapOvr>
    <a:masterClrMapping/>
  </p:clrMapOvr>
  <p:transition spd="med"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3321C-702B-4262-897C-C17BE65518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205103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924051" y="3805238"/>
            <a:ext cx="74908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655" y="1756130"/>
            <a:ext cx="7489336" cy="188795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4656" y="3806197"/>
            <a:ext cx="748933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9498A-C65A-4AA4-A042-B54F6D17A0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73394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CDFA1-A7FE-4E05-90EF-1C506C68C7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3795549"/>
      </p:ext>
    </p:extLst>
  </p:cSld>
  <p:clrMapOvr>
    <a:masterClrMapping/>
  </p:clrMapOvr>
  <p:transition spd="med"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48730-B9DC-4420-BE43-E0E17549BC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512101"/>
      </p:ext>
    </p:extLst>
  </p:cSld>
  <p:clrMapOvr>
    <a:masterClrMapping/>
  </p:clrMapOvr>
  <p:transition spd="med"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05CDE-F5BE-452C-810E-B846C89E00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4746608"/>
      </p:ext>
    </p:extLst>
  </p:cSld>
  <p:clrMapOvr>
    <a:masterClrMapping/>
  </p:clrMapOvr>
  <p:transition spd="med"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AD2F3-D28B-4522-A58B-D47D2E987E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923325"/>
      </p:ext>
    </p:extLst>
  </p:cSld>
  <p:clrMapOvr>
    <a:masterClrMapping/>
  </p:clrMapOvr>
  <p:transition spd="med"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83636-E4B9-4493-A389-CE335D6F5F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552655"/>
      </p:ext>
    </p:extLst>
  </p:cSld>
  <p:clrMapOvr>
    <a:masterClrMapping/>
  </p:clrMapOvr>
  <p:transition spd="med"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6E72C-CBCD-47E9-B87C-639C0AB682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78863"/>
      </p:ext>
    </p:extLst>
  </p:cSld>
  <p:clrMapOvr>
    <a:masterClrMapping/>
  </p:clrMapOvr>
  <p:transition spd="med"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D9B79-C839-42EB-AAB0-66B1CC3641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50651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62520-8BA0-4B37-9CEA-C543024A7F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5982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F86D1-4D0D-445A-9BCE-28E2277370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6471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1AF9C-E712-44F5-939D-C6E8DAEFDF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9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924051" y="1847850"/>
            <a:ext cx="87630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655" y="804891"/>
            <a:ext cx="8761791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4654" y="2013936"/>
            <a:ext cx="4167828" cy="34375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8909" y="2013937"/>
            <a:ext cx="4167536" cy="34375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EE96E-0DF6-491A-B4CA-D253EA9733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89959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35E58-535E-4DED-A430-D2E69C4143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8660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124DE-A86D-4FEA-9C69-87EC50C348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2041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4DFD2-1B2F-452C-80CE-DC6727BF51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39909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C0539-8C71-4F2A-8CC6-FB7C84DA9F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6623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BCC23-174A-4032-8D9E-0B4F2FDB14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740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81129-0415-410C-B49A-98993C640C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78036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5BB62-60AF-47AF-A0EE-97F54222E8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9269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B6ADC-60B4-4932-9F40-D76CFB0310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1279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152E8-92C4-4F46-B755-C13589433B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04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924051" y="1847850"/>
            <a:ext cx="87630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655" y="804165"/>
            <a:ext cx="8761792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4655" y="2019551"/>
            <a:ext cx="4167688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4655" y="2824271"/>
            <a:ext cx="4167688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8909" y="2023005"/>
            <a:ext cx="416753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8909" y="2821491"/>
            <a:ext cx="4167536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D0B4A-52B5-4B0A-8E95-EEED15916A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17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924051" y="1847850"/>
            <a:ext cx="87630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DEE96-9576-4FA7-B246-DDFA73C538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2738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7CEC3-59B0-4D4C-B805-83889C96E4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3043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921934" y="3205163"/>
            <a:ext cx="32321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723" y="798973"/>
            <a:ext cx="3234600" cy="2247117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2208" y="798974"/>
            <a:ext cx="5104237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8723" y="3205493"/>
            <a:ext cx="3236492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53403-92A6-4718-8C4A-2D0B867BE8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6284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6661151" y="482601"/>
            <a:ext cx="4682067" cy="5148263"/>
            <a:chOff x="6852919" y="583365"/>
            <a:chExt cx="4681849" cy="5181928"/>
          </a:xfrm>
        </p:grpSpPr>
        <p:sp>
          <p:nvSpPr>
            <p:cNvPr id="6" name="Rectangle 5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cxnSp>
        <p:nvCxnSpPr>
          <p:cNvPr id="8" name="Straight Connector 7"/>
          <p:cNvCxnSpPr/>
          <p:nvPr/>
        </p:nvCxnSpPr>
        <p:spPr>
          <a:xfrm>
            <a:off x="1921934" y="3143250"/>
            <a:ext cx="432223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531" y="1129513"/>
            <a:ext cx="4326580" cy="18305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20171" y="1122544"/>
            <a:ext cx="2979997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4656" y="3145992"/>
            <a:ext cx="4320381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1915585" y="5470525"/>
            <a:ext cx="4337049" cy="319088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17700" y="319089"/>
            <a:ext cx="4334933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86EC6-6C33-482D-AAFF-809A572C5D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06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6126"/>
            <a:ext cx="12192000" cy="407987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7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>
            <a:fillRect/>
          </a:stretch>
        </p:blipFill>
        <p:spPr bwMode="auto">
          <a:xfrm>
            <a:off x="0" y="6096000"/>
            <a:ext cx="12192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0" y="610076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4051" y="804864"/>
            <a:ext cx="8763000" cy="10493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24051" y="2016125"/>
            <a:ext cx="8763000" cy="34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8984" y="330200"/>
            <a:ext cx="3158067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4052" y="328613"/>
            <a:ext cx="5378449" cy="30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9818" y="798514"/>
            <a:ext cx="1060449" cy="5048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59427D32-9567-40E3-BC11-B282E016C8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495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23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defTabSz="685800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47"/>
            </a:gs>
            <a:gs pos="100000">
              <a:srgbClr val="3366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 b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1AEABD3-8F2D-404C-A871-2CF62143A1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612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8F1DEEA-67AA-4F04-937E-40EC951D4E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47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med">
    <p:zo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E7562322-0EB5-48DE-B9E6-A1693C5106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653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19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4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8.e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8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12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14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w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8288"/>
            <a:ext cx="40290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043235" y="2491196"/>
            <a:ext cx="7772400" cy="1828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Tema</a:t>
            </a:r>
            <a:r>
              <a:rPr kumimoji="0" lang="ro-RO" alt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   </a:t>
            </a:r>
            <a:r>
              <a:rPr kumimoji="0" lang="ro-MD" sz="4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CLASIFICAREA </a:t>
            </a:r>
            <a:r>
              <a:rPr kumimoji="0" lang="ro-MD" sz="4400" b="0" i="0" u="none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dmoe</a:t>
            </a:r>
            <a:r>
              <a:rPr kumimoji="0" lang="en-US" sz="4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.</a:t>
            </a:r>
            <a:endParaRPr kumimoji="0" lang="ro-MD" sz="44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j-ea"/>
              <a:cs typeface="+mj-cs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MD" sz="4400" dirty="0">
                <a:solidFill>
                  <a:prstClr val="black"/>
                </a:solidFill>
                <a:latin typeface="Gill Sans MT" panose="020B0502020104020203"/>
              </a:rPr>
              <a:t>Diode redresoare</a:t>
            </a:r>
            <a:endParaRPr kumimoji="0" lang="en-US" altLang="en-US" sz="14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95976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8288"/>
            <a:ext cx="40290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159710" y="2502382"/>
            <a:ext cx="7772400" cy="1828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altLang="en-US" sz="1400" dirty="0">
                <a:latin typeface="Arial Black" panose="020B0A04020102020204" pitchFamily="34" charset="0"/>
              </a:rPr>
            </a:br>
            <a:br>
              <a:rPr lang="ro-MD" altLang="en-US" sz="2000" dirty="0">
                <a:latin typeface="Arial Black" panose="020B0A04020102020204" pitchFamily="34" charset="0"/>
              </a:rPr>
            </a:br>
            <a:r>
              <a:rPr lang="ro-MD" altLang="en-US" sz="2000" dirty="0">
                <a:latin typeface="Arial Black" panose="020B0A04020102020204" pitchFamily="34" charset="0"/>
              </a:rPr>
              <a:t>dioda Fleming, redresoare, zener,  stabistorul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o-MD" sz="2000" dirty="0">
                <a:latin typeface="Arial Black" panose="020B0A04020102020204" pitchFamily="34" charset="0"/>
              </a:rPr>
              <a:t>Diode de impuls</a:t>
            </a:r>
            <a:endParaRPr lang="en-US" sz="2000" dirty="0"/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altLang="en-US" sz="1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041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o-MD" dirty="0"/>
              <a:t>Clasificarea diodelor SC</a:t>
            </a:r>
            <a:endParaRPr lang="en-US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0" y="1329532"/>
            <a:ext cx="8763000" cy="3449638"/>
          </a:xfrm>
        </p:spPr>
        <p:txBody>
          <a:bodyPr/>
          <a:lstStyle/>
          <a:p>
            <a:r>
              <a:rPr lang="ro-MD" altLang="en-US" dirty="0"/>
              <a:t>După destinație:</a:t>
            </a:r>
          </a:p>
          <a:p>
            <a:endParaRPr lang="ro-MD" altLang="en-US" dirty="0"/>
          </a:p>
          <a:p>
            <a:endParaRPr lang="ro-MD" altLang="en-US" dirty="0"/>
          </a:p>
          <a:p>
            <a:endParaRPr lang="ro-MD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ro-MD" altLang="en-US" dirty="0"/>
              <a:t>După material:</a:t>
            </a:r>
            <a:r>
              <a:rPr lang="en-US" altLang="en-US" dirty="0"/>
              <a:t> </a:t>
            </a:r>
            <a:r>
              <a:rPr lang="ro-MD" altLang="en-US" dirty="0"/>
              <a:t>Ge, Si, </a:t>
            </a:r>
            <a:r>
              <a:rPr lang="ro-MD" altLang="en-US" dirty="0" err="1"/>
              <a:t>GaAs</a:t>
            </a:r>
            <a:r>
              <a:rPr lang="ro-MD" altLang="en-US" dirty="0"/>
              <a:t>, </a:t>
            </a:r>
            <a:r>
              <a:rPr lang="ro-MD" altLang="en-US" dirty="0" err="1"/>
              <a:t>GaP</a:t>
            </a:r>
            <a:r>
              <a:rPr lang="ro-MD" altLang="en-US" dirty="0"/>
              <a:t>,  </a:t>
            </a:r>
            <a:r>
              <a:rPr lang="ro-MD" altLang="en-US" dirty="0" err="1"/>
              <a:t>InP</a:t>
            </a:r>
            <a:r>
              <a:rPr lang="ro-MD" altLang="en-US" dirty="0"/>
              <a:t> , </a:t>
            </a:r>
            <a:r>
              <a:rPr lang="ro-MD" altLang="en-US" dirty="0" err="1"/>
              <a:t>InAs</a:t>
            </a:r>
            <a:r>
              <a:rPr lang="ro-MD" altLang="en-US" dirty="0"/>
              <a:t>, </a:t>
            </a:r>
            <a:r>
              <a:rPr lang="ro-MD" altLang="en-US" dirty="0" err="1"/>
              <a:t>InSb</a:t>
            </a:r>
            <a:r>
              <a:rPr lang="ro-MD" altLang="en-US" dirty="0"/>
              <a:t>, </a:t>
            </a:r>
            <a:r>
              <a:rPr lang="ro-MD" altLang="en-US" dirty="0" err="1"/>
              <a:t>SiC</a:t>
            </a:r>
            <a:r>
              <a:rPr lang="ro-MD" altLang="en-US" dirty="0"/>
              <a:t>, </a:t>
            </a:r>
          </a:p>
          <a:p>
            <a:pPr marL="0" indent="0">
              <a:buNone/>
            </a:pPr>
            <a:r>
              <a:rPr lang="ro-MD" altLang="en-US" dirty="0"/>
              <a:t>                          semiconductori organici........</a:t>
            </a:r>
          </a:p>
          <a:p>
            <a:endParaRPr lang="en-US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321329"/>
              </p:ext>
            </p:extLst>
          </p:nvPr>
        </p:nvGraphicFramePr>
        <p:xfrm>
          <a:off x="1387366" y="2016125"/>
          <a:ext cx="10216056" cy="26189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9165">
                  <a:extLst>
                    <a:ext uri="{9D8B030D-6E8A-4147-A177-3AD203B41FA5}">
                      <a16:colId xmlns:a16="http://schemas.microsoft.com/office/drawing/2014/main" val="3849081302"/>
                    </a:ext>
                  </a:extLst>
                </a:gridCol>
                <a:gridCol w="1466104">
                  <a:extLst>
                    <a:ext uri="{9D8B030D-6E8A-4147-A177-3AD203B41FA5}">
                      <a16:colId xmlns:a16="http://schemas.microsoft.com/office/drawing/2014/main" val="4129764114"/>
                    </a:ext>
                  </a:extLst>
                </a:gridCol>
                <a:gridCol w="1577247">
                  <a:extLst>
                    <a:ext uri="{9D8B030D-6E8A-4147-A177-3AD203B41FA5}">
                      <a16:colId xmlns:a16="http://schemas.microsoft.com/office/drawing/2014/main" val="4156238190"/>
                    </a:ext>
                  </a:extLst>
                </a:gridCol>
                <a:gridCol w="1382545">
                  <a:extLst>
                    <a:ext uri="{9D8B030D-6E8A-4147-A177-3AD203B41FA5}">
                      <a16:colId xmlns:a16="http://schemas.microsoft.com/office/drawing/2014/main" val="2684729521"/>
                    </a:ext>
                  </a:extLst>
                </a:gridCol>
                <a:gridCol w="1336680">
                  <a:extLst>
                    <a:ext uri="{9D8B030D-6E8A-4147-A177-3AD203B41FA5}">
                      <a16:colId xmlns:a16="http://schemas.microsoft.com/office/drawing/2014/main" val="1514138116"/>
                    </a:ext>
                  </a:extLst>
                </a:gridCol>
                <a:gridCol w="986789">
                  <a:extLst>
                    <a:ext uri="{9D8B030D-6E8A-4147-A177-3AD203B41FA5}">
                      <a16:colId xmlns:a16="http://schemas.microsoft.com/office/drawing/2014/main" val="2596239891"/>
                    </a:ext>
                  </a:extLst>
                </a:gridCol>
                <a:gridCol w="1877526">
                  <a:extLst>
                    <a:ext uri="{9D8B030D-6E8A-4147-A177-3AD203B41FA5}">
                      <a16:colId xmlns:a16="http://schemas.microsoft.com/office/drawing/2014/main" val="2583632983"/>
                    </a:ext>
                  </a:extLst>
                </a:gridCol>
              </a:tblGrid>
              <a:tr h="1042992">
                <a:tc>
                  <a:txBody>
                    <a:bodyPr/>
                    <a:lstStyle/>
                    <a:p>
                      <a:endParaRPr lang="ro-MD" sz="1600" b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o-MD" sz="1600" b="1" dirty="0">
                          <a:solidFill>
                            <a:srgbClr val="FF0000"/>
                          </a:solidFill>
                        </a:rPr>
                        <a:t>       Dioda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05" marB="4570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R</a:t>
                      </a:r>
                      <a:r>
                        <a:rPr lang="ro-MD" sz="1600" b="1" dirty="0" err="1"/>
                        <a:t>edresoare</a:t>
                      </a:r>
                      <a:endParaRPr lang="en-US" sz="1600" b="1" dirty="0"/>
                    </a:p>
                  </a:txBody>
                  <a:tcPr marT="45705" marB="4570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MD" sz="1600" b="1" dirty="0" err="1"/>
                        <a:t>Stabiltron</a:t>
                      </a:r>
                      <a:r>
                        <a:rPr lang="en-US" sz="1600" b="1" dirty="0"/>
                        <a:t>/</a:t>
                      </a:r>
                    </a:p>
                    <a:p>
                      <a:r>
                        <a:rPr lang="en-US" sz="1600" b="1" dirty="0" err="1"/>
                        <a:t>Stabistor</a:t>
                      </a:r>
                      <a:endParaRPr lang="en-US" sz="1600" b="1" dirty="0"/>
                    </a:p>
                    <a:p>
                      <a:r>
                        <a:rPr lang="en-US" sz="1600" b="1" dirty="0"/>
                        <a:t>IMPATT</a:t>
                      </a:r>
                    </a:p>
                  </a:txBody>
                  <a:tcPr marT="45705" marB="4570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V</a:t>
                      </a:r>
                      <a:r>
                        <a:rPr lang="ro-MD" sz="1600" b="1" dirty="0" err="1"/>
                        <a:t>aricap</a:t>
                      </a:r>
                      <a:endParaRPr lang="en-US" sz="1600" b="1" dirty="0"/>
                    </a:p>
                  </a:txBody>
                  <a:tcPr marT="45705" marB="4570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I</a:t>
                      </a:r>
                      <a:r>
                        <a:rPr lang="ro-MD" sz="1600" b="1" dirty="0" err="1"/>
                        <a:t>mpuls</a:t>
                      </a:r>
                      <a:endParaRPr lang="en-US" sz="1600" b="1" dirty="0"/>
                    </a:p>
                  </a:txBody>
                  <a:tcPr marT="45705" marB="4570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T</a:t>
                      </a:r>
                      <a:r>
                        <a:rPr lang="ro-MD" sz="1600" b="1" dirty="0" err="1"/>
                        <a:t>unel</a:t>
                      </a:r>
                      <a:endParaRPr lang="en-US" sz="1600" b="1" dirty="0"/>
                    </a:p>
                    <a:p>
                      <a:r>
                        <a:rPr lang="en-US" sz="1600" b="1" dirty="0"/>
                        <a:t>Esaki</a:t>
                      </a:r>
                    </a:p>
                  </a:txBody>
                  <a:tcPr marT="45705" marB="4570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S</a:t>
                      </a:r>
                      <a:r>
                        <a:rPr lang="ro-MD" sz="1600" b="1" dirty="0" err="1"/>
                        <a:t>peciale</a:t>
                      </a:r>
                      <a:endParaRPr lang="en-US" sz="1600" b="1" dirty="0"/>
                    </a:p>
                  </a:txBody>
                  <a:tcPr marT="45705" marB="4570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11921"/>
                  </a:ext>
                </a:extLst>
              </a:tr>
              <a:tr h="1575945">
                <a:tc>
                  <a:txBody>
                    <a:bodyPr/>
                    <a:lstStyle/>
                    <a:p>
                      <a:endParaRPr lang="ro-MD" sz="16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o-MD" sz="1600" b="1" dirty="0">
                          <a:solidFill>
                            <a:srgbClr val="FF0000"/>
                          </a:solidFill>
                        </a:rPr>
                        <a:t>Proprietatea utilizată a </a:t>
                      </a:r>
                    </a:p>
                    <a:p>
                      <a:pPr algn="ctr"/>
                      <a:r>
                        <a:rPr lang="ro-MD" sz="1600" b="1" dirty="0">
                          <a:solidFill>
                            <a:srgbClr val="FF0000"/>
                          </a:solidFill>
                        </a:rPr>
                        <a:t>joncțiunii 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05" marB="4570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MD" sz="1600" b="1" dirty="0"/>
                        <a:t>Asimetria  caracteristicii</a:t>
                      </a:r>
                      <a:r>
                        <a:rPr lang="en-US" sz="1600" b="1" dirty="0"/>
                        <a:t> I=f(U)</a:t>
                      </a:r>
                    </a:p>
                  </a:txBody>
                  <a:tcPr marT="45705" marB="4570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MD" sz="1600" b="1" dirty="0"/>
                        <a:t>Străpungerea</a:t>
                      </a:r>
                      <a:endParaRPr lang="en-US" sz="1600" b="1" dirty="0"/>
                    </a:p>
                    <a:p>
                      <a:r>
                        <a:rPr lang="en-US" sz="1600" b="1" dirty="0"/>
                        <a:t>/ UT negative/</a:t>
                      </a:r>
                    </a:p>
                    <a:p>
                      <a:r>
                        <a:rPr lang="en-US" sz="1600" b="1" dirty="0" err="1"/>
                        <a:t>avalan;a</a:t>
                      </a:r>
                      <a:endParaRPr lang="en-US" sz="1600" b="1" dirty="0"/>
                    </a:p>
                  </a:txBody>
                  <a:tcPr marT="45705" marB="4570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MD" sz="1600" b="1" dirty="0"/>
                        <a:t>Capacitatea barierei</a:t>
                      </a:r>
                      <a:endParaRPr lang="en-US" sz="1600" b="1" dirty="0"/>
                    </a:p>
                    <a:p>
                      <a:r>
                        <a:rPr lang="en-US" sz="1600" b="1" dirty="0"/>
                        <a:t>C=f(U)</a:t>
                      </a:r>
                    </a:p>
                  </a:txBody>
                  <a:tcPr marT="45705" marB="4570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MD" sz="1600" b="1" dirty="0"/>
                        <a:t>Procese tranzitorii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foarte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repezi</a:t>
                      </a:r>
                      <a:endParaRPr lang="en-US" sz="1600" b="1" dirty="0"/>
                    </a:p>
                  </a:txBody>
                  <a:tcPr marT="45705" marB="4570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MD" sz="1600" b="1" dirty="0"/>
                        <a:t>Efect tunel</a:t>
                      </a:r>
                      <a:endParaRPr lang="en-US" sz="1600" b="1" dirty="0"/>
                    </a:p>
                  </a:txBody>
                  <a:tcPr marT="45705" marB="4570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MD" sz="1600" b="1" dirty="0"/>
                        <a:t>Fotodioda</a:t>
                      </a:r>
                    </a:p>
                    <a:p>
                      <a:r>
                        <a:rPr lang="ro-MD" sz="1600" b="1" dirty="0"/>
                        <a:t>Laser</a:t>
                      </a:r>
                    </a:p>
                    <a:p>
                      <a:r>
                        <a:rPr lang="ro-MD" sz="1600" b="1" dirty="0" err="1"/>
                        <a:t>Schottky</a:t>
                      </a:r>
                      <a:endParaRPr lang="ro-MD" sz="1600" b="1" dirty="0"/>
                    </a:p>
                    <a:p>
                      <a:r>
                        <a:rPr lang="ro-MD" sz="1600" b="1" dirty="0" err="1"/>
                        <a:t>magnetodioda</a:t>
                      </a:r>
                      <a:endParaRPr lang="en-US" sz="1600" b="1" dirty="0"/>
                    </a:p>
                  </a:txBody>
                  <a:tcPr marT="45705" marB="45705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996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031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3"/>
          <p:cNvSpPr/>
          <p:nvPr/>
        </p:nvSpPr>
        <p:spPr>
          <a:xfrm>
            <a:off x="839312" y="1566286"/>
            <a:ext cx="1354344" cy="102255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Cu contact punctiform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Speech Bubble: Rectangle 4"/>
          <p:cNvSpPr/>
          <p:nvPr/>
        </p:nvSpPr>
        <p:spPr>
          <a:xfrm>
            <a:off x="3130752" y="1569231"/>
            <a:ext cx="1561212" cy="1019607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Microaliate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peech Bubble: Rectangle 5"/>
          <p:cNvSpPr/>
          <p:nvPr/>
        </p:nvSpPr>
        <p:spPr>
          <a:xfrm>
            <a:off x="5367426" y="1552764"/>
            <a:ext cx="1150883" cy="1022551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Aliate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Speech Bubble: Rectangle 6"/>
          <p:cNvSpPr/>
          <p:nvPr/>
        </p:nvSpPr>
        <p:spPr>
          <a:xfrm>
            <a:off x="7274063" y="1575217"/>
            <a:ext cx="1314112" cy="1022551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Difuzate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Speech Bubble: Rectangle 7"/>
          <p:cNvSpPr/>
          <p:nvPr/>
        </p:nvSpPr>
        <p:spPr>
          <a:xfrm flipH="1">
            <a:off x="9263637" y="1552765"/>
            <a:ext cx="2248755" cy="1022551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Epitaxiale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Speech Bubble: Rectangle 8"/>
          <p:cNvSpPr/>
          <p:nvPr/>
        </p:nvSpPr>
        <p:spPr>
          <a:xfrm>
            <a:off x="2565736" y="3195561"/>
            <a:ext cx="1665603" cy="744201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Mesa-Aliate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Speech Bubble: Rectangle 9"/>
          <p:cNvSpPr/>
          <p:nvPr/>
        </p:nvSpPr>
        <p:spPr>
          <a:xfrm>
            <a:off x="5764924" y="3147441"/>
            <a:ext cx="1587062" cy="792321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Mesa-Difuzate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Speech Bubble: Rectangle 10"/>
          <p:cNvSpPr/>
          <p:nvPr/>
        </p:nvSpPr>
        <p:spPr>
          <a:xfrm>
            <a:off x="7772400" y="3121672"/>
            <a:ext cx="1531381" cy="81809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Planare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Speech Bubble: Rectangle 11"/>
          <p:cNvSpPr/>
          <p:nvPr/>
        </p:nvSpPr>
        <p:spPr>
          <a:xfrm>
            <a:off x="10042634" y="3121672"/>
            <a:ext cx="1509904" cy="81809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Planar-</a:t>
            </a:r>
            <a:r>
              <a:rPr kumimoji="0" lang="ro-M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Epitaxiale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Speech Bubble: Rectangle 12"/>
          <p:cNvSpPr/>
          <p:nvPr/>
        </p:nvSpPr>
        <p:spPr>
          <a:xfrm>
            <a:off x="4473078" y="4486118"/>
            <a:ext cx="1622922" cy="869027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Aliat-Difuzate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4" name="Speech Bubble: Rectangle 13"/>
          <p:cNvSpPr/>
          <p:nvPr/>
        </p:nvSpPr>
        <p:spPr>
          <a:xfrm rot="10800000" flipV="1">
            <a:off x="7772400" y="4486118"/>
            <a:ext cx="1531381" cy="819537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Mesa-Planare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5" name="Speech Bubble: Rectangle 14"/>
          <p:cNvSpPr/>
          <p:nvPr/>
        </p:nvSpPr>
        <p:spPr>
          <a:xfrm>
            <a:off x="10049787" y="4486118"/>
            <a:ext cx="1588731" cy="81953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Mesa-Planar-</a:t>
            </a:r>
            <a:r>
              <a:rPr kumimoji="0" lang="ro-MD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Epitaxiale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6" name="Scroll: Horizontal 15"/>
          <p:cNvSpPr/>
          <p:nvPr/>
        </p:nvSpPr>
        <p:spPr>
          <a:xfrm>
            <a:off x="3824992" y="348527"/>
            <a:ext cx="4271663" cy="98218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DIODE: clasificarea în tipuri tehnologice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18" name="Straight Arrow Connector 17"/>
          <p:cNvCxnSpPr>
            <a:cxnSpLocks/>
            <a:stCxn id="6" idx="4"/>
            <a:endCxn id="6" idx="4"/>
          </p:cNvCxnSpPr>
          <p:nvPr/>
        </p:nvCxnSpPr>
        <p:spPr>
          <a:xfrm>
            <a:off x="5703104" y="2703134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9" idx="3"/>
          </p:cNvCxnSpPr>
          <p:nvPr/>
        </p:nvCxnSpPr>
        <p:spPr>
          <a:xfrm>
            <a:off x="4231339" y="3543601"/>
            <a:ext cx="0" cy="24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  <a:stCxn id="6" idx="4"/>
          </p:cNvCxnSpPr>
          <p:nvPr/>
        </p:nvCxnSpPr>
        <p:spPr>
          <a:xfrm flipH="1">
            <a:off x="4231340" y="2703134"/>
            <a:ext cx="1471764" cy="1001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6" idx="2"/>
          </p:cNvCxnSpPr>
          <p:nvPr/>
        </p:nvCxnSpPr>
        <p:spPr>
          <a:xfrm flipH="1">
            <a:off x="5942867" y="2575315"/>
            <a:ext cx="1" cy="141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942867" y="2717046"/>
            <a:ext cx="14091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</p:cNvCxnSpPr>
          <p:nvPr/>
        </p:nvCxnSpPr>
        <p:spPr>
          <a:xfrm flipV="1">
            <a:off x="7351986" y="2575315"/>
            <a:ext cx="0" cy="141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</p:cNvCxnSpPr>
          <p:nvPr/>
        </p:nvCxnSpPr>
        <p:spPr>
          <a:xfrm flipH="1">
            <a:off x="6647426" y="2717046"/>
            <a:ext cx="983084" cy="404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0844152" y="2717046"/>
            <a:ext cx="0" cy="430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2" idx="4"/>
          </p:cNvCxnSpPr>
          <p:nvPr/>
        </p:nvCxnSpPr>
        <p:spPr>
          <a:xfrm flipH="1">
            <a:off x="10477500" y="4042023"/>
            <a:ext cx="5528" cy="44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1" idx="4"/>
          </p:cNvCxnSpPr>
          <p:nvPr/>
        </p:nvCxnSpPr>
        <p:spPr>
          <a:xfrm flipH="1">
            <a:off x="8213834" y="4042023"/>
            <a:ext cx="5224" cy="44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12" idx="1"/>
          </p:cNvCxnSpPr>
          <p:nvPr/>
        </p:nvCxnSpPr>
        <p:spPr>
          <a:xfrm>
            <a:off x="9303781" y="3530717"/>
            <a:ext cx="7388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8096655" y="2597768"/>
            <a:ext cx="0" cy="523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4691964" y="2717046"/>
            <a:ext cx="1250903" cy="1769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: Elbow 58"/>
          <p:cNvCxnSpPr/>
          <p:nvPr/>
        </p:nvCxnSpPr>
        <p:spPr>
          <a:xfrm>
            <a:off x="8538090" y="2597768"/>
            <a:ext cx="2306062" cy="32159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220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663" y="0"/>
            <a:ext cx="5166682" cy="67759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55" y="157912"/>
            <a:ext cx="6513133" cy="557739"/>
          </a:xfrm>
        </p:spPr>
        <p:txBody>
          <a:bodyPr>
            <a:normAutofit/>
          </a:bodyPr>
          <a:lstStyle/>
          <a:p>
            <a:pPr algn="ctr"/>
            <a:r>
              <a:rPr lang="ro-MD" dirty="0"/>
              <a:t>Obținerea p</a:t>
            </a:r>
            <a:r>
              <a:rPr lang="en-US" dirty="0"/>
              <a:t>-</a:t>
            </a:r>
            <a:r>
              <a:rPr lang="ro-MD" dirty="0"/>
              <a:t>n joncțiunii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654" y="729586"/>
            <a:ext cx="6353505" cy="5970502"/>
          </a:xfrm>
        </p:spPr>
        <p:txBody>
          <a:bodyPr>
            <a:normAutofit fontScale="85000" lnSpcReduction="10000"/>
          </a:bodyPr>
          <a:lstStyle/>
          <a:p>
            <a:r>
              <a:rPr lang="ro-MD" b="1" dirty="0"/>
              <a:t> Metoda de aliere: </a:t>
            </a:r>
            <a:r>
              <a:rPr lang="ro-MD" dirty="0"/>
              <a:t>Un metal care conține dopantul dorit este plasat pe o plachetă </a:t>
            </a:r>
            <a:r>
              <a:rPr lang="en-US" dirty="0"/>
              <a:t>SC </a:t>
            </a:r>
            <a:r>
              <a:rPr lang="ro-MD" dirty="0"/>
              <a:t>(</a:t>
            </a:r>
            <a:r>
              <a:rPr lang="en-US" dirty="0"/>
              <a:t>e.g., </a:t>
            </a:r>
            <a:r>
              <a:rPr lang="ro-MD" dirty="0"/>
              <a:t>de tip n) și încălzit până se topește, dizolvând suprafața pentru a forma o regiune de tip </a:t>
            </a:r>
            <a:r>
              <a:rPr lang="ro-MD" i="1" dirty="0">
                <a:solidFill>
                  <a:srgbClr val="FF0000"/>
                </a:solidFill>
              </a:rPr>
              <a:t>p</a:t>
            </a:r>
            <a:r>
              <a:rPr lang="ro-MD" dirty="0"/>
              <a:t> la răcire.</a:t>
            </a:r>
            <a:endParaRPr lang="en-US" dirty="0"/>
          </a:p>
          <a:p>
            <a:r>
              <a:rPr lang="ro-MD" b="1" dirty="0"/>
              <a:t>Metoda de difuzie: </a:t>
            </a:r>
            <a:r>
              <a:rPr lang="en-US" b="1" dirty="0"/>
              <a:t> </a:t>
            </a:r>
            <a:r>
              <a:rPr lang="ro-MD" dirty="0"/>
              <a:t>Implică încălzirea unui </a:t>
            </a:r>
            <a:r>
              <a:rPr lang="en-US" dirty="0"/>
              <a:t>SC</a:t>
            </a:r>
            <a:r>
              <a:rPr lang="ro-MD" dirty="0"/>
              <a:t> (</a:t>
            </a:r>
            <a:r>
              <a:rPr lang="en-US" dirty="0"/>
              <a:t>.g., </a:t>
            </a:r>
            <a:r>
              <a:rPr lang="ro-MD" dirty="0"/>
              <a:t>de tip n) într-o atmosferă care conține impurități de tip opus (</a:t>
            </a:r>
            <a:r>
              <a:rPr lang="en-US" dirty="0"/>
              <a:t>e.g.,</a:t>
            </a:r>
            <a:r>
              <a:rPr lang="ro-MD" dirty="0"/>
              <a:t> </a:t>
            </a:r>
            <a:r>
              <a:rPr lang="en-US" dirty="0"/>
              <a:t>B</a:t>
            </a:r>
            <a:r>
              <a:rPr lang="ro-MD" dirty="0"/>
              <a:t>or pentru tipul p), provocând difuzia impurităților în suprafață </a:t>
            </a:r>
            <a:r>
              <a:rPr lang="ro-MD" dirty="0" err="1"/>
              <a:t>cre</a:t>
            </a:r>
            <a:r>
              <a:rPr lang="en-US" dirty="0" err="1"/>
              <a:t>ind</a:t>
            </a:r>
            <a:r>
              <a:rPr lang="ro-MD" dirty="0"/>
              <a:t> joncțiune.</a:t>
            </a:r>
            <a:endParaRPr lang="en-US" dirty="0"/>
          </a:p>
          <a:p>
            <a:r>
              <a:rPr lang="ro-MD" b="1" dirty="0"/>
              <a:t>Implantare ionică: </a:t>
            </a:r>
            <a:r>
              <a:rPr lang="ro-MD" dirty="0"/>
              <a:t>Ionii dopanți sunt accelerați de un câmp electric și injectați în substratul semiconductor, oferind o precizie ridicată în controlul adâncimii și al concentrației, utilizată pe scară largă pentru joncțiuni moderne, superficiale.</a:t>
            </a:r>
            <a:endParaRPr lang="en-US" dirty="0"/>
          </a:p>
          <a:p>
            <a:r>
              <a:rPr lang="ro-MD" b="1" dirty="0"/>
              <a:t>Metoda joncțiunii crescute: </a:t>
            </a:r>
            <a:r>
              <a:rPr lang="ro-MD" dirty="0"/>
              <a:t>Un monocristal este crescut dintr-o topitură, iar tipul de dopare este schimbat în timpul creșterii prin adăugarea de impurități de tip opus la topitură.</a:t>
            </a:r>
            <a:endParaRPr lang="en-US" dirty="0"/>
          </a:p>
          <a:p>
            <a:r>
              <a:rPr lang="ro-MD" b="1" dirty="0"/>
              <a:t>Creștere </a:t>
            </a:r>
            <a:r>
              <a:rPr lang="ro-MD" b="1" dirty="0" err="1"/>
              <a:t>epitaxială</a:t>
            </a:r>
            <a:r>
              <a:rPr lang="ro-MD" dirty="0"/>
              <a:t>: Straturi de material semiconductor cu concentrații specifice de dopare sunt crescute pe un substrat folosind depunerea chimică de vapori (CVD), permițând structuri stratificate complexe și precise.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866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051" y="804864"/>
            <a:ext cx="8763000" cy="598267"/>
          </a:xfrm>
        </p:spPr>
        <p:txBody>
          <a:bodyPr/>
          <a:lstStyle/>
          <a:p>
            <a:r>
              <a:rPr lang="ro-MD" dirty="0"/>
              <a:t>Clasificarea diodelor după putere</a:t>
            </a:r>
            <a:endParaRPr lang="en-US" dirty="0"/>
          </a:p>
        </p:txBody>
      </p:sp>
      <p:sp>
        <p:nvSpPr>
          <p:cNvPr id="4" name="Scroll: Horizontal 3"/>
          <p:cNvSpPr/>
          <p:nvPr/>
        </p:nvSpPr>
        <p:spPr>
          <a:xfrm rot="10800000" flipV="1">
            <a:off x="670692" y="1812487"/>
            <a:ext cx="2506717" cy="157841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Putere mică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 străpungere </a:t>
            </a: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&lt;0,3A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Scroll: Horizontal 4"/>
          <p:cNvSpPr/>
          <p:nvPr/>
        </p:nvSpPr>
        <p:spPr>
          <a:xfrm>
            <a:off x="4497442" y="2902817"/>
            <a:ext cx="3074276" cy="130657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Putere medie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0,3A</a:t>
            </a: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</a:t>
            </a: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 I străpungere   </a:t>
            </a: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</a:t>
            </a: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10A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croll: Horizontal 5"/>
          <p:cNvSpPr/>
          <p:nvPr/>
        </p:nvSpPr>
        <p:spPr>
          <a:xfrm>
            <a:off x="8024648" y="4475547"/>
            <a:ext cx="3405352" cy="134193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Putere mare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 străpungere </a:t>
            </a: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&gt; 10A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138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946" y="331899"/>
            <a:ext cx="7754384" cy="922135"/>
          </a:xfrm>
        </p:spPr>
        <p:txBody>
          <a:bodyPr>
            <a:normAutofit fontScale="90000"/>
          </a:bodyPr>
          <a:lstStyle/>
          <a:p>
            <a:r>
              <a:rPr lang="ro-MD" dirty="0"/>
              <a:t>Cum de Extins domeniilor de curent </a:t>
            </a:r>
            <a:br>
              <a:rPr lang="ro-MD" dirty="0"/>
            </a:br>
            <a:r>
              <a:rPr lang="ro-MD" dirty="0"/>
              <a:t>               și tensiune redresate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106" y="1963874"/>
            <a:ext cx="10893972" cy="3870870"/>
          </a:xfrm>
        </p:spPr>
        <p:txBody>
          <a:bodyPr/>
          <a:lstStyle/>
          <a:p>
            <a:r>
              <a:rPr lang="ro-MD" dirty="0"/>
              <a:t>Pentru redresarea unui curent m.mare ca cel admis de diodă, conectăm m.multe diode de același tip în paralel. </a:t>
            </a:r>
            <a:endParaRPr lang="en-US" dirty="0"/>
          </a:p>
          <a:p>
            <a:r>
              <a:rPr lang="ro-MD" dirty="0"/>
              <a:t>Pentru excluderea diferențelor tehnologice ale rezistenței interne directe, se conectează în serie la fiecare diodă o rezistență adăugătoare mul mai mare ca rezistența diodei.</a:t>
            </a:r>
          </a:p>
          <a:p>
            <a:endParaRPr lang="ro-MD" dirty="0"/>
          </a:p>
          <a:p>
            <a:r>
              <a:rPr lang="ro-MD" dirty="0"/>
              <a:t>Pentru redresarea o tensiune m. mai mare ca cea admisă de diodă (</a:t>
            </a:r>
            <a:r>
              <a:rPr lang="ro-MD" dirty="0" err="1"/>
              <a:t>U</a:t>
            </a:r>
            <a:r>
              <a:rPr lang="ro-MD" baseline="-25000" dirty="0" err="1"/>
              <a:t>inversă</a:t>
            </a:r>
            <a:r>
              <a:rPr lang="ro-MD" dirty="0"/>
              <a:t>) – conectăm mai multe diode consecutiv. </a:t>
            </a:r>
            <a:endParaRPr lang="en-US" dirty="0"/>
          </a:p>
          <a:p>
            <a:r>
              <a:rPr lang="ro-MD" dirty="0"/>
              <a:t>Pentru egalarea căderilor de tensiune pe diode - șuntăm fiecare diodă cu o rezistență m. mai mică ca rezistența diodei în sens invers.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141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758" y="804864"/>
            <a:ext cx="10617007" cy="1049337"/>
          </a:xfrm>
        </p:spPr>
        <p:txBody>
          <a:bodyPr/>
          <a:lstStyle/>
          <a:p>
            <a:r>
              <a:rPr lang="ro-MD" dirty="0"/>
              <a:t>Clasificarea diodelor după frecvența de lucru</a:t>
            </a:r>
            <a:endParaRPr lang="en-US" dirty="0"/>
          </a:p>
        </p:txBody>
      </p:sp>
      <p:sp>
        <p:nvSpPr>
          <p:cNvPr id="4" name="Speech Bubble: Rectangle 3"/>
          <p:cNvSpPr/>
          <p:nvPr/>
        </p:nvSpPr>
        <p:spPr>
          <a:xfrm>
            <a:off x="1240055" y="1963189"/>
            <a:ext cx="2238704" cy="2248345"/>
          </a:xfrm>
          <a:prstGeom prst="wedgeRectCallout">
            <a:avLst>
              <a:gd name="adj1" fmla="val 22713"/>
              <a:gd name="adj2" fmla="val 647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De frecvență joasă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M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Până la </a:t>
            </a: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1000 Hz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Speech Bubble: Rectangle 4"/>
          <p:cNvSpPr/>
          <p:nvPr/>
        </p:nvSpPr>
        <p:spPr>
          <a:xfrm>
            <a:off x="4392544" y="1987943"/>
            <a:ext cx="2995777" cy="2142475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De frecvență înaltă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M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1000 Hz – 300 MHz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peech Bubble: Rectangle 5"/>
          <p:cNvSpPr/>
          <p:nvPr/>
        </p:nvSpPr>
        <p:spPr>
          <a:xfrm>
            <a:off x="6865882" y="5110235"/>
            <a:ext cx="2096814" cy="1747765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De impuls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Speech Bubble: Rectangle 6"/>
          <p:cNvSpPr/>
          <p:nvPr/>
        </p:nvSpPr>
        <p:spPr>
          <a:xfrm>
            <a:off x="8302106" y="1987943"/>
            <a:ext cx="3143659" cy="2170657"/>
          </a:xfrm>
          <a:prstGeom prst="wedgeRectCallout">
            <a:avLst>
              <a:gd name="adj1" fmla="val 1186090"/>
              <a:gd name="adj2" fmla="val 6832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De frecvență foarte  înaltă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M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Cca 300 MHz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873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051" y="804865"/>
            <a:ext cx="8763000" cy="550970"/>
          </a:xfrm>
        </p:spPr>
        <p:txBody>
          <a:bodyPr/>
          <a:lstStyle/>
          <a:p>
            <a:r>
              <a:rPr lang="en-US" dirty="0" err="1"/>
              <a:t>Temperatura</a:t>
            </a:r>
            <a:r>
              <a:rPr lang="en-US" dirty="0"/>
              <a:t> de </a:t>
            </a:r>
            <a:r>
              <a:rPr lang="en-US" dirty="0" err="1"/>
              <a:t>lucru</a:t>
            </a:r>
            <a:r>
              <a:rPr lang="en-US" dirty="0"/>
              <a:t> a </a:t>
            </a:r>
            <a:r>
              <a:rPr lang="en-US" dirty="0" err="1"/>
              <a:t>diodelor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310" y="2016124"/>
            <a:ext cx="11876690" cy="4841876"/>
          </a:xfrm>
        </p:spPr>
        <p:txBody>
          <a:bodyPr/>
          <a:lstStyle/>
          <a:p>
            <a:r>
              <a:rPr lang="en-US" dirty="0" err="1"/>
              <a:t>Depinde</a:t>
            </a:r>
            <a:r>
              <a:rPr lang="en-US" dirty="0"/>
              <a:t> de </a:t>
            </a:r>
            <a:r>
              <a:rPr lang="en-US" dirty="0" err="1"/>
              <a:t>materialul</a:t>
            </a:r>
            <a:r>
              <a:rPr lang="en-US" dirty="0"/>
              <a:t> SC ( de </a:t>
            </a:r>
            <a:r>
              <a:rPr lang="en-US" dirty="0" err="1"/>
              <a:t>Eg</a:t>
            </a:r>
            <a:r>
              <a:rPr lang="en-US" dirty="0"/>
              <a:t>),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ro-MD" dirty="0"/>
              <a:t>și</a:t>
            </a:r>
            <a:r>
              <a:rPr lang="en-US" dirty="0"/>
              <a:t> de </a:t>
            </a:r>
            <a:r>
              <a:rPr lang="en-US" dirty="0" err="1"/>
              <a:t>tehnologia</a:t>
            </a:r>
            <a:r>
              <a:rPr lang="en-US" dirty="0"/>
              <a:t> fabric</a:t>
            </a:r>
            <a:r>
              <a:rPr lang="ro-MD" dirty="0"/>
              <a:t>ă</a:t>
            </a:r>
            <a:r>
              <a:rPr lang="en-US" dirty="0" err="1"/>
              <a:t>rii</a:t>
            </a:r>
            <a:endParaRPr lang="ro-MD" dirty="0"/>
          </a:p>
          <a:p>
            <a:r>
              <a:rPr lang="ro-MD" dirty="0"/>
              <a:t>Pe baza de Si ---    -60 + 125 </a:t>
            </a:r>
            <a:r>
              <a:rPr lang="ro-MD" dirty="0" err="1"/>
              <a:t>oC</a:t>
            </a:r>
            <a:endParaRPr lang="ro-MD" dirty="0"/>
          </a:p>
          <a:p>
            <a:r>
              <a:rPr lang="ro-MD" dirty="0"/>
              <a:t>Pe baza de Ge - - 60 + 85 </a:t>
            </a:r>
            <a:r>
              <a:rPr lang="ro-MD" dirty="0" err="1"/>
              <a:t>oC</a:t>
            </a:r>
            <a:endParaRPr lang="ro-MD" dirty="0"/>
          </a:p>
          <a:p>
            <a:endParaRPr lang="ro-MD" dirty="0"/>
          </a:p>
          <a:p>
            <a:r>
              <a:rPr lang="ro-MD" dirty="0"/>
              <a:t>Unele lucrează și la T=10K</a:t>
            </a:r>
          </a:p>
          <a:p>
            <a:r>
              <a:rPr lang="ro-MD" dirty="0"/>
              <a:t>Cu cât </a:t>
            </a:r>
            <a:r>
              <a:rPr lang="ro-MD" dirty="0" err="1"/>
              <a:t>Eg</a:t>
            </a:r>
            <a:r>
              <a:rPr lang="ro-MD" dirty="0"/>
              <a:t> este mai mica – cu atât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ro-M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ro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f(T) este mai mare.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578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95794" y="0"/>
            <a:ext cx="96578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Caracteristica voltamperică și parametrii</a:t>
            </a:r>
            <a:r>
              <a:rPr kumimoji="0" lang="ro-MD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diodei</a:t>
            </a:r>
            <a:endParaRPr kumimoji="0" lang="en-US" altLang="en-US" sz="32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488" name="Text Box 56"/>
          <p:cNvSpPr txBox="1">
            <a:spLocks noChangeArrowheads="1"/>
          </p:cNvSpPr>
          <p:nvPr/>
        </p:nvSpPr>
        <p:spPr bwMode="auto">
          <a:xfrm>
            <a:off x="7629939" y="1143000"/>
            <a:ext cx="4021015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0188" indent="-230188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230188" marR="0" lvl="0" indent="-2301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V</a:t>
            </a:r>
            <a:r>
              <a:rPr kumimoji="0" lang="en-US" altLang="en-US" sz="2000" b="1" i="0" u="none" strike="noStrike" kern="1200" cap="none" spc="0" normalizeH="0" baseline="-2000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= </a:t>
            </a: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Tensiunea aplicată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230188" marR="0" lvl="0" indent="-2301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altLang="en-US" sz="2000" b="1" i="0" u="none" strike="noStrike" kern="1200" cap="none" spc="0" normalizeH="0" baseline="-2000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=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Curentul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prin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Diod</a:t>
            </a: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.  </a:t>
            </a:r>
            <a:endParaRPr kumimoji="0" lang="ro-MD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230188" marR="0" lvl="0" indent="-2301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altLang="en-US" sz="2000" b="1" i="0" u="none" strike="noStrike" kern="1200" cap="none" spc="0" normalizeH="0" baseline="-2000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are valori negative pentru alimentare inversă și pozitivă – pentru alimentare directă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230188" marR="0" lvl="0" indent="-2301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altLang="en-US" sz="2000" b="1" i="0" u="none" strike="noStrike" kern="1200" cap="none" spc="0" normalizeH="0" baseline="-2000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S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= </a:t>
            </a: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curentul de saturație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230188" marR="0" lvl="0" indent="-2301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V</a:t>
            </a:r>
            <a:r>
              <a:rPr kumimoji="0" lang="en-US" altLang="en-US" sz="2000" b="1" i="0" u="none" strike="noStrike" kern="1200" cap="none" spc="0" normalizeH="0" baseline="-2000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BR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= </a:t>
            </a: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Potențialul de străpungere – </a:t>
            </a:r>
            <a:r>
              <a:rPr kumimoji="0" lang="ro-MD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Breakdown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230188" marR="0" lvl="0" indent="-2301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V</a:t>
            </a:r>
            <a:r>
              <a:rPr kumimoji="0" lang="en-US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potențialul de barieră</a:t>
            </a:r>
            <a:endParaRPr kumimoji="0" lang="en-US" altLang="en-US" sz="2000" b="1" i="0" u="none" strike="noStrike" kern="1200" cap="none" spc="0" normalizeH="0" baseline="-2500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pSp>
        <p:nvGrpSpPr>
          <p:cNvPr id="11271" name="Group 61"/>
          <p:cNvGrpSpPr>
            <a:grpSpLocks/>
          </p:cNvGrpSpPr>
          <p:nvPr/>
        </p:nvGrpSpPr>
        <p:grpSpPr bwMode="auto">
          <a:xfrm>
            <a:off x="1752600" y="990600"/>
            <a:ext cx="5715000" cy="5638800"/>
            <a:chOff x="144" y="624"/>
            <a:chExt cx="3600" cy="3552"/>
          </a:xfrm>
        </p:grpSpPr>
        <p:sp>
          <p:nvSpPr>
            <p:cNvPr id="18454" name="Text Box 22"/>
            <p:cNvSpPr txBox="1">
              <a:spLocks noChangeArrowheads="1"/>
            </p:cNvSpPr>
            <p:nvPr/>
          </p:nvSpPr>
          <p:spPr bwMode="auto">
            <a:xfrm>
              <a:off x="3324" y="2400"/>
              <a:ext cx="4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V</a:t>
              </a:r>
              <a:r>
                <a:rPr kumimoji="0" lang="en-US" altLang="en-US" sz="2400" b="1" i="0" u="none" strike="noStrike" kern="1200" cap="none" spc="0" normalizeH="0" baseline="-2500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8455" name="Text Box 23"/>
            <p:cNvSpPr txBox="1">
              <a:spLocks noChangeArrowheads="1"/>
            </p:cNvSpPr>
            <p:nvPr/>
          </p:nvSpPr>
          <p:spPr bwMode="auto">
            <a:xfrm>
              <a:off x="1488" y="624"/>
              <a:ext cx="3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I</a:t>
              </a:r>
              <a:r>
                <a:rPr kumimoji="0" lang="en-US" altLang="en-US" sz="2400" b="1" i="0" u="none" strike="noStrike" kern="1200" cap="none" spc="0" normalizeH="0" baseline="-2500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8456" name="Text Box 24"/>
            <p:cNvSpPr txBox="1">
              <a:spLocks noChangeArrowheads="1"/>
            </p:cNvSpPr>
            <p:nvPr/>
          </p:nvSpPr>
          <p:spPr bwMode="auto">
            <a:xfrm>
              <a:off x="1811" y="720"/>
              <a:ext cx="49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(mA)</a:t>
              </a:r>
            </a:p>
          </p:txBody>
        </p:sp>
        <p:sp>
          <p:nvSpPr>
            <p:cNvPr id="18457" name="Text Box 25"/>
            <p:cNvSpPr txBox="1">
              <a:spLocks noChangeArrowheads="1"/>
            </p:cNvSpPr>
            <p:nvPr/>
          </p:nvSpPr>
          <p:spPr bwMode="auto">
            <a:xfrm>
              <a:off x="1780" y="3888"/>
              <a:ext cx="4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(nA)</a:t>
              </a:r>
            </a:p>
          </p:txBody>
        </p:sp>
        <p:sp>
          <p:nvSpPr>
            <p:cNvPr id="18458" name="Line 26"/>
            <p:cNvSpPr>
              <a:spLocks noChangeShapeType="1"/>
            </p:cNvSpPr>
            <p:nvPr/>
          </p:nvSpPr>
          <p:spPr bwMode="auto">
            <a:xfrm flipV="1">
              <a:off x="1811" y="672"/>
              <a:ext cx="0" cy="168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59" name="Line 27"/>
            <p:cNvSpPr>
              <a:spLocks noChangeShapeType="1"/>
            </p:cNvSpPr>
            <p:nvPr/>
          </p:nvSpPr>
          <p:spPr bwMode="auto">
            <a:xfrm>
              <a:off x="1811" y="3360"/>
              <a:ext cx="0" cy="81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60" name="Line 28"/>
            <p:cNvSpPr>
              <a:spLocks noChangeShapeType="1"/>
            </p:cNvSpPr>
            <p:nvPr/>
          </p:nvSpPr>
          <p:spPr bwMode="auto">
            <a:xfrm>
              <a:off x="1811" y="2352"/>
              <a:ext cx="0" cy="86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61" name="Freeform 29"/>
            <p:cNvSpPr>
              <a:spLocks/>
            </p:cNvSpPr>
            <p:nvPr/>
          </p:nvSpPr>
          <p:spPr bwMode="auto">
            <a:xfrm>
              <a:off x="1718" y="3168"/>
              <a:ext cx="193" cy="252"/>
            </a:xfrm>
            <a:custGeom>
              <a:avLst/>
              <a:gdLst>
                <a:gd name="T0" fmla="*/ 0 w 300"/>
                <a:gd name="T1" fmla="*/ 0 h 75"/>
                <a:gd name="T2" fmla="*/ 63 w 300"/>
                <a:gd name="T3" fmla="*/ 57 h 75"/>
                <a:gd name="T4" fmla="*/ 225 w 300"/>
                <a:gd name="T5" fmla="*/ 9 h 75"/>
                <a:gd name="T6" fmla="*/ 300 w 300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0" h="75">
                  <a:moveTo>
                    <a:pt x="0" y="0"/>
                  </a:moveTo>
                  <a:cubicBezTo>
                    <a:pt x="10" y="9"/>
                    <a:pt x="26" y="56"/>
                    <a:pt x="63" y="57"/>
                  </a:cubicBezTo>
                  <a:cubicBezTo>
                    <a:pt x="100" y="58"/>
                    <a:pt x="186" y="6"/>
                    <a:pt x="225" y="9"/>
                  </a:cubicBezTo>
                  <a:cubicBezTo>
                    <a:pt x="264" y="12"/>
                    <a:pt x="285" y="61"/>
                    <a:pt x="300" y="75"/>
                  </a:cubicBezTo>
                </a:path>
              </a:pathLst>
            </a:custGeom>
            <a:noFill/>
            <a:ln w="381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62" name="Freeform 30"/>
            <p:cNvSpPr>
              <a:spLocks/>
            </p:cNvSpPr>
            <p:nvPr/>
          </p:nvSpPr>
          <p:spPr bwMode="auto">
            <a:xfrm>
              <a:off x="1718" y="3312"/>
              <a:ext cx="193" cy="252"/>
            </a:xfrm>
            <a:custGeom>
              <a:avLst/>
              <a:gdLst>
                <a:gd name="T0" fmla="*/ 0 w 300"/>
                <a:gd name="T1" fmla="*/ 0 h 75"/>
                <a:gd name="T2" fmla="*/ 63 w 300"/>
                <a:gd name="T3" fmla="*/ 57 h 75"/>
                <a:gd name="T4" fmla="*/ 225 w 300"/>
                <a:gd name="T5" fmla="*/ 9 h 75"/>
                <a:gd name="T6" fmla="*/ 300 w 300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0" h="75">
                  <a:moveTo>
                    <a:pt x="0" y="0"/>
                  </a:moveTo>
                  <a:cubicBezTo>
                    <a:pt x="10" y="9"/>
                    <a:pt x="26" y="56"/>
                    <a:pt x="63" y="57"/>
                  </a:cubicBezTo>
                  <a:cubicBezTo>
                    <a:pt x="100" y="58"/>
                    <a:pt x="186" y="6"/>
                    <a:pt x="225" y="9"/>
                  </a:cubicBezTo>
                  <a:cubicBezTo>
                    <a:pt x="264" y="12"/>
                    <a:pt x="285" y="61"/>
                    <a:pt x="300" y="75"/>
                  </a:cubicBezTo>
                </a:path>
              </a:pathLst>
            </a:custGeom>
            <a:noFill/>
            <a:ln w="381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63" name="Freeform 31"/>
            <p:cNvSpPr>
              <a:spLocks/>
            </p:cNvSpPr>
            <p:nvPr/>
          </p:nvSpPr>
          <p:spPr bwMode="auto">
            <a:xfrm>
              <a:off x="298" y="3024"/>
              <a:ext cx="193" cy="252"/>
            </a:xfrm>
            <a:custGeom>
              <a:avLst/>
              <a:gdLst>
                <a:gd name="T0" fmla="*/ 0 w 300"/>
                <a:gd name="T1" fmla="*/ 0 h 75"/>
                <a:gd name="T2" fmla="*/ 63 w 300"/>
                <a:gd name="T3" fmla="*/ 57 h 75"/>
                <a:gd name="T4" fmla="*/ 225 w 300"/>
                <a:gd name="T5" fmla="*/ 9 h 75"/>
                <a:gd name="T6" fmla="*/ 300 w 300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0" h="75">
                  <a:moveTo>
                    <a:pt x="0" y="0"/>
                  </a:moveTo>
                  <a:cubicBezTo>
                    <a:pt x="10" y="9"/>
                    <a:pt x="26" y="56"/>
                    <a:pt x="63" y="57"/>
                  </a:cubicBezTo>
                  <a:cubicBezTo>
                    <a:pt x="100" y="58"/>
                    <a:pt x="186" y="6"/>
                    <a:pt x="225" y="9"/>
                  </a:cubicBezTo>
                  <a:cubicBezTo>
                    <a:pt x="264" y="12"/>
                    <a:pt x="285" y="61"/>
                    <a:pt x="300" y="75"/>
                  </a:cubicBezTo>
                </a:path>
              </a:pathLst>
            </a:custGeom>
            <a:noFill/>
            <a:ln w="381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64" name="Freeform 32"/>
            <p:cNvSpPr>
              <a:spLocks/>
            </p:cNvSpPr>
            <p:nvPr/>
          </p:nvSpPr>
          <p:spPr bwMode="auto">
            <a:xfrm>
              <a:off x="298" y="3168"/>
              <a:ext cx="193" cy="252"/>
            </a:xfrm>
            <a:custGeom>
              <a:avLst/>
              <a:gdLst>
                <a:gd name="T0" fmla="*/ 0 w 300"/>
                <a:gd name="T1" fmla="*/ 0 h 75"/>
                <a:gd name="T2" fmla="*/ 63 w 300"/>
                <a:gd name="T3" fmla="*/ 57 h 75"/>
                <a:gd name="T4" fmla="*/ 225 w 300"/>
                <a:gd name="T5" fmla="*/ 9 h 75"/>
                <a:gd name="T6" fmla="*/ 300 w 300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0" h="75">
                  <a:moveTo>
                    <a:pt x="0" y="0"/>
                  </a:moveTo>
                  <a:cubicBezTo>
                    <a:pt x="10" y="9"/>
                    <a:pt x="26" y="56"/>
                    <a:pt x="63" y="57"/>
                  </a:cubicBezTo>
                  <a:cubicBezTo>
                    <a:pt x="100" y="58"/>
                    <a:pt x="186" y="6"/>
                    <a:pt x="225" y="9"/>
                  </a:cubicBezTo>
                  <a:cubicBezTo>
                    <a:pt x="264" y="12"/>
                    <a:pt x="285" y="61"/>
                    <a:pt x="300" y="75"/>
                  </a:cubicBezTo>
                </a:path>
              </a:pathLst>
            </a:custGeom>
            <a:noFill/>
            <a:ln w="381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65" name="Freeform 33"/>
            <p:cNvSpPr>
              <a:spLocks/>
            </p:cNvSpPr>
            <p:nvPr/>
          </p:nvSpPr>
          <p:spPr bwMode="auto">
            <a:xfrm rot="5400000">
              <a:off x="828" y="2327"/>
              <a:ext cx="300" cy="252"/>
            </a:xfrm>
            <a:custGeom>
              <a:avLst/>
              <a:gdLst>
                <a:gd name="T0" fmla="*/ 0 w 300"/>
                <a:gd name="T1" fmla="*/ 0 h 75"/>
                <a:gd name="T2" fmla="*/ 63 w 300"/>
                <a:gd name="T3" fmla="*/ 57 h 75"/>
                <a:gd name="T4" fmla="*/ 225 w 300"/>
                <a:gd name="T5" fmla="*/ 9 h 75"/>
                <a:gd name="T6" fmla="*/ 300 w 300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0" h="75">
                  <a:moveTo>
                    <a:pt x="0" y="0"/>
                  </a:moveTo>
                  <a:cubicBezTo>
                    <a:pt x="10" y="9"/>
                    <a:pt x="26" y="56"/>
                    <a:pt x="63" y="57"/>
                  </a:cubicBezTo>
                  <a:cubicBezTo>
                    <a:pt x="100" y="58"/>
                    <a:pt x="186" y="6"/>
                    <a:pt x="225" y="9"/>
                  </a:cubicBezTo>
                  <a:cubicBezTo>
                    <a:pt x="264" y="12"/>
                    <a:pt x="285" y="61"/>
                    <a:pt x="300" y="75"/>
                  </a:cubicBezTo>
                </a:path>
              </a:pathLst>
            </a:custGeom>
            <a:noFill/>
            <a:ln w="381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66" name="Freeform 34"/>
            <p:cNvSpPr>
              <a:spLocks/>
            </p:cNvSpPr>
            <p:nvPr/>
          </p:nvSpPr>
          <p:spPr bwMode="auto">
            <a:xfrm rot="5400000">
              <a:off x="735" y="2327"/>
              <a:ext cx="300" cy="252"/>
            </a:xfrm>
            <a:custGeom>
              <a:avLst/>
              <a:gdLst>
                <a:gd name="T0" fmla="*/ 0 w 300"/>
                <a:gd name="T1" fmla="*/ 0 h 75"/>
                <a:gd name="T2" fmla="*/ 63 w 300"/>
                <a:gd name="T3" fmla="*/ 57 h 75"/>
                <a:gd name="T4" fmla="*/ 225 w 300"/>
                <a:gd name="T5" fmla="*/ 9 h 75"/>
                <a:gd name="T6" fmla="*/ 300 w 300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0" h="75">
                  <a:moveTo>
                    <a:pt x="0" y="0"/>
                  </a:moveTo>
                  <a:cubicBezTo>
                    <a:pt x="10" y="9"/>
                    <a:pt x="26" y="56"/>
                    <a:pt x="63" y="57"/>
                  </a:cubicBezTo>
                  <a:cubicBezTo>
                    <a:pt x="100" y="58"/>
                    <a:pt x="186" y="6"/>
                    <a:pt x="225" y="9"/>
                  </a:cubicBezTo>
                  <a:cubicBezTo>
                    <a:pt x="264" y="12"/>
                    <a:pt x="285" y="61"/>
                    <a:pt x="300" y="75"/>
                  </a:cubicBezTo>
                </a:path>
              </a:pathLst>
            </a:custGeom>
            <a:noFill/>
            <a:ln w="381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67" name="Line 35"/>
            <p:cNvSpPr>
              <a:spLocks noChangeShapeType="1"/>
            </p:cNvSpPr>
            <p:nvPr/>
          </p:nvSpPr>
          <p:spPr bwMode="auto">
            <a:xfrm>
              <a:off x="1811" y="2400"/>
              <a:ext cx="1667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68" name="Line 36"/>
            <p:cNvSpPr>
              <a:spLocks noChangeShapeType="1"/>
            </p:cNvSpPr>
            <p:nvPr/>
          </p:nvSpPr>
          <p:spPr bwMode="auto">
            <a:xfrm flipH="1">
              <a:off x="144" y="2400"/>
              <a:ext cx="741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69" name="Line 37"/>
            <p:cNvSpPr>
              <a:spLocks noChangeShapeType="1"/>
            </p:cNvSpPr>
            <p:nvPr/>
          </p:nvSpPr>
          <p:spPr bwMode="auto">
            <a:xfrm flipH="1">
              <a:off x="977" y="2400"/>
              <a:ext cx="83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70" name="Freeform 38"/>
            <p:cNvSpPr>
              <a:spLocks/>
            </p:cNvSpPr>
            <p:nvPr/>
          </p:nvSpPr>
          <p:spPr bwMode="auto">
            <a:xfrm>
              <a:off x="1813" y="676"/>
              <a:ext cx="1240" cy="252"/>
            </a:xfrm>
            <a:custGeom>
              <a:avLst/>
              <a:gdLst>
                <a:gd name="T0" fmla="*/ 0 w 1928"/>
                <a:gd name="T1" fmla="*/ 1716 h 1782"/>
                <a:gd name="T2" fmla="*/ 680 w 1928"/>
                <a:gd name="T3" fmla="*/ 1716 h 1782"/>
                <a:gd name="T4" fmla="*/ 1640 w 1928"/>
                <a:gd name="T5" fmla="*/ 1496 h 1782"/>
                <a:gd name="T6" fmla="*/ 1928 w 1928"/>
                <a:gd name="T7" fmla="*/ 0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1782">
                  <a:moveTo>
                    <a:pt x="0" y="1716"/>
                  </a:moveTo>
                  <a:lnTo>
                    <a:pt x="680" y="1716"/>
                  </a:lnTo>
                  <a:cubicBezTo>
                    <a:pt x="953" y="1679"/>
                    <a:pt x="1432" y="1782"/>
                    <a:pt x="1640" y="1496"/>
                  </a:cubicBezTo>
                  <a:cubicBezTo>
                    <a:pt x="1851" y="1217"/>
                    <a:pt x="1868" y="312"/>
                    <a:pt x="1928" y="0"/>
                  </a:cubicBezTo>
                </a:path>
              </a:pathLst>
            </a:custGeom>
            <a:noFill/>
            <a:ln w="38100" cap="flat" cmpd="sng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71" name="Line 39"/>
            <p:cNvSpPr>
              <a:spLocks noChangeShapeType="1"/>
            </p:cNvSpPr>
            <p:nvPr/>
          </p:nvSpPr>
          <p:spPr bwMode="auto">
            <a:xfrm flipH="1">
              <a:off x="1688" y="2400"/>
              <a:ext cx="123" cy="144"/>
            </a:xfrm>
            <a:prstGeom prst="line">
              <a:avLst/>
            </a:prstGeom>
            <a:noFill/>
            <a:ln w="3810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72" name="Freeform 40"/>
            <p:cNvSpPr>
              <a:spLocks/>
            </p:cNvSpPr>
            <p:nvPr/>
          </p:nvSpPr>
          <p:spPr bwMode="auto">
            <a:xfrm>
              <a:off x="998" y="2542"/>
              <a:ext cx="690" cy="252"/>
            </a:xfrm>
            <a:custGeom>
              <a:avLst/>
              <a:gdLst>
                <a:gd name="T0" fmla="*/ 1072 w 1072"/>
                <a:gd name="T1" fmla="*/ 2 h 2"/>
                <a:gd name="T2" fmla="*/ 0 w 1072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72" h="2">
                  <a:moveTo>
                    <a:pt x="1072" y="2"/>
                  </a:move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74" name="Freeform 42"/>
            <p:cNvSpPr>
              <a:spLocks/>
            </p:cNvSpPr>
            <p:nvPr/>
          </p:nvSpPr>
          <p:spPr bwMode="auto">
            <a:xfrm>
              <a:off x="421" y="2544"/>
              <a:ext cx="472" cy="252"/>
            </a:xfrm>
            <a:custGeom>
              <a:avLst/>
              <a:gdLst>
                <a:gd name="T0" fmla="*/ 732 w 732"/>
                <a:gd name="T1" fmla="*/ 0 h 1"/>
                <a:gd name="T2" fmla="*/ 0 w 732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32" h="1">
                  <a:moveTo>
                    <a:pt x="732" y="0"/>
                  </a:moveTo>
                  <a:lnTo>
                    <a:pt x="0" y="1"/>
                  </a:lnTo>
                </a:path>
              </a:pathLst>
            </a:custGeom>
            <a:noFill/>
            <a:ln w="38100" cap="flat" cmpd="sng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76" name="Freeform 44"/>
            <p:cNvSpPr>
              <a:spLocks/>
            </p:cNvSpPr>
            <p:nvPr/>
          </p:nvSpPr>
          <p:spPr bwMode="auto">
            <a:xfrm>
              <a:off x="388" y="2541"/>
              <a:ext cx="54" cy="252"/>
            </a:xfrm>
            <a:custGeom>
              <a:avLst/>
              <a:gdLst>
                <a:gd name="T0" fmla="*/ 84 w 84"/>
                <a:gd name="T1" fmla="*/ 3 h 108"/>
                <a:gd name="T2" fmla="*/ 12 w 84"/>
                <a:gd name="T3" fmla="*/ 17 h 108"/>
                <a:gd name="T4" fmla="*/ 3 w 84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108">
                  <a:moveTo>
                    <a:pt x="84" y="3"/>
                  </a:moveTo>
                  <a:cubicBezTo>
                    <a:pt x="72" y="5"/>
                    <a:pt x="25" y="0"/>
                    <a:pt x="12" y="17"/>
                  </a:cubicBezTo>
                  <a:cubicBezTo>
                    <a:pt x="0" y="33"/>
                    <a:pt x="5" y="89"/>
                    <a:pt x="3" y="108"/>
                  </a:cubicBezTo>
                </a:path>
              </a:pathLst>
            </a:custGeom>
            <a:noFill/>
            <a:ln w="38100" cap="flat" cmpd="sng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77" name="Line 45"/>
            <p:cNvSpPr>
              <a:spLocks noChangeShapeType="1"/>
            </p:cNvSpPr>
            <p:nvPr/>
          </p:nvSpPr>
          <p:spPr bwMode="auto">
            <a:xfrm>
              <a:off x="391" y="2640"/>
              <a:ext cx="0" cy="432"/>
            </a:xfrm>
            <a:prstGeom prst="line">
              <a:avLst/>
            </a:prstGeom>
            <a:noFill/>
            <a:ln w="3810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78" name="Line 46"/>
            <p:cNvSpPr>
              <a:spLocks noChangeShapeType="1"/>
            </p:cNvSpPr>
            <p:nvPr/>
          </p:nvSpPr>
          <p:spPr bwMode="auto">
            <a:xfrm>
              <a:off x="391" y="3216"/>
              <a:ext cx="0" cy="816"/>
            </a:xfrm>
            <a:prstGeom prst="line">
              <a:avLst/>
            </a:prstGeom>
            <a:noFill/>
            <a:ln w="3810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80" name="Line 48"/>
            <p:cNvSpPr>
              <a:spLocks noChangeShapeType="1"/>
            </p:cNvSpPr>
            <p:nvPr/>
          </p:nvSpPr>
          <p:spPr bwMode="auto">
            <a:xfrm>
              <a:off x="391" y="2304"/>
              <a:ext cx="0" cy="19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81" name="Text Box 49"/>
            <p:cNvSpPr txBox="1">
              <a:spLocks noChangeArrowheads="1"/>
            </p:cNvSpPr>
            <p:nvPr/>
          </p:nvSpPr>
          <p:spPr bwMode="auto">
            <a:xfrm>
              <a:off x="236" y="2016"/>
              <a:ext cx="5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V</a:t>
              </a:r>
              <a:r>
                <a:rPr kumimoji="0" lang="en-US" altLang="en-US" sz="2400" b="1" i="0" u="none" strike="noStrike" kern="1200" cap="none" spc="0" normalizeH="0" baseline="-2500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BR</a:t>
              </a:r>
            </a:p>
          </p:txBody>
        </p:sp>
        <p:sp>
          <p:nvSpPr>
            <p:cNvPr id="18482" name="Line 50"/>
            <p:cNvSpPr>
              <a:spLocks noChangeShapeType="1"/>
            </p:cNvSpPr>
            <p:nvPr/>
          </p:nvSpPr>
          <p:spPr bwMode="auto">
            <a:xfrm>
              <a:off x="3076" y="2304"/>
              <a:ext cx="0" cy="19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83" name="Text Box 51"/>
            <p:cNvSpPr txBox="1">
              <a:spLocks noChangeArrowheads="1"/>
            </p:cNvSpPr>
            <p:nvPr/>
          </p:nvSpPr>
          <p:spPr bwMode="auto">
            <a:xfrm>
              <a:off x="2830" y="2448"/>
              <a:ext cx="434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~V</a:t>
              </a:r>
              <a:r>
                <a:rPr kumimoji="0" lang="en-US" altLang="en-US" sz="2400" b="1" i="0" u="none" strike="noStrike" kern="1200" cap="none" spc="0" normalizeH="0" baseline="-2500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</a:t>
              </a:r>
              <a:endParaRPr kumimoji="0" lang="en-US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89" name="Line 57"/>
            <p:cNvSpPr>
              <a:spLocks noChangeShapeType="1"/>
            </p:cNvSpPr>
            <p:nvPr/>
          </p:nvSpPr>
          <p:spPr bwMode="auto">
            <a:xfrm flipV="1">
              <a:off x="1440" y="2544"/>
              <a:ext cx="0" cy="384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90" name="Line 58"/>
            <p:cNvSpPr>
              <a:spLocks noChangeShapeType="1"/>
            </p:cNvSpPr>
            <p:nvPr/>
          </p:nvSpPr>
          <p:spPr bwMode="auto">
            <a:xfrm>
              <a:off x="1440" y="2016"/>
              <a:ext cx="0" cy="384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91" name="Text Box 59"/>
            <p:cNvSpPr txBox="1">
              <a:spLocks noChangeArrowheads="1"/>
            </p:cNvSpPr>
            <p:nvPr/>
          </p:nvSpPr>
          <p:spPr bwMode="auto">
            <a:xfrm>
              <a:off x="1296" y="1728"/>
              <a:ext cx="3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I</a:t>
              </a:r>
              <a:r>
                <a:rPr kumimoji="0" lang="en-US" altLang="en-US" sz="2400" b="1" i="0" u="none" strike="noStrike" kern="1200" cap="none" spc="0" normalizeH="0" baseline="-2500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S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41" y="4845017"/>
            <a:ext cx="2444708" cy="6828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7080" y="4804375"/>
            <a:ext cx="2213040" cy="7925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1041" y="5753100"/>
            <a:ext cx="2688569" cy="6828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9610" y="5753100"/>
            <a:ext cx="2213040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2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2438400" y="0"/>
            <a:ext cx="731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Joncțiunea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PN</a:t>
            </a:r>
          </a:p>
        </p:txBody>
      </p:sp>
      <p:sp>
        <p:nvSpPr>
          <p:cNvPr id="16462" name="Text Box 78"/>
          <p:cNvSpPr txBox="1">
            <a:spLocks noChangeArrowheads="1"/>
          </p:cNvSpPr>
          <p:nvPr/>
        </p:nvSpPr>
        <p:spPr bwMode="auto">
          <a:xfrm>
            <a:off x="4495800" y="533401"/>
            <a:ext cx="320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Steady State</a:t>
            </a:r>
            <a:r>
              <a:rPr kumimoji="0" lang="en-US" alt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1981200" y="2847945"/>
            <a:ext cx="1828800" cy="400110"/>
          </a:xfrm>
          <a:prstGeom prst="rect">
            <a:avLst/>
          </a:prstGeom>
          <a:solidFill>
            <a:srgbClr val="99CCFF"/>
          </a:solidFill>
          <a:ln w="38100">
            <a:solidFill>
              <a:srgbClr val="CC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3810000" y="2847945"/>
            <a:ext cx="2209800" cy="400110"/>
          </a:xfrm>
          <a:prstGeom prst="rect">
            <a:avLst/>
          </a:prstGeom>
          <a:solidFill>
            <a:srgbClr val="FFFFFF"/>
          </a:solidFill>
          <a:ln w="38100">
            <a:solidFill>
              <a:srgbClr val="CC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6019800" y="2847945"/>
            <a:ext cx="2133600" cy="400110"/>
          </a:xfrm>
          <a:prstGeom prst="rect">
            <a:avLst/>
          </a:prstGeom>
          <a:solidFill>
            <a:srgbClr val="FFFFFF"/>
          </a:solidFill>
          <a:ln w="38100">
            <a:solidFill>
              <a:srgbClr val="CC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8153400" y="2847945"/>
            <a:ext cx="2057400" cy="400110"/>
          </a:xfrm>
          <a:prstGeom prst="rect">
            <a:avLst/>
          </a:prstGeom>
          <a:solidFill>
            <a:srgbClr val="99CCFF"/>
          </a:solidFill>
          <a:ln w="38100">
            <a:solidFill>
              <a:srgbClr val="CC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>
            <a:off x="3810000" y="2209800"/>
            <a:ext cx="0" cy="16764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>
            <a:off x="8153400" y="2209800"/>
            <a:ext cx="0" cy="16764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2438400" y="2667000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p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8839200" y="2743200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6410" name="Text Box 26"/>
          <p:cNvSpPr txBox="1">
            <a:spLocks noChangeArrowheads="1"/>
          </p:cNvSpPr>
          <p:nvPr/>
        </p:nvSpPr>
        <p:spPr bwMode="auto">
          <a:xfrm>
            <a:off x="3810000" y="2286000"/>
            <a:ext cx="220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    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56" name="Text Box 72"/>
          <p:cNvSpPr txBox="1">
            <a:spLocks noChangeArrowheads="1"/>
          </p:cNvSpPr>
          <p:nvPr/>
        </p:nvSpPr>
        <p:spPr bwMode="auto">
          <a:xfrm>
            <a:off x="3886200" y="2133600"/>
            <a:ext cx="205740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-     -     -     -     -     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-     -     -     -     -     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-     -     -     -     -     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-     -     -     -     -     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-     -     -     -     -     -</a:t>
            </a:r>
          </a:p>
        </p:txBody>
      </p:sp>
      <p:sp>
        <p:nvSpPr>
          <p:cNvPr id="16457" name="Text Box 73"/>
          <p:cNvSpPr txBox="1">
            <a:spLocks noChangeArrowheads="1"/>
          </p:cNvSpPr>
          <p:nvPr/>
        </p:nvSpPr>
        <p:spPr bwMode="auto">
          <a:xfrm>
            <a:off x="6019800" y="2209800"/>
            <a:ext cx="2057400" cy="172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6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+     +     +     +     +     +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6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+     +     +     +     +     +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6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+     +     +     +     +     +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6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+     +     +     +     +     +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6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+     +     +     +     +     +</a:t>
            </a:r>
          </a:p>
        </p:txBody>
      </p:sp>
      <p:sp>
        <p:nvSpPr>
          <p:cNvPr id="16458" name="Freeform 74"/>
          <p:cNvSpPr>
            <a:spLocks/>
          </p:cNvSpPr>
          <p:nvPr/>
        </p:nvSpPr>
        <p:spPr bwMode="auto">
          <a:xfrm>
            <a:off x="3810000" y="1895445"/>
            <a:ext cx="2209800" cy="400110"/>
          </a:xfrm>
          <a:custGeom>
            <a:avLst/>
            <a:gdLst>
              <a:gd name="T0" fmla="*/ 0 w 1392"/>
              <a:gd name="T1" fmla="*/ 270 h 270"/>
              <a:gd name="T2" fmla="*/ 306 w 1392"/>
              <a:gd name="T3" fmla="*/ 36 h 270"/>
              <a:gd name="T4" fmla="*/ 612 w 1392"/>
              <a:gd name="T5" fmla="*/ 90 h 270"/>
              <a:gd name="T6" fmla="*/ 681 w 1392"/>
              <a:gd name="T7" fmla="*/ 3 h 270"/>
              <a:gd name="T8" fmla="*/ 747 w 1392"/>
              <a:gd name="T9" fmla="*/ 87 h 270"/>
              <a:gd name="T10" fmla="*/ 1107 w 1392"/>
              <a:gd name="T11" fmla="*/ 30 h 270"/>
              <a:gd name="T12" fmla="*/ 1392 w 1392"/>
              <a:gd name="T13" fmla="*/ 27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2" h="270">
                <a:moveTo>
                  <a:pt x="0" y="270"/>
                </a:moveTo>
                <a:cubicBezTo>
                  <a:pt x="51" y="231"/>
                  <a:pt x="204" y="66"/>
                  <a:pt x="306" y="36"/>
                </a:cubicBezTo>
                <a:cubicBezTo>
                  <a:pt x="408" y="6"/>
                  <a:pt x="550" y="95"/>
                  <a:pt x="612" y="90"/>
                </a:cubicBezTo>
                <a:cubicBezTo>
                  <a:pt x="674" y="85"/>
                  <a:pt x="659" y="3"/>
                  <a:pt x="681" y="3"/>
                </a:cubicBezTo>
                <a:cubicBezTo>
                  <a:pt x="703" y="3"/>
                  <a:pt x="676" y="82"/>
                  <a:pt x="747" y="87"/>
                </a:cubicBezTo>
                <a:cubicBezTo>
                  <a:pt x="818" y="92"/>
                  <a:pt x="1000" y="0"/>
                  <a:pt x="1107" y="30"/>
                </a:cubicBezTo>
                <a:cubicBezTo>
                  <a:pt x="1214" y="60"/>
                  <a:pt x="1333" y="220"/>
                  <a:pt x="1392" y="270"/>
                </a:cubicBezTo>
              </a:path>
            </a:pathLst>
          </a:custGeom>
          <a:noFill/>
          <a:ln w="25400" cap="flat" cmpd="sng">
            <a:solidFill>
              <a:srgbClr val="CCFF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59" name="Freeform 75"/>
          <p:cNvSpPr>
            <a:spLocks/>
          </p:cNvSpPr>
          <p:nvPr/>
        </p:nvSpPr>
        <p:spPr bwMode="auto">
          <a:xfrm>
            <a:off x="6019800" y="1895445"/>
            <a:ext cx="2209800" cy="400110"/>
          </a:xfrm>
          <a:custGeom>
            <a:avLst/>
            <a:gdLst>
              <a:gd name="T0" fmla="*/ 0 w 1392"/>
              <a:gd name="T1" fmla="*/ 270 h 270"/>
              <a:gd name="T2" fmla="*/ 306 w 1392"/>
              <a:gd name="T3" fmla="*/ 36 h 270"/>
              <a:gd name="T4" fmla="*/ 612 w 1392"/>
              <a:gd name="T5" fmla="*/ 90 h 270"/>
              <a:gd name="T6" fmla="*/ 681 w 1392"/>
              <a:gd name="T7" fmla="*/ 3 h 270"/>
              <a:gd name="T8" fmla="*/ 747 w 1392"/>
              <a:gd name="T9" fmla="*/ 87 h 270"/>
              <a:gd name="T10" fmla="*/ 1107 w 1392"/>
              <a:gd name="T11" fmla="*/ 30 h 270"/>
              <a:gd name="T12" fmla="*/ 1392 w 1392"/>
              <a:gd name="T13" fmla="*/ 27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2" h="270">
                <a:moveTo>
                  <a:pt x="0" y="270"/>
                </a:moveTo>
                <a:cubicBezTo>
                  <a:pt x="51" y="231"/>
                  <a:pt x="204" y="66"/>
                  <a:pt x="306" y="36"/>
                </a:cubicBezTo>
                <a:cubicBezTo>
                  <a:pt x="408" y="6"/>
                  <a:pt x="550" y="95"/>
                  <a:pt x="612" y="90"/>
                </a:cubicBezTo>
                <a:cubicBezTo>
                  <a:pt x="674" y="85"/>
                  <a:pt x="659" y="3"/>
                  <a:pt x="681" y="3"/>
                </a:cubicBezTo>
                <a:cubicBezTo>
                  <a:pt x="703" y="3"/>
                  <a:pt x="676" y="82"/>
                  <a:pt x="747" y="87"/>
                </a:cubicBezTo>
                <a:cubicBezTo>
                  <a:pt x="818" y="92"/>
                  <a:pt x="1000" y="0"/>
                  <a:pt x="1107" y="30"/>
                </a:cubicBezTo>
                <a:cubicBezTo>
                  <a:pt x="1214" y="60"/>
                  <a:pt x="1333" y="220"/>
                  <a:pt x="1392" y="270"/>
                </a:cubicBezTo>
              </a:path>
            </a:pathLst>
          </a:custGeom>
          <a:noFill/>
          <a:ln w="25400" cap="flat" cmpd="sng">
            <a:solidFill>
              <a:srgbClr val="CCFF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60" name="Text Box 76"/>
          <p:cNvSpPr txBox="1">
            <a:spLocks noChangeArrowheads="1"/>
          </p:cNvSpPr>
          <p:nvPr/>
        </p:nvSpPr>
        <p:spPr bwMode="auto">
          <a:xfrm>
            <a:off x="4495800" y="1524001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US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6461" name="Text Box 77"/>
          <p:cNvSpPr txBox="1">
            <a:spLocks noChangeArrowheads="1"/>
          </p:cNvSpPr>
          <p:nvPr/>
        </p:nvSpPr>
        <p:spPr bwMode="auto">
          <a:xfrm>
            <a:off x="6705600" y="1524001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US" alt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d</a:t>
            </a:r>
            <a:endParaRPr kumimoji="0" lang="en-US" altLang="en-US" sz="2000" b="1" i="0" u="none" strike="noStrike" kern="1200" cap="none" spc="0" normalizeH="0" baseline="-2500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63" name="Line 79"/>
          <p:cNvSpPr>
            <a:spLocks noChangeShapeType="1"/>
          </p:cNvSpPr>
          <p:nvPr/>
        </p:nvSpPr>
        <p:spPr bwMode="auto">
          <a:xfrm rot="10800000" flipV="1">
            <a:off x="6019800" y="1752600"/>
            <a:ext cx="0" cy="457200"/>
          </a:xfrm>
          <a:prstGeom prst="line">
            <a:avLst/>
          </a:prstGeom>
          <a:noFill/>
          <a:ln w="25400">
            <a:solidFill>
              <a:srgbClr val="CC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64" name="Text Box 80"/>
          <p:cNvSpPr txBox="1">
            <a:spLocks noChangeArrowheads="1"/>
          </p:cNvSpPr>
          <p:nvPr/>
        </p:nvSpPr>
        <p:spPr bwMode="auto">
          <a:xfrm>
            <a:off x="4876800" y="1219201"/>
            <a:ext cx="2209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Contactul metalurgic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65" name="Line 81"/>
          <p:cNvSpPr>
            <a:spLocks noChangeShapeType="1"/>
          </p:cNvSpPr>
          <p:nvPr/>
        </p:nvSpPr>
        <p:spPr bwMode="auto">
          <a:xfrm>
            <a:off x="3810000" y="3886200"/>
            <a:ext cx="0" cy="1905000"/>
          </a:xfrm>
          <a:prstGeom prst="line">
            <a:avLst/>
          </a:prstGeom>
          <a:noFill/>
          <a:ln w="25400">
            <a:solidFill>
              <a:srgbClr val="CCFF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66" name="Line 82"/>
          <p:cNvSpPr>
            <a:spLocks noChangeShapeType="1"/>
          </p:cNvSpPr>
          <p:nvPr/>
        </p:nvSpPr>
        <p:spPr bwMode="auto">
          <a:xfrm>
            <a:off x="8153400" y="3886200"/>
            <a:ext cx="0" cy="1905000"/>
          </a:xfrm>
          <a:prstGeom prst="line">
            <a:avLst/>
          </a:prstGeom>
          <a:noFill/>
          <a:ln w="25400">
            <a:solidFill>
              <a:srgbClr val="CCFF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67" name="Line 83"/>
          <p:cNvSpPr>
            <a:spLocks noChangeShapeType="1"/>
          </p:cNvSpPr>
          <p:nvPr/>
        </p:nvSpPr>
        <p:spPr bwMode="auto">
          <a:xfrm>
            <a:off x="6019800" y="2209800"/>
            <a:ext cx="0" cy="16764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68" name="Text Box 84"/>
          <p:cNvSpPr txBox="1">
            <a:spLocks noChangeArrowheads="1"/>
          </p:cNvSpPr>
          <p:nvPr/>
        </p:nvSpPr>
        <p:spPr bwMode="auto">
          <a:xfrm>
            <a:off x="4844438" y="4135751"/>
            <a:ext cx="2255520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Reginea</a:t>
            </a:r>
            <a:r>
              <a:rPr kumimoji="0" lang="ro-RO" altLang="en-US" sz="1800" b="1" i="0" u="none" strike="noStrike" kern="1200" cap="none" spc="0" normalizeH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sărăcită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69" name="Line 85"/>
          <p:cNvSpPr>
            <a:spLocks noChangeShapeType="1"/>
          </p:cNvSpPr>
          <p:nvPr/>
        </p:nvSpPr>
        <p:spPr bwMode="auto">
          <a:xfrm flipH="1">
            <a:off x="3810000" y="4114800"/>
            <a:ext cx="1371600" cy="0"/>
          </a:xfrm>
          <a:prstGeom prst="line">
            <a:avLst/>
          </a:prstGeom>
          <a:noFill/>
          <a:ln w="25400">
            <a:solidFill>
              <a:srgbClr val="CC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70" name="Line 86"/>
          <p:cNvSpPr>
            <a:spLocks noChangeShapeType="1"/>
          </p:cNvSpPr>
          <p:nvPr/>
        </p:nvSpPr>
        <p:spPr bwMode="auto">
          <a:xfrm>
            <a:off x="6858000" y="4114800"/>
            <a:ext cx="1295400" cy="0"/>
          </a:xfrm>
          <a:prstGeom prst="line">
            <a:avLst/>
          </a:prstGeom>
          <a:noFill/>
          <a:ln w="25400">
            <a:solidFill>
              <a:srgbClr val="CC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71" name="Freeform 87"/>
          <p:cNvSpPr>
            <a:spLocks/>
          </p:cNvSpPr>
          <p:nvPr/>
        </p:nvSpPr>
        <p:spPr bwMode="auto">
          <a:xfrm>
            <a:off x="3124200" y="3808413"/>
            <a:ext cx="838200" cy="400110"/>
          </a:xfrm>
          <a:custGeom>
            <a:avLst/>
            <a:gdLst>
              <a:gd name="T0" fmla="*/ 0 w 528"/>
              <a:gd name="T1" fmla="*/ 465 h 465"/>
              <a:gd name="T2" fmla="*/ 216 w 528"/>
              <a:gd name="T3" fmla="*/ 329 h 465"/>
              <a:gd name="T4" fmla="*/ 88 w 528"/>
              <a:gd name="T5" fmla="*/ 105 h 465"/>
              <a:gd name="T6" fmla="*/ 528 w 528"/>
              <a:gd name="T7" fmla="*/ 0 h 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8" h="465">
                <a:moveTo>
                  <a:pt x="0" y="465"/>
                </a:moveTo>
                <a:cubicBezTo>
                  <a:pt x="36" y="442"/>
                  <a:pt x="201" y="389"/>
                  <a:pt x="216" y="329"/>
                </a:cubicBezTo>
                <a:cubicBezTo>
                  <a:pt x="243" y="270"/>
                  <a:pt x="21" y="150"/>
                  <a:pt x="88" y="105"/>
                </a:cubicBezTo>
                <a:cubicBezTo>
                  <a:pt x="155" y="60"/>
                  <a:pt x="436" y="22"/>
                  <a:pt x="528" y="0"/>
                </a:cubicBezTo>
              </a:path>
            </a:pathLst>
          </a:cu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72" name="Text Box 88"/>
          <p:cNvSpPr txBox="1">
            <a:spLocks noChangeArrowheads="1"/>
          </p:cNvSpPr>
          <p:nvPr/>
        </p:nvSpPr>
        <p:spPr bwMode="auto">
          <a:xfrm>
            <a:off x="1700350" y="4278838"/>
            <a:ext cx="201821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acceptor</a:t>
            </a:r>
            <a:r>
              <a:rPr kumimoji="0" lang="ro-MD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i ionizați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74" name="Freeform 90"/>
          <p:cNvSpPr>
            <a:spLocks/>
          </p:cNvSpPr>
          <p:nvPr/>
        </p:nvSpPr>
        <p:spPr bwMode="auto">
          <a:xfrm>
            <a:off x="7999414" y="3808413"/>
            <a:ext cx="928687" cy="400110"/>
          </a:xfrm>
          <a:custGeom>
            <a:avLst/>
            <a:gdLst>
              <a:gd name="T0" fmla="*/ 585 w 585"/>
              <a:gd name="T1" fmla="*/ 417 h 417"/>
              <a:gd name="T2" fmla="*/ 337 w 585"/>
              <a:gd name="T3" fmla="*/ 353 h 417"/>
              <a:gd name="T4" fmla="*/ 457 w 585"/>
              <a:gd name="T5" fmla="*/ 113 h 417"/>
              <a:gd name="T6" fmla="*/ 0 w 585"/>
              <a:gd name="T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5" h="417">
                <a:moveTo>
                  <a:pt x="585" y="417"/>
                </a:moveTo>
                <a:cubicBezTo>
                  <a:pt x="545" y="406"/>
                  <a:pt x="358" y="403"/>
                  <a:pt x="337" y="353"/>
                </a:cubicBezTo>
                <a:cubicBezTo>
                  <a:pt x="316" y="303"/>
                  <a:pt x="513" y="172"/>
                  <a:pt x="457" y="113"/>
                </a:cubicBezTo>
                <a:cubicBezTo>
                  <a:pt x="401" y="54"/>
                  <a:pt x="95" y="24"/>
                  <a:pt x="0" y="0"/>
                </a:cubicBezTo>
              </a:path>
            </a:pathLst>
          </a:custGeom>
          <a:noFill/>
          <a:ln w="3810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75" name="Text Box 91"/>
          <p:cNvSpPr txBox="1">
            <a:spLocks noChangeArrowheads="1"/>
          </p:cNvSpPr>
          <p:nvPr/>
        </p:nvSpPr>
        <p:spPr bwMode="auto">
          <a:xfrm>
            <a:off x="8686799" y="4267201"/>
            <a:ext cx="178090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donori </a:t>
            </a:r>
            <a:r>
              <a:rPr kumimoji="0" lang="en-US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ioniz</a:t>
            </a:r>
            <a:r>
              <a:rPr kumimoji="0" lang="ro-MD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ați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76" name="Line 92"/>
          <p:cNvSpPr>
            <a:spLocks noChangeShapeType="1"/>
          </p:cNvSpPr>
          <p:nvPr/>
        </p:nvSpPr>
        <p:spPr bwMode="auto">
          <a:xfrm flipH="1">
            <a:off x="4953000" y="4953000"/>
            <a:ext cx="2057400" cy="0"/>
          </a:xfrm>
          <a:prstGeom prst="line">
            <a:avLst/>
          </a:prstGeom>
          <a:noFill/>
          <a:ln w="25400">
            <a:solidFill>
              <a:srgbClr val="CC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77" name="Text Box 93"/>
          <p:cNvSpPr txBox="1">
            <a:spLocks noChangeArrowheads="1"/>
          </p:cNvSpPr>
          <p:nvPr/>
        </p:nvSpPr>
        <p:spPr bwMode="auto">
          <a:xfrm>
            <a:off x="4441823" y="4953001"/>
            <a:ext cx="3178177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Cîmpul electric aplicat - E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78" name="Oval 94"/>
          <p:cNvSpPr>
            <a:spLocks noChangeArrowheads="1"/>
          </p:cNvSpPr>
          <p:nvPr/>
        </p:nvSpPr>
        <p:spPr bwMode="auto">
          <a:xfrm>
            <a:off x="3867150" y="5410200"/>
            <a:ext cx="420688" cy="381000"/>
          </a:xfrm>
          <a:prstGeom prst="ellipse">
            <a:avLst/>
          </a:prstGeom>
          <a:noFill/>
          <a:ln w="25400">
            <a:solidFill>
              <a:srgbClr val="CC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6479" name="Oval 95"/>
          <p:cNvSpPr>
            <a:spLocks noChangeArrowheads="1"/>
          </p:cNvSpPr>
          <p:nvPr/>
        </p:nvSpPr>
        <p:spPr bwMode="auto">
          <a:xfrm>
            <a:off x="3352800" y="5410200"/>
            <a:ext cx="420688" cy="381000"/>
          </a:xfrm>
          <a:prstGeom prst="ellipse">
            <a:avLst/>
          </a:prstGeom>
          <a:noFill/>
          <a:ln w="25400">
            <a:solidFill>
              <a:srgbClr val="CC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6480" name="Oval 96"/>
          <p:cNvSpPr>
            <a:spLocks noChangeArrowheads="1"/>
          </p:cNvSpPr>
          <p:nvPr/>
        </p:nvSpPr>
        <p:spPr bwMode="auto">
          <a:xfrm>
            <a:off x="7696200" y="5410200"/>
            <a:ext cx="420688" cy="381000"/>
          </a:xfrm>
          <a:prstGeom prst="ellipse">
            <a:avLst/>
          </a:prstGeom>
          <a:noFill/>
          <a:ln w="25400">
            <a:solidFill>
              <a:srgbClr val="CC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_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81" name="Oval 97"/>
          <p:cNvSpPr>
            <a:spLocks noChangeArrowheads="1"/>
          </p:cNvSpPr>
          <p:nvPr/>
        </p:nvSpPr>
        <p:spPr bwMode="auto">
          <a:xfrm>
            <a:off x="8229600" y="5410200"/>
            <a:ext cx="420688" cy="381000"/>
          </a:xfrm>
          <a:prstGeom prst="ellipse">
            <a:avLst/>
          </a:prstGeom>
          <a:noFill/>
          <a:ln w="25400">
            <a:solidFill>
              <a:srgbClr val="CC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_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82" name="Line 98"/>
          <p:cNvSpPr>
            <a:spLocks noChangeShapeType="1"/>
          </p:cNvSpPr>
          <p:nvPr/>
        </p:nvSpPr>
        <p:spPr bwMode="auto">
          <a:xfrm>
            <a:off x="4267200" y="5638800"/>
            <a:ext cx="914400" cy="0"/>
          </a:xfrm>
          <a:prstGeom prst="line">
            <a:avLst/>
          </a:prstGeom>
          <a:noFill/>
          <a:ln w="25400">
            <a:solidFill>
              <a:srgbClr val="CC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83" name="Line 99"/>
          <p:cNvSpPr>
            <a:spLocks noChangeShapeType="1"/>
          </p:cNvSpPr>
          <p:nvPr/>
        </p:nvSpPr>
        <p:spPr bwMode="auto">
          <a:xfrm>
            <a:off x="8686800" y="5638800"/>
            <a:ext cx="914400" cy="0"/>
          </a:xfrm>
          <a:prstGeom prst="line">
            <a:avLst/>
          </a:prstGeom>
          <a:noFill/>
          <a:ln w="25400">
            <a:solidFill>
              <a:srgbClr val="CC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84" name="Line 100"/>
          <p:cNvSpPr>
            <a:spLocks noChangeShapeType="1"/>
          </p:cNvSpPr>
          <p:nvPr/>
        </p:nvSpPr>
        <p:spPr bwMode="auto">
          <a:xfrm rot="10800000">
            <a:off x="6781800" y="5638800"/>
            <a:ext cx="914400" cy="0"/>
          </a:xfrm>
          <a:prstGeom prst="line">
            <a:avLst/>
          </a:prstGeom>
          <a:noFill/>
          <a:ln w="25400">
            <a:solidFill>
              <a:srgbClr val="CC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85" name="Line 101"/>
          <p:cNvSpPr>
            <a:spLocks noChangeShapeType="1"/>
          </p:cNvSpPr>
          <p:nvPr/>
        </p:nvSpPr>
        <p:spPr bwMode="auto">
          <a:xfrm rot="10800000">
            <a:off x="2438400" y="5638800"/>
            <a:ext cx="914400" cy="0"/>
          </a:xfrm>
          <a:prstGeom prst="line">
            <a:avLst/>
          </a:prstGeom>
          <a:noFill/>
          <a:ln w="25400">
            <a:solidFill>
              <a:srgbClr val="CC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86" name="Text Box 102"/>
          <p:cNvSpPr txBox="1">
            <a:spLocks noChangeArrowheads="1"/>
          </p:cNvSpPr>
          <p:nvPr/>
        </p:nvSpPr>
        <p:spPr bwMode="auto">
          <a:xfrm>
            <a:off x="2362200" y="5791201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h</a:t>
            </a:r>
            <a:r>
              <a:rPr kumimoji="0" lang="en-US" alt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+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drift</a:t>
            </a:r>
          </a:p>
        </p:txBody>
      </p:sp>
      <p:sp>
        <p:nvSpPr>
          <p:cNvPr id="16487" name="Text Box 103"/>
          <p:cNvSpPr txBox="1">
            <a:spLocks noChangeArrowheads="1"/>
          </p:cNvSpPr>
          <p:nvPr/>
        </p:nvSpPr>
        <p:spPr bwMode="auto">
          <a:xfrm>
            <a:off x="4038600" y="5791201"/>
            <a:ext cx="1676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h</a:t>
            </a:r>
            <a:r>
              <a:rPr kumimoji="0" lang="en-US" alt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+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dif</a:t>
            </a:r>
            <a:r>
              <a:rPr kumimoji="0" lang="ro-MD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uzia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88" name="Text Box 104"/>
          <p:cNvSpPr txBox="1">
            <a:spLocks noChangeArrowheads="1"/>
          </p:cNvSpPr>
          <p:nvPr/>
        </p:nvSpPr>
        <p:spPr bwMode="auto">
          <a:xfrm>
            <a:off x="6324600" y="5791201"/>
            <a:ext cx="1676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lang="en-US" alt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difuzia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489" name="Text Box 105"/>
          <p:cNvSpPr txBox="1">
            <a:spLocks noChangeArrowheads="1"/>
          </p:cNvSpPr>
          <p:nvPr/>
        </p:nvSpPr>
        <p:spPr bwMode="auto">
          <a:xfrm>
            <a:off x="8153400" y="5791201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lang="en-US" alt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drift</a:t>
            </a:r>
          </a:p>
        </p:txBody>
      </p:sp>
      <p:sp>
        <p:nvSpPr>
          <p:cNvPr id="16490" name="Text Box 106"/>
          <p:cNvSpPr txBox="1">
            <a:spLocks noChangeArrowheads="1"/>
          </p:cNvSpPr>
          <p:nvPr/>
        </p:nvSpPr>
        <p:spPr bwMode="auto">
          <a:xfrm>
            <a:off x="3657600" y="5791201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6491" name="Text Box 107"/>
          <p:cNvSpPr txBox="1">
            <a:spLocks noChangeArrowheads="1"/>
          </p:cNvSpPr>
          <p:nvPr/>
        </p:nvSpPr>
        <p:spPr bwMode="auto">
          <a:xfrm>
            <a:off x="8001000" y="5791201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184156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8839200" cy="490538"/>
          </a:xfrm>
        </p:spPr>
        <p:txBody>
          <a:bodyPr/>
          <a:lstStyle/>
          <a:p>
            <a:pPr>
              <a:defRPr/>
            </a:pPr>
            <a:r>
              <a:rPr lang="ro-MD" sz="2800" dirty="0"/>
              <a:t>Clasificarea componentelor electronice</a:t>
            </a:r>
            <a:endParaRPr lang="en-US" sz="2800" dirty="0"/>
          </a:p>
        </p:txBody>
      </p:sp>
      <p:pic>
        <p:nvPicPr>
          <p:cNvPr id="1843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6548" y="719138"/>
            <a:ext cx="8887289" cy="5337783"/>
          </a:xfrm>
        </p:spPr>
      </p:pic>
    </p:spTree>
    <p:extLst>
      <p:ext uri="{BB962C8B-B14F-4D97-AF65-F5344CB8AC3E}">
        <p14:creationId xmlns:p14="http://schemas.microsoft.com/office/powerpoint/2010/main" val="4179223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8" name="Text Box 60"/>
          <p:cNvSpPr txBox="1">
            <a:spLocks noChangeArrowheads="1"/>
          </p:cNvSpPr>
          <p:nvPr/>
        </p:nvSpPr>
        <p:spPr bwMode="auto">
          <a:xfrm>
            <a:off x="2438400" y="0"/>
            <a:ext cx="731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Joncțiunea 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PN</a:t>
            </a:r>
          </a:p>
        </p:txBody>
      </p:sp>
      <p:sp>
        <p:nvSpPr>
          <p:cNvPr id="17469" name="Text Box 61"/>
          <p:cNvSpPr txBox="1">
            <a:spLocks noChangeArrowheads="1"/>
          </p:cNvSpPr>
          <p:nvPr/>
        </p:nvSpPr>
        <p:spPr bwMode="auto">
          <a:xfrm>
            <a:off x="7086600" y="609601"/>
            <a:ext cx="320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Steady State</a:t>
            </a:r>
          </a:p>
        </p:txBody>
      </p:sp>
      <p:grpSp>
        <p:nvGrpSpPr>
          <p:cNvPr id="8198" name="Group 69"/>
          <p:cNvGrpSpPr>
            <a:grpSpLocks/>
          </p:cNvGrpSpPr>
          <p:nvPr/>
        </p:nvGrpSpPr>
        <p:grpSpPr bwMode="auto">
          <a:xfrm>
            <a:off x="1227909" y="838199"/>
            <a:ext cx="5553891" cy="3132909"/>
            <a:chOff x="240" y="624"/>
            <a:chExt cx="3072" cy="1613"/>
          </a:xfrm>
        </p:grpSpPr>
        <p:sp>
          <p:nvSpPr>
            <p:cNvPr id="17411" name="Rectangle 3"/>
            <p:cNvSpPr>
              <a:spLocks noChangeArrowheads="1"/>
            </p:cNvSpPr>
            <p:nvPr/>
          </p:nvSpPr>
          <p:spPr bwMode="auto">
            <a:xfrm>
              <a:off x="240" y="1081"/>
              <a:ext cx="683" cy="252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CC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12" name="Rectangle 4"/>
            <p:cNvSpPr>
              <a:spLocks noChangeArrowheads="1"/>
            </p:cNvSpPr>
            <p:nvPr/>
          </p:nvSpPr>
          <p:spPr bwMode="auto">
            <a:xfrm>
              <a:off x="923" y="1081"/>
              <a:ext cx="825" cy="25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CC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13" name="Rectangle 5"/>
            <p:cNvSpPr>
              <a:spLocks noChangeArrowheads="1"/>
            </p:cNvSpPr>
            <p:nvPr/>
          </p:nvSpPr>
          <p:spPr bwMode="auto">
            <a:xfrm>
              <a:off x="1748" y="1081"/>
              <a:ext cx="796" cy="25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CC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14" name="Rectangle 6"/>
            <p:cNvSpPr>
              <a:spLocks noChangeArrowheads="1"/>
            </p:cNvSpPr>
            <p:nvPr/>
          </p:nvSpPr>
          <p:spPr bwMode="auto">
            <a:xfrm>
              <a:off x="2544" y="1081"/>
              <a:ext cx="768" cy="252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rgbClr val="CC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15" name="Line 7"/>
            <p:cNvSpPr>
              <a:spLocks noChangeShapeType="1"/>
            </p:cNvSpPr>
            <p:nvPr/>
          </p:nvSpPr>
          <p:spPr bwMode="auto">
            <a:xfrm>
              <a:off x="923" y="940"/>
              <a:ext cx="0" cy="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16" name="Line 8"/>
            <p:cNvSpPr>
              <a:spLocks noChangeShapeType="1"/>
            </p:cNvSpPr>
            <p:nvPr/>
          </p:nvSpPr>
          <p:spPr bwMode="auto">
            <a:xfrm>
              <a:off x="2544" y="940"/>
              <a:ext cx="0" cy="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17" name="Text Box 9"/>
            <p:cNvSpPr txBox="1">
              <a:spLocks noChangeArrowheads="1"/>
            </p:cNvSpPr>
            <p:nvPr/>
          </p:nvSpPr>
          <p:spPr bwMode="auto">
            <a:xfrm>
              <a:off x="411" y="1086"/>
              <a:ext cx="31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17418" name="Text Box 10"/>
            <p:cNvSpPr txBox="1">
              <a:spLocks noChangeArrowheads="1"/>
            </p:cNvSpPr>
            <p:nvPr/>
          </p:nvSpPr>
          <p:spPr bwMode="auto">
            <a:xfrm>
              <a:off x="2800" y="1110"/>
              <a:ext cx="31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7419" name="Text Box 11"/>
            <p:cNvSpPr txBox="1">
              <a:spLocks noChangeArrowheads="1"/>
            </p:cNvSpPr>
            <p:nvPr/>
          </p:nvSpPr>
          <p:spPr bwMode="auto">
            <a:xfrm>
              <a:off x="923" y="964"/>
              <a:ext cx="82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     </a:t>
              </a:r>
            </a:p>
          </p:txBody>
        </p:sp>
        <p:sp>
          <p:nvSpPr>
            <p:cNvPr id="17420" name="Text Box 12"/>
            <p:cNvSpPr txBox="1">
              <a:spLocks noChangeArrowheads="1"/>
            </p:cNvSpPr>
            <p:nvPr/>
          </p:nvSpPr>
          <p:spPr bwMode="auto">
            <a:xfrm>
              <a:off x="951" y="916"/>
              <a:ext cx="768" cy="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-     -     -     -     -    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-     -     -     -     -    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-     -     -     -     -    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-     -     -     -     -     </a:t>
              </a:r>
            </a:p>
          </p:txBody>
        </p:sp>
        <p:sp>
          <p:nvSpPr>
            <p:cNvPr id="17421" name="Text Box 13"/>
            <p:cNvSpPr txBox="1">
              <a:spLocks noChangeArrowheads="1"/>
            </p:cNvSpPr>
            <p:nvPr/>
          </p:nvSpPr>
          <p:spPr bwMode="auto">
            <a:xfrm>
              <a:off x="1728" y="912"/>
              <a:ext cx="836" cy="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+     +     +     +     +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+     +     +     +     +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+     +     +     +     +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+     +     +     +     +</a:t>
              </a:r>
            </a:p>
          </p:txBody>
        </p:sp>
        <p:sp>
          <p:nvSpPr>
            <p:cNvPr id="17422" name="Freeform 14"/>
            <p:cNvSpPr>
              <a:spLocks/>
            </p:cNvSpPr>
            <p:nvPr/>
          </p:nvSpPr>
          <p:spPr bwMode="auto">
            <a:xfrm>
              <a:off x="923" y="777"/>
              <a:ext cx="825" cy="252"/>
            </a:xfrm>
            <a:custGeom>
              <a:avLst/>
              <a:gdLst>
                <a:gd name="T0" fmla="*/ 0 w 1392"/>
                <a:gd name="T1" fmla="*/ 270 h 270"/>
                <a:gd name="T2" fmla="*/ 306 w 1392"/>
                <a:gd name="T3" fmla="*/ 36 h 270"/>
                <a:gd name="T4" fmla="*/ 612 w 1392"/>
                <a:gd name="T5" fmla="*/ 90 h 270"/>
                <a:gd name="T6" fmla="*/ 681 w 1392"/>
                <a:gd name="T7" fmla="*/ 3 h 270"/>
                <a:gd name="T8" fmla="*/ 747 w 1392"/>
                <a:gd name="T9" fmla="*/ 87 h 270"/>
                <a:gd name="T10" fmla="*/ 1107 w 1392"/>
                <a:gd name="T11" fmla="*/ 30 h 270"/>
                <a:gd name="T12" fmla="*/ 1392 w 1392"/>
                <a:gd name="T13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2" h="270">
                  <a:moveTo>
                    <a:pt x="0" y="270"/>
                  </a:moveTo>
                  <a:cubicBezTo>
                    <a:pt x="51" y="231"/>
                    <a:pt x="204" y="66"/>
                    <a:pt x="306" y="36"/>
                  </a:cubicBezTo>
                  <a:cubicBezTo>
                    <a:pt x="408" y="6"/>
                    <a:pt x="550" y="95"/>
                    <a:pt x="612" y="90"/>
                  </a:cubicBezTo>
                  <a:cubicBezTo>
                    <a:pt x="674" y="85"/>
                    <a:pt x="659" y="3"/>
                    <a:pt x="681" y="3"/>
                  </a:cubicBezTo>
                  <a:cubicBezTo>
                    <a:pt x="703" y="3"/>
                    <a:pt x="676" y="82"/>
                    <a:pt x="747" y="87"/>
                  </a:cubicBezTo>
                  <a:cubicBezTo>
                    <a:pt x="818" y="92"/>
                    <a:pt x="1000" y="0"/>
                    <a:pt x="1107" y="30"/>
                  </a:cubicBezTo>
                  <a:cubicBezTo>
                    <a:pt x="1214" y="60"/>
                    <a:pt x="1333" y="220"/>
                    <a:pt x="1392" y="270"/>
                  </a:cubicBezTo>
                </a:path>
              </a:pathLst>
            </a:custGeom>
            <a:noFill/>
            <a:ln w="25400" cap="flat" cmpd="sng">
              <a:solidFill>
                <a:srgbClr val="CC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23" name="Freeform 15"/>
            <p:cNvSpPr>
              <a:spLocks/>
            </p:cNvSpPr>
            <p:nvPr/>
          </p:nvSpPr>
          <p:spPr bwMode="auto">
            <a:xfrm>
              <a:off x="1748" y="777"/>
              <a:ext cx="824" cy="252"/>
            </a:xfrm>
            <a:custGeom>
              <a:avLst/>
              <a:gdLst>
                <a:gd name="T0" fmla="*/ 0 w 1392"/>
                <a:gd name="T1" fmla="*/ 270 h 270"/>
                <a:gd name="T2" fmla="*/ 306 w 1392"/>
                <a:gd name="T3" fmla="*/ 36 h 270"/>
                <a:gd name="T4" fmla="*/ 612 w 1392"/>
                <a:gd name="T5" fmla="*/ 90 h 270"/>
                <a:gd name="T6" fmla="*/ 681 w 1392"/>
                <a:gd name="T7" fmla="*/ 3 h 270"/>
                <a:gd name="T8" fmla="*/ 747 w 1392"/>
                <a:gd name="T9" fmla="*/ 87 h 270"/>
                <a:gd name="T10" fmla="*/ 1107 w 1392"/>
                <a:gd name="T11" fmla="*/ 30 h 270"/>
                <a:gd name="T12" fmla="*/ 1392 w 1392"/>
                <a:gd name="T13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2" h="270">
                  <a:moveTo>
                    <a:pt x="0" y="270"/>
                  </a:moveTo>
                  <a:cubicBezTo>
                    <a:pt x="51" y="231"/>
                    <a:pt x="204" y="66"/>
                    <a:pt x="306" y="36"/>
                  </a:cubicBezTo>
                  <a:cubicBezTo>
                    <a:pt x="408" y="6"/>
                    <a:pt x="550" y="95"/>
                    <a:pt x="612" y="90"/>
                  </a:cubicBezTo>
                  <a:cubicBezTo>
                    <a:pt x="674" y="85"/>
                    <a:pt x="659" y="3"/>
                    <a:pt x="681" y="3"/>
                  </a:cubicBezTo>
                  <a:cubicBezTo>
                    <a:pt x="703" y="3"/>
                    <a:pt x="676" y="82"/>
                    <a:pt x="747" y="87"/>
                  </a:cubicBezTo>
                  <a:cubicBezTo>
                    <a:pt x="818" y="92"/>
                    <a:pt x="1000" y="0"/>
                    <a:pt x="1107" y="30"/>
                  </a:cubicBezTo>
                  <a:cubicBezTo>
                    <a:pt x="1214" y="60"/>
                    <a:pt x="1333" y="220"/>
                    <a:pt x="1392" y="270"/>
                  </a:cubicBezTo>
                </a:path>
              </a:pathLst>
            </a:custGeom>
            <a:noFill/>
            <a:ln w="25400" cap="flat" cmpd="sng">
              <a:solidFill>
                <a:srgbClr val="CCFF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24" name="Text Box 16"/>
            <p:cNvSpPr txBox="1">
              <a:spLocks noChangeArrowheads="1"/>
            </p:cNvSpPr>
            <p:nvPr/>
          </p:nvSpPr>
          <p:spPr bwMode="auto">
            <a:xfrm>
              <a:off x="1179" y="721"/>
              <a:ext cx="31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Na</a:t>
              </a:r>
            </a:p>
          </p:txBody>
        </p:sp>
        <p:sp>
          <p:nvSpPr>
            <p:cNvPr id="17425" name="Text Box 17"/>
            <p:cNvSpPr txBox="1">
              <a:spLocks noChangeArrowheads="1"/>
            </p:cNvSpPr>
            <p:nvPr/>
          </p:nvSpPr>
          <p:spPr bwMode="auto">
            <a:xfrm>
              <a:off x="2004" y="721"/>
              <a:ext cx="31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Nd</a:t>
              </a:r>
            </a:p>
          </p:txBody>
        </p:sp>
        <p:sp>
          <p:nvSpPr>
            <p:cNvPr id="17426" name="Line 18"/>
            <p:cNvSpPr>
              <a:spLocks noChangeShapeType="1"/>
            </p:cNvSpPr>
            <p:nvPr/>
          </p:nvSpPr>
          <p:spPr bwMode="auto">
            <a:xfrm rot="10800000" flipV="1">
              <a:off x="1748" y="794"/>
              <a:ext cx="0" cy="146"/>
            </a:xfrm>
            <a:prstGeom prst="line">
              <a:avLst/>
            </a:prstGeom>
            <a:noFill/>
            <a:ln w="25400">
              <a:solidFill>
                <a:srgbClr val="CC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27" name="Text Box 19"/>
            <p:cNvSpPr txBox="1">
              <a:spLocks noChangeArrowheads="1"/>
            </p:cNvSpPr>
            <p:nvPr/>
          </p:nvSpPr>
          <p:spPr bwMode="auto">
            <a:xfrm>
              <a:off x="1321" y="624"/>
              <a:ext cx="82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Metallurgical Junction</a:t>
              </a:r>
            </a:p>
          </p:txBody>
        </p:sp>
        <p:sp>
          <p:nvSpPr>
            <p:cNvPr id="17428" name="Line 20"/>
            <p:cNvSpPr>
              <a:spLocks noChangeShapeType="1"/>
            </p:cNvSpPr>
            <p:nvPr/>
          </p:nvSpPr>
          <p:spPr bwMode="auto">
            <a:xfrm>
              <a:off x="923" y="1475"/>
              <a:ext cx="0" cy="607"/>
            </a:xfrm>
            <a:prstGeom prst="line">
              <a:avLst/>
            </a:prstGeom>
            <a:noFill/>
            <a:ln w="25400">
              <a:solidFill>
                <a:srgbClr val="CCFF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29" name="Line 21"/>
            <p:cNvSpPr>
              <a:spLocks noChangeShapeType="1"/>
            </p:cNvSpPr>
            <p:nvPr/>
          </p:nvSpPr>
          <p:spPr bwMode="auto">
            <a:xfrm>
              <a:off x="2544" y="1475"/>
              <a:ext cx="0" cy="607"/>
            </a:xfrm>
            <a:prstGeom prst="line">
              <a:avLst/>
            </a:prstGeom>
            <a:noFill/>
            <a:ln w="25400">
              <a:solidFill>
                <a:srgbClr val="CCFF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30" name="Line 22"/>
            <p:cNvSpPr>
              <a:spLocks noChangeShapeType="1"/>
            </p:cNvSpPr>
            <p:nvPr/>
          </p:nvSpPr>
          <p:spPr bwMode="auto">
            <a:xfrm>
              <a:off x="1748" y="940"/>
              <a:ext cx="0" cy="535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31" name="Text Box 23"/>
            <p:cNvSpPr txBox="1">
              <a:spLocks noChangeArrowheads="1"/>
            </p:cNvSpPr>
            <p:nvPr/>
          </p:nvSpPr>
          <p:spPr bwMode="auto">
            <a:xfrm>
              <a:off x="1378" y="1499"/>
              <a:ext cx="73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Space Charge Region</a:t>
              </a:r>
            </a:p>
          </p:txBody>
        </p:sp>
        <p:sp>
          <p:nvSpPr>
            <p:cNvPr id="17432" name="Line 24"/>
            <p:cNvSpPr>
              <a:spLocks noChangeShapeType="1"/>
            </p:cNvSpPr>
            <p:nvPr/>
          </p:nvSpPr>
          <p:spPr bwMode="auto">
            <a:xfrm flipH="1">
              <a:off x="923" y="1547"/>
              <a:ext cx="512" cy="0"/>
            </a:xfrm>
            <a:prstGeom prst="line">
              <a:avLst/>
            </a:prstGeom>
            <a:noFill/>
            <a:ln w="25400">
              <a:solidFill>
                <a:srgbClr val="CC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33" name="Line 25"/>
            <p:cNvSpPr>
              <a:spLocks noChangeShapeType="1"/>
            </p:cNvSpPr>
            <p:nvPr/>
          </p:nvSpPr>
          <p:spPr bwMode="auto">
            <a:xfrm>
              <a:off x="2060" y="1547"/>
              <a:ext cx="484" cy="0"/>
            </a:xfrm>
            <a:prstGeom prst="line">
              <a:avLst/>
            </a:prstGeom>
            <a:noFill/>
            <a:ln w="25400">
              <a:solidFill>
                <a:srgbClr val="CC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34" name="Freeform 26"/>
            <p:cNvSpPr>
              <a:spLocks/>
            </p:cNvSpPr>
            <p:nvPr/>
          </p:nvSpPr>
          <p:spPr bwMode="auto">
            <a:xfrm>
              <a:off x="667" y="1450"/>
              <a:ext cx="313" cy="252"/>
            </a:xfrm>
            <a:custGeom>
              <a:avLst/>
              <a:gdLst>
                <a:gd name="T0" fmla="*/ 0 w 528"/>
                <a:gd name="T1" fmla="*/ 465 h 465"/>
                <a:gd name="T2" fmla="*/ 216 w 528"/>
                <a:gd name="T3" fmla="*/ 329 h 465"/>
                <a:gd name="T4" fmla="*/ 88 w 528"/>
                <a:gd name="T5" fmla="*/ 105 h 465"/>
                <a:gd name="T6" fmla="*/ 528 w 528"/>
                <a:gd name="T7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465">
                  <a:moveTo>
                    <a:pt x="0" y="465"/>
                  </a:moveTo>
                  <a:cubicBezTo>
                    <a:pt x="36" y="442"/>
                    <a:pt x="201" y="389"/>
                    <a:pt x="216" y="329"/>
                  </a:cubicBezTo>
                  <a:cubicBezTo>
                    <a:pt x="243" y="270"/>
                    <a:pt x="21" y="150"/>
                    <a:pt x="88" y="105"/>
                  </a:cubicBezTo>
                  <a:cubicBezTo>
                    <a:pt x="155" y="60"/>
                    <a:pt x="436" y="22"/>
                    <a:pt x="528" y="0"/>
                  </a:cubicBezTo>
                </a:path>
              </a:pathLst>
            </a:custGeom>
            <a:noFill/>
            <a:ln w="38100" cap="flat" cmpd="sng">
              <a:solidFill>
                <a:srgbClr val="FF99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35" name="Text Box 27"/>
            <p:cNvSpPr txBox="1">
              <a:spLocks noChangeArrowheads="1"/>
            </p:cNvSpPr>
            <p:nvPr/>
          </p:nvSpPr>
          <p:spPr bwMode="auto">
            <a:xfrm>
              <a:off x="240" y="1572"/>
              <a:ext cx="5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ionized acceptors</a:t>
              </a:r>
            </a:p>
          </p:txBody>
        </p:sp>
        <p:sp>
          <p:nvSpPr>
            <p:cNvPr id="17436" name="Freeform 28"/>
            <p:cNvSpPr>
              <a:spLocks/>
            </p:cNvSpPr>
            <p:nvPr/>
          </p:nvSpPr>
          <p:spPr bwMode="auto">
            <a:xfrm>
              <a:off x="2487" y="1450"/>
              <a:ext cx="346" cy="252"/>
            </a:xfrm>
            <a:custGeom>
              <a:avLst/>
              <a:gdLst>
                <a:gd name="T0" fmla="*/ 585 w 585"/>
                <a:gd name="T1" fmla="*/ 417 h 417"/>
                <a:gd name="T2" fmla="*/ 337 w 585"/>
                <a:gd name="T3" fmla="*/ 353 h 417"/>
                <a:gd name="T4" fmla="*/ 457 w 585"/>
                <a:gd name="T5" fmla="*/ 113 h 417"/>
                <a:gd name="T6" fmla="*/ 0 w 585"/>
                <a:gd name="T7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5" h="417">
                  <a:moveTo>
                    <a:pt x="585" y="417"/>
                  </a:moveTo>
                  <a:cubicBezTo>
                    <a:pt x="545" y="406"/>
                    <a:pt x="358" y="403"/>
                    <a:pt x="337" y="353"/>
                  </a:cubicBezTo>
                  <a:cubicBezTo>
                    <a:pt x="316" y="303"/>
                    <a:pt x="513" y="172"/>
                    <a:pt x="457" y="113"/>
                  </a:cubicBezTo>
                  <a:cubicBezTo>
                    <a:pt x="401" y="54"/>
                    <a:pt x="95" y="24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rgbClr val="FF99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37" name="Text Box 29"/>
            <p:cNvSpPr txBox="1">
              <a:spLocks noChangeArrowheads="1"/>
            </p:cNvSpPr>
            <p:nvPr/>
          </p:nvSpPr>
          <p:spPr bwMode="auto">
            <a:xfrm>
              <a:off x="2743" y="1596"/>
              <a:ext cx="4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ionized donors</a:t>
              </a:r>
            </a:p>
          </p:txBody>
        </p:sp>
        <p:sp>
          <p:nvSpPr>
            <p:cNvPr id="17438" name="Line 30"/>
            <p:cNvSpPr>
              <a:spLocks noChangeShapeType="1"/>
            </p:cNvSpPr>
            <p:nvPr/>
          </p:nvSpPr>
          <p:spPr bwMode="auto">
            <a:xfrm flipH="1">
              <a:off x="1349" y="1815"/>
              <a:ext cx="768" cy="0"/>
            </a:xfrm>
            <a:prstGeom prst="line">
              <a:avLst/>
            </a:prstGeom>
            <a:noFill/>
            <a:ln w="25400">
              <a:solidFill>
                <a:srgbClr val="CC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39" name="Text Box 31"/>
            <p:cNvSpPr txBox="1">
              <a:spLocks noChangeArrowheads="1"/>
            </p:cNvSpPr>
            <p:nvPr/>
          </p:nvSpPr>
          <p:spPr bwMode="auto">
            <a:xfrm>
              <a:off x="1378" y="1815"/>
              <a:ext cx="739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E-Field</a:t>
              </a:r>
            </a:p>
          </p:txBody>
        </p:sp>
        <p:sp>
          <p:nvSpPr>
            <p:cNvPr id="17440" name="Oval 32"/>
            <p:cNvSpPr>
              <a:spLocks noChangeArrowheads="1"/>
            </p:cNvSpPr>
            <p:nvPr/>
          </p:nvSpPr>
          <p:spPr bwMode="auto">
            <a:xfrm>
              <a:off x="944" y="1961"/>
              <a:ext cx="157" cy="121"/>
            </a:xfrm>
            <a:prstGeom prst="ellipse">
              <a:avLst/>
            </a:prstGeom>
            <a:noFill/>
            <a:ln w="25400">
              <a:solidFill>
                <a:srgbClr val="CC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17441" name="Oval 33"/>
            <p:cNvSpPr>
              <a:spLocks noChangeArrowheads="1"/>
            </p:cNvSpPr>
            <p:nvPr/>
          </p:nvSpPr>
          <p:spPr bwMode="auto">
            <a:xfrm>
              <a:off x="752" y="1961"/>
              <a:ext cx="157" cy="121"/>
            </a:xfrm>
            <a:prstGeom prst="ellipse">
              <a:avLst/>
            </a:prstGeom>
            <a:noFill/>
            <a:ln w="25400">
              <a:solidFill>
                <a:srgbClr val="CC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17442" name="Oval 34"/>
            <p:cNvSpPr>
              <a:spLocks noChangeArrowheads="1"/>
            </p:cNvSpPr>
            <p:nvPr/>
          </p:nvSpPr>
          <p:spPr bwMode="auto">
            <a:xfrm>
              <a:off x="2373" y="1961"/>
              <a:ext cx="157" cy="121"/>
            </a:xfrm>
            <a:prstGeom prst="ellipse">
              <a:avLst/>
            </a:prstGeom>
            <a:noFill/>
            <a:ln w="25400">
              <a:solidFill>
                <a:srgbClr val="CC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_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43" name="Oval 35"/>
            <p:cNvSpPr>
              <a:spLocks noChangeArrowheads="1"/>
            </p:cNvSpPr>
            <p:nvPr/>
          </p:nvSpPr>
          <p:spPr bwMode="auto">
            <a:xfrm>
              <a:off x="2572" y="1961"/>
              <a:ext cx="157" cy="121"/>
            </a:xfrm>
            <a:prstGeom prst="ellipse">
              <a:avLst/>
            </a:prstGeom>
            <a:noFill/>
            <a:ln w="25400">
              <a:solidFill>
                <a:srgbClr val="CC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_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44" name="Line 36"/>
            <p:cNvSpPr>
              <a:spLocks noChangeShapeType="1"/>
            </p:cNvSpPr>
            <p:nvPr/>
          </p:nvSpPr>
          <p:spPr bwMode="auto">
            <a:xfrm>
              <a:off x="1093" y="2033"/>
              <a:ext cx="342" cy="0"/>
            </a:xfrm>
            <a:prstGeom prst="line">
              <a:avLst/>
            </a:prstGeom>
            <a:noFill/>
            <a:ln w="25400">
              <a:solidFill>
                <a:srgbClr val="CC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45" name="Line 37"/>
            <p:cNvSpPr>
              <a:spLocks noChangeShapeType="1"/>
            </p:cNvSpPr>
            <p:nvPr/>
          </p:nvSpPr>
          <p:spPr bwMode="auto">
            <a:xfrm>
              <a:off x="2743" y="2033"/>
              <a:ext cx="341" cy="0"/>
            </a:xfrm>
            <a:prstGeom prst="line">
              <a:avLst/>
            </a:prstGeom>
            <a:noFill/>
            <a:ln w="25400">
              <a:solidFill>
                <a:srgbClr val="CC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46" name="Line 38"/>
            <p:cNvSpPr>
              <a:spLocks noChangeShapeType="1"/>
            </p:cNvSpPr>
            <p:nvPr/>
          </p:nvSpPr>
          <p:spPr bwMode="auto">
            <a:xfrm rot="10800000">
              <a:off x="2032" y="2033"/>
              <a:ext cx="341" cy="0"/>
            </a:xfrm>
            <a:prstGeom prst="line">
              <a:avLst/>
            </a:prstGeom>
            <a:noFill/>
            <a:ln w="25400">
              <a:solidFill>
                <a:srgbClr val="CC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47" name="Line 39"/>
            <p:cNvSpPr>
              <a:spLocks noChangeShapeType="1"/>
            </p:cNvSpPr>
            <p:nvPr/>
          </p:nvSpPr>
          <p:spPr bwMode="auto">
            <a:xfrm rot="10800000">
              <a:off x="411" y="2033"/>
              <a:ext cx="341" cy="0"/>
            </a:xfrm>
            <a:prstGeom prst="line">
              <a:avLst/>
            </a:prstGeom>
            <a:noFill/>
            <a:ln w="25400">
              <a:solidFill>
                <a:srgbClr val="CC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48" name="Text Box 40"/>
            <p:cNvSpPr txBox="1">
              <a:spLocks noChangeArrowheads="1"/>
            </p:cNvSpPr>
            <p:nvPr/>
          </p:nvSpPr>
          <p:spPr bwMode="auto">
            <a:xfrm>
              <a:off x="382" y="2082"/>
              <a:ext cx="54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h+ drift</a:t>
              </a:r>
            </a:p>
          </p:txBody>
        </p:sp>
        <p:sp>
          <p:nvSpPr>
            <p:cNvPr id="17449" name="Text Box 41"/>
            <p:cNvSpPr txBox="1">
              <a:spLocks noChangeArrowheads="1"/>
            </p:cNvSpPr>
            <p:nvPr/>
          </p:nvSpPr>
          <p:spPr bwMode="auto">
            <a:xfrm>
              <a:off x="1008" y="2082"/>
              <a:ext cx="62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h+ diffusion</a:t>
              </a:r>
            </a:p>
          </p:txBody>
        </p:sp>
        <p:sp>
          <p:nvSpPr>
            <p:cNvPr id="17450" name="Text Box 42"/>
            <p:cNvSpPr txBox="1">
              <a:spLocks noChangeArrowheads="1"/>
            </p:cNvSpPr>
            <p:nvPr/>
          </p:nvSpPr>
          <p:spPr bwMode="auto">
            <a:xfrm>
              <a:off x="1861" y="2082"/>
              <a:ext cx="62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e- diffusion</a:t>
              </a:r>
            </a:p>
          </p:txBody>
        </p:sp>
        <p:sp>
          <p:nvSpPr>
            <p:cNvPr id="17451" name="Text Box 43"/>
            <p:cNvSpPr txBox="1">
              <a:spLocks noChangeArrowheads="1"/>
            </p:cNvSpPr>
            <p:nvPr/>
          </p:nvSpPr>
          <p:spPr bwMode="auto">
            <a:xfrm>
              <a:off x="2544" y="2081"/>
              <a:ext cx="54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e- drift</a:t>
              </a:r>
            </a:p>
          </p:txBody>
        </p:sp>
        <p:sp>
          <p:nvSpPr>
            <p:cNvPr id="17452" name="Text Box 44"/>
            <p:cNvSpPr txBox="1">
              <a:spLocks noChangeArrowheads="1"/>
            </p:cNvSpPr>
            <p:nvPr/>
          </p:nvSpPr>
          <p:spPr bwMode="auto">
            <a:xfrm>
              <a:off x="865" y="2082"/>
              <a:ext cx="11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17453" name="Text Box 45"/>
            <p:cNvSpPr txBox="1">
              <a:spLocks noChangeArrowheads="1"/>
            </p:cNvSpPr>
            <p:nvPr/>
          </p:nvSpPr>
          <p:spPr bwMode="auto">
            <a:xfrm>
              <a:off x="2486" y="2081"/>
              <a:ext cx="11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17471" name="Text Box 63"/>
            <p:cNvSpPr txBox="1">
              <a:spLocks noChangeArrowheads="1"/>
            </p:cNvSpPr>
            <p:nvPr/>
          </p:nvSpPr>
          <p:spPr bwMode="auto">
            <a:xfrm>
              <a:off x="816" y="2064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17472" name="Text Box 64"/>
            <p:cNvSpPr txBox="1">
              <a:spLocks noChangeArrowheads="1"/>
            </p:cNvSpPr>
            <p:nvPr/>
          </p:nvSpPr>
          <p:spPr bwMode="auto">
            <a:xfrm>
              <a:off x="2448" y="2064"/>
              <a:ext cx="19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17473" name="Rectangle 65"/>
          <p:cNvSpPr>
            <a:spLocks noChangeArrowheads="1"/>
          </p:cNvSpPr>
          <p:nvPr/>
        </p:nvSpPr>
        <p:spPr bwMode="auto">
          <a:xfrm>
            <a:off x="7285037" y="1377950"/>
            <a:ext cx="4437773" cy="1482725"/>
          </a:xfrm>
          <a:prstGeom prst="rect">
            <a:avLst/>
          </a:prstGeom>
          <a:solidFill>
            <a:srgbClr val="FFFFFF"/>
          </a:solidFill>
          <a:ln w="25400">
            <a:solidFill>
              <a:srgbClr val="CC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În absența polarizării externe a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p</a:t>
            </a:r>
            <a:r>
              <a:rPr kumimoji="0" lang="ro-RO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n j</a:t>
            </a: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oncțiunii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procesele de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difu</a:t>
            </a:r>
            <a:r>
              <a:rPr kumimoji="0" lang="ro-MD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zie</a:t>
            </a: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și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drift </a:t>
            </a: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echilibrează curentul total al electronilor și golurilor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474" name="Text Box 66"/>
          <p:cNvSpPr txBox="1">
            <a:spLocks noChangeArrowheads="1"/>
          </p:cNvSpPr>
          <p:nvPr/>
        </p:nvSpPr>
        <p:spPr bwMode="auto">
          <a:xfrm>
            <a:off x="403772" y="4178596"/>
            <a:ext cx="1113045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Space Charge Region: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ro-MD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Se mai numește regiunea sărăcită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o-MD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care constă din regiuni </a:t>
            </a:r>
            <a:r>
              <a:rPr kumimoji="0" lang="ro-MD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poarizate</a:t>
            </a:r>
            <a:r>
              <a:rPr kumimoji="0" lang="ro-MD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negativ și pozitiv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.  </a:t>
            </a:r>
            <a:r>
              <a:rPr kumimoji="0" lang="ro-MD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Nu conține purtători de sarcină liberi, dar numai cei echilibrați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.  </a:t>
            </a:r>
            <a:r>
              <a:rPr kumimoji="0" lang="ro-MD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Lățimea acestei regiuni intră în componența formulei </a:t>
            </a:r>
            <a:r>
              <a:rPr kumimoji="0" lang="ro-MD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pn</a:t>
            </a:r>
            <a:r>
              <a:rPr kumimoji="0" lang="ro-MD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joncțiunii sub termen deseori de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W .</a:t>
            </a:r>
            <a:endParaRPr kumimoji="0" lang="en-US" altLang="en-US" sz="1800" b="1" i="0" u="sng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475" name="Text Box 67"/>
          <p:cNvSpPr txBox="1">
            <a:spLocks noChangeArrowheads="1"/>
          </p:cNvSpPr>
          <p:nvPr/>
        </p:nvSpPr>
        <p:spPr bwMode="auto">
          <a:xfrm>
            <a:off x="425669" y="5165725"/>
            <a:ext cx="109412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Metallurgical Junction: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ro-MD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Interfața dintre p și n semiconductori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1800" b="1" i="0" u="sng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476" name="Text Box 68"/>
          <p:cNvSpPr txBox="1">
            <a:spLocks noChangeArrowheads="1"/>
          </p:cNvSpPr>
          <p:nvPr/>
        </p:nvSpPr>
        <p:spPr bwMode="auto">
          <a:xfrm>
            <a:off x="425669" y="5638800"/>
            <a:ext cx="114963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Na &amp; </a:t>
            </a:r>
            <a:r>
              <a:rPr kumimoji="0" lang="en-US" altLang="en-US" sz="1800" b="1" i="0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Nd</a:t>
            </a:r>
            <a:r>
              <a:rPr kumimoji="0" lang="en-US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Repre</a:t>
            </a:r>
            <a:r>
              <a:rPr kumimoji="0" lang="ro-MD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zintă</a:t>
            </a:r>
            <a:r>
              <a:rPr kumimoji="0" lang="ro-MD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concentrația sarcinilor din dopanți  ionizate  De regulă sunt de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of 10</a:t>
            </a:r>
            <a:r>
              <a:rPr kumimoji="0" lang="en-US" alt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15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to 10</a:t>
            </a:r>
            <a:r>
              <a:rPr kumimoji="0" lang="en-US" alt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20</a:t>
            </a:r>
            <a:r>
              <a:rPr kumimoji="0" lang="ro-MD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cm</a:t>
            </a:r>
            <a:r>
              <a:rPr kumimoji="0" lang="ro-MD" alt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-3</a:t>
            </a:r>
            <a:r>
              <a:rPr kumimoji="0" lang="ro-MD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1800" b="1" i="0" u="none" strike="noStrike" kern="1200" cap="none" spc="0" normalizeH="0" baseline="3000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733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2438400" y="0"/>
            <a:ext cx="7315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Joncțiunea p-n polarizată</a:t>
            </a:r>
            <a:endParaRPr kumimoji="0" lang="en-US" altLang="en-US" sz="32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2819401" y="2085945"/>
            <a:ext cx="1450975" cy="400110"/>
          </a:xfrm>
          <a:prstGeom prst="rect">
            <a:avLst/>
          </a:prstGeom>
          <a:solidFill>
            <a:srgbClr val="99CCFF"/>
          </a:solidFill>
          <a:ln w="38100">
            <a:solidFill>
              <a:srgbClr val="CC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4267200" y="2085945"/>
            <a:ext cx="1752600" cy="400110"/>
          </a:xfrm>
          <a:prstGeom prst="rect">
            <a:avLst/>
          </a:prstGeom>
          <a:solidFill>
            <a:srgbClr val="FFFFFF"/>
          </a:solidFill>
          <a:ln w="38100">
            <a:solidFill>
              <a:srgbClr val="CC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6019801" y="2085945"/>
            <a:ext cx="1692275" cy="400110"/>
          </a:xfrm>
          <a:prstGeom prst="rect">
            <a:avLst/>
          </a:prstGeom>
          <a:solidFill>
            <a:srgbClr val="FFFFFF"/>
          </a:solidFill>
          <a:ln w="38100">
            <a:solidFill>
              <a:srgbClr val="CC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7696200" y="2085945"/>
            <a:ext cx="1631950" cy="400110"/>
          </a:xfrm>
          <a:prstGeom prst="rect">
            <a:avLst/>
          </a:prstGeom>
          <a:solidFill>
            <a:srgbClr val="99CCFF"/>
          </a:solidFill>
          <a:ln w="38100">
            <a:solidFill>
              <a:srgbClr val="CC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>
            <a:off x="4267200" y="1447800"/>
            <a:ext cx="1588" cy="16764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79" name="Line 23"/>
          <p:cNvSpPr>
            <a:spLocks noChangeShapeType="1"/>
          </p:cNvSpPr>
          <p:nvPr/>
        </p:nvSpPr>
        <p:spPr bwMode="auto">
          <a:xfrm>
            <a:off x="7696200" y="1447800"/>
            <a:ext cx="1588" cy="16764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3200401" y="1981200"/>
            <a:ext cx="6651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8229601" y="1981200"/>
            <a:ext cx="6651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9485" name="Line 29"/>
          <p:cNvSpPr>
            <a:spLocks noChangeShapeType="1"/>
          </p:cNvSpPr>
          <p:nvPr/>
        </p:nvSpPr>
        <p:spPr bwMode="auto">
          <a:xfrm>
            <a:off x="6019800" y="1447800"/>
            <a:ext cx="1588" cy="16764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88" name="Text Box 32"/>
          <p:cNvSpPr txBox="1">
            <a:spLocks noChangeArrowheads="1"/>
          </p:cNvSpPr>
          <p:nvPr/>
        </p:nvSpPr>
        <p:spPr bwMode="auto">
          <a:xfrm>
            <a:off x="7772400" y="1447801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9489" name="Text Box 33"/>
          <p:cNvSpPr txBox="1">
            <a:spLocks noChangeArrowheads="1"/>
          </p:cNvSpPr>
          <p:nvPr/>
        </p:nvSpPr>
        <p:spPr bwMode="auto">
          <a:xfrm>
            <a:off x="3810000" y="1295401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_</a:t>
            </a:r>
          </a:p>
        </p:txBody>
      </p:sp>
      <p:sp>
        <p:nvSpPr>
          <p:cNvPr id="19490" name="Freeform 34"/>
          <p:cNvSpPr>
            <a:spLocks/>
          </p:cNvSpPr>
          <p:nvPr/>
        </p:nvSpPr>
        <p:spPr bwMode="auto">
          <a:xfrm>
            <a:off x="4800600" y="1866900"/>
            <a:ext cx="2438400" cy="400110"/>
          </a:xfrm>
          <a:custGeom>
            <a:avLst/>
            <a:gdLst>
              <a:gd name="T0" fmla="*/ 1536 w 1536"/>
              <a:gd name="T1" fmla="*/ 120 h 121"/>
              <a:gd name="T2" fmla="*/ 744 w 1536"/>
              <a:gd name="T3" fmla="*/ 0 h 121"/>
              <a:gd name="T4" fmla="*/ 0 w 1536"/>
              <a:gd name="T5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36" h="121">
                <a:moveTo>
                  <a:pt x="1536" y="120"/>
                </a:moveTo>
                <a:cubicBezTo>
                  <a:pt x="1404" y="100"/>
                  <a:pt x="1000" y="0"/>
                  <a:pt x="744" y="0"/>
                </a:cubicBezTo>
                <a:cubicBezTo>
                  <a:pt x="488" y="0"/>
                  <a:pt x="155" y="96"/>
                  <a:pt x="0" y="121"/>
                </a:cubicBez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91" name="Text Box 35"/>
          <p:cNvSpPr txBox="1">
            <a:spLocks noChangeArrowheads="1"/>
          </p:cNvSpPr>
          <p:nvPr/>
        </p:nvSpPr>
        <p:spPr bwMode="auto">
          <a:xfrm>
            <a:off x="5181600" y="1905001"/>
            <a:ext cx="1600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Applied Electric Field</a:t>
            </a:r>
          </a:p>
        </p:txBody>
      </p:sp>
      <p:sp>
        <p:nvSpPr>
          <p:cNvPr id="19492" name="Rectangle 36"/>
          <p:cNvSpPr>
            <a:spLocks noChangeArrowheads="1"/>
          </p:cNvSpPr>
          <p:nvPr/>
        </p:nvSpPr>
        <p:spPr bwMode="auto">
          <a:xfrm>
            <a:off x="2650836" y="2085945"/>
            <a:ext cx="184731" cy="400110"/>
          </a:xfrm>
          <a:prstGeom prst="rect">
            <a:avLst/>
          </a:prstGeom>
          <a:solidFill>
            <a:srgbClr val="C0C0C0"/>
          </a:solidFill>
          <a:ln w="381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93" name="Rectangle 37"/>
          <p:cNvSpPr>
            <a:spLocks noChangeArrowheads="1"/>
          </p:cNvSpPr>
          <p:nvPr/>
        </p:nvSpPr>
        <p:spPr bwMode="auto">
          <a:xfrm>
            <a:off x="9356436" y="2085945"/>
            <a:ext cx="184731" cy="400110"/>
          </a:xfrm>
          <a:prstGeom prst="rect">
            <a:avLst/>
          </a:prstGeom>
          <a:solidFill>
            <a:srgbClr val="C0C0C0"/>
          </a:solidFill>
          <a:ln w="381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94" name="Line 38"/>
          <p:cNvSpPr>
            <a:spLocks noChangeShapeType="1"/>
          </p:cNvSpPr>
          <p:nvPr/>
        </p:nvSpPr>
        <p:spPr bwMode="auto">
          <a:xfrm flipH="1">
            <a:off x="2057400" y="2286000"/>
            <a:ext cx="609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95" name="Line 39"/>
          <p:cNvSpPr>
            <a:spLocks noChangeShapeType="1"/>
          </p:cNvSpPr>
          <p:nvPr/>
        </p:nvSpPr>
        <p:spPr bwMode="auto">
          <a:xfrm flipH="1">
            <a:off x="9525000" y="2286000"/>
            <a:ext cx="609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96" name="Line 40"/>
          <p:cNvSpPr>
            <a:spLocks noChangeShapeType="1"/>
          </p:cNvSpPr>
          <p:nvPr/>
        </p:nvSpPr>
        <p:spPr bwMode="auto">
          <a:xfrm>
            <a:off x="2057400" y="2286000"/>
            <a:ext cx="0" cy="2209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97" name="Line 41"/>
          <p:cNvSpPr>
            <a:spLocks noChangeShapeType="1"/>
          </p:cNvSpPr>
          <p:nvPr/>
        </p:nvSpPr>
        <p:spPr bwMode="auto">
          <a:xfrm>
            <a:off x="2057400" y="4495800"/>
            <a:ext cx="3733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98" name="Line 42"/>
          <p:cNvSpPr>
            <a:spLocks noChangeShapeType="1"/>
          </p:cNvSpPr>
          <p:nvPr/>
        </p:nvSpPr>
        <p:spPr bwMode="auto">
          <a:xfrm>
            <a:off x="10134600" y="2286000"/>
            <a:ext cx="0" cy="2209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99" name="Line 43"/>
          <p:cNvSpPr>
            <a:spLocks noChangeShapeType="1"/>
          </p:cNvSpPr>
          <p:nvPr/>
        </p:nvSpPr>
        <p:spPr bwMode="auto">
          <a:xfrm flipH="1">
            <a:off x="6248400" y="4495800"/>
            <a:ext cx="3886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500" name="Line 44"/>
          <p:cNvSpPr>
            <a:spLocks noChangeShapeType="1"/>
          </p:cNvSpPr>
          <p:nvPr/>
        </p:nvSpPr>
        <p:spPr bwMode="auto">
          <a:xfrm>
            <a:off x="5791200" y="4038600"/>
            <a:ext cx="0" cy="914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501" name="Line 45"/>
          <p:cNvSpPr>
            <a:spLocks noChangeShapeType="1"/>
          </p:cNvSpPr>
          <p:nvPr/>
        </p:nvSpPr>
        <p:spPr bwMode="auto">
          <a:xfrm>
            <a:off x="5943600" y="4267200"/>
            <a:ext cx="0" cy="45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502" name="Line 46"/>
          <p:cNvSpPr>
            <a:spLocks noChangeShapeType="1"/>
          </p:cNvSpPr>
          <p:nvPr/>
        </p:nvSpPr>
        <p:spPr bwMode="auto">
          <a:xfrm>
            <a:off x="6096000" y="4038600"/>
            <a:ext cx="0" cy="914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503" name="Line 47"/>
          <p:cNvSpPr>
            <a:spLocks noChangeShapeType="1"/>
          </p:cNvSpPr>
          <p:nvPr/>
        </p:nvSpPr>
        <p:spPr bwMode="auto">
          <a:xfrm>
            <a:off x="6248400" y="4267200"/>
            <a:ext cx="0" cy="45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504" name="Freeform 48"/>
          <p:cNvSpPr>
            <a:spLocks/>
          </p:cNvSpPr>
          <p:nvPr/>
        </p:nvSpPr>
        <p:spPr bwMode="auto">
          <a:xfrm>
            <a:off x="2260600" y="1049338"/>
            <a:ext cx="482600" cy="400110"/>
          </a:xfrm>
          <a:custGeom>
            <a:avLst/>
            <a:gdLst>
              <a:gd name="T0" fmla="*/ 0 w 304"/>
              <a:gd name="T1" fmla="*/ 99 h 299"/>
              <a:gd name="T2" fmla="*/ 192 w 304"/>
              <a:gd name="T3" fmla="*/ 27 h 299"/>
              <a:gd name="T4" fmla="*/ 304 w 304"/>
              <a:gd name="T5" fmla="*/ 29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04" h="299">
                <a:moveTo>
                  <a:pt x="0" y="99"/>
                </a:moveTo>
                <a:cubicBezTo>
                  <a:pt x="49" y="82"/>
                  <a:pt x="132" y="0"/>
                  <a:pt x="192" y="27"/>
                </a:cubicBezTo>
                <a:cubicBezTo>
                  <a:pt x="252" y="54"/>
                  <a:pt x="281" y="242"/>
                  <a:pt x="304" y="299"/>
                </a:cubicBezTo>
              </a:path>
            </a:pathLst>
          </a:custGeom>
          <a:noFill/>
          <a:ln w="2540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505" name="Text Box 49"/>
          <p:cNvSpPr txBox="1">
            <a:spLocks noChangeArrowheads="1"/>
          </p:cNvSpPr>
          <p:nvPr/>
        </p:nvSpPr>
        <p:spPr bwMode="auto">
          <a:xfrm>
            <a:off x="1144589" y="838200"/>
            <a:ext cx="121761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Metal Contact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Ohmic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Contact”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(Rs~0)</a:t>
            </a:r>
          </a:p>
        </p:txBody>
      </p:sp>
      <p:sp>
        <p:nvSpPr>
          <p:cNvPr id="19506" name="Text Box 50"/>
          <p:cNvSpPr txBox="1">
            <a:spLocks noChangeArrowheads="1"/>
          </p:cNvSpPr>
          <p:nvPr/>
        </p:nvSpPr>
        <p:spPr bwMode="auto">
          <a:xfrm>
            <a:off x="5410200" y="4495801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9507" name="Text Box 51"/>
          <p:cNvSpPr txBox="1">
            <a:spLocks noChangeArrowheads="1"/>
          </p:cNvSpPr>
          <p:nvPr/>
        </p:nvSpPr>
        <p:spPr bwMode="auto">
          <a:xfrm>
            <a:off x="6248400" y="4343401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_</a:t>
            </a:r>
          </a:p>
        </p:txBody>
      </p:sp>
      <p:sp>
        <p:nvSpPr>
          <p:cNvPr id="19508" name="Text Box 52"/>
          <p:cNvSpPr txBox="1">
            <a:spLocks noChangeArrowheads="1"/>
          </p:cNvSpPr>
          <p:nvPr/>
        </p:nvSpPr>
        <p:spPr bwMode="auto">
          <a:xfrm>
            <a:off x="5334000" y="4876801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V</a:t>
            </a:r>
            <a:r>
              <a:rPr kumimoji="0" lang="en-US" altLang="en-US" sz="2800" b="1" i="0" u="none" strike="noStrike" kern="1200" cap="none" spc="0" normalizeH="0" baseline="-2500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applied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509" name="Line 53"/>
          <p:cNvSpPr>
            <a:spLocks noChangeShapeType="1"/>
          </p:cNvSpPr>
          <p:nvPr/>
        </p:nvSpPr>
        <p:spPr bwMode="auto">
          <a:xfrm flipH="1">
            <a:off x="1905000" y="3657600"/>
            <a:ext cx="15240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510" name="Line 54"/>
          <p:cNvSpPr>
            <a:spLocks noChangeShapeType="1"/>
          </p:cNvSpPr>
          <p:nvPr/>
        </p:nvSpPr>
        <p:spPr bwMode="auto">
          <a:xfrm>
            <a:off x="2057400" y="3657600"/>
            <a:ext cx="15240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511" name="Text Box 55"/>
          <p:cNvSpPr txBox="1">
            <a:spLocks noChangeArrowheads="1"/>
          </p:cNvSpPr>
          <p:nvPr/>
        </p:nvSpPr>
        <p:spPr bwMode="auto">
          <a:xfrm>
            <a:off x="2133601" y="3505201"/>
            <a:ext cx="6651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9512" name="Text Box 56"/>
          <p:cNvSpPr txBox="1">
            <a:spLocks noChangeArrowheads="1"/>
          </p:cNvSpPr>
          <p:nvPr/>
        </p:nvSpPr>
        <p:spPr bwMode="auto">
          <a:xfrm>
            <a:off x="211015" y="5486401"/>
            <a:ext cx="1167618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p-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n j</a:t>
            </a: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oncțiunea se consideră polarizată  când se aplică potențial din exterior.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Există polarizare directă și inversă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1440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876097" y="1046163"/>
            <a:ext cx="83601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mărimile electrice ale diodei semiconductoare si </a:t>
            </a:r>
            <a:r>
              <a:rPr kumimoji="0" lang="ro-RO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ecuatia</a:t>
            </a:r>
            <a:r>
              <a:rPr kumimoji="0" lang="ro-RO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de </a:t>
            </a:r>
            <a:r>
              <a:rPr kumimoji="0" lang="ro-RO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funcţionare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148" name="Group 11"/>
          <p:cNvGrpSpPr>
            <a:grpSpLocks/>
          </p:cNvGrpSpPr>
          <p:nvPr/>
        </p:nvGrpSpPr>
        <p:grpSpPr bwMode="auto">
          <a:xfrm>
            <a:off x="5880100" y="2276476"/>
            <a:ext cx="431800" cy="504825"/>
            <a:chOff x="2585" y="1434"/>
            <a:chExt cx="272" cy="318"/>
          </a:xfrm>
        </p:grpSpPr>
        <p:sp>
          <p:nvSpPr>
            <p:cNvPr id="6168" name="Line 5"/>
            <p:cNvSpPr>
              <a:spLocks noChangeShapeType="1"/>
            </p:cNvSpPr>
            <p:nvPr/>
          </p:nvSpPr>
          <p:spPr bwMode="auto">
            <a:xfrm>
              <a:off x="2585" y="1434"/>
              <a:ext cx="272" cy="15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69" name="Line 7"/>
            <p:cNvSpPr>
              <a:spLocks noChangeShapeType="1"/>
            </p:cNvSpPr>
            <p:nvPr/>
          </p:nvSpPr>
          <p:spPr bwMode="auto">
            <a:xfrm>
              <a:off x="2585" y="1434"/>
              <a:ext cx="0" cy="31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70" name="Line 8"/>
            <p:cNvSpPr>
              <a:spLocks noChangeShapeType="1"/>
            </p:cNvSpPr>
            <p:nvPr/>
          </p:nvSpPr>
          <p:spPr bwMode="auto">
            <a:xfrm flipV="1">
              <a:off x="2585" y="1593"/>
              <a:ext cx="272" cy="15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6149" name="Line 9"/>
          <p:cNvSpPr>
            <a:spLocks noChangeShapeType="1"/>
          </p:cNvSpPr>
          <p:nvPr/>
        </p:nvSpPr>
        <p:spPr bwMode="auto">
          <a:xfrm>
            <a:off x="6311900" y="2276476"/>
            <a:ext cx="0" cy="5048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0" name="Line 12"/>
          <p:cNvSpPr>
            <a:spLocks noChangeShapeType="1"/>
          </p:cNvSpPr>
          <p:nvPr/>
        </p:nvSpPr>
        <p:spPr bwMode="auto">
          <a:xfrm>
            <a:off x="6311901" y="2528888"/>
            <a:ext cx="9366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1" name="Line 13"/>
          <p:cNvSpPr>
            <a:spLocks noChangeShapeType="1"/>
          </p:cNvSpPr>
          <p:nvPr/>
        </p:nvSpPr>
        <p:spPr bwMode="auto">
          <a:xfrm>
            <a:off x="4943476" y="2528888"/>
            <a:ext cx="9366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094" name="Line 14"/>
          <p:cNvSpPr>
            <a:spLocks noChangeShapeType="1"/>
          </p:cNvSpPr>
          <p:nvPr/>
        </p:nvSpPr>
        <p:spPr bwMode="auto">
          <a:xfrm>
            <a:off x="5087938" y="2528888"/>
            <a:ext cx="5762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4943476" y="1989138"/>
            <a:ext cx="792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i</a:t>
            </a:r>
            <a:r>
              <a:rPr kumimoji="0" lang="ro-RO" altLang="en-US" sz="2400" b="1" i="1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</a:t>
            </a:r>
            <a:endParaRPr kumimoji="0" lang="en-US" altLang="en-US" sz="2400" b="1" i="1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4764088" y="2774951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7032625" y="2744788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</a:t>
            </a: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099" name="Line 19"/>
          <p:cNvSpPr>
            <a:spLocks noChangeShapeType="1"/>
          </p:cNvSpPr>
          <p:nvPr/>
        </p:nvSpPr>
        <p:spPr bwMode="auto">
          <a:xfrm>
            <a:off x="5124451" y="2960688"/>
            <a:ext cx="1908175" cy="0"/>
          </a:xfrm>
          <a:prstGeom prst="line">
            <a:avLst/>
          </a:prstGeom>
          <a:noFill/>
          <a:ln w="9525">
            <a:solidFill>
              <a:srgbClr val="66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100" name="Text Box 20"/>
          <p:cNvSpPr txBox="1">
            <a:spLocks noChangeArrowheads="1"/>
          </p:cNvSpPr>
          <p:nvPr/>
        </p:nvSpPr>
        <p:spPr bwMode="auto">
          <a:xfrm>
            <a:off x="5664201" y="2997200"/>
            <a:ext cx="792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v</a:t>
            </a:r>
            <a:r>
              <a:rPr kumimoji="0" lang="ro-RO" altLang="en-US" sz="2400" b="1" i="1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</a:t>
            </a:r>
            <a:endParaRPr kumimoji="0" lang="en-US" altLang="en-US" sz="2400" b="1" i="1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6158" name="Rectangle 22"/>
          <p:cNvSpPr>
            <a:spLocks noChangeArrowheads="1"/>
          </p:cNvSpPr>
          <p:nvPr/>
        </p:nvSpPr>
        <p:spPr bwMode="auto">
          <a:xfrm>
            <a:off x="5931532" y="2884202"/>
            <a:ext cx="3289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6107" name="Group 27"/>
          <p:cNvGrpSpPr>
            <a:grpSpLocks/>
          </p:cNvGrpSpPr>
          <p:nvPr/>
        </p:nvGrpSpPr>
        <p:grpSpPr bwMode="auto">
          <a:xfrm>
            <a:off x="3000375" y="3536950"/>
            <a:ext cx="6049032" cy="2503488"/>
            <a:chOff x="930" y="2228"/>
            <a:chExt cx="3333" cy="1577"/>
          </a:xfrm>
        </p:grpSpPr>
        <p:graphicFrame>
          <p:nvGraphicFramePr>
            <p:cNvPr id="6163" name="Object 21"/>
            <p:cNvGraphicFramePr>
              <a:graphicFrameLocks noChangeAspect="1"/>
            </p:cNvGraphicFramePr>
            <p:nvPr/>
          </p:nvGraphicFramePr>
          <p:xfrm>
            <a:off x="1188" y="2228"/>
            <a:ext cx="3030" cy="8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435100" imgH="508000" progId="Equation.DSMT4">
                    <p:embed/>
                  </p:oleObj>
                </mc:Choice>
                <mc:Fallback>
                  <p:oleObj name="Equation" r:id="rId2" imgW="1435100" imgH="508000" progId="Equation.DSMT4">
                    <p:embed/>
                    <p:pic>
                      <p:nvPicPr>
                        <p:cNvPr id="6163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8" y="2228"/>
                          <a:ext cx="3030" cy="885"/>
                        </a:xfrm>
                        <a:prstGeom prst="rect">
                          <a:avLst/>
                        </a:prstGeom>
                        <a:solidFill>
                          <a:srgbClr val="FFFF4F">
                            <a:alpha val="52940"/>
                          </a:srgbClr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4" name="Line 23"/>
            <p:cNvSpPr>
              <a:spLocks noChangeShapeType="1"/>
            </p:cNvSpPr>
            <p:nvPr/>
          </p:nvSpPr>
          <p:spPr bwMode="auto">
            <a:xfrm flipH="1">
              <a:off x="1655" y="2818"/>
              <a:ext cx="545" cy="52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65" name="Line 24"/>
            <p:cNvSpPr>
              <a:spLocks noChangeShapeType="1"/>
            </p:cNvSpPr>
            <p:nvPr/>
          </p:nvSpPr>
          <p:spPr bwMode="auto">
            <a:xfrm>
              <a:off x="3175" y="2931"/>
              <a:ext cx="363" cy="36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66" name="Text Box 25"/>
            <p:cNvSpPr txBox="1">
              <a:spLocks noChangeArrowheads="1"/>
            </p:cNvSpPr>
            <p:nvPr/>
          </p:nvSpPr>
          <p:spPr bwMode="auto">
            <a:xfrm>
              <a:off x="930" y="3362"/>
              <a:ext cx="147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curent de saturaţie;      valori de ordinul nA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67" name="Text Box 26"/>
            <p:cNvSpPr txBox="1">
              <a:spLocks noChangeArrowheads="1"/>
            </p:cNvSpPr>
            <p:nvPr/>
          </p:nvSpPr>
          <p:spPr bwMode="auto">
            <a:xfrm>
              <a:off x="2789" y="3362"/>
              <a:ext cx="1474" cy="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tensiune termică;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o-RO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25mV la T=25</a:t>
              </a:r>
              <a:r>
                <a:rPr kumimoji="0" lang="ro-RO" altLang="en-US" sz="16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o</a:t>
              </a:r>
              <a:r>
                <a:rPr kumimoji="0" lang="ro-RO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6108" name="Text Box 28"/>
          <p:cNvSpPr txBox="1">
            <a:spLocks noChangeArrowheads="1"/>
          </p:cNvSpPr>
          <p:nvPr/>
        </p:nvSpPr>
        <p:spPr bwMode="auto">
          <a:xfrm>
            <a:off x="9246393" y="3806825"/>
            <a:ext cx="1979613" cy="923330"/>
          </a:xfrm>
          <a:prstGeom prst="rect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Este un element de circuit neliniar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61" name="Text Box 29"/>
          <p:cNvSpPr txBox="1">
            <a:spLocks noChangeArrowheads="1"/>
          </p:cNvSpPr>
          <p:nvPr/>
        </p:nvSpPr>
        <p:spPr bwMode="auto">
          <a:xfrm>
            <a:off x="3863975" y="2276476"/>
            <a:ext cx="755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anod</a:t>
            </a:r>
          </a:p>
        </p:txBody>
      </p:sp>
      <p:sp>
        <p:nvSpPr>
          <p:cNvPr id="6162" name="Text Box 30"/>
          <p:cNvSpPr txBox="1">
            <a:spLocks noChangeArrowheads="1"/>
          </p:cNvSpPr>
          <p:nvPr/>
        </p:nvSpPr>
        <p:spPr bwMode="auto">
          <a:xfrm>
            <a:off x="7464426" y="2276476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catod</a:t>
            </a:r>
          </a:p>
        </p:txBody>
      </p:sp>
    </p:spTree>
    <p:extLst>
      <p:ext uri="{BB962C8B-B14F-4D97-AF65-F5344CB8AC3E}">
        <p14:creationId xmlns:p14="http://schemas.microsoft.com/office/powerpoint/2010/main" val="3566603473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6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46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6" grpId="0"/>
      <p:bldP spid="46097" grpId="0"/>
      <p:bldP spid="46098" grpId="0"/>
      <p:bldP spid="46100" grpId="0"/>
      <p:bldP spid="4610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1524001" y="30395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0243" name="Object 4"/>
          <p:cNvGraphicFramePr>
            <a:graphicFrameLocks noChangeAspect="1"/>
          </p:cNvGraphicFramePr>
          <p:nvPr/>
        </p:nvGraphicFramePr>
        <p:xfrm>
          <a:off x="6934200" y="1506538"/>
          <a:ext cx="1905000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2865" imgH="406224" progId="Equation.3">
                  <p:embed/>
                </p:oleObj>
              </mc:Choice>
              <mc:Fallback>
                <p:oleObj name="Equation" r:id="rId2" imgW="1002865" imgH="406224" progId="Equation.3">
                  <p:embed/>
                  <p:pic>
                    <p:nvPicPr>
                      <p:cNvPr id="1024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506538"/>
                        <a:ext cx="1905000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1524001" y="31300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0245" name="Object 6"/>
          <p:cNvGraphicFramePr>
            <a:graphicFrameLocks noChangeAspect="1"/>
          </p:cNvGraphicFramePr>
          <p:nvPr/>
        </p:nvGraphicFramePr>
        <p:xfrm>
          <a:off x="2838450" y="990600"/>
          <a:ext cx="31623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66680" imgH="228600" progId="Equation.DSMT4">
                  <p:embed/>
                </p:oleObj>
              </mc:Choice>
              <mc:Fallback>
                <p:oleObj name="Equation" r:id="rId4" imgW="1066680" imgH="228600" progId="Equation.DSMT4">
                  <p:embed/>
                  <p:pic>
                    <p:nvPicPr>
                      <p:cNvPr id="1024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8450" y="990600"/>
                        <a:ext cx="31623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Rectangle 9"/>
          <p:cNvSpPr>
            <a:spLocks noChangeArrowheads="1"/>
          </p:cNvSpPr>
          <p:nvPr/>
        </p:nvSpPr>
        <p:spPr bwMode="auto">
          <a:xfrm>
            <a:off x="-762000" y="2177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024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392135"/>
              </p:ext>
            </p:extLst>
          </p:nvPr>
        </p:nvGraphicFramePr>
        <p:xfrm>
          <a:off x="5251268" y="4737100"/>
          <a:ext cx="2209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67893" imgH="393529" progId="Equation.3">
                  <p:embed/>
                </p:oleObj>
              </mc:Choice>
              <mc:Fallback>
                <p:oleObj name="Equation" r:id="rId6" imgW="1167893" imgH="393529" progId="Equation.3">
                  <p:embed/>
                  <p:pic>
                    <p:nvPicPr>
                      <p:cNvPr id="1024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268" y="4737100"/>
                        <a:ext cx="22098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Rectangle 10"/>
          <p:cNvSpPr>
            <a:spLocks noChangeArrowheads="1"/>
          </p:cNvSpPr>
          <p:nvPr/>
        </p:nvSpPr>
        <p:spPr bwMode="auto">
          <a:xfrm>
            <a:off x="1524000" y="76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Parametrii statici de comutare ai diodei semiconductoare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9" name="Rectangle 11"/>
          <p:cNvSpPr>
            <a:spLocks noChangeArrowheads="1"/>
          </p:cNvSpPr>
          <p:nvPr/>
        </p:nvSpPr>
        <p:spPr bwMode="auto">
          <a:xfrm>
            <a:off x="1524000" y="517526"/>
            <a:ext cx="731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Pentru o joncţiune </a:t>
            </a:r>
            <a:r>
              <a:rPr kumimoji="0" lang="it-IT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pn</a:t>
            </a:r>
            <a:r>
              <a:rPr kumimoji="0" lang="it-IT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ideală, relaţia curent-tensiune este: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0250" name="Rectangle 12"/>
          <p:cNvSpPr>
            <a:spLocks noChangeArrowheads="1"/>
          </p:cNvSpPr>
          <p:nvPr/>
        </p:nvSpPr>
        <p:spPr bwMode="auto">
          <a:xfrm>
            <a:off x="1524000" y="1660526"/>
            <a:ext cx="586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r>
              <a:rPr kumimoji="0" lang="en-US" alt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o-RO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curentul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de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saturaţie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invers al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diodei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0251" name="Rectangle 13"/>
          <p:cNvSpPr>
            <a:spLocks noChangeArrowheads="1"/>
          </p:cNvSpPr>
          <p:nvPr/>
        </p:nvSpPr>
        <p:spPr bwMode="auto">
          <a:xfrm>
            <a:off x="897834" y="2435227"/>
            <a:ext cx="10554789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unde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e: </a:t>
            </a:r>
            <a:r>
              <a:rPr kumimoji="0" lang="it-IT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sarcina electrică a electronilor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(e=1,6∙10</a:t>
            </a:r>
            <a:r>
              <a:rPr kumimoji="0" lang="en-US" alt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-19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S: </a:t>
            </a:r>
            <a:r>
              <a:rPr kumimoji="0" lang="it-IT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secţiunea transversală prin joncţiune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en-US" alt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it-IT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coeficientul de difuzie pentru goluri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</a:t>
            </a:r>
            <a:r>
              <a:rPr kumimoji="0" lang="en-US" alt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m0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it-IT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concentraţia purtătorilor minoritari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w: </a:t>
            </a:r>
            <a:r>
              <a:rPr kumimoji="0" lang="it-IT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grosimea zonei de recombinări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en-US" alt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it-IT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coeficientul de recombinare a golurilor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(are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valarea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pentru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Ge,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valoarea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pentru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Si)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</a:t>
            </a:r>
            <a:r>
              <a:rPr kumimoji="0" lang="en-US" alt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este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tensiunea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termica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</a:p>
        </p:txBody>
      </p:sp>
      <p:sp>
        <p:nvSpPr>
          <p:cNvPr id="10252" name="Rectangle 14"/>
          <p:cNvSpPr>
            <a:spLocks noChangeArrowheads="1"/>
          </p:cNvSpPr>
          <p:nvPr/>
        </p:nvSpPr>
        <p:spPr bwMode="auto">
          <a:xfrm>
            <a:off x="1523999" y="5851526"/>
            <a:ext cx="80641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unde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r>
              <a:rPr kumimoji="0" lang="ro-RO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K </a:t>
            </a:r>
            <a:r>
              <a:rPr kumimoji="0" lang="ro-RO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constanta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lui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Boltzmann (K= 1,38∙10</a:t>
            </a:r>
            <a:r>
              <a:rPr kumimoji="0" lang="en-US" alt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-23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J/K)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 </a:t>
            </a:r>
            <a:r>
              <a:rPr kumimoji="0" lang="ro-RO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temperatura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absoluta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1179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580291" y="990601"/>
            <a:ext cx="11218985" cy="4475163"/>
          </a:xfrm>
        </p:spPr>
        <p:txBody>
          <a:bodyPr/>
          <a:lstStyle/>
          <a:p>
            <a:r>
              <a:rPr lang="ro-MD" altLang="en-US" dirty="0"/>
              <a:t>Extrapolarea acestei dependențe la U=0 în scară logaritmică permite determinarea comodă a curentului de saturație. Cum baza logaritmului natural nu este comod pentru ingineri, obișnuim să utilizăm variația tensiunii pentru care curentul crește de 10 ori dar nu de e (2,7182) ori de unde rezultă:</a:t>
            </a:r>
          </a:p>
          <a:p>
            <a:r>
              <a:rPr lang="ro-MD" altLang="en-US" dirty="0"/>
              <a:t>- la o diodă de Ge valoarea curentului se multiplică cu 10 la fiecare creștere cu 60 mV a tensiunii</a:t>
            </a:r>
          </a:p>
          <a:p>
            <a:pPr marL="0" indent="0">
              <a:buNone/>
            </a:pPr>
            <a:endParaRPr lang="ro-MD" altLang="en-US" dirty="0"/>
          </a:p>
          <a:p>
            <a:pPr marL="0" indent="0">
              <a:buNone/>
            </a:pPr>
            <a:r>
              <a:rPr lang="ro-MD" altLang="en-US" dirty="0"/>
              <a:t>Deoarece la Si m=2</a:t>
            </a:r>
          </a:p>
          <a:p>
            <a:r>
              <a:rPr lang="ro-MD" altLang="en-US" dirty="0"/>
              <a:t>- la o diodă de Si valoarea curentului se multiplică cu 10 la fiecare creștere cu 120 mV a tensiunii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5566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361950"/>
            <a:ext cx="7481888" cy="4905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/>
              <a:t>Caracteristica</a:t>
            </a:r>
            <a:r>
              <a:rPr lang="en-US" dirty="0"/>
              <a:t> </a:t>
            </a:r>
            <a:r>
              <a:rPr lang="ro-MD" dirty="0"/>
              <a:t>statică a </a:t>
            </a:r>
            <a:r>
              <a:rPr lang="en-US" dirty="0" err="1"/>
              <a:t>diodei</a:t>
            </a:r>
            <a:endParaRPr lang="en-US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21921" y="852489"/>
            <a:ext cx="11589434" cy="4979987"/>
          </a:xfrm>
        </p:spPr>
        <p:txBody>
          <a:bodyPr/>
          <a:lstStyle/>
          <a:p>
            <a:pPr>
              <a:defRPr/>
            </a:pPr>
            <a:r>
              <a:rPr lang="ro-MD" altLang="en-US" dirty="0"/>
              <a:t>Caracteristica statică a didei SC reprezintă dependența curentului prin diodă (curent anodic) de tensiunea dintre anod și catod (tensiunea catodică)</a:t>
            </a:r>
          </a:p>
          <a:p>
            <a:pPr>
              <a:defRPr/>
            </a:pPr>
            <a:r>
              <a:rPr lang="ro-MD" altLang="en-US" dirty="0"/>
              <a:t>Dioda SC este formată din 1 joncțiune n și 2 contacte ohmice (</a:t>
            </a:r>
            <a:r>
              <a:rPr lang="ro-MD" altLang="en-US" dirty="0" err="1"/>
              <a:t>Me</a:t>
            </a:r>
            <a:r>
              <a:rPr lang="ro-MD" altLang="en-US" dirty="0"/>
              <a:t>-SC)</a:t>
            </a:r>
          </a:p>
          <a:p>
            <a:pPr>
              <a:defRPr/>
            </a:pPr>
            <a:r>
              <a:rPr lang="en-US" altLang="en-US" dirty="0" err="1"/>
              <a:t>V</a:t>
            </a:r>
            <a:r>
              <a:rPr lang="en-US" altLang="en-US" baseline="-25000" dirty="0" err="1"/>
              <a:t>p</a:t>
            </a:r>
            <a:r>
              <a:rPr lang="ro-MD" altLang="en-US" dirty="0"/>
              <a:t> =</a:t>
            </a:r>
            <a:r>
              <a:rPr lang="ro-MD" altLang="en-US" dirty="0" err="1"/>
              <a:t>kT</a:t>
            </a:r>
            <a:r>
              <a:rPr lang="ro-MD" altLang="en-US" dirty="0"/>
              <a:t>/e</a:t>
            </a:r>
            <a:r>
              <a:rPr lang="en-US" altLang="en-US" dirty="0"/>
              <a:t> –</a:t>
            </a:r>
            <a:r>
              <a:rPr lang="en-US" altLang="en-US" dirty="0" err="1"/>
              <a:t>tensiunea</a:t>
            </a:r>
            <a:r>
              <a:rPr lang="en-US" altLang="en-US" dirty="0"/>
              <a:t> de </a:t>
            </a:r>
            <a:r>
              <a:rPr lang="en-US" altLang="en-US" dirty="0" err="1"/>
              <a:t>prag</a:t>
            </a:r>
            <a:r>
              <a:rPr lang="en-US" altLang="en-US" dirty="0"/>
              <a:t> (</a:t>
            </a:r>
            <a:r>
              <a:rPr lang="ro-MD" altLang="en-US" dirty="0"/>
              <a:t>, termică </a:t>
            </a:r>
            <a:r>
              <a:rPr lang="en-US" altLang="en-US" dirty="0"/>
              <a:t>de </a:t>
            </a:r>
            <a:r>
              <a:rPr lang="en-US" altLang="en-US" dirty="0" err="1"/>
              <a:t>deschidere</a:t>
            </a:r>
            <a:r>
              <a:rPr lang="en-US" altLang="en-US" dirty="0"/>
              <a:t>)</a:t>
            </a:r>
            <a:r>
              <a:rPr lang="ro-MD" altLang="en-US" dirty="0"/>
              <a:t> (Si, V</a:t>
            </a:r>
            <a:r>
              <a:rPr lang="ro-MD" altLang="en-US" baseline="-25000" dirty="0"/>
              <a:t>p</a:t>
            </a:r>
            <a:r>
              <a:rPr lang="ro-MD" altLang="en-US" dirty="0"/>
              <a:t>=0,6-0,7 V,  Ge, V</a:t>
            </a:r>
            <a:r>
              <a:rPr lang="ro-MD" altLang="en-US" baseline="-25000" dirty="0"/>
              <a:t>p</a:t>
            </a:r>
            <a:r>
              <a:rPr lang="ro-MD" altLang="en-US" dirty="0"/>
              <a:t> = 0,2 V)</a:t>
            </a:r>
            <a:endParaRPr lang="en-US" altLang="en-US" dirty="0"/>
          </a:p>
          <a:p>
            <a:pPr>
              <a:defRPr/>
            </a:pPr>
            <a:r>
              <a:rPr lang="en-US" altLang="en-US" dirty="0"/>
              <a:t>V</a:t>
            </a:r>
            <a:r>
              <a:rPr lang="en-US" altLang="en-US" baseline="-25000" dirty="0"/>
              <a:t>s</a:t>
            </a:r>
            <a:r>
              <a:rPr lang="en-US" altLang="en-US" dirty="0"/>
              <a:t> – </a:t>
            </a:r>
            <a:r>
              <a:rPr lang="en-US" altLang="en-US" dirty="0" err="1"/>
              <a:t>tensiunea</a:t>
            </a:r>
            <a:r>
              <a:rPr lang="en-US" altLang="en-US" dirty="0"/>
              <a:t> de </a:t>
            </a:r>
            <a:r>
              <a:rPr lang="en-US" altLang="en-US" dirty="0" err="1"/>
              <a:t>str</a:t>
            </a:r>
            <a:r>
              <a:rPr lang="ro-MD" altLang="en-US" dirty="0"/>
              <a:t>ă</a:t>
            </a:r>
            <a:r>
              <a:rPr lang="en-US" altLang="en-US" dirty="0" err="1"/>
              <a:t>pungere</a:t>
            </a:r>
            <a:r>
              <a:rPr lang="ro-MD" altLang="en-US" dirty="0"/>
              <a:t>  </a:t>
            </a:r>
          </a:p>
          <a:p>
            <a:pPr>
              <a:defRPr/>
            </a:pPr>
            <a:r>
              <a:rPr lang="ro-MD" altLang="en-US" dirty="0"/>
              <a:t>Curentul diodei (</a:t>
            </a:r>
            <a:r>
              <a:rPr lang="ro-MD" altLang="en-US" b="1" dirty="0"/>
              <a:t>ecuația </a:t>
            </a:r>
            <a:r>
              <a:rPr lang="ro-MD" altLang="en-US" b="1" dirty="0" err="1"/>
              <a:t>Shockley</a:t>
            </a:r>
            <a:r>
              <a:rPr lang="ro-MD" altLang="en-US" dirty="0"/>
              <a:t>)</a:t>
            </a:r>
          </a:p>
          <a:p>
            <a:pPr>
              <a:defRPr/>
            </a:pPr>
            <a:r>
              <a:rPr lang="ro-MD" altLang="en-US" b="1" dirty="0"/>
              <a:t>I</a:t>
            </a:r>
            <a:r>
              <a:rPr lang="ro-MD" altLang="en-US" b="1" baseline="-25000" dirty="0"/>
              <a:t>d</a:t>
            </a:r>
            <a:r>
              <a:rPr lang="ro-MD" altLang="en-US" b="1" dirty="0"/>
              <a:t> = I</a:t>
            </a:r>
            <a:r>
              <a:rPr lang="ro-MD" altLang="en-US" b="1" baseline="-25000" dirty="0"/>
              <a:t>o</a:t>
            </a:r>
            <a:r>
              <a:rPr lang="ro-MD" altLang="en-US" b="1" dirty="0"/>
              <a:t> exp ((eV</a:t>
            </a:r>
            <a:r>
              <a:rPr lang="ro-MD" altLang="en-US" b="1" baseline="-25000" dirty="0"/>
              <a:t>d</a:t>
            </a:r>
            <a:r>
              <a:rPr lang="ro-MD" altLang="en-US" b="1" dirty="0"/>
              <a:t>/mkT)-1</a:t>
            </a:r>
            <a:r>
              <a:rPr lang="ro-MD" altLang="en-US" dirty="0"/>
              <a:t>)=</a:t>
            </a:r>
            <a:r>
              <a:rPr lang="ro-MD" altLang="en-US" b="1" dirty="0"/>
              <a:t>I</a:t>
            </a:r>
            <a:r>
              <a:rPr lang="ro-MD" altLang="en-US" b="1" baseline="-25000" dirty="0"/>
              <a:t>o</a:t>
            </a:r>
            <a:r>
              <a:rPr lang="ro-MD" altLang="en-US" b="1" dirty="0"/>
              <a:t>exp (V</a:t>
            </a:r>
            <a:r>
              <a:rPr lang="ro-MD" altLang="en-US" b="1" baseline="-25000" dirty="0"/>
              <a:t>d</a:t>
            </a:r>
            <a:r>
              <a:rPr lang="ro-MD" altLang="en-US" b="1" dirty="0"/>
              <a:t>/mV</a:t>
            </a:r>
            <a:r>
              <a:rPr lang="ro-MD" altLang="en-US" b="1" baseline="-25000" dirty="0"/>
              <a:t>p</a:t>
            </a:r>
            <a:r>
              <a:rPr lang="ro-MD" altLang="en-US" b="1" dirty="0"/>
              <a:t>), </a:t>
            </a:r>
          </a:p>
          <a:p>
            <a:pPr>
              <a:defRPr/>
            </a:pPr>
            <a:r>
              <a:rPr lang="ro-MD" altLang="en-US" dirty="0"/>
              <a:t>unde m = 1 (Ge) sau 2(Si)</a:t>
            </a:r>
          </a:p>
          <a:p>
            <a:pPr>
              <a:defRPr/>
            </a:pPr>
            <a:r>
              <a:rPr lang="ro-MD" altLang="en-US" dirty="0"/>
              <a:t>Timpul de revenire</a:t>
            </a:r>
          </a:p>
          <a:p>
            <a:pPr>
              <a:defRPr/>
            </a:pPr>
            <a:r>
              <a:rPr lang="ro-MD" altLang="en-US" dirty="0"/>
              <a:t>Capacitatea electrică</a:t>
            </a:r>
            <a:endParaRPr lang="en-US" altLang="en-US" dirty="0"/>
          </a:p>
        </p:txBody>
      </p:sp>
      <p:pic>
        <p:nvPicPr>
          <p:cNvPr id="3686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1" y="2751907"/>
            <a:ext cx="6219919" cy="411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158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48" y="146974"/>
            <a:ext cx="3868089" cy="48004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o-MD" dirty="0"/>
              <a:t>Parametrii diodei</a:t>
            </a:r>
            <a:endParaRPr lang="en-US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90435" y="692331"/>
            <a:ext cx="7904034" cy="4648200"/>
          </a:xfrm>
        </p:spPr>
        <p:txBody>
          <a:bodyPr/>
          <a:lstStyle/>
          <a:p>
            <a:pPr>
              <a:defRPr/>
            </a:pPr>
            <a:r>
              <a:rPr lang="ro-MD" altLang="en-US" dirty="0"/>
              <a:t>Regimul de conducție</a:t>
            </a:r>
          </a:p>
          <a:p>
            <a:pPr>
              <a:defRPr/>
            </a:pPr>
            <a:r>
              <a:rPr lang="ro-MD" altLang="en-US" dirty="0"/>
              <a:t>Polarizare directă V</a:t>
            </a:r>
            <a:r>
              <a:rPr lang="ro-MD" altLang="en-US" baseline="-25000" dirty="0"/>
              <a:t>a</a:t>
            </a:r>
            <a:r>
              <a:rPr lang="ro-MD" altLang="en-US" dirty="0"/>
              <a:t> </a:t>
            </a:r>
            <a:r>
              <a:rPr lang="ro-MD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 4kT/e</a:t>
            </a:r>
          </a:p>
          <a:p>
            <a:pPr>
              <a:defRPr/>
            </a:pPr>
            <a:r>
              <a:rPr lang="ro-MD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T=300 K - formula se simplifică </a:t>
            </a:r>
          </a:p>
          <a:p>
            <a:pPr>
              <a:defRPr/>
            </a:pPr>
            <a:r>
              <a:rPr lang="ro-MD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Obținând       I</a:t>
            </a:r>
            <a:r>
              <a:rPr lang="ro-MD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o-MD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-I</a:t>
            </a:r>
            <a:r>
              <a:rPr lang="ro-MD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o-MD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curent saturație</a:t>
            </a:r>
          </a:p>
          <a:p>
            <a:pPr>
              <a:defRPr/>
            </a:pPr>
            <a:r>
              <a:rPr lang="ro-MD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o-MD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o-MD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o-MD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mcA</a:t>
            </a:r>
            <a:r>
              <a:rPr lang="ro-MD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pentru diode de Ge</a:t>
            </a:r>
          </a:p>
          <a:p>
            <a:pPr>
              <a:defRPr/>
            </a:pPr>
            <a:r>
              <a:rPr lang="ro-MD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o-MD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o-MD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 </a:t>
            </a:r>
            <a:r>
              <a:rPr lang="ro-MD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ro-MD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pentru diode de Si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Deoarece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dioda SC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consumator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energie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  <a:defRPr/>
            </a:pPr>
            <a:r>
              <a:rPr lang="ro-MD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aracteristica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MD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să treacă prin origine (0)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Curentul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direct –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curentul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difuzie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purtatorilor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sarcina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majoritari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Curentul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indirect –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cirentul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drift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purtatorilor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sarcina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minoritari</a:t>
            </a:r>
            <a:endParaRPr lang="en-US" altLang="en-US" b="1" dirty="0"/>
          </a:p>
        </p:txBody>
      </p:sp>
      <p:pic>
        <p:nvPicPr>
          <p:cNvPr id="3891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271" y="988085"/>
            <a:ext cx="3788331" cy="31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080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1114" y="381000"/>
            <a:ext cx="7405687" cy="719138"/>
          </a:xfrm>
        </p:spPr>
        <p:txBody>
          <a:bodyPr/>
          <a:lstStyle/>
          <a:p>
            <a:pPr>
              <a:defRPr/>
            </a:pPr>
            <a:r>
              <a:rPr lang="ro-MD" dirty="0"/>
              <a:t>Regimuri limită de funcționare</a:t>
            </a:r>
            <a:endParaRPr lang="en-US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246185" y="1100139"/>
            <a:ext cx="11641015" cy="4378325"/>
          </a:xfrm>
        </p:spPr>
        <p:txBody>
          <a:bodyPr/>
          <a:lstStyle/>
          <a:p>
            <a:r>
              <a:rPr lang="en-US" altLang="en-US" dirty="0"/>
              <a:t>La </a:t>
            </a:r>
            <a:r>
              <a:rPr lang="en-US" altLang="en-US" dirty="0" err="1"/>
              <a:t>valori</a:t>
            </a:r>
            <a:r>
              <a:rPr lang="en-US" altLang="en-US" dirty="0"/>
              <a:t> </a:t>
            </a:r>
            <a:r>
              <a:rPr lang="en-US" altLang="en-US" dirty="0" err="1"/>
              <a:t>mari</a:t>
            </a:r>
            <a:r>
              <a:rPr lang="en-US" altLang="en-US" dirty="0"/>
              <a:t> ale </a:t>
            </a:r>
            <a:r>
              <a:rPr lang="en-US" altLang="en-US" dirty="0" err="1"/>
              <a:t>tensiunii</a:t>
            </a:r>
            <a:r>
              <a:rPr lang="en-US" altLang="en-US" dirty="0"/>
              <a:t> inverse, </a:t>
            </a:r>
            <a:r>
              <a:rPr lang="en-US" altLang="en-US" dirty="0" err="1"/>
              <a:t>câmpul</a:t>
            </a:r>
            <a:r>
              <a:rPr lang="en-US" altLang="en-US" dirty="0"/>
              <a:t> electric din </a:t>
            </a:r>
            <a:r>
              <a:rPr lang="en-US" altLang="en-US" dirty="0" err="1"/>
              <a:t>regiunea</a:t>
            </a:r>
            <a:r>
              <a:rPr lang="en-US" altLang="en-US" dirty="0"/>
              <a:t> de </a:t>
            </a:r>
            <a:r>
              <a:rPr lang="en-US" altLang="en-US" dirty="0" err="1"/>
              <a:t>trecere</a:t>
            </a:r>
            <a:r>
              <a:rPr lang="en-US" altLang="en-US" dirty="0"/>
              <a:t> (de </a:t>
            </a:r>
            <a:r>
              <a:rPr lang="en-US" altLang="en-US" dirty="0" err="1"/>
              <a:t>sarcină</a:t>
            </a:r>
            <a:r>
              <a:rPr lang="en-US" altLang="en-US" dirty="0"/>
              <a:t> </a:t>
            </a:r>
            <a:r>
              <a:rPr lang="en-US" altLang="en-US" dirty="0" err="1"/>
              <a:t>spaţială</a:t>
            </a:r>
            <a:r>
              <a:rPr lang="en-US" altLang="en-US" dirty="0"/>
              <a:t>) </a:t>
            </a:r>
            <a:r>
              <a:rPr lang="en-US" altLang="en-US" dirty="0" err="1"/>
              <a:t>atinge</a:t>
            </a:r>
            <a:r>
              <a:rPr lang="en-US" altLang="en-US" dirty="0"/>
              <a:t> </a:t>
            </a:r>
            <a:r>
              <a:rPr lang="en-US" altLang="en-US" dirty="0" err="1"/>
              <a:t>valori</a:t>
            </a:r>
            <a:r>
              <a:rPr lang="en-US" altLang="en-US" dirty="0"/>
              <a:t> </a:t>
            </a:r>
            <a:r>
              <a:rPr lang="en-US" altLang="en-US" dirty="0" err="1"/>
              <a:t>mari</a:t>
            </a:r>
            <a:r>
              <a:rPr lang="en-US" altLang="en-US" dirty="0"/>
              <a:t>, </a:t>
            </a:r>
            <a:r>
              <a:rPr lang="en-US" altLang="en-US" dirty="0" err="1"/>
              <a:t>imprimând</a:t>
            </a:r>
            <a:r>
              <a:rPr lang="en-US" altLang="en-US" dirty="0"/>
              <a:t> o </a:t>
            </a:r>
            <a:r>
              <a:rPr lang="en-US" altLang="en-US" dirty="0" err="1"/>
              <a:t>energie</a:t>
            </a:r>
            <a:r>
              <a:rPr lang="en-US" altLang="en-US" dirty="0"/>
              <a:t> </a:t>
            </a:r>
            <a:r>
              <a:rPr lang="en-US" altLang="en-US" dirty="0" err="1"/>
              <a:t>crescută</a:t>
            </a:r>
            <a:r>
              <a:rPr lang="en-US" altLang="en-US" dirty="0"/>
              <a:t> </a:t>
            </a:r>
            <a:r>
              <a:rPr lang="en-US" altLang="en-US" dirty="0" err="1"/>
              <a:t>purtătorilor</a:t>
            </a:r>
            <a:r>
              <a:rPr lang="en-US" altLang="en-US" dirty="0"/>
              <a:t> de </a:t>
            </a:r>
            <a:r>
              <a:rPr lang="en-US" altLang="en-US" dirty="0" err="1"/>
              <a:t>sarcină</a:t>
            </a:r>
            <a:r>
              <a:rPr lang="en-US" altLang="en-US" dirty="0"/>
              <a:t> care</a:t>
            </a:r>
            <a:r>
              <a:rPr lang="ro-RO" altLang="en-US" dirty="0"/>
              <a:t>-l</a:t>
            </a:r>
            <a:r>
              <a:rPr lang="en-US" altLang="en-US" dirty="0"/>
              <a:t> </a:t>
            </a:r>
            <a:r>
              <a:rPr lang="en-US" altLang="en-US" dirty="0" err="1"/>
              <a:t>străbat</a:t>
            </a:r>
            <a:r>
              <a:rPr lang="en-US" altLang="en-US" dirty="0"/>
              <a:t>. </a:t>
            </a:r>
            <a:endParaRPr lang="ro-RO" altLang="en-US" dirty="0"/>
          </a:p>
          <a:p>
            <a:r>
              <a:rPr lang="en-US" altLang="en-US" dirty="0" err="1"/>
              <a:t>În</a:t>
            </a:r>
            <a:r>
              <a:rPr lang="en-US" altLang="en-US" dirty="0"/>
              <a:t> </a:t>
            </a:r>
            <a:r>
              <a:rPr lang="en-US" altLang="en-US" dirty="0" err="1"/>
              <a:t>urma</a:t>
            </a:r>
            <a:r>
              <a:rPr lang="en-US" altLang="en-US" dirty="0"/>
              <a:t> </a:t>
            </a:r>
            <a:r>
              <a:rPr lang="en-US" altLang="en-US" dirty="0" err="1"/>
              <a:t>ciocnirii</a:t>
            </a:r>
            <a:r>
              <a:rPr lang="en-US" altLang="en-US" dirty="0"/>
              <a:t> </a:t>
            </a:r>
            <a:r>
              <a:rPr lang="en-US" altLang="en-US" dirty="0" err="1"/>
              <a:t>unui</a:t>
            </a:r>
            <a:r>
              <a:rPr lang="en-US" altLang="en-US" dirty="0"/>
              <a:t> </a:t>
            </a:r>
            <a:r>
              <a:rPr lang="en-US" altLang="en-US" dirty="0" err="1"/>
              <a:t>astfel</a:t>
            </a:r>
            <a:r>
              <a:rPr lang="en-US" altLang="en-US" dirty="0"/>
              <a:t> de </a:t>
            </a:r>
            <a:r>
              <a:rPr lang="en-US" altLang="en-US" dirty="0" err="1"/>
              <a:t>purtător</a:t>
            </a:r>
            <a:r>
              <a:rPr lang="en-US" altLang="en-US" dirty="0"/>
              <a:t> de </a:t>
            </a:r>
            <a:r>
              <a:rPr lang="en-US" altLang="en-US" dirty="0" err="1"/>
              <a:t>sarcină</a:t>
            </a:r>
            <a:r>
              <a:rPr lang="en-US" altLang="en-US" dirty="0"/>
              <a:t> cu </a:t>
            </a:r>
            <a:r>
              <a:rPr lang="en-US" altLang="en-US" dirty="0" err="1"/>
              <a:t>atomii</a:t>
            </a:r>
            <a:r>
              <a:rPr lang="en-US" altLang="en-US" dirty="0"/>
              <a:t> </a:t>
            </a:r>
            <a:r>
              <a:rPr lang="en-US" altLang="en-US" dirty="0" err="1"/>
              <a:t>reţelei</a:t>
            </a:r>
            <a:r>
              <a:rPr lang="en-US" altLang="en-US" dirty="0"/>
              <a:t> </a:t>
            </a:r>
            <a:r>
              <a:rPr lang="en-US" altLang="en-US" dirty="0" err="1"/>
              <a:t>cristaline</a:t>
            </a:r>
            <a:r>
              <a:rPr lang="en-US" altLang="en-US" dirty="0"/>
              <a:t>, se </a:t>
            </a:r>
            <a:r>
              <a:rPr lang="en-US" altLang="en-US" dirty="0" err="1"/>
              <a:t>poate</a:t>
            </a:r>
            <a:r>
              <a:rPr lang="en-US" altLang="en-US" dirty="0"/>
              <a:t> produce </a:t>
            </a:r>
            <a:r>
              <a:rPr lang="en-US" altLang="en-US" dirty="0" err="1"/>
              <a:t>ruperea</a:t>
            </a:r>
            <a:r>
              <a:rPr lang="en-US" altLang="en-US" dirty="0"/>
              <a:t> </a:t>
            </a:r>
            <a:r>
              <a:rPr lang="en-US" altLang="en-US" dirty="0" err="1"/>
              <a:t>unei</a:t>
            </a:r>
            <a:r>
              <a:rPr lang="en-US" altLang="en-US" dirty="0"/>
              <a:t> </a:t>
            </a:r>
            <a:r>
              <a:rPr lang="en-US" altLang="en-US" dirty="0" err="1"/>
              <a:t>legături</a:t>
            </a:r>
            <a:r>
              <a:rPr lang="en-US" altLang="en-US" dirty="0"/>
              <a:t> </a:t>
            </a:r>
            <a:r>
              <a:rPr lang="en-US" altLang="en-US" dirty="0" err="1"/>
              <a:t>covalente</a:t>
            </a:r>
            <a:r>
              <a:rPr lang="en-US" altLang="en-US" dirty="0"/>
              <a:t>, </a:t>
            </a:r>
            <a:r>
              <a:rPr lang="en-US" altLang="en-US" dirty="0" err="1"/>
              <a:t>creând</a:t>
            </a:r>
            <a:r>
              <a:rPr lang="en-US" altLang="en-US" dirty="0"/>
              <a:t> </a:t>
            </a:r>
            <a:r>
              <a:rPr lang="en-US" altLang="en-US" dirty="0" err="1"/>
              <a:t>astfel</a:t>
            </a:r>
            <a:r>
              <a:rPr lang="en-US" altLang="en-US" dirty="0"/>
              <a:t> o </a:t>
            </a:r>
            <a:r>
              <a:rPr lang="en-US" altLang="en-US" dirty="0" err="1"/>
              <a:t>pereche</a:t>
            </a:r>
            <a:r>
              <a:rPr lang="en-US" altLang="en-US" dirty="0"/>
              <a:t> electron-</a:t>
            </a:r>
            <a:r>
              <a:rPr lang="en-US" altLang="en-US" dirty="0" err="1"/>
              <a:t>gol</a:t>
            </a:r>
            <a:r>
              <a:rPr lang="en-US" altLang="en-US" dirty="0"/>
              <a:t>. </a:t>
            </a:r>
            <a:r>
              <a:rPr lang="ro-MD" altLang="en-US" dirty="0"/>
              <a:t> </a:t>
            </a:r>
            <a:r>
              <a:rPr lang="en-US" altLang="en-US" dirty="0" err="1"/>
              <a:t>Aceşti</a:t>
            </a:r>
            <a:r>
              <a:rPr lang="en-US" altLang="en-US" dirty="0"/>
              <a:t> </a:t>
            </a:r>
            <a:r>
              <a:rPr lang="en-US" altLang="en-US" dirty="0" err="1"/>
              <a:t>noi</a:t>
            </a:r>
            <a:r>
              <a:rPr lang="en-US" altLang="en-US" dirty="0"/>
              <a:t> </a:t>
            </a:r>
            <a:r>
              <a:rPr lang="en-US" altLang="en-US" dirty="0" err="1"/>
              <a:t>purtători</a:t>
            </a:r>
            <a:r>
              <a:rPr lang="en-US" altLang="en-US" dirty="0"/>
              <a:t> de </a:t>
            </a:r>
            <a:r>
              <a:rPr lang="en-US" altLang="en-US" dirty="0" err="1"/>
              <a:t>sarcină</a:t>
            </a:r>
            <a:r>
              <a:rPr lang="en-US" altLang="en-US" dirty="0"/>
              <a:t> </a:t>
            </a:r>
            <a:r>
              <a:rPr lang="en-US" altLang="en-US" dirty="0" err="1"/>
              <a:t>sunt</a:t>
            </a:r>
            <a:r>
              <a:rPr lang="en-US" altLang="en-US" dirty="0"/>
              <a:t> </a:t>
            </a:r>
            <a:r>
              <a:rPr lang="en-US" altLang="en-US" dirty="0" err="1"/>
              <a:t>şi</a:t>
            </a:r>
            <a:r>
              <a:rPr lang="en-US" altLang="en-US" dirty="0"/>
              <a:t> </a:t>
            </a:r>
            <a:r>
              <a:rPr lang="en-US" altLang="en-US" dirty="0" err="1"/>
              <a:t>ei</a:t>
            </a:r>
            <a:r>
              <a:rPr lang="en-US" altLang="en-US" dirty="0"/>
              <a:t> </a:t>
            </a:r>
            <a:r>
              <a:rPr lang="en-US" altLang="en-US" dirty="0" err="1"/>
              <a:t>antrenaţi</a:t>
            </a:r>
            <a:r>
              <a:rPr lang="en-US" altLang="en-US" dirty="0"/>
              <a:t> de </a:t>
            </a:r>
            <a:r>
              <a:rPr lang="en-US" altLang="en-US" dirty="0" err="1"/>
              <a:t>câmpul</a:t>
            </a:r>
            <a:r>
              <a:rPr lang="en-US" altLang="en-US" dirty="0"/>
              <a:t> electric, </a:t>
            </a:r>
            <a:r>
              <a:rPr lang="en-US" altLang="en-US" dirty="0" err="1"/>
              <a:t>cre</a:t>
            </a:r>
            <a:r>
              <a:rPr lang="ro-RO" altLang="en-US" dirty="0"/>
              <a:t>ând l</a:t>
            </a:r>
            <a:r>
              <a:rPr lang="en-US" altLang="en-US" dirty="0"/>
              <a:t>a </a:t>
            </a:r>
            <a:r>
              <a:rPr lang="en-US" altLang="en-US" dirty="0" err="1"/>
              <a:t>rândul</a:t>
            </a:r>
            <a:r>
              <a:rPr lang="en-US" altLang="en-US" dirty="0"/>
              <a:t> </a:t>
            </a:r>
            <a:r>
              <a:rPr lang="en-US" altLang="en-US" dirty="0" err="1"/>
              <a:t>lor</a:t>
            </a:r>
            <a:r>
              <a:rPr lang="en-US" altLang="en-US" dirty="0"/>
              <a:t> o </a:t>
            </a:r>
            <a:r>
              <a:rPr lang="en-US" altLang="en-US" dirty="0" err="1"/>
              <a:t>nouă</a:t>
            </a:r>
            <a:r>
              <a:rPr lang="en-US" altLang="en-US" dirty="0"/>
              <a:t> </a:t>
            </a:r>
            <a:r>
              <a:rPr lang="en-US" altLang="en-US" dirty="0" err="1"/>
              <a:t>pereche</a:t>
            </a:r>
            <a:r>
              <a:rPr lang="en-US" altLang="en-US" dirty="0"/>
              <a:t> electron-</a:t>
            </a:r>
            <a:r>
              <a:rPr lang="en-US" altLang="en-US" dirty="0" err="1"/>
              <a:t>gol</a:t>
            </a:r>
            <a:r>
              <a:rPr lang="ro-RO" altLang="en-US" dirty="0"/>
              <a:t>, ș.a.m.d.</a:t>
            </a:r>
            <a:r>
              <a:rPr lang="en-US" altLang="en-US" dirty="0"/>
              <a:t> </a:t>
            </a:r>
            <a:r>
              <a:rPr lang="ro-MD" altLang="en-US" dirty="0"/>
              <a:t> </a:t>
            </a:r>
          </a:p>
          <a:p>
            <a:r>
              <a:rPr lang="ro-MD" altLang="en-US" dirty="0"/>
              <a:t>F</a:t>
            </a:r>
            <a:r>
              <a:rPr lang="en-US" altLang="en-US" dirty="0" err="1"/>
              <a:t>enomen</a:t>
            </a:r>
            <a:r>
              <a:rPr lang="ro-MD" altLang="en-US" dirty="0" err="1"/>
              <a:t>ul</a:t>
            </a:r>
            <a:r>
              <a:rPr lang="en-US" altLang="en-US" dirty="0"/>
              <a:t> </a:t>
            </a:r>
            <a:r>
              <a:rPr lang="en-US" altLang="en-US" dirty="0" err="1"/>
              <a:t>poartă</a:t>
            </a:r>
            <a:r>
              <a:rPr lang="en-US" altLang="en-US" dirty="0"/>
              <a:t> </a:t>
            </a:r>
            <a:r>
              <a:rPr lang="en-US" altLang="en-US" dirty="0" err="1"/>
              <a:t>numele</a:t>
            </a:r>
            <a:r>
              <a:rPr lang="en-US" altLang="en-US" dirty="0"/>
              <a:t> de </a:t>
            </a:r>
            <a:r>
              <a:rPr lang="en-US" altLang="en-US" dirty="0" err="1"/>
              <a:t>multiplicare</a:t>
            </a:r>
            <a:r>
              <a:rPr lang="en-US" altLang="en-US" dirty="0"/>
              <a:t> </a:t>
            </a:r>
            <a:r>
              <a:rPr lang="en-US" altLang="en-US" dirty="0" err="1"/>
              <a:t>în</a:t>
            </a:r>
            <a:r>
              <a:rPr lang="en-US" altLang="en-US" dirty="0"/>
              <a:t> </a:t>
            </a:r>
            <a:r>
              <a:rPr lang="en-US" altLang="en-US" dirty="0" err="1"/>
              <a:t>avalanşă</a:t>
            </a:r>
            <a:r>
              <a:rPr lang="en-US" altLang="en-US" dirty="0"/>
              <a:t>. </a:t>
            </a:r>
            <a:r>
              <a:rPr lang="en-US" altLang="en-US" dirty="0" err="1"/>
              <a:t>Începând</a:t>
            </a:r>
            <a:r>
              <a:rPr lang="en-US" altLang="en-US" dirty="0"/>
              <a:t> de la o </a:t>
            </a:r>
            <a:r>
              <a:rPr lang="en-US" altLang="en-US" dirty="0" err="1"/>
              <a:t>anumită</a:t>
            </a:r>
            <a:r>
              <a:rPr lang="en-US" altLang="en-US" dirty="0"/>
              <a:t> </a:t>
            </a:r>
            <a:r>
              <a:rPr lang="en-US" altLang="en-US" dirty="0" err="1"/>
              <a:t>valoare</a:t>
            </a:r>
            <a:r>
              <a:rPr lang="en-US" altLang="en-US" dirty="0"/>
              <a:t> a </a:t>
            </a:r>
            <a:r>
              <a:rPr lang="en-US" altLang="en-US" dirty="0" err="1"/>
              <a:t>tensiunii</a:t>
            </a:r>
            <a:r>
              <a:rPr lang="en-US" altLang="en-US" dirty="0"/>
              <a:t> inverse (V</a:t>
            </a:r>
            <a:r>
              <a:rPr lang="en-US" altLang="en-US" baseline="-25000" dirty="0"/>
              <a:t>BR</a:t>
            </a:r>
            <a:r>
              <a:rPr lang="en-US" altLang="en-US" dirty="0"/>
              <a:t>, </a:t>
            </a:r>
            <a:r>
              <a:rPr lang="en-US" altLang="en-US" dirty="0" err="1"/>
              <a:t>BReakdown</a:t>
            </a:r>
            <a:r>
              <a:rPr lang="en-US" altLang="en-US" dirty="0"/>
              <a:t>), </a:t>
            </a:r>
            <a:r>
              <a:rPr lang="en-US" altLang="en-US" dirty="0" err="1"/>
              <a:t>multiplicarea</a:t>
            </a:r>
            <a:r>
              <a:rPr lang="en-US" altLang="en-US" dirty="0"/>
              <a:t> </a:t>
            </a:r>
            <a:r>
              <a:rPr lang="en-US" altLang="en-US" dirty="0" err="1"/>
              <a:t>în</a:t>
            </a:r>
            <a:r>
              <a:rPr lang="en-US" altLang="en-US" dirty="0"/>
              <a:t> </a:t>
            </a:r>
            <a:r>
              <a:rPr lang="ro-MD" altLang="en-US" dirty="0"/>
              <a:t>avalanșă conduce la creșterea nelimitată a curentului.                         Cantitativ I</a:t>
            </a:r>
            <a:r>
              <a:rPr lang="ro-MD" altLang="en-US" baseline="-25000" dirty="0"/>
              <a:t>r</a:t>
            </a:r>
            <a:r>
              <a:rPr lang="ro-MD" altLang="en-US" dirty="0"/>
              <a:t> crește până la I</a:t>
            </a:r>
            <a:r>
              <a:rPr lang="ro-MD" altLang="en-US" baseline="-25000" dirty="0"/>
              <a:t>r</a:t>
            </a:r>
            <a:r>
              <a:rPr lang="ro-MD" altLang="en-US" dirty="0"/>
              <a:t> = MI</a:t>
            </a:r>
            <a:r>
              <a:rPr lang="ro-MD" altLang="en-US" baseline="-25000" dirty="0"/>
              <a:t>o</a:t>
            </a:r>
            <a:r>
              <a:rPr lang="ro-MD" altLang="en-US" dirty="0"/>
              <a:t> unde  empiric</a:t>
            </a:r>
          </a:p>
          <a:p>
            <a:pPr marL="0" indent="0">
              <a:buNone/>
            </a:pPr>
            <a:r>
              <a:rPr lang="ro-MD" altLang="en-US" dirty="0"/>
              <a:t>                                   </a:t>
            </a:r>
            <a:r>
              <a:rPr lang="ro-MD" altLang="en-US" b="1" dirty="0"/>
              <a:t>M= 1/ (1-(V</a:t>
            </a:r>
            <a:r>
              <a:rPr lang="ro-MD" altLang="en-US" b="1" baseline="-25000" dirty="0"/>
              <a:t>r</a:t>
            </a:r>
            <a:r>
              <a:rPr lang="ro-MD" altLang="en-US" b="1" dirty="0"/>
              <a:t>/V</a:t>
            </a:r>
            <a:r>
              <a:rPr lang="ro-MD" altLang="en-US" b="1" baseline="-25000" dirty="0"/>
              <a:t>br</a:t>
            </a:r>
            <a:r>
              <a:rPr lang="ro-MD" altLang="en-US" b="1" dirty="0"/>
              <a:t>)</a:t>
            </a:r>
            <a:r>
              <a:rPr lang="ro-MD" altLang="en-US" b="1" baseline="30000" dirty="0"/>
              <a:t>n  </a:t>
            </a:r>
            <a:r>
              <a:rPr lang="ro-MD" altLang="en-US" b="1" dirty="0"/>
              <a:t> </a:t>
            </a:r>
            <a:r>
              <a:rPr lang="ro-MD" altLang="en-US" dirty="0"/>
              <a:t>n= 3 sau 7</a:t>
            </a:r>
          </a:p>
          <a:p>
            <a:r>
              <a:rPr lang="ro-MD" altLang="en-US" dirty="0"/>
              <a:t>Fenomenul avalanșă poate fi și la conducția directă – de evitat</a:t>
            </a:r>
            <a:endParaRPr lang="en-US" altLang="en-US" dirty="0"/>
          </a:p>
        </p:txBody>
      </p:sp>
      <p:pic>
        <p:nvPicPr>
          <p:cNvPr id="3994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449" y="3891077"/>
            <a:ext cx="4614751" cy="280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6282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272" y="320489"/>
            <a:ext cx="11469950" cy="4234093"/>
          </a:xfrm>
        </p:spPr>
        <p:txBody>
          <a:bodyPr/>
          <a:lstStyle/>
          <a:p>
            <a:r>
              <a:rPr lang="ro-MD" i="1" dirty="0"/>
              <a:t>Ce influențează în realitate caracteristica directă a unei diode?</a:t>
            </a:r>
          </a:p>
          <a:p>
            <a:r>
              <a:rPr lang="ro-MD" i="1" dirty="0"/>
              <a:t>Rezistența straturilor diodei (în special rezistența bazei)</a:t>
            </a:r>
          </a:p>
          <a:p>
            <a:r>
              <a:rPr lang="ro-MD" i="1" dirty="0"/>
              <a:t>Rezistența contactelor metal- semiconductor</a:t>
            </a:r>
          </a:p>
          <a:p>
            <a:endParaRPr lang="ro-MD" dirty="0"/>
          </a:p>
          <a:p>
            <a:endParaRPr lang="ro-MD" dirty="0"/>
          </a:p>
          <a:p>
            <a:endParaRPr lang="ro-MD" dirty="0"/>
          </a:p>
          <a:p>
            <a:r>
              <a:rPr lang="ro-MD" dirty="0"/>
              <a:t>Din aceste motive tensiunea pe diodă (pentru același curent) în realitate este mai mare cum ar fi dedusă din formulă generală. această diferență este de zecimi de  volți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224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186" y="142713"/>
            <a:ext cx="7374589" cy="567501"/>
          </a:xfrm>
        </p:spPr>
        <p:txBody>
          <a:bodyPr>
            <a:normAutofit/>
          </a:bodyPr>
          <a:lstStyle/>
          <a:p>
            <a:r>
              <a:rPr lang="ro-MD" sz="2800" dirty="0"/>
              <a:t>Influențe reale la I-V caracteristica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93" y="1192050"/>
            <a:ext cx="10229851" cy="4163958"/>
          </a:xfrm>
        </p:spPr>
        <p:txBody>
          <a:bodyPr/>
          <a:lstStyle/>
          <a:p>
            <a:r>
              <a:rPr lang="ro-MD" dirty="0"/>
              <a:t>Ce influențează în realitate </a:t>
            </a:r>
            <a:r>
              <a:rPr lang="ro-MD" dirty="0" err="1"/>
              <a:t>caractersitica</a:t>
            </a:r>
            <a:r>
              <a:rPr lang="ro-MD" dirty="0"/>
              <a:t> inversă a diodei?</a:t>
            </a:r>
          </a:p>
          <a:p>
            <a:r>
              <a:rPr lang="ro-MD" dirty="0"/>
              <a:t>Termogenerarea purtătorilor de sarcină nemijlocit la joncțiunea </a:t>
            </a:r>
            <a:r>
              <a:rPr lang="ro-MD" i="1" dirty="0"/>
              <a:t>p-n</a:t>
            </a:r>
          </a:p>
          <a:p>
            <a:r>
              <a:rPr lang="ro-MD" dirty="0"/>
              <a:t>Curenții de scurgere de suprafață (nivele energetice de suprafață ce</a:t>
            </a:r>
          </a:p>
          <a:p>
            <a:pPr marL="0" indent="0">
              <a:buNone/>
            </a:pPr>
            <a:r>
              <a:rPr lang="ro-MD" dirty="0"/>
              <a:t>contribuie activ la generare-recombinare; </a:t>
            </a:r>
            <a:r>
              <a:rPr lang="ro-MD" dirty="0" err="1"/>
              <a:t>filmuri</a:t>
            </a:r>
            <a:r>
              <a:rPr lang="ro-MD" dirty="0"/>
              <a:t> moleculare și ionice</a:t>
            </a:r>
          </a:p>
          <a:p>
            <a:pPr marL="0" indent="0">
              <a:buNone/>
            </a:pPr>
            <a:r>
              <a:rPr lang="ro-MD" dirty="0"/>
              <a:t>ce șuntează joncțiunea </a:t>
            </a:r>
            <a:r>
              <a:rPr lang="ro-MD" i="1" dirty="0"/>
              <a:t>p-n</a:t>
            </a:r>
            <a:r>
              <a:rPr lang="ro-MD" dirty="0"/>
              <a:t> în realitate)</a:t>
            </a:r>
          </a:p>
          <a:p>
            <a:r>
              <a:rPr lang="ro-MD" dirty="0"/>
              <a:t>DIN ACESTE CONSIDERENTE CURENTUL INVERS ESTE DE </a:t>
            </a:r>
          </a:p>
          <a:p>
            <a:pPr marL="0" indent="0">
              <a:buNone/>
            </a:pPr>
            <a:r>
              <a:rPr lang="ro-MD" dirty="0"/>
              <a:t>ORDINE MAI MARE CA CEL CALCULAT</a:t>
            </a:r>
          </a:p>
          <a:p>
            <a:r>
              <a:rPr lang="ro-MD" dirty="0"/>
              <a:t>Pentru precizarea calcurilor considerați că I</a:t>
            </a:r>
            <a:r>
              <a:rPr lang="ro-MD" baseline="-25000" dirty="0"/>
              <a:t>s</a:t>
            </a:r>
            <a:r>
              <a:rPr lang="ro-MD" dirty="0"/>
              <a:t> se dublează cu fiecare 5</a:t>
            </a:r>
            <a:r>
              <a:rPr lang="ro-MD" baseline="30000" dirty="0"/>
              <a:t>o</a:t>
            </a:r>
            <a:r>
              <a:rPr lang="ro-MD" dirty="0"/>
              <a:t>C</a:t>
            </a:r>
          </a:p>
          <a:p>
            <a:r>
              <a:rPr lang="ro-MD" dirty="0"/>
              <a:t>Iar curentul de </a:t>
            </a:r>
            <a:r>
              <a:rPr lang="ro-MD" dirty="0" err="1"/>
              <a:t>termogenerare</a:t>
            </a:r>
            <a:r>
              <a:rPr lang="ro-MD" dirty="0"/>
              <a:t> se dublează la fiecare 10</a:t>
            </a:r>
            <a:r>
              <a:rPr lang="ro-MD" baseline="30000" dirty="0"/>
              <a:t>o</a:t>
            </a:r>
            <a:r>
              <a:rPr lang="ro-MD" dirty="0"/>
              <a:t>C</a:t>
            </a:r>
          </a:p>
          <a:p>
            <a:r>
              <a:rPr lang="ro-MD" dirty="0"/>
              <a:t>Tensiunea de străpungere crește cu 1 mV la fiecare 1 </a:t>
            </a:r>
            <a:r>
              <a:rPr lang="ro-MD" baseline="30000" dirty="0" err="1"/>
              <a:t>o</a:t>
            </a:r>
            <a:r>
              <a:rPr lang="ro-MD" dirty="0" err="1"/>
              <a:t>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423" y="792480"/>
            <a:ext cx="3063015" cy="470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61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63" y="228600"/>
            <a:ext cx="8763000" cy="609600"/>
          </a:xfrm>
        </p:spPr>
        <p:txBody>
          <a:bodyPr/>
          <a:lstStyle/>
          <a:p>
            <a:pPr>
              <a:defRPr/>
            </a:pPr>
            <a:r>
              <a:rPr lang="en-US" sz="2800" dirty="0" err="1"/>
              <a:t>Clasificarea</a:t>
            </a:r>
            <a:r>
              <a:rPr lang="en-US" sz="2800" dirty="0"/>
              <a:t> </a:t>
            </a:r>
            <a:r>
              <a:rPr lang="en-US" sz="2800" dirty="0" err="1"/>
              <a:t>dispozitivelor</a:t>
            </a:r>
            <a:r>
              <a:rPr lang="en-US" sz="2800" dirty="0"/>
              <a:t> </a:t>
            </a:r>
            <a:r>
              <a:rPr lang="en-US" sz="2800" dirty="0" err="1"/>
              <a:t>microelectronice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518" y="703731"/>
            <a:ext cx="8339137" cy="434788"/>
          </a:xfrm>
        </p:spPr>
        <p:txBody>
          <a:bodyPr/>
          <a:lstStyle/>
          <a:p>
            <a:pPr>
              <a:defRPr/>
            </a:pPr>
            <a:r>
              <a:rPr lang="en-US" dirty="0"/>
              <a:t>Dup</a:t>
            </a:r>
            <a:r>
              <a:rPr lang="ro-MD" dirty="0"/>
              <a:t>ă </a:t>
            </a:r>
            <a:r>
              <a:rPr lang="ro-MD" dirty="0" err="1"/>
              <a:t>numărărul</a:t>
            </a:r>
            <a:r>
              <a:rPr lang="ro-MD" dirty="0"/>
              <a:t> terminalelor:</a:t>
            </a:r>
          </a:p>
          <a:p>
            <a:pPr marL="0" indent="0">
              <a:buNone/>
              <a:defRPr/>
            </a:pPr>
            <a:endParaRPr lang="ro-MD" dirty="0"/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37E92E97-E4E7-588F-FFD5-50818B661A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875707"/>
              </p:ext>
            </p:extLst>
          </p:nvPr>
        </p:nvGraphicFramePr>
        <p:xfrm>
          <a:off x="564776" y="1420908"/>
          <a:ext cx="11228294" cy="3589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24834">
                  <a:extLst>
                    <a:ext uri="{9D8B030D-6E8A-4147-A177-3AD203B41FA5}">
                      <a16:colId xmlns:a16="http://schemas.microsoft.com/office/drawing/2014/main" val="3055300128"/>
                    </a:ext>
                  </a:extLst>
                </a:gridCol>
                <a:gridCol w="3110753">
                  <a:extLst>
                    <a:ext uri="{9D8B030D-6E8A-4147-A177-3AD203B41FA5}">
                      <a16:colId xmlns:a16="http://schemas.microsoft.com/office/drawing/2014/main" val="550909114"/>
                    </a:ext>
                  </a:extLst>
                </a:gridCol>
                <a:gridCol w="2353237">
                  <a:extLst>
                    <a:ext uri="{9D8B030D-6E8A-4147-A177-3AD203B41FA5}">
                      <a16:colId xmlns:a16="http://schemas.microsoft.com/office/drawing/2014/main" val="3673653765"/>
                    </a:ext>
                  </a:extLst>
                </a:gridCol>
                <a:gridCol w="2039470">
                  <a:extLst>
                    <a:ext uri="{9D8B030D-6E8A-4147-A177-3AD203B41FA5}">
                      <a16:colId xmlns:a16="http://schemas.microsoft.com/office/drawing/2014/main" val="1564341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Cu 2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terminale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DIAC.</a:t>
                      </a:r>
                    </a:p>
                    <a:p>
                      <a:r>
                        <a:rPr lang="en-US" dirty="0"/>
                        <a:t>SIDAC </a:t>
                      </a:r>
                    </a:p>
                    <a:p>
                      <a:r>
                        <a:rPr lang="en-US" dirty="0" err="1"/>
                        <a:t>Dioda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redresoare</a:t>
                      </a:r>
                      <a:endParaRPr lang="en-US" dirty="0"/>
                    </a:p>
                    <a:p>
                      <a:r>
                        <a:rPr lang="en-US" dirty="0" err="1"/>
                        <a:t>Dioda</a:t>
                      </a:r>
                      <a:r>
                        <a:rPr lang="en-US" dirty="0"/>
                        <a:t> Gunn</a:t>
                      </a:r>
                    </a:p>
                    <a:p>
                      <a:r>
                        <a:rPr lang="en-US" dirty="0"/>
                        <a:t>IMPATT </a:t>
                      </a:r>
                    </a:p>
                    <a:p>
                      <a:r>
                        <a:rPr lang="en-US" dirty="0" err="1"/>
                        <a:t>Dioda</a:t>
                      </a:r>
                      <a:r>
                        <a:rPr lang="en-US" dirty="0"/>
                        <a:t> laser</a:t>
                      </a:r>
                    </a:p>
                    <a:p>
                      <a:r>
                        <a:rPr lang="en-US" dirty="0" err="1"/>
                        <a:t>Dioda</a:t>
                      </a:r>
                      <a:r>
                        <a:rPr lang="en-US" dirty="0"/>
                        <a:t> LED</a:t>
                      </a:r>
                    </a:p>
                    <a:p>
                      <a:r>
                        <a:rPr lang="en-US" dirty="0" err="1"/>
                        <a:t>Fototranzistor</a:t>
                      </a:r>
                      <a:endParaRPr lang="en-US" dirty="0"/>
                    </a:p>
                    <a:p>
                      <a:r>
                        <a:rPr lang="en-US" dirty="0" err="1"/>
                        <a:t>Dioda</a:t>
                      </a:r>
                      <a:r>
                        <a:rPr lang="en-US" dirty="0"/>
                        <a:t> PIN</a:t>
                      </a:r>
                    </a:p>
                    <a:p>
                      <a:r>
                        <a:rPr lang="en-US" dirty="0" err="1"/>
                        <a:t>Dioda</a:t>
                      </a:r>
                      <a:r>
                        <a:rPr lang="en-US" dirty="0"/>
                        <a:t> Schottky</a:t>
                      </a:r>
                    </a:p>
                    <a:p>
                      <a:r>
                        <a:rPr lang="en-US" dirty="0" err="1"/>
                        <a:t>Celula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solară</a:t>
                      </a:r>
                      <a:endParaRPr lang="en-US" dirty="0"/>
                    </a:p>
                    <a:p>
                      <a:r>
                        <a:rPr lang="en-US" dirty="0" err="1"/>
                        <a:t>Dioda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tunel</a:t>
                      </a:r>
                      <a:endParaRPr lang="en-US" dirty="0"/>
                    </a:p>
                    <a:p>
                      <a:r>
                        <a:rPr lang="en-US" dirty="0" err="1"/>
                        <a:t>Dioda</a:t>
                      </a:r>
                      <a:r>
                        <a:rPr lang="en-US" dirty="0"/>
                        <a:t> Zener</a:t>
                      </a:r>
                    </a:p>
                    <a:p>
                      <a:r>
                        <a:rPr lang="en-US" dirty="0" err="1"/>
                        <a:t>Fotodetector</a:t>
                      </a:r>
                      <a:endParaRPr lang="en-US" dirty="0"/>
                    </a:p>
                    <a:p>
                      <a:r>
                        <a:rPr lang="en-US" dirty="0" err="1"/>
                        <a:t>Varicap</a:t>
                      </a:r>
                      <a:r>
                        <a:rPr lang="en-US" dirty="0"/>
                        <a:t> / Varactor,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Cu 3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terminale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Bipolar transistor</a:t>
                      </a:r>
                    </a:p>
                    <a:p>
                      <a:r>
                        <a:rPr lang="en-US" dirty="0"/>
                        <a:t>Darlington transistor</a:t>
                      </a:r>
                    </a:p>
                    <a:p>
                      <a:r>
                        <a:rPr lang="en-US" dirty="0"/>
                        <a:t>Field-effect transistor (FET)</a:t>
                      </a:r>
                    </a:p>
                    <a:p>
                      <a:r>
                        <a:rPr lang="en-US" dirty="0"/>
                        <a:t>Insulated-gate bipolar transistor (IGBT)</a:t>
                      </a:r>
                    </a:p>
                    <a:p>
                      <a:r>
                        <a:rPr lang="en-US" dirty="0" err="1"/>
                        <a:t>Tiristor</a:t>
                      </a:r>
                      <a:endParaRPr lang="en-US" dirty="0"/>
                    </a:p>
                    <a:p>
                      <a:r>
                        <a:rPr lang="en-US" dirty="0"/>
                        <a:t>TRIAC </a:t>
                      </a:r>
                    </a:p>
                    <a:p>
                      <a:r>
                        <a:rPr lang="en-US" dirty="0"/>
                        <a:t>Transistor cu o </a:t>
                      </a:r>
                      <a:r>
                        <a:rPr lang="en-US" dirty="0" err="1"/>
                        <a:t>joncțiune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Cu 4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terminale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Hall effect sensor</a:t>
                      </a:r>
                    </a:p>
                    <a:p>
                      <a:r>
                        <a:rPr lang="en-US" dirty="0"/>
                        <a:t>Optocoupler</a:t>
                      </a:r>
                    </a:p>
                    <a:p>
                      <a:r>
                        <a:rPr lang="en-US" dirty="0"/>
                        <a:t>Tetrode transistor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Cu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mutiple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terminale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 :</a:t>
                      </a:r>
                    </a:p>
                    <a:p>
                      <a:pPr algn="ctr"/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 err="1"/>
                        <a:t>Circuite</a:t>
                      </a:r>
                      <a:r>
                        <a:rPr lang="en-US" dirty="0"/>
                        <a:t> integrate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620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9961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7637" y="299545"/>
            <a:ext cx="5359618" cy="55179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dreptei</a:t>
            </a:r>
            <a:r>
              <a:rPr lang="en-US" dirty="0"/>
              <a:t> de </a:t>
            </a:r>
            <a:r>
              <a:rPr lang="en-US" dirty="0" err="1"/>
              <a:t>sarcin</a:t>
            </a:r>
            <a:r>
              <a:rPr lang="ro-MD" dirty="0"/>
              <a:t>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903" y="851339"/>
            <a:ext cx="11508828" cy="5060730"/>
          </a:xfrm>
        </p:spPr>
        <p:txBody>
          <a:bodyPr/>
          <a:lstStyle/>
          <a:p>
            <a:r>
              <a:rPr lang="en-US" dirty="0" err="1"/>
              <a:t>Peste</a:t>
            </a:r>
            <a:r>
              <a:rPr lang="en-US" dirty="0"/>
              <a:t> </a:t>
            </a:r>
            <a:r>
              <a:rPr lang="en-US" dirty="0" err="1"/>
              <a:t>pragul</a:t>
            </a:r>
            <a:r>
              <a:rPr lang="en-US" dirty="0"/>
              <a:t> de </a:t>
            </a:r>
            <a:r>
              <a:rPr lang="en-US" dirty="0" err="1"/>
              <a:t>deschidere</a:t>
            </a:r>
            <a:r>
              <a:rPr lang="en-US" dirty="0"/>
              <a:t>, o </a:t>
            </a:r>
            <a:r>
              <a:rPr lang="en-US" dirty="0" err="1"/>
              <a:t>mică</a:t>
            </a:r>
            <a:r>
              <a:rPr lang="en-US" dirty="0"/>
              <a:t> </a:t>
            </a:r>
            <a:r>
              <a:rPr lang="en-US" dirty="0" err="1"/>
              <a:t>variaţie</a:t>
            </a:r>
            <a:r>
              <a:rPr lang="en-US" dirty="0"/>
              <a:t> a </a:t>
            </a:r>
            <a:r>
              <a:rPr lang="en-US" dirty="0" err="1"/>
              <a:t>tensiunii</a:t>
            </a:r>
            <a:r>
              <a:rPr lang="en-US" dirty="0"/>
              <a:t> produce </a:t>
            </a:r>
            <a:r>
              <a:rPr lang="en-US" dirty="0" err="1"/>
              <a:t>creşteri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mari</a:t>
            </a:r>
            <a:r>
              <a:rPr lang="en-US" dirty="0"/>
              <a:t> ale </a:t>
            </a:r>
            <a:r>
              <a:rPr lang="en-US" dirty="0" err="1"/>
              <a:t>curentului</a:t>
            </a:r>
            <a:r>
              <a:rPr lang="en-US" dirty="0"/>
              <a:t>. Din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motiv</a:t>
            </a:r>
            <a:r>
              <a:rPr lang="en-US" dirty="0"/>
              <a:t> </a:t>
            </a:r>
            <a:r>
              <a:rPr lang="en-US" dirty="0" err="1"/>
              <a:t>deschiderea</a:t>
            </a:r>
            <a:r>
              <a:rPr lang="en-US" dirty="0"/>
              <a:t> </a:t>
            </a:r>
            <a:r>
              <a:rPr lang="en-US" dirty="0" err="1"/>
              <a:t>diodei</a:t>
            </a:r>
            <a:r>
              <a:rPr lang="en-US" dirty="0"/>
              <a:t> cu o </a:t>
            </a:r>
            <a:r>
              <a:rPr lang="en-US" dirty="0" err="1"/>
              <a:t>sursă</a:t>
            </a:r>
            <a:r>
              <a:rPr lang="en-US" dirty="0"/>
              <a:t> </a:t>
            </a:r>
            <a:r>
              <a:rPr lang="en-US" dirty="0" err="1"/>
              <a:t>ideală</a:t>
            </a:r>
            <a:r>
              <a:rPr lang="en-US" dirty="0"/>
              <a:t>  de </a:t>
            </a:r>
            <a:r>
              <a:rPr lang="en-US" dirty="0" err="1"/>
              <a:t>tensiune</a:t>
            </a:r>
            <a:r>
              <a:rPr lang="en-US" dirty="0"/>
              <a:t> (</a:t>
            </a:r>
            <a:r>
              <a:rPr lang="en-US" dirty="0" err="1"/>
              <a:t>sau</a:t>
            </a:r>
            <a:r>
              <a:rPr lang="en-US" dirty="0"/>
              <a:t> cu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avînd</a:t>
            </a:r>
            <a:r>
              <a:rPr lang="en-US" dirty="0"/>
              <a:t> </a:t>
            </a:r>
            <a:r>
              <a:rPr lang="en-US" dirty="0" err="1"/>
              <a:t>rezistenţă</a:t>
            </a:r>
            <a:r>
              <a:rPr lang="en-US" dirty="0"/>
              <a:t> </a:t>
            </a:r>
            <a:r>
              <a:rPr lang="en-US" dirty="0" err="1"/>
              <a:t>internă</a:t>
            </a:r>
            <a:r>
              <a:rPr lang="en-US" dirty="0"/>
              <a:t> </a:t>
            </a:r>
            <a:r>
              <a:rPr lang="en-US" dirty="0" err="1"/>
              <a:t>mică</a:t>
            </a:r>
            <a:r>
              <a:rPr lang="en-US" dirty="0"/>
              <a:t>) </a:t>
            </a:r>
            <a:r>
              <a:rPr lang="en-US" i="1" dirty="0" err="1">
                <a:solidFill>
                  <a:srgbClr val="FF0000"/>
                </a:solidFill>
              </a:rPr>
              <a:t>este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cea</a:t>
            </a:r>
            <a:r>
              <a:rPr lang="en-US" i="1" dirty="0">
                <a:solidFill>
                  <a:srgbClr val="FF0000"/>
                </a:solidFill>
              </a:rPr>
              <a:t> </a:t>
            </a:r>
          </a:p>
          <a:p>
            <a:r>
              <a:rPr lang="en-US" i="1" dirty="0" err="1">
                <a:solidFill>
                  <a:srgbClr val="FF0000"/>
                </a:solidFill>
              </a:rPr>
              <a:t>mai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sigură</a:t>
            </a:r>
            <a:r>
              <a:rPr lang="en-US" i="1" dirty="0">
                <a:solidFill>
                  <a:srgbClr val="FF0000"/>
                </a:solidFill>
              </a:rPr>
              <a:t> cale de </a:t>
            </a:r>
            <a:r>
              <a:rPr lang="en-US" i="1" dirty="0" err="1">
                <a:solidFill>
                  <a:srgbClr val="FF0000"/>
                </a:solidFill>
              </a:rPr>
              <a:t>distrugere</a:t>
            </a:r>
            <a:r>
              <a:rPr lang="en-US" i="1" dirty="0">
                <a:solidFill>
                  <a:srgbClr val="FF0000"/>
                </a:solidFill>
              </a:rPr>
              <a:t> a </a:t>
            </a:r>
            <a:r>
              <a:rPr lang="en-US" i="1" dirty="0" err="1">
                <a:solidFill>
                  <a:srgbClr val="FF0000"/>
                </a:solidFill>
              </a:rPr>
              <a:t>sa</a:t>
            </a:r>
            <a:r>
              <a:rPr lang="en-US" i="1" dirty="0">
                <a:solidFill>
                  <a:srgbClr val="FF0000"/>
                </a:solidFill>
              </a:rPr>
              <a:t>: </a:t>
            </a:r>
            <a:r>
              <a:rPr lang="en-US" dirty="0" err="1"/>
              <a:t>puţin</a:t>
            </a:r>
            <a:r>
              <a:rPr lang="en-US" dirty="0"/>
              <a:t> sub </a:t>
            </a:r>
            <a:r>
              <a:rPr lang="en-US" dirty="0" err="1"/>
              <a:t>tensiunea</a:t>
            </a:r>
            <a:r>
              <a:rPr lang="en-US" dirty="0"/>
              <a:t> de </a:t>
            </a:r>
            <a:r>
              <a:rPr lang="en-US" dirty="0" err="1"/>
              <a:t>deschidere</a:t>
            </a:r>
            <a:r>
              <a:rPr lang="en-US" dirty="0"/>
              <a:t> dioda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blocată</a:t>
            </a:r>
            <a:r>
              <a:rPr lang="en-US" dirty="0"/>
              <a:t>, </a:t>
            </a:r>
            <a:r>
              <a:rPr lang="en-US" dirty="0" err="1"/>
              <a:t>puţin</a:t>
            </a:r>
            <a:r>
              <a:rPr lang="en-US" dirty="0"/>
              <a:t> </a:t>
            </a:r>
            <a:r>
              <a:rPr lang="en-US" dirty="0" err="1"/>
              <a:t>peste</a:t>
            </a:r>
            <a:r>
              <a:rPr lang="en-US" dirty="0"/>
              <a:t> </a:t>
            </a:r>
            <a:r>
              <a:rPr lang="en-US" dirty="0" err="1"/>
              <a:t>pragul</a:t>
            </a:r>
            <a:r>
              <a:rPr lang="en-US" dirty="0"/>
              <a:t> de </a:t>
            </a:r>
            <a:r>
              <a:rPr lang="en-US" dirty="0" err="1"/>
              <a:t>deschidere</a:t>
            </a:r>
            <a:r>
              <a:rPr lang="en-US" dirty="0"/>
              <a:t> </a:t>
            </a:r>
            <a:r>
              <a:rPr lang="ro-RO" i="1" dirty="0"/>
              <a:t>străpungeți dioda</a:t>
            </a:r>
            <a:r>
              <a:rPr lang="en-US" dirty="0"/>
              <a:t>. </a:t>
            </a:r>
            <a:r>
              <a:rPr lang="en-US" i="1" dirty="0" err="1">
                <a:solidFill>
                  <a:srgbClr val="FF0000"/>
                </a:solidFill>
              </a:rPr>
              <a:t>Întodeauna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trebuie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intercalat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în</a:t>
            </a:r>
            <a:r>
              <a:rPr lang="en-US" i="1" dirty="0">
                <a:solidFill>
                  <a:srgbClr val="FF0000"/>
                </a:solidFill>
              </a:rPr>
              <a:t> circuit un </a:t>
            </a:r>
            <a:r>
              <a:rPr lang="en-US" i="1" dirty="0" err="1">
                <a:solidFill>
                  <a:srgbClr val="FF0000"/>
                </a:solidFill>
              </a:rPr>
              <a:t>rezistor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pentru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limitarea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curentului</a:t>
            </a:r>
            <a:r>
              <a:rPr lang="en-US" dirty="0"/>
              <a:t>.</a:t>
            </a:r>
          </a:p>
          <a:p>
            <a:r>
              <a:rPr lang="en-US" dirty="0"/>
              <a:t>-</a:t>
            </a:r>
            <a:r>
              <a:rPr lang="en-US" dirty="0" err="1"/>
              <a:t>E+Ir</a:t>
            </a:r>
            <a:r>
              <a:rPr lang="en-US" baseline="-25000" dirty="0" err="1"/>
              <a:t>d</a:t>
            </a:r>
            <a:r>
              <a:rPr lang="en-US" dirty="0" err="1"/>
              <a:t>+IR</a:t>
            </a:r>
            <a:r>
              <a:rPr lang="en-US" dirty="0"/>
              <a:t>=0</a:t>
            </a:r>
          </a:p>
          <a:p>
            <a:r>
              <a:rPr lang="en-US" dirty="0"/>
              <a:t>I</a:t>
            </a:r>
            <a:r>
              <a:rPr lang="en-US" baseline="-25000" dirty="0"/>
              <a:t>d</a:t>
            </a:r>
            <a:r>
              <a:rPr lang="en-US" dirty="0"/>
              <a:t> = I(R)=I=U(R)=(E-U)R</a:t>
            </a:r>
          </a:p>
          <a:p>
            <a:r>
              <a:rPr lang="en-US" dirty="0" err="1"/>
              <a:t>Pentru</a:t>
            </a:r>
            <a:r>
              <a:rPr lang="en-US" dirty="0"/>
              <a:t> U=0    </a:t>
            </a:r>
            <a:r>
              <a:rPr lang="en-US" b="1" dirty="0"/>
              <a:t>I</a:t>
            </a:r>
            <a:r>
              <a:rPr lang="en-US" b="1" baseline="-25000" dirty="0"/>
              <a:t>d</a:t>
            </a:r>
            <a:r>
              <a:rPr lang="en-US" dirty="0"/>
              <a:t>=I(R)=I=U(R)/R=(E-U)/R=(E-0)R=</a:t>
            </a:r>
            <a:r>
              <a:rPr lang="en-US" b="1" dirty="0"/>
              <a:t>E/R</a:t>
            </a:r>
            <a:endParaRPr lang="en-US" dirty="0"/>
          </a:p>
          <a:p>
            <a:r>
              <a:rPr lang="en-US" dirty="0" err="1"/>
              <a:t>Pentru</a:t>
            </a:r>
            <a:r>
              <a:rPr lang="en-US" dirty="0"/>
              <a:t> U=E    </a:t>
            </a:r>
            <a:r>
              <a:rPr lang="en-US" b="1" dirty="0"/>
              <a:t>I</a:t>
            </a:r>
            <a:r>
              <a:rPr lang="en-US" b="1" baseline="-25000" dirty="0"/>
              <a:t>d</a:t>
            </a:r>
            <a:r>
              <a:rPr lang="en-US" dirty="0"/>
              <a:t>=I(R)=I=U(R)/R=(E-U)R=(E-U)/R=</a:t>
            </a:r>
            <a:r>
              <a:rPr lang="en-US" b="1" dirty="0"/>
              <a:t>0</a:t>
            </a:r>
          </a:p>
          <a:p>
            <a:r>
              <a:rPr lang="en-US" dirty="0"/>
              <a:t>Ob</a:t>
            </a:r>
            <a:r>
              <a:rPr lang="ro-MD" dirty="0"/>
              <a:t>ținem 2 </a:t>
            </a:r>
            <a:r>
              <a:rPr lang="ro-MD" dirty="0" err="1"/>
              <a:t>pct</a:t>
            </a:r>
            <a:r>
              <a:rPr lang="ro-MD" dirty="0"/>
              <a:t> cu coordonatele </a:t>
            </a:r>
          </a:p>
          <a:p>
            <a:r>
              <a:rPr lang="ro-MD" dirty="0" err="1"/>
              <a:t>Pct</a:t>
            </a:r>
            <a:r>
              <a:rPr lang="ro-MD" dirty="0"/>
              <a:t> A   U=0         I=U/</a:t>
            </a:r>
            <a:r>
              <a:rPr lang="ro-MD" dirty="0" err="1"/>
              <a:t>r</a:t>
            </a:r>
            <a:r>
              <a:rPr lang="ro-MD" baseline="-25000" dirty="0" err="1"/>
              <a:t>d</a:t>
            </a:r>
            <a:r>
              <a:rPr lang="ro-MD" dirty="0"/>
              <a:t>=E/R</a:t>
            </a:r>
          </a:p>
          <a:p>
            <a:r>
              <a:rPr lang="ro-MD" dirty="0" err="1"/>
              <a:t>Pct</a:t>
            </a:r>
            <a:r>
              <a:rPr lang="ro-MD" dirty="0"/>
              <a:t> B   U=E         I=0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217" y="3595140"/>
            <a:ext cx="5094514" cy="248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965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590" y="357558"/>
            <a:ext cx="5439680" cy="692183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o-MD" sz="2700" dirty="0"/>
              <a:t>Determinarea punctului static de funcționare  (PSF)</a:t>
            </a:r>
            <a:endParaRPr lang="en-US" sz="27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406793"/>
            <a:ext cx="6357257" cy="5451207"/>
          </a:xfrm>
        </p:spPr>
        <p:txBody>
          <a:bodyPr>
            <a:normAutofit/>
          </a:bodyPr>
          <a:lstStyle/>
          <a:p>
            <a:r>
              <a:rPr lang="ro-MD" dirty="0"/>
              <a:t>Considerând circuitul de polarizare în </a:t>
            </a:r>
            <a:r>
              <a:rPr lang="ro-MD" dirty="0" err="1"/>
              <a:t>c.c.</a:t>
            </a:r>
            <a:r>
              <a:rPr lang="ro-MD" dirty="0"/>
              <a:t> : </a:t>
            </a:r>
          </a:p>
          <a:p>
            <a:r>
              <a:rPr lang="ro-MD" dirty="0"/>
              <a:t>Această funcție I</a:t>
            </a:r>
            <a:r>
              <a:rPr lang="ro-MD" baseline="-25000" dirty="0"/>
              <a:t>d</a:t>
            </a:r>
            <a:r>
              <a:rPr lang="ro-MD" dirty="0"/>
              <a:t>=f(U</a:t>
            </a:r>
            <a:r>
              <a:rPr lang="ro-MD" baseline="-25000" dirty="0"/>
              <a:t>d</a:t>
            </a:r>
            <a:r>
              <a:rPr lang="ro-MD" dirty="0"/>
              <a:t>) este o dreaptă, numită dreapta de sarcină, a cărei intersecție cu car-ca V-I este PSF. Se numește static deoarece atât timp cât tensiunea de alimentare și valoarea rezistenței rămân constante – coordonatele PSF U</a:t>
            </a:r>
            <a:r>
              <a:rPr lang="ro-MD" baseline="-25000" dirty="0"/>
              <a:t>do</a:t>
            </a:r>
            <a:r>
              <a:rPr lang="ro-MD" dirty="0"/>
              <a:t> și I</a:t>
            </a:r>
            <a:r>
              <a:rPr lang="ro-MD" baseline="-25000" dirty="0"/>
              <a:t>do</a:t>
            </a:r>
            <a:r>
              <a:rPr lang="ro-MD" dirty="0"/>
              <a:t> nu se schimbă.</a:t>
            </a:r>
          </a:p>
          <a:p>
            <a:pPr marL="0" indent="0">
              <a:buNone/>
            </a:pPr>
            <a:r>
              <a:rPr lang="ro-MD" dirty="0"/>
              <a:t>Panta de semnal  mic:</a:t>
            </a:r>
          </a:p>
          <a:p>
            <a:pPr marL="0" indent="0">
              <a:buNone/>
            </a:pPr>
            <a:endParaRPr lang="ro-MD" dirty="0"/>
          </a:p>
          <a:p>
            <a:pPr marL="0" indent="0">
              <a:buNone/>
            </a:pPr>
            <a:endParaRPr lang="ro-MD" dirty="0"/>
          </a:p>
          <a:p>
            <a:pPr marL="0" indent="0">
              <a:buNone/>
            </a:pPr>
            <a:r>
              <a:rPr lang="ro-MD" b="1" i="1" dirty="0"/>
              <a:t>Inversul pantei este rezistența diodei la curent continuu</a:t>
            </a:r>
            <a:endParaRPr lang="en-US" b="1" i="1" dirty="0"/>
          </a:p>
        </p:txBody>
      </p:sp>
      <p:graphicFrame>
        <p:nvGraphicFramePr>
          <p:cNvPr id="2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36318"/>
              </p:ext>
            </p:extLst>
          </p:nvPr>
        </p:nvGraphicFramePr>
        <p:xfrm>
          <a:off x="2743200" y="3866565"/>
          <a:ext cx="3352800" cy="858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68500" imgH="508000" progId="Equation.3">
                  <p:embed/>
                </p:oleObj>
              </mc:Choice>
              <mc:Fallback>
                <p:oleObj name="Equation" r:id="rId3" imgW="1968500" imgH="508000" progId="Equation.3">
                  <p:embed/>
                  <p:pic>
                    <p:nvPicPr>
                      <p:cNvPr id="2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866565"/>
                        <a:ext cx="3352800" cy="85857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0" y="4698099"/>
            <a:ext cx="2743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</a:t>
            </a:r>
            <a:r>
              <a:rPr kumimoji="0" lang="en-US" altLang="en-US" sz="2400" b="1" i="1" u="none" strike="noStrike" kern="1200" cap="none" spc="0" normalizeH="0" baseline="-2500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40</a:t>
            </a:r>
            <a:r>
              <a:rPr kumimoji="0" lang="en-US" alt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altLang="en-US" sz="2400" b="1" i="1" u="none" strike="noStrike" kern="1200" cap="none" spc="0" normalizeH="0" baseline="-2500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[mA/V]</a:t>
            </a:r>
          </a:p>
        </p:txBody>
      </p:sp>
      <p:graphicFrame>
        <p:nvGraphicFramePr>
          <p:cNvPr id="2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965278"/>
              </p:ext>
            </p:extLst>
          </p:nvPr>
        </p:nvGraphicFramePr>
        <p:xfrm>
          <a:off x="6796460" y="0"/>
          <a:ext cx="2560637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1705051" imgH="1032053" progId="CorelDRAW.Graphic.10">
                  <p:embed/>
                </p:oleObj>
              </mc:Choice>
              <mc:Fallback>
                <p:oleObj name="CorelDRAW" r:id="rId5" imgW="1705051" imgH="1032053" progId="CorelDRAW.Graphic.10">
                  <p:embed/>
                  <p:pic>
                    <p:nvPicPr>
                      <p:cNvPr id="2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6460" y="0"/>
                        <a:ext cx="2560637" cy="154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/>
        </p:nvGraphicFramePr>
        <p:xfrm>
          <a:off x="4769899" y="1222128"/>
          <a:ext cx="17526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88614" imgH="406224" progId="Equation.3">
                  <p:embed/>
                </p:oleObj>
              </mc:Choice>
              <mc:Fallback>
                <p:oleObj name="Equation" r:id="rId7" imgW="888614" imgH="406224" progId="Equation.3">
                  <p:embed/>
                  <p:pic>
                    <p:nvPicPr>
                      <p:cNvPr id="2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9899" y="1222128"/>
                        <a:ext cx="1752600" cy="8096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298013"/>
              </p:ext>
            </p:extLst>
          </p:nvPr>
        </p:nvGraphicFramePr>
        <p:xfrm>
          <a:off x="6796460" y="1986586"/>
          <a:ext cx="5395540" cy="4460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9" imgW="1885798" imgH="1559052" progId="CorelDRAW.Graphic.10">
                  <p:embed/>
                </p:oleObj>
              </mc:Choice>
              <mc:Fallback>
                <p:oleObj name="CorelDRAW" r:id="rId9" imgW="1885798" imgH="1559052" progId="CorelDRAW.Graphic.10">
                  <p:embed/>
                  <p:pic>
                    <p:nvPicPr>
                      <p:cNvPr id="27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6460" y="1986586"/>
                        <a:ext cx="5395540" cy="44605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85644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52400"/>
            <a:ext cx="6572250" cy="4905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o-MD" dirty="0"/>
              <a:t>Unele concluzii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731" y="838200"/>
            <a:ext cx="11537806" cy="5943600"/>
          </a:xfrm>
        </p:spPr>
        <p:txBody>
          <a:bodyPr/>
          <a:lstStyle/>
          <a:p>
            <a:pPr>
              <a:defRPr/>
            </a:pPr>
            <a:r>
              <a:rPr lang="en-US" dirty="0"/>
              <a:t>Dioda </a:t>
            </a:r>
            <a:r>
              <a:rPr lang="en-US" dirty="0" err="1"/>
              <a:t>este</a:t>
            </a:r>
            <a:r>
              <a:rPr lang="en-US" dirty="0"/>
              <a:t> un </a:t>
            </a:r>
            <a:r>
              <a:rPr lang="en-US" dirty="0" err="1"/>
              <a:t>dipol</a:t>
            </a:r>
            <a:r>
              <a:rPr lang="en-US" dirty="0"/>
              <a:t> care conduce, </a:t>
            </a:r>
            <a:r>
              <a:rPr lang="en-US" dirty="0" err="1"/>
              <a:t>practic</a:t>
            </a:r>
            <a:r>
              <a:rPr lang="en-US" dirty="0"/>
              <a:t>, </a:t>
            </a:r>
            <a:r>
              <a:rPr lang="en-US" dirty="0" err="1"/>
              <a:t>într</a:t>
            </a:r>
            <a:r>
              <a:rPr lang="en-US" dirty="0"/>
              <a:t>-un </a:t>
            </a:r>
            <a:r>
              <a:rPr lang="en-US" dirty="0" err="1"/>
              <a:t>singur</a:t>
            </a:r>
            <a:r>
              <a:rPr lang="en-US" dirty="0"/>
              <a:t> </a:t>
            </a:r>
            <a:r>
              <a:rPr lang="en-US" dirty="0" err="1"/>
              <a:t>sens</a:t>
            </a:r>
            <a:r>
              <a:rPr lang="en-US" dirty="0"/>
              <a:t>: de la </a:t>
            </a:r>
            <a:r>
              <a:rPr lang="ro-MD" dirty="0"/>
              <a:t>A </a:t>
            </a:r>
            <a:r>
              <a:rPr lang="en-US" dirty="0"/>
              <a:t>la </a:t>
            </a:r>
            <a:r>
              <a:rPr lang="ro-MD" dirty="0"/>
              <a:t>C</a:t>
            </a:r>
          </a:p>
          <a:p>
            <a:pPr marL="0" indent="0">
              <a:buNone/>
              <a:defRPr/>
            </a:pPr>
            <a:r>
              <a:rPr lang="ro-MD" dirty="0"/>
              <a:t>Simbol cu săgeată ca marcare</a:t>
            </a:r>
            <a:r>
              <a:rPr lang="en-US" dirty="0"/>
              <a:t>.</a:t>
            </a:r>
          </a:p>
          <a:p>
            <a:pPr marL="0" indent="0">
              <a:buNone/>
              <a:defRPr/>
            </a:pPr>
            <a:r>
              <a:rPr lang="en-US" dirty="0"/>
              <a:t>La  </a:t>
            </a:r>
            <a:r>
              <a:rPr lang="en-US" dirty="0" err="1"/>
              <a:t>polarizare</a:t>
            </a:r>
            <a:r>
              <a:rPr lang="en-US" dirty="0"/>
              <a:t>  </a:t>
            </a:r>
            <a:r>
              <a:rPr lang="en-US" dirty="0" err="1"/>
              <a:t>directă</a:t>
            </a:r>
            <a:r>
              <a:rPr lang="en-US" dirty="0"/>
              <a:t>,  </a:t>
            </a:r>
            <a:r>
              <a:rPr lang="en-US" dirty="0" err="1"/>
              <a:t>curentul</a:t>
            </a:r>
            <a:r>
              <a:rPr lang="en-US" dirty="0"/>
              <a:t>  </a:t>
            </a:r>
            <a:r>
              <a:rPr lang="en-US" dirty="0" err="1"/>
              <a:t>devine</a:t>
            </a:r>
            <a:r>
              <a:rPr lang="en-US" dirty="0"/>
              <a:t>  </a:t>
            </a:r>
            <a:r>
              <a:rPr lang="en-US" dirty="0" err="1"/>
              <a:t>semnificativ</a:t>
            </a:r>
            <a:r>
              <a:rPr lang="en-US" dirty="0"/>
              <a:t>   </a:t>
            </a:r>
            <a:r>
              <a:rPr lang="ro-MD" dirty="0"/>
              <a:t>la</a:t>
            </a:r>
            <a:r>
              <a:rPr lang="en-US" dirty="0"/>
              <a:t>  </a:t>
            </a:r>
            <a:r>
              <a:rPr lang="en-US" dirty="0" err="1"/>
              <a:t>depăşirea</a:t>
            </a:r>
            <a:r>
              <a:rPr lang="en-US" dirty="0"/>
              <a:t>  </a:t>
            </a:r>
            <a:r>
              <a:rPr lang="en-US" dirty="0" err="1"/>
              <a:t>tensiunii</a:t>
            </a:r>
            <a:r>
              <a:rPr lang="en-US" dirty="0"/>
              <a:t>  de </a:t>
            </a:r>
            <a:r>
              <a:rPr lang="ro-MD" dirty="0"/>
              <a:t> prag</a:t>
            </a:r>
            <a:endParaRPr lang="en-US" dirty="0"/>
          </a:p>
          <a:p>
            <a:pPr marL="0" indent="0">
              <a:buNone/>
              <a:defRPr/>
            </a:pPr>
            <a:r>
              <a:rPr lang="ro-MD" dirty="0"/>
              <a:t>d</a:t>
            </a:r>
            <a:r>
              <a:rPr lang="en-US" dirty="0"/>
              <a:t>e 0.2-0.3 V la </a:t>
            </a:r>
            <a:r>
              <a:rPr lang="en-US" dirty="0" err="1"/>
              <a:t>diodele</a:t>
            </a:r>
            <a:r>
              <a:rPr lang="en-US" dirty="0"/>
              <a:t> cu </a:t>
            </a:r>
            <a:r>
              <a:rPr lang="ro-RO" dirty="0"/>
              <a:t>Ge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0.6-0.7 V la </a:t>
            </a:r>
            <a:r>
              <a:rPr lang="en-US" dirty="0" err="1"/>
              <a:t>diodele</a:t>
            </a:r>
            <a:r>
              <a:rPr lang="en-US" dirty="0"/>
              <a:t> cu </a:t>
            </a:r>
            <a:r>
              <a:rPr lang="ro-RO" dirty="0"/>
              <a:t>Si</a:t>
            </a:r>
            <a:r>
              <a:rPr lang="en-US" dirty="0"/>
              <a:t>.</a:t>
            </a:r>
          </a:p>
          <a:p>
            <a:pPr marL="0" indent="0">
              <a:buNone/>
              <a:defRPr/>
            </a:pPr>
            <a:r>
              <a:rPr lang="ro-MD" dirty="0"/>
              <a:t>În</a:t>
            </a:r>
            <a:r>
              <a:rPr lang="en-US" dirty="0"/>
              <a:t> </a:t>
            </a:r>
            <a:r>
              <a:rPr lang="en-US" dirty="0" err="1"/>
              <a:t>conducţie</a:t>
            </a:r>
            <a:r>
              <a:rPr lang="en-US" dirty="0"/>
              <a:t> </a:t>
            </a:r>
            <a:r>
              <a:rPr lang="en-US" dirty="0" err="1"/>
              <a:t>directă</a:t>
            </a:r>
            <a:r>
              <a:rPr lang="en-US" dirty="0"/>
              <a:t>, </a:t>
            </a:r>
            <a:r>
              <a:rPr lang="en-US" dirty="0" err="1"/>
              <a:t>curentul</a:t>
            </a:r>
            <a:r>
              <a:rPr lang="en-US" dirty="0"/>
              <a:t> </a:t>
            </a:r>
            <a:r>
              <a:rPr lang="en-US" dirty="0" err="1"/>
              <a:t>creşte</a:t>
            </a:r>
            <a:r>
              <a:rPr lang="en-US" dirty="0"/>
              <a:t> </a:t>
            </a:r>
            <a:r>
              <a:rPr lang="en-US" dirty="0" err="1"/>
              <a:t>exponenţial</a:t>
            </a:r>
            <a:r>
              <a:rPr lang="en-US" dirty="0"/>
              <a:t>, </a:t>
            </a:r>
            <a:r>
              <a:rPr lang="en-US" dirty="0" err="1"/>
              <a:t>valoarea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multiplic</a:t>
            </a:r>
            <a:r>
              <a:rPr lang="ro-RO" dirty="0"/>
              <a:t>â</a:t>
            </a:r>
            <a:r>
              <a:rPr lang="en-US" dirty="0" err="1"/>
              <a:t>ndu</a:t>
            </a:r>
            <a:r>
              <a:rPr lang="en-US" dirty="0"/>
              <a:t>-se cu 10 la </a:t>
            </a:r>
            <a:r>
              <a:rPr lang="en-US" dirty="0" err="1"/>
              <a:t>fiecare</a:t>
            </a:r>
            <a:r>
              <a:rPr lang="en-US" dirty="0"/>
              <a:t> </a:t>
            </a:r>
            <a:r>
              <a:rPr lang="en-US" dirty="0" err="1"/>
              <a:t>creştere</a:t>
            </a:r>
            <a:r>
              <a:rPr lang="en-US" dirty="0"/>
              <a:t> a </a:t>
            </a:r>
            <a:r>
              <a:rPr lang="en-US" dirty="0" err="1"/>
              <a:t>tensiunii</a:t>
            </a:r>
            <a:r>
              <a:rPr lang="en-US" dirty="0"/>
              <a:t> de 60 mV la </a:t>
            </a:r>
            <a:r>
              <a:rPr lang="en-US" dirty="0" err="1"/>
              <a:t>diodele</a:t>
            </a:r>
            <a:r>
              <a:rPr lang="en-US" dirty="0"/>
              <a:t> cu </a:t>
            </a:r>
            <a:r>
              <a:rPr lang="en-US" dirty="0" err="1"/>
              <a:t>germaniu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120 mV la </a:t>
            </a:r>
            <a:r>
              <a:rPr lang="en-US" dirty="0" err="1"/>
              <a:t>cele</a:t>
            </a:r>
            <a:r>
              <a:rPr lang="en-US" dirty="0"/>
              <a:t> cu </a:t>
            </a:r>
            <a:r>
              <a:rPr lang="en-US" dirty="0" err="1"/>
              <a:t>siliciu</a:t>
            </a:r>
            <a:r>
              <a:rPr lang="en-US" dirty="0"/>
              <a:t>.</a:t>
            </a:r>
          </a:p>
          <a:p>
            <a:pPr marL="0" indent="0">
              <a:buNone/>
              <a:defRPr/>
            </a:pP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variaţii</a:t>
            </a:r>
            <a:r>
              <a:rPr lang="en-US" dirty="0"/>
              <a:t> </a:t>
            </a:r>
            <a:r>
              <a:rPr lang="en-US" dirty="0" err="1"/>
              <a:t>mici</a:t>
            </a:r>
            <a:r>
              <a:rPr lang="en-US" dirty="0"/>
              <a:t>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defini</a:t>
            </a:r>
            <a:r>
              <a:rPr lang="en-US" dirty="0"/>
              <a:t> </a:t>
            </a:r>
            <a:r>
              <a:rPr lang="en-US" dirty="0" err="1"/>
              <a:t>rezistenţa</a:t>
            </a:r>
            <a:r>
              <a:rPr lang="en-US" dirty="0"/>
              <a:t> </a:t>
            </a:r>
            <a:r>
              <a:rPr lang="en-US" dirty="0" err="1"/>
              <a:t>dinamică</a:t>
            </a:r>
            <a:r>
              <a:rPr lang="en-US" dirty="0"/>
              <a:t>; </a:t>
            </a:r>
            <a:r>
              <a:rPr lang="ro-MD" dirty="0"/>
              <a:t>de </a:t>
            </a:r>
            <a:r>
              <a:rPr lang="en-US" dirty="0"/>
              <a:t>25 mV</a:t>
            </a:r>
            <a:r>
              <a:rPr lang="ro-MD" dirty="0"/>
              <a:t>/</a:t>
            </a:r>
            <a:r>
              <a:rPr lang="en-US" dirty="0"/>
              <a:t>I </a:t>
            </a:r>
            <a:r>
              <a:rPr lang="ro-MD" dirty="0"/>
              <a:t>(Ge) </a:t>
            </a:r>
            <a:r>
              <a:rPr lang="en-US" dirty="0"/>
              <a:t>50 mV</a:t>
            </a:r>
            <a:r>
              <a:rPr lang="ro-MD" dirty="0"/>
              <a:t>/</a:t>
            </a:r>
            <a:r>
              <a:rPr lang="en-US" dirty="0"/>
              <a:t>I </a:t>
            </a:r>
            <a:r>
              <a:rPr lang="ro-MD" dirty="0"/>
              <a:t>(Si)</a:t>
            </a:r>
            <a:r>
              <a:rPr lang="en-US" dirty="0"/>
              <a:t>.</a:t>
            </a:r>
          </a:p>
          <a:p>
            <a:pPr marL="0" indent="0">
              <a:buNone/>
              <a:defRPr/>
            </a:pPr>
            <a:r>
              <a:rPr lang="ro-MD" dirty="0" err="1"/>
              <a:t>I</a:t>
            </a:r>
            <a:r>
              <a:rPr lang="ro-MD" baseline="-25000" dirty="0" err="1"/>
              <a:t>s</a:t>
            </a:r>
            <a:r>
              <a:rPr lang="en-US" dirty="0"/>
              <a:t> nu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chiar</a:t>
            </a:r>
            <a:r>
              <a:rPr lang="en-US" dirty="0"/>
              <a:t> </a:t>
            </a:r>
            <a:r>
              <a:rPr lang="en-US" dirty="0" err="1"/>
              <a:t>nul</a:t>
            </a:r>
            <a:r>
              <a:rPr lang="en-US" dirty="0"/>
              <a:t>; </a:t>
            </a:r>
            <a:r>
              <a:rPr lang="ro-MD" dirty="0"/>
              <a:t>- </a:t>
            </a:r>
            <a:r>
              <a:rPr lang="en-US" dirty="0" err="1"/>
              <a:t>ordinul</a:t>
            </a:r>
            <a:r>
              <a:rPr lang="en-US" dirty="0"/>
              <a:t> </a:t>
            </a:r>
            <a:r>
              <a:rPr lang="en-US" dirty="0" err="1"/>
              <a:t>zecilor</a:t>
            </a:r>
            <a:r>
              <a:rPr lang="en-US" dirty="0"/>
              <a:t> de </a:t>
            </a:r>
            <a:r>
              <a:rPr lang="ro-MD" dirty="0"/>
              <a:t>mc</a:t>
            </a:r>
            <a:r>
              <a:rPr lang="en-US" dirty="0"/>
              <a:t>A </a:t>
            </a:r>
            <a:r>
              <a:rPr lang="ro-MD" dirty="0"/>
              <a:t>(Ge)</a:t>
            </a:r>
            <a:r>
              <a:rPr lang="en-US" dirty="0"/>
              <a:t>  </a:t>
            </a:r>
            <a:r>
              <a:rPr lang="en-US" dirty="0" err="1"/>
              <a:t>şi</a:t>
            </a:r>
            <a:r>
              <a:rPr lang="en-US" dirty="0"/>
              <a:t> de </a:t>
            </a:r>
            <a:r>
              <a:rPr lang="en-US" dirty="0" err="1"/>
              <a:t>ordinul</a:t>
            </a:r>
            <a:r>
              <a:rPr lang="en-US" dirty="0"/>
              <a:t> </a:t>
            </a:r>
            <a:r>
              <a:rPr lang="en-US" dirty="0" err="1"/>
              <a:t>zecilor</a:t>
            </a:r>
            <a:r>
              <a:rPr lang="en-US" dirty="0"/>
              <a:t> de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ro-MD" dirty="0"/>
              <a:t>(Si)</a:t>
            </a:r>
            <a:r>
              <a:rPr lang="en-US" dirty="0"/>
              <a:t> </a:t>
            </a:r>
            <a:r>
              <a:rPr lang="en-US" dirty="0" err="1"/>
              <a:t>Oricum</a:t>
            </a:r>
            <a:r>
              <a:rPr lang="en-US" dirty="0"/>
              <a:t>, el </a:t>
            </a:r>
            <a:r>
              <a:rPr lang="en-US" dirty="0" err="1"/>
              <a:t>este</a:t>
            </a:r>
            <a:r>
              <a:rPr lang="en-US" dirty="0"/>
              <a:t> de 10</a:t>
            </a:r>
            <a:r>
              <a:rPr lang="en-US" baseline="30000" dirty="0"/>
              <a:t>3</a:t>
            </a:r>
            <a:r>
              <a:rPr lang="en-US" dirty="0"/>
              <a:t>-10</a:t>
            </a:r>
            <a:r>
              <a:rPr lang="en-US" baseline="30000" dirty="0"/>
              <a:t>6</a:t>
            </a:r>
            <a:r>
              <a:rPr lang="en-US" dirty="0"/>
              <a:t> </a:t>
            </a:r>
            <a:r>
              <a:rPr lang="en-US" dirty="0" err="1"/>
              <a:t>ori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mic </a:t>
            </a:r>
            <a:r>
              <a:rPr lang="en-US" dirty="0" err="1"/>
              <a:t>decît</a:t>
            </a:r>
            <a:r>
              <a:rPr lang="en-US" dirty="0"/>
              <a:t> </a:t>
            </a:r>
            <a:r>
              <a:rPr lang="en-US" dirty="0" err="1"/>
              <a:t>cel</a:t>
            </a:r>
            <a:r>
              <a:rPr lang="en-US" dirty="0"/>
              <a:t> de </a:t>
            </a:r>
            <a:r>
              <a:rPr lang="en-US" dirty="0" err="1"/>
              <a:t>conducţie</a:t>
            </a:r>
            <a:r>
              <a:rPr lang="en-US" dirty="0"/>
              <a:t> </a:t>
            </a:r>
            <a:r>
              <a:rPr lang="en-US" dirty="0" err="1"/>
              <a:t>directă</a:t>
            </a:r>
            <a:r>
              <a:rPr lang="en-US" dirty="0"/>
              <a:t>.</a:t>
            </a:r>
          </a:p>
          <a:p>
            <a:pPr marL="0" indent="0">
              <a:buNone/>
              <a:defRPr/>
            </a:pP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tensiunea</a:t>
            </a:r>
            <a:r>
              <a:rPr lang="en-US" dirty="0"/>
              <a:t> </a:t>
            </a:r>
            <a:r>
              <a:rPr lang="en-US" dirty="0" err="1"/>
              <a:t>inversă</a:t>
            </a:r>
            <a:r>
              <a:rPr lang="en-US" dirty="0"/>
              <a:t> </a:t>
            </a:r>
            <a:r>
              <a:rPr lang="en-US" dirty="0" err="1"/>
              <a:t>depăşeste</a:t>
            </a:r>
            <a:r>
              <a:rPr lang="en-US" dirty="0"/>
              <a:t> o </a:t>
            </a:r>
            <a:r>
              <a:rPr lang="en-US" dirty="0" err="1"/>
              <a:t>anumită</a:t>
            </a:r>
            <a:r>
              <a:rPr lang="en-US" dirty="0"/>
              <a:t> </a:t>
            </a:r>
            <a:r>
              <a:rPr lang="en-US" dirty="0" err="1"/>
              <a:t>valoare</a:t>
            </a:r>
            <a:r>
              <a:rPr lang="en-US" dirty="0"/>
              <a:t>, dioda se </a:t>
            </a:r>
            <a:r>
              <a:rPr lang="en-US" dirty="0" err="1"/>
              <a:t>străpunge</a:t>
            </a:r>
            <a:r>
              <a:rPr lang="en-US" dirty="0"/>
              <a:t> invers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curentul</a:t>
            </a:r>
            <a:r>
              <a:rPr lang="en-US" dirty="0"/>
              <a:t> </a:t>
            </a:r>
            <a:r>
              <a:rPr lang="en-US" dirty="0" err="1"/>
              <a:t>devine</a:t>
            </a:r>
            <a:r>
              <a:rPr lang="en-US" dirty="0"/>
              <a:t> important. </a:t>
            </a:r>
            <a:r>
              <a:rPr lang="en-US" dirty="0" err="1"/>
              <a:t>Diodele</a:t>
            </a:r>
            <a:r>
              <a:rPr lang="en-US" dirty="0"/>
              <a:t> </a:t>
            </a:r>
            <a:r>
              <a:rPr lang="en-US" dirty="0" err="1"/>
              <a:t>stabilizatoare</a:t>
            </a:r>
            <a:r>
              <a:rPr lang="en-US" dirty="0"/>
              <a:t> (Zener)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destinate</a:t>
            </a:r>
            <a:r>
              <a:rPr lang="en-US" dirty="0"/>
              <a:t> </a:t>
            </a:r>
            <a:r>
              <a:rPr lang="en-US" dirty="0" err="1"/>
              <a:t>utilizării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regiune</a:t>
            </a:r>
            <a:r>
              <a:rPr lang="en-US" dirty="0"/>
              <a:t>, </a:t>
            </a:r>
            <a:r>
              <a:rPr lang="en-US" dirty="0" err="1"/>
              <a:t>tensiunea</a:t>
            </a:r>
            <a:r>
              <a:rPr lang="en-US" dirty="0"/>
              <a:t> de </a:t>
            </a:r>
            <a:r>
              <a:rPr lang="en-US" dirty="0" err="1"/>
              <a:t>străpungere</a:t>
            </a:r>
            <a:r>
              <a:rPr lang="en-US" dirty="0"/>
              <a:t> </a:t>
            </a:r>
            <a:r>
              <a:rPr lang="en-US" dirty="0" err="1"/>
              <a:t>fiind</a:t>
            </a:r>
            <a:r>
              <a:rPr lang="en-US" dirty="0"/>
              <a:t> </a:t>
            </a:r>
            <a:r>
              <a:rPr lang="en-US" dirty="0" err="1"/>
              <a:t>intenţionat</a:t>
            </a:r>
            <a:r>
              <a:rPr lang="en-US" dirty="0"/>
              <a:t> </a:t>
            </a:r>
            <a:r>
              <a:rPr lang="en-US" dirty="0" err="1"/>
              <a:t>adusă</a:t>
            </a:r>
            <a:r>
              <a:rPr lang="en-US" dirty="0"/>
              <a:t> la </a:t>
            </a:r>
            <a:r>
              <a:rPr lang="en-US" dirty="0" err="1"/>
              <a:t>valori</a:t>
            </a:r>
            <a:r>
              <a:rPr lang="en-US" dirty="0"/>
              <a:t> </a:t>
            </a:r>
            <a:r>
              <a:rPr lang="en-US" dirty="0" err="1"/>
              <a:t>mici</a:t>
            </a:r>
            <a:r>
              <a:rPr lang="en-US" dirty="0"/>
              <a:t> (3V - 100 V).</a:t>
            </a:r>
          </a:p>
          <a:p>
            <a:pPr>
              <a:defRPr/>
            </a:pPr>
            <a:r>
              <a:rPr lang="en-US" dirty="0"/>
              <a:t>-	</a:t>
            </a:r>
          </a:p>
        </p:txBody>
      </p:sp>
    </p:spTree>
    <p:extLst>
      <p:ext uri="{BB962C8B-B14F-4D97-AF65-F5344CB8AC3E}">
        <p14:creationId xmlns:p14="http://schemas.microsoft.com/office/powerpoint/2010/main" val="24550707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04800"/>
            <a:ext cx="7086600" cy="5667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o-MD" dirty="0"/>
              <a:t>Modelarea diodei în circuit  </a:t>
            </a:r>
            <a:r>
              <a:rPr lang="ro-MD" dirty="0" err="1"/>
              <a:t>c.c.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979" y="990601"/>
            <a:ext cx="10830911" cy="5681663"/>
          </a:xfrm>
        </p:spPr>
        <p:txBody>
          <a:bodyPr/>
          <a:lstStyle/>
          <a:p>
            <a:pPr>
              <a:defRPr/>
            </a:pPr>
            <a:r>
              <a:rPr lang="ro-MD" dirty="0"/>
              <a:t>I</a:t>
            </a:r>
            <a:r>
              <a:rPr lang="ro-MD" baseline="-25000" dirty="0"/>
              <a:t>a</a:t>
            </a:r>
            <a:r>
              <a:rPr lang="ro-MD" dirty="0"/>
              <a:t> = I</a:t>
            </a:r>
            <a:r>
              <a:rPr lang="ro-MD" baseline="-25000" dirty="0"/>
              <a:t>o</a:t>
            </a:r>
            <a:r>
              <a:rPr lang="ro-MD" dirty="0"/>
              <a:t> (exp (e V</a:t>
            </a:r>
            <a:r>
              <a:rPr lang="ro-MD" baseline="-25000" dirty="0"/>
              <a:t>a</a:t>
            </a:r>
            <a:r>
              <a:rPr lang="ro-MD" dirty="0"/>
              <a:t>/m*kT)-1)</a:t>
            </a:r>
          </a:p>
          <a:p>
            <a:pPr>
              <a:defRPr/>
            </a:pPr>
            <a:r>
              <a:rPr lang="ro-MD" dirty="0"/>
              <a:t>Analizăm comportarea diodei în 2 moduri: </a:t>
            </a:r>
          </a:p>
          <a:p>
            <a:pPr marL="457200" indent="-457200">
              <a:buFont typeface="Arial" panose="020B0604020202020204" pitchFamily="34" charset="0"/>
              <a:buAutoNum type="alphaLcParenBoth"/>
              <a:defRPr/>
            </a:pPr>
            <a:r>
              <a:rPr lang="ro-MD" dirty="0"/>
              <a:t>la curenți ce străbat dioda și (b) la  tensiunea la bornele diodei</a:t>
            </a:r>
          </a:p>
          <a:p>
            <a:pPr marL="457200" indent="-457200">
              <a:buFont typeface="Arial" panose="020B0604020202020204" pitchFamily="34" charset="0"/>
              <a:buAutoNum type="alphaLcParenR"/>
              <a:defRPr/>
            </a:pPr>
            <a:r>
              <a:rPr lang="ro-MD" dirty="0"/>
              <a:t>Curentul invers este de 6 ordine mai mic ca curentul direct astfel numim dioda VENTIL ELECTRIC</a:t>
            </a:r>
          </a:p>
          <a:p>
            <a:pPr marL="457200" indent="-457200">
              <a:buFont typeface="Arial" panose="020B0604020202020204" pitchFamily="34" charset="0"/>
              <a:buAutoNum type="alphaLcParenR"/>
              <a:defRPr/>
            </a:pPr>
            <a:r>
              <a:rPr lang="ro-MD" dirty="0"/>
              <a:t>Tensiunea inversă poate atinge valori de sute volți </a:t>
            </a:r>
            <a:r>
              <a:rPr lang="ro-MD" dirty="0" err="1"/>
              <a:t>vs</a:t>
            </a:r>
            <a:r>
              <a:rPr lang="ro-MD" dirty="0"/>
              <a:t> tensiunea directă de zecimi de volți</a:t>
            </a:r>
          </a:p>
          <a:p>
            <a:pPr marL="0" indent="0">
              <a:buNone/>
              <a:defRPr/>
            </a:pPr>
            <a:r>
              <a:rPr lang="ro-MD" dirty="0"/>
              <a:t>          </a:t>
            </a:r>
            <a:r>
              <a:rPr lang="ro-MD" b="1" dirty="0"/>
              <a:t>4 MODELE simplificate liniarizate a caracteristicii diodei</a:t>
            </a:r>
          </a:p>
          <a:p>
            <a:pPr marL="0" indent="0">
              <a:buNone/>
              <a:defRPr/>
            </a:pPr>
            <a:r>
              <a:rPr lang="ro-MD" b="1" dirty="0"/>
              <a:t>Considerăm valoarea curentului invers = 0, deci </a:t>
            </a:r>
            <a:r>
              <a:rPr lang="ro-MD" b="1" dirty="0" err="1"/>
              <a:t>R</a:t>
            </a:r>
            <a:r>
              <a:rPr lang="ro-MD" b="1" baseline="-25000" dirty="0" err="1"/>
              <a:t>i</a:t>
            </a:r>
            <a:r>
              <a:rPr lang="ro-MD" b="1" dirty="0"/>
              <a:t> este f. mare, de </a:t>
            </a:r>
            <a:r>
              <a:rPr lang="ro-MD" b="1" dirty="0" err="1"/>
              <a:t>MOhm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528254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4" name="Rectangle 7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76" name="Picture 75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8" name="Straight Connector 7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8132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84465" y="1391578"/>
            <a:ext cx="3096443" cy="375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039" y="140722"/>
            <a:ext cx="5419085" cy="71948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defRPr/>
            </a:pPr>
            <a:r>
              <a:rPr lang="ro-MD" sz="2700" dirty="0"/>
              <a:t>Criteriile acceptate pentru modelele prezentate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092" y="1306135"/>
            <a:ext cx="8516073" cy="424573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ro-MD" sz="1400" dirty="0">
                <a:latin typeface="Arial" panose="020B0604020202020204" pitchFamily="34" charset="0"/>
                <a:cs typeface="Arial" panose="020B0604020202020204" pitchFamily="34" charset="0"/>
              </a:rPr>
              <a:t>Tensiunea prag </a:t>
            </a:r>
            <a:r>
              <a:rPr lang="ro-MD" sz="14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o-MD" sz="1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prag</a:t>
            </a:r>
            <a:r>
              <a:rPr lang="ro-MD" sz="1400" dirty="0">
                <a:latin typeface="Arial" panose="020B0604020202020204" pitchFamily="34" charset="0"/>
                <a:cs typeface="Arial" panose="020B0604020202020204" pitchFamily="34" charset="0"/>
              </a:rPr>
              <a:t> este valoarea tensiunii de polarizare directă de la care curentul are valoare semnificativă</a:t>
            </a:r>
          </a:p>
          <a:p>
            <a:pPr>
              <a:lnSpc>
                <a:spcPct val="100000"/>
              </a:lnSpc>
              <a:defRPr/>
            </a:pPr>
            <a:r>
              <a:rPr lang="ro-MD" sz="1400" dirty="0">
                <a:latin typeface="Arial" panose="020B0604020202020204" pitchFamily="34" charset="0"/>
                <a:cs typeface="Arial" panose="020B0604020202020204" pitchFamily="34" charset="0"/>
              </a:rPr>
              <a:t>Rezistența internă directă R</a:t>
            </a:r>
            <a:r>
              <a:rPr lang="ro-MD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o-MD" sz="1400" dirty="0">
                <a:latin typeface="Arial" panose="020B0604020202020204" pitchFamily="34" charset="0"/>
                <a:cs typeface="Arial" panose="020B0604020202020204" pitchFamily="34" charset="0"/>
              </a:rPr>
              <a:t> oferă informații asupra modului variației a curentului direct Ia funcție de U</a:t>
            </a:r>
            <a:r>
              <a:rPr lang="ro-MD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ro-MD" sz="1400" dirty="0">
                <a:latin typeface="Arial" panose="020B0604020202020204" pitchFamily="34" charset="0"/>
                <a:cs typeface="Arial" panose="020B0604020202020204" pitchFamily="34" charset="0"/>
              </a:rPr>
              <a:t>la borne</a:t>
            </a:r>
          </a:p>
          <a:p>
            <a:pPr>
              <a:lnSpc>
                <a:spcPct val="100000"/>
              </a:lnSpc>
              <a:defRPr/>
            </a:pPr>
            <a:r>
              <a:rPr lang="ro-MD" sz="1400" b="1" dirty="0">
                <a:latin typeface="Arial" panose="020B0604020202020204" pitchFamily="34" charset="0"/>
                <a:cs typeface="Arial" panose="020B0604020202020204" pitchFamily="34" charset="0"/>
              </a:rPr>
              <a:t>Modelul liniarizat1:</a:t>
            </a:r>
            <a:r>
              <a:rPr lang="ro-MD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 sz="14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o-MD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prag</a:t>
            </a:r>
            <a:r>
              <a:rPr lang="ro-MD" sz="1400" b="1" dirty="0">
                <a:latin typeface="Arial" panose="020B0604020202020204" pitchFamily="34" charset="0"/>
                <a:cs typeface="Arial" panose="020B0604020202020204" pitchFamily="34" charset="0"/>
              </a:rPr>
              <a:t> = 0 și    Dioda este blocată  dacă V</a:t>
            </a:r>
            <a:r>
              <a:rPr lang="ro-MD" sz="1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o-MD" sz="1400" b="1" dirty="0">
                <a:latin typeface="Arial" panose="020B0604020202020204" pitchFamily="34" charset="0"/>
                <a:cs typeface="Arial" panose="020B0604020202020204" pitchFamily="34" charset="0"/>
              </a:rPr>
              <a:t> &lt; 0 </a:t>
            </a: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ro-MD" sz="3200" b="1" dirty="0">
                <a:latin typeface="Arial" panose="020B0604020202020204" pitchFamily="34" charset="0"/>
                <a:cs typeface="Arial" panose="020B0604020202020204" pitchFamily="34" charset="0"/>
              </a:rPr>
              <a:t>MODELUL LINEARIZAT 1A</a:t>
            </a:r>
            <a:r>
              <a:rPr lang="ro-M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ro-MD" sz="1400" dirty="0">
                <a:latin typeface="Arial" panose="020B0604020202020204" pitchFamily="34" charset="0"/>
                <a:cs typeface="Arial" panose="020B0604020202020204" pitchFamily="34" charset="0"/>
              </a:rPr>
              <a:t>Dioda este echivalată cu un comutator ideal descris cu ecuațiile         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ro-MD" sz="1400" dirty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ro-MD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o-MD" sz="1400" dirty="0">
                <a:latin typeface="Arial" panose="020B0604020202020204" pitchFamily="34" charset="0"/>
                <a:cs typeface="Arial" panose="020B0604020202020204" pitchFamily="34" charset="0"/>
              </a:rPr>
              <a:t>=0 pentru I</a:t>
            </a:r>
            <a:r>
              <a:rPr lang="ro-MD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o-MD" sz="1400" dirty="0">
                <a:latin typeface="Arial" panose="020B0604020202020204" pitchFamily="34" charset="0"/>
                <a:cs typeface="Arial" panose="020B0604020202020204" pitchFamily="34" charset="0"/>
              </a:rPr>
              <a:t> &gt; 0                              I</a:t>
            </a:r>
            <a:r>
              <a:rPr lang="ro-MD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ro-MD" sz="1400" dirty="0">
                <a:latin typeface="Arial" panose="020B0604020202020204" pitchFamily="34" charset="0"/>
                <a:cs typeface="Arial" panose="020B0604020202020204" pitchFamily="34" charset="0"/>
              </a:rPr>
              <a:t>= 0 pentru V</a:t>
            </a:r>
            <a:r>
              <a:rPr lang="ro-MD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o-MD" sz="1400" dirty="0">
                <a:latin typeface="Arial" panose="020B0604020202020204" pitchFamily="34" charset="0"/>
                <a:cs typeface="Arial" panose="020B0604020202020204" pitchFamily="34" charset="0"/>
              </a:rPr>
              <a:t> &lt; 0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ro-MD" sz="1400" dirty="0">
                <a:latin typeface="Arial" panose="020B0604020202020204" pitchFamily="34" charset="0"/>
                <a:cs typeface="Arial" panose="020B0604020202020204" pitchFamily="34" charset="0"/>
              </a:rPr>
              <a:t>Vedem, că acest model neglijează căderea de tensiune directă  dar și curentul invers.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ro-MD" sz="1400" dirty="0">
                <a:latin typeface="Arial" panose="020B0604020202020204" pitchFamily="34" charset="0"/>
                <a:cs typeface="Arial" panose="020B0604020202020204" pitchFamily="34" charset="0"/>
              </a:rPr>
              <a:t>Dioda astfel modelată nu permite cădere tensiune la curent pozitiv și nici scurgere curent la tensiune negativă.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ro-MD" sz="1400" dirty="0">
                <a:latin typeface="Arial" panose="020B0604020202020204" pitchFamily="34" charset="0"/>
                <a:cs typeface="Arial" panose="020B0604020202020204" pitchFamily="34" charset="0"/>
              </a:rPr>
              <a:t>Avem, deci diodă redusă la scurtcircuit la curent pozitiv, și circuit întrerupt – la tensiune negativă</a:t>
            </a:r>
          </a:p>
          <a:p>
            <a:pPr>
              <a:lnSpc>
                <a:spcPct val="100000"/>
              </a:lnSpc>
              <a:defRPr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55623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4" name="Rectangle 7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76" name="Picture 75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8" name="Straight Connector 7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9156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32285" y="124218"/>
            <a:ext cx="2634407" cy="285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937" y="225482"/>
            <a:ext cx="4148264" cy="50410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o-MD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Modelul liniarizat 1B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250812" y="650676"/>
            <a:ext cx="6187691" cy="1799468"/>
          </a:xfrm>
        </p:spPr>
        <p:txBody>
          <a:bodyPr>
            <a:normAutofit/>
          </a:bodyPr>
          <a:lstStyle/>
          <a:p>
            <a:r>
              <a:rPr lang="ro-MD" altLang="en-US" dirty="0">
                <a:latin typeface="Arial" panose="020B0604020202020204" pitchFamily="34" charset="0"/>
                <a:cs typeface="Arial" panose="020B0604020202020204" pitchFamily="34" charset="0"/>
              </a:rPr>
              <a:t>În conducție electrică dioda se echivalează cu o rezistență constantă</a:t>
            </a:r>
          </a:p>
          <a:p>
            <a:r>
              <a:rPr lang="ro-MD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o-MD" alt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o-MD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= V</a:t>
            </a:r>
            <a:r>
              <a:rPr lang="ro-MD" alt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o-MD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/R</a:t>
            </a:r>
            <a:r>
              <a:rPr lang="ro-MD" alt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o-MD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, pentru V</a:t>
            </a:r>
            <a:r>
              <a:rPr lang="ro-MD" alt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o-MD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&gt;0</a:t>
            </a:r>
          </a:p>
          <a:p>
            <a:r>
              <a:rPr lang="ro-MD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o-MD" alt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o-MD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= 0 pentru V</a:t>
            </a:r>
            <a:r>
              <a:rPr lang="ro-MD" alt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o-MD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&lt; 0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B8939-8E6A-E1C8-27D6-3BA1648E62BB}"/>
              </a:ext>
            </a:extLst>
          </p:cNvPr>
          <p:cNvSpPr txBox="1">
            <a:spLocks/>
          </p:cNvSpPr>
          <p:nvPr/>
        </p:nvSpPr>
        <p:spPr bwMode="auto">
          <a:xfrm>
            <a:off x="179093" y="3095089"/>
            <a:ext cx="7006898" cy="303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685800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Admitem</a:t>
            </a:r>
            <a:r>
              <a:rPr lang="ro-MD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:  V prag &gt; 0. Dioda este blocată dacă</a:t>
            </a:r>
            <a:r>
              <a:rPr lang="ru-RU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Va &lt; V prag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o-MD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Cazul IIA) 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Dioda este echivalentă pe durata conducției cu o sursă ideală de tensiune și descrisă cu ecuațiile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o-MD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o-MD" altLang="en-US" sz="1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o-MD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ro-MD" alt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o-MD" altLang="en-US" sz="18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prag</a:t>
            </a:r>
            <a:r>
              <a:rPr lang="ro-MD" altLang="en-US" sz="1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pentru I</a:t>
            </a:r>
            <a:r>
              <a:rPr lang="ro-MD" altLang="en-US" sz="1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o-MD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 &gt; 0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o-MD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o-MD" altLang="en-US" sz="1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o-MD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=0  pentru V</a:t>
            </a:r>
            <a:r>
              <a:rPr lang="ro-MD" altLang="en-US" sz="1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o-MD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&lt; </a:t>
            </a:r>
            <a:r>
              <a:rPr lang="ro-MD" alt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o-MD" altLang="en-US" sz="18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prag</a:t>
            </a:r>
            <a:endParaRPr lang="ro-MD" altLang="en-US" sz="18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Astfel de diodă modelată nu permite cădere tensiune când curentul este pozitiv și nici scurgere de curent când tensiunea este mai mică ca tensiunea de prag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4901D97-B057-5C02-1626-B68954FF7434}"/>
              </a:ext>
            </a:extLst>
          </p:cNvPr>
          <p:cNvSpPr txBox="1">
            <a:spLocks/>
          </p:cNvSpPr>
          <p:nvPr/>
        </p:nvSpPr>
        <p:spPr>
          <a:xfrm>
            <a:off x="538590" y="2615196"/>
            <a:ext cx="5373594" cy="4684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defRPr/>
            </a:pPr>
            <a:r>
              <a:rPr lang="ro-MD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Modelul liniarizat cazul IIA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251D4C8E-6082-E91D-68C8-F0B773D5CE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11991" y="2849427"/>
            <a:ext cx="2634407" cy="319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3982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4" name="Rectangle 7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76" name="Picture 75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8" name="Straight Connector 7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2228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31126" y="729586"/>
            <a:ext cx="3733624" cy="494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076" y="517221"/>
            <a:ext cx="6853644" cy="58885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o-MD" sz="3000" dirty="0">
                <a:solidFill>
                  <a:srgbClr val="FF0000"/>
                </a:solidFill>
              </a:rPr>
              <a:t>Modelul liniarizat </a:t>
            </a:r>
            <a:r>
              <a:rPr lang="ro-MD" sz="3000" b="1" dirty="0">
                <a:solidFill>
                  <a:srgbClr val="FF0000"/>
                </a:solidFill>
              </a:rPr>
              <a:t>cazul IIB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331076" y="2015733"/>
            <a:ext cx="6673103" cy="3122798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D</a:t>
            </a:r>
            <a:r>
              <a:rPr lang="ro-MD" altLang="en-US" sz="2400" dirty="0" err="1"/>
              <a:t>ioda</a:t>
            </a:r>
            <a:r>
              <a:rPr lang="en-US" altLang="en-US" sz="2400" dirty="0"/>
              <a:t> </a:t>
            </a:r>
            <a:r>
              <a:rPr lang="ro-RO" altLang="en-US" sz="2400" dirty="0"/>
              <a:t>î</a:t>
            </a:r>
            <a:r>
              <a:rPr lang="ro-MD" altLang="en-US" sz="2400" dirty="0"/>
              <a:t>n conducție  echivalăm cu o sursă ideală de tensiune, tensiunea de prag  </a:t>
            </a:r>
            <a:r>
              <a:rPr lang="ro-MD" altLang="en-US" sz="2400" b="1" dirty="0" err="1"/>
              <a:t>V</a:t>
            </a:r>
            <a:r>
              <a:rPr lang="ro-MD" altLang="en-US" sz="2400" b="1" baseline="-25000" dirty="0" err="1"/>
              <a:t>prag</a:t>
            </a:r>
            <a:r>
              <a:rPr lang="ro-MD" altLang="en-US" sz="2400" dirty="0"/>
              <a:t>, în serie cu o rezistență echivalentă constantă.  Atunci dioda este  descrisă  de ecuațiile</a:t>
            </a:r>
          </a:p>
          <a:p>
            <a:r>
              <a:rPr lang="ro-MD" altLang="en-US" sz="2400" b="1" dirty="0"/>
              <a:t>I</a:t>
            </a:r>
            <a:r>
              <a:rPr lang="ro-MD" altLang="en-US" sz="2400" b="1" baseline="-25000" dirty="0"/>
              <a:t>a</a:t>
            </a:r>
            <a:r>
              <a:rPr lang="ro-MD" altLang="en-US" sz="2400" b="1" dirty="0"/>
              <a:t>  =  (V</a:t>
            </a:r>
            <a:r>
              <a:rPr lang="ro-MD" altLang="en-US" sz="2400" b="1" baseline="-25000" dirty="0"/>
              <a:t>a</a:t>
            </a:r>
            <a:r>
              <a:rPr lang="ro-MD" altLang="en-US" sz="2400" b="1" dirty="0"/>
              <a:t>-</a:t>
            </a:r>
            <a:r>
              <a:rPr lang="ro-MD" altLang="en-US" sz="2400" b="1" dirty="0" err="1"/>
              <a:t>V</a:t>
            </a:r>
            <a:r>
              <a:rPr lang="ro-MD" altLang="en-US" sz="2400" b="1" baseline="-25000" dirty="0" err="1"/>
              <a:t>prag</a:t>
            </a:r>
            <a:r>
              <a:rPr lang="ro-MD" altLang="en-US" sz="2400" b="1" dirty="0"/>
              <a:t>)/R</a:t>
            </a:r>
            <a:r>
              <a:rPr lang="ro-MD" altLang="en-US" sz="2400" b="1" baseline="-25000" dirty="0"/>
              <a:t>d</a:t>
            </a:r>
            <a:r>
              <a:rPr lang="ro-MD" altLang="en-US" sz="2400" b="1" dirty="0"/>
              <a:t>, pentru V</a:t>
            </a:r>
            <a:r>
              <a:rPr lang="ro-MD" altLang="en-US" sz="2400" b="1" baseline="-25000" dirty="0"/>
              <a:t>a</a:t>
            </a:r>
            <a:r>
              <a:rPr lang="ro-MD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o-MD" altLang="en-US" sz="2400" b="1" dirty="0"/>
              <a:t>  </a:t>
            </a:r>
            <a:r>
              <a:rPr lang="ro-MD" altLang="en-US" sz="2400" b="1" dirty="0" err="1"/>
              <a:t>V</a:t>
            </a:r>
            <a:r>
              <a:rPr lang="ro-MD" altLang="en-US" sz="2400" b="1" baseline="-25000" dirty="0" err="1"/>
              <a:t>prag</a:t>
            </a:r>
            <a:endParaRPr lang="ro-MD" altLang="en-US" sz="2400" b="1" baseline="-25000" dirty="0"/>
          </a:p>
          <a:p>
            <a:r>
              <a:rPr lang="ro-MD" altLang="en-US" sz="2400" b="1" dirty="0"/>
              <a:t>I</a:t>
            </a:r>
            <a:r>
              <a:rPr lang="ro-MD" altLang="en-US" sz="2400" b="1" baseline="-25000" dirty="0"/>
              <a:t>a</a:t>
            </a:r>
            <a:r>
              <a:rPr lang="ro-MD" altLang="en-US" sz="2400" b="1" dirty="0"/>
              <a:t> = 0 pentru V</a:t>
            </a:r>
            <a:r>
              <a:rPr lang="ro-MD" altLang="en-US" sz="2400" b="1" baseline="-25000" dirty="0"/>
              <a:t>a</a:t>
            </a:r>
            <a:r>
              <a:rPr lang="ro-MD" altLang="en-US" sz="2400" b="1" dirty="0"/>
              <a:t>  </a:t>
            </a:r>
            <a:r>
              <a:rPr lang="ro-MD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 </a:t>
            </a:r>
            <a:r>
              <a:rPr lang="ro-MD" altLang="en-US" sz="2400" b="1" dirty="0"/>
              <a:t>V</a:t>
            </a:r>
            <a:r>
              <a:rPr lang="ro-MD" altLang="en-US" sz="2400" b="1" baseline="-25000" dirty="0"/>
              <a:t>prag</a:t>
            </a:r>
            <a:endParaRPr lang="en-US" altLang="en-US" sz="2400" b="1" baseline="-25000" dirty="0"/>
          </a:p>
        </p:txBody>
      </p:sp>
    </p:spTree>
    <p:extLst>
      <p:ext uri="{BB962C8B-B14F-4D97-AF65-F5344CB8AC3E}">
        <p14:creationId xmlns:p14="http://schemas.microsoft.com/office/powerpoint/2010/main" val="33748297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1786558" y="262115"/>
            <a:ext cx="85426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Compararea v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al</a:t>
            </a:r>
            <a:r>
              <a:rPr kumimoji="0" lang="ro-RO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orilor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I</a:t>
            </a:r>
            <a:r>
              <a:rPr kumimoji="0" lang="en-US" alt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o-RO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pentru 3 diferite modele linearizate ale diodei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6716" name="Group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086760"/>
              </p:ext>
            </p:extLst>
          </p:nvPr>
        </p:nvGraphicFramePr>
        <p:xfrm>
          <a:off x="1981200" y="1184275"/>
          <a:ext cx="8153400" cy="4064000"/>
        </p:xfrm>
        <a:graphic>
          <a:graphicData uri="http://schemas.openxmlformats.org/drawingml/2006/table">
            <a:tbl>
              <a:tblPr/>
              <a:tblGrid>
                <a:gridCol w="2038350">
                  <a:extLst>
                    <a:ext uri="{9D8B030D-6E8A-4147-A177-3AD203B41FA5}">
                      <a16:colId xmlns:a16="http://schemas.microsoft.com/office/drawing/2014/main" val="736900843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520277516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1495776192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1551976871"/>
                    </a:ext>
                  </a:extLst>
                </a:gridCol>
              </a:tblGrid>
              <a:tr h="2032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Ideal Diode Model</a:t>
                      </a:r>
                    </a:p>
                  </a:txBody>
                  <a:tcPr marL="45720" marR="4572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Ideal Diode Model   with Barrier Potential Voltage</a:t>
                      </a:r>
                    </a:p>
                  </a:txBody>
                  <a:tcPr marL="45720" marR="4572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Ideal Diode Model with Barrier Potential and Linear Forward Resistance</a:t>
                      </a:r>
                    </a:p>
                  </a:txBody>
                  <a:tcPr marL="45720" marR="4572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077760"/>
                  </a:ext>
                </a:extLst>
              </a:tr>
              <a:tr h="2032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en-US" altLang="en-US" sz="2800" b="1" i="0" u="none" strike="noStrike" cap="none" normalizeH="0" baseline="-1600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45720" marR="4572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100 mA</a:t>
                      </a:r>
                    </a:p>
                  </a:txBody>
                  <a:tcPr marL="45720" marR="4572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94 mA</a:t>
                      </a:r>
                    </a:p>
                  </a:txBody>
                  <a:tcPr marL="45720" marR="4572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85.5 mA</a:t>
                      </a:r>
                    </a:p>
                  </a:txBody>
                  <a:tcPr marL="45720" marR="4572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436405"/>
                  </a:ext>
                </a:extLst>
              </a:tr>
            </a:tbl>
          </a:graphicData>
        </a:graphic>
      </p:graphicFrame>
      <p:sp>
        <p:nvSpPr>
          <p:cNvPr id="26718" name="Text Box 94"/>
          <p:cNvSpPr txBox="1">
            <a:spLocks noChangeArrowheads="1"/>
          </p:cNvSpPr>
          <p:nvPr/>
        </p:nvSpPr>
        <p:spPr bwMode="auto">
          <a:xfrm>
            <a:off x="315309" y="5334001"/>
            <a:ext cx="1160342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Parametrii de calcul: tensiunea aplicată -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5 </a:t>
            </a:r>
            <a:r>
              <a:rPr kumimoji="0" lang="ro-RO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V,  potențialul de barieră -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0.3 </a:t>
            </a:r>
            <a:r>
              <a:rPr kumimoji="0" lang="ro-RO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V,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rezistența liniară directă -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5 </a:t>
            </a:r>
            <a:r>
              <a:rPr kumimoji="0" lang="ro-RO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O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hm</a:t>
            </a:r>
            <a:r>
              <a:rPr kumimoji="0" lang="ro-RO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75092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4" name="Rectangle 7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76" name="Picture 75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8" name="Straight Connector 7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3252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97690" y="1009737"/>
            <a:ext cx="5602357" cy="451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3006" y="351981"/>
            <a:ext cx="7329594" cy="485369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defRPr/>
            </a:pPr>
            <a:r>
              <a:rPr lang="ro-MD" sz="2700" dirty="0" err="1"/>
              <a:t>diodA</a:t>
            </a:r>
            <a:r>
              <a:rPr lang="ro-MD" sz="2700" dirty="0"/>
              <a:t> în regim dinamic la semnal mic</a:t>
            </a:r>
            <a:endParaRPr lang="en-US" sz="2700" dirty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111134" y="698026"/>
            <a:ext cx="5894907" cy="503519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o-MD" altLang="en-US" dirty="0">
                <a:latin typeface="Arial" panose="020B0604020202020204" pitchFamily="34" charset="0"/>
                <a:cs typeface="Arial" panose="020B0604020202020204" pitchFamily="34" charset="0"/>
              </a:rPr>
              <a:t>Când aplicăm atât tensiunea de polarizare cât și alternativă (un careva semnal) înseamnă că joncțiunea/dioda lucrează în regim dinamic (variabil, de </a:t>
            </a:r>
            <a:r>
              <a:rPr lang="ro-MD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c.a.</a:t>
            </a:r>
            <a:r>
              <a:rPr lang="ro-MD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o-MD" altLang="en-US" dirty="0">
                <a:latin typeface="Arial" panose="020B0604020202020204" pitchFamily="34" charset="0"/>
                <a:cs typeface="Arial" panose="020B0604020202020204" pitchFamily="34" charset="0"/>
              </a:rPr>
              <a:t>Astfel apare componenta alternativă a curentului.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o-MD" altLang="en-US" dirty="0">
                <a:latin typeface="Arial" panose="020B0604020202020204" pitchFamily="34" charset="0"/>
                <a:cs typeface="Arial" panose="020B0604020202020204" pitchFamily="34" charset="0"/>
              </a:rPr>
              <a:t>Analizăm cazul regimului </a:t>
            </a:r>
            <a:r>
              <a:rPr lang="ro-MD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quasistaționar</a:t>
            </a:r>
            <a:r>
              <a:rPr lang="ro-MD" altLang="en-US" dirty="0">
                <a:latin typeface="Arial" panose="020B0604020202020204" pitchFamily="34" charset="0"/>
                <a:cs typeface="Arial" panose="020B0604020202020204" pitchFamily="34" charset="0"/>
              </a:rPr>
              <a:t> (de frecvențe joase)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o-MD" altLang="en-US" dirty="0">
                <a:latin typeface="Arial" panose="020B0604020202020204" pitchFamily="34" charset="0"/>
                <a:cs typeface="Arial" panose="020B0604020202020204" pitchFamily="34" charset="0"/>
              </a:rPr>
              <a:t>Vedem, că nu lucrăm acum cu un punct static, dar </a:t>
            </a:r>
            <a:r>
              <a:rPr lang="ro-MD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cu o regiune,</a:t>
            </a:r>
            <a:r>
              <a:rPr lang="ro-MD" altLang="en-US" dirty="0">
                <a:latin typeface="Arial" panose="020B0604020202020204" pitchFamily="34" charset="0"/>
                <a:cs typeface="Arial" panose="020B0604020202020204" pitchFamily="34" charset="0"/>
              </a:rPr>
              <a:t> în care se deplasează acest punct static (de la p.2 la p.1)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o-MD" altLang="en-US" dirty="0">
                <a:latin typeface="Arial" panose="020B0604020202020204" pitchFamily="34" charset="0"/>
                <a:cs typeface="Arial" panose="020B0604020202020204" pitchFamily="34" charset="0"/>
              </a:rPr>
              <a:t>Tensiunea aplicată la borne: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o-MD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U</a:t>
            </a:r>
            <a:r>
              <a:rPr lang="ro-MD" alt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o-MD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(t) = V</a:t>
            </a:r>
            <a:r>
              <a:rPr lang="ro-MD" alt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o-MD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+ u</a:t>
            </a:r>
            <a:r>
              <a:rPr lang="ro-MD" alt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o-MD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(t)b 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o-MD" altLang="en-US" dirty="0">
                <a:latin typeface="Arial" panose="020B0604020202020204" pitchFamily="34" charset="0"/>
                <a:cs typeface="Arial" panose="020B0604020202020204" pitchFamily="34" charset="0"/>
              </a:rPr>
              <a:t>Componenta </a:t>
            </a:r>
            <a:r>
              <a:rPr lang="ro-MD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varaibilă</a:t>
            </a:r>
            <a:r>
              <a:rPr lang="ro-MD" altLang="en-US" dirty="0">
                <a:latin typeface="Arial" panose="020B0604020202020204" pitchFamily="34" charset="0"/>
                <a:cs typeface="Arial" panose="020B0604020202020204" pitchFamily="34" charset="0"/>
              </a:rPr>
              <a:t> este: </a:t>
            </a:r>
            <a:r>
              <a:rPr lang="ro-MD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ro-MD" altLang="en-US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o-MD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(t) = </a:t>
            </a:r>
            <a:r>
              <a:rPr lang="ro-MD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ro-MD" altLang="en-US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o-MD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sin (</a:t>
            </a:r>
            <a:r>
              <a:rPr lang="ro-MD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ωt</a:t>
            </a:r>
            <a:r>
              <a:rPr lang="ro-MD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5853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73" name="Straight Connector 72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199"/>
            <a:ext cx="0" cy="429768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527" y="259079"/>
            <a:ext cx="9278702" cy="707572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ro-MD" dirty="0"/>
              <a:t>Rezistența diferențială a diodei</a:t>
            </a:r>
            <a:endParaRPr lang="en-US" dirty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4880685" y="1334088"/>
            <a:ext cx="7084623" cy="5156474"/>
          </a:xfrm>
        </p:spPr>
        <p:txBody>
          <a:bodyPr anchor="ctr">
            <a:normAutofit/>
          </a:bodyPr>
          <a:lstStyle/>
          <a:p>
            <a:r>
              <a:rPr lang="ro-MD" altLang="en-US" dirty="0"/>
              <a:t>Condiția de semnal mic este îndeplinită dacă amplitudinea respectă restricția </a:t>
            </a:r>
            <a:r>
              <a:rPr lang="ro-MD" altLang="en-US" dirty="0" err="1"/>
              <a:t>Ua</a:t>
            </a:r>
            <a:r>
              <a:rPr lang="ro-MD" altLang="en-US" dirty="0"/>
              <a:t>  </a:t>
            </a:r>
            <a:r>
              <a:rPr lang="ro-MD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&lt;&lt;</a:t>
            </a:r>
            <a:r>
              <a:rPr lang="ro-MD" altLang="en-US" dirty="0"/>
              <a:t>  V</a:t>
            </a:r>
            <a:r>
              <a:rPr lang="ro-MD" altLang="en-US" baseline="-25000" dirty="0"/>
              <a:t>T  </a:t>
            </a:r>
            <a:r>
              <a:rPr lang="ro-MD" altLang="en-US" dirty="0"/>
              <a:t>unde V</a:t>
            </a:r>
            <a:r>
              <a:rPr lang="ro-MD" altLang="en-US" sz="1200" dirty="0"/>
              <a:t>T </a:t>
            </a:r>
            <a:r>
              <a:rPr lang="ro-MD" altLang="en-US" dirty="0"/>
              <a:t>= </a:t>
            </a:r>
            <a:r>
              <a:rPr lang="ro-MD" altLang="en-US" dirty="0" err="1"/>
              <a:t>kT</a:t>
            </a:r>
            <a:r>
              <a:rPr lang="ro-MD" altLang="en-US" dirty="0"/>
              <a:t>/e   </a:t>
            </a:r>
          </a:p>
          <a:p>
            <a:r>
              <a:rPr lang="ro-MD" altLang="en-US" dirty="0"/>
              <a:t>La 300 K este necesar ca </a:t>
            </a:r>
            <a:r>
              <a:rPr lang="ro-MD" altLang="en-US" dirty="0" err="1"/>
              <a:t>Ua</a:t>
            </a:r>
            <a:r>
              <a:rPr lang="ro-MD" altLang="en-US" dirty="0"/>
              <a:t>   </a:t>
            </a:r>
            <a:r>
              <a:rPr lang="ro-MD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o-MD" altLang="en-US" dirty="0"/>
              <a:t>26 mV </a:t>
            </a:r>
          </a:p>
          <a:p>
            <a:r>
              <a:rPr lang="ro-MD" altLang="en-US" dirty="0"/>
              <a:t>La polarizare directă rezistența internă </a:t>
            </a:r>
            <a:r>
              <a:rPr lang="ro-MD" altLang="en-US" b="1" dirty="0" err="1"/>
              <a:t>r</a:t>
            </a:r>
            <a:r>
              <a:rPr lang="ro-MD" altLang="en-US" sz="1400" b="1" dirty="0" err="1"/>
              <a:t>d</a:t>
            </a:r>
            <a:r>
              <a:rPr lang="ro-MD" altLang="en-US" b="1" dirty="0"/>
              <a:t> </a:t>
            </a:r>
            <a:r>
              <a:rPr lang="ro-MD" altLang="en-US" dirty="0"/>
              <a:t>are semnificația grafică a pantei tangentei denumită și rezistența dinamică sau diferențială a diodei:</a:t>
            </a:r>
          </a:p>
          <a:p>
            <a:r>
              <a:rPr lang="ro-MD" altLang="en-US" b="1" dirty="0" err="1"/>
              <a:t>r</a:t>
            </a:r>
            <a:r>
              <a:rPr lang="ro-MD" altLang="en-US" b="1" baseline="-25000" dirty="0" err="1"/>
              <a:t>i</a:t>
            </a:r>
            <a:r>
              <a:rPr lang="ro-MD" altLang="en-US" b="1" dirty="0"/>
              <a:t> = </a:t>
            </a:r>
            <a:r>
              <a:rPr lang="ro-MD" altLang="en-US" b="1" dirty="0" err="1"/>
              <a:t>r</a:t>
            </a:r>
            <a:r>
              <a:rPr lang="ro-MD" altLang="en-US" b="1" baseline="-25000" dirty="0" err="1"/>
              <a:t>d</a:t>
            </a:r>
            <a:r>
              <a:rPr lang="ro-MD" altLang="en-US" b="1" dirty="0"/>
              <a:t> </a:t>
            </a:r>
            <a:r>
              <a:rPr lang="ro-MD" altLang="en-US" b="1" dirty="0" err="1"/>
              <a:t>dU</a:t>
            </a:r>
            <a:r>
              <a:rPr lang="ro-MD" altLang="en-US" b="1" baseline="-25000" dirty="0" err="1"/>
              <a:t>A</a:t>
            </a:r>
            <a:r>
              <a:rPr lang="ro-MD" altLang="en-US" b="1" dirty="0"/>
              <a:t>/</a:t>
            </a:r>
            <a:r>
              <a:rPr lang="ro-MD" altLang="en-US" b="1" dirty="0" err="1"/>
              <a:t>di</a:t>
            </a:r>
            <a:r>
              <a:rPr lang="ro-MD" altLang="en-US" b="1" baseline="-25000" dirty="0" err="1"/>
              <a:t>A</a:t>
            </a:r>
            <a:r>
              <a:rPr lang="ro-MD" altLang="en-US" b="1" dirty="0"/>
              <a:t> = V</a:t>
            </a:r>
            <a:r>
              <a:rPr lang="ro-MD" altLang="en-US" b="1" baseline="-25000" dirty="0"/>
              <a:t>T</a:t>
            </a:r>
            <a:r>
              <a:rPr lang="ro-MD" altLang="en-US" b="1" dirty="0"/>
              <a:t>/(</a:t>
            </a:r>
            <a:r>
              <a:rPr lang="ro-MD" altLang="en-US" b="1" dirty="0" err="1"/>
              <a:t>I</a:t>
            </a:r>
            <a:r>
              <a:rPr lang="ro-MD" altLang="en-US" b="1" baseline="-25000" dirty="0" err="1"/>
              <a:t>A</a:t>
            </a:r>
            <a:r>
              <a:rPr lang="ro-MD" altLang="en-US" b="1" dirty="0" err="1"/>
              <a:t>+I</a:t>
            </a:r>
            <a:r>
              <a:rPr lang="ro-MD" altLang="en-US" b="1" baseline="-25000" dirty="0" err="1"/>
              <a:t>o</a:t>
            </a:r>
            <a:r>
              <a:rPr lang="ro-MD" altLang="en-US" b="1" dirty="0"/>
              <a:t>) =  </a:t>
            </a:r>
            <a:r>
              <a:rPr lang="el-G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ro-MD" altLang="en-US" b="1" dirty="0"/>
              <a:t> </a:t>
            </a:r>
            <a:r>
              <a:rPr lang="ro-MD" altLang="en-US" b="1" dirty="0" err="1"/>
              <a:t>u</a:t>
            </a:r>
            <a:r>
              <a:rPr lang="ro-MD" altLang="en-US" b="1" baseline="-25000" dirty="0" err="1"/>
              <a:t>A</a:t>
            </a:r>
            <a:r>
              <a:rPr lang="ro-MD" altLang="en-US" b="1" dirty="0"/>
              <a:t>/ </a:t>
            </a:r>
            <a:r>
              <a:rPr lang="el-G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ro-MD" altLang="en-US" b="1" dirty="0" err="1"/>
              <a:t>i</a:t>
            </a:r>
            <a:r>
              <a:rPr lang="ro-MD" altLang="en-US" b="1" baseline="-25000" dirty="0" err="1"/>
              <a:t>A</a:t>
            </a:r>
            <a:endParaRPr lang="ro-MD" altLang="en-US" b="1" baseline="-25000" dirty="0"/>
          </a:p>
          <a:p>
            <a:r>
              <a:rPr lang="ro-MD" altLang="en-US" b="1" dirty="0"/>
              <a:t>La polarizarea inversă (I</a:t>
            </a:r>
            <a:r>
              <a:rPr lang="ro-MD" altLang="en-US" b="1" baseline="-25000" dirty="0"/>
              <a:t>A</a:t>
            </a:r>
            <a:r>
              <a:rPr lang="ro-MD" altLang="en-US" b="1" dirty="0"/>
              <a:t> = -I</a:t>
            </a:r>
            <a:r>
              <a:rPr lang="ro-MD" altLang="en-US" b="1" baseline="-25000" dirty="0"/>
              <a:t>o</a:t>
            </a:r>
            <a:r>
              <a:rPr lang="ro-MD" altLang="en-US" b="1" dirty="0"/>
              <a:t>) -  </a:t>
            </a:r>
            <a:r>
              <a:rPr lang="ro-MD" altLang="en-US" b="1" dirty="0" err="1"/>
              <a:t>r</a:t>
            </a:r>
            <a:r>
              <a:rPr lang="ro-MD" altLang="en-US" b="1" baseline="-25000" dirty="0" err="1"/>
              <a:t>i</a:t>
            </a:r>
            <a:r>
              <a:rPr lang="ro-MD" altLang="en-US" b="1" dirty="0"/>
              <a:t> este infinită dar practic este de </a:t>
            </a:r>
            <a:r>
              <a:rPr lang="ro-MD" altLang="en-US" b="1" dirty="0" err="1"/>
              <a:t>MOhmi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964943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838" y="152400"/>
            <a:ext cx="8818562" cy="457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o-MD" sz="2800" dirty="0"/>
              <a:t>Clasificarea DMOE după purtători de sarcină</a:t>
            </a:r>
            <a:endParaRPr lang="en-US" sz="2800" dirty="0"/>
          </a:p>
        </p:txBody>
      </p:sp>
      <p:pic>
        <p:nvPicPr>
          <p:cNvPr id="20483" name="Picture 2" descr="https://upload.wikimedia.org/wikipedia/commons/2/29/Power_devices_family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1" y="1188967"/>
            <a:ext cx="11983278" cy="4937804"/>
          </a:xfrm>
          <a:solidFill>
            <a:schemeClr val="accent3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7007264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2740572" y="63382"/>
            <a:ext cx="7315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Rezistența dinamică 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283779" y="679451"/>
            <a:ext cx="11445766" cy="747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Atunci </a:t>
            </a:r>
            <a:r>
              <a:rPr kumimoji="0" lang="ro-MD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cînd</a:t>
            </a: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curentul suferă </a:t>
            </a:r>
            <a:r>
              <a:rPr kumimoji="0" lang="ro-MD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variaţii</a:t>
            </a: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relative mici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I </a:t>
            </a:r>
            <a:r>
              <a:rPr kumimoji="0" lang="ro-MD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/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I </a:t>
            </a:r>
            <a:r>
              <a:rPr kumimoji="0" lang="en-US" sz="2000" b="0" i="0" u="none" strike="noStrike" kern="120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&lt;&lt;</a:t>
            </a:r>
            <a:r>
              <a:rPr kumimoji="0" lang="en-US" sz="2000" b="0" i="0" u="none" strike="noStrike" kern="120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, </a:t>
            </a: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 putem  considera  că  </a:t>
            </a:r>
            <a:r>
              <a:rPr kumimoji="0" lang="ro-MD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porţiunea</a:t>
            </a: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 de  caracteristică  pe  care  se deplasează punctul de </a:t>
            </a:r>
            <a:r>
              <a:rPr kumimoji="0" lang="ro-MD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funcţionare</a:t>
            </a: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este practic o linie dreaptă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şi</a:t>
            </a: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putem introduce  </a:t>
            </a:r>
            <a:r>
              <a:rPr kumimoji="0" lang="ro-MD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rezistenţa</a:t>
            </a: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 dinamică</a:t>
            </a: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. Rezistența dinamică a diodei este valoarea matematică inversă a pantei (transconductanței)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o-RO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        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va primi valoarea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ro-MD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o-MD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La diodele cu Ge     r = 25 mV / I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Iar la cele cu Si        r = 50 mV / I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Astfel, chiar la valori mici ale curenţilor (1 mA) rezistenţa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dinamică are valori mici: pentru  m = 1, ea este  de 25 Ohmi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La curenţi mari (100 mA) rezistenţa dinamică scade devenind,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e.g. numai 0.25 Ohmi.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o-MD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o-MD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o-MD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o-MD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o-MD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o-MD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 flipV="1">
            <a:off x="6404111" y="1978916"/>
            <a:ext cx="604345" cy="0"/>
          </a:xfrm>
          <a:prstGeom prst="line">
            <a:avLst/>
          </a:prstGeom>
          <a:noFill/>
          <a:ln w="38100">
            <a:solidFill>
              <a:srgbClr val="FFFF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o-RO" sz="20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  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9080938" y="2085821"/>
            <a:ext cx="2519472" cy="3369047"/>
            <a:chOff x="7868" y="320"/>
            <a:chExt cx="1724" cy="2028"/>
          </a:xfrm>
        </p:grpSpPr>
        <p:sp>
          <p:nvSpPr>
            <p:cNvPr id="7" name="AutoShape 215"/>
            <p:cNvSpPr>
              <a:spLocks/>
            </p:cNvSpPr>
            <p:nvPr/>
          </p:nvSpPr>
          <p:spPr bwMode="auto">
            <a:xfrm>
              <a:off x="7868" y="320"/>
              <a:ext cx="1279" cy="2028"/>
            </a:xfrm>
            <a:custGeom>
              <a:avLst/>
              <a:gdLst>
                <a:gd name="T0" fmla="+- 0 8193 7868"/>
                <a:gd name="T1" fmla="*/ T0 w 1279"/>
                <a:gd name="T2" fmla="+- 0 2342 320"/>
                <a:gd name="T3" fmla="*/ 2342 h 2028"/>
                <a:gd name="T4" fmla="+- 0 8350 7868"/>
                <a:gd name="T5" fmla="*/ T4 w 1279"/>
                <a:gd name="T6" fmla="+- 0 2327 320"/>
                <a:gd name="T7" fmla="*/ 2327 h 2028"/>
                <a:gd name="T8" fmla="+- 0 8436 7868"/>
                <a:gd name="T9" fmla="*/ T8 w 1279"/>
                <a:gd name="T10" fmla="+- 0 2312 320"/>
                <a:gd name="T11" fmla="*/ 2312 h 2028"/>
                <a:gd name="T12" fmla="+- 0 8507 7868"/>
                <a:gd name="T13" fmla="*/ T12 w 1279"/>
                <a:gd name="T14" fmla="+- 0 2292 320"/>
                <a:gd name="T15" fmla="*/ 2292 h 2028"/>
                <a:gd name="T16" fmla="+- 0 8557 7868"/>
                <a:gd name="T17" fmla="*/ T16 w 1279"/>
                <a:gd name="T18" fmla="+- 0 2270 320"/>
                <a:gd name="T19" fmla="*/ 2270 h 2028"/>
                <a:gd name="T20" fmla="+- 0 8605 7868"/>
                <a:gd name="T21" fmla="*/ T20 w 1279"/>
                <a:gd name="T22" fmla="+- 0 2249 320"/>
                <a:gd name="T23" fmla="*/ 2249 h 2028"/>
                <a:gd name="T24" fmla="+- 0 8642 7868"/>
                <a:gd name="T25" fmla="*/ T24 w 1279"/>
                <a:gd name="T26" fmla="+- 0 2219 320"/>
                <a:gd name="T27" fmla="*/ 2219 h 2028"/>
                <a:gd name="T28" fmla="+- 0 8677 7868"/>
                <a:gd name="T29" fmla="*/ T28 w 1279"/>
                <a:gd name="T30" fmla="+- 0 2187 320"/>
                <a:gd name="T31" fmla="*/ 2187 h 2028"/>
                <a:gd name="T32" fmla="+- 0 8706 7868"/>
                <a:gd name="T33" fmla="*/ T32 w 1279"/>
                <a:gd name="T34" fmla="+- 0 2164 320"/>
                <a:gd name="T35" fmla="*/ 2164 h 2028"/>
                <a:gd name="T36" fmla="+- 0 8726 7868"/>
                <a:gd name="T37" fmla="*/ T36 w 1279"/>
                <a:gd name="T38" fmla="+- 0 2134 320"/>
                <a:gd name="T39" fmla="*/ 2134 h 2028"/>
                <a:gd name="T40" fmla="+- 0 8748 7868"/>
                <a:gd name="T41" fmla="*/ T40 w 1279"/>
                <a:gd name="T42" fmla="+- 0 2102 320"/>
                <a:gd name="T43" fmla="*/ 2102 h 2028"/>
                <a:gd name="T44" fmla="+- 0 8770 7868"/>
                <a:gd name="T45" fmla="*/ T44 w 1279"/>
                <a:gd name="T46" fmla="+- 0 2074 320"/>
                <a:gd name="T47" fmla="*/ 2074 h 2028"/>
                <a:gd name="T48" fmla="+- 0 8782 7868"/>
                <a:gd name="T49" fmla="*/ T48 w 1279"/>
                <a:gd name="T50" fmla="+- 0 2039 320"/>
                <a:gd name="T51" fmla="*/ 2039 h 2028"/>
                <a:gd name="T52" fmla="+- 0 8805 7868"/>
                <a:gd name="T53" fmla="*/ T52 w 1279"/>
                <a:gd name="T54" fmla="+- 0 2004 320"/>
                <a:gd name="T55" fmla="*/ 2004 h 2028"/>
                <a:gd name="T56" fmla="+- 0 8827 7868"/>
                <a:gd name="T57" fmla="*/ T56 w 1279"/>
                <a:gd name="T58" fmla="+- 0 1972 320"/>
                <a:gd name="T59" fmla="*/ 1972 h 2028"/>
                <a:gd name="T60" fmla="+- 0 8842 7868"/>
                <a:gd name="T61" fmla="*/ T60 w 1279"/>
                <a:gd name="T62" fmla="+- 0 1934 320"/>
                <a:gd name="T63" fmla="*/ 1934 h 2028"/>
                <a:gd name="T64" fmla="+- 0 8846 7868"/>
                <a:gd name="T65" fmla="*/ T64 w 1279"/>
                <a:gd name="T66" fmla="+- 0 1899 320"/>
                <a:gd name="T67" fmla="*/ 1899 h 2028"/>
                <a:gd name="T68" fmla="+- 0 8869 7868"/>
                <a:gd name="T69" fmla="*/ T68 w 1279"/>
                <a:gd name="T70" fmla="+- 0 1864 320"/>
                <a:gd name="T71" fmla="*/ 1864 h 2028"/>
                <a:gd name="T72" fmla="+- 0 8876 7868"/>
                <a:gd name="T73" fmla="*/ T72 w 1279"/>
                <a:gd name="T74" fmla="+- 0 1824 320"/>
                <a:gd name="T75" fmla="*/ 1824 h 2028"/>
                <a:gd name="T76" fmla="+- 0 8891 7868"/>
                <a:gd name="T77" fmla="*/ T76 w 1279"/>
                <a:gd name="T78" fmla="+- 0 1789 320"/>
                <a:gd name="T79" fmla="*/ 1789 h 2028"/>
                <a:gd name="T80" fmla="+- 0 8905 7868"/>
                <a:gd name="T81" fmla="*/ T80 w 1279"/>
                <a:gd name="T82" fmla="+- 0 1757 320"/>
                <a:gd name="T83" fmla="*/ 1757 h 2028"/>
                <a:gd name="T84" fmla="+- 0 8910 7868"/>
                <a:gd name="T85" fmla="*/ T84 w 1279"/>
                <a:gd name="T86" fmla="+- 0 1719 320"/>
                <a:gd name="T87" fmla="*/ 1719 h 2028"/>
                <a:gd name="T88" fmla="+- 0 8925 7868"/>
                <a:gd name="T89" fmla="*/ T88 w 1279"/>
                <a:gd name="T90" fmla="+- 0 1679 320"/>
                <a:gd name="T91" fmla="*/ 1679 h 2028"/>
                <a:gd name="T92" fmla="+- 0 8932 7868"/>
                <a:gd name="T93" fmla="*/ T92 w 1279"/>
                <a:gd name="T94" fmla="+- 0 1644 320"/>
                <a:gd name="T95" fmla="*/ 1644 h 2028"/>
                <a:gd name="T96" fmla="+- 0 8940 7868"/>
                <a:gd name="T97" fmla="*/ T96 w 1279"/>
                <a:gd name="T98" fmla="+- 0 1609 320"/>
                <a:gd name="T99" fmla="*/ 1609 h 2028"/>
                <a:gd name="T100" fmla="+- 0 8947 7868"/>
                <a:gd name="T101" fmla="*/ T100 w 1279"/>
                <a:gd name="T102" fmla="+- 0 1571 320"/>
                <a:gd name="T103" fmla="*/ 1571 h 2028"/>
                <a:gd name="T104" fmla="+- 0 8962 7868"/>
                <a:gd name="T105" fmla="*/ T104 w 1279"/>
                <a:gd name="T106" fmla="+- 0 1541 320"/>
                <a:gd name="T107" fmla="*/ 1541 h 2028"/>
                <a:gd name="T108" fmla="+- 0 8969 7868"/>
                <a:gd name="T109" fmla="*/ T108 w 1279"/>
                <a:gd name="T110" fmla="+- 0 1501 320"/>
                <a:gd name="T111" fmla="*/ 1501 h 2028"/>
                <a:gd name="T112" fmla="+- 0 8974 7868"/>
                <a:gd name="T113" fmla="*/ T112 w 1279"/>
                <a:gd name="T114" fmla="+- 0 1461 320"/>
                <a:gd name="T115" fmla="*/ 1461 h 2028"/>
                <a:gd name="T116" fmla="+- 0 8982 7868"/>
                <a:gd name="T117" fmla="*/ T116 w 1279"/>
                <a:gd name="T118" fmla="+- 0 1424 320"/>
                <a:gd name="T119" fmla="*/ 1424 h 2028"/>
                <a:gd name="T120" fmla="+- 0 8989 7868"/>
                <a:gd name="T121" fmla="*/ T120 w 1279"/>
                <a:gd name="T122" fmla="+- 0 1391 320"/>
                <a:gd name="T123" fmla="*/ 1391 h 2028"/>
                <a:gd name="T124" fmla="+- 0 8996 7868"/>
                <a:gd name="T125" fmla="*/ T124 w 1279"/>
                <a:gd name="T126" fmla="+- 0 1351 320"/>
                <a:gd name="T127" fmla="*/ 1351 h 2028"/>
                <a:gd name="T128" fmla="+- 0 9004 7868"/>
                <a:gd name="T129" fmla="*/ T128 w 1279"/>
                <a:gd name="T130" fmla="+- 0 1316 320"/>
                <a:gd name="T131" fmla="*/ 1316 h 2028"/>
                <a:gd name="T132" fmla="+- 0 9011 7868"/>
                <a:gd name="T133" fmla="*/ T132 w 1279"/>
                <a:gd name="T134" fmla="+- 0 1281 320"/>
                <a:gd name="T135" fmla="*/ 1281 h 2028"/>
                <a:gd name="T136" fmla="+- 0 9019 7868"/>
                <a:gd name="T137" fmla="*/ T136 w 1279"/>
                <a:gd name="T138" fmla="+- 0 1246 320"/>
                <a:gd name="T139" fmla="*/ 1246 h 2028"/>
                <a:gd name="T140" fmla="+- 0 9026 7868"/>
                <a:gd name="T141" fmla="*/ T140 w 1279"/>
                <a:gd name="T142" fmla="+- 0 1206 320"/>
                <a:gd name="T143" fmla="*/ 1206 h 2028"/>
                <a:gd name="T144" fmla="+- 0 9033 7868"/>
                <a:gd name="T145" fmla="*/ T144 w 1279"/>
                <a:gd name="T146" fmla="+- 0 1166 320"/>
                <a:gd name="T147" fmla="*/ 1166 h 2028"/>
                <a:gd name="T148" fmla="+- 0 9038 7868"/>
                <a:gd name="T149" fmla="*/ T148 w 1279"/>
                <a:gd name="T150" fmla="+- 0 1131 320"/>
                <a:gd name="T151" fmla="*/ 1131 h 2028"/>
                <a:gd name="T152" fmla="+- 0 9046 7868"/>
                <a:gd name="T153" fmla="*/ T152 w 1279"/>
                <a:gd name="T154" fmla="+- 0 1091 320"/>
                <a:gd name="T155" fmla="*/ 1091 h 2028"/>
                <a:gd name="T156" fmla="+- 0 9053 7868"/>
                <a:gd name="T157" fmla="*/ T156 w 1279"/>
                <a:gd name="T158" fmla="+- 0 1056 320"/>
                <a:gd name="T159" fmla="*/ 1056 h 2028"/>
                <a:gd name="T160" fmla="+- 0 9053 7868"/>
                <a:gd name="T161" fmla="*/ T160 w 1279"/>
                <a:gd name="T162" fmla="+- 0 1016 320"/>
                <a:gd name="T163" fmla="*/ 1016 h 2028"/>
                <a:gd name="T164" fmla="+- 0 9060 7868"/>
                <a:gd name="T165" fmla="*/ T164 w 1279"/>
                <a:gd name="T166" fmla="+- 0 981 320"/>
                <a:gd name="T167" fmla="*/ 981 h 2028"/>
                <a:gd name="T168" fmla="+- 0 9068 7868"/>
                <a:gd name="T169" fmla="*/ T168 w 1279"/>
                <a:gd name="T170" fmla="+- 0 943 320"/>
                <a:gd name="T171" fmla="*/ 943 h 2028"/>
                <a:gd name="T172" fmla="+- 0 9068 7868"/>
                <a:gd name="T173" fmla="*/ T172 w 1279"/>
                <a:gd name="T174" fmla="+- 0 903 320"/>
                <a:gd name="T175" fmla="*/ 903 h 2028"/>
                <a:gd name="T176" fmla="+- 0 9075 7868"/>
                <a:gd name="T177" fmla="*/ T176 w 1279"/>
                <a:gd name="T178" fmla="+- 0 868 320"/>
                <a:gd name="T179" fmla="*/ 868 h 2028"/>
                <a:gd name="T180" fmla="+- 0 9082 7868"/>
                <a:gd name="T181" fmla="*/ T180 w 1279"/>
                <a:gd name="T182" fmla="+- 0 833 320"/>
                <a:gd name="T183" fmla="*/ 833 h 2028"/>
                <a:gd name="T184" fmla="+- 0 9090 7868"/>
                <a:gd name="T185" fmla="*/ T184 w 1279"/>
                <a:gd name="T186" fmla="+- 0 795 320"/>
                <a:gd name="T187" fmla="*/ 795 h 2028"/>
                <a:gd name="T188" fmla="+- 0 9097 7868"/>
                <a:gd name="T189" fmla="*/ T188 w 1279"/>
                <a:gd name="T190" fmla="+- 0 758 320"/>
                <a:gd name="T191" fmla="*/ 758 h 2028"/>
                <a:gd name="T192" fmla="+- 0 9097 7868"/>
                <a:gd name="T193" fmla="*/ T192 w 1279"/>
                <a:gd name="T194" fmla="+- 0 718 320"/>
                <a:gd name="T195" fmla="*/ 718 h 2028"/>
                <a:gd name="T196" fmla="+- 0 9102 7868"/>
                <a:gd name="T197" fmla="*/ T196 w 1279"/>
                <a:gd name="T198" fmla="+- 0 683 320"/>
                <a:gd name="T199" fmla="*/ 683 h 2028"/>
                <a:gd name="T200" fmla="+- 0 9109 7868"/>
                <a:gd name="T201" fmla="*/ T200 w 1279"/>
                <a:gd name="T202" fmla="+- 0 643 320"/>
                <a:gd name="T203" fmla="*/ 643 h 2028"/>
                <a:gd name="T204" fmla="+- 0 9109 7868"/>
                <a:gd name="T205" fmla="*/ T204 w 1279"/>
                <a:gd name="T206" fmla="+- 0 603 320"/>
                <a:gd name="T207" fmla="*/ 603 h 2028"/>
                <a:gd name="T208" fmla="+- 0 9117 7868"/>
                <a:gd name="T209" fmla="*/ T208 w 1279"/>
                <a:gd name="T210" fmla="+- 0 565 320"/>
                <a:gd name="T211" fmla="*/ 565 h 2028"/>
                <a:gd name="T212" fmla="+- 0 9124 7868"/>
                <a:gd name="T213" fmla="*/ T212 w 1279"/>
                <a:gd name="T214" fmla="+- 0 525 320"/>
                <a:gd name="T215" fmla="*/ 525 h 2028"/>
                <a:gd name="T216" fmla="+- 0 9124 7868"/>
                <a:gd name="T217" fmla="*/ T216 w 1279"/>
                <a:gd name="T218" fmla="+- 0 488 320"/>
                <a:gd name="T219" fmla="*/ 488 h 2028"/>
                <a:gd name="T220" fmla="+- 0 9132 7868"/>
                <a:gd name="T221" fmla="*/ T220 w 1279"/>
                <a:gd name="T222" fmla="+- 0 448 320"/>
                <a:gd name="T223" fmla="*/ 448 h 2028"/>
                <a:gd name="T224" fmla="+- 0 9139 7868"/>
                <a:gd name="T225" fmla="*/ T224 w 1279"/>
                <a:gd name="T226" fmla="+- 0 407 320"/>
                <a:gd name="T227" fmla="*/ 407 h 2028"/>
                <a:gd name="T228" fmla="+- 0 9139 7868"/>
                <a:gd name="T229" fmla="*/ T228 w 1279"/>
                <a:gd name="T230" fmla="+- 0 370 320"/>
                <a:gd name="T231" fmla="*/ 370 h 2028"/>
                <a:gd name="T232" fmla="+- 0 9146 7868"/>
                <a:gd name="T233" fmla="*/ T232 w 1279"/>
                <a:gd name="T234" fmla="+- 0 330 320"/>
                <a:gd name="T235" fmla="*/ 330 h 202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</a:cxnLst>
              <a:rect l="0" t="0" r="r" b="b"/>
              <a:pathLst>
                <a:path w="1279" h="2028">
                  <a:moveTo>
                    <a:pt x="0" y="2027"/>
                  </a:moveTo>
                  <a:lnTo>
                    <a:pt x="42" y="2025"/>
                  </a:lnTo>
                  <a:lnTo>
                    <a:pt x="91" y="2025"/>
                  </a:lnTo>
                  <a:lnTo>
                    <a:pt x="128" y="2025"/>
                  </a:lnTo>
                  <a:lnTo>
                    <a:pt x="162" y="2025"/>
                  </a:lnTo>
                  <a:lnTo>
                    <a:pt x="197" y="2025"/>
                  </a:lnTo>
                  <a:lnTo>
                    <a:pt x="234" y="2025"/>
                  </a:lnTo>
                  <a:lnTo>
                    <a:pt x="256" y="2025"/>
                  </a:lnTo>
                  <a:lnTo>
                    <a:pt x="283" y="2022"/>
                  </a:lnTo>
                  <a:lnTo>
                    <a:pt x="305" y="2022"/>
                  </a:lnTo>
                  <a:lnTo>
                    <a:pt x="325" y="2022"/>
                  </a:lnTo>
                  <a:lnTo>
                    <a:pt x="347" y="2017"/>
                  </a:lnTo>
                  <a:lnTo>
                    <a:pt x="362" y="2017"/>
                  </a:lnTo>
                  <a:lnTo>
                    <a:pt x="384" y="2017"/>
                  </a:lnTo>
                  <a:lnTo>
                    <a:pt x="396" y="2017"/>
                  </a:lnTo>
                  <a:lnTo>
                    <a:pt x="411" y="2015"/>
                  </a:lnTo>
                  <a:lnTo>
                    <a:pt x="425" y="2015"/>
                  </a:lnTo>
                  <a:lnTo>
                    <a:pt x="440" y="2010"/>
                  </a:lnTo>
                  <a:lnTo>
                    <a:pt x="448" y="2010"/>
                  </a:lnTo>
                  <a:lnTo>
                    <a:pt x="460" y="2010"/>
                  </a:lnTo>
                  <a:lnTo>
                    <a:pt x="467" y="2007"/>
                  </a:lnTo>
                  <a:lnTo>
                    <a:pt x="482" y="2007"/>
                  </a:lnTo>
                  <a:lnTo>
                    <a:pt x="489" y="2007"/>
                  </a:lnTo>
                  <a:lnTo>
                    <a:pt x="497" y="2007"/>
                  </a:lnTo>
                  <a:lnTo>
                    <a:pt x="504" y="2004"/>
                  </a:lnTo>
                  <a:lnTo>
                    <a:pt x="519" y="2004"/>
                  </a:lnTo>
                  <a:lnTo>
                    <a:pt x="524" y="2000"/>
                  </a:lnTo>
                  <a:lnTo>
                    <a:pt x="531" y="2000"/>
                  </a:lnTo>
                  <a:lnTo>
                    <a:pt x="539" y="2000"/>
                  </a:lnTo>
                  <a:lnTo>
                    <a:pt x="546" y="1997"/>
                  </a:lnTo>
                  <a:lnTo>
                    <a:pt x="553" y="1997"/>
                  </a:lnTo>
                  <a:lnTo>
                    <a:pt x="560" y="1992"/>
                  </a:lnTo>
                  <a:lnTo>
                    <a:pt x="568" y="1992"/>
                  </a:lnTo>
                  <a:lnTo>
                    <a:pt x="575" y="1989"/>
                  </a:lnTo>
                  <a:lnTo>
                    <a:pt x="583" y="1989"/>
                  </a:lnTo>
                  <a:lnTo>
                    <a:pt x="588" y="1989"/>
                  </a:lnTo>
                  <a:lnTo>
                    <a:pt x="595" y="1984"/>
                  </a:lnTo>
                  <a:lnTo>
                    <a:pt x="602" y="1982"/>
                  </a:lnTo>
                  <a:lnTo>
                    <a:pt x="610" y="1982"/>
                  </a:lnTo>
                  <a:lnTo>
                    <a:pt x="617" y="1982"/>
                  </a:lnTo>
                  <a:lnTo>
                    <a:pt x="625" y="1980"/>
                  </a:lnTo>
                  <a:lnTo>
                    <a:pt x="625" y="1974"/>
                  </a:lnTo>
                  <a:lnTo>
                    <a:pt x="632" y="1974"/>
                  </a:lnTo>
                  <a:lnTo>
                    <a:pt x="639" y="1972"/>
                  </a:lnTo>
                  <a:lnTo>
                    <a:pt x="647" y="1972"/>
                  </a:lnTo>
                  <a:lnTo>
                    <a:pt x="652" y="1967"/>
                  </a:lnTo>
                  <a:lnTo>
                    <a:pt x="659" y="1965"/>
                  </a:lnTo>
                  <a:lnTo>
                    <a:pt x="666" y="1965"/>
                  </a:lnTo>
                  <a:lnTo>
                    <a:pt x="666" y="1959"/>
                  </a:lnTo>
                  <a:lnTo>
                    <a:pt x="674" y="1959"/>
                  </a:lnTo>
                  <a:lnTo>
                    <a:pt x="674" y="1957"/>
                  </a:lnTo>
                  <a:lnTo>
                    <a:pt x="681" y="1957"/>
                  </a:lnTo>
                  <a:lnTo>
                    <a:pt x="681" y="1954"/>
                  </a:lnTo>
                  <a:lnTo>
                    <a:pt x="689" y="1954"/>
                  </a:lnTo>
                  <a:lnTo>
                    <a:pt x="689" y="1950"/>
                  </a:lnTo>
                  <a:lnTo>
                    <a:pt x="696" y="1950"/>
                  </a:lnTo>
                  <a:lnTo>
                    <a:pt x="696" y="1947"/>
                  </a:lnTo>
                  <a:lnTo>
                    <a:pt x="703" y="1947"/>
                  </a:lnTo>
                  <a:lnTo>
                    <a:pt x="710" y="1942"/>
                  </a:lnTo>
                  <a:lnTo>
                    <a:pt x="710" y="1939"/>
                  </a:lnTo>
                  <a:lnTo>
                    <a:pt x="716" y="1939"/>
                  </a:lnTo>
                  <a:lnTo>
                    <a:pt x="723" y="1937"/>
                  </a:lnTo>
                  <a:lnTo>
                    <a:pt x="723" y="1932"/>
                  </a:lnTo>
                  <a:lnTo>
                    <a:pt x="730" y="1932"/>
                  </a:lnTo>
                  <a:lnTo>
                    <a:pt x="730" y="1929"/>
                  </a:lnTo>
                  <a:lnTo>
                    <a:pt x="737" y="1929"/>
                  </a:lnTo>
                  <a:lnTo>
                    <a:pt x="737" y="1924"/>
                  </a:lnTo>
                  <a:lnTo>
                    <a:pt x="737" y="1922"/>
                  </a:lnTo>
                  <a:lnTo>
                    <a:pt x="745" y="1922"/>
                  </a:lnTo>
                  <a:lnTo>
                    <a:pt x="745" y="1917"/>
                  </a:lnTo>
                  <a:lnTo>
                    <a:pt x="752" y="1917"/>
                  </a:lnTo>
                  <a:lnTo>
                    <a:pt x="760" y="1914"/>
                  </a:lnTo>
                  <a:lnTo>
                    <a:pt x="760" y="1912"/>
                  </a:lnTo>
                  <a:lnTo>
                    <a:pt x="767" y="1907"/>
                  </a:lnTo>
                  <a:lnTo>
                    <a:pt x="767" y="1905"/>
                  </a:lnTo>
                  <a:lnTo>
                    <a:pt x="774" y="1905"/>
                  </a:lnTo>
                  <a:lnTo>
                    <a:pt x="774" y="1899"/>
                  </a:lnTo>
                  <a:lnTo>
                    <a:pt x="774" y="1897"/>
                  </a:lnTo>
                  <a:lnTo>
                    <a:pt x="779" y="1897"/>
                  </a:lnTo>
                  <a:lnTo>
                    <a:pt x="779" y="1892"/>
                  </a:lnTo>
                  <a:lnTo>
                    <a:pt x="787" y="1889"/>
                  </a:lnTo>
                  <a:lnTo>
                    <a:pt x="787" y="1887"/>
                  </a:lnTo>
                  <a:lnTo>
                    <a:pt x="794" y="1887"/>
                  </a:lnTo>
                  <a:lnTo>
                    <a:pt x="794" y="1882"/>
                  </a:lnTo>
                  <a:lnTo>
                    <a:pt x="801" y="1879"/>
                  </a:lnTo>
                  <a:lnTo>
                    <a:pt x="801" y="1874"/>
                  </a:lnTo>
                  <a:lnTo>
                    <a:pt x="809" y="1872"/>
                  </a:lnTo>
                  <a:lnTo>
                    <a:pt x="809" y="1867"/>
                  </a:lnTo>
                  <a:lnTo>
                    <a:pt x="816" y="1867"/>
                  </a:lnTo>
                  <a:lnTo>
                    <a:pt x="816" y="1864"/>
                  </a:lnTo>
                  <a:lnTo>
                    <a:pt x="816" y="1862"/>
                  </a:lnTo>
                  <a:lnTo>
                    <a:pt x="816" y="1857"/>
                  </a:lnTo>
                  <a:lnTo>
                    <a:pt x="824" y="1857"/>
                  </a:lnTo>
                  <a:lnTo>
                    <a:pt x="824" y="1854"/>
                  </a:lnTo>
                  <a:lnTo>
                    <a:pt x="824" y="1849"/>
                  </a:lnTo>
                  <a:lnTo>
                    <a:pt x="831" y="1849"/>
                  </a:lnTo>
                  <a:lnTo>
                    <a:pt x="831" y="1847"/>
                  </a:lnTo>
                  <a:lnTo>
                    <a:pt x="831" y="1844"/>
                  </a:lnTo>
                  <a:lnTo>
                    <a:pt x="838" y="1844"/>
                  </a:lnTo>
                  <a:lnTo>
                    <a:pt x="838" y="1839"/>
                  </a:lnTo>
                  <a:lnTo>
                    <a:pt x="838" y="1837"/>
                  </a:lnTo>
                  <a:lnTo>
                    <a:pt x="843" y="1837"/>
                  </a:lnTo>
                  <a:lnTo>
                    <a:pt x="843" y="1832"/>
                  </a:lnTo>
                  <a:lnTo>
                    <a:pt x="843" y="1829"/>
                  </a:lnTo>
                  <a:lnTo>
                    <a:pt x="851" y="1829"/>
                  </a:lnTo>
                  <a:lnTo>
                    <a:pt x="851" y="1824"/>
                  </a:lnTo>
                  <a:lnTo>
                    <a:pt x="851" y="1822"/>
                  </a:lnTo>
                  <a:lnTo>
                    <a:pt x="851" y="1819"/>
                  </a:lnTo>
                  <a:lnTo>
                    <a:pt x="858" y="1819"/>
                  </a:lnTo>
                  <a:lnTo>
                    <a:pt x="858" y="1814"/>
                  </a:lnTo>
                  <a:lnTo>
                    <a:pt x="858" y="1812"/>
                  </a:lnTo>
                  <a:lnTo>
                    <a:pt x="865" y="1812"/>
                  </a:lnTo>
                  <a:lnTo>
                    <a:pt x="865" y="1807"/>
                  </a:lnTo>
                  <a:lnTo>
                    <a:pt x="865" y="1804"/>
                  </a:lnTo>
                  <a:lnTo>
                    <a:pt x="865" y="1799"/>
                  </a:lnTo>
                  <a:lnTo>
                    <a:pt x="865" y="1797"/>
                  </a:lnTo>
                  <a:lnTo>
                    <a:pt x="873" y="1797"/>
                  </a:lnTo>
                  <a:lnTo>
                    <a:pt x="873" y="1794"/>
                  </a:lnTo>
                  <a:lnTo>
                    <a:pt x="873" y="1789"/>
                  </a:lnTo>
                  <a:lnTo>
                    <a:pt x="880" y="1787"/>
                  </a:lnTo>
                  <a:lnTo>
                    <a:pt x="880" y="1782"/>
                  </a:lnTo>
                  <a:lnTo>
                    <a:pt x="880" y="1779"/>
                  </a:lnTo>
                  <a:lnTo>
                    <a:pt x="887" y="1779"/>
                  </a:lnTo>
                  <a:lnTo>
                    <a:pt x="887" y="1774"/>
                  </a:lnTo>
                  <a:lnTo>
                    <a:pt x="887" y="1772"/>
                  </a:lnTo>
                  <a:lnTo>
                    <a:pt x="887" y="1769"/>
                  </a:lnTo>
                  <a:lnTo>
                    <a:pt x="895" y="1769"/>
                  </a:lnTo>
                  <a:lnTo>
                    <a:pt x="895" y="1764"/>
                  </a:lnTo>
                  <a:lnTo>
                    <a:pt x="895" y="1762"/>
                  </a:lnTo>
                  <a:lnTo>
                    <a:pt x="895" y="1757"/>
                  </a:lnTo>
                  <a:lnTo>
                    <a:pt x="902" y="1757"/>
                  </a:lnTo>
                  <a:lnTo>
                    <a:pt x="902" y="1754"/>
                  </a:lnTo>
                  <a:lnTo>
                    <a:pt x="902" y="1752"/>
                  </a:lnTo>
                  <a:lnTo>
                    <a:pt x="910" y="1747"/>
                  </a:lnTo>
                  <a:lnTo>
                    <a:pt x="910" y="1744"/>
                  </a:lnTo>
                  <a:lnTo>
                    <a:pt x="910" y="1739"/>
                  </a:lnTo>
                  <a:lnTo>
                    <a:pt x="910" y="1737"/>
                  </a:lnTo>
                  <a:lnTo>
                    <a:pt x="914" y="1737"/>
                  </a:lnTo>
                  <a:lnTo>
                    <a:pt x="914" y="1732"/>
                  </a:lnTo>
                  <a:lnTo>
                    <a:pt x="914" y="1729"/>
                  </a:lnTo>
                  <a:lnTo>
                    <a:pt x="914" y="1727"/>
                  </a:lnTo>
                  <a:lnTo>
                    <a:pt x="914" y="1722"/>
                  </a:lnTo>
                  <a:lnTo>
                    <a:pt x="914" y="1719"/>
                  </a:lnTo>
                  <a:lnTo>
                    <a:pt x="922" y="1719"/>
                  </a:lnTo>
                  <a:lnTo>
                    <a:pt x="922" y="1714"/>
                  </a:lnTo>
                  <a:lnTo>
                    <a:pt x="922" y="1712"/>
                  </a:lnTo>
                  <a:lnTo>
                    <a:pt x="922" y="1707"/>
                  </a:lnTo>
                  <a:lnTo>
                    <a:pt x="929" y="1704"/>
                  </a:lnTo>
                  <a:lnTo>
                    <a:pt x="929" y="1702"/>
                  </a:lnTo>
                  <a:lnTo>
                    <a:pt x="929" y="1697"/>
                  </a:lnTo>
                  <a:lnTo>
                    <a:pt x="929" y="1694"/>
                  </a:lnTo>
                  <a:lnTo>
                    <a:pt x="937" y="1689"/>
                  </a:lnTo>
                  <a:lnTo>
                    <a:pt x="937" y="1687"/>
                  </a:lnTo>
                  <a:lnTo>
                    <a:pt x="937" y="1684"/>
                  </a:lnTo>
                  <a:lnTo>
                    <a:pt x="937" y="1679"/>
                  </a:lnTo>
                  <a:lnTo>
                    <a:pt x="944" y="1679"/>
                  </a:lnTo>
                  <a:lnTo>
                    <a:pt x="944" y="1677"/>
                  </a:lnTo>
                  <a:lnTo>
                    <a:pt x="944" y="1672"/>
                  </a:lnTo>
                  <a:lnTo>
                    <a:pt x="944" y="1669"/>
                  </a:lnTo>
                  <a:lnTo>
                    <a:pt x="951" y="1664"/>
                  </a:lnTo>
                  <a:lnTo>
                    <a:pt x="951" y="1662"/>
                  </a:lnTo>
                  <a:lnTo>
                    <a:pt x="951" y="1659"/>
                  </a:lnTo>
                  <a:lnTo>
                    <a:pt x="951" y="1654"/>
                  </a:lnTo>
                  <a:lnTo>
                    <a:pt x="951" y="1652"/>
                  </a:lnTo>
                  <a:lnTo>
                    <a:pt x="959" y="1652"/>
                  </a:lnTo>
                  <a:lnTo>
                    <a:pt x="959" y="1647"/>
                  </a:lnTo>
                  <a:lnTo>
                    <a:pt x="959" y="1644"/>
                  </a:lnTo>
                  <a:lnTo>
                    <a:pt x="959" y="1639"/>
                  </a:lnTo>
                  <a:lnTo>
                    <a:pt x="959" y="1637"/>
                  </a:lnTo>
                  <a:lnTo>
                    <a:pt x="959" y="1634"/>
                  </a:lnTo>
                  <a:lnTo>
                    <a:pt x="966" y="1629"/>
                  </a:lnTo>
                  <a:lnTo>
                    <a:pt x="966" y="1627"/>
                  </a:lnTo>
                  <a:lnTo>
                    <a:pt x="966" y="1622"/>
                  </a:lnTo>
                  <a:lnTo>
                    <a:pt x="966" y="1619"/>
                  </a:lnTo>
                  <a:lnTo>
                    <a:pt x="966" y="1614"/>
                  </a:lnTo>
                  <a:lnTo>
                    <a:pt x="974" y="1614"/>
                  </a:lnTo>
                  <a:lnTo>
                    <a:pt x="974" y="1611"/>
                  </a:lnTo>
                  <a:lnTo>
                    <a:pt x="974" y="1609"/>
                  </a:lnTo>
                  <a:lnTo>
                    <a:pt x="974" y="1604"/>
                  </a:lnTo>
                  <a:lnTo>
                    <a:pt x="974" y="1602"/>
                  </a:lnTo>
                  <a:lnTo>
                    <a:pt x="974" y="1596"/>
                  </a:lnTo>
                  <a:lnTo>
                    <a:pt x="978" y="1596"/>
                  </a:lnTo>
                  <a:lnTo>
                    <a:pt x="978" y="1594"/>
                  </a:lnTo>
                  <a:lnTo>
                    <a:pt x="978" y="1592"/>
                  </a:lnTo>
                  <a:lnTo>
                    <a:pt x="978" y="1587"/>
                  </a:lnTo>
                  <a:lnTo>
                    <a:pt x="978" y="1584"/>
                  </a:lnTo>
                  <a:lnTo>
                    <a:pt x="978" y="1579"/>
                  </a:lnTo>
                  <a:lnTo>
                    <a:pt x="986" y="1579"/>
                  </a:lnTo>
                  <a:lnTo>
                    <a:pt x="986" y="1577"/>
                  </a:lnTo>
                  <a:lnTo>
                    <a:pt x="986" y="1572"/>
                  </a:lnTo>
                  <a:lnTo>
                    <a:pt x="986" y="1569"/>
                  </a:lnTo>
                  <a:lnTo>
                    <a:pt x="986" y="1566"/>
                  </a:lnTo>
                  <a:lnTo>
                    <a:pt x="993" y="1562"/>
                  </a:lnTo>
                  <a:lnTo>
                    <a:pt x="993" y="1559"/>
                  </a:lnTo>
                  <a:lnTo>
                    <a:pt x="993" y="1554"/>
                  </a:lnTo>
                  <a:lnTo>
                    <a:pt x="993" y="1551"/>
                  </a:lnTo>
                  <a:lnTo>
                    <a:pt x="993" y="1547"/>
                  </a:lnTo>
                  <a:lnTo>
                    <a:pt x="1001" y="1544"/>
                  </a:lnTo>
                  <a:lnTo>
                    <a:pt x="1001" y="1542"/>
                  </a:lnTo>
                  <a:lnTo>
                    <a:pt x="1001" y="1536"/>
                  </a:lnTo>
                  <a:lnTo>
                    <a:pt x="1001" y="1534"/>
                  </a:lnTo>
                  <a:lnTo>
                    <a:pt x="1001" y="1529"/>
                  </a:lnTo>
                  <a:lnTo>
                    <a:pt x="1008" y="1527"/>
                  </a:lnTo>
                  <a:lnTo>
                    <a:pt x="1008" y="1524"/>
                  </a:lnTo>
                  <a:lnTo>
                    <a:pt x="1008" y="1519"/>
                  </a:lnTo>
                  <a:lnTo>
                    <a:pt x="1008" y="1516"/>
                  </a:lnTo>
                  <a:lnTo>
                    <a:pt x="1008" y="1512"/>
                  </a:lnTo>
                  <a:lnTo>
                    <a:pt x="1008" y="1509"/>
                  </a:lnTo>
                  <a:lnTo>
                    <a:pt x="1008" y="1504"/>
                  </a:lnTo>
                  <a:lnTo>
                    <a:pt x="1008" y="1501"/>
                  </a:lnTo>
                  <a:lnTo>
                    <a:pt x="1015" y="1499"/>
                  </a:lnTo>
                  <a:lnTo>
                    <a:pt x="1015" y="1494"/>
                  </a:lnTo>
                  <a:lnTo>
                    <a:pt x="1015" y="1491"/>
                  </a:lnTo>
                  <a:lnTo>
                    <a:pt x="1015" y="1486"/>
                  </a:lnTo>
                  <a:lnTo>
                    <a:pt x="1015" y="1484"/>
                  </a:lnTo>
                  <a:lnTo>
                    <a:pt x="1015" y="1479"/>
                  </a:lnTo>
                  <a:lnTo>
                    <a:pt x="1015" y="1476"/>
                  </a:lnTo>
                  <a:lnTo>
                    <a:pt x="1023" y="1476"/>
                  </a:lnTo>
                  <a:lnTo>
                    <a:pt x="1023" y="1474"/>
                  </a:lnTo>
                  <a:lnTo>
                    <a:pt x="1023" y="1469"/>
                  </a:lnTo>
                  <a:lnTo>
                    <a:pt x="1023" y="1467"/>
                  </a:lnTo>
                  <a:lnTo>
                    <a:pt x="1023" y="1461"/>
                  </a:lnTo>
                  <a:lnTo>
                    <a:pt x="1023" y="1459"/>
                  </a:lnTo>
                  <a:lnTo>
                    <a:pt x="1030" y="1459"/>
                  </a:lnTo>
                  <a:lnTo>
                    <a:pt x="1030" y="1454"/>
                  </a:lnTo>
                  <a:lnTo>
                    <a:pt x="1030" y="1452"/>
                  </a:lnTo>
                  <a:lnTo>
                    <a:pt x="1030" y="1449"/>
                  </a:lnTo>
                  <a:lnTo>
                    <a:pt x="1030" y="1444"/>
                  </a:lnTo>
                  <a:lnTo>
                    <a:pt x="1030" y="1441"/>
                  </a:lnTo>
                  <a:lnTo>
                    <a:pt x="1030" y="1437"/>
                  </a:lnTo>
                  <a:lnTo>
                    <a:pt x="1037" y="1437"/>
                  </a:lnTo>
                  <a:lnTo>
                    <a:pt x="1037" y="1434"/>
                  </a:lnTo>
                  <a:lnTo>
                    <a:pt x="1037" y="1431"/>
                  </a:lnTo>
                  <a:lnTo>
                    <a:pt x="1037" y="1426"/>
                  </a:lnTo>
                  <a:lnTo>
                    <a:pt x="1037" y="1424"/>
                  </a:lnTo>
                  <a:lnTo>
                    <a:pt x="1037" y="1419"/>
                  </a:lnTo>
                  <a:lnTo>
                    <a:pt x="1037" y="1416"/>
                  </a:lnTo>
                  <a:lnTo>
                    <a:pt x="1042" y="1411"/>
                  </a:lnTo>
                  <a:lnTo>
                    <a:pt x="1042" y="1409"/>
                  </a:lnTo>
                  <a:lnTo>
                    <a:pt x="1042" y="1406"/>
                  </a:lnTo>
                  <a:lnTo>
                    <a:pt x="1042" y="1401"/>
                  </a:lnTo>
                  <a:lnTo>
                    <a:pt x="1042" y="1399"/>
                  </a:lnTo>
                  <a:lnTo>
                    <a:pt x="1042" y="1394"/>
                  </a:lnTo>
                  <a:lnTo>
                    <a:pt x="1042" y="1391"/>
                  </a:lnTo>
                  <a:lnTo>
                    <a:pt x="1050" y="1386"/>
                  </a:lnTo>
                  <a:lnTo>
                    <a:pt x="1050" y="1384"/>
                  </a:lnTo>
                  <a:lnTo>
                    <a:pt x="1050" y="1381"/>
                  </a:lnTo>
                  <a:lnTo>
                    <a:pt x="1050" y="1376"/>
                  </a:lnTo>
                  <a:lnTo>
                    <a:pt x="1050" y="1374"/>
                  </a:lnTo>
                  <a:lnTo>
                    <a:pt x="1050" y="1369"/>
                  </a:lnTo>
                  <a:lnTo>
                    <a:pt x="1057" y="1366"/>
                  </a:lnTo>
                  <a:lnTo>
                    <a:pt x="1057" y="1361"/>
                  </a:lnTo>
                  <a:lnTo>
                    <a:pt x="1057" y="1359"/>
                  </a:lnTo>
                  <a:lnTo>
                    <a:pt x="1057" y="1356"/>
                  </a:lnTo>
                  <a:lnTo>
                    <a:pt x="1057" y="1351"/>
                  </a:lnTo>
                  <a:lnTo>
                    <a:pt x="1057" y="1349"/>
                  </a:lnTo>
                  <a:lnTo>
                    <a:pt x="1057" y="1344"/>
                  </a:lnTo>
                  <a:lnTo>
                    <a:pt x="1057" y="1341"/>
                  </a:lnTo>
                  <a:lnTo>
                    <a:pt x="1057" y="1339"/>
                  </a:lnTo>
                  <a:lnTo>
                    <a:pt x="1057" y="1334"/>
                  </a:lnTo>
                  <a:lnTo>
                    <a:pt x="1057" y="1331"/>
                  </a:lnTo>
                  <a:lnTo>
                    <a:pt x="1064" y="1331"/>
                  </a:lnTo>
                  <a:lnTo>
                    <a:pt x="1064" y="1326"/>
                  </a:lnTo>
                  <a:lnTo>
                    <a:pt x="1064" y="1324"/>
                  </a:lnTo>
                  <a:lnTo>
                    <a:pt x="1064" y="1319"/>
                  </a:lnTo>
                  <a:lnTo>
                    <a:pt x="1064" y="1316"/>
                  </a:lnTo>
                  <a:lnTo>
                    <a:pt x="1064" y="1314"/>
                  </a:lnTo>
                  <a:lnTo>
                    <a:pt x="1064" y="1309"/>
                  </a:lnTo>
                  <a:lnTo>
                    <a:pt x="1064" y="1306"/>
                  </a:lnTo>
                  <a:lnTo>
                    <a:pt x="1072" y="1306"/>
                  </a:lnTo>
                  <a:lnTo>
                    <a:pt x="1072" y="1301"/>
                  </a:lnTo>
                  <a:lnTo>
                    <a:pt x="1072" y="1299"/>
                  </a:lnTo>
                  <a:lnTo>
                    <a:pt x="1072" y="1294"/>
                  </a:lnTo>
                  <a:lnTo>
                    <a:pt x="1072" y="1291"/>
                  </a:lnTo>
                  <a:lnTo>
                    <a:pt x="1072" y="1289"/>
                  </a:lnTo>
                  <a:lnTo>
                    <a:pt x="1072" y="1284"/>
                  </a:lnTo>
                  <a:lnTo>
                    <a:pt x="1072" y="1281"/>
                  </a:lnTo>
                  <a:lnTo>
                    <a:pt x="1072" y="1276"/>
                  </a:lnTo>
                  <a:lnTo>
                    <a:pt x="1079" y="1276"/>
                  </a:lnTo>
                  <a:lnTo>
                    <a:pt x="1079" y="1274"/>
                  </a:lnTo>
                  <a:lnTo>
                    <a:pt x="1079" y="1271"/>
                  </a:lnTo>
                  <a:lnTo>
                    <a:pt x="1079" y="1266"/>
                  </a:lnTo>
                  <a:lnTo>
                    <a:pt x="1079" y="1264"/>
                  </a:lnTo>
                  <a:lnTo>
                    <a:pt x="1079" y="1259"/>
                  </a:lnTo>
                  <a:lnTo>
                    <a:pt x="1079" y="1256"/>
                  </a:lnTo>
                  <a:lnTo>
                    <a:pt x="1079" y="1251"/>
                  </a:lnTo>
                  <a:lnTo>
                    <a:pt x="1087" y="1251"/>
                  </a:lnTo>
                  <a:lnTo>
                    <a:pt x="1087" y="1249"/>
                  </a:lnTo>
                  <a:lnTo>
                    <a:pt x="1087" y="1246"/>
                  </a:lnTo>
                  <a:lnTo>
                    <a:pt x="1087" y="1241"/>
                  </a:lnTo>
                  <a:lnTo>
                    <a:pt x="1087" y="1239"/>
                  </a:lnTo>
                  <a:lnTo>
                    <a:pt x="1087" y="1234"/>
                  </a:lnTo>
                  <a:lnTo>
                    <a:pt x="1087" y="1231"/>
                  </a:lnTo>
                  <a:lnTo>
                    <a:pt x="1087" y="1226"/>
                  </a:lnTo>
                  <a:lnTo>
                    <a:pt x="1087" y="1224"/>
                  </a:lnTo>
                  <a:lnTo>
                    <a:pt x="1094" y="1224"/>
                  </a:lnTo>
                  <a:lnTo>
                    <a:pt x="1094" y="1221"/>
                  </a:lnTo>
                  <a:lnTo>
                    <a:pt x="1094" y="1216"/>
                  </a:lnTo>
                  <a:lnTo>
                    <a:pt x="1094" y="1214"/>
                  </a:lnTo>
                  <a:lnTo>
                    <a:pt x="1094" y="1209"/>
                  </a:lnTo>
                  <a:lnTo>
                    <a:pt x="1094" y="1206"/>
                  </a:lnTo>
                  <a:lnTo>
                    <a:pt x="1094" y="1201"/>
                  </a:lnTo>
                  <a:lnTo>
                    <a:pt x="1094" y="1199"/>
                  </a:lnTo>
                  <a:lnTo>
                    <a:pt x="1094" y="1196"/>
                  </a:lnTo>
                  <a:lnTo>
                    <a:pt x="1101" y="1191"/>
                  </a:lnTo>
                  <a:lnTo>
                    <a:pt x="1101" y="1189"/>
                  </a:lnTo>
                  <a:lnTo>
                    <a:pt x="1101" y="1184"/>
                  </a:lnTo>
                  <a:lnTo>
                    <a:pt x="1101" y="1181"/>
                  </a:lnTo>
                  <a:lnTo>
                    <a:pt x="1101" y="1179"/>
                  </a:lnTo>
                  <a:lnTo>
                    <a:pt x="1101" y="1174"/>
                  </a:lnTo>
                  <a:lnTo>
                    <a:pt x="1101" y="1171"/>
                  </a:lnTo>
                  <a:lnTo>
                    <a:pt x="1101" y="1166"/>
                  </a:lnTo>
                  <a:lnTo>
                    <a:pt x="1101" y="1164"/>
                  </a:lnTo>
                  <a:lnTo>
                    <a:pt x="1101" y="1159"/>
                  </a:lnTo>
                  <a:lnTo>
                    <a:pt x="1101" y="1156"/>
                  </a:lnTo>
                  <a:lnTo>
                    <a:pt x="1101" y="1154"/>
                  </a:lnTo>
                  <a:lnTo>
                    <a:pt x="1106" y="1149"/>
                  </a:lnTo>
                  <a:lnTo>
                    <a:pt x="1106" y="1146"/>
                  </a:lnTo>
                  <a:lnTo>
                    <a:pt x="1106" y="1141"/>
                  </a:lnTo>
                  <a:lnTo>
                    <a:pt x="1106" y="1139"/>
                  </a:lnTo>
                  <a:lnTo>
                    <a:pt x="1106" y="1134"/>
                  </a:lnTo>
                  <a:lnTo>
                    <a:pt x="1106" y="1131"/>
                  </a:lnTo>
                  <a:lnTo>
                    <a:pt x="1106" y="1128"/>
                  </a:lnTo>
                  <a:lnTo>
                    <a:pt x="1106" y="1124"/>
                  </a:lnTo>
                  <a:lnTo>
                    <a:pt x="1106" y="1121"/>
                  </a:lnTo>
                  <a:lnTo>
                    <a:pt x="1114" y="1116"/>
                  </a:lnTo>
                  <a:lnTo>
                    <a:pt x="1114" y="1113"/>
                  </a:lnTo>
                  <a:lnTo>
                    <a:pt x="1114" y="1111"/>
                  </a:lnTo>
                  <a:lnTo>
                    <a:pt x="1114" y="1106"/>
                  </a:lnTo>
                  <a:lnTo>
                    <a:pt x="1114" y="1104"/>
                  </a:lnTo>
                  <a:lnTo>
                    <a:pt x="1114" y="1098"/>
                  </a:lnTo>
                  <a:lnTo>
                    <a:pt x="1114" y="1096"/>
                  </a:lnTo>
                  <a:lnTo>
                    <a:pt x="1114" y="1091"/>
                  </a:lnTo>
                  <a:lnTo>
                    <a:pt x="1114" y="1089"/>
                  </a:lnTo>
                  <a:lnTo>
                    <a:pt x="1114" y="1086"/>
                  </a:lnTo>
                  <a:moveTo>
                    <a:pt x="1114" y="1086"/>
                  </a:moveTo>
                  <a:lnTo>
                    <a:pt x="1121" y="1086"/>
                  </a:lnTo>
                  <a:lnTo>
                    <a:pt x="1121" y="1081"/>
                  </a:lnTo>
                  <a:lnTo>
                    <a:pt x="1121" y="1079"/>
                  </a:lnTo>
                  <a:lnTo>
                    <a:pt x="1121" y="1074"/>
                  </a:lnTo>
                  <a:lnTo>
                    <a:pt x="1121" y="1071"/>
                  </a:lnTo>
                  <a:lnTo>
                    <a:pt x="1121" y="1066"/>
                  </a:lnTo>
                  <a:lnTo>
                    <a:pt x="1121" y="1064"/>
                  </a:lnTo>
                  <a:lnTo>
                    <a:pt x="1121" y="1061"/>
                  </a:lnTo>
                  <a:lnTo>
                    <a:pt x="1121" y="1056"/>
                  </a:lnTo>
                  <a:lnTo>
                    <a:pt x="1128" y="1053"/>
                  </a:lnTo>
                  <a:lnTo>
                    <a:pt x="1128" y="1049"/>
                  </a:lnTo>
                  <a:lnTo>
                    <a:pt x="1128" y="1046"/>
                  </a:lnTo>
                  <a:lnTo>
                    <a:pt x="1128" y="1041"/>
                  </a:lnTo>
                  <a:lnTo>
                    <a:pt x="1128" y="1038"/>
                  </a:lnTo>
                  <a:lnTo>
                    <a:pt x="1128" y="1036"/>
                  </a:lnTo>
                  <a:lnTo>
                    <a:pt x="1128" y="1031"/>
                  </a:lnTo>
                  <a:lnTo>
                    <a:pt x="1128" y="1029"/>
                  </a:lnTo>
                  <a:lnTo>
                    <a:pt x="1128" y="1023"/>
                  </a:lnTo>
                  <a:lnTo>
                    <a:pt x="1128" y="1021"/>
                  </a:lnTo>
                  <a:lnTo>
                    <a:pt x="1136" y="1021"/>
                  </a:lnTo>
                  <a:lnTo>
                    <a:pt x="1136" y="1018"/>
                  </a:lnTo>
                  <a:lnTo>
                    <a:pt x="1136" y="1014"/>
                  </a:lnTo>
                  <a:lnTo>
                    <a:pt x="1136" y="1011"/>
                  </a:lnTo>
                  <a:lnTo>
                    <a:pt x="1136" y="1006"/>
                  </a:lnTo>
                  <a:lnTo>
                    <a:pt x="1136" y="1003"/>
                  </a:lnTo>
                  <a:lnTo>
                    <a:pt x="1136" y="999"/>
                  </a:lnTo>
                  <a:lnTo>
                    <a:pt x="1136" y="996"/>
                  </a:lnTo>
                  <a:lnTo>
                    <a:pt x="1136" y="993"/>
                  </a:lnTo>
                  <a:lnTo>
                    <a:pt x="1136" y="988"/>
                  </a:lnTo>
                  <a:lnTo>
                    <a:pt x="1136" y="986"/>
                  </a:lnTo>
                  <a:lnTo>
                    <a:pt x="1143" y="986"/>
                  </a:lnTo>
                  <a:lnTo>
                    <a:pt x="1143" y="981"/>
                  </a:lnTo>
                  <a:lnTo>
                    <a:pt x="1143" y="978"/>
                  </a:lnTo>
                  <a:lnTo>
                    <a:pt x="1143" y="973"/>
                  </a:lnTo>
                  <a:lnTo>
                    <a:pt x="1143" y="971"/>
                  </a:lnTo>
                  <a:lnTo>
                    <a:pt x="1143" y="969"/>
                  </a:lnTo>
                  <a:lnTo>
                    <a:pt x="1143" y="963"/>
                  </a:lnTo>
                  <a:lnTo>
                    <a:pt x="1143" y="961"/>
                  </a:lnTo>
                  <a:lnTo>
                    <a:pt x="1143" y="956"/>
                  </a:lnTo>
                  <a:lnTo>
                    <a:pt x="1143" y="954"/>
                  </a:lnTo>
                  <a:lnTo>
                    <a:pt x="1143" y="948"/>
                  </a:lnTo>
                  <a:lnTo>
                    <a:pt x="1151" y="948"/>
                  </a:lnTo>
                  <a:lnTo>
                    <a:pt x="1151" y="946"/>
                  </a:lnTo>
                  <a:lnTo>
                    <a:pt x="1151" y="943"/>
                  </a:lnTo>
                  <a:lnTo>
                    <a:pt x="1151" y="938"/>
                  </a:lnTo>
                  <a:lnTo>
                    <a:pt x="1151" y="936"/>
                  </a:lnTo>
                  <a:lnTo>
                    <a:pt x="1151" y="931"/>
                  </a:lnTo>
                  <a:lnTo>
                    <a:pt x="1151" y="928"/>
                  </a:lnTo>
                  <a:lnTo>
                    <a:pt x="1151" y="926"/>
                  </a:lnTo>
                  <a:lnTo>
                    <a:pt x="1151" y="921"/>
                  </a:lnTo>
                  <a:lnTo>
                    <a:pt x="1151" y="918"/>
                  </a:lnTo>
                  <a:lnTo>
                    <a:pt x="1151" y="913"/>
                  </a:lnTo>
                  <a:lnTo>
                    <a:pt x="1151" y="911"/>
                  </a:lnTo>
                  <a:lnTo>
                    <a:pt x="1151" y="906"/>
                  </a:lnTo>
                  <a:lnTo>
                    <a:pt x="1151" y="903"/>
                  </a:lnTo>
                  <a:lnTo>
                    <a:pt x="1151" y="901"/>
                  </a:lnTo>
                  <a:lnTo>
                    <a:pt x="1151" y="896"/>
                  </a:lnTo>
                  <a:lnTo>
                    <a:pt x="1158" y="893"/>
                  </a:lnTo>
                  <a:lnTo>
                    <a:pt x="1158" y="888"/>
                  </a:lnTo>
                  <a:lnTo>
                    <a:pt x="1158" y="886"/>
                  </a:lnTo>
                  <a:lnTo>
                    <a:pt x="1158" y="881"/>
                  </a:lnTo>
                  <a:lnTo>
                    <a:pt x="1158" y="878"/>
                  </a:lnTo>
                  <a:lnTo>
                    <a:pt x="1158" y="876"/>
                  </a:lnTo>
                  <a:lnTo>
                    <a:pt x="1158" y="871"/>
                  </a:lnTo>
                  <a:lnTo>
                    <a:pt x="1158" y="868"/>
                  </a:lnTo>
                  <a:lnTo>
                    <a:pt x="1158" y="863"/>
                  </a:lnTo>
                  <a:lnTo>
                    <a:pt x="1158" y="861"/>
                  </a:lnTo>
                  <a:lnTo>
                    <a:pt x="1158" y="858"/>
                  </a:lnTo>
                  <a:lnTo>
                    <a:pt x="1165" y="853"/>
                  </a:lnTo>
                  <a:lnTo>
                    <a:pt x="1165" y="851"/>
                  </a:lnTo>
                  <a:lnTo>
                    <a:pt x="1165" y="846"/>
                  </a:lnTo>
                  <a:lnTo>
                    <a:pt x="1165" y="843"/>
                  </a:lnTo>
                  <a:lnTo>
                    <a:pt x="1165" y="838"/>
                  </a:lnTo>
                  <a:lnTo>
                    <a:pt x="1165" y="836"/>
                  </a:lnTo>
                  <a:lnTo>
                    <a:pt x="1165" y="833"/>
                  </a:lnTo>
                  <a:lnTo>
                    <a:pt x="1165" y="828"/>
                  </a:lnTo>
                  <a:lnTo>
                    <a:pt x="1165" y="826"/>
                  </a:lnTo>
                  <a:lnTo>
                    <a:pt x="1165" y="821"/>
                  </a:lnTo>
                  <a:lnTo>
                    <a:pt x="1165" y="818"/>
                  </a:lnTo>
                  <a:lnTo>
                    <a:pt x="1170" y="818"/>
                  </a:lnTo>
                  <a:lnTo>
                    <a:pt x="1170" y="813"/>
                  </a:lnTo>
                  <a:lnTo>
                    <a:pt x="1170" y="811"/>
                  </a:lnTo>
                  <a:lnTo>
                    <a:pt x="1170" y="808"/>
                  </a:lnTo>
                  <a:lnTo>
                    <a:pt x="1170" y="803"/>
                  </a:lnTo>
                  <a:lnTo>
                    <a:pt x="1170" y="801"/>
                  </a:lnTo>
                  <a:lnTo>
                    <a:pt x="1170" y="796"/>
                  </a:lnTo>
                  <a:lnTo>
                    <a:pt x="1170" y="793"/>
                  </a:lnTo>
                  <a:lnTo>
                    <a:pt x="1170" y="788"/>
                  </a:lnTo>
                  <a:lnTo>
                    <a:pt x="1170" y="786"/>
                  </a:lnTo>
                  <a:lnTo>
                    <a:pt x="1170" y="783"/>
                  </a:lnTo>
                  <a:lnTo>
                    <a:pt x="1170" y="778"/>
                  </a:lnTo>
                  <a:lnTo>
                    <a:pt x="1178" y="776"/>
                  </a:lnTo>
                  <a:lnTo>
                    <a:pt x="1178" y="771"/>
                  </a:lnTo>
                  <a:lnTo>
                    <a:pt x="1178" y="768"/>
                  </a:lnTo>
                  <a:lnTo>
                    <a:pt x="1178" y="766"/>
                  </a:lnTo>
                  <a:lnTo>
                    <a:pt x="1178" y="761"/>
                  </a:lnTo>
                  <a:lnTo>
                    <a:pt x="1178" y="758"/>
                  </a:lnTo>
                  <a:lnTo>
                    <a:pt x="1178" y="753"/>
                  </a:lnTo>
                  <a:lnTo>
                    <a:pt x="1178" y="751"/>
                  </a:lnTo>
                  <a:lnTo>
                    <a:pt x="1178" y="746"/>
                  </a:lnTo>
                  <a:lnTo>
                    <a:pt x="1178" y="743"/>
                  </a:lnTo>
                  <a:lnTo>
                    <a:pt x="1178" y="741"/>
                  </a:lnTo>
                  <a:lnTo>
                    <a:pt x="1178" y="736"/>
                  </a:lnTo>
                  <a:lnTo>
                    <a:pt x="1185" y="736"/>
                  </a:lnTo>
                  <a:lnTo>
                    <a:pt x="1185" y="733"/>
                  </a:lnTo>
                  <a:lnTo>
                    <a:pt x="1185" y="728"/>
                  </a:lnTo>
                  <a:lnTo>
                    <a:pt x="1185" y="726"/>
                  </a:lnTo>
                  <a:lnTo>
                    <a:pt x="1185" y="721"/>
                  </a:lnTo>
                  <a:lnTo>
                    <a:pt x="1185" y="718"/>
                  </a:lnTo>
                  <a:lnTo>
                    <a:pt x="1185" y="716"/>
                  </a:lnTo>
                  <a:lnTo>
                    <a:pt x="1185" y="711"/>
                  </a:lnTo>
                  <a:lnTo>
                    <a:pt x="1185" y="708"/>
                  </a:lnTo>
                  <a:lnTo>
                    <a:pt x="1185" y="703"/>
                  </a:lnTo>
                  <a:lnTo>
                    <a:pt x="1185" y="701"/>
                  </a:lnTo>
                  <a:lnTo>
                    <a:pt x="1185" y="696"/>
                  </a:lnTo>
                  <a:lnTo>
                    <a:pt x="1185" y="693"/>
                  </a:lnTo>
                  <a:lnTo>
                    <a:pt x="1192" y="693"/>
                  </a:lnTo>
                  <a:lnTo>
                    <a:pt x="1192" y="691"/>
                  </a:lnTo>
                  <a:lnTo>
                    <a:pt x="1192" y="686"/>
                  </a:lnTo>
                  <a:lnTo>
                    <a:pt x="1192" y="683"/>
                  </a:lnTo>
                  <a:lnTo>
                    <a:pt x="1192" y="678"/>
                  </a:lnTo>
                  <a:lnTo>
                    <a:pt x="1192" y="676"/>
                  </a:lnTo>
                  <a:lnTo>
                    <a:pt x="1192" y="673"/>
                  </a:lnTo>
                  <a:lnTo>
                    <a:pt x="1192" y="668"/>
                  </a:lnTo>
                  <a:lnTo>
                    <a:pt x="1192" y="666"/>
                  </a:lnTo>
                  <a:lnTo>
                    <a:pt x="1192" y="661"/>
                  </a:lnTo>
                  <a:lnTo>
                    <a:pt x="1192" y="658"/>
                  </a:lnTo>
                  <a:lnTo>
                    <a:pt x="1192" y="653"/>
                  </a:lnTo>
                  <a:lnTo>
                    <a:pt x="1192" y="651"/>
                  </a:lnTo>
                  <a:lnTo>
                    <a:pt x="1200" y="648"/>
                  </a:lnTo>
                  <a:lnTo>
                    <a:pt x="1200" y="643"/>
                  </a:lnTo>
                  <a:lnTo>
                    <a:pt x="1200" y="641"/>
                  </a:lnTo>
                  <a:lnTo>
                    <a:pt x="1200" y="636"/>
                  </a:lnTo>
                  <a:lnTo>
                    <a:pt x="1200" y="633"/>
                  </a:lnTo>
                  <a:lnTo>
                    <a:pt x="1200" y="628"/>
                  </a:lnTo>
                  <a:lnTo>
                    <a:pt x="1200" y="626"/>
                  </a:lnTo>
                  <a:lnTo>
                    <a:pt x="1200" y="623"/>
                  </a:lnTo>
                  <a:lnTo>
                    <a:pt x="1200" y="618"/>
                  </a:lnTo>
                  <a:lnTo>
                    <a:pt x="1200" y="615"/>
                  </a:lnTo>
                  <a:lnTo>
                    <a:pt x="1200" y="611"/>
                  </a:lnTo>
                  <a:lnTo>
                    <a:pt x="1200" y="608"/>
                  </a:lnTo>
                  <a:lnTo>
                    <a:pt x="1200" y="606"/>
                  </a:lnTo>
                  <a:lnTo>
                    <a:pt x="1200" y="600"/>
                  </a:lnTo>
                  <a:lnTo>
                    <a:pt x="1200" y="598"/>
                  </a:lnTo>
                  <a:lnTo>
                    <a:pt x="1200" y="593"/>
                  </a:lnTo>
                  <a:lnTo>
                    <a:pt x="1200" y="591"/>
                  </a:lnTo>
                  <a:lnTo>
                    <a:pt x="1200" y="585"/>
                  </a:lnTo>
                  <a:lnTo>
                    <a:pt x="1200" y="583"/>
                  </a:lnTo>
                  <a:lnTo>
                    <a:pt x="1207" y="583"/>
                  </a:lnTo>
                  <a:lnTo>
                    <a:pt x="1207" y="581"/>
                  </a:lnTo>
                  <a:lnTo>
                    <a:pt x="1207" y="576"/>
                  </a:lnTo>
                  <a:lnTo>
                    <a:pt x="1207" y="573"/>
                  </a:lnTo>
                  <a:lnTo>
                    <a:pt x="1207" y="568"/>
                  </a:lnTo>
                  <a:lnTo>
                    <a:pt x="1207" y="566"/>
                  </a:lnTo>
                  <a:lnTo>
                    <a:pt x="1207" y="561"/>
                  </a:lnTo>
                  <a:lnTo>
                    <a:pt x="1207" y="558"/>
                  </a:lnTo>
                  <a:lnTo>
                    <a:pt x="1207" y="555"/>
                  </a:lnTo>
                  <a:lnTo>
                    <a:pt x="1207" y="550"/>
                  </a:lnTo>
                  <a:lnTo>
                    <a:pt x="1207" y="548"/>
                  </a:lnTo>
                  <a:lnTo>
                    <a:pt x="1207" y="543"/>
                  </a:lnTo>
                  <a:lnTo>
                    <a:pt x="1207" y="540"/>
                  </a:lnTo>
                  <a:lnTo>
                    <a:pt x="1207" y="535"/>
                  </a:lnTo>
                  <a:lnTo>
                    <a:pt x="1214" y="535"/>
                  </a:lnTo>
                  <a:lnTo>
                    <a:pt x="1214" y="533"/>
                  </a:lnTo>
                  <a:lnTo>
                    <a:pt x="1214" y="531"/>
                  </a:lnTo>
                  <a:lnTo>
                    <a:pt x="1214" y="525"/>
                  </a:lnTo>
                  <a:lnTo>
                    <a:pt x="1214" y="523"/>
                  </a:lnTo>
                  <a:lnTo>
                    <a:pt x="1214" y="518"/>
                  </a:lnTo>
                  <a:lnTo>
                    <a:pt x="1214" y="516"/>
                  </a:lnTo>
                  <a:lnTo>
                    <a:pt x="1214" y="513"/>
                  </a:lnTo>
                  <a:lnTo>
                    <a:pt x="1214" y="508"/>
                  </a:lnTo>
                  <a:lnTo>
                    <a:pt x="1214" y="505"/>
                  </a:lnTo>
                  <a:lnTo>
                    <a:pt x="1214" y="501"/>
                  </a:lnTo>
                  <a:lnTo>
                    <a:pt x="1214" y="498"/>
                  </a:lnTo>
                  <a:lnTo>
                    <a:pt x="1214" y="493"/>
                  </a:lnTo>
                  <a:lnTo>
                    <a:pt x="1214" y="490"/>
                  </a:lnTo>
                  <a:lnTo>
                    <a:pt x="1222" y="490"/>
                  </a:lnTo>
                  <a:lnTo>
                    <a:pt x="1222" y="488"/>
                  </a:lnTo>
                  <a:lnTo>
                    <a:pt x="1222" y="483"/>
                  </a:lnTo>
                  <a:lnTo>
                    <a:pt x="1222" y="480"/>
                  </a:lnTo>
                  <a:lnTo>
                    <a:pt x="1222" y="475"/>
                  </a:lnTo>
                  <a:lnTo>
                    <a:pt x="1222" y="473"/>
                  </a:lnTo>
                  <a:lnTo>
                    <a:pt x="1222" y="468"/>
                  </a:lnTo>
                  <a:lnTo>
                    <a:pt x="1222" y="465"/>
                  </a:lnTo>
                  <a:lnTo>
                    <a:pt x="1222" y="463"/>
                  </a:lnTo>
                  <a:lnTo>
                    <a:pt x="1222" y="458"/>
                  </a:lnTo>
                  <a:lnTo>
                    <a:pt x="1222" y="455"/>
                  </a:lnTo>
                  <a:lnTo>
                    <a:pt x="1222" y="450"/>
                  </a:lnTo>
                  <a:lnTo>
                    <a:pt x="1222" y="448"/>
                  </a:lnTo>
                  <a:lnTo>
                    <a:pt x="1222" y="445"/>
                  </a:lnTo>
                  <a:lnTo>
                    <a:pt x="1229" y="440"/>
                  </a:lnTo>
                  <a:lnTo>
                    <a:pt x="1229" y="438"/>
                  </a:lnTo>
                  <a:lnTo>
                    <a:pt x="1229" y="433"/>
                  </a:lnTo>
                  <a:lnTo>
                    <a:pt x="1229" y="430"/>
                  </a:lnTo>
                  <a:lnTo>
                    <a:pt x="1229" y="425"/>
                  </a:lnTo>
                  <a:lnTo>
                    <a:pt x="1229" y="423"/>
                  </a:lnTo>
                  <a:lnTo>
                    <a:pt x="1229" y="420"/>
                  </a:lnTo>
                  <a:lnTo>
                    <a:pt x="1229" y="415"/>
                  </a:lnTo>
                  <a:lnTo>
                    <a:pt x="1229" y="413"/>
                  </a:lnTo>
                  <a:lnTo>
                    <a:pt x="1229" y="408"/>
                  </a:lnTo>
                  <a:lnTo>
                    <a:pt x="1229" y="405"/>
                  </a:lnTo>
                  <a:lnTo>
                    <a:pt x="1229" y="400"/>
                  </a:lnTo>
                  <a:lnTo>
                    <a:pt x="1229" y="398"/>
                  </a:lnTo>
                  <a:lnTo>
                    <a:pt x="1229" y="395"/>
                  </a:lnTo>
                  <a:lnTo>
                    <a:pt x="1229" y="390"/>
                  </a:lnTo>
                  <a:lnTo>
                    <a:pt x="1234" y="390"/>
                  </a:lnTo>
                  <a:lnTo>
                    <a:pt x="1234" y="388"/>
                  </a:lnTo>
                  <a:lnTo>
                    <a:pt x="1234" y="383"/>
                  </a:lnTo>
                  <a:lnTo>
                    <a:pt x="1234" y="380"/>
                  </a:lnTo>
                  <a:lnTo>
                    <a:pt x="1234" y="375"/>
                  </a:lnTo>
                  <a:lnTo>
                    <a:pt x="1234" y="373"/>
                  </a:lnTo>
                  <a:lnTo>
                    <a:pt x="1234" y="370"/>
                  </a:lnTo>
                  <a:lnTo>
                    <a:pt x="1234" y="365"/>
                  </a:lnTo>
                  <a:lnTo>
                    <a:pt x="1234" y="363"/>
                  </a:lnTo>
                  <a:lnTo>
                    <a:pt x="1234" y="358"/>
                  </a:lnTo>
                  <a:lnTo>
                    <a:pt x="1234" y="355"/>
                  </a:lnTo>
                  <a:lnTo>
                    <a:pt x="1234" y="353"/>
                  </a:lnTo>
                  <a:lnTo>
                    <a:pt x="1234" y="348"/>
                  </a:lnTo>
                  <a:lnTo>
                    <a:pt x="1234" y="345"/>
                  </a:lnTo>
                  <a:lnTo>
                    <a:pt x="1241" y="340"/>
                  </a:lnTo>
                  <a:lnTo>
                    <a:pt x="1241" y="338"/>
                  </a:lnTo>
                  <a:lnTo>
                    <a:pt x="1241" y="333"/>
                  </a:lnTo>
                  <a:lnTo>
                    <a:pt x="1241" y="330"/>
                  </a:lnTo>
                  <a:lnTo>
                    <a:pt x="1241" y="328"/>
                  </a:lnTo>
                  <a:lnTo>
                    <a:pt x="1241" y="323"/>
                  </a:lnTo>
                  <a:lnTo>
                    <a:pt x="1241" y="320"/>
                  </a:lnTo>
                  <a:lnTo>
                    <a:pt x="1241" y="315"/>
                  </a:lnTo>
                  <a:lnTo>
                    <a:pt x="1241" y="313"/>
                  </a:lnTo>
                  <a:lnTo>
                    <a:pt x="1241" y="308"/>
                  </a:lnTo>
                  <a:lnTo>
                    <a:pt x="1241" y="305"/>
                  </a:lnTo>
                  <a:lnTo>
                    <a:pt x="1241" y="303"/>
                  </a:lnTo>
                  <a:lnTo>
                    <a:pt x="1241" y="298"/>
                  </a:lnTo>
                  <a:lnTo>
                    <a:pt x="1241" y="295"/>
                  </a:lnTo>
                  <a:lnTo>
                    <a:pt x="1241" y="290"/>
                  </a:lnTo>
                  <a:lnTo>
                    <a:pt x="1241" y="288"/>
                  </a:lnTo>
                  <a:lnTo>
                    <a:pt x="1241" y="283"/>
                  </a:lnTo>
                  <a:lnTo>
                    <a:pt x="1241" y="280"/>
                  </a:lnTo>
                  <a:lnTo>
                    <a:pt x="1241" y="278"/>
                  </a:lnTo>
                  <a:lnTo>
                    <a:pt x="1241" y="273"/>
                  </a:lnTo>
                  <a:lnTo>
                    <a:pt x="1241" y="270"/>
                  </a:lnTo>
                  <a:lnTo>
                    <a:pt x="1241" y="265"/>
                  </a:lnTo>
                  <a:lnTo>
                    <a:pt x="1249" y="263"/>
                  </a:lnTo>
                  <a:lnTo>
                    <a:pt x="1249" y="260"/>
                  </a:lnTo>
                  <a:lnTo>
                    <a:pt x="1249" y="255"/>
                  </a:lnTo>
                  <a:lnTo>
                    <a:pt x="1249" y="253"/>
                  </a:lnTo>
                  <a:lnTo>
                    <a:pt x="1249" y="248"/>
                  </a:lnTo>
                  <a:lnTo>
                    <a:pt x="1249" y="245"/>
                  </a:lnTo>
                  <a:lnTo>
                    <a:pt x="1249" y="240"/>
                  </a:lnTo>
                  <a:lnTo>
                    <a:pt x="1249" y="238"/>
                  </a:lnTo>
                  <a:lnTo>
                    <a:pt x="1249" y="235"/>
                  </a:lnTo>
                  <a:lnTo>
                    <a:pt x="1249" y="230"/>
                  </a:lnTo>
                  <a:lnTo>
                    <a:pt x="1249" y="228"/>
                  </a:lnTo>
                  <a:lnTo>
                    <a:pt x="1249" y="223"/>
                  </a:lnTo>
                  <a:lnTo>
                    <a:pt x="1249" y="220"/>
                  </a:lnTo>
                  <a:lnTo>
                    <a:pt x="1249" y="215"/>
                  </a:lnTo>
                  <a:lnTo>
                    <a:pt x="1249" y="213"/>
                  </a:lnTo>
                  <a:lnTo>
                    <a:pt x="1256" y="210"/>
                  </a:lnTo>
                  <a:lnTo>
                    <a:pt x="1256" y="205"/>
                  </a:lnTo>
                  <a:lnTo>
                    <a:pt x="1256" y="203"/>
                  </a:lnTo>
                  <a:lnTo>
                    <a:pt x="1256" y="198"/>
                  </a:lnTo>
                  <a:lnTo>
                    <a:pt x="1256" y="195"/>
                  </a:lnTo>
                  <a:lnTo>
                    <a:pt x="1256" y="193"/>
                  </a:lnTo>
                  <a:lnTo>
                    <a:pt x="1256" y="188"/>
                  </a:lnTo>
                  <a:lnTo>
                    <a:pt x="1256" y="185"/>
                  </a:lnTo>
                  <a:lnTo>
                    <a:pt x="1256" y="180"/>
                  </a:lnTo>
                  <a:lnTo>
                    <a:pt x="1256" y="177"/>
                  </a:lnTo>
                  <a:lnTo>
                    <a:pt x="1256" y="173"/>
                  </a:lnTo>
                  <a:lnTo>
                    <a:pt x="1256" y="170"/>
                  </a:lnTo>
                  <a:lnTo>
                    <a:pt x="1256" y="168"/>
                  </a:lnTo>
                  <a:lnTo>
                    <a:pt x="1256" y="162"/>
                  </a:lnTo>
                  <a:lnTo>
                    <a:pt x="1256" y="160"/>
                  </a:lnTo>
                  <a:lnTo>
                    <a:pt x="1264" y="155"/>
                  </a:lnTo>
                  <a:lnTo>
                    <a:pt x="1264" y="153"/>
                  </a:lnTo>
                  <a:lnTo>
                    <a:pt x="1264" y="147"/>
                  </a:lnTo>
                  <a:lnTo>
                    <a:pt x="1264" y="145"/>
                  </a:lnTo>
                  <a:lnTo>
                    <a:pt x="1264" y="143"/>
                  </a:lnTo>
                  <a:lnTo>
                    <a:pt x="1264" y="138"/>
                  </a:lnTo>
                  <a:lnTo>
                    <a:pt x="1264" y="135"/>
                  </a:lnTo>
                  <a:lnTo>
                    <a:pt x="1264" y="130"/>
                  </a:lnTo>
                  <a:lnTo>
                    <a:pt x="1264" y="128"/>
                  </a:lnTo>
                  <a:lnTo>
                    <a:pt x="1264" y="123"/>
                  </a:lnTo>
                  <a:lnTo>
                    <a:pt x="1264" y="120"/>
                  </a:lnTo>
                  <a:lnTo>
                    <a:pt x="1264" y="117"/>
                  </a:lnTo>
                  <a:lnTo>
                    <a:pt x="1264" y="113"/>
                  </a:lnTo>
                  <a:lnTo>
                    <a:pt x="1264" y="110"/>
                  </a:lnTo>
                  <a:lnTo>
                    <a:pt x="1264" y="105"/>
                  </a:lnTo>
                  <a:lnTo>
                    <a:pt x="1264" y="102"/>
                  </a:lnTo>
                  <a:lnTo>
                    <a:pt x="1271" y="100"/>
                  </a:lnTo>
                  <a:lnTo>
                    <a:pt x="1271" y="95"/>
                  </a:lnTo>
                  <a:lnTo>
                    <a:pt x="1271" y="93"/>
                  </a:lnTo>
                  <a:lnTo>
                    <a:pt x="1271" y="87"/>
                  </a:lnTo>
                  <a:lnTo>
                    <a:pt x="1271" y="85"/>
                  </a:lnTo>
                  <a:lnTo>
                    <a:pt x="1271" y="80"/>
                  </a:lnTo>
                  <a:lnTo>
                    <a:pt x="1271" y="78"/>
                  </a:lnTo>
                  <a:lnTo>
                    <a:pt x="1271" y="75"/>
                  </a:lnTo>
                  <a:lnTo>
                    <a:pt x="1271" y="70"/>
                  </a:lnTo>
                  <a:lnTo>
                    <a:pt x="1271" y="67"/>
                  </a:lnTo>
                  <a:lnTo>
                    <a:pt x="1271" y="63"/>
                  </a:lnTo>
                  <a:lnTo>
                    <a:pt x="1271" y="60"/>
                  </a:lnTo>
                  <a:lnTo>
                    <a:pt x="1271" y="55"/>
                  </a:lnTo>
                  <a:lnTo>
                    <a:pt x="1271" y="52"/>
                  </a:lnTo>
                  <a:lnTo>
                    <a:pt x="1271" y="50"/>
                  </a:lnTo>
                  <a:lnTo>
                    <a:pt x="1271" y="45"/>
                  </a:lnTo>
                  <a:lnTo>
                    <a:pt x="1278" y="42"/>
                  </a:lnTo>
                  <a:lnTo>
                    <a:pt x="1278" y="37"/>
                  </a:lnTo>
                  <a:lnTo>
                    <a:pt x="1278" y="35"/>
                  </a:lnTo>
                  <a:lnTo>
                    <a:pt x="1278" y="33"/>
                  </a:lnTo>
                  <a:lnTo>
                    <a:pt x="1278" y="27"/>
                  </a:lnTo>
                  <a:lnTo>
                    <a:pt x="1278" y="25"/>
                  </a:lnTo>
                  <a:lnTo>
                    <a:pt x="1278" y="20"/>
                  </a:lnTo>
                  <a:lnTo>
                    <a:pt x="1278" y="18"/>
                  </a:lnTo>
                  <a:lnTo>
                    <a:pt x="1278" y="12"/>
                  </a:lnTo>
                  <a:lnTo>
                    <a:pt x="1278" y="10"/>
                  </a:lnTo>
                  <a:lnTo>
                    <a:pt x="1278" y="7"/>
                  </a:lnTo>
                  <a:lnTo>
                    <a:pt x="1278" y="3"/>
                  </a:lnTo>
                  <a:lnTo>
                    <a:pt x="1278" y="0"/>
                  </a:lnTo>
                </a:path>
              </a:pathLst>
            </a:custGeom>
            <a:noFill/>
            <a:ln w="25199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8" name="AutoShape 214"/>
            <p:cNvSpPr>
              <a:spLocks/>
            </p:cNvSpPr>
            <p:nvPr/>
          </p:nvSpPr>
          <p:spPr bwMode="auto">
            <a:xfrm>
              <a:off x="8323" y="1178"/>
              <a:ext cx="708" cy="1071"/>
            </a:xfrm>
            <a:custGeom>
              <a:avLst/>
              <a:gdLst>
                <a:gd name="T0" fmla="+- 0 8323 8323"/>
                <a:gd name="T1" fmla="*/ T0 w 708"/>
                <a:gd name="T2" fmla="+- 0 1654 1178"/>
                <a:gd name="T3" fmla="*/ 1654 h 1071"/>
                <a:gd name="T4" fmla="+- 0 8937 8323"/>
                <a:gd name="T5" fmla="*/ T4 w 708"/>
                <a:gd name="T6" fmla="+- 0 1654 1178"/>
                <a:gd name="T7" fmla="*/ 1654 h 1071"/>
                <a:gd name="T8" fmla="+- 0 8937 8323"/>
                <a:gd name="T9" fmla="*/ T8 w 708"/>
                <a:gd name="T10" fmla="+- 0 1656 1178"/>
                <a:gd name="T11" fmla="*/ 1656 h 1071"/>
                <a:gd name="T12" fmla="+- 0 8937 8323"/>
                <a:gd name="T13" fmla="*/ T12 w 708"/>
                <a:gd name="T14" fmla="+- 0 2249 1178"/>
                <a:gd name="T15" fmla="*/ 2249 h 1071"/>
                <a:gd name="T16" fmla="+- 0 9031 8323"/>
                <a:gd name="T17" fmla="*/ T16 w 708"/>
                <a:gd name="T18" fmla="+- 0 2247 1178"/>
                <a:gd name="T19" fmla="*/ 2247 h 1071"/>
                <a:gd name="T20" fmla="+- 0 9031 8323"/>
                <a:gd name="T21" fmla="*/ T20 w 708"/>
                <a:gd name="T22" fmla="+- 0 1178 1178"/>
                <a:gd name="T23" fmla="*/ 1178 h 10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708" h="1071">
                  <a:moveTo>
                    <a:pt x="0" y="476"/>
                  </a:moveTo>
                  <a:lnTo>
                    <a:pt x="614" y="476"/>
                  </a:lnTo>
                  <a:moveTo>
                    <a:pt x="614" y="478"/>
                  </a:moveTo>
                  <a:lnTo>
                    <a:pt x="614" y="1071"/>
                  </a:lnTo>
                  <a:moveTo>
                    <a:pt x="708" y="1069"/>
                  </a:moveTo>
                  <a:lnTo>
                    <a:pt x="708" y="0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9" name="AutoShape 213"/>
            <p:cNvSpPr>
              <a:spLocks/>
            </p:cNvSpPr>
            <p:nvPr/>
          </p:nvSpPr>
          <p:spPr bwMode="auto">
            <a:xfrm>
              <a:off x="8372" y="1196"/>
              <a:ext cx="1143" cy="1039"/>
            </a:xfrm>
            <a:custGeom>
              <a:avLst/>
              <a:gdLst>
                <a:gd name="T0" fmla="+- 0 8372 8372"/>
                <a:gd name="T1" fmla="*/ T0 w 1143"/>
                <a:gd name="T2" fmla="+- 0 1304 1196"/>
                <a:gd name="T3" fmla="*/ 1304 h 1039"/>
                <a:gd name="T4" fmla="+- 0 8372 8372"/>
                <a:gd name="T5" fmla="*/ T4 w 1143"/>
                <a:gd name="T6" fmla="+- 0 1196 1196"/>
                <a:gd name="T7" fmla="*/ 1196 h 1039"/>
                <a:gd name="T8" fmla="+- 0 8377 8372"/>
                <a:gd name="T9" fmla="*/ T8 w 1143"/>
                <a:gd name="T10" fmla="+- 0 1539 1196"/>
                <a:gd name="T11" fmla="*/ 1539 h 1039"/>
                <a:gd name="T12" fmla="+- 0 8377 8372"/>
                <a:gd name="T13" fmla="*/ T12 w 1143"/>
                <a:gd name="T14" fmla="+- 0 1641 1196"/>
                <a:gd name="T15" fmla="*/ 1641 h 1039"/>
                <a:gd name="T16" fmla="+- 0 8837 8372"/>
                <a:gd name="T17" fmla="*/ T16 w 1143"/>
                <a:gd name="T18" fmla="+- 0 2204 1196"/>
                <a:gd name="T19" fmla="*/ 2204 h 1039"/>
                <a:gd name="T20" fmla="+- 0 9515 8372"/>
                <a:gd name="T21" fmla="*/ T20 w 1143"/>
                <a:gd name="T22" fmla="+- 0 2204 1196"/>
                <a:gd name="T23" fmla="*/ 2204 h 1039"/>
                <a:gd name="T24" fmla="+- 0 9046 8372"/>
                <a:gd name="T25" fmla="*/ T24 w 1143"/>
                <a:gd name="T26" fmla="+- 0 2204 1196"/>
                <a:gd name="T27" fmla="*/ 2204 h 1039"/>
                <a:gd name="T28" fmla="+- 0 9087 8372"/>
                <a:gd name="T29" fmla="*/ T28 w 1143"/>
                <a:gd name="T30" fmla="+- 0 2182 1196"/>
                <a:gd name="T31" fmla="*/ 2182 h 1039"/>
                <a:gd name="T32" fmla="+- 0 9046 8372"/>
                <a:gd name="T33" fmla="*/ T32 w 1143"/>
                <a:gd name="T34" fmla="+- 0 2204 1196"/>
                <a:gd name="T35" fmla="*/ 2204 h 1039"/>
                <a:gd name="T36" fmla="+- 0 9082 8372"/>
                <a:gd name="T37" fmla="*/ T36 w 1143"/>
                <a:gd name="T38" fmla="+- 0 2234 1196"/>
                <a:gd name="T39" fmla="*/ 2234 h 1039"/>
                <a:gd name="T40" fmla="+- 0 8883 8372"/>
                <a:gd name="T41" fmla="*/ T40 w 1143"/>
                <a:gd name="T42" fmla="+- 0 2179 1196"/>
                <a:gd name="T43" fmla="*/ 2179 h 1039"/>
                <a:gd name="T44" fmla="+- 0 8928 8372"/>
                <a:gd name="T45" fmla="*/ T44 w 1143"/>
                <a:gd name="T46" fmla="+- 0 2204 1196"/>
                <a:gd name="T47" fmla="*/ 2204 h 1039"/>
                <a:gd name="T48" fmla="+- 0 8893 8372"/>
                <a:gd name="T49" fmla="*/ T48 w 1143"/>
                <a:gd name="T50" fmla="+- 0 2225 1196"/>
                <a:gd name="T51" fmla="*/ 2225 h 1039"/>
                <a:gd name="T52" fmla="+- 0 8920 8372"/>
                <a:gd name="T53" fmla="*/ T52 w 1143"/>
                <a:gd name="T54" fmla="+- 0 2199 1196"/>
                <a:gd name="T55" fmla="*/ 2199 h 10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1143" h="1039">
                  <a:moveTo>
                    <a:pt x="0" y="108"/>
                  </a:moveTo>
                  <a:lnTo>
                    <a:pt x="0" y="0"/>
                  </a:lnTo>
                  <a:moveTo>
                    <a:pt x="5" y="343"/>
                  </a:moveTo>
                  <a:lnTo>
                    <a:pt x="5" y="445"/>
                  </a:lnTo>
                  <a:moveTo>
                    <a:pt x="465" y="1008"/>
                  </a:moveTo>
                  <a:lnTo>
                    <a:pt x="1143" y="1008"/>
                  </a:lnTo>
                  <a:moveTo>
                    <a:pt x="674" y="1008"/>
                  </a:moveTo>
                  <a:lnTo>
                    <a:pt x="715" y="986"/>
                  </a:lnTo>
                  <a:moveTo>
                    <a:pt x="674" y="1008"/>
                  </a:moveTo>
                  <a:lnTo>
                    <a:pt x="710" y="1038"/>
                  </a:lnTo>
                  <a:moveTo>
                    <a:pt x="511" y="983"/>
                  </a:moveTo>
                  <a:lnTo>
                    <a:pt x="556" y="1008"/>
                  </a:lnTo>
                  <a:moveTo>
                    <a:pt x="521" y="1029"/>
                  </a:moveTo>
                  <a:lnTo>
                    <a:pt x="548" y="1003"/>
                  </a:lnTo>
                </a:path>
              </a:pathLst>
            </a:custGeom>
            <a:noFill/>
            <a:ln w="304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10" name="Text Box 212"/>
            <p:cNvSpPr txBox="1">
              <a:spLocks noChangeArrowheads="1"/>
            </p:cNvSpPr>
            <p:nvPr/>
          </p:nvSpPr>
          <p:spPr bwMode="auto">
            <a:xfrm>
              <a:off x="8194" y="1019"/>
              <a:ext cx="873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78740" marR="0" lvl="0" indent="0" algn="l" defTabSz="914400" rtl="0" eaLnBrk="1" fontAlgn="auto" latinLnBrk="0" hangingPunct="1">
                <a:lnSpc>
                  <a:spcPts val="112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53720" algn="l"/>
                </a:tabLst>
                <a:defRPr/>
              </a:pPr>
              <a:r>
                <a:rPr kumimoji="0" lang="en-US" sz="1100" b="0" i="0" u="sng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/>
                </a:rPr>
                <a:t> 	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20"/>
                </a:lnSpc>
                <a:spcBef>
                  <a:spcPts val="6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ymbol" panose="05050102010706020507" pitchFamily="18" charset="2"/>
                  <a:ea typeface="Times New Roman" panose="02020603050405020304" pitchFamily="18" charset="0"/>
                  <a:cs typeface="Times New Roman"/>
                </a:rPr>
                <a:t>D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/>
                </a:rPr>
                <a:t> </a:t>
              </a:r>
              <a:r>
                <a:rPr kumimoji="0" lang="en-US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/>
                </a:rPr>
                <a:t>I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endParaRPr>
            </a:p>
          </p:txBody>
        </p:sp>
        <p:sp>
          <p:nvSpPr>
            <p:cNvPr id="11" name="Text Box 211"/>
            <p:cNvSpPr txBox="1">
              <a:spLocks noChangeArrowheads="1"/>
            </p:cNvSpPr>
            <p:nvPr/>
          </p:nvSpPr>
          <p:spPr bwMode="auto">
            <a:xfrm>
              <a:off x="9216" y="1964"/>
              <a:ext cx="376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2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ymbol" panose="05050102010706020507" pitchFamily="18" charset="2"/>
                  <a:ea typeface="Times New Roman" panose="02020603050405020304" pitchFamily="18" charset="0"/>
                  <a:cs typeface="Times New Roman"/>
                </a:rPr>
                <a:t>D</a:t>
              </a:r>
              <a:r>
                <a:rPr kumimoji="0" lang="en-US" sz="1200" b="0" i="0" u="none" strike="noStrike" kern="0" cap="none" spc="-3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/>
                </a:rPr>
                <a:t> </a:t>
              </a:r>
              <a:r>
                <a:rPr kumimoji="0" lang="en-US" sz="1200" b="0" i="1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/>
                </a:rPr>
                <a:t>U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endParaRPr>
            </a:p>
          </p:txBody>
        </p:sp>
      </p:grpSp>
      <p:sp>
        <p:nvSpPr>
          <p:cNvPr id="13" name="Text Box 198"/>
          <p:cNvSpPr txBox="1">
            <a:spLocks noChangeArrowheads="1"/>
          </p:cNvSpPr>
          <p:nvPr/>
        </p:nvSpPr>
        <p:spPr bwMode="auto">
          <a:xfrm>
            <a:off x="5462086" y="2406976"/>
            <a:ext cx="2747636" cy="37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22225" marR="0" lvl="0" indent="0" algn="l" defTabSz="457200" rtl="0" eaLnBrk="1" fontAlgn="auto" latinLnBrk="0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Times New Roman" panose="02020603050405020304" pitchFamily="18" charset="0"/>
                <a:cs typeface="Times New Roman"/>
              </a:rPr>
              <a:t>=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 </a:t>
            </a:r>
            <a:r>
              <a:rPr kumimoji="0" lang="en-US" sz="2400" b="0" i="1" u="none" strike="noStrike" kern="1200" cap="none" spc="3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dU</a:t>
            </a:r>
            <a:r>
              <a:rPr kumimoji="0" lang="en-US" sz="2400" b="0" i="1" u="none" strike="noStrike" kern="1200" cap="none" spc="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d I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ymbol" panose="05050102010706020507" pitchFamily="18" charset="2"/>
                <a:ea typeface="Times New Roman" panose="02020603050405020304" pitchFamily="18" charset="0"/>
                <a:cs typeface="Times New Roman"/>
              </a:rPr>
              <a:t>=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 </a:t>
            </a:r>
            <a:r>
              <a:rPr kumimoji="0" lang="en-US" sz="2400" b="0" i="1" u="none" strike="noStrike" kern="1200" cap="none" spc="-9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mVT</a:t>
            </a:r>
            <a:r>
              <a:rPr kumimoji="0" lang="en-US" sz="2400" b="0" i="1" u="none" strike="noStrike" kern="120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 </a:t>
            </a:r>
            <a:r>
              <a:rPr kumimoji="0" lang="ro-MD" sz="2400" b="0" i="1" u="none" strike="noStrike" kern="120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/</a:t>
            </a:r>
            <a:r>
              <a:rPr kumimoji="0" lang="en-US" sz="2400" b="0" i="1" u="none" strike="noStrike" kern="120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/>
              </a:rPr>
              <a:t>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863938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051" y="804864"/>
            <a:ext cx="8763000" cy="587373"/>
          </a:xfrm>
        </p:spPr>
        <p:txBody>
          <a:bodyPr/>
          <a:lstStyle/>
          <a:p>
            <a:r>
              <a:rPr lang="en-US" dirty="0" err="1"/>
              <a:t>Coeficientul</a:t>
            </a:r>
            <a:r>
              <a:rPr lang="en-US" dirty="0"/>
              <a:t> de </a:t>
            </a:r>
            <a:r>
              <a:rPr lang="en-US" dirty="0" err="1"/>
              <a:t>redresare</a:t>
            </a:r>
            <a:r>
              <a:rPr lang="en-US" dirty="0"/>
              <a:t> a </a:t>
            </a:r>
            <a:r>
              <a:rPr lang="en-US" dirty="0" err="1"/>
              <a:t>diodei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14" y="1392238"/>
            <a:ext cx="11781693" cy="5237162"/>
          </a:xfrm>
        </p:spPr>
        <p:txBody>
          <a:bodyPr/>
          <a:lstStyle/>
          <a:p>
            <a:r>
              <a:rPr lang="en-US" dirty="0" err="1"/>
              <a:t>Coeficientul</a:t>
            </a:r>
            <a:r>
              <a:rPr lang="en-US" dirty="0"/>
              <a:t> </a:t>
            </a:r>
            <a:r>
              <a:rPr lang="en-US" dirty="0" err="1"/>
              <a:t>redresare</a:t>
            </a:r>
            <a:r>
              <a:rPr lang="en-US" dirty="0"/>
              <a:t> a </a:t>
            </a:r>
            <a:r>
              <a:rPr lang="en-US" dirty="0" err="1"/>
              <a:t>diodei</a:t>
            </a:r>
            <a:r>
              <a:rPr lang="en-US" dirty="0"/>
              <a:t> </a:t>
            </a:r>
            <a:r>
              <a:rPr lang="en-US" dirty="0" err="1"/>
              <a:t>ideale</a:t>
            </a:r>
            <a:endParaRPr lang="en-US" dirty="0"/>
          </a:p>
          <a:p>
            <a:r>
              <a:rPr lang="en-US" dirty="0" err="1"/>
              <a:t>Rezisten</a:t>
            </a:r>
            <a:r>
              <a:rPr lang="ro-MD" dirty="0"/>
              <a:t>ț</a:t>
            </a:r>
            <a:r>
              <a:rPr lang="en-US" dirty="0"/>
              <a:t>a </a:t>
            </a:r>
            <a:r>
              <a:rPr lang="en-US" dirty="0" err="1"/>
              <a:t>diferen</a:t>
            </a:r>
            <a:r>
              <a:rPr lang="ro-MD" dirty="0" err="1"/>
              <a:t>țială</a:t>
            </a:r>
            <a:endParaRPr lang="ro-MD" dirty="0"/>
          </a:p>
          <a:p>
            <a:endParaRPr lang="ro-MD" dirty="0"/>
          </a:p>
          <a:p>
            <a:endParaRPr lang="ro-MD" dirty="0"/>
          </a:p>
          <a:p>
            <a:r>
              <a:rPr lang="ro-MD" dirty="0"/>
              <a:t>Rezistența la curent continuu  </a:t>
            </a:r>
            <a:endParaRPr lang="en-US" dirty="0"/>
          </a:p>
          <a:p>
            <a:endParaRPr lang="en-US" dirty="0"/>
          </a:p>
          <a:p>
            <a:r>
              <a:rPr lang="ro-MD" dirty="0"/>
              <a:t>Pe ramura directă </a:t>
            </a:r>
            <a:r>
              <a:rPr lang="ru-RU" dirty="0"/>
              <a:t>R</a:t>
            </a:r>
            <a:r>
              <a:rPr lang="ru-RU" baseline="-25000" dirty="0"/>
              <a:t>D</a:t>
            </a:r>
            <a:r>
              <a:rPr lang="ru-RU" dirty="0"/>
              <a:t> &gt; r</a:t>
            </a:r>
            <a:r>
              <a:rPr lang="ru-RU" baseline="-25000" dirty="0"/>
              <a:t>D</a:t>
            </a:r>
            <a:r>
              <a:rPr lang="ru-RU" dirty="0"/>
              <a:t>,</a:t>
            </a:r>
            <a:r>
              <a:rPr lang="ro-MD" dirty="0"/>
              <a:t> iar pe ramura inversă  </a:t>
            </a:r>
            <a:r>
              <a:rPr lang="ru-RU" dirty="0"/>
              <a:t>R</a:t>
            </a:r>
            <a:r>
              <a:rPr lang="ru-RU" baseline="-25000" dirty="0"/>
              <a:t>D</a:t>
            </a:r>
            <a:r>
              <a:rPr lang="ru-RU" dirty="0"/>
              <a:t> &lt; r</a:t>
            </a:r>
            <a:r>
              <a:rPr lang="ru-RU" baseline="-25000" dirty="0"/>
              <a:t>D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661" y="1261888"/>
            <a:ext cx="2454354" cy="764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941" y="2157552"/>
            <a:ext cx="6357220" cy="796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7051" y="3141849"/>
            <a:ext cx="2653414" cy="86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230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3214" y="609600"/>
            <a:ext cx="3965575" cy="566738"/>
          </a:xfrm>
        </p:spPr>
        <p:txBody>
          <a:bodyPr/>
          <a:lstStyle/>
          <a:p>
            <a:pPr>
              <a:defRPr/>
            </a:pPr>
            <a:r>
              <a:rPr lang="ro-MD" dirty="0"/>
              <a:t>Disiparea căldurii</a:t>
            </a:r>
            <a:endParaRPr lang="en-US" dirty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765313" y="1176338"/>
            <a:ext cx="9674087" cy="4691062"/>
          </a:xfrm>
        </p:spPr>
        <p:txBody>
          <a:bodyPr/>
          <a:lstStyle/>
          <a:p>
            <a:r>
              <a:rPr lang="ro-MD" altLang="en-US" b="1" dirty="0"/>
              <a:t>Mecanismul disipării:</a:t>
            </a:r>
          </a:p>
          <a:p>
            <a:r>
              <a:rPr lang="ro-MD" altLang="en-US" b="1" dirty="0"/>
              <a:t>Generarea căldurii: </a:t>
            </a:r>
            <a:r>
              <a:rPr lang="ro-MD" altLang="en-US" dirty="0"/>
              <a:t>Când un curent electric trece prin joncțiunea p-n (în special în polarizare directă sau inversă mare), purtătorii de sarcină se ciocnesc cu rețeaua cristalină, transformând energia electrică în căldură (efect Joule).</a:t>
            </a:r>
          </a:p>
          <a:p>
            <a:r>
              <a:rPr lang="ro-MD" altLang="en-US" b="1" dirty="0"/>
              <a:t>Transferul termic: </a:t>
            </a:r>
            <a:r>
              <a:rPr lang="ro-MD" altLang="en-US" dirty="0"/>
              <a:t>Căldura generată se propagă de la zona fierbinte (joncțiune) către straturile mai reci ale SC (zona de difuzie), apoi către carcasa dispozitivului, prin conducție termică.</a:t>
            </a:r>
          </a:p>
          <a:p>
            <a:r>
              <a:rPr lang="ro-MD" altLang="en-US" b="1" dirty="0"/>
              <a:t>Evacuarea în mediu: </a:t>
            </a:r>
            <a:r>
              <a:rPr lang="ro-MD" altLang="en-US" dirty="0"/>
              <a:t>De la capsulă, căldura este disipată în aerul ambiental prin </a:t>
            </a:r>
            <a:r>
              <a:rPr lang="ro-MD" altLang="en-US" b="1" dirty="0"/>
              <a:t>convecție (</a:t>
            </a:r>
            <a:r>
              <a:rPr lang="ro-MD" altLang="en-US" dirty="0"/>
              <a:t>mișcarea aerului) și </a:t>
            </a:r>
            <a:r>
              <a:rPr lang="ro-MD" altLang="en-US" b="1" dirty="0"/>
              <a:t>radiație termică </a:t>
            </a:r>
            <a:r>
              <a:rPr lang="ro-MD" altLang="en-US" dirty="0"/>
              <a:t>(emisia de unde infraroșii). </a:t>
            </a:r>
          </a:p>
        </p:txBody>
      </p:sp>
    </p:spTree>
    <p:extLst>
      <p:ext uri="{BB962C8B-B14F-4D97-AF65-F5344CB8AC3E}">
        <p14:creationId xmlns:p14="http://schemas.microsoft.com/office/powerpoint/2010/main" val="14808343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1" y="299246"/>
            <a:ext cx="5829299" cy="611980"/>
          </a:xfrm>
        </p:spPr>
        <p:txBody>
          <a:bodyPr>
            <a:normAutofit/>
          </a:bodyPr>
          <a:lstStyle/>
          <a:p>
            <a:r>
              <a:rPr lang="ro-MD" altLang="en-US" dirty="0"/>
              <a:t>Parametrii tipici ai diodei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2052" name="Group 96"/>
          <p:cNvGrpSpPr>
            <a:grpSpLocks/>
          </p:cNvGrpSpPr>
          <p:nvPr/>
        </p:nvGrpSpPr>
        <p:grpSpPr bwMode="auto">
          <a:xfrm>
            <a:off x="2717801" y="2400300"/>
            <a:ext cx="3059113" cy="1701800"/>
            <a:chOff x="752" y="1512"/>
            <a:chExt cx="1927" cy="1072"/>
          </a:xfrm>
        </p:grpSpPr>
        <p:sp>
          <p:nvSpPr>
            <p:cNvPr id="2059" name="Freeform 8"/>
            <p:cNvSpPr>
              <a:spLocks/>
            </p:cNvSpPr>
            <p:nvPr/>
          </p:nvSpPr>
          <p:spPr bwMode="auto">
            <a:xfrm>
              <a:off x="1247" y="1904"/>
              <a:ext cx="256" cy="312"/>
            </a:xfrm>
            <a:custGeom>
              <a:avLst/>
              <a:gdLst>
                <a:gd name="T0" fmla="*/ 256 w 256"/>
                <a:gd name="T1" fmla="*/ 0 h 312"/>
                <a:gd name="T2" fmla="*/ 0 w 256"/>
                <a:gd name="T3" fmla="*/ 0 h 312"/>
                <a:gd name="T4" fmla="*/ 128 w 256"/>
                <a:gd name="T5" fmla="*/ 312 h 312"/>
                <a:gd name="T6" fmla="*/ 256 w 256"/>
                <a:gd name="T7" fmla="*/ 0 h 3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6"/>
                <a:gd name="T13" fmla="*/ 0 h 312"/>
                <a:gd name="T14" fmla="*/ 256 w 256"/>
                <a:gd name="T15" fmla="*/ 312 h 3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6" h="312">
                  <a:moveTo>
                    <a:pt x="256" y="0"/>
                  </a:moveTo>
                  <a:lnTo>
                    <a:pt x="0" y="0"/>
                  </a:lnTo>
                  <a:lnTo>
                    <a:pt x="128" y="312"/>
                  </a:lnTo>
                  <a:lnTo>
                    <a:pt x="256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060" name="Freeform 9"/>
            <p:cNvSpPr>
              <a:spLocks/>
            </p:cNvSpPr>
            <p:nvPr/>
          </p:nvSpPr>
          <p:spPr bwMode="auto">
            <a:xfrm>
              <a:off x="1231" y="1896"/>
              <a:ext cx="272" cy="344"/>
            </a:xfrm>
            <a:custGeom>
              <a:avLst/>
              <a:gdLst>
                <a:gd name="T0" fmla="*/ 272 w 272"/>
                <a:gd name="T1" fmla="*/ 16 h 344"/>
                <a:gd name="T2" fmla="*/ 16 w 272"/>
                <a:gd name="T3" fmla="*/ 16 h 344"/>
                <a:gd name="T4" fmla="*/ 8 w 272"/>
                <a:gd name="T5" fmla="*/ 16 h 344"/>
                <a:gd name="T6" fmla="*/ 24 w 272"/>
                <a:gd name="T7" fmla="*/ 8 h 344"/>
                <a:gd name="T8" fmla="*/ 152 w 272"/>
                <a:gd name="T9" fmla="*/ 320 h 344"/>
                <a:gd name="T10" fmla="*/ 152 w 272"/>
                <a:gd name="T11" fmla="*/ 328 h 344"/>
                <a:gd name="T12" fmla="*/ 144 w 272"/>
                <a:gd name="T13" fmla="*/ 344 h 344"/>
                <a:gd name="T14" fmla="*/ 136 w 272"/>
                <a:gd name="T15" fmla="*/ 328 h 344"/>
                <a:gd name="T16" fmla="*/ 8 w 272"/>
                <a:gd name="T17" fmla="*/ 16 h 344"/>
                <a:gd name="T18" fmla="*/ 0 w 272"/>
                <a:gd name="T19" fmla="*/ 0 h 344"/>
                <a:gd name="T20" fmla="*/ 16 w 272"/>
                <a:gd name="T21" fmla="*/ 0 h 344"/>
                <a:gd name="T22" fmla="*/ 272 w 272"/>
                <a:gd name="T23" fmla="*/ 0 h 344"/>
                <a:gd name="T24" fmla="*/ 272 w 272"/>
                <a:gd name="T25" fmla="*/ 16 h 3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2"/>
                <a:gd name="T40" fmla="*/ 0 h 344"/>
                <a:gd name="T41" fmla="*/ 272 w 272"/>
                <a:gd name="T42" fmla="*/ 344 h 3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2" h="344">
                  <a:moveTo>
                    <a:pt x="272" y="16"/>
                  </a:moveTo>
                  <a:lnTo>
                    <a:pt x="16" y="16"/>
                  </a:lnTo>
                  <a:lnTo>
                    <a:pt x="8" y="16"/>
                  </a:lnTo>
                  <a:lnTo>
                    <a:pt x="24" y="8"/>
                  </a:lnTo>
                  <a:lnTo>
                    <a:pt x="152" y="320"/>
                  </a:lnTo>
                  <a:lnTo>
                    <a:pt x="152" y="328"/>
                  </a:lnTo>
                  <a:lnTo>
                    <a:pt x="144" y="344"/>
                  </a:lnTo>
                  <a:lnTo>
                    <a:pt x="136" y="328"/>
                  </a:lnTo>
                  <a:lnTo>
                    <a:pt x="8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72" y="0"/>
                  </a:lnTo>
                  <a:lnTo>
                    <a:pt x="272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061" name="Freeform 10"/>
            <p:cNvSpPr>
              <a:spLocks/>
            </p:cNvSpPr>
            <p:nvPr/>
          </p:nvSpPr>
          <p:spPr bwMode="auto">
            <a:xfrm>
              <a:off x="1367" y="1896"/>
              <a:ext cx="152" cy="328"/>
            </a:xfrm>
            <a:custGeom>
              <a:avLst/>
              <a:gdLst>
                <a:gd name="T0" fmla="*/ 0 w 152"/>
                <a:gd name="T1" fmla="*/ 320 h 328"/>
                <a:gd name="T2" fmla="*/ 128 w 152"/>
                <a:gd name="T3" fmla="*/ 8 h 328"/>
                <a:gd name="T4" fmla="*/ 136 w 152"/>
                <a:gd name="T5" fmla="*/ 0 h 328"/>
                <a:gd name="T6" fmla="*/ 152 w 152"/>
                <a:gd name="T7" fmla="*/ 0 h 328"/>
                <a:gd name="T8" fmla="*/ 144 w 152"/>
                <a:gd name="T9" fmla="*/ 16 h 328"/>
                <a:gd name="T10" fmla="*/ 16 w 152"/>
                <a:gd name="T11" fmla="*/ 328 h 328"/>
                <a:gd name="T12" fmla="*/ 0 w 152"/>
                <a:gd name="T13" fmla="*/ 320 h 3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2"/>
                <a:gd name="T22" fmla="*/ 0 h 328"/>
                <a:gd name="T23" fmla="*/ 152 w 152"/>
                <a:gd name="T24" fmla="*/ 328 h 3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2" h="328">
                  <a:moveTo>
                    <a:pt x="0" y="320"/>
                  </a:moveTo>
                  <a:lnTo>
                    <a:pt x="128" y="8"/>
                  </a:lnTo>
                  <a:lnTo>
                    <a:pt x="136" y="0"/>
                  </a:lnTo>
                  <a:lnTo>
                    <a:pt x="152" y="0"/>
                  </a:lnTo>
                  <a:lnTo>
                    <a:pt x="144" y="16"/>
                  </a:lnTo>
                  <a:lnTo>
                    <a:pt x="16" y="328"/>
                  </a:lnTo>
                  <a:lnTo>
                    <a:pt x="0" y="32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1463" y="2208"/>
              <a:ext cx="8" cy="16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1279" y="2208"/>
              <a:ext cx="8" cy="16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64" name="Rectangle 13"/>
            <p:cNvSpPr>
              <a:spLocks noChangeArrowheads="1"/>
            </p:cNvSpPr>
            <p:nvPr/>
          </p:nvSpPr>
          <p:spPr bwMode="auto">
            <a:xfrm>
              <a:off x="1287" y="2208"/>
              <a:ext cx="176" cy="16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65" name="Rectangle 14"/>
            <p:cNvSpPr>
              <a:spLocks noChangeArrowheads="1"/>
            </p:cNvSpPr>
            <p:nvPr/>
          </p:nvSpPr>
          <p:spPr bwMode="auto">
            <a:xfrm>
              <a:off x="1367" y="2208"/>
              <a:ext cx="16" cy="8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66" name="Rectangle 15"/>
            <p:cNvSpPr>
              <a:spLocks noChangeArrowheads="1"/>
            </p:cNvSpPr>
            <p:nvPr/>
          </p:nvSpPr>
          <p:spPr bwMode="auto">
            <a:xfrm>
              <a:off x="1367" y="2312"/>
              <a:ext cx="16" cy="8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67" name="Rectangle 16"/>
            <p:cNvSpPr>
              <a:spLocks noChangeArrowheads="1"/>
            </p:cNvSpPr>
            <p:nvPr/>
          </p:nvSpPr>
          <p:spPr bwMode="auto">
            <a:xfrm>
              <a:off x="1367" y="2216"/>
              <a:ext cx="16" cy="96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68" name="Rectangle 17"/>
            <p:cNvSpPr>
              <a:spLocks noChangeArrowheads="1"/>
            </p:cNvSpPr>
            <p:nvPr/>
          </p:nvSpPr>
          <p:spPr bwMode="auto">
            <a:xfrm>
              <a:off x="1367" y="1792"/>
              <a:ext cx="16" cy="8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69" name="Rectangle 18"/>
            <p:cNvSpPr>
              <a:spLocks noChangeArrowheads="1"/>
            </p:cNvSpPr>
            <p:nvPr/>
          </p:nvSpPr>
          <p:spPr bwMode="auto">
            <a:xfrm>
              <a:off x="1367" y="1904"/>
              <a:ext cx="16" cy="8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70" name="Rectangle 19"/>
            <p:cNvSpPr>
              <a:spLocks noChangeArrowheads="1"/>
            </p:cNvSpPr>
            <p:nvPr/>
          </p:nvSpPr>
          <p:spPr bwMode="auto">
            <a:xfrm>
              <a:off x="1367" y="1800"/>
              <a:ext cx="16" cy="104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71" name="Rectangle 20"/>
            <p:cNvSpPr>
              <a:spLocks noChangeArrowheads="1"/>
            </p:cNvSpPr>
            <p:nvPr/>
          </p:nvSpPr>
          <p:spPr bwMode="auto">
            <a:xfrm>
              <a:off x="1367" y="1784"/>
              <a:ext cx="16" cy="8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72" name="Rectangle 21"/>
            <p:cNvSpPr>
              <a:spLocks noChangeArrowheads="1"/>
            </p:cNvSpPr>
            <p:nvPr/>
          </p:nvSpPr>
          <p:spPr bwMode="auto">
            <a:xfrm>
              <a:off x="1367" y="1544"/>
              <a:ext cx="16" cy="24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73" name="Rectangle 22"/>
            <p:cNvSpPr>
              <a:spLocks noChangeArrowheads="1"/>
            </p:cNvSpPr>
            <p:nvPr/>
          </p:nvSpPr>
          <p:spPr bwMode="auto">
            <a:xfrm>
              <a:off x="1040" y="1544"/>
              <a:ext cx="8" cy="16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74" name="Rectangle 23"/>
            <p:cNvSpPr>
              <a:spLocks noChangeArrowheads="1"/>
            </p:cNvSpPr>
            <p:nvPr/>
          </p:nvSpPr>
          <p:spPr bwMode="auto">
            <a:xfrm>
              <a:off x="1048" y="1544"/>
              <a:ext cx="327" cy="16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75" name="Rectangle 24"/>
            <p:cNvSpPr>
              <a:spLocks noChangeArrowheads="1"/>
            </p:cNvSpPr>
            <p:nvPr/>
          </p:nvSpPr>
          <p:spPr bwMode="auto">
            <a:xfrm>
              <a:off x="1367" y="2312"/>
              <a:ext cx="16" cy="8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76" name="Rectangle 25"/>
            <p:cNvSpPr>
              <a:spLocks noChangeArrowheads="1"/>
            </p:cNvSpPr>
            <p:nvPr/>
          </p:nvSpPr>
          <p:spPr bwMode="auto">
            <a:xfrm>
              <a:off x="1367" y="2320"/>
              <a:ext cx="16" cy="240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77" name="Rectangle 26"/>
            <p:cNvSpPr>
              <a:spLocks noChangeArrowheads="1"/>
            </p:cNvSpPr>
            <p:nvPr/>
          </p:nvSpPr>
          <p:spPr bwMode="auto">
            <a:xfrm>
              <a:off x="1040" y="2544"/>
              <a:ext cx="8" cy="16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78" name="Rectangle 27"/>
            <p:cNvSpPr>
              <a:spLocks noChangeArrowheads="1"/>
            </p:cNvSpPr>
            <p:nvPr/>
          </p:nvSpPr>
          <p:spPr bwMode="auto">
            <a:xfrm>
              <a:off x="1048" y="2544"/>
              <a:ext cx="327" cy="16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79" name="Freeform 28"/>
            <p:cNvSpPr>
              <a:spLocks/>
            </p:cNvSpPr>
            <p:nvPr/>
          </p:nvSpPr>
          <p:spPr bwMode="auto">
            <a:xfrm>
              <a:off x="1000" y="1520"/>
              <a:ext cx="48" cy="64"/>
            </a:xfrm>
            <a:custGeom>
              <a:avLst/>
              <a:gdLst>
                <a:gd name="T0" fmla="*/ 48 w 48"/>
                <a:gd name="T1" fmla="*/ 32 h 64"/>
                <a:gd name="T2" fmla="*/ 40 w 48"/>
                <a:gd name="T3" fmla="*/ 8 h 64"/>
                <a:gd name="T4" fmla="*/ 24 w 48"/>
                <a:gd name="T5" fmla="*/ 0 h 64"/>
                <a:gd name="T6" fmla="*/ 8 w 48"/>
                <a:gd name="T7" fmla="*/ 8 h 64"/>
                <a:gd name="T8" fmla="*/ 0 w 48"/>
                <a:gd name="T9" fmla="*/ 32 h 64"/>
                <a:gd name="T10" fmla="*/ 8 w 48"/>
                <a:gd name="T11" fmla="*/ 56 h 64"/>
                <a:gd name="T12" fmla="*/ 24 w 48"/>
                <a:gd name="T13" fmla="*/ 64 h 64"/>
                <a:gd name="T14" fmla="*/ 40 w 48"/>
                <a:gd name="T15" fmla="*/ 56 h 64"/>
                <a:gd name="T16" fmla="*/ 48 w 48"/>
                <a:gd name="T17" fmla="*/ 32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64"/>
                <a:gd name="T29" fmla="*/ 48 w 48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64">
                  <a:moveTo>
                    <a:pt x="48" y="32"/>
                  </a:moveTo>
                  <a:lnTo>
                    <a:pt x="40" y="8"/>
                  </a:lnTo>
                  <a:lnTo>
                    <a:pt x="24" y="0"/>
                  </a:lnTo>
                  <a:lnTo>
                    <a:pt x="8" y="8"/>
                  </a:lnTo>
                  <a:lnTo>
                    <a:pt x="0" y="32"/>
                  </a:lnTo>
                  <a:lnTo>
                    <a:pt x="8" y="56"/>
                  </a:lnTo>
                  <a:lnTo>
                    <a:pt x="24" y="64"/>
                  </a:lnTo>
                  <a:lnTo>
                    <a:pt x="40" y="56"/>
                  </a:lnTo>
                  <a:lnTo>
                    <a:pt x="48" y="32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080" name="Freeform 29"/>
            <p:cNvSpPr>
              <a:spLocks/>
            </p:cNvSpPr>
            <p:nvPr/>
          </p:nvSpPr>
          <p:spPr bwMode="auto">
            <a:xfrm>
              <a:off x="992" y="1512"/>
              <a:ext cx="64" cy="80"/>
            </a:xfrm>
            <a:custGeom>
              <a:avLst/>
              <a:gdLst>
                <a:gd name="T0" fmla="*/ 48 w 64"/>
                <a:gd name="T1" fmla="*/ 48 h 80"/>
                <a:gd name="T2" fmla="*/ 40 w 64"/>
                <a:gd name="T3" fmla="*/ 24 h 80"/>
                <a:gd name="T4" fmla="*/ 48 w 64"/>
                <a:gd name="T5" fmla="*/ 24 h 80"/>
                <a:gd name="T6" fmla="*/ 48 w 64"/>
                <a:gd name="T7" fmla="*/ 24 h 80"/>
                <a:gd name="T8" fmla="*/ 32 w 64"/>
                <a:gd name="T9" fmla="*/ 16 h 80"/>
                <a:gd name="T10" fmla="*/ 40 w 64"/>
                <a:gd name="T11" fmla="*/ 16 h 80"/>
                <a:gd name="T12" fmla="*/ 40 w 64"/>
                <a:gd name="T13" fmla="*/ 16 h 80"/>
                <a:gd name="T14" fmla="*/ 24 w 64"/>
                <a:gd name="T15" fmla="*/ 24 h 80"/>
                <a:gd name="T16" fmla="*/ 24 w 64"/>
                <a:gd name="T17" fmla="*/ 24 h 80"/>
                <a:gd name="T18" fmla="*/ 24 w 64"/>
                <a:gd name="T19" fmla="*/ 24 h 80"/>
                <a:gd name="T20" fmla="*/ 16 w 64"/>
                <a:gd name="T21" fmla="*/ 48 h 80"/>
                <a:gd name="T22" fmla="*/ 16 w 64"/>
                <a:gd name="T23" fmla="*/ 40 h 80"/>
                <a:gd name="T24" fmla="*/ 16 w 64"/>
                <a:gd name="T25" fmla="*/ 40 h 80"/>
                <a:gd name="T26" fmla="*/ 24 w 64"/>
                <a:gd name="T27" fmla="*/ 64 h 80"/>
                <a:gd name="T28" fmla="*/ 24 w 64"/>
                <a:gd name="T29" fmla="*/ 56 h 80"/>
                <a:gd name="T30" fmla="*/ 24 w 64"/>
                <a:gd name="T31" fmla="*/ 56 h 80"/>
                <a:gd name="T32" fmla="*/ 40 w 64"/>
                <a:gd name="T33" fmla="*/ 64 h 80"/>
                <a:gd name="T34" fmla="*/ 32 w 64"/>
                <a:gd name="T35" fmla="*/ 64 h 80"/>
                <a:gd name="T36" fmla="*/ 32 w 64"/>
                <a:gd name="T37" fmla="*/ 64 h 80"/>
                <a:gd name="T38" fmla="*/ 48 w 64"/>
                <a:gd name="T39" fmla="*/ 56 h 80"/>
                <a:gd name="T40" fmla="*/ 40 w 64"/>
                <a:gd name="T41" fmla="*/ 64 h 80"/>
                <a:gd name="T42" fmla="*/ 40 w 64"/>
                <a:gd name="T43" fmla="*/ 64 h 80"/>
                <a:gd name="T44" fmla="*/ 48 w 64"/>
                <a:gd name="T45" fmla="*/ 40 h 80"/>
                <a:gd name="T46" fmla="*/ 48 w 64"/>
                <a:gd name="T47" fmla="*/ 40 h 80"/>
                <a:gd name="T48" fmla="*/ 64 w 64"/>
                <a:gd name="T49" fmla="*/ 48 h 80"/>
                <a:gd name="T50" fmla="*/ 64 w 64"/>
                <a:gd name="T51" fmla="*/ 48 h 80"/>
                <a:gd name="T52" fmla="*/ 56 w 64"/>
                <a:gd name="T53" fmla="*/ 72 h 80"/>
                <a:gd name="T54" fmla="*/ 56 w 64"/>
                <a:gd name="T55" fmla="*/ 72 h 80"/>
                <a:gd name="T56" fmla="*/ 56 w 64"/>
                <a:gd name="T57" fmla="*/ 72 h 80"/>
                <a:gd name="T58" fmla="*/ 40 w 64"/>
                <a:gd name="T59" fmla="*/ 80 h 80"/>
                <a:gd name="T60" fmla="*/ 40 w 64"/>
                <a:gd name="T61" fmla="*/ 80 h 80"/>
                <a:gd name="T62" fmla="*/ 32 w 64"/>
                <a:gd name="T63" fmla="*/ 80 h 80"/>
                <a:gd name="T64" fmla="*/ 16 w 64"/>
                <a:gd name="T65" fmla="*/ 72 h 80"/>
                <a:gd name="T66" fmla="*/ 16 w 64"/>
                <a:gd name="T67" fmla="*/ 72 h 80"/>
                <a:gd name="T68" fmla="*/ 8 w 64"/>
                <a:gd name="T69" fmla="*/ 72 h 80"/>
                <a:gd name="T70" fmla="*/ 0 w 64"/>
                <a:gd name="T71" fmla="*/ 48 h 80"/>
                <a:gd name="T72" fmla="*/ 0 w 64"/>
                <a:gd name="T73" fmla="*/ 48 h 80"/>
                <a:gd name="T74" fmla="*/ 0 w 64"/>
                <a:gd name="T75" fmla="*/ 40 h 80"/>
                <a:gd name="T76" fmla="*/ 8 w 64"/>
                <a:gd name="T77" fmla="*/ 16 h 80"/>
                <a:gd name="T78" fmla="*/ 8 w 64"/>
                <a:gd name="T79" fmla="*/ 16 h 80"/>
                <a:gd name="T80" fmla="*/ 16 w 64"/>
                <a:gd name="T81" fmla="*/ 8 h 80"/>
                <a:gd name="T82" fmla="*/ 32 w 64"/>
                <a:gd name="T83" fmla="*/ 0 h 80"/>
                <a:gd name="T84" fmla="*/ 32 w 64"/>
                <a:gd name="T85" fmla="*/ 0 h 80"/>
                <a:gd name="T86" fmla="*/ 40 w 64"/>
                <a:gd name="T87" fmla="*/ 0 h 80"/>
                <a:gd name="T88" fmla="*/ 56 w 64"/>
                <a:gd name="T89" fmla="*/ 8 h 80"/>
                <a:gd name="T90" fmla="*/ 56 w 64"/>
                <a:gd name="T91" fmla="*/ 8 h 80"/>
                <a:gd name="T92" fmla="*/ 56 w 64"/>
                <a:gd name="T93" fmla="*/ 16 h 80"/>
                <a:gd name="T94" fmla="*/ 64 w 64"/>
                <a:gd name="T95" fmla="*/ 40 h 80"/>
                <a:gd name="T96" fmla="*/ 48 w 64"/>
                <a:gd name="T97" fmla="*/ 48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"/>
                <a:gd name="T148" fmla="*/ 0 h 80"/>
                <a:gd name="T149" fmla="*/ 64 w 64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" h="80">
                  <a:moveTo>
                    <a:pt x="48" y="48"/>
                  </a:moveTo>
                  <a:lnTo>
                    <a:pt x="40" y="24"/>
                  </a:lnTo>
                  <a:lnTo>
                    <a:pt x="48" y="24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24" y="24"/>
                  </a:lnTo>
                  <a:lnTo>
                    <a:pt x="16" y="48"/>
                  </a:lnTo>
                  <a:lnTo>
                    <a:pt x="16" y="40"/>
                  </a:lnTo>
                  <a:lnTo>
                    <a:pt x="24" y="64"/>
                  </a:lnTo>
                  <a:lnTo>
                    <a:pt x="24" y="56"/>
                  </a:lnTo>
                  <a:lnTo>
                    <a:pt x="40" y="64"/>
                  </a:lnTo>
                  <a:lnTo>
                    <a:pt x="32" y="64"/>
                  </a:lnTo>
                  <a:lnTo>
                    <a:pt x="48" y="56"/>
                  </a:lnTo>
                  <a:lnTo>
                    <a:pt x="40" y="64"/>
                  </a:lnTo>
                  <a:lnTo>
                    <a:pt x="48" y="40"/>
                  </a:lnTo>
                  <a:lnTo>
                    <a:pt x="64" y="48"/>
                  </a:lnTo>
                  <a:lnTo>
                    <a:pt x="56" y="72"/>
                  </a:lnTo>
                  <a:lnTo>
                    <a:pt x="40" y="80"/>
                  </a:lnTo>
                  <a:lnTo>
                    <a:pt x="32" y="80"/>
                  </a:lnTo>
                  <a:lnTo>
                    <a:pt x="16" y="72"/>
                  </a:lnTo>
                  <a:lnTo>
                    <a:pt x="8" y="72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6" y="8"/>
                  </a:lnTo>
                  <a:lnTo>
                    <a:pt x="56" y="16"/>
                  </a:lnTo>
                  <a:lnTo>
                    <a:pt x="64" y="40"/>
                  </a:lnTo>
                  <a:lnTo>
                    <a:pt x="48" y="48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081" name="Freeform 30"/>
            <p:cNvSpPr>
              <a:spLocks/>
            </p:cNvSpPr>
            <p:nvPr/>
          </p:nvSpPr>
          <p:spPr bwMode="auto">
            <a:xfrm>
              <a:off x="1040" y="1552"/>
              <a:ext cx="16" cy="8"/>
            </a:xfrm>
            <a:custGeom>
              <a:avLst/>
              <a:gdLst>
                <a:gd name="T0" fmla="*/ 0 w 16"/>
                <a:gd name="T1" fmla="*/ 0 h 8"/>
                <a:gd name="T2" fmla="*/ 0 w 16"/>
                <a:gd name="T3" fmla="*/ 0 h 8"/>
                <a:gd name="T4" fmla="*/ 0 w 16"/>
                <a:gd name="T5" fmla="*/ 8 h 8"/>
                <a:gd name="T6" fmla="*/ 16 w 16"/>
                <a:gd name="T7" fmla="*/ 0 h 8"/>
                <a:gd name="T8" fmla="*/ 16 w 16"/>
                <a:gd name="T9" fmla="*/ 8 h 8"/>
                <a:gd name="T10" fmla="*/ 16 w 16"/>
                <a:gd name="T11" fmla="*/ 8 h 8"/>
                <a:gd name="T12" fmla="*/ 0 w 16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082" name="Freeform 31"/>
            <p:cNvSpPr>
              <a:spLocks/>
            </p:cNvSpPr>
            <p:nvPr/>
          </p:nvSpPr>
          <p:spPr bwMode="auto">
            <a:xfrm>
              <a:off x="1000" y="2512"/>
              <a:ext cx="48" cy="64"/>
            </a:xfrm>
            <a:custGeom>
              <a:avLst/>
              <a:gdLst>
                <a:gd name="T0" fmla="*/ 48 w 48"/>
                <a:gd name="T1" fmla="*/ 32 h 64"/>
                <a:gd name="T2" fmla="*/ 40 w 48"/>
                <a:gd name="T3" fmla="*/ 8 h 64"/>
                <a:gd name="T4" fmla="*/ 24 w 48"/>
                <a:gd name="T5" fmla="*/ 0 h 64"/>
                <a:gd name="T6" fmla="*/ 8 w 48"/>
                <a:gd name="T7" fmla="*/ 8 h 64"/>
                <a:gd name="T8" fmla="*/ 0 w 48"/>
                <a:gd name="T9" fmla="*/ 32 h 64"/>
                <a:gd name="T10" fmla="*/ 8 w 48"/>
                <a:gd name="T11" fmla="*/ 56 h 64"/>
                <a:gd name="T12" fmla="*/ 24 w 48"/>
                <a:gd name="T13" fmla="*/ 64 h 64"/>
                <a:gd name="T14" fmla="*/ 40 w 48"/>
                <a:gd name="T15" fmla="*/ 56 h 64"/>
                <a:gd name="T16" fmla="*/ 48 w 48"/>
                <a:gd name="T17" fmla="*/ 32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64"/>
                <a:gd name="T29" fmla="*/ 48 w 48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64">
                  <a:moveTo>
                    <a:pt x="48" y="32"/>
                  </a:moveTo>
                  <a:lnTo>
                    <a:pt x="40" y="8"/>
                  </a:lnTo>
                  <a:lnTo>
                    <a:pt x="24" y="0"/>
                  </a:lnTo>
                  <a:lnTo>
                    <a:pt x="8" y="8"/>
                  </a:lnTo>
                  <a:lnTo>
                    <a:pt x="0" y="32"/>
                  </a:lnTo>
                  <a:lnTo>
                    <a:pt x="8" y="56"/>
                  </a:lnTo>
                  <a:lnTo>
                    <a:pt x="24" y="64"/>
                  </a:lnTo>
                  <a:lnTo>
                    <a:pt x="40" y="56"/>
                  </a:lnTo>
                  <a:lnTo>
                    <a:pt x="48" y="32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083" name="Freeform 32"/>
            <p:cNvSpPr>
              <a:spLocks/>
            </p:cNvSpPr>
            <p:nvPr/>
          </p:nvSpPr>
          <p:spPr bwMode="auto">
            <a:xfrm>
              <a:off x="992" y="2504"/>
              <a:ext cx="64" cy="80"/>
            </a:xfrm>
            <a:custGeom>
              <a:avLst/>
              <a:gdLst>
                <a:gd name="T0" fmla="*/ 48 w 64"/>
                <a:gd name="T1" fmla="*/ 48 h 80"/>
                <a:gd name="T2" fmla="*/ 40 w 64"/>
                <a:gd name="T3" fmla="*/ 24 h 80"/>
                <a:gd name="T4" fmla="*/ 48 w 64"/>
                <a:gd name="T5" fmla="*/ 24 h 80"/>
                <a:gd name="T6" fmla="*/ 48 w 64"/>
                <a:gd name="T7" fmla="*/ 24 h 80"/>
                <a:gd name="T8" fmla="*/ 32 w 64"/>
                <a:gd name="T9" fmla="*/ 16 h 80"/>
                <a:gd name="T10" fmla="*/ 40 w 64"/>
                <a:gd name="T11" fmla="*/ 16 h 80"/>
                <a:gd name="T12" fmla="*/ 40 w 64"/>
                <a:gd name="T13" fmla="*/ 16 h 80"/>
                <a:gd name="T14" fmla="*/ 24 w 64"/>
                <a:gd name="T15" fmla="*/ 24 h 80"/>
                <a:gd name="T16" fmla="*/ 24 w 64"/>
                <a:gd name="T17" fmla="*/ 24 h 80"/>
                <a:gd name="T18" fmla="*/ 24 w 64"/>
                <a:gd name="T19" fmla="*/ 24 h 80"/>
                <a:gd name="T20" fmla="*/ 16 w 64"/>
                <a:gd name="T21" fmla="*/ 48 h 80"/>
                <a:gd name="T22" fmla="*/ 16 w 64"/>
                <a:gd name="T23" fmla="*/ 40 h 80"/>
                <a:gd name="T24" fmla="*/ 16 w 64"/>
                <a:gd name="T25" fmla="*/ 40 h 80"/>
                <a:gd name="T26" fmla="*/ 24 w 64"/>
                <a:gd name="T27" fmla="*/ 64 h 80"/>
                <a:gd name="T28" fmla="*/ 24 w 64"/>
                <a:gd name="T29" fmla="*/ 56 h 80"/>
                <a:gd name="T30" fmla="*/ 24 w 64"/>
                <a:gd name="T31" fmla="*/ 56 h 80"/>
                <a:gd name="T32" fmla="*/ 40 w 64"/>
                <a:gd name="T33" fmla="*/ 64 h 80"/>
                <a:gd name="T34" fmla="*/ 32 w 64"/>
                <a:gd name="T35" fmla="*/ 64 h 80"/>
                <a:gd name="T36" fmla="*/ 32 w 64"/>
                <a:gd name="T37" fmla="*/ 64 h 80"/>
                <a:gd name="T38" fmla="*/ 48 w 64"/>
                <a:gd name="T39" fmla="*/ 56 h 80"/>
                <a:gd name="T40" fmla="*/ 40 w 64"/>
                <a:gd name="T41" fmla="*/ 64 h 80"/>
                <a:gd name="T42" fmla="*/ 40 w 64"/>
                <a:gd name="T43" fmla="*/ 64 h 80"/>
                <a:gd name="T44" fmla="*/ 48 w 64"/>
                <a:gd name="T45" fmla="*/ 40 h 80"/>
                <a:gd name="T46" fmla="*/ 48 w 64"/>
                <a:gd name="T47" fmla="*/ 40 h 80"/>
                <a:gd name="T48" fmla="*/ 64 w 64"/>
                <a:gd name="T49" fmla="*/ 48 h 80"/>
                <a:gd name="T50" fmla="*/ 64 w 64"/>
                <a:gd name="T51" fmla="*/ 48 h 80"/>
                <a:gd name="T52" fmla="*/ 56 w 64"/>
                <a:gd name="T53" fmla="*/ 72 h 80"/>
                <a:gd name="T54" fmla="*/ 56 w 64"/>
                <a:gd name="T55" fmla="*/ 72 h 80"/>
                <a:gd name="T56" fmla="*/ 56 w 64"/>
                <a:gd name="T57" fmla="*/ 72 h 80"/>
                <a:gd name="T58" fmla="*/ 40 w 64"/>
                <a:gd name="T59" fmla="*/ 80 h 80"/>
                <a:gd name="T60" fmla="*/ 40 w 64"/>
                <a:gd name="T61" fmla="*/ 80 h 80"/>
                <a:gd name="T62" fmla="*/ 32 w 64"/>
                <a:gd name="T63" fmla="*/ 80 h 80"/>
                <a:gd name="T64" fmla="*/ 16 w 64"/>
                <a:gd name="T65" fmla="*/ 72 h 80"/>
                <a:gd name="T66" fmla="*/ 16 w 64"/>
                <a:gd name="T67" fmla="*/ 72 h 80"/>
                <a:gd name="T68" fmla="*/ 8 w 64"/>
                <a:gd name="T69" fmla="*/ 72 h 80"/>
                <a:gd name="T70" fmla="*/ 0 w 64"/>
                <a:gd name="T71" fmla="*/ 48 h 80"/>
                <a:gd name="T72" fmla="*/ 0 w 64"/>
                <a:gd name="T73" fmla="*/ 48 h 80"/>
                <a:gd name="T74" fmla="*/ 0 w 64"/>
                <a:gd name="T75" fmla="*/ 40 h 80"/>
                <a:gd name="T76" fmla="*/ 8 w 64"/>
                <a:gd name="T77" fmla="*/ 16 h 80"/>
                <a:gd name="T78" fmla="*/ 8 w 64"/>
                <a:gd name="T79" fmla="*/ 16 h 80"/>
                <a:gd name="T80" fmla="*/ 16 w 64"/>
                <a:gd name="T81" fmla="*/ 8 h 80"/>
                <a:gd name="T82" fmla="*/ 32 w 64"/>
                <a:gd name="T83" fmla="*/ 0 h 80"/>
                <a:gd name="T84" fmla="*/ 32 w 64"/>
                <a:gd name="T85" fmla="*/ 0 h 80"/>
                <a:gd name="T86" fmla="*/ 40 w 64"/>
                <a:gd name="T87" fmla="*/ 0 h 80"/>
                <a:gd name="T88" fmla="*/ 56 w 64"/>
                <a:gd name="T89" fmla="*/ 8 h 80"/>
                <a:gd name="T90" fmla="*/ 56 w 64"/>
                <a:gd name="T91" fmla="*/ 8 h 80"/>
                <a:gd name="T92" fmla="*/ 56 w 64"/>
                <a:gd name="T93" fmla="*/ 16 h 80"/>
                <a:gd name="T94" fmla="*/ 64 w 64"/>
                <a:gd name="T95" fmla="*/ 40 h 80"/>
                <a:gd name="T96" fmla="*/ 48 w 64"/>
                <a:gd name="T97" fmla="*/ 48 h 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4"/>
                <a:gd name="T148" fmla="*/ 0 h 80"/>
                <a:gd name="T149" fmla="*/ 64 w 64"/>
                <a:gd name="T150" fmla="*/ 80 h 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4" h="80">
                  <a:moveTo>
                    <a:pt x="48" y="48"/>
                  </a:moveTo>
                  <a:lnTo>
                    <a:pt x="40" y="24"/>
                  </a:lnTo>
                  <a:lnTo>
                    <a:pt x="48" y="24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24" y="24"/>
                  </a:lnTo>
                  <a:lnTo>
                    <a:pt x="16" y="48"/>
                  </a:lnTo>
                  <a:lnTo>
                    <a:pt x="16" y="40"/>
                  </a:lnTo>
                  <a:lnTo>
                    <a:pt x="24" y="64"/>
                  </a:lnTo>
                  <a:lnTo>
                    <a:pt x="24" y="56"/>
                  </a:lnTo>
                  <a:lnTo>
                    <a:pt x="40" y="64"/>
                  </a:lnTo>
                  <a:lnTo>
                    <a:pt x="32" y="64"/>
                  </a:lnTo>
                  <a:lnTo>
                    <a:pt x="48" y="56"/>
                  </a:lnTo>
                  <a:lnTo>
                    <a:pt x="40" y="64"/>
                  </a:lnTo>
                  <a:lnTo>
                    <a:pt x="48" y="40"/>
                  </a:lnTo>
                  <a:lnTo>
                    <a:pt x="64" y="48"/>
                  </a:lnTo>
                  <a:lnTo>
                    <a:pt x="56" y="72"/>
                  </a:lnTo>
                  <a:lnTo>
                    <a:pt x="40" y="80"/>
                  </a:lnTo>
                  <a:lnTo>
                    <a:pt x="32" y="80"/>
                  </a:lnTo>
                  <a:lnTo>
                    <a:pt x="16" y="72"/>
                  </a:lnTo>
                  <a:lnTo>
                    <a:pt x="8" y="72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6" y="8"/>
                  </a:lnTo>
                  <a:lnTo>
                    <a:pt x="56" y="16"/>
                  </a:lnTo>
                  <a:lnTo>
                    <a:pt x="64" y="40"/>
                  </a:lnTo>
                  <a:lnTo>
                    <a:pt x="48" y="48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084" name="Freeform 33"/>
            <p:cNvSpPr>
              <a:spLocks/>
            </p:cNvSpPr>
            <p:nvPr/>
          </p:nvSpPr>
          <p:spPr bwMode="auto">
            <a:xfrm>
              <a:off x="1040" y="2544"/>
              <a:ext cx="16" cy="8"/>
            </a:xfrm>
            <a:custGeom>
              <a:avLst/>
              <a:gdLst>
                <a:gd name="T0" fmla="*/ 0 w 16"/>
                <a:gd name="T1" fmla="*/ 0 h 8"/>
                <a:gd name="T2" fmla="*/ 0 w 16"/>
                <a:gd name="T3" fmla="*/ 0 h 8"/>
                <a:gd name="T4" fmla="*/ 0 w 16"/>
                <a:gd name="T5" fmla="*/ 8 h 8"/>
                <a:gd name="T6" fmla="*/ 16 w 16"/>
                <a:gd name="T7" fmla="*/ 0 h 8"/>
                <a:gd name="T8" fmla="*/ 16 w 16"/>
                <a:gd name="T9" fmla="*/ 8 h 8"/>
                <a:gd name="T10" fmla="*/ 16 w 16"/>
                <a:gd name="T11" fmla="*/ 8 h 8"/>
                <a:gd name="T12" fmla="*/ 0 w 16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8"/>
                <a:gd name="T23" fmla="*/ 16 w 1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8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085" name="Rectangle 34"/>
            <p:cNvSpPr>
              <a:spLocks noChangeArrowheads="1"/>
            </p:cNvSpPr>
            <p:nvPr/>
          </p:nvSpPr>
          <p:spPr bwMode="auto">
            <a:xfrm>
              <a:off x="752" y="1920"/>
              <a:ext cx="9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V</a:t>
              </a: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86" name="Rectangle 35"/>
            <p:cNvSpPr>
              <a:spLocks noChangeArrowheads="1"/>
            </p:cNvSpPr>
            <p:nvPr/>
          </p:nvSpPr>
          <p:spPr bwMode="auto">
            <a:xfrm>
              <a:off x="848" y="1992"/>
              <a:ext cx="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</a:t>
              </a: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87" name="Rectangle 36"/>
            <p:cNvSpPr>
              <a:spLocks noChangeArrowheads="1"/>
            </p:cNvSpPr>
            <p:nvPr/>
          </p:nvSpPr>
          <p:spPr bwMode="auto">
            <a:xfrm>
              <a:off x="1544" y="2008"/>
              <a:ext cx="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</a:t>
              </a: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88" name="Rectangle 37"/>
            <p:cNvSpPr>
              <a:spLocks noChangeArrowheads="1"/>
            </p:cNvSpPr>
            <p:nvPr/>
          </p:nvSpPr>
          <p:spPr bwMode="auto">
            <a:xfrm>
              <a:off x="1584" y="2072"/>
              <a:ext cx="11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 </a:t>
              </a: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89" name="Rectangle 38"/>
            <p:cNvSpPr>
              <a:spLocks noChangeArrowheads="1"/>
            </p:cNvSpPr>
            <p:nvPr/>
          </p:nvSpPr>
          <p:spPr bwMode="auto">
            <a:xfrm>
              <a:off x="1696" y="2008"/>
              <a:ext cx="1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= </a:t>
              </a: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90" name="Rectangle 39"/>
            <p:cNvSpPr>
              <a:spLocks noChangeArrowheads="1"/>
            </p:cNvSpPr>
            <p:nvPr/>
          </p:nvSpPr>
          <p:spPr bwMode="auto">
            <a:xfrm>
              <a:off x="1824" y="2008"/>
              <a:ext cx="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</a:t>
              </a: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91" name="Rectangle 40"/>
            <p:cNvSpPr>
              <a:spLocks noChangeArrowheads="1"/>
            </p:cNvSpPr>
            <p:nvPr/>
          </p:nvSpPr>
          <p:spPr bwMode="auto">
            <a:xfrm>
              <a:off x="1864" y="2072"/>
              <a:ext cx="7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</a:t>
              </a: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92" name="Rectangle 41"/>
            <p:cNvSpPr>
              <a:spLocks noChangeArrowheads="1"/>
            </p:cNvSpPr>
            <p:nvPr/>
          </p:nvSpPr>
          <p:spPr bwMode="auto">
            <a:xfrm>
              <a:off x="1936" y="2008"/>
              <a:ext cx="1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(e</a:t>
              </a: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93" name="Rectangle 42"/>
            <p:cNvSpPr>
              <a:spLocks noChangeArrowheads="1"/>
            </p:cNvSpPr>
            <p:nvPr/>
          </p:nvSpPr>
          <p:spPr bwMode="auto">
            <a:xfrm>
              <a:off x="2064" y="1984"/>
              <a:ext cx="7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V</a:t>
              </a: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94" name="Rectangle 43"/>
            <p:cNvSpPr>
              <a:spLocks noChangeArrowheads="1"/>
            </p:cNvSpPr>
            <p:nvPr/>
          </p:nvSpPr>
          <p:spPr bwMode="auto">
            <a:xfrm>
              <a:off x="2144" y="2008"/>
              <a:ext cx="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</a:t>
              </a: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95" name="Rectangle 44"/>
            <p:cNvSpPr>
              <a:spLocks noChangeArrowheads="1"/>
            </p:cNvSpPr>
            <p:nvPr/>
          </p:nvSpPr>
          <p:spPr bwMode="auto">
            <a:xfrm>
              <a:off x="2224" y="1984"/>
              <a:ext cx="3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/</a:t>
              </a: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96" name="Rectangle 45"/>
            <p:cNvSpPr>
              <a:spLocks noChangeArrowheads="1"/>
            </p:cNvSpPr>
            <p:nvPr/>
          </p:nvSpPr>
          <p:spPr bwMode="auto">
            <a:xfrm>
              <a:off x="2256" y="1976"/>
              <a:ext cx="5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f</a:t>
              </a: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97" name="Rectangle 46"/>
            <p:cNvSpPr>
              <a:spLocks noChangeArrowheads="1"/>
            </p:cNvSpPr>
            <p:nvPr/>
          </p:nvSpPr>
          <p:spPr bwMode="auto">
            <a:xfrm>
              <a:off x="2304" y="2016"/>
              <a:ext cx="6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</a:t>
              </a: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98" name="Rectangle 47"/>
            <p:cNvSpPr>
              <a:spLocks noChangeArrowheads="1"/>
            </p:cNvSpPr>
            <p:nvPr/>
          </p:nvSpPr>
          <p:spPr bwMode="auto">
            <a:xfrm>
              <a:off x="2391" y="2008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– 1)</a:t>
              </a: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099" name="Rectangle 48"/>
            <p:cNvSpPr>
              <a:spLocks noChangeArrowheads="1"/>
            </p:cNvSpPr>
            <p:nvPr/>
          </p:nvSpPr>
          <p:spPr bwMode="auto">
            <a:xfrm>
              <a:off x="936" y="1624"/>
              <a:ext cx="8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+</a:t>
              </a: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100" name="Rectangle 49"/>
            <p:cNvSpPr>
              <a:spLocks noChangeArrowheads="1"/>
            </p:cNvSpPr>
            <p:nvPr/>
          </p:nvSpPr>
          <p:spPr bwMode="auto">
            <a:xfrm>
              <a:off x="960" y="2256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–</a:t>
              </a: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101" name="Freeform 84"/>
            <p:cNvSpPr>
              <a:spLocks/>
            </p:cNvSpPr>
            <p:nvPr/>
          </p:nvSpPr>
          <p:spPr bwMode="auto">
            <a:xfrm>
              <a:off x="1359" y="1664"/>
              <a:ext cx="16" cy="16"/>
            </a:xfrm>
            <a:custGeom>
              <a:avLst/>
              <a:gdLst>
                <a:gd name="T0" fmla="*/ 8 w 16"/>
                <a:gd name="T1" fmla="*/ 16 h 16"/>
                <a:gd name="T2" fmla="*/ 16 w 16"/>
                <a:gd name="T3" fmla="*/ 16 h 16"/>
                <a:gd name="T4" fmla="*/ 16 w 16"/>
                <a:gd name="T5" fmla="*/ 8 h 16"/>
                <a:gd name="T6" fmla="*/ 16 w 16"/>
                <a:gd name="T7" fmla="*/ 0 h 16"/>
                <a:gd name="T8" fmla="*/ 8 w 16"/>
                <a:gd name="T9" fmla="*/ 0 h 16"/>
                <a:gd name="T10" fmla="*/ 0 w 16"/>
                <a:gd name="T11" fmla="*/ 0 h 16"/>
                <a:gd name="T12" fmla="*/ 0 w 16"/>
                <a:gd name="T13" fmla="*/ 8 h 16"/>
                <a:gd name="T14" fmla="*/ 0 w 16"/>
                <a:gd name="T15" fmla="*/ 16 h 16"/>
                <a:gd name="T16" fmla="*/ 8 w 16"/>
                <a:gd name="T17" fmla="*/ 16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6"/>
                <a:gd name="T29" fmla="*/ 16 w 16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6">
                  <a:moveTo>
                    <a:pt x="8" y="16"/>
                  </a:moveTo>
                  <a:lnTo>
                    <a:pt x="16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16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102" name="Freeform 85"/>
            <p:cNvSpPr>
              <a:spLocks/>
            </p:cNvSpPr>
            <p:nvPr/>
          </p:nvSpPr>
          <p:spPr bwMode="auto">
            <a:xfrm>
              <a:off x="1319" y="1680"/>
              <a:ext cx="88" cy="72"/>
            </a:xfrm>
            <a:custGeom>
              <a:avLst/>
              <a:gdLst>
                <a:gd name="T0" fmla="*/ 48 w 88"/>
                <a:gd name="T1" fmla="*/ 0 h 72"/>
                <a:gd name="T2" fmla="*/ 80 w 88"/>
                <a:gd name="T3" fmla="*/ 0 h 72"/>
                <a:gd name="T4" fmla="*/ 88 w 88"/>
                <a:gd name="T5" fmla="*/ 0 h 72"/>
                <a:gd name="T6" fmla="*/ 80 w 88"/>
                <a:gd name="T7" fmla="*/ 8 h 72"/>
                <a:gd name="T8" fmla="*/ 48 w 88"/>
                <a:gd name="T9" fmla="*/ 56 h 72"/>
                <a:gd name="T10" fmla="*/ 48 w 88"/>
                <a:gd name="T11" fmla="*/ 72 h 72"/>
                <a:gd name="T12" fmla="*/ 40 w 88"/>
                <a:gd name="T13" fmla="*/ 56 h 72"/>
                <a:gd name="T14" fmla="*/ 8 w 88"/>
                <a:gd name="T15" fmla="*/ 8 h 72"/>
                <a:gd name="T16" fmla="*/ 0 w 88"/>
                <a:gd name="T17" fmla="*/ 0 h 72"/>
                <a:gd name="T18" fmla="*/ 16 w 88"/>
                <a:gd name="T19" fmla="*/ 0 h 72"/>
                <a:gd name="T20" fmla="*/ 16 w 88"/>
                <a:gd name="T21" fmla="*/ 0 h 72"/>
                <a:gd name="T22" fmla="*/ 48 w 88"/>
                <a:gd name="T23" fmla="*/ 48 h 72"/>
                <a:gd name="T24" fmla="*/ 40 w 88"/>
                <a:gd name="T25" fmla="*/ 56 h 72"/>
                <a:gd name="T26" fmla="*/ 40 w 88"/>
                <a:gd name="T27" fmla="*/ 48 h 72"/>
                <a:gd name="T28" fmla="*/ 72 w 88"/>
                <a:gd name="T29" fmla="*/ 0 h 72"/>
                <a:gd name="T30" fmla="*/ 80 w 88"/>
                <a:gd name="T31" fmla="*/ 8 h 72"/>
                <a:gd name="T32" fmla="*/ 80 w 88"/>
                <a:gd name="T33" fmla="*/ 8 h 72"/>
                <a:gd name="T34" fmla="*/ 48 w 88"/>
                <a:gd name="T35" fmla="*/ 8 h 72"/>
                <a:gd name="T36" fmla="*/ 48 w 88"/>
                <a:gd name="T37" fmla="*/ 0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8"/>
                <a:gd name="T58" fmla="*/ 0 h 72"/>
                <a:gd name="T59" fmla="*/ 88 w 88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8" h="72">
                  <a:moveTo>
                    <a:pt x="48" y="0"/>
                  </a:moveTo>
                  <a:lnTo>
                    <a:pt x="80" y="0"/>
                  </a:lnTo>
                  <a:lnTo>
                    <a:pt x="88" y="0"/>
                  </a:lnTo>
                  <a:lnTo>
                    <a:pt x="80" y="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0" y="56"/>
                  </a:lnTo>
                  <a:lnTo>
                    <a:pt x="8" y="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48" y="48"/>
                  </a:lnTo>
                  <a:lnTo>
                    <a:pt x="40" y="56"/>
                  </a:lnTo>
                  <a:lnTo>
                    <a:pt x="40" y="48"/>
                  </a:lnTo>
                  <a:lnTo>
                    <a:pt x="72" y="0"/>
                  </a:lnTo>
                  <a:lnTo>
                    <a:pt x="80" y="8"/>
                  </a:lnTo>
                  <a:lnTo>
                    <a:pt x="48" y="8"/>
                  </a:lnTo>
                  <a:lnTo>
                    <a:pt x="48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103" name="Freeform 86"/>
            <p:cNvSpPr>
              <a:spLocks/>
            </p:cNvSpPr>
            <p:nvPr/>
          </p:nvSpPr>
          <p:spPr bwMode="auto">
            <a:xfrm>
              <a:off x="1335" y="1680"/>
              <a:ext cx="32" cy="8"/>
            </a:xfrm>
            <a:custGeom>
              <a:avLst/>
              <a:gdLst>
                <a:gd name="T0" fmla="*/ 0 w 32"/>
                <a:gd name="T1" fmla="*/ 0 h 8"/>
                <a:gd name="T2" fmla="*/ 32 w 32"/>
                <a:gd name="T3" fmla="*/ 0 h 8"/>
                <a:gd name="T4" fmla="*/ 32 w 32"/>
                <a:gd name="T5" fmla="*/ 8 h 8"/>
                <a:gd name="T6" fmla="*/ 32 w 32"/>
                <a:gd name="T7" fmla="*/ 8 h 8"/>
                <a:gd name="T8" fmla="*/ 32 w 32"/>
                <a:gd name="T9" fmla="*/ 8 h 8"/>
                <a:gd name="T10" fmla="*/ 0 w 32"/>
                <a:gd name="T11" fmla="*/ 8 h 8"/>
                <a:gd name="T12" fmla="*/ 0 w 32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8"/>
                <a:gd name="T23" fmla="*/ 32 w 32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8">
                  <a:moveTo>
                    <a:pt x="0" y="0"/>
                  </a:moveTo>
                  <a:lnTo>
                    <a:pt x="32" y="0"/>
                  </a:lnTo>
                  <a:lnTo>
                    <a:pt x="32" y="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104" name="Freeform 87"/>
            <p:cNvSpPr>
              <a:spLocks/>
            </p:cNvSpPr>
            <p:nvPr/>
          </p:nvSpPr>
          <p:spPr bwMode="auto">
            <a:xfrm>
              <a:off x="1335" y="1680"/>
              <a:ext cx="64" cy="48"/>
            </a:xfrm>
            <a:custGeom>
              <a:avLst/>
              <a:gdLst>
                <a:gd name="T0" fmla="*/ 32 w 64"/>
                <a:gd name="T1" fmla="*/ 0 h 48"/>
                <a:gd name="T2" fmla="*/ 64 w 64"/>
                <a:gd name="T3" fmla="*/ 0 h 48"/>
                <a:gd name="T4" fmla="*/ 32 w 64"/>
                <a:gd name="T5" fmla="*/ 48 h 48"/>
                <a:gd name="T6" fmla="*/ 0 w 64"/>
                <a:gd name="T7" fmla="*/ 0 h 48"/>
                <a:gd name="T8" fmla="*/ 32 w 64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48"/>
                <a:gd name="T17" fmla="*/ 64 w 64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48">
                  <a:moveTo>
                    <a:pt x="32" y="0"/>
                  </a:moveTo>
                  <a:lnTo>
                    <a:pt x="64" y="0"/>
                  </a:lnTo>
                  <a:lnTo>
                    <a:pt x="32" y="48"/>
                  </a:lnTo>
                  <a:lnTo>
                    <a:pt x="0" y="0"/>
                  </a:lnTo>
                  <a:lnTo>
                    <a:pt x="32" y="0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105" name="Rectangle 88"/>
            <p:cNvSpPr>
              <a:spLocks noChangeArrowheads="1"/>
            </p:cNvSpPr>
            <p:nvPr/>
          </p:nvSpPr>
          <p:spPr bwMode="auto">
            <a:xfrm>
              <a:off x="1359" y="1560"/>
              <a:ext cx="16" cy="8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106" name="Rectangle 89"/>
            <p:cNvSpPr>
              <a:spLocks noChangeArrowheads="1"/>
            </p:cNvSpPr>
            <p:nvPr/>
          </p:nvSpPr>
          <p:spPr bwMode="auto">
            <a:xfrm>
              <a:off x="1359" y="1672"/>
              <a:ext cx="16" cy="8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  <p:sp>
          <p:nvSpPr>
            <p:cNvPr id="2107" name="Rectangle 90"/>
            <p:cNvSpPr>
              <a:spLocks noChangeArrowheads="1"/>
            </p:cNvSpPr>
            <p:nvPr/>
          </p:nvSpPr>
          <p:spPr bwMode="auto">
            <a:xfrm>
              <a:off x="1359" y="1568"/>
              <a:ext cx="16" cy="104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B6"/>
                  </a:solidFill>
                  <a:latin typeface="Book Antiqua" panose="02040602050305030304" pitchFamily="18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191000" y="3962401"/>
            <a:ext cx="31242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1pPr>
            <a:lvl2pPr marL="742950" indent="-285750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B71E42"/>
              </a:buClr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D</a:t>
            </a:r>
            <a:r>
              <a:rPr kumimoji="0" lang="en-US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n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=25 cm</a:t>
            </a:r>
            <a:r>
              <a:rPr kumimoji="0" lang="en-US" altLang="en-US" sz="1800" b="0" i="0" u="none" strike="noStrike" kern="1200" cap="none" spc="0" normalizeH="0" baseline="3000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2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/sec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B71E42"/>
              </a:buClr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D</a:t>
            </a:r>
            <a:r>
              <a:rPr kumimoji="0" lang="en-US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p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=10cm</a:t>
            </a:r>
            <a:r>
              <a:rPr kumimoji="0" lang="en-US" altLang="en-US" sz="1800" b="0" i="0" u="none" strike="noStrike" kern="1200" cap="none" spc="0" normalizeH="0" baseline="3000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2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/sec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B71E42"/>
              </a:buClr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W</a:t>
            </a:r>
            <a:r>
              <a:rPr kumimoji="0" lang="en-US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n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=5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m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B71E42"/>
              </a:buClr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W</a:t>
            </a:r>
            <a:r>
              <a:rPr kumimoji="0" lang="en-US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p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=0.7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m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m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B71E42"/>
              </a:buClr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W</a:t>
            </a:r>
            <a:r>
              <a:rPr kumimoji="0" lang="en-US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2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=0.15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m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B71E42"/>
              </a:buClr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W</a:t>
            </a:r>
            <a:r>
              <a:rPr kumimoji="0" lang="en-US" alt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1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=0.03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m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m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7910" y="1807111"/>
            <a:ext cx="573900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1pPr>
            <a:lvl2pPr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Geometr</a:t>
            </a:r>
            <a:r>
              <a:rPr kumimoji="0" lang="ro-MD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ia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,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dop</a:t>
            </a:r>
            <a:r>
              <a:rPr kumimoji="0" lang="ro-MD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area</a:t>
            </a:r>
            <a:r>
              <a:rPr kumimoji="0" lang="ro-MD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 și constantele materialului incluse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in 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Is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graphicFrame>
        <p:nvGraphicFramePr>
          <p:cNvPr id="2050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6880225" y="4038600"/>
          <a:ext cx="2498725" cy="137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09400" imgH="774360" progId="Equation.DSMT4">
                  <p:embed/>
                </p:oleObj>
              </mc:Choice>
              <mc:Fallback>
                <p:oleObj name="Equation" r:id="rId5" imgW="1409400" imgH="774360" progId="Equation.DSMT4">
                  <p:embed/>
                  <p:pic>
                    <p:nvPicPr>
                      <p:cNvPr id="205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0225" y="4038600"/>
                        <a:ext cx="2498725" cy="1373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 Box 93"/>
          <p:cNvSpPr txBox="1">
            <a:spLocks noChangeArrowheads="1"/>
          </p:cNvSpPr>
          <p:nvPr/>
        </p:nvSpPr>
        <p:spPr bwMode="auto">
          <a:xfrm>
            <a:off x="6671441" y="1984676"/>
            <a:ext cx="54136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1pPr>
            <a:lvl2pPr marL="742950" indent="-285750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Coeficientul de difuzie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B6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	</a:t>
            </a:r>
            <a:r>
              <a:rPr kumimoji="0" lang="ro-MD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B6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concentrația purtătorilor de sarcină minoritari 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B6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2056" name="Line 94"/>
          <p:cNvSpPr>
            <a:spLocks noChangeShapeType="1"/>
          </p:cNvSpPr>
          <p:nvPr/>
        </p:nvSpPr>
        <p:spPr bwMode="auto">
          <a:xfrm>
            <a:off x="6629400" y="2438400"/>
            <a:ext cx="129540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57" name="Line 95"/>
          <p:cNvSpPr>
            <a:spLocks noChangeShapeType="1"/>
          </p:cNvSpPr>
          <p:nvPr/>
        </p:nvSpPr>
        <p:spPr bwMode="auto">
          <a:xfrm flipH="1">
            <a:off x="8305800" y="2743200"/>
            <a:ext cx="60960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58" name="Line 97"/>
          <p:cNvSpPr>
            <a:spLocks noChangeShapeType="1"/>
          </p:cNvSpPr>
          <p:nvPr/>
        </p:nvSpPr>
        <p:spPr bwMode="auto">
          <a:xfrm flipH="1">
            <a:off x="4572000" y="2209800"/>
            <a:ext cx="1524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772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2AFB84-41E1-416C-B8EF-D5349345B0E4}" type="slidenum">
              <a:rPr lang="zh-CN" altLang="en-US" sz="140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zh-CN" altLang="en-US" sz="14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0" y="304800"/>
            <a:ext cx="6400800" cy="6096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l" eaLnBrk="1" hangingPunct="1"/>
            <a:r>
              <a:rPr lang="en-US" altLang="zh-CN" sz="3600" dirty="0">
                <a:ea typeface="宋体" panose="02010600030101010101" pitchFamily="2" charset="-122"/>
              </a:rPr>
              <a:t>Junction Built-In Voltage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dirty="0">
                <a:ea typeface="宋体" panose="02010600030101010101" pitchFamily="2" charset="-122"/>
              </a:rPr>
              <a:t>	The Junction Built-In Voltage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lvl="1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lvl="1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ro-RO" altLang="zh-CN" dirty="0">
              <a:ea typeface="宋体" panose="02010600030101010101" pitchFamily="2" charset="-122"/>
            </a:endParaRPr>
          </a:p>
          <a:p>
            <a:pPr lvl="1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ro-RO" altLang="zh-CN" dirty="0">
              <a:ea typeface="宋体" panose="02010600030101010101" pitchFamily="2" charset="-122"/>
            </a:endParaRPr>
          </a:p>
          <a:p>
            <a:pPr lvl="1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zh-CN" dirty="0">
                <a:ea typeface="宋体" panose="02010600030101010101" pitchFamily="2" charset="-122"/>
              </a:rPr>
              <a:t>It depends on doping concentration and temperature</a:t>
            </a:r>
          </a:p>
          <a:p>
            <a:pPr lvl="1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zh-CN" dirty="0">
                <a:ea typeface="宋体" panose="02010600030101010101" pitchFamily="2" charset="-122"/>
              </a:rPr>
              <a:t>Its TC is negative.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4114800" y="2819400"/>
          <a:ext cx="26670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66337" imgH="444307" progId="Equation.3">
                  <p:embed/>
                </p:oleObj>
              </mc:Choice>
              <mc:Fallback>
                <p:oleObj name="Equation" r:id="rId2" imgW="1066337" imgH="444307" progId="Equation.3">
                  <p:embed/>
                  <p:pic>
                    <p:nvPicPr>
                      <p:cNvPr id="204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819400"/>
                        <a:ext cx="2667000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48537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40CA94-E190-4611-8BA8-2EB2E1B903CD}" type="slidenum">
              <a:rPr lang="zh-CN" altLang="en-US" sz="140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zh-CN" altLang="en-US" sz="140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415" y="304800"/>
            <a:ext cx="7942385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l" eaLnBrk="1" hangingPunct="1"/>
            <a:r>
              <a:rPr lang="en-US" altLang="zh-CN" sz="3600" dirty="0">
                <a:ea typeface="宋体" panose="02010600030101010101" pitchFamily="2" charset="-122"/>
              </a:rPr>
              <a:t>Width of the Depletion Region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24051" y="2016125"/>
            <a:ext cx="8763000" cy="4015398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zh-CN" dirty="0">
                <a:ea typeface="宋体" panose="02010600030101010101" pitchFamily="2" charset="-122"/>
              </a:rPr>
              <a:t>	</a:t>
            </a:r>
            <a:r>
              <a:rPr lang="en-US" altLang="zh-CN" sz="2400" dirty="0">
                <a:ea typeface="宋体" panose="02010600030101010101" pitchFamily="2" charset="-122"/>
              </a:rPr>
              <a:t>Width of the Depletion Region: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altLang="zh-CN" sz="2400" dirty="0">
              <a:ea typeface="宋体" panose="02010600030101010101" pitchFamily="2" charset="-122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zh-CN" sz="2400" dirty="0">
              <a:ea typeface="宋体" panose="02010600030101010101" pitchFamily="2" charset="-122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ro-RO" altLang="zh-CN" sz="2400" dirty="0">
              <a:ea typeface="宋体" panose="02010600030101010101" pitchFamily="2" charset="-122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zh-CN" sz="2400" dirty="0">
              <a:ea typeface="宋体" panose="02010600030101010101" pitchFamily="2" charset="-122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ea typeface="宋体" panose="02010600030101010101" pitchFamily="2" charset="-122"/>
              </a:rPr>
              <a:t>Depletion region exists almost entirely on the slightly doped side.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zh-CN" sz="2400" dirty="0">
                <a:ea typeface="宋体" panose="02010600030101010101" pitchFamily="2" charset="-122"/>
              </a:rPr>
              <a:t>Width depends on the voltage across the junction.</a:t>
            </a:r>
          </a:p>
          <a:p>
            <a:pPr eaLnBrk="1" hangingPunct="1">
              <a:lnSpc>
                <a:spcPct val="90000"/>
              </a:lnSpc>
            </a:pPr>
            <a:endParaRPr lang="zh-CN" altLang="en-US" sz="2400" dirty="0">
              <a:ea typeface="宋体" panose="02010600030101010101" pitchFamily="2" charset="-122"/>
            </a:endParaRPr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3559175" y="2590800"/>
          <a:ext cx="408463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51000" imgH="482600" progId="Equation.3">
                  <p:embed/>
                </p:oleObj>
              </mc:Choice>
              <mc:Fallback>
                <p:oleObj name="Equation" r:id="rId2" imgW="1651000" imgH="482600" progId="Equation.3">
                  <p:embed/>
                  <p:pic>
                    <p:nvPicPr>
                      <p:cNvPr id="215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9175" y="2590800"/>
                        <a:ext cx="4084638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3503613" y="3733800"/>
          <a:ext cx="450056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81200" imgH="482600" progId="Equation.3">
                  <p:embed/>
                </p:oleObj>
              </mc:Choice>
              <mc:Fallback>
                <p:oleObj name="Equation" r:id="rId4" imgW="1981200" imgH="482600" progId="Equation.3">
                  <p:embed/>
                  <p:pic>
                    <p:nvPicPr>
                      <p:cNvPr id="215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3733800"/>
                        <a:ext cx="4500562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8312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100000">
              <a:srgbClr val="3366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690645-21FD-4E3C-B518-B814236DF95D}" type="slidenum">
              <a:rPr lang="zh-CN" altLang="en-US" sz="140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zh-CN" altLang="en-US" sz="140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3299791" y="304800"/>
            <a:ext cx="6911009" cy="11430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l" eaLnBrk="1" hangingPunct="1"/>
            <a:r>
              <a:rPr lang="en-US" altLang="zh-CN" sz="3600" dirty="0">
                <a:ea typeface="宋体" panose="02010600030101010101" pitchFamily="2" charset="-122"/>
              </a:rPr>
              <a:t>The </a:t>
            </a:r>
            <a:r>
              <a:rPr lang="en-US" altLang="zh-CN" sz="3600" i="1" dirty="0">
                <a:ea typeface="宋体" panose="02010600030101010101" pitchFamily="2" charset="-122"/>
              </a:rPr>
              <a:t>p</a:t>
            </a:r>
            <a:r>
              <a:rPr lang="ro-RO" altLang="zh-CN" sz="3600" i="1" dirty="0">
                <a:ea typeface="宋体" panose="02010600030101010101" pitchFamily="2" charset="-122"/>
              </a:rPr>
              <a:t>-</a:t>
            </a:r>
            <a:r>
              <a:rPr lang="en-US" altLang="zh-CN" sz="3600" i="1" dirty="0">
                <a:ea typeface="宋体" panose="02010600030101010101" pitchFamily="2" charset="-122"/>
              </a:rPr>
              <a:t>n</a:t>
            </a:r>
            <a:r>
              <a:rPr lang="en-US" altLang="zh-CN" sz="3600" dirty="0">
                <a:ea typeface="宋体" panose="02010600030101010101" pitchFamily="2" charset="-122"/>
              </a:rPr>
              <a:t> Junction Under Forward-Bias Conditions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77686" y="2016125"/>
            <a:ext cx="11314043" cy="3449638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ru-RU" sz="2400" dirty="0"/>
              <a:t>	The total current  can be obtained by the diffusion current of majority carriers.</a:t>
            </a:r>
          </a:p>
          <a:p>
            <a:pPr eaLnBrk="1" hangingPunct="1"/>
            <a:endParaRPr lang="en-US" altLang="ru-RU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578685-60B8-74D4-E619-C6A82B820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86" y="2945813"/>
            <a:ext cx="9345329" cy="176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134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FE33DC-2450-4A1C-81E7-F518E279B51C}" type="slidenum">
              <a:rPr lang="zh-CN" altLang="en-US" sz="140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zh-CN" altLang="en-US" sz="140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0" y="304800"/>
            <a:ext cx="64008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l" eaLnBrk="1" hangingPunct="1"/>
            <a:r>
              <a:rPr lang="en-US" altLang="zh-CN" sz="3600" dirty="0">
                <a:ea typeface="宋体" panose="02010600030101010101" pitchFamily="2" charset="-122"/>
              </a:rPr>
              <a:t>The </a:t>
            </a:r>
            <a:r>
              <a:rPr lang="en-US" altLang="zh-CN" sz="3600" i="1" dirty="0">
                <a:ea typeface="宋体" panose="02010600030101010101" pitchFamily="2" charset="-122"/>
              </a:rPr>
              <a:t>p</a:t>
            </a:r>
            <a:r>
              <a:rPr lang="ro-RO" altLang="zh-CN" sz="3600" i="1" dirty="0">
                <a:ea typeface="宋体" panose="02010600030101010101" pitchFamily="2" charset="-122"/>
              </a:rPr>
              <a:t>-</a:t>
            </a:r>
            <a:r>
              <a:rPr lang="en-US" altLang="zh-CN" sz="3600" i="1" dirty="0">
                <a:ea typeface="宋体" panose="02010600030101010101" pitchFamily="2" charset="-122"/>
              </a:rPr>
              <a:t>n</a:t>
            </a:r>
            <a:r>
              <a:rPr lang="en-US" altLang="zh-CN" sz="3600" dirty="0">
                <a:ea typeface="宋体" panose="02010600030101010101" pitchFamily="2" charset="-122"/>
              </a:rPr>
              <a:t> Junction Under Forward-Bias Conditions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ru-RU"/>
              <a:t>The saturation current is given by :</a:t>
            </a:r>
          </a:p>
          <a:p>
            <a:pPr eaLnBrk="1" hangingPunct="1">
              <a:buFontTx/>
              <a:buNone/>
            </a:pPr>
            <a:endParaRPr lang="en-US" altLang="ru-R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1B670D-99FB-40FC-ABDC-6F01AF9DE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468" y="2852657"/>
            <a:ext cx="6897063" cy="115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430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FCC14E-8259-4678-8B3D-1D0DAFA61837}" type="slidenum">
              <a:rPr lang="zh-CN" altLang="en-US" sz="140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zh-CN" altLang="en-US" sz="140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0" y="304800"/>
            <a:ext cx="6400800" cy="11430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l" eaLnBrk="1" hangingPunct="1"/>
            <a:r>
              <a:rPr lang="en-US" altLang="zh-CN" sz="3600" dirty="0">
                <a:ea typeface="宋体" panose="02010600030101010101" pitchFamily="2" charset="-122"/>
              </a:rPr>
              <a:t>The </a:t>
            </a:r>
            <a:r>
              <a:rPr lang="en-US" altLang="zh-CN" sz="3600" i="1" dirty="0">
                <a:ea typeface="宋体" panose="02010600030101010101" pitchFamily="2" charset="-122"/>
              </a:rPr>
              <a:t>p</a:t>
            </a:r>
            <a:r>
              <a:rPr lang="ro-RO" altLang="zh-CN" sz="3600" i="1" dirty="0">
                <a:ea typeface="宋体" panose="02010600030101010101" pitchFamily="2" charset="-122"/>
              </a:rPr>
              <a:t>-</a:t>
            </a:r>
            <a:r>
              <a:rPr lang="en-US" altLang="zh-CN" sz="3600" i="1" dirty="0">
                <a:ea typeface="宋体" panose="02010600030101010101" pitchFamily="2" charset="-122"/>
              </a:rPr>
              <a:t>n</a:t>
            </a:r>
            <a:r>
              <a:rPr lang="en-US" altLang="zh-CN" sz="3600" dirty="0">
                <a:ea typeface="宋体" panose="02010600030101010101" pitchFamily="2" charset="-122"/>
              </a:rPr>
              <a:t> Junction Under Forward-Bias Conditions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None/>
            </a:pPr>
            <a:r>
              <a:rPr lang="en-US" altLang="zh-CN" dirty="0">
                <a:ea typeface="宋体" panose="02010600030101010101" pitchFamily="2" charset="-122"/>
              </a:rPr>
              <a:t>	I-V characteristic equation: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altLang="zh-CN" dirty="0">
              <a:ea typeface="宋体" panose="02010600030101010101" pitchFamily="2" charset="-122"/>
            </a:endParaRPr>
          </a:p>
          <a:p>
            <a:pPr marL="990600" lvl="1" indent="-533400" eaLnBrk="1" hangingPunct="1">
              <a:lnSpc>
                <a:spcPct val="90000"/>
              </a:lnSpc>
              <a:buClr>
                <a:schemeClr val="accent2"/>
              </a:buClr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marL="990600" lvl="1" indent="-533400" eaLnBrk="1" hangingPunct="1">
              <a:lnSpc>
                <a:spcPct val="90000"/>
              </a:lnSpc>
              <a:buClr>
                <a:schemeClr val="accent2"/>
              </a:buClr>
              <a:buFontTx/>
              <a:buChar char="•"/>
            </a:pPr>
            <a:endParaRPr lang="ro-RO" altLang="zh-CN" dirty="0">
              <a:ea typeface="宋体" panose="02010600030101010101" pitchFamily="2" charset="-122"/>
            </a:endParaRPr>
          </a:p>
          <a:p>
            <a:pPr marL="990600" lvl="1" indent="-533400" eaLnBrk="1" hangingPunct="1">
              <a:lnSpc>
                <a:spcPct val="90000"/>
              </a:lnSpc>
              <a:buClr>
                <a:schemeClr val="accent2"/>
              </a:buClr>
              <a:buFontTx/>
              <a:buChar char="•"/>
            </a:pPr>
            <a:endParaRPr lang="ro-RO" altLang="zh-CN" dirty="0">
              <a:ea typeface="宋体" panose="02010600030101010101" pitchFamily="2" charset="-122"/>
            </a:endParaRPr>
          </a:p>
          <a:p>
            <a:pPr marL="990600" lvl="1" indent="-533400" eaLnBrk="1" hangingPunct="1">
              <a:lnSpc>
                <a:spcPct val="90000"/>
              </a:lnSpc>
              <a:buClr>
                <a:schemeClr val="accent2"/>
              </a:buClr>
              <a:buFontTx/>
              <a:buChar char="•"/>
            </a:pPr>
            <a:r>
              <a:rPr lang="en-US" altLang="zh-CN" dirty="0">
                <a:ea typeface="宋体" panose="02010600030101010101" pitchFamily="2" charset="-122"/>
              </a:rPr>
              <a:t>Exponential relationship, nonlinear.</a:t>
            </a:r>
          </a:p>
          <a:p>
            <a:pPr marL="990600" lvl="1" indent="-533400" eaLnBrk="1" hangingPunct="1">
              <a:lnSpc>
                <a:spcPct val="90000"/>
              </a:lnSpc>
              <a:buClr>
                <a:schemeClr val="accent2"/>
              </a:buClr>
              <a:buFontTx/>
              <a:buChar char="•"/>
            </a:pPr>
            <a:r>
              <a:rPr lang="en-US" altLang="zh-CN" dirty="0">
                <a:ea typeface="宋体" panose="02010600030101010101" pitchFamily="2" charset="-122"/>
              </a:rPr>
              <a:t>I</a:t>
            </a:r>
            <a:r>
              <a:rPr lang="en-US" altLang="zh-CN" baseline="-25000" dirty="0">
                <a:ea typeface="宋体" panose="02010600030101010101" pitchFamily="2" charset="-122"/>
              </a:rPr>
              <a:t>s</a:t>
            </a:r>
            <a:r>
              <a:rPr lang="en-US" altLang="zh-CN" dirty="0">
                <a:ea typeface="宋体" panose="02010600030101010101" pitchFamily="2" charset="-122"/>
              </a:rPr>
              <a:t> </a:t>
            </a:r>
            <a:r>
              <a:rPr lang="en-US" altLang="zh-CN" dirty="0" err="1">
                <a:ea typeface="宋体" panose="02010600030101010101" pitchFamily="2" charset="-122"/>
              </a:rPr>
              <a:t>is</a:t>
            </a:r>
            <a:r>
              <a:rPr lang="en-US" altLang="zh-CN" dirty="0">
                <a:ea typeface="宋体" panose="02010600030101010101" pitchFamily="2" charset="-122"/>
              </a:rPr>
              <a:t> called saturation current, strongly depends on temperature.</a:t>
            </a:r>
          </a:p>
          <a:p>
            <a:pPr marL="990600" lvl="1" indent="-533400" eaLnBrk="1" hangingPunct="1">
              <a:lnSpc>
                <a:spcPct val="90000"/>
              </a:lnSpc>
              <a:buClr>
                <a:schemeClr val="accent2"/>
              </a:buClr>
              <a:buFontTx/>
              <a:buChar char="•"/>
            </a:pPr>
            <a:r>
              <a:rPr lang="en-US" altLang="zh-CN" dirty="0">
                <a:ea typeface="宋体" panose="02010600030101010101" pitchFamily="2" charset="-122"/>
              </a:rPr>
              <a:t>            or 2， in general </a:t>
            </a:r>
          </a:p>
          <a:p>
            <a:pPr marL="990600" lvl="1" indent="-533400" eaLnBrk="1" hangingPunct="1">
              <a:lnSpc>
                <a:spcPct val="90000"/>
              </a:lnSpc>
              <a:buClr>
                <a:schemeClr val="accent2"/>
              </a:buClr>
              <a:buFontTx/>
              <a:buChar char="•"/>
            </a:pPr>
            <a:endParaRPr lang="ro-RO" altLang="zh-CN" dirty="0">
              <a:ea typeface="宋体" panose="02010600030101010101" pitchFamily="2" charset="-122"/>
            </a:endParaRPr>
          </a:p>
          <a:p>
            <a:pPr marL="990600" lvl="1" indent="-533400" eaLnBrk="1" hangingPunct="1">
              <a:lnSpc>
                <a:spcPct val="90000"/>
              </a:lnSpc>
              <a:buClr>
                <a:schemeClr val="accent2"/>
              </a:buClr>
              <a:buFontTx/>
              <a:buChar char="•"/>
            </a:pPr>
            <a:endParaRPr lang="ro-RO" altLang="zh-CN" dirty="0">
              <a:ea typeface="宋体" panose="02010600030101010101" pitchFamily="2" charset="-122"/>
            </a:endParaRPr>
          </a:p>
          <a:p>
            <a:pPr marL="990600" lvl="1" indent="-533400" eaLnBrk="1" hangingPunct="1">
              <a:lnSpc>
                <a:spcPct val="90000"/>
              </a:lnSpc>
              <a:buClr>
                <a:schemeClr val="accent2"/>
              </a:buClr>
              <a:buFontTx/>
              <a:buChar char="•"/>
            </a:pPr>
            <a:endParaRPr lang="ro-RO" altLang="zh-CN" dirty="0">
              <a:ea typeface="宋体" panose="02010600030101010101" pitchFamily="2" charset="-122"/>
            </a:endParaRPr>
          </a:p>
          <a:p>
            <a:pPr marL="990600" lvl="1" indent="-533400" eaLnBrk="1" hangingPunct="1">
              <a:lnSpc>
                <a:spcPct val="90000"/>
              </a:lnSpc>
              <a:buClr>
                <a:schemeClr val="accent2"/>
              </a:buClr>
              <a:buFontTx/>
              <a:buChar char="•"/>
            </a:pPr>
            <a:r>
              <a:rPr lang="en-US" altLang="zh-CN" dirty="0">
                <a:ea typeface="宋体" panose="02010600030101010101" pitchFamily="2" charset="-122"/>
              </a:rPr>
              <a:t>V</a:t>
            </a:r>
            <a:r>
              <a:rPr lang="en-US" altLang="zh-CN" baseline="-25000" dirty="0">
                <a:ea typeface="宋体" panose="02010600030101010101" pitchFamily="2" charset="-122"/>
              </a:rPr>
              <a:t>T  </a:t>
            </a:r>
            <a:r>
              <a:rPr lang="en-US" altLang="zh-CN" dirty="0">
                <a:ea typeface="宋体" panose="02010600030101010101" pitchFamily="2" charset="-122"/>
              </a:rPr>
              <a:t>is thermal voltage.                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4191001" y="2590800"/>
          <a:ext cx="29765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64781" imgH="317362" progId="Equation.3">
                  <p:embed/>
                </p:oleObj>
              </mc:Choice>
              <mc:Fallback>
                <p:oleObj name="Equation" r:id="rId2" imgW="964781" imgH="317362" progId="Equation.3">
                  <p:embed/>
                  <p:pic>
                    <p:nvPicPr>
                      <p:cNvPr id="307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1" y="2590800"/>
                        <a:ext cx="297656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787350"/>
              </p:ext>
            </p:extLst>
          </p:nvPr>
        </p:nvGraphicFramePr>
        <p:xfrm>
          <a:off x="3264878" y="4557346"/>
          <a:ext cx="92612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9914" imgH="177646" progId="Equation.3">
                  <p:embed/>
                </p:oleObj>
              </mc:Choice>
              <mc:Fallback>
                <p:oleObj name="Equation" r:id="rId4" imgW="329914" imgH="177646" progId="Equation.3">
                  <p:embed/>
                  <p:pic>
                    <p:nvPicPr>
                      <p:cNvPr id="307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4878" y="4557346"/>
                        <a:ext cx="92612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900935"/>
              </p:ext>
            </p:extLst>
          </p:nvPr>
        </p:nvGraphicFramePr>
        <p:xfrm>
          <a:off x="5942502" y="4525107"/>
          <a:ext cx="990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9914" imgH="177646" progId="Equation.3">
                  <p:embed/>
                </p:oleObj>
              </mc:Choice>
              <mc:Fallback>
                <p:oleObj name="Equation" r:id="rId4" imgW="329914" imgH="177646" progId="Equation.3">
                  <p:embed/>
                  <p:pic>
                    <p:nvPicPr>
                      <p:cNvPr id="307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2502" y="4525107"/>
                        <a:ext cx="990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49795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0331A0-8B16-4BBB-A8DA-8977826746F8}" type="slidenum">
              <a:rPr lang="zh-CN" altLang="en-US" sz="140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zh-CN" altLang="en-US" sz="140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3004930" y="347663"/>
            <a:ext cx="64008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l" eaLnBrk="1" hangingPunct="1"/>
            <a:r>
              <a:rPr lang="en-US" altLang="zh-CN" sz="3600" dirty="0">
                <a:ea typeface="宋体" panose="02010600030101010101" pitchFamily="2" charset="-122"/>
              </a:rPr>
              <a:t>The </a:t>
            </a:r>
            <a:r>
              <a:rPr lang="en-US" altLang="zh-CN" sz="3600" i="1" dirty="0">
                <a:ea typeface="宋体" panose="02010600030101010101" pitchFamily="2" charset="-122"/>
              </a:rPr>
              <a:t>p</a:t>
            </a:r>
            <a:r>
              <a:rPr lang="ro-RO" altLang="zh-CN" sz="3600" i="1" dirty="0">
                <a:ea typeface="宋体" panose="02010600030101010101" pitchFamily="2" charset="-122"/>
              </a:rPr>
              <a:t>-</a:t>
            </a:r>
            <a:r>
              <a:rPr lang="en-US" altLang="zh-CN" sz="3600" i="1" dirty="0">
                <a:ea typeface="宋体" panose="02010600030101010101" pitchFamily="2" charset="-122"/>
              </a:rPr>
              <a:t>n</a:t>
            </a:r>
            <a:r>
              <a:rPr lang="en-US" altLang="zh-CN" sz="3600" dirty="0">
                <a:ea typeface="宋体" panose="02010600030101010101" pitchFamily="2" charset="-122"/>
              </a:rPr>
              <a:t> Junction Under Reverse-Bias Conditions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09800" y="1752600"/>
            <a:ext cx="7772400" cy="4114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dirty="0">
                <a:ea typeface="宋体" panose="02010600030101010101" pitchFamily="2" charset="-122"/>
              </a:rPr>
              <a:t>	</a:t>
            </a:r>
            <a:r>
              <a:rPr lang="en-US" altLang="zh-CN" sz="2400" dirty="0">
                <a:ea typeface="宋体" panose="02010600030101010101" pitchFamily="2" charset="-122"/>
              </a:rPr>
              <a:t>I-V characteristic equation:</a:t>
            </a:r>
          </a:p>
          <a:p>
            <a:pPr eaLnBrk="1" hangingPunct="1">
              <a:buFontTx/>
              <a:buNone/>
            </a:pPr>
            <a:endParaRPr lang="en-US" altLang="zh-CN" sz="2400" dirty="0"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sz="2400" dirty="0">
                <a:ea typeface="宋体" panose="02010600030101010101" pitchFamily="2" charset="-122"/>
              </a:rPr>
              <a:t>	Where </a:t>
            </a:r>
            <a:r>
              <a:rPr lang="en-US" altLang="zh-CN" sz="2400" i="1" dirty="0">
                <a:ea typeface="宋体" panose="02010600030101010101" pitchFamily="2" charset="-122"/>
              </a:rPr>
              <a:t>I</a:t>
            </a:r>
            <a:r>
              <a:rPr lang="en-US" altLang="zh-CN" sz="2400" i="1" baseline="-25000" dirty="0">
                <a:ea typeface="宋体" panose="02010600030101010101" pitchFamily="2" charset="-122"/>
              </a:rPr>
              <a:t>s</a:t>
            </a:r>
            <a:r>
              <a:rPr lang="en-US" altLang="zh-CN" sz="2400" baseline="-25000" dirty="0">
                <a:ea typeface="宋体" panose="02010600030101010101" pitchFamily="2" charset="-122"/>
              </a:rPr>
              <a:t> </a:t>
            </a:r>
            <a:r>
              <a:rPr lang="en-US" altLang="zh-CN" sz="2400" dirty="0" err="1">
                <a:ea typeface="宋体" panose="02010600030101010101" pitchFamily="2" charset="-122"/>
              </a:rPr>
              <a:t>is</a:t>
            </a:r>
            <a:r>
              <a:rPr lang="en-US" altLang="zh-CN" sz="2400" dirty="0">
                <a:ea typeface="宋体" panose="02010600030101010101" pitchFamily="2" charset="-122"/>
              </a:rPr>
              <a:t> the saturation current, it is proportional to </a:t>
            </a:r>
            <a:r>
              <a:rPr lang="en-US" altLang="zh-CN" sz="2400" i="1" dirty="0">
                <a:ea typeface="宋体" panose="02010600030101010101" pitchFamily="2" charset="-122"/>
              </a:rPr>
              <a:t>n</a:t>
            </a:r>
            <a:r>
              <a:rPr lang="en-US" altLang="zh-CN" sz="2400" i="1" baseline="-25000" dirty="0">
                <a:ea typeface="宋体" panose="02010600030101010101" pitchFamily="2" charset="-122"/>
              </a:rPr>
              <a:t>i</a:t>
            </a:r>
            <a:r>
              <a:rPr lang="en-US" altLang="zh-CN" sz="2400" i="1" baseline="30000" dirty="0">
                <a:ea typeface="宋体" panose="02010600030101010101" pitchFamily="2" charset="-122"/>
              </a:rPr>
              <a:t>2</a:t>
            </a:r>
            <a:r>
              <a:rPr lang="en-US" altLang="zh-CN" sz="2400" baseline="30000" dirty="0">
                <a:ea typeface="宋体" panose="02010600030101010101" pitchFamily="2" charset="-122"/>
              </a:rPr>
              <a:t> </a:t>
            </a:r>
            <a:r>
              <a:rPr lang="en-US" altLang="zh-CN" sz="2400" dirty="0">
                <a:ea typeface="宋体" panose="02010600030101010101" pitchFamily="2" charset="-122"/>
              </a:rPr>
              <a:t>which is a strong function of temperature.</a:t>
            </a:r>
            <a:endParaRPr lang="ro-RO" altLang="zh-CN" sz="2400" dirty="0"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endParaRPr lang="en-US" altLang="zh-CN" sz="2400" baseline="30000" dirty="0">
              <a:ea typeface="宋体" panose="02010600030101010101" pitchFamily="2" charset="-122"/>
            </a:endParaRPr>
          </a:p>
          <a:p>
            <a:pPr eaLnBrk="1" hangingPunct="1">
              <a:buFontTx/>
              <a:buNone/>
            </a:pPr>
            <a:endParaRPr lang="en-US" altLang="zh-CN" sz="2400" dirty="0">
              <a:ea typeface="宋体" panose="02010600030101010101" pitchFamily="2" charset="-122"/>
            </a:endParaRPr>
          </a:p>
        </p:txBody>
      </p:sp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3352800" y="2514600"/>
          <a:ext cx="1625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5446" imgH="228501" progId="Equation.3">
                  <p:embed/>
                </p:oleObj>
              </mc:Choice>
              <mc:Fallback>
                <p:oleObj name="Equation" r:id="rId2" imgW="355446" imgH="228501" progId="Equation.3">
                  <p:embed/>
                  <p:pic>
                    <p:nvPicPr>
                      <p:cNvPr id="348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514600"/>
                        <a:ext cx="1625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4953000" y="2543175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2400" dirty="0"/>
              <a:t>Independent of voltage</a:t>
            </a:r>
            <a:r>
              <a:rPr lang="en-US" altLang="zh-CN" sz="2400" dirty="0">
                <a:ea typeface="宋体" panose="02010600030101010101" pitchFamily="2" charset="-122"/>
              </a:rPr>
              <a:t>。</a:t>
            </a:r>
            <a:endParaRPr lang="en-US" altLang="ru-RU" sz="2400" dirty="0">
              <a:ea typeface="宋体" panose="02010600030101010101" pitchFamily="2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F293DB-1028-E3F4-2EFB-6B872B172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930" y="4119501"/>
            <a:ext cx="6173061" cy="87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04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8534400" cy="566738"/>
          </a:xfrm>
        </p:spPr>
        <p:txBody>
          <a:bodyPr/>
          <a:lstStyle/>
          <a:p>
            <a:pPr>
              <a:defRPr/>
            </a:pPr>
            <a:r>
              <a:rPr lang="ro-MD" sz="2800" dirty="0"/>
              <a:t>Clasificarea </a:t>
            </a:r>
            <a:r>
              <a:rPr lang="ro-MD" sz="2800" dirty="0" err="1"/>
              <a:t>dmoe</a:t>
            </a:r>
            <a:r>
              <a:rPr lang="ro-MD" sz="2800" dirty="0"/>
              <a:t> după tipul joncțiunii</a:t>
            </a:r>
            <a:endParaRPr lang="en-US" sz="2800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MD" altLang="en-US" dirty="0"/>
              <a:t>Me- SC</a:t>
            </a:r>
          </a:p>
          <a:p>
            <a:r>
              <a:rPr lang="ro-MD" altLang="en-US" dirty="0"/>
              <a:t>SC-SC (p-n, p</a:t>
            </a:r>
            <a:r>
              <a:rPr lang="ro-MD" altLang="en-US" baseline="30000" dirty="0"/>
              <a:t>+</a:t>
            </a:r>
            <a:r>
              <a:rPr lang="ro-MD" altLang="en-US" dirty="0"/>
              <a:t>-n, p</a:t>
            </a:r>
            <a:r>
              <a:rPr lang="ro-MD" altLang="en-US" baseline="30000" dirty="0"/>
              <a:t>++</a:t>
            </a:r>
            <a:r>
              <a:rPr lang="ro-MD" altLang="en-US" dirty="0"/>
              <a:t>-n, p-n</a:t>
            </a:r>
            <a:r>
              <a:rPr lang="ro-MD" altLang="en-US" baseline="30000" dirty="0"/>
              <a:t>+</a:t>
            </a:r>
            <a:r>
              <a:rPr lang="ro-MD" altLang="en-US" dirty="0"/>
              <a:t> etc)</a:t>
            </a:r>
          </a:p>
          <a:p>
            <a:r>
              <a:rPr lang="ro-MD" altLang="en-US" dirty="0"/>
              <a:t>MOS</a:t>
            </a:r>
          </a:p>
          <a:p>
            <a:r>
              <a:rPr lang="ro-MD" altLang="en-US" dirty="0"/>
              <a:t>MN(itride)OS</a:t>
            </a:r>
          </a:p>
          <a:p>
            <a:r>
              <a:rPr lang="ro-MD" altLang="en-US" dirty="0"/>
              <a:t>O(organic semiconductor)FET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20290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3486807" y="167064"/>
            <a:ext cx="4727028" cy="528145"/>
          </a:xfrm>
        </p:spPr>
        <p:txBody>
          <a:bodyPr>
            <a:normAutofit fontScale="90000"/>
          </a:bodyPr>
          <a:lstStyle/>
          <a:p>
            <a:r>
              <a:rPr lang="ro-MD" altLang="en-US" dirty="0"/>
              <a:t>Curentul prin </a:t>
            </a:r>
            <a:r>
              <a:rPr lang="en-US" altLang="en-US" dirty="0" err="1"/>
              <a:t>Diod</a:t>
            </a:r>
            <a:r>
              <a:rPr lang="ro-MD" altLang="en-US" dirty="0"/>
              <a:t>ă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078" name="Text Box 4"/>
          <p:cNvSpPr txBox="1">
            <a:spLocks noChangeArrowheads="1"/>
          </p:cNvSpPr>
          <p:nvPr/>
        </p:nvSpPr>
        <p:spPr bwMode="auto">
          <a:xfrm>
            <a:off x="4284849" y="5561391"/>
            <a:ext cx="29928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1pPr>
            <a:lvl2pPr marL="742950" indent="-285750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Ecuația unei diode ideale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: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B6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3001D1-1070-BB35-B522-7CE3EAF63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559" y="927276"/>
            <a:ext cx="6988910" cy="463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157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38803" y="291829"/>
            <a:ext cx="6571593" cy="606972"/>
          </a:xfrm>
        </p:spPr>
        <p:txBody>
          <a:bodyPr/>
          <a:lstStyle/>
          <a:p>
            <a:r>
              <a:rPr lang="ro-MD" altLang="en-US" dirty="0"/>
              <a:t>Capacitatea regiunii sărăcite</a:t>
            </a:r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9" t="29906" r="17369" b="10481"/>
          <a:stretch>
            <a:fillRect/>
          </a:stretch>
        </p:blipFill>
        <p:spPr bwMode="auto">
          <a:xfrm>
            <a:off x="5439102" y="898801"/>
            <a:ext cx="6571593" cy="502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38503" y="2133600"/>
            <a:ext cx="4800600" cy="339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1pPr>
            <a:lvl2pPr marL="742950" indent="-285750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2pPr>
            <a:lvl3pPr marL="1085850" indent="-228600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B6"/>
                </a:solidFill>
                <a:latin typeface="Book Antiqua" panose="02040602050305030304" pitchFamily="18" charset="0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E71909"/>
              </a:buClr>
              <a:buSzPct val="75000"/>
              <a:buFont typeface="Monotype Sorts" pitchFamily="2" charset="2"/>
              <a:buChar char="l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Due to depletion charges </a:t>
            </a: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B6"/>
              </a:buClr>
              <a:buSzPct val="100000"/>
              <a:buFontTx/>
              <a:buChar char="»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</a:t>
            </a:r>
            <a:r>
              <a:rPr kumimoji="0" lang="en-US" alt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o-MD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modifică sarcinile din regiunea sărăcită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B6"/>
              </a:buClr>
              <a:buSzPct val="100000"/>
              <a:buFontTx/>
              <a:buChar char="»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Form</a:t>
            </a:r>
            <a:r>
              <a:rPr kumimoji="0" lang="ro-MD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ează</a:t>
            </a:r>
            <a:r>
              <a:rPr kumimoji="0" lang="ro-MD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 capacitate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en-US" altLang="en-US" sz="20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085850" marR="0" lvl="2" indent="-2286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Pct val="100000"/>
              <a:buFontTx/>
              <a:buChar char="–"/>
              <a:tabLst/>
              <a:defRPr/>
            </a:pPr>
            <a:r>
              <a:rPr kumimoji="0" lang="ro-MD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Sarcina este modulată de tensiunea aplicată</a:t>
            </a:r>
          </a:p>
          <a:p>
            <a:pPr marL="1085850" marR="0" lvl="2" indent="-2286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Pct val="100000"/>
              <a:buFontTx/>
              <a:buChar char="–"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E71909"/>
              </a:buClr>
              <a:buSzPct val="75000"/>
              <a:buFont typeface="Monotype Sorts" pitchFamily="2" charset="2"/>
              <a:buChar char="l"/>
              <a:tabLst/>
              <a:defRPr/>
            </a:pPr>
            <a:r>
              <a:rPr kumimoji="0" lang="ro-MD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Factorul de idealizare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dep</a:t>
            </a:r>
            <a:r>
              <a:rPr kumimoji="0" lang="ro-MD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inde de gradientul joncțiunii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3113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459480" y="304800"/>
            <a:ext cx="5897880" cy="685800"/>
          </a:xfrm>
        </p:spPr>
        <p:txBody>
          <a:bodyPr>
            <a:normAutofit fontScale="90000"/>
          </a:bodyPr>
          <a:lstStyle/>
          <a:p>
            <a:r>
              <a:rPr lang="ro-MD" altLang="en-US" dirty="0"/>
              <a:t>Capacitatea </a:t>
            </a:r>
            <a:r>
              <a:rPr lang="en-US" altLang="en-US" dirty="0"/>
              <a:t>E</a:t>
            </a:r>
            <a:r>
              <a:rPr lang="ro-MD" altLang="en-US" dirty="0" err="1"/>
              <a:t>chivalentă</a:t>
            </a:r>
            <a:r>
              <a:rPr lang="ro-MD" altLang="en-US" dirty="0"/>
              <a:t> - I </a:t>
            </a:r>
            <a:endParaRPr lang="en-US" altLang="en-US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2744" y="990600"/>
            <a:ext cx="6080759" cy="4374833"/>
          </a:xfrm>
        </p:spPr>
        <p:txBody>
          <a:bodyPr/>
          <a:lstStyle/>
          <a:p>
            <a:r>
              <a:rPr lang="en-US" altLang="en-US" sz="2800" dirty="0"/>
              <a:t>Linearize diode capacitances </a:t>
            </a:r>
          </a:p>
          <a:p>
            <a:pPr lvl="1"/>
            <a:r>
              <a:rPr lang="en-US" altLang="en-US" sz="2000" i="1" dirty="0" err="1"/>
              <a:t>C</a:t>
            </a:r>
            <a:r>
              <a:rPr lang="en-US" altLang="en-US" sz="2000" i="1" baseline="-25000" dirty="0" err="1"/>
              <a:t>j</a:t>
            </a:r>
            <a:r>
              <a:rPr lang="en-US" altLang="en-US" sz="2000" dirty="0"/>
              <a:t> </a:t>
            </a:r>
            <a:r>
              <a:rPr lang="ro-MD" altLang="en-US" sz="2000" dirty="0"/>
              <a:t>este funcție neliniară de</a:t>
            </a:r>
            <a:r>
              <a:rPr lang="en-US" altLang="en-US" sz="2000" dirty="0"/>
              <a:t> </a:t>
            </a:r>
            <a:r>
              <a:rPr lang="en-US" altLang="en-US" sz="2000" i="1" dirty="0"/>
              <a:t>V</a:t>
            </a:r>
            <a:r>
              <a:rPr lang="en-US" altLang="en-US" sz="2000" i="1" baseline="-25000" dirty="0"/>
              <a:t>D</a:t>
            </a:r>
          </a:p>
          <a:p>
            <a:pPr marL="1085850" lvl="2"/>
            <a:r>
              <a:rPr lang="ro-MD" altLang="en-US" sz="2000" dirty="0"/>
              <a:t>Se modifică cu polarizarea</a:t>
            </a:r>
            <a:endParaRPr lang="en-US" altLang="en-US" sz="2000" dirty="0"/>
          </a:p>
          <a:p>
            <a:pPr marL="1085850" lvl="2"/>
            <a:r>
              <a:rPr lang="ro-MD" altLang="en-US" sz="2000" dirty="0"/>
              <a:t>Dificil de luat în calcul manual</a:t>
            </a:r>
            <a:endParaRPr lang="en-US" altLang="en-US" sz="2000" dirty="0"/>
          </a:p>
          <a:p>
            <a:pPr lvl="1"/>
            <a:r>
              <a:rPr lang="en-US" altLang="en-US" sz="2000" dirty="0"/>
              <a:t>Instead use equivalent capacitance </a:t>
            </a:r>
          </a:p>
          <a:p>
            <a:pPr marL="1085850" lvl="2"/>
            <a:r>
              <a:rPr lang="ro-MD" altLang="en-US" sz="2000" dirty="0"/>
              <a:t>Ne indică cantitatea totală de sarcini la un potențial fix</a:t>
            </a:r>
            <a:r>
              <a:rPr lang="en-US" altLang="en-US" sz="2000" i="1" baseline="-25000" dirty="0"/>
              <a:t> </a:t>
            </a:r>
            <a:r>
              <a:rPr lang="en-US" altLang="en-US" sz="2000" i="1" dirty="0"/>
              <a:t>V</a:t>
            </a:r>
            <a:r>
              <a:rPr lang="en-US" altLang="en-US" sz="2000" i="1" baseline="-25000" dirty="0"/>
              <a:t>D</a:t>
            </a:r>
            <a:r>
              <a:rPr lang="en-US" altLang="en-US" sz="2000" dirty="0"/>
              <a:t> </a:t>
            </a:r>
          </a:p>
          <a:p>
            <a:pPr lvl="1"/>
            <a:r>
              <a:rPr lang="en-US" altLang="en-US" sz="2000" dirty="0"/>
              <a:t>Equivalent depletion capacitance</a:t>
            </a:r>
          </a:p>
          <a:p>
            <a:pPr marL="1085850" lvl="2"/>
            <a:r>
              <a:rPr lang="en-US" altLang="en-US" sz="2000" dirty="0"/>
              <a:t>Must be worked out for a given V</a:t>
            </a:r>
            <a:r>
              <a:rPr lang="en-US" altLang="en-US" sz="2000" baseline="-25000" dirty="0"/>
              <a:t>1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/>
              <a:t>V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transition</a:t>
            </a:r>
          </a:p>
          <a:p>
            <a:endParaRPr lang="en-US" altLang="en-US" sz="1600" dirty="0"/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6680835" y="3636645"/>
          <a:ext cx="4572000" cy="172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045120" imgH="2286000" progId="Equation.DSMT4">
                  <p:embed/>
                </p:oleObj>
              </mc:Choice>
              <mc:Fallback>
                <p:oleObj name="Equation" r:id="rId3" imgW="6045120" imgH="2286000" progId="Equation.DSMT4">
                  <p:embed/>
                  <p:pic>
                    <p:nvPicPr>
                      <p:cNvPr id="409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0835" y="3636645"/>
                        <a:ext cx="4572000" cy="172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16378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040" y="304800"/>
            <a:ext cx="6492240" cy="640080"/>
          </a:xfrm>
        </p:spPr>
        <p:txBody>
          <a:bodyPr/>
          <a:lstStyle/>
          <a:p>
            <a:r>
              <a:rPr lang="ro-MD" altLang="en-US" dirty="0"/>
              <a:t>Capacitatea </a:t>
            </a:r>
            <a:r>
              <a:rPr lang="en-US" altLang="en-US" dirty="0"/>
              <a:t>E</a:t>
            </a:r>
            <a:r>
              <a:rPr lang="ro-MD" altLang="en-US" dirty="0" err="1"/>
              <a:t>chivalentă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</a:t>
            </a:r>
            <a:r>
              <a:rPr lang="en-US" altLang="en-US" dirty="0"/>
              <a:t> II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9120" y="1087439"/>
            <a:ext cx="11201400" cy="4978081"/>
          </a:xfrm>
        </p:spPr>
        <p:txBody>
          <a:bodyPr/>
          <a:lstStyle/>
          <a:p>
            <a:pPr lvl="1"/>
            <a:r>
              <a:rPr lang="ro-MD" altLang="en-US" sz="2400" dirty="0"/>
              <a:t>Capacitatea echivalentă din difuzie</a:t>
            </a:r>
            <a:endParaRPr lang="en-US" altLang="en-US" sz="2400" dirty="0"/>
          </a:p>
          <a:p>
            <a:pPr marL="1085850" lvl="2"/>
            <a:r>
              <a:rPr lang="en-US" altLang="en-US" sz="2000" dirty="0"/>
              <a:t>Must be worked out for currents at given V</a:t>
            </a:r>
            <a:r>
              <a:rPr lang="en-US" altLang="en-US" sz="2000" baseline="-25000" dirty="0"/>
              <a:t>1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/>
              <a:t>V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transition</a:t>
            </a:r>
          </a:p>
          <a:p>
            <a:pPr marL="1085850" lvl="2"/>
            <a:endParaRPr lang="en-US" altLang="en-US" sz="2000" dirty="0"/>
          </a:p>
          <a:p>
            <a:pPr marL="1085850" lvl="2"/>
            <a:endParaRPr lang="en-US" altLang="en-US" sz="2000" dirty="0"/>
          </a:p>
          <a:p>
            <a:pPr marL="1085850" lvl="2"/>
            <a:endParaRPr lang="en-US" altLang="en-US" sz="2000" dirty="0"/>
          </a:p>
          <a:p>
            <a:r>
              <a:rPr lang="en-US" altLang="en-US" sz="2800" dirty="0" err="1"/>
              <a:t>C</a:t>
            </a:r>
            <a:r>
              <a:rPr lang="en-US" altLang="en-US" sz="2800" baseline="-25000" dirty="0" err="1"/>
              <a:t>eq</a:t>
            </a:r>
            <a:r>
              <a:rPr lang="en-US" altLang="en-US" sz="2800" dirty="0"/>
              <a:t> depends on process constants and {V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,V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} </a:t>
            </a:r>
          </a:p>
          <a:p>
            <a:pPr lvl="1"/>
            <a:r>
              <a:rPr lang="en-US" altLang="en-US" sz="2400" dirty="0"/>
              <a:t>Example: </a:t>
            </a:r>
          </a:p>
          <a:p>
            <a:pPr marL="1085850" lvl="2"/>
            <a:r>
              <a:rPr lang="en-US" altLang="en-US" sz="2000" dirty="0"/>
              <a:t>for </a:t>
            </a:r>
            <a:r>
              <a:rPr lang="en-US" altLang="en-US" sz="2000" i="1" dirty="0"/>
              <a:t>A</a:t>
            </a:r>
            <a:r>
              <a:rPr lang="en-US" altLang="en-US" sz="2000" i="1" baseline="-25000" dirty="0"/>
              <a:t>D</a:t>
            </a:r>
            <a:r>
              <a:rPr lang="en-US" altLang="en-US" sz="2000" dirty="0"/>
              <a:t>=0.5 </a:t>
            </a:r>
            <a:r>
              <a:rPr lang="en-US" altLang="en-US" sz="2000" dirty="0">
                <a:cs typeface="Arial" panose="020B0604020202020204" pitchFamily="34" charset="0"/>
                <a:sym typeface="Symbol" panose="05050102010706020507" pitchFamily="18" charset="2"/>
              </a:rPr>
              <a:t></a:t>
            </a:r>
            <a:r>
              <a:rPr lang="en-US" altLang="en-US" sz="2000" dirty="0"/>
              <a:t>m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 </a:t>
            </a:r>
            <a:r>
              <a:rPr lang="en-US" altLang="en-US" sz="2000" i="1" dirty="0"/>
              <a:t>C</a:t>
            </a:r>
            <a:r>
              <a:rPr lang="en-US" altLang="en-US" sz="2000" i="1" baseline="-25000" dirty="0"/>
              <a:t>j0</a:t>
            </a:r>
            <a:r>
              <a:rPr lang="en-US" altLang="en-US" sz="2000" dirty="0"/>
              <a:t>=2 </a:t>
            </a:r>
            <a:r>
              <a:rPr lang="en-US" altLang="en-US" sz="2000" dirty="0" err="1"/>
              <a:t>fF</a:t>
            </a:r>
            <a:r>
              <a:rPr lang="en-US" altLang="en-US" sz="2000" dirty="0"/>
              <a:t>/</a:t>
            </a:r>
            <a:r>
              <a:rPr lang="en-US" altLang="en-US" sz="2000" dirty="0">
                <a:cs typeface="Arial" panose="020B0604020202020204" pitchFamily="34" charset="0"/>
                <a:sym typeface="Symbol" panose="05050102010706020507" pitchFamily="18" charset="2"/>
              </a:rPr>
              <a:t></a:t>
            </a:r>
            <a:r>
              <a:rPr lang="en-US" altLang="en-US" sz="2000" dirty="0"/>
              <a:t>m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, </a:t>
            </a:r>
            <a:r>
              <a:rPr lang="en-US" altLang="en-US" sz="2000" dirty="0">
                <a:sym typeface="Symbol" panose="05050102010706020507" pitchFamily="18" charset="2"/>
              </a:rPr>
              <a:t></a:t>
            </a:r>
            <a:r>
              <a:rPr lang="en-US" altLang="en-US" sz="2000" i="1" baseline="-25000" dirty="0"/>
              <a:t>0</a:t>
            </a:r>
            <a:r>
              <a:rPr lang="en-US" altLang="en-US" sz="2000" dirty="0"/>
              <a:t>=0.64 V and m=0.5 </a:t>
            </a:r>
          </a:p>
          <a:p>
            <a:pPr marL="1428750" lvl="3"/>
            <a:r>
              <a:rPr lang="en-US" altLang="en-US" sz="1600" dirty="0"/>
              <a:t>then </a:t>
            </a:r>
            <a:r>
              <a:rPr lang="en-US" altLang="en-US" sz="1600" i="1" dirty="0"/>
              <a:t>K</a:t>
            </a:r>
            <a:r>
              <a:rPr lang="en-US" altLang="en-US" sz="1600" i="1" baseline="-25000" dirty="0"/>
              <a:t>eq</a:t>
            </a:r>
            <a:r>
              <a:rPr lang="en-US" altLang="en-US" sz="1600" dirty="0">
                <a:sym typeface="Symbol" panose="05050102010706020507" pitchFamily="18" charset="2"/>
              </a:rPr>
              <a:t></a:t>
            </a:r>
            <a:r>
              <a:rPr lang="en-US" altLang="en-US" sz="1600" dirty="0"/>
              <a:t>0.622 and C</a:t>
            </a:r>
            <a:r>
              <a:rPr lang="en-US" altLang="en-US" sz="1600" i="1" baseline="-25000" dirty="0"/>
              <a:t>eq</a:t>
            </a:r>
            <a:r>
              <a:rPr lang="en-US" altLang="en-US" sz="1600" dirty="0">
                <a:sym typeface="Symbol" panose="05050102010706020507" pitchFamily="18" charset="2"/>
              </a:rPr>
              <a:t></a:t>
            </a:r>
            <a:r>
              <a:rPr lang="en-US" altLang="en-US" sz="1600" dirty="0"/>
              <a:t>1.24 </a:t>
            </a:r>
            <a:r>
              <a:rPr lang="en-US" altLang="en-US" sz="1600" dirty="0" err="1"/>
              <a:t>fF</a:t>
            </a:r>
            <a:r>
              <a:rPr lang="en-US" altLang="en-US" sz="1600" dirty="0"/>
              <a:t>/</a:t>
            </a:r>
            <a:r>
              <a:rPr lang="en-US" altLang="en-US" sz="1600" dirty="0">
                <a:cs typeface="Arial" panose="020B0604020202020204" pitchFamily="34" charset="0"/>
                <a:sym typeface="Symbol" panose="05050102010706020507" pitchFamily="18" charset="2"/>
              </a:rPr>
              <a:t></a:t>
            </a:r>
            <a:r>
              <a:rPr lang="en-US" altLang="en-US" sz="1600" dirty="0"/>
              <a:t>m</a:t>
            </a:r>
            <a:r>
              <a:rPr lang="en-US" altLang="en-US" sz="1600" baseline="30000" dirty="0"/>
              <a:t>2</a:t>
            </a:r>
            <a:r>
              <a:rPr lang="en-US" altLang="en-US" sz="1600" dirty="0"/>
              <a:t> if switched between 0 and -2.5 V</a:t>
            </a:r>
          </a:p>
          <a:p>
            <a:pPr marL="1428750" lvl="3"/>
            <a:r>
              <a:rPr lang="en-US" altLang="en-US" sz="1600" dirty="0"/>
              <a:t>So unit capacitance </a:t>
            </a:r>
            <a:r>
              <a:rPr lang="en-US" altLang="en-US" sz="1600" i="1" dirty="0" err="1"/>
              <a:t>C</a:t>
            </a:r>
            <a:r>
              <a:rPr lang="en-US" altLang="en-US" sz="1600" i="1" baseline="-25000" dirty="0" err="1"/>
              <a:t>j</a:t>
            </a:r>
            <a:r>
              <a:rPr lang="en-US" altLang="en-US" sz="1600" dirty="0">
                <a:sym typeface="Symbol" panose="05050102010706020507" pitchFamily="18" charset="2"/>
              </a:rPr>
              <a:t> </a:t>
            </a:r>
            <a:r>
              <a:rPr lang="en-US" altLang="en-US" sz="1600" dirty="0"/>
              <a:t>0.9 </a:t>
            </a:r>
            <a:r>
              <a:rPr lang="en-US" altLang="en-US" sz="1600" dirty="0" err="1"/>
              <a:t>fF</a:t>
            </a:r>
            <a:r>
              <a:rPr lang="en-US" altLang="en-US" sz="1600" dirty="0"/>
              <a:t>/</a:t>
            </a:r>
            <a:r>
              <a:rPr lang="en-US" altLang="en-US" sz="1600" dirty="0">
                <a:cs typeface="Arial" panose="020B0604020202020204" pitchFamily="34" charset="0"/>
                <a:sym typeface="Symbol" panose="05050102010706020507" pitchFamily="18" charset="2"/>
              </a:rPr>
              <a:t></a:t>
            </a:r>
            <a:r>
              <a:rPr lang="en-US" altLang="en-US" sz="1600" dirty="0"/>
              <a:t>m</a:t>
            </a:r>
            <a:r>
              <a:rPr lang="en-US" altLang="en-US" sz="1600" baseline="30000" dirty="0"/>
              <a:t>2</a:t>
            </a:r>
            <a:r>
              <a:rPr lang="en-US" altLang="en-US" sz="1600" dirty="0"/>
              <a:t> or </a:t>
            </a:r>
            <a:r>
              <a:rPr lang="en-US" altLang="en-US" sz="1600" i="1" dirty="0" err="1"/>
              <a:t>C</a:t>
            </a:r>
            <a:r>
              <a:rPr lang="en-US" altLang="en-US" sz="1600" i="1" baseline="-25000" dirty="0" err="1"/>
              <a:t>j</a:t>
            </a:r>
            <a:r>
              <a:rPr lang="en-US" altLang="en-US" sz="1600" dirty="0">
                <a:sym typeface="Symbol" panose="05050102010706020507" pitchFamily="18" charset="2"/>
              </a:rPr>
              <a:t> </a:t>
            </a:r>
            <a:r>
              <a:rPr lang="en-US" altLang="en-US" sz="1600" dirty="0"/>
              <a:t>0.45 </a:t>
            </a:r>
            <a:r>
              <a:rPr lang="en-US" altLang="en-US" sz="1600" dirty="0" err="1"/>
              <a:t>fF</a:t>
            </a:r>
            <a:r>
              <a:rPr lang="en-US" altLang="en-US" sz="1600" dirty="0"/>
              <a:t> for the total diode area</a:t>
            </a:r>
          </a:p>
          <a:p>
            <a:pPr marL="1428750" lvl="3"/>
            <a:endParaRPr lang="en-US" altLang="en-US" sz="1600" dirty="0"/>
          </a:p>
        </p:txBody>
      </p:sp>
      <p:graphicFrame>
        <p:nvGraphicFramePr>
          <p:cNvPr id="5122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01688671"/>
              </p:ext>
            </p:extLst>
          </p:nvPr>
        </p:nvGraphicFramePr>
        <p:xfrm>
          <a:off x="2844800" y="2295042"/>
          <a:ext cx="6502400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204040" imgH="1079280" progId="Equation.3">
                  <p:embed/>
                </p:oleObj>
              </mc:Choice>
              <mc:Fallback>
                <p:oleObj name="Equation" r:id="rId3" imgW="8204040" imgH="1079280" progId="Equation.3">
                  <p:embed/>
                  <p:pic>
                    <p:nvPicPr>
                      <p:cNvPr id="512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2295042"/>
                        <a:ext cx="6502400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11420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62" y="325893"/>
            <a:ext cx="4361868" cy="3366542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19748" y="132461"/>
            <a:ext cx="7672251" cy="3449638"/>
          </a:xfrm>
        </p:spPr>
        <p:txBody>
          <a:bodyPr/>
          <a:lstStyle/>
          <a:p>
            <a:r>
              <a:rPr lang="en-GB" dirty="0" err="1"/>
              <a:t>în</a:t>
            </a:r>
            <a:r>
              <a:rPr lang="en-GB" dirty="0"/>
              <a:t> </a:t>
            </a:r>
            <a:r>
              <a:rPr lang="ro-RO" dirty="0"/>
              <a:t>p-n</a:t>
            </a:r>
            <a:r>
              <a:rPr lang="en-GB" dirty="0"/>
              <a:t> din Si </a:t>
            </a:r>
            <a:r>
              <a:rPr lang="en-GB" dirty="0" err="1"/>
              <a:t>şi</a:t>
            </a:r>
            <a:r>
              <a:rPr lang="en-GB" dirty="0"/>
              <a:t> Ge</a:t>
            </a:r>
            <a:r>
              <a:rPr lang="ro-RO" dirty="0"/>
              <a:t>: -</a:t>
            </a:r>
            <a:r>
              <a:rPr lang="en-GB" dirty="0" err="1"/>
              <a:t>mecanismul</a:t>
            </a:r>
            <a:r>
              <a:rPr lang="en-GB" dirty="0"/>
              <a:t> de </a:t>
            </a:r>
            <a:r>
              <a:rPr lang="en-GB" dirty="0" err="1"/>
              <a:t>străpungere</a:t>
            </a:r>
            <a:r>
              <a:rPr lang="en-GB" dirty="0"/>
              <a:t> </a:t>
            </a:r>
            <a:r>
              <a:rPr lang="ro-RO" dirty="0"/>
              <a:t>tunel </a:t>
            </a:r>
            <a:r>
              <a:rPr lang="en-GB" dirty="0" err="1"/>
              <a:t>când</a:t>
            </a:r>
            <a:r>
              <a:rPr lang="en-GB" dirty="0"/>
              <a:t> </a:t>
            </a:r>
            <a:r>
              <a:rPr lang="en-GB" b="1" dirty="0"/>
              <a:t>Vs&lt;4·∆E/q</a:t>
            </a:r>
            <a:endParaRPr lang="ro-RO" b="1" dirty="0"/>
          </a:p>
          <a:p>
            <a:pPr marL="0" indent="0">
              <a:buNone/>
            </a:pPr>
            <a:r>
              <a:rPr lang="ro-RO" b="1" dirty="0"/>
              <a:t>- </a:t>
            </a:r>
            <a:r>
              <a:rPr lang="en-GB" dirty="0" err="1"/>
              <a:t>străpungerea</a:t>
            </a:r>
            <a:r>
              <a:rPr lang="en-GB" dirty="0"/>
              <a:t> </a:t>
            </a:r>
            <a:r>
              <a:rPr lang="en-GB" dirty="0" err="1"/>
              <a:t>prin</a:t>
            </a:r>
            <a:r>
              <a:rPr lang="en-GB" dirty="0"/>
              <a:t> </a:t>
            </a:r>
            <a:r>
              <a:rPr lang="en-GB" dirty="0" err="1"/>
              <a:t>avalanşă</a:t>
            </a:r>
            <a:r>
              <a:rPr lang="en-GB" dirty="0"/>
              <a:t> </a:t>
            </a:r>
            <a:r>
              <a:rPr lang="en-GB" dirty="0" err="1"/>
              <a:t>când</a:t>
            </a:r>
            <a:r>
              <a:rPr lang="en-GB" dirty="0"/>
              <a:t> </a:t>
            </a:r>
            <a:r>
              <a:rPr lang="en-GB" b="1" dirty="0"/>
              <a:t>Vs &gt; 6·∆E/q</a:t>
            </a:r>
            <a:endParaRPr lang="ro-RO" b="1" dirty="0"/>
          </a:p>
          <a:p>
            <a:pPr marL="0" indent="0">
              <a:buNone/>
            </a:pPr>
            <a:r>
              <a:rPr lang="ro-RO" dirty="0"/>
              <a:t>- </a:t>
            </a:r>
            <a:r>
              <a:rPr lang="en-GB" dirty="0" err="1"/>
              <a:t>ambele</a:t>
            </a:r>
            <a:r>
              <a:rPr lang="en-GB" dirty="0"/>
              <a:t> </a:t>
            </a:r>
            <a:r>
              <a:rPr lang="en-GB" dirty="0" err="1"/>
              <a:t>efecte</a:t>
            </a:r>
            <a:r>
              <a:rPr lang="en-GB" dirty="0"/>
              <a:t> </a:t>
            </a:r>
            <a:r>
              <a:rPr lang="en-GB" dirty="0" err="1"/>
              <a:t>când</a:t>
            </a:r>
            <a:r>
              <a:rPr lang="en-GB" dirty="0"/>
              <a:t> </a:t>
            </a:r>
            <a:r>
              <a:rPr lang="en-GB" b="1" dirty="0"/>
              <a:t>4·∆E/q &lt; Vs &lt; 6·∆E/q</a:t>
            </a:r>
            <a:endParaRPr lang="ro-RO" b="1" dirty="0"/>
          </a:p>
          <a:p>
            <a:r>
              <a:rPr lang="en-GB" dirty="0" err="1"/>
              <a:t>Efectul</a:t>
            </a:r>
            <a:r>
              <a:rPr lang="en-GB" dirty="0"/>
              <a:t> </a:t>
            </a:r>
            <a:r>
              <a:rPr lang="en-GB" dirty="0" err="1"/>
              <a:t>tunel</a:t>
            </a:r>
            <a:r>
              <a:rPr lang="en-GB" dirty="0"/>
              <a:t> (Zener). La </a:t>
            </a:r>
            <a:r>
              <a:rPr lang="en-GB" dirty="0" err="1"/>
              <a:t>tensiuni</a:t>
            </a:r>
            <a:r>
              <a:rPr lang="en-GB" dirty="0"/>
              <a:t> inverse </a:t>
            </a:r>
            <a:r>
              <a:rPr lang="en-GB" dirty="0" err="1"/>
              <a:t>mari</a:t>
            </a:r>
            <a:r>
              <a:rPr lang="en-GB" dirty="0"/>
              <a:t>, </a:t>
            </a:r>
            <a:r>
              <a:rPr lang="en-GB" dirty="0" err="1"/>
              <a:t>când</a:t>
            </a:r>
            <a:r>
              <a:rPr lang="en-GB" dirty="0"/>
              <a:t> </a:t>
            </a:r>
            <a:r>
              <a:rPr lang="en-GB" dirty="0" err="1"/>
              <a:t>câmpul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stratul</a:t>
            </a:r>
            <a:r>
              <a:rPr lang="en-GB" dirty="0"/>
              <a:t> de </a:t>
            </a:r>
            <a:r>
              <a:rPr lang="en-GB" dirty="0" err="1"/>
              <a:t>baraj</a:t>
            </a:r>
            <a:r>
              <a:rPr lang="en-GB" dirty="0"/>
              <a:t> </a:t>
            </a:r>
            <a:r>
              <a:rPr lang="en-GB" dirty="0" err="1"/>
              <a:t>atinge</a:t>
            </a:r>
            <a:r>
              <a:rPr lang="en-GB" dirty="0"/>
              <a:t> </a:t>
            </a:r>
            <a:r>
              <a:rPr lang="en-GB" dirty="0" err="1"/>
              <a:t>valoarea</a:t>
            </a:r>
            <a:r>
              <a:rPr lang="en-GB" dirty="0"/>
              <a:t> de ~10</a:t>
            </a:r>
            <a:r>
              <a:rPr lang="en-GB" baseline="30000" dirty="0"/>
              <a:t>6</a:t>
            </a:r>
            <a:r>
              <a:rPr lang="en-GB" dirty="0"/>
              <a:t> V/cm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ro-RO" dirty="0"/>
              <a:t>p-n</a:t>
            </a:r>
            <a:r>
              <a:rPr lang="en-GB" dirty="0"/>
              <a:t> din Ge </a:t>
            </a:r>
            <a:r>
              <a:rPr lang="en-GB" dirty="0" err="1"/>
              <a:t>şi</a:t>
            </a:r>
            <a:r>
              <a:rPr lang="en-GB" dirty="0"/>
              <a:t> Si </a:t>
            </a:r>
            <a:r>
              <a:rPr lang="en-GB" dirty="0" err="1"/>
              <a:t>apare</a:t>
            </a:r>
            <a:r>
              <a:rPr lang="en-GB" dirty="0"/>
              <a:t> o </a:t>
            </a:r>
            <a:r>
              <a:rPr lang="en-GB" dirty="0" err="1"/>
              <a:t>creştere</a:t>
            </a:r>
            <a:r>
              <a:rPr lang="en-GB" dirty="0"/>
              <a:t> </a:t>
            </a:r>
            <a:r>
              <a:rPr lang="en-GB" dirty="0" err="1"/>
              <a:t>bruscă</a:t>
            </a:r>
            <a:r>
              <a:rPr lang="en-GB" dirty="0"/>
              <a:t> a </a:t>
            </a:r>
            <a:r>
              <a:rPr lang="en-GB" dirty="0" err="1"/>
              <a:t>curentului</a:t>
            </a:r>
            <a:r>
              <a:rPr lang="en-GB" dirty="0"/>
              <a:t> </a:t>
            </a:r>
            <a:r>
              <a:rPr lang="en-GB" dirty="0" err="1"/>
              <a:t>datorită</a:t>
            </a:r>
            <a:r>
              <a:rPr lang="en-GB" dirty="0"/>
              <a:t> </a:t>
            </a:r>
            <a:r>
              <a:rPr lang="en-GB" dirty="0" err="1"/>
              <a:t>tunel</a:t>
            </a:r>
            <a:r>
              <a:rPr lang="ro-RO" dirty="0"/>
              <a:t>ării</a:t>
            </a:r>
            <a:r>
              <a:rPr lang="en-GB" dirty="0"/>
              <a:t> </a:t>
            </a:r>
            <a:r>
              <a:rPr lang="en-GB" dirty="0" err="1"/>
              <a:t>bandă-bandă</a:t>
            </a:r>
            <a:r>
              <a:rPr lang="en-GB" dirty="0"/>
              <a:t>.</a:t>
            </a:r>
            <a:r>
              <a:rPr lang="ro-RO" dirty="0"/>
              <a:t> </a:t>
            </a:r>
            <a:r>
              <a:rPr lang="en-GB" dirty="0"/>
              <a:t> </a:t>
            </a:r>
          </a:p>
          <a:p>
            <a:r>
              <a:rPr lang="en-GB" dirty="0" err="1"/>
              <a:t>Străpungerea</a:t>
            </a:r>
            <a:r>
              <a:rPr lang="en-GB" dirty="0"/>
              <a:t> </a:t>
            </a:r>
            <a:r>
              <a:rPr lang="en-GB" dirty="0" err="1"/>
              <a:t>datorită</a:t>
            </a:r>
            <a:r>
              <a:rPr lang="en-GB" dirty="0"/>
              <a:t> </a:t>
            </a:r>
            <a:r>
              <a:rPr lang="en-GB" b="1" dirty="0" err="1"/>
              <a:t>instabilităţii</a:t>
            </a:r>
            <a:r>
              <a:rPr lang="en-GB" b="1" dirty="0"/>
              <a:t> </a:t>
            </a:r>
            <a:r>
              <a:rPr lang="en-GB" b="1" dirty="0" err="1"/>
              <a:t>termice</a:t>
            </a:r>
            <a:r>
              <a:rPr lang="en-GB" b="1" dirty="0"/>
              <a:t> </a:t>
            </a:r>
            <a:r>
              <a:rPr lang="en-GB" dirty="0" err="1"/>
              <a:t>apare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ro-RO" dirty="0"/>
              <a:t>SC </a:t>
            </a:r>
            <a:r>
              <a:rPr lang="en-GB" dirty="0"/>
              <a:t>cu </a:t>
            </a:r>
            <a:r>
              <a:rPr lang="ro-RO" dirty="0"/>
              <a:t>Eg </a:t>
            </a:r>
            <a:r>
              <a:rPr lang="en-GB" dirty="0"/>
              <a:t> </a:t>
            </a:r>
            <a:r>
              <a:rPr lang="en-GB" dirty="0" err="1"/>
              <a:t>îngustă</a:t>
            </a:r>
            <a:r>
              <a:rPr lang="en-GB" dirty="0"/>
              <a:t>, cum </a:t>
            </a:r>
            <a:r>
              <a:rPr lang="en-GB" dirty="0" err="1"/>
              <a:t>ar</a:t>
            </a:r>
            <a:r>
              <a:rPr lang="en-GB" dirty="0"/>
              <a:t> fi Ge. La </a:t>
            </a:r>
            <a:r>
              <a:rPr lang="en-GB" dirty="0" err="1"/>
              <a:t>tensiuni</a:t>
            </a:r>
            <a:r>
              <a:rPr lang="en-GB" dirty="0"/>
              <a:t> inverse </a:t>
            </a:r>
            <a:r>
              <a:rPr lang="en-GB" dirty="0" err="1"/>
              <a:t>mari</a:t>
            </a:r>
            <a:r>
              <a:rPr lang="en-GB" dirty="0"/>
              <a:t> </a:t>
            </a:r>
            <a:r>
              <a:rPr lang="en-GB" dirty="0" err="1"/>
              <a:t>temperatura</a:t>
            </a:r>
            <a:r>
              <a:rPr lang="ro-RO" dirty="0"/>
              <a:t> p-n</a:t>
            </a:r>
            <a:r>
              <a:rPr lang="en-GB" dirty="0"/>
              <a:t> </a:t>
            </a:r>
            <a:r>
              <a:rPr lang="en-GB" dirty="0" err="1"/>
              <a:t>creşte</a:t>
            </a:r>
            <a:r>
              <a:rPr lang="en-GB" dirty="0"/>
              <a:t> </a:t>
            </a:r>
            <a:r>
              <a:rPr lang="en-GB" dirty="0" err="1"/>
              <a:t>datorită</a:t>
            </a:r>
            <a:r>
              <a:rPr lang="en-GB" dirty="0"/>
              <a:t> </a:t>
            </a:r>
            <a:r>
              <a:rPr lang="en-GB" dirty="0" err="1"/>
              <a:t>degajării</a:t>
            </a:r>
            <a:r>
              <a:rPr lang="en-GB" dirty="0"/>
              <a:t> de </a:t>
            </a:r>
            <a:r>
              <a:rPr lang="en-GB" dirty="0" err="1"/>
              <a:t>căldură</a:t>
            </a:r>
            <a:r>
              <a:rPr lang="en-GB" dirty="0"/>
              <a:t> de </a:t>
            </a:r>
            <a:r>
              <a:rPr lang="en-GB" dirty="0" err="1"/>
              <a:t>către</a:t>
            </a:r>
            <a:r>
              <a:rPr lang="en-GB" dirty="0"/>
              <a:t> </a:t>
            </a:r>
            <a:r>
              <a:rPr lang="ro-RO" dirty="0"/>
              <a:t>I</a:t>
            </a:r>
            <a:r>
              <a:rPr lang="ro-RO" baseline="-25000" dirty="0"/>
              <a:t>0</a:t>
            </a:r>
            <a:r>
              <a:rPr lang="en-GB" dirty="0"/>
              <a:t> invers. </a:t>
            </a:r>
            <a:endParaRPr lang="ro-RO" dirty="0"/>
          </a:p>
          <a:p>
            <a:r>
              <a:rPr lang="en-GB" dirty="0" err="1"/>
              <a:t>Creşterea</a:t>
            </a:r>
            <a:r>
              <a:rPr lang="en-GB" dirty="0"/>
              <a:t> </a:t>
            </a:r>
            <a:r>
              <a:rPr lang="ro-RO" b="1" dirty="0"/>
              <a:t>T </a:t>
            </a:r>
            <a:r>
              <a:rPr lang="en-GB" dirty="0" err="1"/>
              <a:t>duce</a:t>
            </a:r>
            <a:r>
              <a:rPr lang="en-GB" dirty="0"/>
              <a:t> la </a:t>
            </a:r>
            <a:r>
              <a:rPr lang="en-GB" dirty="0" err="1"/>
              <a:t>creşterea</a:t>
            </a:r>
            <a:r>
              <a:rPr lang="en-GB" dirty="0"/>
              <a:t> </a:t>
            </a:r>
            <a:r>
              <a:rPr lang="ro-RO" b="1" dirty="0"/>
              <a:t>I</a:t>
            </a:r>
            <a:r>
              <a:rPr lang="ro-RO" b="1" baseline="-25000" dirty="0"/>
              <a:t>o</a:t>
            </a:r>
            <a:r>
              <a:rPr lang="en-GB" dirty="0"/>
              <a:t> </a:t>
            </a:r>
            <a:r>
              <a:rPr lang="en-GB" dirty="0" err="1"/>
              <a:t>datorită</a:t>
            </a:r>
            <a:r>
              <a:rPr lang="en-GB" dirty="0"/>
              <a:t> </a:t>
            </a:r>
            <a:r>
              <a:rPr lang="en-GB" dirty="0" err="1"/>
              <a:t>generării</a:t>
            </a:r>
            <a:r>
              <a:rPr lang="en-GB" dirty="0"/>
              <a:t> </a:t>
            </a:r>
            <a:r>
              <a:rPr lang="en-GB" dirty="0" err="1"/>
              <a:t>termice</a:t>
            </a:r>
            <a:r>
              <a:rPr lang="en-GB" dirty="0"/>
              <a:t> a </a:t>
            </a:r>
            <a:r>
              <a:rPr lang="en-GB" dirty="0" err="1"/>
              <a:t>purtătorilor</a:t>
            </a:r>
            <a:r>
              <a:rPr lang="en-GB" dirty="0"/>
              <a:t> </a:t>
            </a:r>
            <a:r>
              <a:rPr lang="en-GB" dirty="0" err="1"/>
              <a:t>intriseci</a:t>
            </a:r>
            <a:r>
              <a:rPr lang="en-GB" dirty="0"/>
              <a:t>. La </a:t>
            </a:r>
            <a:r>
              <a:rPr lang="en-GB" dirty="0" err="1"/>
              <a:t>rândul</a:t>
            </a:r>
            <a:r>
              <a:rPr lang="en-GB" dirty="0"/>
              <a:t> </a:t>
            </a:r>
            <a:r>
              <a:rPr lang="en-GB" dirty="0" err="1"/>
              <a:t>său</a:t>
            </a:r>
            <a:r>
              <a:rPr lang="en-GB" dirty="0"/>
              <a:t> </a:t>
            </a:r>
            <a:r>
              <a:rPr lang="en-GB" dirty="0" err="1"/>
              <a:t>creşterea</a:t>
            </a:r>
            <a:r>
              <a:rPr lang="en-GB" dirty="0"/>
              <a:t> </a:t>
            </a:r>
            <a:r>
              <a:rPr lang="ro-RO" b="1" dirty="0"/>
              <a:t>I</a:t>
            </a:r>
            <a:r>
              <a:rPr lang="ro-RO" b="1" baseline="-25000" dirty="0"/>
              <a:t>o</a:t>
            </a:r>
            <a:r>
              <a:rPr lang="en-GB" dirty="0"/>
              <a:t> </a:t>
            </a:r>
            <a:r>
              <a:rPr lang="en-GB" dirty="0" err="1"/>
              <a:t>duce</a:t>
            </a:r>
            <a:r>
              <a:rPr lang="en-GB" dirty="0"/>
              <a:t> la </a:t>
            </a:r>
            <a:r>
              <a:rPr lang="en-GB" dirty="0" err="1"/>
              <a:t>creşterea</a:t>
            </a:r>
            <a:r>
              <a:rPr lang="en-GB" dirty="0"/>
              <a:t> </a:t>
            </a:r>
            <a:r>
              <a:rPr lang="ro-RO" b="1" dirty="0"/>
              <a:t>T...</a:t>
            </a:r>
            <a:r>
              <a:rPr lang="en-GB" dirty="0"/>
              <a:t> </a:t>
            </a:r>
            <a:endParaRPr lang="ro-RO" dirty="0"/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4A751A-9BD5-5361-6420-8B0C577854E0}"/>
              </a:ext>
            </a:extLst>
          </p:cNvPr>
          <p:cNvSpPr txBox="1"/>
          <p:nvPr/>
        </p:nvSpPr>
        <p:spPr>
          <a:xfrm>
            <a:off x="92062" y="4930159"/>
            <a:ext cx="115592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Io </a:t>
            </a:r>
            <a:r>
              <a:rPr lang="en-US" sz="2000" dirty="0" err="1"/>
              <a:t>variază</a:t>
            </a:r>
            <a:r>
              <a:rPr lang="en-US" sz="2000" dirty="0"/>
              <a:t> cu T conform T</a:t>
            </a:r>
            <a:r>
              <a:rPr lang="ro-RO" sz="2000" dirty="0"/>
              <a:t>^</a:t>
            </a:r>
            <a:r>
              <a:rPr lang="en-US" sz="2000" dirty="0"/>
              <a:t>3/2 + </a:t>
            </a:r>
            <a:r>
              <a:rPr lang="el-GR" sz="2000" dirty="0"/>
              <a:t>γ</a:t>
            </a:r>
            <a:r>
              <a:rPr lang="en-US" sz="2000" dirty="0"/>
              <a:t>e − ∆E/(</a:t>
            </a:r>
            <a:r>
              <a:rPr lang="en-US" sz="2000" dirty="0" err="1"/>
              <a:t>kT</a:t>
            </a:r>
            <a:r>
              <a:rPr lang="en-US" sz="2000" dirty="0"/>
              <a:t>), </a:t>
            </a:r>
            <a:r>
              <a:rPr lang="en-US" sz="2000" dirty="0" err="1"/>
              <a:t>unde</a:t>
            </a:r>
            <a:r>
              <a:rPr lang="en-US" sz="2000" dirty="0"/>
              <a:t> </a:t>
            </a:r>
            <a:r>
              <a:rPr lang="el-GR" sz="2000" dirty="0"/>
              <a:t>γ-</a:t>
            </a:r>
            <a:r>
              <a:rPr lang="en-US" sz="2000" dirty="0"/>
              <a:t>const. </a:t>
            </a:r>
            <a:endParaRPr lang="ro-RO" sz="2000" dirty="0"/>
          </a:p>
          <a:p>
            <a:pPr algn="just"/>
            <a:r>
              <a:rPr lang="en-US" sz="2000" dirty="0" err="1"/>
              <a:t>Caracteristica</a:t>
            </a:r>
            <a:r>
              <a:rPr lang="en-US" sz="2000" dirty="0"/>
              <a:t> I-V </a:t>
            </a:r>
            <a:r>
              <a:rPr lang="en-US" sz="2000" dirty="0" err="1"/>
              <a:t>prezintă</a:t>
            </a:r>
            <a:r>
              <a:rPr lang="en-US" sz="2000" dirty="0"/>
              <a:t> o </a:t>
            </a:r>
            <a:r>
              <a:rPr lang="en-US" sz="2000" dirty="0" err="1"/>
              <a:t>rezistenţă</a:t>
            </a:r>
            <a:r>
              <a:rPr lang="en-US" sz="2000" dirty="0"/>
              <a:t> </a:t>
            </a:r>
            <a:r>
              <a:rPr lang="en-US" sz="2000" dirty="0" err="1"/>
              <a:t>diferenţială</a:t>
            </a:r>
            <a:r>
              <a:rPr lang="en-US" sz="2000" dirty="0"/>
              <a:t> </a:t>
            </a:r>
            <a:r>
              <a:rPr lang="en-US" sz="2000" dirty="0" err="1"/>
              <a:t>negativă</a:t>
            </a:r>
            <a:r>
              <a:rPr lang="en-US" sz="2000" dirty="0"/>
              <a:t> (</a:t>
            </a:r>
            <a:r>
              <a:rPr lang="en-US" sz="2000" dirty="0" err="1"/>
              <a:t>curba</a:t>
            </a:r>
            <a:r>
              <a:rPr lang="en-US" sz="2000" dirty="0"/>
              <a:t> 1).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acest</a:t>
            </a:r>
            <a:r>
              <a:rPr lang="en-US" sz="2000" dirty="0"/>
              <a:t> </a:t>
            </a:r>
            <a:r>
              <a:rPr lang="en-US" sz="2000" dirty="0" err="1"/>
              <a:t>caz</a:t>
            </a:r>
            <a:r>
              <a:rPr lang="en-US" sz="2000" dirty="0"/>
              <a:t> </a:t>
            </a:r>
            <a:r>
              <a:rPr lang="en-US" sz="2000" dirty="0" err="1"/>
              <a:t>dioda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distrusă</a:t>
            </a:r>
            <a:r>
              <a:rPr lang="en-US" sz="2000" dirty="0"/>
              <a:t> </a:t>
            </a:r>
            <a:r>
              <a:rPr lang="en-US" sz="2000" dirty="0" err="1"/>
              <a:t>dacă</a:t>
            </a:r>
            <a:r>
              <a:rPr lang="en-US" sz="2000" dirty="0"/>
              <a:t> nu se </a:t>
            </a:r>
            <a:r>
              <a:rPr lang="en-US" sz="2000" dirty="0" err="1"/>
              <a:t>iau</a:t>
            </a:r>
            <a:r>
              <a:rPr lang="en-US" sz="2000" dirty="0"/>
              <a:t> </a:t>
            </a:r>
            <a:r>
              <a:rPr lang="en-US" sz="2000" dirty="0" err="1"/>
              <a:t>măsuri</a:t>
            </a:r>
            <a:r>
              <a:rPr lang="en-US" sz="2000" dirty="0"/>
              <a:t> </a:t>
            </a:r>
            <a:r>
              <a:rPr lang="en-US" sz="2000" dirty="0" err="1"/>
              <a:t>speciale</a:t>
            </a:r>
            <a:r>
              <a:rPr lang="en-US" sz="2000" dirty="0"/>
              <a:t> </a:t>
            </a:r>
            <a:r>
              <a:rPr lang="ro-RO" sz="2000" dirty="0"/>
              <a:t>(</a:t>
            </a:r>
            <a:r>
              <a:rPr lang="en-US" sz="2000" i="1" dirty="0" err="1"/>
              <a:t>limitarea</a:t>
            </a:r>
            <a:r>
              <a:rPr lang="en-US" sz="2000" i="1" dirty="0"/>
              <a:t> </a:t>
            </a:r>
            <a:r>
              <a:rPr lang="en-US" sz="2000" i="1" dirty="0" err="1"/>
              <a:t>curentului</a:t>
            </a:r>
            <a:r>
              <a:rPr lang="en-US" sz="2000" i="1" dirty="0"/>
              <a:t> </a:t>
            </a:r>
            <a:r>
              <a:rPr lang="en-US" sz="2000" i="1" dirty="0" err="1"/>
              <a:t>prin</a:t>
            </a:r>
            <a:r>
              <a:rPr lang="en-US" sz="2000" i="1" dirty="0"/>
              <a:t> </a:t>
            </a:r>
            <a:r>
              <a:rPr lang="en-US" sz="2000" i="1" dirty="0" err="1"/>
              <a:t>introducerea</a:t>
            </a:r>
            <a:r>
              <a:rPr lang="en-US" sz="2000" i="1" dirty="0"/>
              <a:t> </a:t>
            </a:r>
            <a:r>
              <a:rPr lang="en-US" sz="2000" i="1" dirty="0" err="1"/>
              <a:t>unei</a:t>
            </a:r>
            <a:r>
              <a:rPr lang="en-US" sz="2000" i="1" dirty="0"/>
              <a:t> </a:t>
            </a:r>
            <a:r>
              <a:rPr lang="en-US" sz="2000" i="1" dirty="0" err="1"/>
              <a:t>rezistenţe</a:t>
            </a:r>
            <a:r>
              <a:rPr lang="en-US" sz="2000" i="1" dirty="0"/>
              <a:t> de </a:t>
            </a:r>
            <a:r>
              <a:rPr lang="en-US" sz="2000" i="1" dirty="0" err="1"/>
              <a:t>valoare</a:t>
            </a:r>
            <a:r>
              <a:rPr lang="en-US" sz="2000" i="1" dirty="0"/>
              <a:t> mare </a:t>
            </a:r>
            <a:r>
              <a:rPr lang="en-US" sz="2000" i="1" dirty="0" err="1"/>
              <a:t>în</a:t>
            </a:r>
            <a:r>
              <a:rPr lang="en-US" sz="2000" i="1" dirty="0"/>
              <a:t> </a:t>
            </a:r>
            <a:r>
              <a:rPr lang="en-US" sz="2000" i="1" dirty="0" err="1"/>
              <a:t>serie</a:t>
            </a:r>
            <a:r>
              <a:rPr lang="en-US" sz="2000" i="1" dirty="0"/>
              <a:t> cu </a:t>
            </a:r>
            <a:r>
              <a:rPr lang="en-US" sz="2000" i="1" dirty="0" err="1"/>
              <a:t>dioda</a:t>
            </a:r>
            <a:r>
              <a:rPr lang="ro-RO" sz="2000" dirty="0"/>
              <a:t>)</a:t>
            </a:r>
            <a:r>
              <a:rPr lang="en-US" sz="20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6732296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840" y="205548"/>
            <a:ext cx="7031565" cy="1094802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P</a:t>
            </a:r>
            <a:r>
              <a:rPr lang="ro-RO" b="1" dirty="0"/>
              <a:t>-</a:t>
            </a:r>
            <a:r>
              <a:rPr lang="en-GB" b="1" dirty="0"/>
              <a:t>N diode Voltage-Temperature </a:t>
            </a:r>
            <a:br>
              <a:rPr lang="ro-RO" b="1" dirty="0"/>
            </a:br>
            <a:r>
              <a:rPr lang="en-GB" b="1" dirty="0"/>
              <a:t>Characteristics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256" y="987552"/>
            <a:ext cx="7303760" cy="5157215"/>
          </a:xfrm>
        </p:spPr>
        <p:txBody>
          <a:bodyPr/>
          <a:lstStyle/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r>
              <a:rPr lang="en-US" dirty="0"/>
              <a:t>A – </a:t>
            </a:r>
            <a:r>
              <a:rPr lang="en-US" dirty="0" err="1"/>
              <a:t>suprafa</a:t>
            </a:r>
            <a:r>
              <a:rPr lang="ro-RO" dirty="0"/>
              <a:t>ța joncțiunii p-n perpendiculară fluxului curentului</a:t>
            </a:r>
          </a:p>
          <a:p>
            <a:r>
              <a:rPr lang="ro-RO" dirty="0"/>
              <a:t>Na, Nd, </a:t>
            </a:r>
            <a:r>
              <a:rPr lang="ro-RO" dirty="0" err="1"/>
              <a:t>Dn</a:t>
            </a:r>
            <a:r>
              <a:rPr lang="ro-RO" dirty="0"/>
              <a:t>, </a:t>
            </a:r>
            <a:r>
              <a:rPr lang="ro-RO" dirty="0" err="1"/>
              <a:t>Dp</a:t>
            </a:r>
            <a:r>
              <a:rPr lang="ro-RO" dirty="0"/>
              <a:t>, </a:t>
            </a:r>
            <a:r>
              <a:rPr lang="ro-RO" dirty="0" err="1"/>
              <a:t>L</a:t>
            </a:r>
            <a:r>
              <a:rPr lang="ro-RO" baseline="-25000" dirty="0" err="1"/>
              <a:t>n</a:t>
            </a:r>
            <a:r>
              <a:rPr lang="ro-RO" dirty="0"/>
              <a:t> = (</a:t>
            </a:r>
            <a:r>
              <a:rPr lang="ro-RO" dirty="0" err="1"/>
              <a:t>D</a:t>
            </a:r>
            <a:r>
              <a:rPr lang="ro-RO" baseline="-25000" dirty="0" err="1"/>
              <a:t>n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ro-RO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o-RO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)1/2,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o-RO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o-R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o-RO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ro-RO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o-RO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ro-RO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timp viață purtători minoritari,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ro-RO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.- timp viață purtători minoritari</a:t>
            </a:r>
          </a:p>
          <a:p>
            <a:endParaRPr lang="en-GB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567" y="1533519"/>
            <a:ext cx="3219450" cy="666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567" y="2265999"/>
            <a:ext cx="3219450" cy="7616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103" y="4255193"/>
            <a:ext cx="5000625" cy="923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4030" y="5179118"/>
            <a:ext cx="3657600" cy="666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821" y="162769"/>
            <a:ext cx="4528755" cy="36776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7405" y="3840374"/>
            <a:ext cx="4750704" cy="301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75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9" y="381000"/>
            <a:ext cx="8509247" cy="4905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o-MD" b="1" dirty="0"/>
              <a:t>Clasificarea după nr de joncțiuni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627676"/>
              </p:ext>
            </p:extLst>
          </p:nvPr>
        </p:nvGraphicFramePr>
        <p:xfrm>
          <a:off x="871928" y="1118774"/>
          <a:ext cx="11122851" cy="46204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7617">
                  <a:extLst>
                    <a:ext uri="{9D8B030D-6E8A-4147-A177-3AD203B41FA5}">
                      <a16:colId xmlns:a16="http://schemas.microsoft.com/office/drawing/2014/main" val="3114037791"/>
                    </a:ext>
                  </a:extLst>
                </a:gridCol>
                <a:gridCol w="3707617">
                  <a:extLst>
                    <a:ext uri="{9D8B030D-6E8A-4147-A177-3AD203B41FA5}">
                      <a16:colId xmlns:a16="http://schemas.microsoft.com/office/drawing/2014/main" val="664230097"/>
                    </a:ext>
                  </a:extLst>
                </a:gridCol>
                <a:gridCol w="3707617">
                  <a:extLst>
                    <a:ext uri="{9D8B030D-6E8A-4147-A177-3AD203B41FA5}">
                      <a16:colId xmlns:a16="http://schemas.microsoft.com/office/drawing/2014/main" val="2785301788"/>
                    </a:ext>
                  </a:extLst>
                </a:gridCol>
              </a:tblGrid>
              <a:tr h="3080054">
                <a:tc>
                  <a:txBody>
                    <a:bodyPr/>
                    <a:lstStyle/>
                    <a:p>
                      <a:pPr algn="ctr"/>
                      <a:r>
                        <a:rPr lang="ro-MD" sz="2000" b="1" dirty="0">
                          <a:solidFill>
                            <a:srgbClr val="FF0000"/>
                          </a:solidFill>
                        </a:rPr>
                        <a:t>Fără joncțiuni</a:t>
                      </a:r>
                    </a:p>
                    <a:p>
                      <a:r>
                        <a:rPr lang="ro-MD" sz="2000" b="1" dirty="0" err="1"/>
                        <a:t>Termorezistor</a:t>
                      </a:r>
                      <a:endParaRPr lang="ro-MD" sz="2000" b="1" dirty="0"/>
                    </a:p>
                    <a:p>
                      <a:r>
                        <a:rPr lang="ro-MD" sz="2000" b="1" dirty="0"/>
                        <a:t>Fotorezistor</a:t>
                      </a:r>
                    </a:p>
                    <a:p>
                      <a:r>
                        <a:rPr lang="ro-MD" sz="2000" b="1" dirty="0"/>
                        <a:t>Traductor de presiune, </a:t>
                      </a:r>
                    </a:p>
                    <a:p>
                      <a:r>
                        <a:rPr lang="ro-MD" sz="2000" b="1" dirty="0"/>
                        <a:t>Traductor de radiație ionizantă, </a:t>
                      </a:r>
                    </a:p>
                    <a:p>
                      <a:r>
                        <a:rPr lang="ro-MD" sz="2000" b="1" dirty="0"/>
                        <a:t>Traductor magnetic</a:t>
                      </a:r>
                    </a:p>
                    <a:p>
                      <a:r>
                        <a:rPr lang="ro-MD" sz="2000" b="1" dirty="0"/>
                        <a:t>Varistor, </a:t>
                      </a:r>
                    </a:p>
                    <a:p>
                      <a:r>
                        <a:rPr lang="ro-MD" sz="2000" b="1" dirty="0"/>
                        <a:t>Varactor</a:t>
                      </a:r>
                    </a:p>
                    <a:p>
                      <a:r>
                        <a:rPr lang="ro-MD" sz="2000" b="1" dirty="0"/>
                        <a:t>Dioda </a:t>
                      </a:r>
                      <a:r>
                        <a:rPr lang="ro-MD" sz="2000" b="1" dirty="0" err="1"/>
                        <a:t>Gunn</a:t>
                      </a:r>
                      <a:endParaRPr lang="en-US" sz="2000" b="1" dirty="0"/>
                    </a:p>
                  </a:txBody>
                  <a:tcPr marT="45716" marB="457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b="1" dirty="0">
                          <a:solidFill>
                            <a:srgbClr val="FF0000"/>
                          </a:solidFill>
                        </a:rPr>
                        <a:t>1 joncțiune p-n</a:t>
                      </a:r>
                    </a:p>
                    <a:p>
                      <a:r>
                        <a:rPr lang="ro-MD" sz="2000" b="1" dirty="0"/>
                        <a:t>Dioda redresoare</a:t>
                      </a:r>
                    </a:p>
                    <a:p>
                      <a:r>
                        <a:rPr lang="ro-MD" sz="2000" b="1" dirty="0"/>
                        <a:t>Dioda </a:t>
                      </a:r>
                      <a:r>
                        <a:rPr lang="ro-MD" sz="2000" b="1" dirty="0" err="1"/>
                        <a:t>Zener</a:t>
                      </a:r>
                      <a:endParaRPr lang="ro-MD" sz="2000" b="1" dirty="0"/>
                    </a:p>
                    <a:p>
                      <a:r>
                        <a:rPr lang="ro-MD" sz="2000" b="1" dirty="0"/>
                        <a:t>Fotodioda p-n</a:t>
                      </a:r>
                    </a:p>
                    <a:p>
                      <a:r>
                        <a:rPr lang="ro-MD" sz="2000" b="1" dirty="0"/>
                        <a:t>Fotodioda cu </a:t>
                      </a:r>
                      <a:r>
                        <a:rPr lang="ro-MD" sz="2000" b="1" dirty="0" err="1"/>
                        <a:t>heterojoncțiune</a:t>
                      </a:r>
                      <a:endParaRPr lang="ro-MD" sz="2000" b="1" dirty="0"/>
                    </a:p>
                    <a:p>
                      <a:r>
                        <a:rPr lang="ro-MD" sz="2000" b="1" dirty="0"/>
                        <a:t>Varicap</a:t>
                      </a:r>
                    </a:p>
                    <a:p>
                      <a:r>
                        <a:rPr lang="ro-MD" sz="2000" b="1" dirty="0"/>
                        <a:t>Dioda tunel</a:t>
                      </a:r>
                    </a:p>
                    <a:p>
                      <a:r>
                        <a:rPr lang="ro-MD" sz="2000" b="1" dirty="0"/>
                        <a:t>LED</a:t>
                      </a:r>
                    </a:p>
                    <a:p>
                      <a:r>
                        <a:rPr lang="ro-MD" sz="2000" b="1" dirty="0"/>
                        <a:t>Celula solară</a:t>
                      </a:r>
                    </a:p>
                    <a:p>
                      <a:r>
                        <a:rPr lang="ro-MD" sz="2000" b="1" dirty="0"/>
                        <a:t>Tranzistor cu 1 joncțiune</a:t>
                      </a:r>
                      <a:endParaRPr lang="en-US" sz="2000" b="1" dirty="0"/>
                    </a:p>
                  </a:txBody>
                  <a:tcPr marT="45716" marB="457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b="1" dirty="0">
                          <a:solidFill>
                            <a:srgbClr val="FF0000"/>
                          </a:solidFill>
                        </a:rPr>
                        <a:t>2 joncțiuni</a:t>
                      </a:r>
                    </a:p>
                    <a:p>
                      <a:r>
                        <a:rPr lang="ro-MD" sz="2000" b="1" dirty="0"/>
                        <a:t>Tranzistor bipolar</a:t>
                      </a:r>
                    </a:p>
                    <a:p>
                      <a:r>
                        <a:rPr lang="ro-MD" sz="2000" b="1" dirty="0"/>
                        <a:t>TECJ</a:t>
                      </a:r>
                    </a:p>
                    <a:p>
                      <a:r>
                        <a:rPr lang="ro-MD" sz="2000" b="1" dirty="0"/>
                        <a:t>P-i-n fotodioda</a:t>
                      </a:r>
                      <a:endParaRPr lang="en-US" sz="2000" b="1" dirty="0"/>
                    </a:p>
                  </a:txBody>
                  <a:tcPr marT="45716" marB="457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027015"/>
                  </a:ext>
                </a:extLst>
              </a:tr>
              <a:tr h="1481020">
                <a:tc>
                  <a:txBody>
                    <a:bodyPr/>
                    <a:lstStyle/>
                    <a:p>
                      <a:pPr algn="ctr"/>
                      <a:r>
                        <a:rPr lang="ro-MD" sz="2000" b="1" dirty="0">
                          <a:solidFill>
                            <a:srgbClr val="FF0000"/>
                          </a:solidFill>
                        </a:rPr>
                        <a:t>3 joncțiuni</a:t>
                      </a:r>
                    </a:p>
                    <a:p>
                      <a:r>
                        <a:rPr lang="ro-MD" sz="2000" b="1" dirty="0"/>
                        <a:t>Tiristor</a:t>
                      </a:r>
                      <a:endParaRPr lang="en-US" sz="2000" b="1" dirty="0"/>
                    </a:p>
                  </a:txBody>
                  <a:tcPr marT="45716" marB="457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MD" sz="2000" b="1" dirty="0">
                          <a:solidFill>
                            <a:srgbClr val="FF0000"/>
                          </a:solidFill>
                        </a:rPr>
                        <a:t>Me –SC 1 joncțiune</a:t>
                      </a:r>
                    </a:p>
                    <a:p>
                      <a:r>
                        <a:rPr lang="ro-MD" sz="2000" b="1" dirty="0"/>
                        <a:t>Dioda </a:t>
                      </a:r>
                      <a:r>
                        <a:rPr lang="ro-MD" sz="2000" b="1" dirty="0" err="1"/>
                        <a:t>Schottky</a:t>
                      </a:r>
                      <a:endParaRPr lang="ro-MD" sz="2000" b="1" dirty="0"/>
                    </a:p>
                    <a:p>
                      <a:r>
                        <a:rPr lang="ro-MD" sz="2000" b="1" dirty="0"/>
                        <a:t>SC-Me-SC tranzistor</a:t>
                      </a:r>
                      <a:endParaRPr lang="en-US" sz="2000" b="1" dirty="0"/>
                    </a:p>
                  </a:txBody>
                  <a:tcPr marT="45716" marB="457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MD" sz="2000" b="1" dirty="0"/>
                        <a:t>Tranzistoare MOS</a:t>
                      </a:r>
                      <a:endParaRPr lang="en-US" sz="2000" b="1" dirty="0"/>
                    </a:p>
                  </a:txBody>
                  <a:tcPr marT="45716" marB="457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195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328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52400"/>
            <a:ext cx="7558088" cy="566738"/>
          </a:xfrm>
        </p:spPr>
        <p:txBody>
          <a:bodyPr/>
          <a:lstStyle/>
          <a:p>
            <a:pPr>
              <a:defRPr/>
            </a:pPr>
            <a:r>
              <a:rPr lang="ro-MD" dirty="0"/>
              <a:t>Pro-electron </a:t>
            </a:r>
            <a:r>
              <a:rPr lang="ro-MD" dirty="0" err="1"/>
              <a:t>numbering</a:t>
            </a:r>
            <a:r>
              <a:rPr lang="ro-MD" dirty="0"/>
              <a:t> </a:t>
            </a:r>
            <a:r>
              <a:rPr lang="ro-MD" dirty="0" err="1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6025" y="1243707"/>
            <a:ext cx="9815237" cy="3855067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  <a:defRPr/>
            </a:pPr>
            <a:r>
              <a:rPr lang="ro-MD" sz="1600" dirty="0"/>
              <a:t>2 litere, (literă), nr de serie, (sufix)</a:t>
            </a:r>
          </a:p>
          <a:p>
            <a:pPr>
              <a:defRPr/>
            </a:pPr>
            <a:r>
              <a:rPr lang="ro-MD" sz="1600" b="1" dirty="0">
                <a:solidFill>
                  <a:srgbClr val="FF0000"/>
                </a:solidFill>
              </a:rPr>
              <a:t>1</a:t>
            </a:r>
            <a:r>
              <a:rPr lang="en-US" sz="1600" b="1" dirty="0">
                <a:solidFill>
                  <a:srgbClr val="FF0000"/>
                </a:solidFill>
              </a:rPr>
              <a:t>-ma</a:t>
            </a:r>
            <a:r>
              <a:rPr lang="ro-MD" sz="1600" b="1" dirty="0">
                <a:solidFill>
                  <a:srgbClr val="FF0000"/>
                </a:solidFill>
              </a:rPr>
              <a:t> literă </a:t>
            </a:r>
            <a:r>
              <a:rPr lang="ro-MD" sz="1600" dirty="0"/>
              <a:t>: A-Ge, B-Si, C-</a:t>
            </a:r>
            <a:r>
              <a:rPr lang="ro-MD" sz="1600" dirty="0" err="1"/>
              <a:t>GaAs</a:t>
            </a:r>
            <a:r>
              <a:rPr lang="ro-MD" sz="1600" dirty="0"/>
              <a:t>, R – material compus</a:t>
            </a:r>
          </a:p>
          <a:p>
            <a:pPr>
              <a:defRPr/>
            </a:pPr>
            <a:r>
              <a:rPr lang="ro-MD" sz="1600" b="1" dirty="0">
                <a:solidFill>
                  <a:srgbClr val="FF0000"/>
                </a:solidFill>
              </a:rPr>
              <a:t>A 2 literă </a:t>
            </a:r>
            <a:r>
              <a:rPr lang="ro-MD" sz="1600" dirty="0"/>
              <a:t>specifică tipul dispozitivului:</a:t>
            </a:r>
            <a:r>
              <a:rPr lang="en-US" sz="1600" dirty="0"/>
              <a:t> A</a:t>
            </a:r>
            <a:r>
              <a:rPr lang="ro-MD" sz="1600" dirty="0"/>
              <a:t>-</a:t>
            </a:r>
            <a:r>
              <a:rPr lang="en-US" sz="1600" dirty="0"/>
              <a:t> </a:t>
            </a:r>
            <a:r>
              <a:rPr lang="en-US" sz="1600" dirty="0" err="1"/>
              <a:t>Diod</a:t>
            </a:r>
            <a:r>
              <a:rPr lang="ro-MD" sz="1600" dirty="0"/>
              <a:t>ă putere, semnal mică, </a:t>
            </a:r>
            <a:r>
              <a:rPr lang="en-US" sz="1600" dirty="0"/>
              <a:t> B </a:t>
            </a:r>
            <a:r>
              <a:rPr lang="ro-MD" sz="1600" dirty="0"/>
              <a:t>– </a:t>
            </a:r>
            <a:r>
              <a:rPr lang="en-US" sz="1600" dirty="0" err="1"/>
              <a:t>Diod</a:t>
            </a:r>
            <a:r>
              <a:rPr lang="ro-MD" sz="1600" dirty="0"/>
              <a:t> cu capacitate variabilă, </a:t>
            </a:r>
            <a:r>
              <a:rPr lang="en-US" sz="1600" dirty="0"/>
              <a:t>                      C </a:t>
            </a:r>
            <a:r>
              <a:rPr lang="ro-MD" sz="1600" dirty="0"/>
              <a:t>-</a:t>
            </a:r>
            <a:r>
              <a:rPr lang="en-US" sz="1600" dirty="0"/>
              <a:t>Tran</a:t>
            </a:r>
            <a:r>
              <a:rPr lang="ro-MD" sz="1600" dirty="0"/>
              <a:t>z</a:t>
            </a:r>
            <a:r>
              <a:rPr lang="en-US" sz="1600" dirty="0" err="1"/>
              <a:t>istor</a:t>
            </a:r>
            <a:r>
              <a:rPr lang="en-US" sz="1600" dirty="0"/>
              <a:t>, </a:t>
            </a:r>
            <a:r>
              <a:rPr lang="ro-MD" sz="1600" dirty="0"/>
              <a:t>putere mică, </a:t>
            </a:r>
            <a:r>
              <a:rPr lang="ro-MD" sz="1600" dirty="0" err="1"/>
              <a:t>audiofrevcvență</a:t>
            </a:r>
            <a:r>
              <a:rPr lang="ro-MD" sz="1600" dirty="0"/>
              <a:t>, </a:t>
            </a:r>
            <a:r>
              <a:rPr lang="en-US" sz="1600" dirty="0"/>
              <a:t>D</a:t>
            </a:r>
            <a:r>
              <a:rPr lang="ro-MD" sz="1600" dirty="0"/>
              <a:t>-</a:t>
            </a:r>
            <a:r>
              <a:rPr lang="en-US" sz="1600" dirty="0"/>
              <a:t> Tran</a:t>
            </a:r>
            <a:r>
              <a:rPr lang="ro-MD" sz="1600" dirty="0"/>
              <a:t>z</a:t>
            </a:r>
            <a:r>
              <a:rPr lang="en-US" sz="1600" dirty="0" err="1"/>
              <a:t>istor</a:t>
            </a:r>
            <a:r>
              <a:rPr lang="ro-MD" sz="1600" dirty="0"/>
              <a:t> de putere</a:t>
            </a:r>
            <a:r>
              <a:rPr lang="en-US" sz="1600" dirty="0"/>
              <a:t> audio</a:t>
            </a:r>
            <a:r>
              <a:rPr lang="ro-MD" sz="1600" dirty="0"/>
              <a:t>frecvență</a:t>
            </a:r>
            <a:r>
              <a:rPr lang="en-US" sz="1600" dirty="0"/>
              <a:t> E </a:t>
            </a:r>
            <a:r>
              <a:rPr lang="ro-MD" sz="1600" dirty="0"/>
              <a:t>–</a:t>
            </a:r>
            <a:r>
              <a:rPr lang="en-US" sz="1600" dirty="0" err="1"/>
              <a:t>Diod</a:t>
            </a:r>
            <a:r>
              <a:rPr lang="ro-MD" sz="1600" dirty="0"/>
              <a:t>a tunel, </a:t>
            </a:r>
            <a:r>
              <a:rPr lang="en-US" sz="1600" dirty="0"/>
              <a:t> F</a:t>
            </a:r>
            <a:r>
              <a:rPr lang="ro-MD" sz="1600" dirty="0"/>
              <a:t>-</a:t>
            </a:r>
            <a:r>
              <a:rPr lang="en-US" sz="1600" dirty="0"/>
              <a:t> Tran</a:t>
            </a:r>
            <a:r>
              <a:rPr lang="ro-MD" sz="1600" dirty="0"/>
              <a:t>z</a:t>
            </a:r>
            <a:r>
              <a:rPr lang="en-US" sz="1600" dirty="0" err="1"/>
              <a:t>istor</a:t>
            </a:r>
            <a:r>
              <a:rPr lang="ro-MD" sz="1600" dirty="0"/>
              <a:t> putere mică </a:t>
            </a:r>
            <a:r>
              <a:rPr lang="ro-MD" sz="1600" dirty="0" err="1"/>
              <a:t>frecveță</a:t>
            </a:r>
            <a:r>
              <a:rPr lang="ro-MD" sz="1600" dirty="0"/>
              <a:t> înaltă, </a:t>
            </a:r>
            <a:r>
              <a:rPr lang="en-US" sz="1600" dirty="0"/>
              <a:t>G </a:t>
            </a:r>
            <a:r>
              <a:rPr lang="ro-MD" sz="1600" dirty="0"/>
              <a:t>–diverse</a:t>
            </a:r>
            <a:r>
              <a:rPr lang="en-US" sz="1600" dirty="0"/>
              <a:t>, H</a:t>
            </a:r>
            <a:r>
              <a:rPr lang="ro-MD" sz="1600" dirty="0"/>
              <a:t>-</a:t>
            </a:r>
            <a:r>
              <a:rPr lang="en-US" sz="1600" dirty="0"/>
              <a:t> Diode, </a:t>
            </a:r>
            <a:r>
              <a:rPr lang="en-US" sz="1600" dirty="0" err="1"/>
              <a:t>sen</a:t>
            </a:r>
            <a:r>
              <a:rPr lang="ro-MD" sz="1600" dirty="0"/>
              <a:t>z</a:t>
            </a:r>
            <a:r>
              <a:rPr lang="en-US" sz="1600" dirty="0" err="1"/>
              <a:t>itive</a:t>
            </a:r>
            <a:r>
              <a:rPr lang="en-US" sz="1600" dirty="0"/>
              <a:t> </a:t>
            </a:r>
            <a:r>
              <a:rPr lang="ro-MD" sz="1600" dirty="0"/>
              <a:t>la</a:t>
            </a:r>
            <a:r>
              <a:rPr lang="en-US" sz="1600" dirty="0"/>
              <a:t> </a:t>
            </a:r>
            <a:r>
              <a:rPr lang="en-US" sz="1600" dirty="0" err="1"/>
              <a:t>magneti</a:t>
            </a:r>
            <a:r>
              <a:rPr lang="ro-MD" sz="1600" dirty="0"/>
              <a:t>z</a:t>
            </a:r>
            <a:r>
              <a:rPr lang="en-US" sz="1600" dirty="0"/>
              <a:t>m</a:t>
            </a:r>
            <a:r>
              <a:rPr lang="ro-MD" sz="1600" dirty="0"/>
              <a:t>, </a:t>
            </a:r>
            <a:r>
              <a:rPr lang="en-US" sz="1600" dirty="0"/>
              <a:t>K</a:t>
            </a:r>
            <a:r>
              <a:rPr lang="ro-MD" sz="1600" dirty="0"/>
              <a:t>-</a:t>
            </a:r>
            <a:r>
              <a:rPr lang="en-US" sz="1600" dirty="0"/>
              <a:t> </a:t>
            </a:r>
            <a:r>
              <a:rPr lang="ro-MD" sz="1600" dirty="0"/>
              <a:t>dispozitive cu </a:t>
            </a:r>
            <a:r>
              <a:rPr lang="en-US" sz="1600" dirty="0"/>
              <a:t>Hall </a:t>
            </a:r>
            <a:r>
              <a:rPr lang="en-US" sz="1600" dirty="0" err="1"/>
              <a:t>efect</a:t>
            </a:r>
            <a:r>
              <a:rPr lang="ro-MD" sz="1600" dirty="0"/>
              <a:t>, </a:t>
            </a:r>
            <a:r>
              <a:rPr lang="en-US" sz="1600" dirty="0"/>
              <a:t>L</a:t>
            </a:r>
            <a:r>
              <a:rPr lang="ro-MD" sz="1600" dirty="0"/>
              <a:t>-</a:t>
            </a:r>
            <a:r>
              <a:rPr lang="en-US" sz="1600" dirty="0"/>
              <a:t> Tran</a:t>
            </a:r>
            <a:r>
              <a:rPr lang="ro-MD" sz="1600" dirty="0"/>
              <a:t>z</a:t>
            </a:r>
            <a:r>
              <a:rPr lang="en-US" sz="1600" dirty="0" err="1"/>
              <a:t>istor</a:t>
            </a:r>
            <a:r>
              <a:rPr lang="en-US" sz="1600" dirty="0"/>
              <a:t>, </a:t>
            </a:r>
            <a:r>
              <a:rPr lang="ro-MD" sz="1600" dirty="0"/>
              <a:t>frecvență înaltă de putere, </a:t>
            </a:r>
            <a:r>
              <a:rPr lang="en-US" sz="1600" dirty="0"/>
              <a:t>N</a:t>
            </a:r>
            <a:r>
              <a:rPr lang="ro-MD" sz="1600" dirty="0"/>
              <a:t>-</a:t>
            </a:r>
            <a:r>
              <a:rPr lang="en-US" sz="1600" dirty="0"/>
              <a:t> </a:t>
            </a:r>
            <a:r>
              <a:rPr lang="ro-MD" sz="1600" dirty="0" err="1"/>
              <a:t>Fotocuplu</a:t>
            </a:r>
            <a:r>
              <a:rPr lang="ro-MD" sz="1600" dirty="0"/>
              <a:t>, </a:t>
            </a:r>
            <a:r>
              <a:rPr lang="en-US" sz="1600" dirty="0"/>
              <a:t>P</a:t>
            </a:r>
            <a:r>
              <a:rPr lang="ro-MD" sz="1600" dirty="0"/>
              <a:t>-</a:t>
            </a:r>
            <a:r>
              <a:rPr lang="en-US" sz="1600" dirty="0"/>
              <a:t> </a:t>
            </a:r>
            <a:r>
              <a:rPr lang="ro-MD" sz="1600" dirty="0"/>
              <a:t>detector lumină, </a:t>
            </a:r>
            <a:r>
              <a:rPr lang="en-US" sz="1600" dirty="0"/>
              <a:t>  Q</a:t>
            </a:r>
            <a:r>
              <a:rPr lang="ro-MD" sz="1600" dirty="0"/>
              <a:t>-</a:t>
            </a:r>
            <a:r>
              <a:rPr lang="en-US" sz="1600" dirty="0"/>
              <a:t> </a:t>
            </a:r>
            <a:r>
              <a:rPr lang="ro-MD" sz="1600" dirty="0"/>
              <a:t>LED</a:t>
            </a:r>
            <a:r>
              <a:rPr lang="en-US" sz="1600" dirty="0"/>
              <a:t> R</a:t>
            </a:r>
            <a:r>
              <a:rPr lang="ro-MD" sz="1600" dirty="0"/>
              <a:t>-</a:t>
            </a:r>
            <a:r>
              <a:rPr lang="en-US" sz="1600" dirty="0"/>
              <a:t> </a:t>
            </a:r>
            <a:r>
              <a:rPr lang="ro-MD" sz="1600" dirty="0"/>
              <a:t>comutatoare tip </a:t>
            </a:r>
            <a:r>
              <a:rPr lang="en-US" sz="1600" dirty="0"/>
              <a:t>t</a:t>
            </a:r>
            <a:r>
              <a:rPr lang="ro-MD" sz="1600" dirty="0"/>
              <a:t>i</a:t>
            </a:r>
            <a:r>
              <a:rPr lang="en-US" sz="1600" dirty="0" err="1"/>
              <a:t>ristor</a:t>
            </a:r>
            <a:r>
              <a:rPr lang="en-US" sz="1600" dirty="0"/>
              <a:t>, </a:t>
            </a:r>
            <a:r>
              <a:rPr lang="en-US" sz="1600" dirty="0" err="1"/>
              <a:t>diac</a:t>
            </a:r>
            <a:r>
              <a:rPr lang="en-US" sz="1600" dirty="0"/>
              <a:t>, </a:t>
            </a:r>
            <a:r>
              <a:rPr lang="en-US" sz="1600" dirty="0" err="1"/>
              <a:t>unijuncti</a:t>
            </a:r>
            <a:r>
              <a:rPr lang="ro-MD" sz="1600" dirty="0"/>
              <a:t>e</a:t>
            </a:r>
            <a:r>
              <a:rPr lang="en-US" sz="1600" dirty="0"/>
              <a:t> </a:t>
            </a:r>
            <a:r>
              <a:rPr lang="en-US" sz="1600" dirty="0" err="1"/>
              <a:t>etc</a:t>
            </a:r>
            <a:r>
              <a:rPr lang="en-US" sz="1600" dirty="0"/>
              <a:t> </a:t>
            </a:r>
            <a:r>
              <a:rPr lang="ro-MD" sz="1600" dirty="0"/>
              <a:t>de putere mica</a:t>
            </a:r>
            <a:r>
              <a:rPr lang="en-US" sz="1600" dirty="0"/>
              <a:t>, S</a:t>
            </a:r>
            <a:r>
              <a:rPr lang="ro-MD" sz="1600" dirty="0"/>
              <a:t>-</a:t>
            </a:r>
            <a:r>
              <a:rPr lang="en-US" sz="1600" dirty="0"/>
              <a:t> Tran</a:t>
            </a:r>
            <a:r>
              <a:rPr lang="ro-MD" sz="1600" dirty="0"/>
              <a:t>z</a:t>
            </a:r>
            <a:r>
              <a:rPr lang="en-US" sz="1600" dirty="0" err="1"/>
              <a:t>istor</a:t>
            </a:r>
            <a:r>
              <a:rPr lang="en-US" sz="1600" dirty="0"/>
              <a:t>, </a:t>
            </a:r>
            <a:r>
              <a:rPr lang="ro-MD" sz="1600" dirty="0"/>
              <a:t>putere mică de comutare, </a:t>
            </a:r>
            <a:r>
              <a:rPr lang="en-US" sz="1600" dirty="0"/>
              <a:t> T</a:t>
            </a:r>
            <a:r>
              <a:rPr lang="ro-MD" sz="1600" dirty="0"/>
              <a:t>-</a:t>
            </a:r>
            <a:r>
              <a:rPr lang="en-US" sz="1600" dirty="0"/>
              <a:t> </a:t>
            </a:r>
            <a:r>
              <a:rPr lang="ro-MD" sz="1600" dirty="0"/>
              <a:t>de </a:t>
            </a:r>
            <a:r>
              <a:rPr lang="ro-MD" sz="1600" dirty="0" err="1"/>
              <a:t>comutare,putere</a:t>
            </a:r>
            <a:r>
              <a:rPr lang="ro-MD" sz="1600" dirty="0"/>
              <a:t> mare</a:t>
            </a:r>
            <a:r>
              <a:rPr lang="en-US" sz="1600" dirty="0"/>
              <a:t>, e.g. t</a:t>
            </a:r>
            <a:r>
              <a:rPr lang="ro-MD" sz="1600" dirty="0"/>
              <a:t>i</a:t>
            </a:r>
            <a:r>
              <a:rPr lang="en-US" sz="1600" dirty="0" err="1"/>
              <a:t>ristor</a:t>
            </a:r>
            <a:r>
              <a:rPr lang="en-US" sz="1600" dirty="0"/>
              <a:t>, </a:t>
            </a:r>
            <a:r>
              <a:rPr lang="en-US" sz="1600" dirty="0" err="1"/>
              <a:t>triac</a:t>
            </a:r>
            <a:r>
              <a:rPr lang="en-US" sz="1600" dirty="0"/>
              <a:t>, etc.</a:t>
            </a:r>
            <a:r>
              <a:rPr lang="ro-MD" sz="1600" dirty="0"/>
              <a:t> </a:t>
            </a:r>
            <a:r>
              <a:rPr lang="en-US" sz="1600" dirty="0"/>
              <a:t>U</a:t>
            </a:r>
            <a:r>
              <a:rPr lang="ro-MD" sz="1600" dirty="0"/>
              <a:t>-</a:t>
            </a:r>
            <a:r>
              <a:rPr lang="en-US" sz="1600" dirty="0"/>
              <a:t> Tran</a:t>
            </a:r>
            <a:r>
              <a:rPr lang="ro-MD" sz="1600" dirty="0"/>
              <a:t>z</a:t>
            </a:r>
            <a:r>
              <a:rPr lang="en-US" sz="1600" dirty="0" err="1"/>
              <a:t>istor</a:t>
            </a:r>
            <a:r>
              <a:rPr lang="en-US" sz="1600" dirty="0"/>
              <a:t>, </a:t>
            </a:r>
            <a:r>
              <a:rPr lang="ro-MD" sz="1600" dirty="0"/>
              <a:t>de comutare de putere, </a:t>
            </a:r>
            <a:r>
              <a:rPr lang="en-US" sz="1600" dirty="0"/>
              <a:t> W</a:t>
            </a:r>
            <a:r>
              <a:rPr lang="ro-MD" sz="1600" dirty="0"/>
              <a:t>- acustice, </a:t>
            </a:r>
            <a:r>
              <a:rPr lang="en-US" sz="1600" dirty="0"/>
              <a:t>X</a:t>
            </a:r>
            <a:r>
              <a:rPr lang="ro-MD" sz="1600" dirty="0"/>
              <a:t>-</a:t>
            </a:r>
            <a:r>
              <a:rPr lang="en-US" sz="1600" dirty="0"/>
              <a:t> Diode, </a:t>
            </a:r>
            <a:r>
              <a:rPr lang="en-US" sz="1600" dirty="0" err="1"/>
              <a:t>multipli</a:t>
            </a:r>
            <a:r>
              <a:rPr lang="ro-MD" sz="1600" dirty="0" err="1"/>
              <a:t>catoare</a:t>
            </a:r>
            <a:r>
              <a:rPr lang="ro-MD" sz="1600" dirty="0"/>
              <a:t>,</a:t>
            </a:r>
            <a:r>
              <a:rPr lang="en-US" sz="1600" dirty="0"/>
              <a:t> e.g. varactor</a:t>
            </a:r>
            <a:r>
              <a:rPr lang="ro-MD" sz="1600" dirty="0"/>
              <a:t>, </a:t>
            </a:r>
            <a:r>
              <a:rPr lang="en-US" sz="1600" dirty="0"/>
              <a:t> Y</a:t>
            </a:r>
            <a:r>
              <a:rPr lang="ro-MD" sz="1600" dirty="0"/>
              <a:t>-</a:t>
            </a:r>
            <a:r>
              <a:rPr lang="en-US" sz="1600" dirty="0"/>
              <a:t> Diode, re</a:t>
            </a:r>
            <a:r>
              <a:rPr lang="ro-MD" sz="1600" dirty="0"/>
              <a:t>dresoare</a:t>
            </a:r>
            <a:r>
              <a:rPr lang="en-US" sz="1600" dirty="0"/>
              <a:t> </a:t>
            </a:r>
            <a:r>
              <a:rPr lang="ro-MD" sz="1600" dirty="0"/>
              <a:t> </a:t>
            </a:r>
            <a:r>
              <a:rPr lang="en-US" sz="1600" dirty="0"/>
              <a:t>Z</a:t>
            </a:r>
            <a:r>
              <a:rPr lang="ro-MD" sz="1600" dirty="0"/>
              <a:t>-</a:t>
            </a:r>
            <a:r>
              <a:rPr lang="en-US" sz="1600" dirty="0"/>
              <a:t> Diode, voltage reference</a:t>
            </a:r>
            <a:endParaRPr lang="ro-MD" sz="1600" dirty="0"/>
          </a:p>
          <a:p>
            <a:pPr marL="0" indent="0">
              <a:buNone/>
              <a:defRPr/>
            </a:pPr>
            <a:r>
              <a:rPr lang="ro-MD" sz="1600" b="1" dirty="0">
                <a:solidFill>
                  <a:srgbClr val="FF0000"/>
                </a:solidFill>
              </a:rPr>
              <a:t>A 3-ia literă </a:t>
            </a:r>
            <a:r>
              <a:rPr lang="ro-MD" sz="1600" dirty="0"/>
              <a:t>– industrial sau </a:t>
            </a:r>
            <a:r>
              <a:rPr lang="ro-MD" sz="1600" dirty="0" err="1"/>
              <a:t>professional</a:t>
            </a:r>
            <a:r>
              <a:rPr lang="ro-MD" sz="1600" dirty="0"/>
              <a:t>, dar nu comercial de uz larg (W,X,Y,Z)</a:t>
            </a:r>
          </a:p>
          <a:p>
            <a:pPr marL="0" indent="0">
              <a:buNone/>
              <a:defRPr/>
            </a:pPr>
            <a:r>
              <a:rPr lang="ro-MD" sz="1600" b="1" dirty="0">
                <a:solidFill>
                  <a:srgbClr val="FF0000"/>
                </a:solidFill>
              </a:rPr>
              <a:t>Nr de serie </a:t>
            </a:r>
            <a:r>
              <a:rPr lang="ro-MD" sz="1600" dirty="0"/>
              <a:t>(100-9999),  </a:t>
            </a:r>
            <a:r>
              <a:rPr lang="ro-MD" sz="1600" dirty="0" err="1"/>
              <a:t>Suffix</a:t>
            </a:r>
            <a:r>
              <a:rPr lang="ro-MD" sz="1600" dirty="0"/>
              <a:t> – A (partidă mică), B (medie), C (largă), sau fără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85724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0" y="381001"/>
            <a:ext cx="8153400" cy="5826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o-MD" dirty="0"/>
              <a:t>JIS </a:t>
            </a:r>
            <a:r>
              <a:rPr lang="ro-MD" dirty="0" err="1"/>
              <a:t>System</a:t>
            </a:r>
            <a:r>
              <a:rPr lang="ro-MD" dirty="0"/>
              <a:t> (japonez industrial standard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019300" y="963614"/>
            <a:ext cx="8305800" cy="5741987"/>
          </a:xfrm>
        </p:spPr>
        <p:txBody>
          <a:bodyPr/>
          <a:lstStyle/>
          <a:p>
            <a:r>
              <a:rPr lang="ro-MD" altLang="en-US" dirty="0"/>
              <a:t>cifre, 2 litere, serial </a:t>
            </a:r>
            <a:r>
              <a:rPr lang="ro-MD" altLang="en-US" dirty="0" err="1"/>
              <a:t>number</a:t>
            </a:r>
            <a:r>
              <a:rPr lang="ro-MD" altLang="en-US" dirty="0"/>
              <a:t> (</a:t>
            </a:r>
            <a:r>
              <a:rPr lang="ro-MD" altLang="en-US" dirty="0" err="1"/>
              <a:t>suffix</a:t>
            </a:r>
            <a:r>
              <a:rPr lang="ro-MD" altLang="en-US" dirty="0"/>
              <a:t>)</a:t>
            </a:r>
          </a:p>
          <a:p>
            <a:r>
              <a:rPr lang="ro-MD" altLang="en-US" dirty="0"/>
              <a:t>cifre- nr de </a:t>
            </a:r>
            <a:r>
              <a:rPr lang="ro-MD" altLang="en-US" dirty="0" err="1"/>
              <a:t>pn</a:t>
            </a:r>
            <a:r>
              <a:rPr lang="ro-MD" altLang="en-US" dirty="0"/>
              <a:t> joncțiuni</a:t>
            </a:r>
          </a:p>
          <a:p>
            <a:r>
              <a:rPr lang="ro-MD" altLang="en-US" dirty="0"/>
              <a:t>Literele: </a:t>
            </a:r>
            <a:r>
              <a:rPr lang="en-US" altLang="en-US" dirty="0"/>
              <a:t>SA: PNP HF transistor  SB:  PNP AF transistor</a:t>
            </a:r>
            <a:r>
              <a:rPr lang="ro-MD" altLang="en-US" dirty="0"/>
              <a:t> </a:t>
            </a:r>
            <a:r>
              <a:rPr lang="en-US" altLang="en-US" dirty="0"/>
              <a:t>SC: NPN HF</a:t>
            </a:r>
            <a:r>
              <a:rPr lang="ro-MD" altLang="en-US" dirty="0"/>
              <a:t> tr-r   </a:t>
            </a:r>
            <a:r>
              <a:rPr lang="en-US" altLang="en-US" b="1" dirty="0"/>
              <a:t>SD: </a:t>
            </a:r>
            <a:r>
              <a:rPr lang="en-US" altLang="en-US" dirty="0"/>
              <a:t> NPN AF transistor</a:t>
            </a:r>
            <a:r>
              <a:rPr lang="ro-MD" altLang="en-US" dirty="0"/>
              <a:t> </a:t>
            </a:r>
            <a:r>
              <a:rPr lang="en-US" altLang="en-US" dirty="0"/>
              <a:t> SE: Diodes   SF:  </a:t>
            </a:r>
            <a:r>
              <a:rPr lang="en-US" altLang="en-US" dirty="0" err="1"/>
              <a:t>Thyristors</a:t>
            </a:r>
            <a:r>
              <a:rPr lang="ro-MD" altLang="en-US" dirty="0"/>
              <a:t> </a:t>
            </a:r>
            <a:r>
              <a:rPr lang="en-US" altLang="en-US" dirty="0"/>
              <a:t> SG: Gunn devices                         </a:t>
            </a:r>
            <a:r>
              <a:rPr lang="en-US" altLang="en-US" b="1" dirty="0"/>
              <a:t>SH:</a:t>
            </a:r>
            <a:r>
              <a:rPr lang="en-US" altLang="en-US" dirty="0"/>
              <a:t>  UJT</a:t>
            </a:r>
            <a:r>
              <a:rPr lang="ro-MD" altLang="en-US" dirty="0"/>
              <a:t> </a:t>
            </a:r>
            <a:r>
              <a:rPr lang="en-US" altLang="en-US" dirty="0"/>
              <a:t> SJ:  P-channel FET/MOSFET     SK:  N-channel FET/MOSFET</a:t>
            </a:r>
            <a:r>
              <a:rPr lang="ro-MD" altLang="en-US" dirty="0"/>
              <a:t> </a:t>
            </a:r>
            <a:r>
              <a:rPr lang="en-US" altLang="en-US" dirty="0"/>
              <a:t>     </a:t>
            </a:r>
            <a:r>
              <a:rPr lang="en-US" altLang="en-US" b="1" dirty="0"/>
              <a:t>SM:</a:t>
            </a:r>
            <a:r>
              <a:rPr lang="en-US" altLang="en-US" dirty="0"/>
              <a:t> </a:t>
            </a:r>
            <a:r>
              <a:rPr lang="en-US" altLang="en-US" dirty="0" err="1"/>
              <a:t>Triac</a:t>
            </a:r>
            <a:r>
              <a:rPr lang="en-US" altLang="en-US" dirty="0"/>
              <a:t>   SQ:  LED</a:t>
            </a:r>
            <a:r>
              <a:rPr lang="ro-MD" altLang="en-US" dirty="0"/>
              <a:t> </a:t>
            </a:r>
            <a:r>
              <a:rPr lang="en-US" altLang="en-US" dirty="0"/>
              <a:t> SR: Rectifier SS:  Signal diodes</a:t>
            </a:r>
            <a:r>
              <a:rPr lang="ro-MD" altLang="en-US" dirty="0"/>
              <a:t> </a:t>
            </a:r>
            <a:r>
              <a:rPr lang="en-US" altLang="en-US" dirty="0"/>
              <a:t> ST:  Diodes                                   </a:t>
            </a:r>
            <a:r>
              <a:rPr lang="en-US" altLang="en-US" b="1" dirty="0"/>
              <a:t>SV: </a:t>
            </a:r>
            <a:r>
              <a:rPr lang="en-US" altLang="en-US" dirty="0"/>
              <a:t> </a:t>
            </a:r>
            <a:r>
              <a:rPr lang="en-US" altLang="en-US" dirty="0" err="1"/>
              <a:t>Varicaps</a:t>
            </a:r>
            <a:r>
              <a:rPr lang="en-US" altLang="en-US" dirty="0"/>
              <a:t>   SZ:  Zener diodes</a:t>
            </a:r>
            <a:endParaRPr lang="ro-MD" altLang="en-US" dirty="0"/>
          </a:p>
          <a:p>
            <a:r>
              <a:rPr lang="ro-MD" altLang="en-US" b="1" dirty="0"/>
              <a:t>Nr</a:t>
            </a:r>
            <a:r>
              <a:rPr lang="ro-MD" altLang="en-US" dirty="0"/>
              <a:t> serie de la 10 la 9999</a:t>
            </a:r>
          </a:p>
          <a:p>
            <a:r>
              <a:rPr lang="ro-MD" altLang="en-US" b="1" dirty="0"/>
              <a:t>Sufix</a:t>
            </a:r>
            <a:r>
              <a:rPr lang="ro-MD" altLang="en-US" dirty="0"/>
              <a:t> – tipuri de aprobări din Japonia</a:t>
            </a:r>
          </a:p>
          <a:p>
            <a:r>
              <a:rPr lang="ro-MD" altLang="en-US" dirty="0"/>
              <a:t>Producătorii majori au propria clasificare: MJ – </a:t>
            </a:r>
            <a:r>
              <a:rPr lang="ro-MD" altLang="en-US" dirty="0" err="1"/>
              <a:t>Motorolla</a:t>
            </a:r>
            <a:r>
              <a:rPr lang="ro-MD" altLang="en-US" dirty="0"/>
              <a:t> </a:t>
            </a:r>
            <a:r>
              <a:rPr lang="ro-MD" altLang="en-US" dirty="0" err="1"/>
              <a:t>power</a:t>
            </a:r>
            <a:r>
              <a:rPr lang="ro-MD" altLang="en-US" dirty="0"/>
              <a:t>, metal case...</a:t>
            </a:r>
          </a:p>
          <a:p>
            <a:r>
              <a:rPr lang="ro-MD" altLang="en-US" dirty="0"/>
              <a:t>MJE – </a:t>
            </a:r>
            <a:r>
              <a:rPr lang="ro-MD" altLang="en-US" dirty="0" err="1"/>
              <a:t>Motorolla</a:t>
            </a:r>
            <a:r>
              <a:rPr lang="ro-MD" altLang="en-US" dirty="0"/>
              <a:t> </a:t>
            </a:r>
            <a:r>
              <a:rPr lang="ro-MD" altLang="en-US" dirty="0" err="1"/>
              <a:t>power</a:t>
            </a:r>
            <a:r>
              <a:rPr lang="ro-MD" altLang="en-US" dirty="0"/>
              <a:t> plastic case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7908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8488" y="176214"/>
            <a:ext cx="6572250" cy="1049337"/>
          </a:xfrm>
        </p:spPr>
        <p:txBody>
          <a:bodyPr/>
          <a:lstStyle/>
          <a:p>
            <a:pPr>
              <a:defRPr/>
            </a:pPr>
            <a:r>
              <a:rPr lang="ro-MD" dirty="0"/>
              <a:t>Marcarea în Rusia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DDEB72-DF15-BE37-260D-4EAD8D4E1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3" y="800813"/>
            <a:ext cx="3467584" cy="41630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EC6459-E1C9-8BA9-BC76-A9F824AA3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111" y="800813"/>
            <a:ext cx="3210373" cy="39343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C75C46-614A-0EFC-B424-F11C18E7CD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9111" y="4735187"/>
            <a:ext cx="3210373" cy="9214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BAC56E-917C-639E-C397-3CFA6963CA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3129" y="2768000"/>
            <a:ext cx="5316958" cy="9907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67811AD-317A-0719-4421-1B388CFEDA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3128" y="5126084"/>
            <a:ext cx="5316959" cy="82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24054"/>
      </p:ext>
    </p:extLst>
  </p:cSld>
  <p:clrMapOvr>
    <a:masterClrMapping/>
  </p:clrMapOvr>
</p:sld>
</file>

<file path=ppt/theme/theme1.xml><?xml version="1.0" encoding="utf-8"?>
<a:theme xmlns:a="http://schemas.openxmlformats.org/drawingml/2006/main" name="1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CCFF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rgbClr val="FFFF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CCFF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1" i="0" u="none" strike="noStrike" cap="none" normalizeH="0" baseline="0" smtClean="0">
            <a:ln>
              <a:noFill/>
            </a:ln>
            <a:solidFill>
              <a:srgbClr val="FFFF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000066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000066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1661</TotalTime>
  <Words>4423</Words>
  <Application>Microsoft Office PowerPoint</Application>
  <PresentationFormat>Widescreen</PresentationFormat>
  <Paragraphs>597</Paragraphs>
  <Slides>55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72" baseType="lpstr">
      <vt:lpstr>宋体</vt:lpstr>
      <vt:lpstr>Arial</vt:lpstr>
      <vt:lpstr>Arial Black</vt:lpstr>
      <vt:lpstr>Book Antiqua</vt:lpstr>
      <vt:lpstr>Bookman Old Style</vt:lpstr>
      <vt:lpstr>Calibri</vt:lpstr>
      <vt:lpstr>Gill Sans MT</vt:lpstr>
      <vt:lpstr>Monotype Sorts</vt:lpstr>
      <vt:lpstr>Symbol</vt:lpstr>
      <vt:lpstr>Times New Roman</vt:lpstr>
      <vt:lpstr>Wingdings</vt:lpstr>
      <vt:lpstr>1_Gallery</vt:lpstr>
      <vt:lpstr>Default Design</vt:lpstr>
      <vt:lpstr>1_Default Design</vt:lpstr>
      <vt:lpstr>2_Default Design</vt:lpstr>
      <vt:lpstr>Equation</vt:lpstr>
      <vt:lpstr>CorelDRAW</vt:lpstr>
      <vt:lpstr>PowerPoint Presentation</vt:lpstr>
      <vt:lpstr>Clasificarea componentelor electronice</vt:lpstr>
      <vt:lpstr>Clasificarea dispozitivelor microelectronice</vt:lpstr>
      <vt:lpstr>Clasificarea DMOE după purtători de sarcină</vt:lpstr>
      <vt:lpstr>Clasificarea dmoe după tipul joncțiunii</vt:lpstr>
      <vt:lpstr>Clasificarea după nr de joncțiuni</vt:lpstr>
      <vt:lpstr>Pro-electron numbering system</vt:lpstr>
      <vt:lpstr>JIS System (japonez industrial standard</vt:lpstr>
      <vt:lpstr>Marcarea în Rusia</vt:lpstr>
      <vt:lpstr>PowerPoint Presentation</vt:lpstr>
      <vt:lpstr>Clasificarea diodelor SC</vt:lpstr>
      <vt:lpstr>PowerPoint Presentation</vt:lpstr>
      <vt:lpstr>Obținerea p-n joncțiunii</vt:lpstr>
      <vt:lpstr>Clasificarea diodelor după putere</vt:lpstr>
      <vt:lpstr>Cum de Extins domeniilor de curent                 și tensiune redresate ?</vt:lpstr>
      <vt:lpstr>Clasificarea diodelor după frecvența de lucru</vt:lpstr>
      <vt:lpstr>Temperatura de lucru a diodelor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Caracteristica statică a diodei</vt:lpstr>
      <vt:lpstr>Parametrii diodei</vt:lpstr>
      <vt:lpstr>Regimuri limită de funcționare</vt:lpstr>
      <vt:lpstr>PowerPoint Presentation</vt:lpstr>
      <vt:lpstr>Influențe reale la I-V caracteristica</vt:lpstr>
      <vt:lpstr>Metoda dreptei de sarcină</vt:lpstr>
      <vt:lpstr>Determinarea punctului static de funcționare  (PSF)</vt:lpstr>
      <vt:lpstr>Unele concluzii</vt:lpstr>
      <vt:lpstr>Modelarea diodei în circuit  c.c.</vt:lpstr>
      <vt:lpstr>Criteriile acceptate pentru modelele prezentate</vt:lpstr>
      <vt:lpstr>Modelul liniarizat 1B</vt:lpstr>
      <vt:lpstr>Modelul liniarizat cazul IIB</vt:lpstr>
      <vt:lpstr>PowerPoint Presentation</vt:lpstr>
      <vt:lpstr>diodA în regim dinamic la semnal mic</vt:lpstr>
      <vt:lpstr>Rezistența diferențială a diodei</vt:lpstr>
      <vt:lpstr>PowerPoint Presentation</vt:lpstr>
      <vt:lpstr>Coeficientul de redresare a diodei</vt:lpstr>
      <vt:lpstr>Disiparea căldurii</vt:lpstr>
      <vt:lpstr>Parametrii tipici ai diodei</vt:lpstr>
      <vt:lpstr>Junction Built-In Voltage</vt:lpstr>
      <vt:lpstr>Width of the Depletion Region</vt:lpstr>
      <vt:lpstr>The p-n Junction Under Forward-Bias Conditions</vt:lpstr>
      <vt:lpstr>The p-n Junction Under Forward-Bias Conditions</vt:lpstr>
      <vt:lpstr>The p-n Junction Under Forward-Bias Conditions</vt:lpstr>
      <vt:lpstr>The p-n Junction Under Reverse-Bias Conditions</vt:lpstr>
      <vt:lpstr>Curentul prin Diodă</vt:lpstr>
      <vt:lpstr>Capacitatea regiunii sărăcite</vt:lpstr>
      <vt:lpstr>Capacitatea Echivalentă - I </vt:lpstr>
      <vt:lpstr>Capacitatea Echivalentă  II</vt:lpstr>
      <vt:lpstr>PowerPoint Presentation</vt:lpstr>
      <vt:lpstr>P-N diode Voltage-Temperature  Characteristics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CLASIFICAREA dmoe</dc:title>
  <dc:creator>USER</dc:creator>
  <cp:lastModifiedBy>buzdugan artur</cp:lastModifiedBy>
  <cp:revision>114</cp:revision>
  <dcterms:created xsi:type="dcterms:W3CDTF">2017-02-10T20:58:03Z</dcterms:created>
  <dcterms:modified xsi:type="dcterms:W3CDTF">2026-02-22T09:03:28Z</dcterms:modified>
</cp:coreProperties>
</file>