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4" r:id="rId6"/>
    <p:sldId id="275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4432" autoAdjust="0"/>
  </p:normalViewPr>
  <p:slideViewPr>
    <p:cSldViewPr snapToGrid="0">
      <p:cViewPr varScale="1">
        <p:scale>
          <a:sx n="95" d="100"/>
          <a:sy n="95" d="100"/>
        </p:scale>
        <p:origin x="-475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5" y="280657"/>
            <a:ext cx="11633703" cy="1204112"/>
          </a:xfrm>
        </p:spPr>
        <p:txBody>
          <a:bodyPr anchor="t">
            <a:normAutofit fontScale="90000"/>
          </a:bodyPr>
          <a:lstStyle/>
          <a:p>
            <a:r>
              <a:rPr lang="ro-MO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Sisteme de Comunicare și Transmitere de Date</a:t>
            </a:r>
            <a: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>
                <a:latin typeface="Arial Black" panose="020B0A04020102020204" pitchFamily="34" charset="0"/>
              </a:rPr>
              <a:t>T</a:t>
            </a:r>
            <a:r>
              <a:rPr lang="x-none" sz="2000" dirty="0" smtClean="0">
                <a:latin typeface="Arial Black" panose="020B0A04020102020204" pitchFamily="34" charset="0"/>
              </a:rPr>
              <a:t>.</a:t>
            </a:r>
            <a:r>
              <a:rPr lang="en-GB" sz="2000" dirty="0" smtClean="0">
                <a:latin typeface="Arial Black" panose="020B0A04020102020204" pitchFamily="34" charset="0"/>
              </a:rPr>
              <a:t>7</a:t>
            </a:r>
            <a:r>
              <a:rPr lang="x-none" sz="2000" dirty="0" smtClean="0">
                <a:latin typeface="Arial Black" panose="020B0A04020102020204" pitchFamily="34" charset="0"/>
              </a:rPr>
              <a:t> – </a:t>
            </a:r>
            <a:r>
              <a:rPr lang="en-US" sz="2000" dirty="0" smtClean="0">
                <a:latin typeface="Arial Black" panose="020B0A04020102020204" pitchFamily="34" charset="0"/>
              </a:rPr>
              <a:t>USB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x-none" dirty="0" smtClean="0"/>
              <a:t>Conf. Univ. Dr. Crețu Vasilii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6497" y="3023857"/>
            <a:ext cx="1042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b="1" dirty="0" smtClean="0"/>
              <a:t>Scopul Lecției: </a:t>
            </a:r>
            <a:r>
              <a:rPr lang="en-GB" b="1" dirty="0" smtClean="0"/>
              <a:t>De a face </a:t>
            </a:r>
            <a:r>
              <a:rPr lang="en-GB" b="1" dirty="0" err="1" smtClean="0"/>
              <a:t>cuno</a:t>
            </a:r>
            <a:r>
              <a:rPr lang="x-none" b="1" dirty="0" smtClean="0"/>
              <a:t>ștință cu parametrii de bază și specificațiile magistralei USB</a:t>
            </a:r>
            <a:r>
              <a:rPr lang="en-US" b="1" dirty="0" smtClean="0"/>
              <a:t>.</a:t>
            </a:r>
            <a:r>
              <a:rPr lang="x-none" b="1" dirty="0" smtClean="0"/>
              <a:t> De a înțelege funcționarea magistralei USB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6497" y="1779935"/>
            <a:ext cx="10429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Prezentare generală a magistralei USB</a:t>
            </a:r>
            <a:r>
              <a:rPr lang="x-none" b="1" dirty="0"/>
              <a:t>, Distribuitor și funcții, Porturi USB, USB Tipuri de transfer, Modelul comunicaţiei USB, Protocolul USB, Câmpurile pachetelor </a:t>
            </a:r>
            <a:r>
              <a:rPr lang="x-none" b="1" dirty="0" smtClean="0"/>
              <a:t>USB</a:t>
            </a:r>
            <a:r>
              <a:rPr lang="x-none" b="1" dirty="0"/>
              <a:t>, Formatul pachetelor USB, Descriptori USB, Procesul de </a:t>
            </a:r>
            <a:r>
              <a:rPr lang="x-none" b="1" dirty="0" smtClean="0"/>
              <a:t>enumerare, </a:t>
            </a:r>
            <a:r>
              <a:rPr lang="pt-BR" b="1" dirty="0"/>
              <a:t>Clasa de dispozitive USB HID</a:t>
            </a:r>
            <a:r>
              <a:rPr lang="x-none" b="1" smtClean="0"/>
              <a:t>  </a:t>
            </a:r>
            <a:endParaRPr lang="en-US" strike="sngStrik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46496" y="3925545"/>
            <a:ext cx="68070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i="1" dirty="0" smtClean="0">
                <a:solidFill>
                  <a:srgbClr val="555555"/>
                </a:solidFill>
                <a:latin typeface="Work Sans"/>
              </a:rPr>
              <a:t>Trebuie</a:t>
            </a:r>
            <a:r>
              <a:rPr lang="ro-RO" b="1" i="1" dirty="0">
                <a:solidFill>
                  <a:srgbClr val="555555"/>
                </a:solidFill>
                <a:latin typeface="Work Sans"/>
              </a:rPr>
              <a:t> să </a:t>
            </a:r>
            <a:r>
              <a:rPr lang="ro-RO" b="1" i="1" dirty="0" smtClean="0">
                <a:solidFill>
                  <a:srgbClr val="555555"/>
                </a:solidFill>
                <a:latin typeface="Work Sans"/>
              </a:rPr>
              <a:t>cunoașteți:</a:t>
            </a:r>
            <a:endParaRPr lang="ro-RO" b="1" i="1" dirty="0">
              <a:solidFill>
                <a:srgbClr val="555555"/>
              </a:solidFill>
              <a:latin typeface="Work Sans"/>
            </a:endParaRPr>
          </a:p>
          <a:p>
            <a:r>
              <a:rPr lang="ro-RO" b="1" i="1" dirty="0">
                <a:solidFill>
                  <a:srgbClr val="555555"/>
                </a:solidFill>
                <a:latin typeface="Work Sans"/>
              </a:rPr>
              <a:t>§  Noțiunile de bază </a:t>
            </a:r>
            <a:r>
              <a:rPr lang="ro-RO" b="1" i="1" dirty="0" smtClean="0">
                <a:solidFill>
                  <a:srgbClr val="555555"/>
                </a:solidFill>
                <a:latin typeface="Work Sans"/>
              </a:rPr>
              <a:t>despre magistrala USB. Porturi USB;</a:t>
            </a:r>
            <a:r>
              <a:rPr lang="ro-RO" b="1" i="1" strike="sngStrike" dirty="0">
                <a:solidFill>
                  <a:srgbClr val="555555"/>
                </a:solidFill>
                <a:latin typeface="Work Sans"/>
              </a:rPr>
              <a:t/>
            </a:r>
            <a:br>
              <a:rPr lang="ro-RO" b="1" i="1" strike="sngStrike" dirty="0">
                <a:solidFill>
                  <a:srgbClr val="555555"/>
                </a:solidFill>
                <a:latin typeface="Work Sans"/>
              </a:rPr>
            </a:br>
            <a:r>
              <a:rPr lang="ro-RO" b="1" i="1" dirty="0" smtClean="0">
                <a:solidFill>
                  <a:srgbClr val="555555"/>
                </a:solidFill>
                <a:latin typeface="Work Sans"/>
              </a:rPr>
              <a:t>§</a:t>
            </a:r>
            <a:r>
              <a:rPr lang="ro-RO" b="1" i="1" dirty="0">
                <a:solidFill>
                  <a:srgbClr val="555555"/>
                </a:solidFill>
                <a:latin typeface="Work Sans"/>
              </a:rPr>
              <a:t>  Modelul de </a:t>
            </a:r>
            <a:r>
              <a:rPr lang="ro-RO" b="1" i="1" dirty="0" smtClean="0">
                <a:solidFill>
                  <a:srgbClr val="555555"/>
                </a:solidFill>
                <a:latin typeface="Work Sans"/>
              </a:rPr>
              <a:t>comunicație USB. Protocolul USB;</a:t>
            </a:r>
            <a:endParaRPr lang="ro-RO" b="1" i="1" dirty="0">
              <a:solidFill>
                <a:srgbClr val="555555"/>
              </a:solidFill>
              <a:latin typeface="Work Sans"/>
            </a:endParaRPr>
          </a:p>
          <a:p>
            <a:r>
              <a:rPr lang="ro-RO" b="1" i="1" dirty="0">
                <a:solidFill>
                  <a:srgbClr val="555555"/>
                </a:solidFill>
                <a:latin typeface="Work Sans"/>
              </a:rPr>
              <a:t>§  </a:t>
            </a:r>
            <a:r>
              <a:rPr lang="ro-RO" b="1" i="1" dirty="0" smtClean="0">
                <a:solidFill>
                  <a:srgbClr val="555555"/>
                </a:solidFill>
                <a:latin typeface="Work Sans"/>
              </a:rPr>
              <a:t>Clasa de dispozitive USB HID:</a:t>
            </a:r>
            <a:endParaRPr lang="ro-RO" b="1" i="1" dirty="0">
              <a:solidFill>
                <a:srgbClr val="555555"/>
              </a:solidFill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99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https://upload.wikimedia.org/wikipedia/commons/5/56/USB_Full_Speed_sch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7416" y="92597"/>
            <a:ext cx="8874994" cy="664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8078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199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USB </a:t>
            </a:r>
            <a:r>
              <a:rPr lang="en-GB" dirty="0" err="1" smtClean="0"/>
              <a:t>Tipuri</a:t>
            </a:r>
            <a:r>
              <a:rPr lang="en-GB" dirty="0" smtClean="0"/>
              <a:t> de transfer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50614"/>
            <a:ext cx="12192000" cy="522634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Arhitectura</a:t>
            </a:r>
            <a:r>
              <a:rPr lang="en-US" dirty="0"/>
              <a:t> USB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patru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transferuri</a:t>
            </a:r>
            <a:r>
              <a:rPr lang="en-US" dirty="0"/>
              <a:t> de date: de control, de </a:t>
            </a:r>
            <a:r>
              <a:rPr lang="en-US" dirty="0" err="1"/>
              <a:t>întrerupere</a:t>
            </a:r>
            <a:r>
              <a:rPr lang="en-US" dirty="0"/>
              <a:t>, de date </a:t>
            </a:r>
            <a:r>
              <a:rPr lang="en-US" dirty="0" err="1"/>
              <a:t>voluminoase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izocrone</a:t>
            </a:r>
            <a:r>
              <a:rPr lang="en-US" dirty="0"/>
              <a:t>. </a:t>
            </a:r>
          </a:p>
          <a:p>
            <a:r>
              <a:rPr lang="en-US" dirty="0" err="1"/>
              <a:t>Transferurile</a:t>
            </a:r>
            <a:r>
              <a:rPr lang="en-US" dirty="0"/>
              <a:t> </a:t>
            </a:r>
            <a:r>
              <a:rPr lang="en-US" i="1" dirty="0"/>
              <a:t>de control </a:t>
            </a:r>
            <a:r>
              <a:rPr lang="en-US" dirty="0"/>
              <a:t>se </a:t>
            </a:r>
            <a:r>
              <a:rPr lang="en-US" dirty="0" err="1"/>
              <a:t>utilizează</a:t>
            </a:r>
            <a:r>
              <a:rPr lang="en-US" dirty="0"/>
              <a:t> de </a:t>
            </a:r>
            <a:r>
              <a:rPr lang="en-US" dirty="0" err="1"/>
              <a:t>driverele</a:t>
            </a:r>
            <a:r>
              <a:rPr lang="en-US" dirty="0"/>
              <a:t> </a:t>
            </a:r>
            <a:r>
              <a:rPr lang="en-US" dirty="0" err="1"/>
              <a:t>calculatorului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configurarea</a:t>
            </a:r>
            <a:r>
              <a:rPr lang="en-US" dirty="0"/>
              <a:t> </a:t>
            </a:r>
            <a:r>
              <a:rPr lang="en-US" dirty="0" err="1"/>
              <a:t>dispozitivelor</a:t>
            </a:r>
            <a:r>
              <a:rPr lang="en-US" dirty="0"/>
              <a:t> care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ataşate</a:t>
            </a:r>
            <a:r>
              <a:rPr lang="en-US" dirty="0"/>
              <a:t> la </a:t>
            </a:r>
            <a:r>
              <a:rPr lang="en-US" dirty="0" err="1"/>
              <a:t>sistem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Transferurile</a:t>
            </a:r>
            <a:r>
              <a:rPr lang="en-US" dirty="0"/>
              <a:t> </a:t>
            </a:r>
            <a:r>
              <a:rPr lang="en-US" i="1" dirty="0"/>
              <a:t>de </a:t>
            </a:r>
            <a:r>
              <a:rPr lang="en-US" i="1" dirty="0" err="1"/>
              <a:t>întrerupere</a:t>
            </a:r>
            <a:r>
              <a:rPr lang="en-US" i="1" dirty="0"/>
              <a:t> </a:t>
            </a:r>
            <a:r>
              <a:rPr lang="en-US" dirty="0"/>
              <a:t>se </a:t>
            </a:r>
            <a:r>
              <a:rPr lang="en-US" dirty="0" err="1"/>
              <a:t>utilizează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date cu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 smtClean="0"/>
              <a:t>redus</a:t>
            </a:r>
            <a:endParaRPr lang="en-US" dirty="0" smtClean="0"/>
          </a:p>
          <a:p>
            <a:r>
              <a:rPr lang="en-US" dirty="0" err="1"/>
              <a:t>Transferurile</a:t>
            </a:r>
            <a:r>
              <a:rPr lang="en-US" dirty="0"/>
              <a:t> </a:t>
            </a:r>
            <a:r>
              <a:rPr lang="en-US" i="1" dirty="0"/>
              <a:t>de date </a:t>
            </a:r>
            <a:r>
              <a:rPr lang="en-US" i="1" dirty="0" err="1"/>
              <a:t>voluminoase</a:t>
            </a:r>
            <a:r>
              <a:rPr lang="en-US" i="1" dirty="0"/>
              <a:t> </a:t>
            </a:r>
            <a:r>
              <a:rPr lang="en-US" dirty="0"/>
              <a:t>(“</a:t>
            </a:r>
            <a:r>
              <a:rPr lang="en-US" i="1" dirty="0"/>
              <a:t>bulk</a:t>
            </a:r>
            <a:r>
              <a:rPr lang="en-US" dirty="0"/>
              <a:t>”) se </a:t>
            </a:r>
            <a:r>
              <a:rPr lang="en-US" dirty="0" err="1"/>
              <a:t>utilizează</a:t>
            </a:r>
            <a:r>
              <a:rPr lang="en-US" dirty="0"/>
              <a:t> cu </a:t>
            </a:r>
            <a:r>
              <a:rPr lang="en-US" dirty="0" err="1"/>
              <a:t>periferice</a:t>
            </a:r>
            <a:r>
              <a:rPr lang="en-US" dirty="0"/>
              <a:t> cum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memorii</a:t>
            </a:r>
            <a:r>
              <a:rPr lang="en-US" dirty="0"/>
              <a:t> de </a:t>
            </a:r>
            <a:r>
              <a:rPr lang="en-US" dirty="0" err="1"/>
              <a:t>masă</a:t>
            </a:r>
            <a:r>
              <a:rPr lang="en-US" dirty="0"/>
              <a:t>, </a:t>
            </a:r>
            <a:r>
              <a:rPr lang="en-US" dirty="0" err="1"/>
              <a:t>imprimante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scanere</a:t>
            </a:r>
            <a:r>
              <a:rPr lang="en-US" dirty="0"/>
              <a:t>. </a:t>
            </a:r>
            <a:r>
              <a:rPr lang="en-US" dirty="0" err="1"/>
              <a:t>Aceste</a:t>
            </a:r>
            <a:r>
              <a:rPr lang="en-US" dirty="0"/>
              <a:t> date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 smtClean="0"/>
              <a:t>secvenţiale</a:t>
            </a:r>
            <a:endParaRPr lang="en-US" dirty="0" smtClean="0"/>
          </a:p>
          <a:p>
            <a:r>
              <a:rPr lang="en-US" dirty="0" err="1"/>
              <a:t>Transferurile</a:t>
            </a:r>
            <a:r>
              <a:rPr lang="en-US" dirty="0"/>
              <a:t> </a:t>
            </a:r>
            <a:r>
              <a:rPr lang="en-US" i="1" dirty="0" err="1"/>
              <a:t>izocrone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 err="1"/>
              <a:t>isos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egal</a:t>
            </a:r>
            <a:r>
              <a:rPr lang="en-US" dirty="0"/>
              <a:t>, </a:t>
            </a:r>
            <a:r>
              <a:rPr lang="en-US" i="1" dirty="0" err="1"/>
              <a:t>chronos</a:t>
            </a:r>
            <a:r>
              <a:rPr lang="en-US" i="1" dirty="0"/>
              <a:t> </a:t>
            </a:r>
            <a:r>
              <a:rPr lang="en-US" dirty="0"/>
              <a:t>– </a:t>
            </a:r>
            <a:r>
              <a:rPr lang="en-US" dirty="0" err="1"/>
              <a:t>timp</a:t>
            </a:r>
            <a:r>
              <a:rPr lang="en-US" dirty="0"/>
              <a:t>) se </a:t>
            </a:r>
            <a:r>
              <a:rPr lang="en-US" dirty="0" err="1"/>
              <a:t>utilizează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datele</a:t>
            </a:r>
            <a:r>
              <a:rPr lang="en-US" dirty="0"/>
              <a:t> care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furnizate</a:t>
            </a:r>
            <a:r>
              <a:rPr lang="en-US" dirty="0"/>
              <a:t> cu o </a:t>
            </a:r>
            <a:r>
              <a:rPr lang="en-US" dirty="0" err="1"/>
              <a:t>anumită</a:t>
            </a:r>
            <a:r>
              <a:rPr lang="en-US" dirty="0"/>
              <a:t> </a:t>
            </a:r>
            <a:r>
              <a:rPr lang="en-US" dirty="0" err="1"/>
              <a:t>rată</a:t>
            </a:r>
            <a:r>
              <a:rPr lang="en-US" dirty="0"/>
              <a:t> de transfer </a:t>
            </a:r>
            <a:r>
              <a:rPr lang="en-US" dirty="0" err="1"/>
              <a:t>constantă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a </a:t>
            </a:r>
            <a:r>
              <a:rPr lang="en-US" dirty="0" err="1"/>
              <a:t>căror</a:t>
            </a:r>
            <a:r>
              <a:rPr lang="en-US" dirty="0"/>
              <a:t> </a:t>
            </a:r>
            <a:r>
              <a:rPr lang="en-US" dirty="0" err="1"/>
              <a:t>sincronizare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 smtClean="0"/>
              <a:t>garantată</a:t>
            </a:r>
            <a:endParaRPr lang="en-US" dirty="0" smtClean="0"/>
          </a:p>
          <a:p>
            <a:r>
              <a:rPr lang="en-US" dirty="0" err="1"/>
              <a:t>transferurile</a:t>
            </a:r>
            <a:r>
              <a:rPr lang="en-US" dirty="0"/>
              <a:t> </a:t>
            </a:r>
            <a:r>
              <a:rPr lang="en-US" dirty="0" err="1"/>
              <a:t>asincrone</a:t>
            </a:r>
            <a:r>
              <a:rPr lang="en-US" dirty="0"/>
              <a:t> se </a:t>
            </a:r>
            <a:r>
              <a:rPr lang="en-US" dirty="0" err="1"/>
              <a:t>caracterizează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faptul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fiabilitatea</a:t>
            </a:r>
            <a:r>
              <a:rPr lang="en-US" dirty="0"/>
              <a:t> </a:t>
            </a:r>
            <a:r>
              <a:rPr lang="en-US" dirty="0" err="1"/>
              <a:t>transmiterii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importantă</a:t>
            </a:r>
            <a:r>
              <a:rPr lang="en-US" dirty="0"/>
              <a:t> </a:t>
            </a:r>
            <a:r>
              <a:rPr lang="en-US" dirty="0" err="1"/>
              <a:t>decât</a:t>
            </a:r>
            <a:r>
              <a:rPr lang="en-US" dirty="0"/>
              <a:t> </a:t>
            </a:r>
            <a:r>
              <a:rPr lang="en-US" dirty="0" err="1"/>
              <a:t>asigurarea</a:t>
            </a:r>
            <a:r>
              <a:rPr lang="en-US" dirty="0"/>
              <a:t> </a:t>
            </a:r>
            <a:r>
              <a:rPr lang="en-US" dirty="0" err="1"/>
              <a:t>sincronizării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7755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596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Modelul</a:t>
            </a:r>
            <a:r>
              <a:rPr lang="en-US" b="1" dirty="0"/>
              <a:t> </a:t>
            </a:r>
            <a:r>
              <a:rPr lang="en-US" b="1" dirty="0" err="1"/>
              <a:t>comunicaţiei</a:t>
            </a:r>
            <a:r>
              <a:rPr lang="en-US" b="1" dirty="0"/>
              <a:t> USB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68722"/>
            <a:ext cx="11509248" cy="572468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Un </a:t>
            </a:r>
            <a:r>
              <a:rPr lang="en-US" dirty="0" err="1"/>
              <a:t>sistem</a:t>
            </a:r>
            <a:r>
              <a:rPr lang="en-US" dirty="0"/>
              <a:t> USB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comunicaţia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un program de </a:t>
            </a:r>
            <a:r>
              <a:rPr lang="en-US" dirty="0" err="1"/>
              <a:t>aplicaţie</a:t>
            </a:r>
            <a:r>
              <a:rPr lang="en-US" dirty="0"/>
              <a:t> (client) </a:t>
            </a:r>
            <a:r>
              <a:rPr lang="en-US" dirty="0" err="1"/>
              <a:t>rulat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un calculator </a:t>
            </a:r>
            <a:r>
              <a:rPr lang="en-US" dirty="0" err="1"/>
              <a:t>gazdă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unul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dispozitive</a:t>
            </a:r>
            <a:r>
              <a:rPr lang="en-US" dirty="0"/>
              <a:t> USB </a:t>
            </a:r>
            <a:r>
              <a:rPr lang="en-US" dirty="0" err="1"/>
              <a:t>conectate</a:t>
            </a:r>
            <a:r>
              <a:rPr lang="en-US" dirty="0"/>
              <a:t> la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smtClean="0"/>
              <a:t>calculator</a:t>
            </a:r>
          </a:p>
          <a:p>
            <a:r>
              <a:rPr lang="en-US" dirty="0"/>
              <a:t>Un </a:t>
            </a:r>
            <a:r>
              <a:rPr lang="en-US" dirty="0" err="1"/>
              <a:t>dispozitiv</a:t>
            </a:r>
            <a:r>
              <a:rPr lang="en-US" dirty="0"/>
              <a:t> </a:t>
            </a:r>
            <a:r>
              <a:rPr lang="en-US" dirty="0" err="1"/>
              <a:t>fizic</a:t>
            </a:r>
            <a:r>
              <a:rPr lang="en-US" dirty="0"/>
              <a:t> USB </a:t>
            </a:r>
            <a:r>
              <a:rPr lang="en-US" dirty="0" err="1"/>
              <a:t>conţine</a:t>
            </a:r>
            <a:r>
              <a:rPr lang="en-US" dirty="0"/>
              <a:t> o </a:t>
            </a:r>
            <a:r>
              <a:rPr lang="en-US" dirty="0" err="1"/>
              <a:t>interfaţă</a:t>
            </a:r>
            <a:r>
              <a:rPr lang="en-US" dirty="0"/>
              <a:t> cu </a:t>
            </a:r>
            <a:r>
              <a:rPr lang="en-US" dirty="0" err="1"/>
              <a:t>magistrala</a:t>
            </a:r>
            <a:r>
              <a:rPr lang="en-US" dirty="0"/>
              <a:t> USB, un </a:t>
            </a:r>
            <a:r>
              <a:rPr lang="en-US" dirty="0" err="1"/>
              <a:t>dispozitiv</a:t>
            </a:r>
            <a:r>
              <a:rPr lang="en-US" dirty="0"/>
              <a:t> logic USB </a:t>
            </a:r>
            <a:r>
              <a:rPr lang="en-US" dirty="0" err="1"/>
              <a:t>şi</a:t>
            </a:r>
            <a:r>
              <a:rPr lang="en-US" dirty="0"/>
              <a:t> o </a:t>
            </a:r>
            <a:r>
              <a:rPr lang="en-US" dirty="0" err="1"/>
              <a:t>funcţie</a:t>
            </a:r>
            <a:r>
              <a:rPr lang="en-US" dirty="0" smtClean="0"/>
              <a:t>.</a:t>
            </a:r>
          </a:p>
          <a:p>
            <a:r>
              <a:rPr lang="en-US" dirty="0" err="1"/>
              <a:t>Fiecare</a:t>
            </a:r>
            <a:r>
              <a:rPr lang="en-US" dirty="0"/>
              <a:t> flux de </a:t>
            </a:r>
            <a:r>
              <a:rPr lang="en-US" dirty="0" err="1"/>
              <a:t>comunicaţie</a:t>
            </a:r>
            <a:r>
              <a:rPr lang="en-US" dirty="0"/>
              <a:t> se </a:t>
            </a:r>
            <a:r>
              <a:rPr lang="en-US" dirty="0" err="1"/>
              <a:t>termină</a:t>
            </a:r>
            <a:r>
              <a:rPr lang="en-US" dirty="0"/>
              <a:t> la un </a:t>
            </a:r>
            <a:r>
              <a:rPr lang="en-US" i="1" dirty="0" err="1"/>
              <a:t>punct</a:t>
            </a:r>
            <a:r>
              <a:rPr lang="en-US" i="1" dirty="0"/>
              <a:t> terminal </a:t>
            </a:r>
            <a:r>
              <a:rPr lang="en-US" dirty="0"/>
              <a:t>(“</a:t>
            </a:r>
            <a:r>
              <a:rPr lang="en-US" i="1" dirty="0"/>
              <a:t>endpoint</a:t>
            </a:r>
            <a:r>
              <a:rPr lang="en-US" dirty="0"/>
              <a:t>”) </a:t>
            </a:r>
            <a:r>
              <a:rPr lang="en-US" dirty="0" err="1"/>
              <a:t>dintr</a:t>
            </a:r>
            <a:r>
              <a:rPr lang="en-US" dirty="0"/>
              <a:t>-un </a:t>
            </a:r>
            <a:r>
              <a:rPr lang="en-US" dirty="0" err="1"/>
              <a:t>dispozitiv</a:t>
            </a:r>
            <a:r>
              <a:rPr lang="en-US" dirty="0"/>
              <a:t> </a:t>
            </a:r>
            <a:r>
              <a:rPr lang="en-US" dirty="0" smtClean="0"/>
              <a:t>USB</a:t>
            </a:r>
          </a:p>
          <a:p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dispozitiv</a:t>
            </a:r>
            <a:r>
              <a:rPr lang="en-US" dirty="0"/>
              <a:t> logic are o </a:t>
            </a:r>
            <a:r>
              <a:rPr lang="en-US" dirty="0" err="1"/>
              <a:t>adresă</a:t>
            </a:r>
            <a:r>
              <a:rPr lang="en-US" dirty="0"/>
              <a:t> </a:t>
            </a:r>
            <a:r>
              <a:rPr lang="en-US" dirty="0" err="1"/>
              <a:t>unică</a:t>
            </a:r>
            <a:r>
              <a:rPr lang="en-US" dirty="0"/>
              <a:t>, care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asignată</a:t>
            </a:r>
            <a:r>
              <a:rPr lang="en-US" dirty="0"/>
              <a:t> de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momentul</a:t>
            </a:r>
            <a:r>
              <a:rPr lang="en-US" dirty="0"/>
              <a:t> </a:t>
            </a:r>
            <a:r>
              <a:rPr lang="en-US" dirty="0" err="1"/>
              <a:t>conectării</a:t>
            </a:r>
            <a:r>
              <a:rPr lang="en-US" dirty="0"/>
              <a:t> </a:t>
            </a:r>
            <a:r>
              <a:rPr lang="en-US" dirty="0" err="1"/>
              <a:t>dispozitivului</a:t>
            </a:r>
            <a:r>
              <a:rPr lang="en-US" dirty="0"/>
              <a:t> la </a:t>
            </a:r>
            <a:r>
              <a:rPr lang="en-US" dirty="0" err="1"/>
              <a:t>magistrala</a:t>
            </a:r>
            <a:r>
              <a:rPr lang="en-US" dirty="0"/>
              <a:t> </a:t>
            </a:r>
            <a:r>
              <a:rPr lang="en-US" dirty="0" smtClean="0"/>
              <a:t>USB</a:t>
            </a:r>
          </a:p>
          <a:p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punct</a:t>
            </a:r>
            <a:r>
              <a:rPr lang="en-US" dirty="0"/>
              <a:t> terminal are o </a:t>
            </a:r>
            <a:r>
              <a:rPr lang="en-US" dirty="0" err="1"/>
              <a:t>anumită</a:t>
            </a:r>
            <a:r>
              <a:rPr lang="en-US" dirty="0"/>
              <a:t> </a:t>
            </a:r>
            <a:r>
              <a:rPr lang="en-US" dirty="0" err="1"/>
              <a:t>direcţie</a:t>
            </a:r>
            <a:r>
              <a:rPr lang="en-US" dirty="0"/>
              <a:t> a </a:t>
            </a:r>
            <a:r>
              <a:rPr lang="en-US" dirty="0" err="1"/>
              <a:t>fluxului</a:t>
            </a:r>
            <a:r>
              <a:rPr lang="en-US" dirty="0"/>
              <a:t> de date: </a:t>
            </a:r>
            <a:r>
              <a:rPr lang="en-US" dirty="0" err="1"/>
              <a:t>intrare</a:t>
            </a:r>
            <a:r>
              <a:rPr lang="en-US" dirty="0"/>
              <a:t> (IN),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transferul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de la </a:t>
            </a:r>
            <a:r>
              <a:rPr lang="en-US" dirty="0" err="1"/>
              <a:t>dispozitivul</a:t>
            </a:r>
            <a:r>
              <a:rPr lang="en-US" dirty="0"/>
              <a:t> USB la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,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ieşire</a:t>
            </a:r>
            <a:r>
              <a:rPr lang="en-US" dirty="0"/>
              <a:t> (OUT), </a:t>
            </a:r>
            <a:r>
              <a:rPr lang="en-US" dirty="0" err="1"/>
              <a:t>pentru</a:t>
            </a:r>
            <a:r>
              <a:rPr lang="en-US" dirty="0"/>
              <a:t> transferal </a:t>
            </a:r>
            <a:r>
              <a:rPr lang="en-US" dirty="0" err="1"/>
              <a:t>datelor</a:t>
            </a:r>
            <a:r>
              <a:rPr lang="en-US" dirty="0"/>
              <a:t> de la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 la </a:t>
            </a:r>
            <a:r>
              <a:rPr lang="en-US" dirty="0" err="1"/>
              <a:t>dispozitivul</a:t>
            </a:r>
            <a:r>
              <a:rPr lang="en-US" dirty="0"/>
              <a:t> </a:t>
            </a:r>
            <a:r>
              <a:rPr lang="en-US" dirty="0" smtClean="0"/>
              <a:t>USB</a:t>
            </a:r>
          </a:p>
          <a:p>
            <a:r>
              <a:rPr lang="en-US" dirty="0"/>
              <a:t>O </a:t>
            </a:r>
            <a:r>
              <a:rPr lang="en-US" dirty="0" err="1"/>
              <a:t>colecţie</a:t>
            </a:r>
            <a:r>
              <a:rPr lang="en-US" dirty="0"/>
              <a:t> a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puncte</a:t>
            </a:r>
            <a:r>
              <a:rPr lang="en-US" dirty="0"/>
              <a:t> </a:t>
            </a:r>
            <a:r>
              <a:rPr lang="en-US" dirty="0" err="1"/>
              <a:t>terminale</a:t>
            </a:r>
            <a:r>
              <a:rPr lang="en-US" dirty="0"/>
              <a:t> </a:t>
            </a:r>
            <a:r>
              <a:rPr lang="en-US" dirty="0" err="1"/>
              <a:t>dintr</a:t>
            </a:r>
            <a:r>
              <a:rPr lang="en-US" dirty="0"/>
              <a:t>-un </a:t>
            </a:r>
            <a:r>
              <a:rPr lang="en-US" dirty="0" err="1"/>
              <a:t>dispozitiv</a:t>
            </a:r>
            <a:r>
              <a:rPr lang="en-US" dirty="0"/>
              <a:t> USB </a:t>
            </a:r>
            <a:r>
              <a:rPr lang="en-US" dirty="0" err="1"/>
              <a:t>implementează</a:t>
            </a:r>
            <a:r>
              <a:rPr lang="en-US" dirty="0"/>
              <a:t> o </a:t>
            </a:r>
            <a:r>
              <a:rPr lang="en-US" dirty="0" err="1"/>
              <a:t>interfaţă</a:t>
            </a:r>
            <a:r>
              <a:rPr lang="en-US" dirty="0"/>
              <a:t>. O </a:t>
            </a:r>
            <a:r>
              <a:rPr lang="en-US" dirty="0" err="1"/>
              <a:t>asemenea</a:t>
            </a:r>
            <a:r>
              <a:rPr lang="en-US" dirty="0"/>
              <a:t> </a:t>
            </a:r>
            <a:r>
              <a:rPr lang="en-US" dirty="0" err="1" smtClean="0"/>
              <a:t>interfaţă</a:t>
            </a:r>
            <a:r>
              <a:rPr lang="en-US" dirty="0" smtClean="0"/>
              <a:t> </a:t>
            </a:r>
            <a:r>
              <a:rPr lang="en-US" dirty="0" err="1" smtClean="0"/>
              <a:t>indică</a:t>
            </a:r>
            <a:r>
              <a:rPr lang="en-US" dirty="0" smtClean="0"/>
              <a:t> </a:t>
            </a:r>
            <a:r>
              <a:rPr lang="en-US" dirty="0" err="1" smtClean="0"/>
              <a:t>clasa</a:t>
            </a:r>
            <a:r>
              <a:rPr lang="en-US" dirty="0" smtClean="0"/>
              <a:t> </a:t>
            </a:r>
            <a:r>
              <a:rPr lang="en-US" dirty="0" err="1" smtClean="0"/>
              <a:t>dispozitivului</a:t>
            </a:r>
            <a:r>
              <a:rPr lang="en-US" dirty="0" smtClean="0"/>
              <a:t> USB, </a:t>
            </a:r>
            <a:r>
              <a:rPr lang="en-US" dirty="0" err="1" smtClean="0"/>
              <a:t>iar</a:t>
            </a:r>
            <a:r>
              <a:rPr lang="en-US" dirty="0" smtClean="0"/>
              <a:t> </a:t>
            </a:r>
            <a:r>
              <a:rPr lang="en-US" dirty="0" err="1" smtClean="0"/>
              <a:t>această</a:t>
            </a:r>
            <a:r>
              <a:rPr lang="en-US" dirty="0" smtClean="0"/>
              <a:t> </a:t>
            </a:r>
            <a:r>
              <a:rPr lang="en-US" dirty="0" err="1"/>
              <a:t>clasă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determina</a:t>
            </a:r>
            <a:r>
              <a:rPr lang="en-US" dirty="0"/>
              <a:t> </a:t>
            </a:r>
            <a:r>
              <a:rPr lang="en-US" dirty="0" err="1"/>
              <a:t>driverul</a:t>
            </a:r>
            <a:r>
              <a:rPr lang="en-US" dirty="0"/>
              <a:t> de </a:t>
            </a:r>
            <a:r>
              <a:rPr lang="en-US" dirty="0" err="1"/>
              <a:t>dispozitiv</a:t>
            </a:r>
            <a:r>
              <a:rPr lang="en-US" dirty="0"/>
              <a:t> generic </a:t>
            </a:r>
            <a:r>
              <a:rPr lang="en-US" dirty="0" smtClean="0"/>
              <a:t>care </a:t>
            </a:r>
            <a:r>
              <a:rPr lang="en-US" dirty="0" err="1"/>
              <a:t>va</a:t>
            </a:r>
            <a:r>
              <a:rPr lang="en-US" dirty="0"/>
              <a:t> fi </a:t>
            </a:r>
            <a:r>
              <a:rPr lang="en-US" dirty="0" err="1"/>
              <a:t>utilizat</a:t>
            </a:r>
            <a:r>
              <a:rPr lang="en-US" dirty="0"/>
              <a:t> de </a:t>
            </a:r>
            <a:r>
              <a:rPr lang="en-US" dirty="0" err="1"/>
              <a:t>sistemul</a:t>
            </a:r>
            <a:r>
              <a:rPr lang="en-US" dirty="0"/>
              <a:t> de </a:t>
            </a:r>
            <a:r>
              <a:rPr lang="en-US" dirty="0" err="1"/>
              <a:t>operare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comunicaţia</a:t>
            </a:r>
            <a:r>
              <a:rPr lang="en-US" dirty="0"/>
              <a:t> cu </a:t>
            </a:r>
            <a:r>
              <a:rPr lang="en-US" dirty="0" err="1"/>
              <a:t>punctele</a:t>
            </a:r>
            <a:r>
              <a:rPr lang="en-US" dirty="0"/>
              <a:t> </a:t>
            </a:r>
            <a:r>
              <a:rPr lang="en-US" dirty="0" err="1"/>
              <a:t>terminale</a:t>
            </a:r>
            <a:r>
              <a:rPr lang="en-US" dirty="0"/>
              <a:t> care </a:t>
            </a:r>
            <a:r>
              <a:rPr lang="en-US" dirty="0" err="1"/>
              <a:t>implementează</a:t>
            </a:r>
            <a:r>
              <a:rPr lang="en-US" dirty="0"/>
              <a:t> </a:t>
            </a:r>
            <a:r>
              <a:rPr lang="en-US" dirty="0" err="1"/>
              <a:t>interfaţa</a:t>
            </a:r>
            <a:r>
              <a:rPr lang="en-US" dirty="0"/>
              <a:t> </a:t>
            </a:r>
            <a:r>
              <a:rPr lang="en-US" dirty="0" err="1"/>
              <a:t>respectivă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Comunicaţia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programul</a:t>
            </a:r>
            <a:r>
              <a:rPr lang="en-US" dirty="0"/>
              <a:t> de </a:t>
            </a:r>
            <a:r>
              <a:rPr lang="en-US" dirty="0" err="1"/>
              <a:t>aplicaţie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un </a:t>
            </a:r>
            <a:r>
              <a:rPr lang="en-US" dirty="0" err="1"/>
              <a:t>punct</a:t>
            </a:r>
            <a:r>
              <a:rPr lang="en-US" dirty="0"/>
              <a:t> terminal </a:t>
            </a:r>
            <a:r>
              <a:rPr lang="en-US" dirty="0" err="1"/>
              <a:t>dintr</a:t>
            </a:r>
            <a:r>
              <a:rPr lang="en-US" dirty="0"/>
              <a:t>-un </a:t>
            </a:r>
            <a:r>
              <a:rPr lang="en-US" dirty="0" err="1"/>
              <a:t>dispozitiv</a:t>
            </a:r>
            <a:r>
              <a:rPr lang="en-US" dirty="0"/>
              <a:t> USB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conexiune</a:t>
            </a:r>
            <a:r>
              <a:rPr lang="en-US" dirty="0"/>
              <a:t> </a:t>
            </a:r>
            <a:r>
              <a:rPr lang="en-US" dirty="0" err="1"/>
              <a:t>logică</a:t>
            </a:r>
            <a:r>
              <a:rPr lang="en-US" dirty="0"/>
              <a:t> </a:t>
            </a:r>
            <a:r>
              <a:rPr lang="en-US" dirty="0" err="1"/>
              <a:t>numită</a:t>
            </a:r>
            <a:r>
              <a:rPr lang="en-US" dirty="0"/>
              <a:t> </a:t>
            </a:r>
            <a:r>
              <a:rPr lang="en-US" dirty="0" err="1"/>
              <a:t>conductă</a:t>
            </a:r>
            <a:r>
              <a:rPr lang="en-US" dirty="0"/>
              <a:t> (“pipe”). O </a:t>
            </a:r>
            <a:r>
              <a:rPr lang="en-US" dirty="0" err="1"/>
              <a:t>asemenea</a:t>
            </a:r>
            <a:r>
              <a:rPr lang="en-US" dirty="0"/>
              <a:t> </a:t>
            </a:r>
            <a:r>
              <a:rPr lang="en-US" dirty="0" err="1"/>
              <a:t>conductă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o </a:t>
            </a:r>
            <a:r>
              <a:rPr lang="en-US" dirty="0" err="1"/>
              <a:t>legătură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un buffer din </a:t>
            </a:r>
            <a:r>
              <a:rPr lang="en-US" dirty="0" err="1"/>
              <a:t>memoria</a:t>
            </a:r>
            <a:r>
              <a:rPr lang="en-US" dirty="0"/>
              <a:t> </a:t>
            </a:r>
            <a:r>
              <a:rPr lang="en-US" dirty="0" err="1"/>
              <a:t>calculatorului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un </a:t>
            </a:r>
            <a:r>
              <a:rPr lang="en-US" dirty="0" err="1"/>
              <a:t>punct</a:t>
            </a:r>
            <a:r>
              <a:rPr lang="en-US" dirty="0"/>
              <a:t> terminal din </a:t>
            </a:r>
            <a:r>
              <a:rPr lang="en-US" dirty="0" err="1"/>
              <a:t>dispozitivul</a:t>
            </a:r>
            <a:r>
              <a:rPr lang="en-US" dirty="0"/>
              <a:t> USB. </a:t>
            </a:r>
          </a:p>
        </p:txBody>
      </p:sp>
    </p:spTree>
    <p:extLst>
      <p:ext uri="{BB962C8B-B14F-4D97-AF65-F5344CB8AC3E}">
        <p14:creationId xmlns:p14="http://schemas.microsoft.com/office/powerpoint/2010/main" xmlns="" val="142677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344"/>
          </a:xfrm>
        </p:spPr>
        <p:txBody>
          <a:bodyPr/>
          <a:lstStyle/>
          <a:p>
            <a:r>
              <a:rPr lang="en-US" b="1" dirty="0" err="1"/>
              <a:t>Protocolul</a:t>
            </a:r>
            <a:r>
              <a:rPr lang="en-US" b="1" dirty="0"/>
              <a:t> </a:t>
            </a:r>
            <a:r>
              <a:rPr lang="en-US" b="1" dirty="0" smtClean="0"/>
              <a:t>USB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95470"/>
            <a:ext cx="12134335" cy="4679254"/>
          </a:xfrm>
        </p:spPr>
        <p:txBody>
          <a:bodyPr/>
          <a:lstStyle/>
          <a:p>
            <a:r>
              <a:rPr lang="en-US" dirty="0"/>
              <a:t>Similar cu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interfeţe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recente</a:t>
            </a:r>
            <a:r>
              <a:rPr lang="en-US" dirty="0"/>
              <a:t>, </a:t>
            </a:r>
            <a:r>
              <a:rPr lang="en-US" dirty="0" err="1"/>
              <a:t>interfaţa</a:t>
            </a:r>
            <a:r>
              <a:rPr lang="en-US" dirty="0"/>
              <a:t> USB </a:t>
            </a:r>
            <a:r>
              <a:rPr lang="en-US" dirty="0" err="1"/>
              <a:t>utilizează</a:t>
            </a:r>
            <a:r>
              <a:rPr lang="en-US" dirty="0"/>
              <a:t> un protocol </a:t>
            </a:r>
            <a:r>
              <a:rPr lang="en-US" dirty="0" err="1"/>
              <a:t>bazat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pachete</a:t>
            </a:r>
            <a:r>
              <a:rPr lang="en-US" dirty="0"/>
              <a:t>.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transferurile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iniţiate</a:t>
            </a:r>
            <a:r>
              <a:rPr lang="en-US" dirty="0"/>
              <a:t> de </a:t>
            </a:r>
            <a:r>
              <a:rPr lang="en-US" dirty="0" err="1"/>
              <a:t>controlerul</a:t>
            </a:r>
            <a:r>
              <a:rPr lang="en-US" dirty="0"/>
              <a:t> USB al </a:t>
            </a:r>
            <a:r>
              <a:rPr lang="en-US" dirty="0" err="1"/>
              <a:t>calculatorului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. </a:t>
            </a:r>
            <a:r>
              <a:rPr lang="en-US" dirty="0" err="1"/>
              <a:t>Tranzacţiile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magistrală</a:t>
            </a:r>
            <a:r>
              <a:rPr lang="en-US" dirty="0"/>
              <a:t> </a:t>
            </a:r>
            <a:r>
              <a:rPr lang="en-US" dirty="0" err="1"/>
              <a:t>implică</a:t>
            </a:r>
            <a:r>
              <a:rPr lang="en-US" dirty="0"/>
              <a:t> </a:t>
            </a:r>
            <a:r>
              <a:rPr lang="en-US" dirty="0" err="1"/>
              <a:t>transmisia</a:t>
            </a:r>
            <a:r>
              <a:rPr lang="en-US" dirty="0"/>
              <a:t> a </a:t>
            </a:r>
            <a:r>
              <a:rPr lang="en-US" dirty="0" err="1"/>
              <a:t>patru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 de </a:t>
            </a:r>
            <a:r>
              <a:rPr lang="en-US" dirty="0" err="1"/>
              <a:t>pachete</a:t>
            </a:r>
            <a:r>
              <a:rPr lang="en-US" dirty="0"/>
              <a:t>:</a:t>
            </a:r>
          </a:p>
          <a:p>
            <a:r>
              <a:rPr lang="en-US" dirty="0" err="1" smtClean="0"/>
              <a:t>Pachet</a:t>
            </a:r>
            <a:r>
              <a:rPr lang="en-US" dirty="0" smtClean="0"/>
              <a:t> </a:t>
            </a:r>
            <a:r>
              <a:rPr lang="en-US" dirty="0" err="1"/>
              <a:t>antet</a:t>
            </a:r>
            <a:r>
              <a:rPr lang="en-US" dirty="0"/>
              <a:t> (</a:t>
            </a:r>
            <a:r>
              <a:rPr lang="en-US" dirty="0" err="1"/>
              <a:t>simbol</a:t>
            </a:r>
            <a:r>
              <a:rPr lang="en-US" dirty="0"/>
              <a:t> – “token”);</a:t>
            </a:r>
          </a:p>
          <a:p>
            <a:r>
              <a:rPr lang="en-US" dirty="0" err="1" smtClean="0"/>
              <a:t>Pachet</a:t>
            </a:r>
            <a:r>
              <a:rPr lang="en-US" dirty="0" smtClean="0"/>
              <a:t> </a:t>
            </a:r>
            <a:r>
              <a:rPr lang="en-US" dirty="0"/>
              <a:t>de date;</a:t>
            </a:r>
          </a:p>
          <a:p>
            <a:r>
              <a:rPr lang="en-US" dirty="0" err="1" smtClean="0"/>
              <a:t>Pachet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confirmare</a:t>
            </a:r>
            <a:r>
              <a:rPr lang="en-US" dirty="0"/>
              <a:t> (“handshake”);</a:t>
            </a:r>
          </a:p>
          <a:p>
            <a:r>
              <a:rPr lang="en-US" dirty="0" err="1" smtClean="0"/>
              <a:t>Pachet</a:t>
            </a:r>
            <a:r>
              <a:rPr lang="en-US" dirty="0" smtClean="0"/>
              <a:t> </a:t>
            </a:r>
            <a:r>
              <a:rPr lang="en-US" dirty="0"/>
              <a:t>special</a:t>
            </a:r>
            <a:r>
              <a:rPr lang="en-US" dirty="0" smtClean="0"/>
              <a:t>.</a:t>
            </a:r>
          </a:p>
          <a:p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tranzacţie</a:t>
            </a:r>
            <a:r>
              <a:rPr lang="en-US" dirty="0"/>
              <a:t> </a:t>
            </a:r>
            <a:r>
              <a:rPr lang="en-US" dirty="0" err="1"/>
              <a:t>începe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momentul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controlerul</a:t>
            </a:r>
            <a:r>
              <a:rPr lang="en-US" dirty="0"/>
              <a:t> USB </a:t>
            </a:r>
            <a:r>
              <a:rPr lang="en-US" dirty="0" err="1"/>
              <a:t>transmite</a:t>
            </a:r>
            <a:r>
              <a:rPr lang="en-US" dirty="0"/>
              <a:t>,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planificări</a:t>
            </a:r>
            <a:r>
              <a:rPr lang="en-US" dirty="0"/>
              <a:t>, un </a:t>
            </a:r>
            <a:r>
              <a:rPr lang="en-US" dirty="0" err="1"/>
              <a:t>pachet</a:t>
            </a:r>
            <a:r>
              <a:rPr lang="en-US" dirty="0"/>
              <a:t> </a:t>
            </a:r>
            <a:r>
              <a:rPr lang="en-US" dirty="0" err="1"/>
              <a:t>antet</a:t>
            </a:r>
            <a:r>
              <a:rPr lang="en-US" dirty="0"/>
              <a:t> care </a:t>
            </a:r>
            <a:r>
              <a:rPr lang="en-US" dirty="0" err="1"/>
              <a:t>descrie</a:t>
            </a:r>
            <a:r>
              <a:rPr lang="en-US" dirty="0"/>
              <a:t> </a:t>
            </a:r>
            <a:r>
              <a:rPr lang="en-US" dirty="0" err="1"/>
              <a:t>tipul</a:t>
            </a:r>
            <a:r>
              <a:rPr lang="en-US" dirty="0"/>
              <a:t> </a:t>
            </a:r>
            <a:r>
              <a:rPr lang="en-US" dirty="0" err="1"/>
              <a:t>tranzacţiei</a:t>
            </a:r>
            <a:r>
              <a:rPr lang="en-US" dirty="0"/>
              <a:t>, </a:t>
            </a:r>
            <a:r>
              <a:rPr lang="en-US" dirty="0" err="1"/>
              <a:t>direcţia</a:t>
            </a:r>
            <a:r>
              <a:rPr lang="en-US" dirty="0"/>
              <a:t> </a:t>
            </a:r>
            <a:r>
              <a:rPr lang="en-US" dirty="0" err="1"/>
              <a:t>acesteia</a:t>
            </a:r>
            <a:r>
              <a:rPr lang="en-US" dirty="0"/>
              <a:t>, </a:t>
            </a:r>
            <a:r>
              <a:rPr lang="en-US" dirty="0" err="1"/>
              <a:t>adresa</a:t>
            </a:r>
            <a:r>
              <a:rPr lang="en-US" dirty="0"/>
              <a:t> </a:t>
            </a:r>
            <a:r>
              <a:rPr lang="en-US" dirty="0" err="1"/>
              <a:t>dispozitivului</a:t>
            </a:r>
            <a:r>
              <a:rPr lang="en-US" dirty="0"/>
              <a:t> USB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numărul</a:t>
            </a:r>
            <a:r>
              <a:rPr lang="en-US" dirty="0"/>
              <a:t> </a:t>
            </a:r>
            <a:r>
              <a:rPr lang="en-US" dirty="0" err="1"/>
              <a:t>punctului</a:t>
            </a:r>
            <a:r>
              <a:rPr lang="en-US" dirty="0"/>
              <a:t> terminal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5337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008"/>
          </a:xfrm>
        </p:spPr>
        <p:txBody>
          <a:bodyPr>
            <a:normAutofit fontScale="90000"/>
          </a:bodyPr>
          <a:lstStyle/>
          <a:p>
            <a:r>
              <a:rPr lang="en-US" b="1" i="1" dirty="0" err="1"/>
              <a:t>Câmpurile</a:t>
            </a:r>
            <a:r>
              <a:rPr lang="en-US" b="1" i="1" dirty="0"/>
              <a:t> </a:t>
            </a:r>
            <a:r>
              <a:rPr lang="en-US" b="1" i="1" dirty="0" err="1"/>
              <a:t>pachetelor</a:t>
            </a:r>
            <a:r>
              <a:rPr lang="en-US" b="1" i="1" dirty="0"/>
              <a:t> USB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9255"/>
            <a:ext cx="12191999" cy="5432079"/>
          </a:xfrm>
        </p:spPr>
        <p:txBody>
          <a:bodyPr/>
          <a:lstStyle/>
          <a:p>
            <a:r>
              <a:rPr lang="en-US" dirty="0" err="1"/>
              <a:t>Câmpul</a:t>
            </a:r>
            <a:r>
              <a:rPr lang="en-US" dirty="0"/>
              <a:t> de </a:t>
            </a:r>
            <a:r>
              <a:rPr lang="en-US" dirty="0" err="1" smtClean="0"/>
              <a:t>sincronizare</a:t>
            </a:r>
            <a:r>
              <a:rPr lang="en-US" dirty="0" smtClean="0"/>
              <a:t> </a:t>
            </a:r>
            <a:r>
              <a:rPr lang="en-US" dirty="0"/>
              <a:t>(SYNC)</a:t>
            </a:r>
          </a:p>
          <a:p>
            <a:r>
              <a:rPr lang="en-US" dirty="0" err="1"/>
              <a:t>Câmpul</a:t>
            </a:r>
            <a:r>
              <a:rPr lang="en-US" dirty="0"/>
              <a:t> de </a:t>
            </a:r>
            <a:r>
              <a:rPr lang="en-US" dirty="0" err="1"/>
              <a:t>identificare</a:t>
            </a:r>
            <a:r>
              <a:rPr lang="en-US" dirty="0"/>
              <a:t> al </a:t>
            </a:r>
            <a:r>
              <a:rPr lang="en-US" dirty="0" err="1"/>
              <a:t>pachetului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/>
              <a:t>(PID) </a:t>
            </a:r>
          </a:p>
          <a:p>
            <a:r>
              <a:rPr lang="en-US" dirty="0" err="1"/>
              <a:t>Câmpul</a:t>
            </a:r>
            <a:r>
              <a:rPr lang="en-US" dirty="0"/>
              <a:t> de </a:t>
            </a:r>
            <a:r>
              <a:rPr lang="en-US" dirty="0" err="1" smtClean="0"/>
              <a:t>adresă</a:t>
            </a:r>
            <a:r>
              <a:rPr lang="en-US" dirty="0" smtClean="0"/>
              <a:t> </a:t>
            </a:r>
            <a:r>
              <a:rPr lang="en-US" dirty="0"/>
              <a:t>(ADDR) </a:t>
            </a:r>
          </a:p>
          <a:p>
            <a:r>
              <a:rPr lang="en-US" dirty="0" err="1"/>
              <a:t>Câmpul</a:t>
            </a:r>
            <a:r>
              <a:rPr lang="en-US" dirty="0"/>
              <a:t> </a:t>
            </a:r>
            <a:r>
              <a:rPr lang="en-US" dirty="0" err="1"/>
              <a:t>punctului</a:t>
            </a:r>
            <a:r>
              <a:rPr lang="en-US" dirty="0"/>
              <a:t> </a:t>
            </a:r>
            <a:r>
              <a:rPr lang="en-US" dirty="0" smtClean="0"/>
              <a:t>terminal </a:t>
            </a:r>
            <a:r>
              <a:rPr lang="en-US" dirty="0"/>
              <a:t>(ENDP) </a:t>
            </a:r>
          </a:p>
          <a:p>
            <a:r>
              <a:rPr lang="en-US" dirty="0" err="1"/>
              <a:t>Câmpul</a:t>
            </a:r>
            <a:r>
              <a:rPr lang="en-US" dirty="0"/>
              <a:t> de </a:t>
            </a:r>
            <a:r>
              <a:rPr lang="en-US" dirty="0" smtClean="0"/>
              <a:t>date</a:t>
            </a:r>
            <a:r>
              <a:rPr lang="x-none" dirty="0" smtClean="0"/>
              <a:t>  (0-1024 baiti)</a:t>
            </a:r>
            <a:endParaRPr lang="en-US" dirty="0"/>
          </a:p>
          <a:p>
            <a:r>
              <a:rPr lang="en-US" dirty="0" err="1"/>
              <a:t>Câmpurile</a:t>
            </a:r>
            <a:r>
              <a:rPr lang="en-US" dirty="0"/>
              <a:t> de control </a:t>
            </a:r>
            <a:r>
              <a:rPr lang="en-US" dirty="0" err="1"/>
              <a:t>ciclic</a:t>
            </a:r>
            <a:r>
              <a:rPr lang="en-US" dirty="0"/>
              <a:t> </a:t>
            </a:r>
            <a:r>
              <a:rPr lang="en-US" dirty="0" smtClean="0"/>
              <a:t>redundant (CRC5) – 5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pachete</a:t>
            </a:r>
            <a:r>
              <a:rPr lang="en-US" dirty="0" smtClean="0"/>
              <a:t> </a:t>
            </a:r>
            <a:r>
              <a:rPr lang="en-US" dirty="0" err="1" smtClean="0"/>
              <a:t>antet</a:t>
            </a:r>
            <a:r>
              <a:rPr lang="en-US" dirty="0" smtClean="0"/>
              <a:t>  (CRC16)- 16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pachete</a:t>
            </a:r>
            <a:r>
              <a:rPr lang="en-US" dirty="0" smtClean="0"/>
              <a:t> de date</a:t>
            </a:r>
            <a:endParaRPr lang="en-US" dirty="0"/>
          </a:p>
          <a:p>
            <a:r>
              <a:rPr lang="en-US" dirty="0" err="1"/>
              <a:t>Câmpul</a:t>
            </a:r>
            <a:r>
              <a:rPr lang="en-US" dirty="0"/>
              <a:t> de </a:t>
            </a:r>
            <a:r>
              <a:rPr lang="en-US" dirty="0" err="1"/>
              <a:t>sfârşit</a:t>
            </a:r>
            <a:r>
              <a:rPr lang="en-US" dirty="0"/>
              <a:t> al </a:t>
            </a:r>
            <a:r>
              <a:rPr lang="en-US" dirty="0" err="1" smtClean="0"/>
              <a:t>pachetului</a:t>
            </a:r>
            <a:r>
              <a:rPr lang="en-US" dirty="0" smtClean="0"/>
              <a:t> </a:t>
            </a:r>
            <a:r>
              <a:rPr lang="en-US" dirty="0"/>
              <a:t>(EOP)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6094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008"/>
          </a:xfrm>
        </p:spPr>
        <p:txBody>
          <a:bodyPr>
            <a:normAutofit fontScale="90000"/>
          </a:bodyPr>
          <a:lstStyle/>
          <a:p>
            <a:r>
              <a:rPr lang="en-US" b="1" i="1" dirty="0" err="1"/>
              <a:t>Formatul</a:t>
            </a:r>
            <a:r>
              <a:rPr lang="en-US" b="1" i="1" dirty="0"/>
              <a:t> </a:t>
            </a:r>
            <a:r>
              <a:rPr lang="en-US" b="1" i="1" dirty="0" err="1"/>
              <a:t>pachetelor</a:t>
            </a:r>
            <a:r>
              <a:rPr lang="en-US" b="1" i="1" dirty="0"/>
              <a:t> USB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69134"/>
            <a:ext cx="12191999" cy="5767056"/>
          </a:xfrm>
        </p:spPr>
        <p:txBody>
          <a:bodyPr/>
          <a:lstStyle/>
          <a:p>
            <a:r>
              <a:rPr lang="en-US" dirty="0" err="1"/>
              <a:t>Pachete</a:t>
            </a:r>
            <a:r>
              <a:rPr lang="en-US" dirty="0"/>
              <a:t> de </a:t>
            </a:r>
            <a:r>
              <a:rPr lang="en-US" dirty="0" err="1" smtClean="0"/>
              <a:t>antet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Pachete</a:t>
            </a:r>
            <a:r>
              <a:rPr lang="en-US" dirty="0" smtClean="0"/>
              <a:t> SOF (Start-of-Frame</a:t>
            </a:r>
            <a:r>
              <a:rPr lang="en-US" dirty="0"/>
              <a:t>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Pachete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smtClean="0"/>
              <a:t>date</a:t>
            </a:r>
          </a:p>
          <a:p>
            <a:endParaRPr lang="en-GB" dirty="0"/>
          </a:p>
          <a:p>
            <a:r>
              <a:rPr lang="en-US" dirty="0" err="1"/>
              <a:t>Pachete</a:t>
            </a:r>
            <a:r>
              <a:rPr lang="en-US" dirty="0"/>
              <a:t> de </a:t>
            </a:r>
            <a:r>
              <a:rPr lang="en-US" dirty="0" err="1"/>
              <a:t>confirmare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ACK (Acknowledge), NAK (Negative Acknowledge), STALL (Stall) </a:t>
            </a:r>
            <a:r>
              <a:rPr lang="en-US" dirty="0" err="1"/>
              <a:t>sau</a:t>
            </a:r>
            <a:r>
              <a:rPr lang="en-US" dirty="0"/>
              <a:t> NYET (No Response Yet).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 cstate="print"/>
          <a:srcRect b="39758"/>
          <a:stretch/>
        </p:blipFill>
        <p:spPr bwMode="auto">
          <a:xfrm>
            <a:off x="5130182" y="1008334"/>
            <a:ext cx="3832860" cy="7296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" name="Рисунок 4"/>
          <p:cNvPicPr/>
          <p:nvPr/>
        </p:nvPicPr>
        <p:blipFill rotWithShape="1">
          <a:blip r:embed="rId3" cstate="print"/>
          <a:srcRect b="38240"/>
          <a:stretch/>
        </p:blipFill>
        <p:spPr bwMode="auto">
          <a:xfrm>
            <a:off x="5130182" y="1858289"/>
            <a:ext cx="3617595" cy="716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6" name="Рисунок 5"/>
          <p:cNvPicPr/>
          <p:nvPr/>
        </p:nvPicPr>
        <p:blipFill rotWithShape="1">
          <a:blip r:embed="rId4" cstate="print"/>
          <a:srcRect b="40360"/>
          <a:stretch/>
        </p:blipFill>
        <p:spPr bwMode="auto">
          <a:xfrm>
            <a:off x="5130182" y="2780099"/>
            <a:ext cx="4037965" cy="6578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7" name="Рисунок 6"/>
          <p:cNvPicPr/>
          <p:nvPr/>
        </p:nvPicPr>
        <p:blipFill rotWithShape="1">
          <a:blip r:embed="rId5" cstate="print"/>
          <a:srcRect l="26243" r="26371" b="39556"/>
          <a:stretch/>
        </p:blipFill>
        <p:spPr bwMode="auto">
          <a:xfrm>
            <a:off x="5130182" y="3849019"/>
            <a:ext cx="2059940" cy="7454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881060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435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Descriptori</a:t>
            </a:r>
            <a:r>
              <a:rPr lang="en-US" b="1" dirty="0"/>
              <a:t> USB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41560"/>
            <a:ext cx="12192000" cy="571273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Dispozitivele</a:t>
            </a:r>
            <a:r>
              <a:rPr lang="en-US" dirty="0"/>
              <a:t> USB au o </a:t>
            </a:r>
            <a:r>
              <a:rPr lang="en-US" dirty="0" err="1"/>
              <a:t>ierarhie</a:t>
            </a:r>
            <a:r>
              <a:rPr lang="en-US" dirty="0"/>
              <a:t> de </a:t>
            </a:r>
            <a:r>
              <a:rPr lang="en-US" dirty="0" err="1"/>
              <a:t>descriptori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</a:t>
            </a:r>
            <a:r>
              <a:rPr lang="en-US" dirty="0" err="1"/>
              <a:t>raportează</a:t>
            </a:r>
            <a:r>
              <a:rPr lang="en-US" dirty="0"/>
              <a:t> </a:t>
            </a:r>
            <a:r>
              <a:rPr lang="en-US" dirty="0" err="1"/>
              <a:t>atributele</a:t>
            </a:r>
            <a:r>
              <a:rPr lang="en-US" dirty="0"/>
              <a:t> </a:t>
            </a:r>
            <a:r>
              <a:rPr lang="en-US" dirty="0" err="1"/>
              <a:t>lor</a:t>
            </a:r>
            <a:r>
              <a:rPr lang="en-US" dirty="0"/>
              <a:t> </a:t>
            </a:r>
            <a:r>
              <a:rPr lang="en-US" dirty="0" err="1"/>
              <a:t>calculatorului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. Un descriptor </a:t>
            </a:r>
            <a:r>
              <a:rPr lang="en-US" dirty="0" err="1"/>
              <a:t>reprezintă</a:t>
            </a:r>
            <a:r>
              <a:rPr lang="en-US" dirty="0"/>
              <a:t> o </a:t>
            </a:r>
            <a:r>
              <a:rPr lang="en-US" dirty="0" err="1"/>
              <a:t>structură</a:t>
            </a:r>
            <a:r>
              <a:rPr lang="en-US" dirty="0"/>
              <a:t> de date cu un format bine </a:t>
            </a:r>
            <a:r>
              <a:rPr lang="en-US" dirty="0" err="1"/>
              <a:t>definit</a:t>
            </a:r>
            <a:r>
              <a:rPr lang="en-US" dirty="0"/>
              <a:t> de </a:t>
            </a:r>
            <a:r>
              <a:rPr lang="en-US" dirty="0" err="1"/>
              <a:t>standardul</a:t>
            </a:r>
            <a:r>
              <a:rPr lang="en-US" dirty="0"/>
              <a:t> USB.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lângă</a:t>
            </a:r>
            <a:r>
              <a:rPr lang="en-US" dirty="0"/>
              <a:t> </a:t>
            </a:r>
            <a:r>
              <a:rPr lang="en-US" dirty="0" err="1"/>
              <a:t>descriptorii</a:t>
            </a:r>
            <a:r>
              <a:rPr lang="en-US" dirty="0"/>
              <a:t> standard, care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specificaţi</a:t>
            </a:r>
            <a:r>
              <a:rPr lang="en-US" dirty="0"/>
              <a:t> de </a:t>
            </a:r>
            <a:r>
              <a:rPr lang="en-US" dirty="0" err="1"/>
              <a:t>standardul</a:t>
            </a:r>
            <a:r>
              <a:rPr lang="en-US" dirty="0"/>
              <a:t> USB, </a:t>
            </a:r>
            <a:r>
              <a:rPr lang="en-US" dirty="0" err="1"/>
              <a:t>dispozitivele</a:t>
            </a:r>
            <a:r>
              <a:rPr lang="en-US" dirty="0"/>
              <a:t> USB pot </a:t>
            </a:r>
            <a:r>
              <a:rPr lang="en-US" dirty="0" err="1"/>
              <a:t>returna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descriptori</a:t>
            </a:r>
            <a:r>
              <a:rPr lang="en-US" dirty="0"/>
              <a:t> </a:t>
            </a:r>
            <a:r>
              <a:rPr lang="en-US" dirty="0" err="1"/>
              <a:t>specifici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de </a:t>
            </a:r>
            <a:r>
              <a:rPr lang="en-US" dirty="0" err="1"/>
              <a:t>dispozitiv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producător</a:t>
            </a:r>
            <a:r>
              <a:rPr lang="en-US" dirty="0"/>
              <a:t>.</a:t>
            </a:r>
          </a:p>
          <a:p>
            <a:r>
              <a:rPr lang="en-US" dirty="0" err="1" smtClean="0"/>
              <a:t>Descriptori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dispozitiv</a:t>
            </a:r>
            <a:r>
              <a:rPr lang="en-US" dirty="0"/>
              <a:t>;</a:t>
            </a:r>
          </a:p>
          <a:p>
            <a:r>
              <a:rPr lang="en-US" dirty="0" err="1" smtClean="0"/>
              <a:t>Descriptori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configuraţie</a:t>
            </a:r>
            <a:r>
              <a:rPr lang="en-US" dirty="0"/>
              <a:t>;</a:t>
            </a:r>
          </a:p>
          <a:p>
            <a:r>
              <a:rPr lang="en-US" dirty="0" err="1" smtClean="0"/>
              <a:t>Descriptori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interfaţă</a:t>
            </a:r>
            <a:r>
              <a:rPr lang="en-US" dirty="0"/>
              <a:t>;</a:t>
            </a:r>
          </a:p>
          <a:p>
            <a:r>
              <a:rPr lang="en-US" dirty="0" err="1" smtClean="0"/>
              <a:t>Descriptori</a:t>
            </a:r>
            <a:r>
              <a:rPr lang="en-US" dirty="0" smtClean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punctelor</a:t>
            </a:r>
            <a:r>
              <a:rPr lang="en-US" dirty="0"/>
              <a:t> </a:t>
            </a:r>
            <a:r>
              <a:rPr lang="en-US" dirty="0" err="1"/>
              <a:t>terminale</a:t>
            </a:r>
            <a:r>
              <a:rPr lang="en-US" dirty="0"/>
              <a:t>;</a:t>
            </a:r>
          </a:p>
          <a:p>
            <a:r>
              <a:rPr lang="en-US" dirty="0" err="1" smtClean="0"/>
              <a:t>Descriptori</a:t>
            </a:r>
            <a:r>
              <a:rPr lang="en-US" dirty="0" smtClean="0"/>
              <a:t> </a:t>
            </a:r>
            <a:r>
              <a:rPr lang="en-US" dirty="0"/>
              <a:t>de tip </a:t>
            </a:r>
            <a:r>
              <a:rPr lang="en-US" dirty="0" err="1"/>
              <a:t>şir</a:t>
            </a:r>
            <a:r>
              <a:rPr lang="en-US" dirty="0"/>
              <a:t> de </a:t>
            </a:r>
            <a:r>
              <a:rPr lang="en-US" dirty="0" err="1"/>
              <a:t>caractere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Рисунок 3"/>
          <p:cNvPicPr/>
          <p:nvPr/>
        </p:nvPicPr>
        <p:blipFill rotWithShape="1">
          <a:blip r:embed="rId2" cstate="print"/>
          <a:srcRect b="11708"/>
          <a:stretch/>
        </p:blipFill>
        <p:spPr bwMode="auto">
          <a:xfrm>
            <a:off x="5937196" y="2975858"/>
            <a:ext cx="6152515" cy="30791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935323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267" y="3425"/>
            <a:ext cx="10515600" cy="59454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Procesul</a:t>
            </a:r>
            <a:r>
              <a:rPr lang="en-US" b="1" dirty="0"/>
              <a:t> de </a:t>
            </a:r>
            <a:r>
              <a:rPr lang="en-US" b="1" dirty="0" err="1"/>
              <a:t>enumerare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97967"/>
            <a:ext cx="12113537" cy="62600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/>
              <a:t>Atunci</a:t>
            </a:r>
            <a:r>
              <a:rPr lang="en-US" sz="1800" dirty="0"/>
              <a:t> </a:t>
            </a:r>
            <a:r>
              <a:rPr lang="en-US" sz="1800" dirty="0" err="1"/>
              <a:t>când</a:t>
            </a:r>
            <a:r>
              <a:rPr lang="en-US" sz="1800" dirty="0"/>
              <a:t> un </a:t>
            </a:r>
            <a:r>
              <a:rPr lang="en-US" sz="1800" dirty="0" err="1"/>
              <a:t>dispozitiv</a:t>
            </a:r>
            <a:r>
              <a:rPr lang="en-US" sz="1800" dirty="0"/>
              <a:t> USB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conectat</a:t>
            </a:r>
            <a:r>
              <a:rPr lang="en-US" sz="1800" dirty="0"/>
              <a:t> la </a:t>
            </a:r>
            <a:r>
              <a:rPr lang="en-US" sz="1800" dirty="0" err="1"/>
              <a:t>magistrala</a:t>
            </a:r>
            <a:r>
              <a:rPr lang="en-US" sz="1800" dirty="0"/>
              <a:t> USB </a:t>
            </a:r>
            <a:r>
              <a:rPr lang="en-US" sz="1800" dirty="0" err="1"/>
              <a:t>sau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deconectat</a:t>
            </a:r>
            <a:r>
              <a:rPr lang="en-US" sz="1800" dirty="0"/>
              <a:t> de la </a:t>
            </a:r>
            <a:r>
              <a:rPr lang="en-US" sz="1800" dirty="0" err="1"/>
              <a:t>magistrală</a:t>
            </a:r>
            <a:r>
              <a:rPr lang="en-US" sz="1800" dirty="0"/>
              <a:t>, </a:t>
            </a:r>
            <a:r>
              <a:rPr lang="en-US" sz="1800" dirty="0" err="1"/>
              <a:t>calculatorul</a:t>
            </a:r>
            <a:r>
              <a:rPr lang="en-US" sz="1800" dirty="0"/>
              <a:t> </a:t>
            </a:r>
            <a:r>
              <a:rPr lang="en-US" sz="1800" dirty="0" err="1"/>
              <a:t>gazdă</a:t>
            </a:r>
            <a:r>
              <a:rPr lang="en-US" sz="1800" dirty="0"/>
              <a:t> </a:t>
            </a:r>
            <a:r>
              <a:rPr lang="en-US" sz="1800" dirty="0" err="1"/>
              <a:t>execută</a:t>
            </a:r>
            <a:r>
              <a:rPr lang="en-US" sz="1800" dirty="0"/>
              <a:t> un </a:t>
            </a:r>
            <a:r>
              <a:rPr lang="en-US" sz="1800" dirty="0" err="1"/>
              <a:t>proces</a:t>
            </a:r>
            <a:r>
              <a:rPr lang="en-US" sz="1800" dirty="0"/>
              <a:t> </a:t>
            </a:r>
            <a:r>
              <a:rPr lang="en-US" sz="1800" dirty="0" err="1"/>
              <a:t>numit</a:t>
            </a:r>
            <a:r>
              <a:rPr lang="en-US" sz="1800" dirty="0"/>
              <a:t> </a:t>
            </a:r>
            <a:r>
              <a:rPr lang="en-US" sz="1800" i="1" dirty="0" err="1"/>
              <a:t>enumerare</a:t>
            </a:r>
            <a:r>
              <a:rPr lang="en-US" sz="1800" i="1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a </a:t>
            </a:r>
            <a:r>
              <a:rPr lang="en-US" sz="1800" dirty="0" err="1"/>
              <a:t>determina</a:t>
            </a:r>
            <a:r>
              <a:rPr lang="en-US" sz="1800" dirty="0"/>
              <a:t> </a:t>
            </a:r>
            <a:r>
              <a:rPr lang="en-US" sz="1800" dirty="0" err="1"/>
              <a:t>modificările</a:t>
            </a:r>
            <a:r>
              <a:rPr lang="en-US" sz="1800" dirty="0"/>
              <a:t> </a:t>
            </a:r>
            <a:r>
              <a:rPr lang="en-US" sz="1800" dirty="0" err="1"/>
              <a:t>apărute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configuraţia</a:t>
            </a:r>
            <a:r>
              <a:rPr lang="en-US" sz="1800" dirty="0"/>
              <a:t> </a:t>
            </a:r>
            <a:r>
              <a:rPr lang="en-US" sz="1800" dirty="0" err="1"/>
              <a:t>sistemului</a:t>
            </a:r>
            <a:r>
              <a:rPr lang="en-US" sz="1800" dirty="0"/>
              <a:t> USB. La </a:t>
            </a:r>
            <a:r>
              <a:rPr lang="en-US" sz="1800" dirty="0" err="1"/>
              <a:t>conectarea</a:t>
            </a:r>
            <a:r>
              <a:rPr lang="en-US" sz="1800" dirty="0"/>
              <a:t> </a:t>
            </a:r>
            <a:r>
              <a:rPr lang="en-US" sz="1800" dirty="0" err="1"/>
              <a:t>unui</a:t>
            </a:r>
            <a:r>
              <a:rPr lang="en-US" sz="1800" dirty="0"/>
              <a:t> </a:t>
            </a:r>
            <a:r>
              <a:rPr lang="en-US" sz="1800" dirty="0" err="1"/>
              <a:t>dispozitiv</a:t>
            </a:r>
            <a:r>
              <a:rPr lang="en-US" sz="1800" dirty="0"/>
              <a:t> USB la </a:t>
            </a:r>
            <a:r>
              <a:rPr lang="en-US" sz="1800" dirty="0" err="1"/>
              <a:t>magistrală</a:t>
            </a:r>
            <a:r>
              <a:rPr lang="en-US" sz="1800" dirty="0"/>
              <a:t>, se execute </a:t>
            </a:r>
            <a:r>
              <a:rPr lang="en-US" sz="1800" dirty="0" err="1"/>
              <a:t>următoarele</a:t>
            </a:r>
            <a:r>
              <a:rPr lang="en-US" sz="1800" dirty="0"/>
              <a:t> </a:t>
            </a:r>
            <a:r>
              <a:rPr lang="en-US" sz="1800" dirty="0" err="1"/>
              <a:t>operaţii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1. </a:t>
            </a:r>
            <a:r>
              <a:rPr lang="en-US" sz="1800" dirty="0" err="1"/>
              <a:t>Distribuitorul</a:t>
            </a:r>
            <a:r>
              <a:rPr lang="en-US" sz="1800" dirty="0"/>
              <a:t> la care s-a </a:t>
            </a:r>
            <a:r>
              <a:rPr lang="en-US" sz="1800" dirty="0" err="1"/>
              <a:t>conectat</a:t>
            </a:r>
            <a:r>
              <a:rPr lang="en-US" sz="1800" dirty="0"/>
              <a:t> </a:t>
            </a:r>
            <a:r>
              <a:rPr lang="en-US" sz="1800" dirty="0" err="1"/>
              <a:t>dispozitivul</a:t>
            </a:r>
            <a:r>
              <a:rPr lang="en-US" sz="1800" dirty="0"/>
              <a:t> </a:t>
            </a:r>
            <a:r>
              <a:rPr lang="en-US" sz="1800" dirty="0" err="1"/>
              <a:t>detectează</a:t>
            </a:r>
            <a:r>
              <a:rPr lang="en-US" sz="1800" dirty="0"/>
              <a:t> </a:t>
            </a:r>
            <a:r>
              <a:rPr lang="en-US" sz="1800" dirty="0" err="1"/>
              <a:t>conectarea</a:t>
            </a:r>
            <a:r>
              <a:rPr lang="en-US" sz="1800" dirty="0"/>
              <a:t> </a:t>
            </a:r>
            <a:r>
              <a:rPr lang="en-US" sz="1800" dirty="0" err="1"/>
              <a:t>acestuia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intermediul</a:t>
            </a:r>
            <a:r>
              <a:rPr lang="en-US" sz="1800" dirty="0"/>
              <a:t> </a:t>
            </a:r>
            <a:r>
              <a:rPr lang="en-US" sz="1800" dirty="0" err="1"/>
              <a:t>rezistenţei</a:t>
            </a:r>
            <a:r>
              <a:rPr lang="en-US" sz="1800" dirty="0"/>
              <a:t> </a:t>
            </a:r>
            <a:r>
              <a:rPr lang="en-US" sz="1800" dirty="0" err="1"/>
              <a:t>utilizate</a:t>
            </a:r>
            <a:r>
              <a:rPr lang="en-US" sz="1800" dirty="0"/>
              <a:t> ca terminator al </a:t>
            </a:r>
            <a:r>
              <a:rPr lang="en-US" sz="1800" dirty="0" err="1"/>
              <a:t>magistralei</a:t>
            </a:r>
            <a:r>
              <a:rPr lang="en-US" sz="1800" dirty="0"/>
              <a:t> de la </a:t>
            </a:r>
            <a:r>
              <a:rPr lang="en-US" sz="1800" dirty="0" err="1"/>
              <a:t>capătul</a:t>
            </a:r>
            <a:r>
              <a:rPr lang="en-US" sz="1800" dirty="0"/>
              <a:t> </a:t>
            </a:r>
            <a:r>
              <a:rPr lang="en-US" sz="1800" dirty="0" err="1"/>
              <a:t>dispozitivului</a:t>
            </a:r>
            <a:r>
              <a:rPr lang="en-US" sz="1800" dirty="0"/>
              <a:t>. </a:t>
            </a:r>
            <a:r>
              <a:rPr lang="en-US" sz="1800" dirty="0" err="1"/>
              <a:t>Distribuitorul</a:t>
            </a:r>
            <a:r>
              <a:rPr lang="en-US" sz="1800" dirty="0"/>
              <a:t> </a:t>
            </a:r>
            <a:r>
              <a:rPr lang="en-US" sz="1800" dirty="0" err="1"/>
              <a:t>informează</a:t>
            </a:r>
            <a:r>
              <a:rPr lang="en-US" sz="1800" dirty="0"/>
              <a:t> </a:t>
            </a:r>
            <a:r>
              <a:rPr lang="en-US" sz="1800" dirty="0" err="1"/>
              <a:t>calculatorul</a:t>
            </a:r>
            <a:r>
              <a:rPr lang="en-US" sz="1800" dirty="0"/>
              <a:t> </a:t>
            </a:r>
            <a:r>
              <a:rPr lang="en-US" sz="1800" dirty="0" err="1"/>
              <a:t>gazdă</a:t>
            </a:r>
            <a:r>
              <a:rPr lang="en-US" sz="1800" dirty="0"/>
              <a:t> </a:t>
            </a:r>
            <a:r>
              <a:rPr lang="en-US" sz="1800" dirty="0" err="1"/>
              <a:t>asupra</a:t>
            </a:r>
            <a:r>
              <a:rPr lang="en-US" sz="1800" dirty="0"/>
              <a:t> </a:t>
            </a:r>
            <a:r>
              <a:rPr lang="en-US" sz="1800" dirty="0" err="1"/>
              <a:t>modificării</a:t>
            </a:r>
            <a:r>
              <a:rPr lang="en-US" sz="1800" dirty="0"/>
              <a:t> </a:t>
            </a:r>
            <a:r>
              <a:rPr lang="en-US" sz="1800" dirty="0" err="1"/>
              <a:t>apărute</a:t>
            </a:r>
            <a:r>
              <a:rPr lang="en-US" sz="1800" dirty="0"/>
              <a:t>.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acest</a:t>
            </a:r>
            <a:r>
              <a:rPr lang="en-US" sz="1800" dirty="0"/>
              <a:t> moment, </a:t>
            </a:r>
            <a:r>
              <a:rPr lang="en-US" sz="1800" dirty="0" err="1"/>
              <a:t>dispozitivul</a:t>
            </a:r>
            <a:r>
              <a:rPr lang="en-US" sz="1800" dirty="0"/>
              <a:t> USB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alimentat</a:t>
            </a:r>
            <a:r>
              <a:rPr lang="en-US" sz="1800" dirty="0"/>
              <a:t> de la </a:t>
            </a:r>
            <a:r>
              <a:rPr lang="en-US" sz="1800" dirty="0" err="1"/>
              <a:t>magistrală</a:t>
            </a:r>
            <a:r>
              <a:rPr lang="en-US" sz="1800" dirty="0"/>
              <a:t> </a:t>
            </a:r>
            <a:r>
              <a:rPr lang="en-US" sz="1800" dirty="0" err="1"/>
              <a:t>şi</a:t>
            </a:r>
            <a:r>
              <a:rPr lang="en-US" sz="1800" dirty="0"/>
              <a:t> </a:t>
            </a:r>
            <a:r>
              <a:rPr lang="en-US" sz="1800" dirty="0" err="1"/>
              <a:t>portul</a:t>
            </a:r>
            <a:r>
              <a:rPr lang="en-US" sz="1800" dirty="0"/>
              <a:t> la care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conectat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dezactivat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2. </a:t>
            </a:r>
            <a:r>
              <a:rPr lang="en-US" sz="1800" dirty="0" err="1"/>
              <a:t>Calculatorul</a:t>
            </a:r>
            <a:r>
              <a:rPr lang="en-US" sz="1800" dirty="0"/>
              <a:t> </a:t>
            </a:r>
            <a:r>
              <a:rPr lang="en-US" sz="1800" dirty="0" err="1"/>
              <a:t>determină</a:t>
            </a:r>
            <a:r>
              <a:rPr lang="en-US" sz="1800" dirty="0"/>
              <a:t> </a:t>
            </a:r>
            <a:r>
              <a:rPr lang="en-US" sz="1800" dirty="0" err="1"/>
              <a:t>tipul</a:t>
            </a:r>
            <a:r>
              <a:rPr lang="en-US" sz="1800" dirty="0"/>
              <a:t> </a:t>
            </a:r>
            <a:r>
              <a:rPr lang="en-US" sz="1800" dirty="0" err="1"/>
              <a:t>modificării</a:t>
            </a:r>
            <a:r>
              <a:rPr lang="en-US" sz="1800" dirty="0"/>
              <a:t> </a:t>
            </a:r>
            <a:r>
              <a:rPr lang="en-US" sz="1800" dirty="0" err="1"/>
              <a:t>apărute</a:t>
            </a:r>
            <a:r>
              <a:rPr lang="en-US" sz="1800" dirty="0"/>
              <a:t> </a:t>
            </a:r>
            <a:r>
              <a:rPr lang="en-US" sz="1800" dirty="0" err="1"/>
              <a:t>şi</a:t>
            </a:r>
            <a:r>
              <a:rPr lang="en-US" sz="1800" dirty="0"/>
              <a:t> </a:t>
            </a:r>
            <a:r>
              <a:rPr lang="en-US" sz="1800" dirty="0" err="1"/>
              <a:t>portul</a:t>
            </a:r>
            <a:r>
              <a:rPr lang="en-US" sz="1800" dirty="0"/>
              <a:t> la care a </a:t>
            </a:r>
            <a:r>
              <a:rPr lang="en-US" sz="1800" dirty="0" err="1"/>
              <a:t>apărut</a:t>
            </a:r>
            <a:r>
              <a:rPr lang="en-US" sz="1800" dirty="0"/>
              <a:t> </a:t>
            </a:r>
            <a:r>
              <a:rPr lang="en-US" sz="1800" dirty="0" err="1"/>
              <a:t>modificarea</a:t>
            </a:r>
            <a:r>
              <a:rPr lang="en-US" sz="1800" dirty="0"/>
              <a:t>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interogarea</a:t>
            </a:r>
            <a:r>
              <a:rPr lang="en-US" sz="1800" dirty="0"/>
              <a:t> </a:t>
            </a:r>
            <a:r>
              <a:rPr lang="en-US" sz="1800" dirty="0" err="1"/>
              <a:t>distribuitorului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3. </a:t>
            </a:r>
            <a:r>
              <a:rPr lang="en-US" sz="1800" dirty="0" err="1"/>
              <a:t>Calculatorul</a:t>
            </a:r>
            <a:r>
              <a:rPr lang="en-US" sz="1800" dirty="0"/>
              <a:t> </a:t>
            </a:r>
            <a:r>
              <a:rPr lang="en-US" sz="1800" dirty="0" err="1"/>
              <a:t>aşteaptă</a:t>
            </a:r>
            <a:r>
              <a:rPr lang="en-US" sz="1800" dirty="0"/>
              <a:t> un </a:t>
            </a:r>
            <a:r>
              <a:rPr lang="en-US" sz="1800" dirty="0" err="1"/>
              <a:t>timp</a:t>
            </a:r>
            <a:r>
              <a:rPr lang="en-US" sz="1800" dirty="0"/>
              <a:t> de minim 100 </a:t>
            </a:r>
            <a:r>
              <a:rPr lang="en-US" sz="1800" dirty="0" err="1"/>
              <a:t>ms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ca </a:t>
            </a:r>
            <a:r>
              <a:rPr lang="en-US" sz="1800" dirty="0" err="1"/>
              <a:t>tensiunea</a:t>
            </a:r>
            <a:r>
              <a:rPr lang="en-US" sz="1800" dirty="0"/>
              <a:t> de </a:t>
            </a:r>
            <a:r>
              <a:rPr lang="en-US" sz="1800" dirty="0" err="1"/>
              <a:t>alimentare</a:t>
            </a:r>
            <a:r>
              <a:rPr lang="en-US" sz="1800" dirty="0"/>
              <a:t> a </a:t>
            </a:r>
            <a:r>
              <a:rPr lang="en-US" sz="1800" dirty="0" err="1"/>
              <a:t>dispozitivului</a:t>
            </a:r>
            <a:r>
              <a:rPr lang="en-US" sz="1800" dirty="0"/>
              <a:t> </a:t>
            </a:r>
            <a:r>
              <a:rPr lang="en-US" sz="1800" dirty="0" err="1"/>
              <a:t>să</a:t>
            </a:r>
            <a:r>
              <a:rPr lang="en-US" sz="1800" dirty="0"/>
              <a:t> </a:t>
            </a:r>
            <a:r>
              <a:rPr lang="en-US" sz="1800" dirty="0" err="1"/>
              <a:t>devină</a:t>
            </a:r>
            <a:r>
              <a:rPr lang="en-US" sz="1800" dirty="0"/>
              <a:t> </a:t>
            </a:r>
            <a:r>
              <a:rPr lang="en-US" sz="1800" dirty="0" err="1"/>
              <a:t>stabilă</a:t>
            </a:r>
            <a:r>
              <a:rPr lang="en-US" sz="1800" dirty="0"/>
              <a:t>, </a:t>
            </a:r>
            <a:r>
              <a:rPr lang="en-US" sz="1800" dirty="0" err="1"/>
              <a:t>după</a:t>
            </a:r>
            <a:r>
              <a:rPr lang="en-US" sz="1800" dirty="0"/>
              <a:t> care </a:t>
            </a:r>
            <a:r>
              <a:rPr lang="en-US" sz="1800" dirty="0" err="1"/>
              <a:t>transmite</a:t>
            </a:r>
            <a:r>
              <a:rPr lang="en-US" sz="1800" dirty="0"/>
              <a:t> o </a:t>
            </a:r>
            <a:r>
              <a:rPr lang="en-US" sz="1800" dirty="0" err="1"/>
              <a:t>comandă</a:t>
            </a:r>
            <a:r>
              <a:rPr lang="en-US" sz="1800" dirty="0"/>
              <a:t> de </a:t>
            </a:r>
            <a:r>
              <a:rPr lang="en-US" sz="1800" dirty="0" err="1"/>
              <a:t>validare</a:t>
            </a:r>
            <a:r>
              <a:rPr lang="en-US" sz="1800" dirty="0"/>
              <a:t> a </a:t>
            </a:r>
            <a:r>
              <a:rPr lang="en-US" sz="1800" dirty="0" err="1"/>
              <a:t>portului</a:t>
            </a:r>
            <a:r>
              <a:rPr lang="en-US" sz="1800" dirty="0"/>
              <a:t> </a:t>
            </a:r>
            <a:r>
              <a:rPr lang="en-US" sz="1800" dirty="0" err="1"/>
              <a:t>şi</a:t>
            </a:r>
            <a:r>
              <a:rPr lang="en-US" sz="1800" dirty="0"/>
              <a:t> o </a:t>
            </a:r>
            <a:r>
              <a:rPr lang="en-US" sz="1800" dirty="0" err="1"/>
              <a:t>comandă</a:t>
            </a:r>
            <a:r>
              <a:rPr lang="en-US" sz="1800" dirty="0"/>
              <a:t> de </a:t>
            </a:r>
            <a:r>
              <a:rPr lang="en-US" sz="1800" dirty="0" err="1"/>
              <a:t>resetare</a:t>
            </a:r>
            <a:r>
              <a:rPr lang="en-US" sz="1800" dirty="0"/>
              <a:t> a </a:t>
            </a:r>
            <a:r>
              <a:rPr lang="en-US" sz="1800" dirty="0" err="1"/>
              <a:t>acestuia</a:t>
            </a:r>
            <a:r>
              <a:rPr lang="en-US" sz="1800" dirty="0"/>
              <a:t>.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cazul</a:t>
            </a:r>
            <a:r>
              <a:rPr lang="en-US" sz="1800" dirty="0"/>
              <a:t> </a:t>
            </a:r>
            <a:r>
              <a:rPr lang="en-US" sz="1800" dirty="0" err="1"/>
              <a:t>unui</a:t>
            </a:r>
            <a:r>
              <a:rPr lang="en-US" sz="1800" dirty="0"/>
              <a:t> </a:t>
            </a:r>
            <a:r>
              <a:rPr lang="en-US" sz="1800" dirty="0" err="1"/>
              <a:t>dispozitiv</a:t>
            </a:r>
            <a:r>
              <a:rPr lang="en-US" sz="1800" dirty="0"/>
              <a:t> cu </a:t>
            </a:r>
            <a:r>
              <a:rPr lang="en-US" sz="1800" dirty="0" err="1"/>
              <a:t>viteză</a:t>
            </a:r>
            <a:r>
              <a:rPr lang="en-US" sz="1800" dirty="0"/>
              <a:t> </a:t>
            </a:r>
            <a:r>
              <a:rPr lang="en-US" sz="1800" dirty="0" err="1"/>
              <a:t>ridicată</a:t>
            </a:r>
            <a:r>
              <a:rPr lang="en-US" sz="1800" dirty="0"/>
              <a:t> (480 </a:t>
            </a:r>
            <a:r>
              <a:rPr lang="en-US" sz="1800" dirty="0" err="1"/>
              <a:t>Mbiţi</a:t>
            </a:r>
            <a:r>
              <a:rPr lang="en-US" sz="1800" dirty="0"/>
              <a:t>/s), </a:t>
            </a:r>
            <a:r>
              <a:rPr lang="en-US" sz="1800" dirty="0" err="1"/>
              <a:t>acesta</a:t>
            </a:r>
            <a:r>
              <a:rPr lang="en-US" sz="1800" dirty="0"/>
              <a:t> </a:t>
            </a:r>
            <a:r>
              <a:rPr lang="en-US" sz="1800" dirty="0" err="1"/>
              <a:t>iniţiază</a:t>
            </a:r>
            <a:r>
              <a:rPr lang="en-US" sz="1800" dirty="0"/>
              <a:t> un protocol electric special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stabilirea</a:t>
            </a:r>
            <a:r>
              <a:rPr lang="en-US" sz="1800" dirty="0"/>
              <a:t> </a:t>
            </a:r>
            <a:r>
              <a:rPr lang="en-US" sz="1800" dirty="0" err="1"/>
              <a:t>unei</a:t>
            </a:r>
            <a:r>
              <a:rPr lang="en-US" sz="1800" dirty="0"/>
              <a:t> </a:t>
            </a:r>
            <a:r>
              <a:rPr lang="en-US" sz="1800" dirty="0" err="1"/>
              <a:t>legături</a:t>
            </a:r>
            <a:r>
              <a:rPr lang="en-US" sz="1800" dirty="0"/>
              <a:t> cu </a:t>
            </a:r>
            <a:r>
              <a:rPr lang="en-US" sz="1800" dirty="0" err="1"/>
              <a:t>această</a:t>
            </a:r>
            <a:r>
              <a:rPr lang="en-US" sz="1800" dirty="0"/>
              <a:t> </a:t>
            </a:r>
            <a:r>
              <a:rPr lang="en-US" sz="1800" dirty="0" err="1"/>
              <a:t>viteză</a:t>
            </a:r>
            <a:r>
              <a:rPr lang="en-US" sz="1800" dirty="0"/>
              <a:t>. </a:t>
            </a:r>
            <a:r>
              <a:rPr lang="en-US" sz="1800" dirty="0" err="1"/>
              <a:t>Dacă</a:t>
            </a:r>
            <a:r>
              <a:rPr lang="en-US" sz="1800" dirty="0"/>
              <a:t> </a:t>
            </a:r>
            <a:r>
              <a:rPr lang="en-US" sz="1800" dirty="0" err="1"/>
              <a:t>acest</a:t>
            </a:r>
            <a:r>
              <a:rPr lang="en-US" sz="1800" dirty="0"/>
              <a:t> protocol electric nu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iniţiat</a:t>
            </a:r>
            <a:r>
              <a:rPr lang="en-US" sz="1800" dirty="0"/>
              <a:t> </a:t>
            </a:r>
            <a:r>
              <a:rPr lang="en-US" sz="1800" dirty="0" err="1"/>
              <a:t>sau</a:t>
            </a:r>
            <a:r>
              <a:rPr lang="en-US" sz="1800" dirty="0"/>
              <a:t> nu se </a:t>
            </a:r>
            <a:r>
              <a:rPr lang="en-US" sz="1800" dirty="0" err="1"/>
              <a:t>termină</a:t>
            </a:r>
            <a:r>
              <a:rPr lang="en-US" sz="1800" dirty="0"/>
              <a:t> cu </a:t>
            </a:r>
            <a:r>
              <a:rPr lang="en-US" sz="1800" dirty="0" err="1"/>
              <a:t>succes</a:t>
            </a:r>
            <a:r>
              <a:rPr lang="en-US" sz="1800" dirty="0"/>
              <a:t>, </a:t>
            </a:r>
            <a:r>
              <a:rPr lang="en-US" sz="1800" dirty="0" err="1"/>
              <a:t>comunicaţia</a:t>
            </a:r>
            <a:r>
              <a:rPr lang="en-US" sz="1800" dirty="0"/>
              <a:t> se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realiza</a:t>
            </a:r>
            <a:r>
              <a:rPr lang="en-US" sz="1800" dirty="0"/>
              <a:t> cu </a:t>
            </a:r>
            <a:r>
              <a:rPr lang="en-US" sz="1800" dirty="0" err="1"/>
              <a:t>viteza</a:t>
            </a:r>
            <a:r>
              <a:rPr lang="en-US" sz="1800" dirty="0"/>
              <a:t> </a:t>
            </a:r>
            <a:r>
              <a:rPr lang="en-US" sz="1800" dirty="0" err="1"/>
              <a:t>normală</a:t>
            </a:r>
            <a:r>
              <a:rPr lang="en-US" sz="1800" dirty="0"/>
              <a:t> (12 </a:t>
            </a:r>
            <a:r>
              <a:rPr lang="en-US" sz="1800" dirty="0" err="1"/>
              <a:t>Mbiţi</a:t>
            </a:r>
            <a:r>
              <a:rPr lang="en-US" sz="1800" dirty="0"/>
              <a:t>/s).</a:t>
            </a:r>
          </a:p>
          <a:p>
            <a:pPr marL="0" indent="0">
              <a:buNone/>
            </a:pPr>
            <a:r>
              <a:rPr lang="en-US" sz="1800" dirty="0"/>
              <a:t>4. </a:t>
            </a:r>
            <a:r>
              <a:rPr lang="en-US" sz="1800" dirty="0" err="1"/>
              <a:t>După</a:t>
            </a:r>
            <a:r>
              <a:rPr lang="en-US" sz="1800" dirty="0"/>
              <a:t> </a:t>
            </a:r>
            <a:r>
              <a:rPr lang="en-US" sz="1800" dirty="0" err="1" smtClean="0"/>
              <a:t>terminarea</a:t>
            </a:r>
            <a:r>
              <a:rPr lang="en-US" sz="1800" dirty="0" smtClean="0"/>
              <a:t> </a:t>
            </a:r>
            <a:r>
              <a:rPr lang="en-US" sz="1800" dirty="0" err="1" smtClean="0"/>
              <a:t>procedurii</a:t>
            </a:r>
            <a:r>
              <a:rPr lang="en-US" sz="1800" dirty="0" smtClean="0"/>
              <a:t> de </a:t>
            </a:r>
            <a:r>
              <a:rPr lang="en-US" sz="1800" dirty="0" err="1" smtClean="0"/>
              <a:t>resetare</a:t>
            </a:r>
            <a:r>
              <a:rPr lang="en-US" sz="1800" dirty="0" smtClean="0"/>
              <a:t>, </a:t>
            </a:r>
            <a:r>
              <a:rPr lang="en-US" sz="1800" dirty="0" err="1" smtClean="0"/>
              <a:t>portul</a:t>
            </a:r>
            <a:r>
              <a:rPr lang="en-US" sz="1800" dirty="0" smtClean="0"/>
              <a:t> </a:t>
            </a:r>
            <a:r>
              <a:rPr lang="en-US" sz="1800" dirty="0" err="1" smtClean="0"/>
              <a:t>este</a:t>
            </a:r>
            <a:r>
              <a:rPr lang="en-US" sz="1800" dirty="0" smtClean="0"/>
              <a:t> </a:t>
            </a:r>
            <a:r>
              <a:rPr lang="en-US" sz="1800" dirty="0" err="1" smtClean="0"/>
              <a:t>validat</a:t>
            </a:r>
            <a:r>
              <a:rPr lang="en-US" sz="1800" dirty="0" smtClean="0"/>
              <a:t>, </a:t>
            </a:r>
            <a:r>
              <a:rPr lang="en-US" sz="1800" dirty="0" err="1" smtClean="0"/>
              <a:t>iar</a:t>
            </a:r>
            <a:r>
              <a:rPr lang="en-US" sz="1800" dirty="0" smtClean="0"/>
              <a:t> </a:t>
            </a:r>
            <a:r>
              <a:rPr lang="en-US" sz="1800" dirty="0" err="1" smtClean="0"/>
              <a:t>dispozitivul</a:t>
            </a:r>
            <a:r>
              <a:rPr lang="en-US" sz="1800" dirty="0" smtClean="0"/>
              <a:t> </a:t>
            </a:r>
            <a:r>
              <a:rPr lang="en-US" sz="1800" dirty="0"/>
              <a:t>se </a:t>
            </a:r>
            <a:r>
              <a:rPr lang="en-US" sz="1800" dirty="0" err="1"/>
              <a:t>află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starea</a:t>
            </a:r>
            <a:r>
              <a:rPr lang="en-US" sz="1800" dirty="0"/>
              <a:t> </a:t>
            </a:r>
            <a:r>
              <a:rPr lang="en-US" sz="1800" dirty="0" err="1"/>
              <a:t>implicită</a:t>
            </a:r>
            <a:r>
              <a:rPr lang="en-US" sz="1800" dirty="0"/>
              <a:t> </a:t>
            </a:r>
            <a:r>
              <a:rPr lang="en-US" sz="1800" dirty="0" err="1"/>
              <a:t>şi</a:t>
            </a:r>
            <a:r>
              <a:rPr lang="en-US" sz="1800" dirty="0"/>
              <a:t> </a:t>
            </a:r>
            <a:r>
              <a:rPr lang="en-US" sz="1800" dirty="0" err="1"/>
              <a:t>poate</a:t>
            </a:r>
            <a:r>
              <a:rPr lang="en-US" sz="1800" dirty="0"/>
              <a:t> </a:t>
            </a:r>
            <a:r>
              <a:rPr lang="en-US" sz="1800" dirty="0" err="1"/>
              <a:t>absorbi</a:t>
            </a:r>
            <a:r>
              <a:rPr lang="en-US" sz="1800" dirty="0"/>
              <a:t> un </a:t>
            </a:r>
            <a:r>
              <a:rPr lang="en-US" sz="1800" dirty="0" err="1"/>
              <a:t>curent</a:t>
            </a:r>
            <a:r>
              <a:rPr lang="en-US" sz="1800" dirty="0"/>
              <a:t> de maxim </a:t>
            </a:r>
            <a:r>
              <a:rPr lang="en-US" sz="1800" dirty="0" smtClean="0"/>
              <a:t>100 </a:t>
            </a:r>
            <a:r>
              <a:rPr lang="en-US" sz="1800" dirty="0"/>
              <a:t>mA de </a:t>
            </a:r>
            <a:r>
              <a:rPr lang="en-US" sz="1800" dirty="0" err="1"/>
              <a:t>pe</a:t>
            </a:r>
            <a:r>
              <a:rPr lang="en-US" sz="1800" dirty="0"/>
              <a:t> </a:t>
            </a:r>
            <a:r>
              <a:rPr lang="en-US" sz="1800" dirty="0" err="1"/>
              <a:t>linia</a:t>
            </a:r>
            <a:r>
              <a:rPr lang="en-US" sz="1800" dirty="0"/>
              <a:t> </a:t>
            </a:r>
            <a:r>
              <a:rPr lang="en-US" sz="1800" i="1" dirty="0"/>
              <a:t>VBUS </a:t>
            </a:r>
            <a:r>
              <a:rPr lang="en-US" sz="1800" dirty="0"/>
              <a:t>a </a:t>
            </a:r>
            <a:r>
              <a:rPr lang="en-US" sz="1800" dirty="0" err="1"/>
              <a:t>magistralei</a:t>
            </a:r>
            <a:r>
              <a:rPr lang="en-US" sz="1800" dirty="0"/>
              <a:t>. </a:t>
            </a:r>
            <a:r>
              <a:rPr lang="en-US" sz="1800" dirty="0" err="1"/>
              <a:t>Dispozitivul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răspunde</a:t>
            </a:r>
            <a:r>
              <a:rPr lang="en-US" sz="1800" dirty="0"/>
              <a:t> la </a:t>
            </a:r>
            <a:r>
              <a:rPr lang="en-US" sz="1800" dirty="0" err="1"/>
              <a:t>tranzacţiile</a:t>
            </a:r>
            <a:r>
              <a:rPr lang="en-US" sz="1800" dirty="0"/>
              <a:t> cu </a:t>
            </a:r>
            <a:r>
              <a:rPr lang="en-US" sz="1800" dirty="0" err="1"/>
              <a:t>adresa</a:t>
            </a:r>
            <a:r>
              <a:rPr lang="en-US" sz="1800" dirty="0"/>
              <a:t> </a:t>
            </a:r>
            <a:r>
              <a:rPr lang="en-US" sz="1800" dirty="0" err="1"/>
              <a:t>implicită</a:t>
            </a:r>
            <a:r>
              <a:rPr lang="en-US" sz="1800" dirty="0"/>
              <a:t> zero.</a:t>
            </a:r>
          </a:p>
          <a:p>
            <a:pPr marL="0" indent="0">
              <a:buNone/>
            </a:pPr>
            <a:r>
              <a:rPr lang="en-US" sz="1800" dirty="0"/>
              <a:t>5. </a:t>
            </a:r>
            <a:r>
              <a:rPr lang="en-US" sz="1800" dirty="0" err="1"/>
              <a:t>Calculatorul</a:t>
            </a:r>
            <a:r>
              <a:rPr lang="en-US" sz="1800" dirty="0"/>
              <a:t> </a:t>
            </a:r>
            <a:r>
              <a:rPr lang="en-US" sz="1800" dirty="0" err="1"/>
              <a:t>solicită</a:t>
            </a:r>
            <a:r>
              <a:rPr lang="en-US" sz="1800" dirty="0"/>
              <a:t> </a:t>
            </a:r>
            <a:r>
              <a:rPr lang="en-US" sz="1800" dirty="0" err="1"/>
              <a:t>descriptorul</a:t>
            </a:r>
            <a:r>
              <a:rPr lang="en-US" sz="1800" dirty="0"/>
              <a:t> de </a:t>
            </a:r>
            <a:r>
              <a:rPr lang="en-US" sz="1800" dirty="0" err="1"/>
              <a:t>dispozitiv</a:t>
            </a:r>
            <a:r>
              <a:rPr lang="en-US" sz="1800" dirty="0"/>
              <a:t>, </a:t>
            </a:r>
            <a:r>
              <a:rPr lang="en-US" sz="1800" dirty="0" err="1"/>
              <a:t>iar</a:t>
            </a:r>
            <a:r>
              <a:rPr lang="en-US" sz="1800" dirty="0"/>
              <a:t> </a:t>
            </a:r>
            <a:r>
              <a:rPr lang="en-US" sz="1800" dirty="0" err="1"/>
              <a:t>dispozitivul</a:t>
            </a:r>
            <a:r>
              <a:rPr lang="en-US" sz="1800" dirty="0"/>
              <a:t> </a:t>
            </a:r>
            <a:r>
              <a:rPr lang="en-US" sz="1800" dirty="0" err="1"/>
              <a:t>transmite</a:t>
            </a:r>
            <a:r>
              <a:rPr lang="en-US" sz="1800" dirty="0"/>
              <a:t> </a:t>
            </a:r>
            <a:r>
              <a:rPr lang="en-US" sz="1800" dirty="0" err="1"/>
              <a:t>acest</a:t>
            </a:r>
            <a:r>
              <a:rPr lang="en-US" sz="1800" dirty="0"/>
              <a:t> descriptor </a:t>
            </a:r>
            <a:r>
              <a:rPr lang="en-US" sz="1800" dirty="0" err="1"/>
              <a:t>prin</a:t>
            </a:r>
            <a:r>
              <a:rPr lang="en-US" sz="1800" dirty="0"/>
              <a:t> </a:t>
            </a:r>
            <a:r>
              <a:rPr lang="en-US" sz="1800" dirty="0" err="1"/>
              <a:t>intermediul</a:t>
            </a:r>
            <a:r>
              <a:rPr lang="en-US" sz="1800" dirty="0"/>
              <a:t> </a:t>
            </a:r>
            <a:r>
              <a:rPr lang="en-US" sz="1800" dirty="0" err="1"/>
              <a:t>conductei</a:t>
            </a:r>
            <a:r>
              <a:rPr lang="en-US" sz="1800" dirty="0"/>
              <a:t> </a:t>
            </a:r>
            <a:r>
              <a:rPr lang="en-US" sz="1800" dirty="0" err="1"/>
              <a:t>implicite</a:t>
            </a:r>
            <a:r>
              <a:rPr lang="en-US" sz="1800" dirty="0"/>
              <a:t>. </a:t>
            </a:r>
          </a:p>
          <a:p>
            <a:pPr marL="0" indent="0">
              <a:buNone/>
            </a:pPr>
            <a:r>
              <a:rPr lang="en-US" sz="1800" dirty="0" smtClean="0"/>
              <a:t>6</a:t>
            </a:r>
            <a:r>
              <a:rPr lang="en-US" sz="1800" dirty="0"/>
              <a:t>. </a:t>
            </a:r>
            <a:r>
              <a:rPr lang="en-US" sz="1800" dirty="0" err="1"/>
              <a:t>Calculatorul</a:t>
            </a:r>
            <a:r>
              <a:rPr lang="en-US" sz="1800" dirty="0"/>
              <a:t> </a:t>
            </a:r>
            <a:r>
              <a:rPr lang="en-US" sz="1800" dirty="0" err="1"/>
              <a:t>asignează</a:t>
            </a:r>
            <a:r>
              <a:rPr lang="en-US" sz="1800" dirty="0"/>
              <a:t> o </a:t>
            </a:r>
            <a:r>
              <a:rPr lang="en-US" sz="1800" dirty="0" err="1"/>
              <a:t>adresă</a:t>
            </a:r>
            <a:r>
              <a:rPr lang="en-US" sz="1800" dirty="0"/>
              <a:t> </a:t>
            </a:r>
            <a:r>
              <a:rPr lang="en-US" sz="1800" dirty="0" err="1"/>
              <a:t>unică</a:t>
            </a:r>
            <a:r>
              <a:rPr lang="en-US" sz="1800" dirty="0"/>
              <a:t> </a:t>
            </a:r>
            <a:r>
              <a:rPr lang="en-US" sz="1800" dirty="0" err="1"/>
              <a:t>dispozitivului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7. </a:t>
            </a:r>
            <a:r>
              <a:rPr lang="en-US" sz="1800" dirty="0" err="1"/>
              <a:t>Calculatorul</a:t>
            </a:r>
            <a:r>
              <a:rPr lang="en-US" sz="1800" dirty="0"/>
              <a:t> </a:t>
            </a:r>
            <a:r>
              <a:rPr lang="en-US" sz="1800" dirty="0" err="1"/>
              <a:t>solicită</a:t>
            </a:r>
            <a:r>
              <a:rPr lang="en-US" sz="1800" dirty="0"/>
              <a:t> </a:t>
            </a:r>
            <a:r>
              <a:rPr lang="en-US" sz="1800" dirty="0" err="1"/>
              <a:t>dispozitivului</a:t>
            </a:r>
            <a:r>
              <a:rPr lang="en-US" sz="1800" dirty="0"/>
              <a:t> </a:t>
            </a:r>
            <a:r>
              <a:rPr lang="en-US" sz="1800" dirty="0" err="1"/>
              <a:t>descriptorii</a:t>
            </a:r>
            <a:r>
              <a:rPr lang="en-US" sz="1800" dirty="0"/>
              <a:t> de </a:t>
            </a:r>
            <a:r>
              <a:rPr lang="en-US" sz="1800" dirty="0" err="1"/>
              <a:t>configuraţie</a:t>
            </a:r>
            <a:r>
              <a:rPr lang="en-US" sz="1800" dirty="0"/>
              <a:t>, </a:t>
            </a:r>
            <a:r>
              <a:rPr lang="en-US" sz="1800" dirty="0" err="1"/>
              <a:t>iar</a:t>
            </a:r>
            <a:r>
              <a:rPr lang="en-US" sz="1800" dirty="0"/>
              <a:t> </a:t>
            </a:r>
            <a:r>
              <a:rPr lang="en-US" sz="1800" dirty="0" err="1"/>
              <a:t>dispozitivul</a:t>
            </a:r>
            <a:r>
              <a:rPr lang="en-US" sz="1800" dirty="0"/>
              <a:t> </a:t>
            </a:r>
            <a:r>
              <a:rPr lang="en-US" sz="1800" dirty="0" err="1"/>
              <a:t>transmite</a:t>
            </a:r>
            <a:r>
              <a:rPr lang="en-US" sz="1800" dirty="0"/>
              <a:t> </a:t>
            </a:r>
            <a:r>
              <a:rPr lang="en-US" sz="1800" dirty="0" err="1"/>
              <a:t>calculatorului</a:t>
            </a:r>
            <a:r>
              <a:rPr lang="en-US" sz="1800" dirty="0"/>
              <a:t> </a:t>
            </a:r>
            <a:r>
              <a:rPr lang="en-US" sz="1800" dirty="0" err="1"/>
              <a:t>aceşti</a:t>
            </a:r>
            <a:r>
              <a:rPr lang="en-US" sz="1800" dirty="0"/>
              <a:t> </a:t>
            </a:r>
            <a:r>
              <a:rPr lang="en-US" sz="1800" dirty="0" err="1"/>
              <a:t>descriptori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8. </a:t>
            </a:r>
            <a:r>
              <a:rPr lang="en-US" sz="1800" dirty="0" err="1"/>
              <a:t>Pe</a:t>
            </a:r>
            <a:r>
              <a:rPr lang="en-US" sz="1800" dirty="0"/>
              <a:t> </a:t>
            </a:r>
            <a:r>
              <a:rPr lang="en-US" sz="1800" dirty="0" err="1"/>
              <a:t>baza</a:t>
            </a:r>
            <a:r>
              <a:rPr lang="en-US" sz="1800" dirty="0"/>
              <a:t> </a:t>
            </a:r>
            <a:r>
              <a:rPr lang="en-US" sz="1800" dirty="0" err="1"/>
              <a:t>informaţiilor</a:t>
            </a:r>
            <a:r>
              <a:rPr lang="en-US" sz="1800" dirty="0"/>
              <a:t> de </a:t>
            </a:r>
            <a:r>
              <a:rPr lang="en-US" sz="1800" dirty="0" err="1"/>
              <a:t>configuraţie</a:t>
            </a:r>
            <a:r>
              <a:rPr lang="en-US" sz="1800" dirty="0"/>
              <a:t>, </a:t>
            </a:r>
            <a:r>
              <a:rPr lang="en-US" sz="1800" dirty="0" err="1"/>
              <a:t>calculatorul</a:t>
            </a:r>
            <a:r>
              <a:rPr lang="en-US" sz="1800" dirty="0"/>
              <a:t> </a:t>
            </a:r>
            <a:r>
              <a:rPr lang="en-US" sz="1800" dirty="0" err="1"/>
              <a:t>asignează</a:t>
            </a:r>
            <a:r>
              <a:rPr lang="en-US" sz="1800" dirty="0"/>
              <a:t> o </a:t>
            </a:r>
            <a:r>
              <a:rPr lang="en-US" sz="1800" dirty="0" err="1"/>
              <a:t>anumită</a:t>
            </a:r>
            <a:r>
              <a:rPr lang="en-US" sz="1800" dirty="0"/>
              <a:t> </a:t>
            </a:r>
            <a:r>
              <a:rPr lang="en-US" sz="1800" dirty="0" err="1"/>
              <a:t>configuraţie</a:t>
            </a:r>
            <a:r>
              <a:rPr lang="en-US" sz="1800" dirty="0"/>
              <a:t> </a:t>
            </a:r>
            <a:r>
              <a:rPr lang="en-US" sz="1800" dirty="0" err="1"/>
              <a:t>dispozitivului</a:t>
            </a:r>
            <a:r>
              <a:rPr lang="en-US" sz="1800" dirty="0"/>
              <a:t>.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acest</a:t>
            </a:r>
            <a:r>
              <a:rPr lang="en-US" sz="1800" dirty="0"/>
              <a:t> moment, </a:t>
            </a:r>
            <a:r>
              <a:rPr lang="en-US" sz="1800" dirty="0" err="1"/>
              <a:t>punctele</a:t>
            </a:r>
            <a:r>
              <a:rPr lang="en-US" sz="1800" dirty="0"/>
              <a:t> </a:t>
            </a:r>
            <a:r>
              <a:rPr lang="en-US" sz="1800" dirty="0" err="1"/>
              <a:t>terminale</a:t>
            </a:r>
            <a:r>
              <a:rPr lang="en-US" sz="1800" dirty="0"/>
              <a:t> ale </a:t>
            </a:r>
            <a:r>
              <a:rPr lang="en-US" sz="1800" dirty="0" err="1"/>
              <a:t>dispozitivului</a:t>
            </a:r>
            <a:r>
              <a:rPr lang="en-US" sz="1800" dirty="0"/>
              <a:t> </a:t>
            </a:r>
            <a:r>
              <a:rPr lang="en-US" sz="1800" dirty="0" err="1"/>
              <a:t>sunt</a:t>
            </a:r>
            <a:r>
              <a:rPr lang="en-US" sz="1800" dirty="0"/>
              <a:t> </a:t>
            </a:r>
            <a:r>
              <a:rPr lang="en-US" sz="1800" dirty="0" err="1"/>
              <a:t>configurate</a:t>
            </a:r>
            <a:r>
              <a:rPr lang="en-US" sz="1800" dirty="0"/>
              <a:t> conform </a:t>
            </a:r>
            <a:r>
              <a:rPr lang="en-US" sz="1800" dirty="0" err="1"/>
              <a:t>caracteristicilor</a:t>
            </a:r>
            <a:r>
              <a:rPr lang="en-US" sz="1800" dirty="0"/>
              <a:t> </a:t>
            </a:r>
            <a:r>
              <a:rPr lang="en-US" sz="1800" dirty="0" err="1"/>
              <a:t>specificate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descriptorii</a:t>
            </a:r>
            <a:r>
              <a:rPr lang="en-US" sz="1800" dirty="0"/>
              <a:t> </a:t>
            </a:r>
            <a:r>
              <a:rPr lang="en-US" sz="1800" dirty="0" err="1"/>
              <a:t>acestora</a:t>
            </a:r>
            <a:r>
              <a:rPr lang="en-US" sz="1800" dirty="0"/>
              <a:t>. </a:t>
            </a:r>
            <a:r>
              <a:rPr lang="en-US" sz="1800" dirty="0" err="1"/>
              <a:t>Dispozitivul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pregătit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funcţionare</a:t>
            </a:r>
            <a:r>
              <a:rPr lang="en-US" sz="1800" dirty="0"/>
              <a:t> </a:t>
            </a:r>
            <a:r>
              <a:rPr lang="en-US" sz="1800" dirty="0" err="1"/>
              <a:t>şi</a:t>
            </a:r>
            <a:r>
              <a:rPr lang="en-US" sz="1800" dirty="0"/>
              <a:t> </a:t>
            </a:r>
            <a:r>
              <a:rPr lang="en-US" sz="1800" dirty="0" err="1"/>
              <a:t>poate</a:t>
            </a:r>
            <a:r>
              <a:rPr lang="en-US" sz="1800" dirty="0"/>
              <a:t> </a:t>
            </a:r>
            <a:r>
              <a:rPr lang="en-US" sz="1800" dirty="0" err="1"/>
              <a:t>absorbi</a:t>
            </a:r>
            <a:r>
              <a:rPr lang="en-US" sz="1800" dirty="0"/>
              <a:t> de </a:t>
            </a:r>
            <a:r>
              <a:rPr lang="en-US" sz="1800" dirty="0" err="1"/>
              <a:t>pe</a:t>
            </a:r>
            <a:r>
              <a:rPr lang="en-US" sz="1800" dirty="0"/>
              <a:t> </a:t>
            </a:r>
            <a:r>
              <a:rPr lang="en-US" sz="1800" dirty="0" err="1"/>
              <a:t>linia</a:t>
            </a:r>
            <a:r>
              <a:rPr lang="en-US" sz="1800" dirty="0"/>
              <a:t> </a:t>
            </a:r>
            <a:r>
              <a:rPr lang="en-US" sz="1800" i="1" dirty="0"/>
              <a:t>VBUS </a:t>
            </a:r>
            <a:r>
              <a:rPr lang="en-US" sz="1800" dirty="0"/>
              <a:t>a </a:t>
            </a:r>
            <a:r>
              <a:rPr lang="en-US" sz="1800" dirty="0" err="1"/>
              <a:t>magistralei</a:t>
            </a:r>
            <a:r>
              <a:rPr lang="en-US" sz="1800" dirty="0"/>
              <a:t> </a:t>
            </a:r>
            <a:r>
              <a:rPr lang="en-US" sz="1800" dirty="0" err="1"/>
              <a:t>curentul</a:t>
            </a:r>
            <a:r>
              <a:rPr lang="en-US" sz="1800" dirty="0"/>
              <a:t> </a:t>
            </a:r>
            <a:r>
              <a:rPr lang="en-US" sz="1800" dirty="0" err="1"/>
              <a:t>specificat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configuraţia</a:t>
            </a:r>
            <a:r>
              <a:rPr lang="en-US" sz="1800" dirty="0"/>
              <a:t> </a:t>
            </a:r>
            <a:r>
              <a:rPr lang="en-US" sz="1800" dirty="0" err="1"/>
              <a:t>selectată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981051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4056"/>
            <a:ext cx="10515600" cy="63981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Clasa</a:t>
            </a:r>
            <a:r>
              <a:rPr lang="en-US" b="1" dirty="0"/>
              <a:t> de </a:t>
            </a:r>
            <a:r>
              <a:rPr lang="en-US" b="1" dirty="0" err="1"/>
              <a:t>dispozitive</a:t>
            </a:r>
            <a:r>
              <a:rPr lang="en-US" b="1" dirty="0"/>
              <a:t> USB HID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8764" y="823866"/>
            <a:ext cx="11688024" cy="5920965"/>
          </a:xfrm>
        </p:spPr>
        <p:txBody>
          <a:bodyPr>
            <a:normAutofit/>
          </a:bodyPr>
          <a:lstStyle/>
          <a:p>
            <a:r>
              <a:rPr lang="en-US" dirty="0" err="1"/>
              <a:t>Clasa</a:t>
            </a:r>
            <a:r>
              <a:rPr lang="en-US" dirty="0"/>
              <a:t> de </a:t>
            </a:r>
            <a:r>
              <a:rPr lang="en-US" dirty="0" err="1"/>
              <a:t>dispozitive</a:t>
            </a:r>
            <a:r>
              <a:rPr lang="en-US" dirty="0"/>
              <a:t> HID (Human Interface Device) </a:t>
            </a:r>
            <a:r>
              <a:rPr lang="en-US" dirty="0" err="1"/>
              <a:t>constă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principal din dispositive </a:t>
            </a:r>
            <a:r>
              <a:rPr lang="en-US" dirty="0" err="1"/>
              <a:t>utilizate</a:t>
            </a:r>
            <a:r>
              <a:rPr lang="en-US" dirty="0"/>
              <a:t> de </a:t>
            </a:r>
            <a:r>
              <a:rPr lang="en-US" dirty="0" err="1"/>
              <a:t>operatori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controlul</a:t>
            </a:r>
            <a:r>
              <a:rPr lang="en-US" dirty="0"/>
              <a:t> </a:t>
            </a:r>
            <a:r>
              <a:rPr lang="en-US" dirty="0" err="1"/>
              <a:t>funcţionării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de </a:t>
            </a:r>
            <a:r>
              <a:rPr lang="en-US" dirty="0" err="1"/>
              <a:t>calcul</a:t>
            </a:r>
            <a:r>
              <a:rPr lang="en-US" dirty="0"/>
              <a:t>. </a:t>
            </a:r>
            <a:r>
              <a:rPr lang="en-US" dirty="0" err="1"/>
              <a:t>Exemple</a:t>
            </a:r>
            <a:r>
              <a:rPr lang="en-US" dirty="0"/>
              <a:t> </a:t>
            </a:r>
            <a:r>
              <a:rPr lang="en-US" dirty="0" err="1"/>
              <a:t>tipice</a:t>
            </a:r>
            <a:r>
              <a:rPr lang="en-US" dirty="0"/>
              <a:t> de dispositive din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clasă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următoarele</a:t>
            </a:r>
            <a:r>
              <a:rPr lang="en-US" dirty="0"/>
              <a:t>:</a:t>
            </a:r>
          </a:p>
          <a:p>
            <a:r>
              <a:rPr lang="en-US" dirty="0" err="1" smtClean="0"/>
              <a:t>Tastaturi</a:t>
            </a:r>
            <a:r>
              <a:rPr lang="en-US" dirty="0" smtClean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dispozitive</a:t>
            </a:r>
            <a:r>
              <a:rPr lang="en-US" dirty="0"/>
              <a:t> </a:t>
            </a:r>
            <a:r>
              <a:rPr lang="en-US" dirty="0" err="1"/>
              <a:t>indicatoare</a:t>
            </a:r>
            <a:r>
              <a:rPr lang="en-US" dirty="0"/>
              <a:t>: mouse, trackball;</a:t>
            </a:r>
          </a:p>
          <a:p>
            <a:r>
              <a:rPr lang="en-US" dirty="0" err="1" smtClean="0"/>
              <a:t>Comenzi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panouri</a:t>
            </a:r>
            <a:r>
              <a:rPr lang="en-US" dirty="0"/>
              <a:t> </a:t>
            </a:r>
            <a:r>
              <a:rPr lang="en-US" dirty="0" err="1"/>
              <a:t>frontale</a:t>
            </a:r>
            <a:r>
              <a:rPr lang="en-US" dirty="0"/>
              <a:t>: </a:t>
            </a:r>
            <a:r>
              <a:rPr lang="en-US" dirty="0" err="1"/>
              <a:t>comutatoare</a:t>
            </a:r>
            <a:r>
              <a:rPr lang="en-US" dirty="0"/>
              <a:t>, </a:t>
            </a:r>
            <a:r>
              <a:rPr lang="en-US" dirty="0" err="1"/>
              <a:t>butoane</a:t>
            </a:r>
            <a:r>
              <a:rPr lang="en-US" dirty="0"/>
              <a:t>, </a:t>
            </a:r>
            <a:r>
              <a:rPr lang="en-US" dirty="0" err="1"/>
              <a:t>glisoare</a:t>
            </a:r>
            <a:r>
              <a:rPr lang="en-US" dirty="0"/>
              <a:t>;</a:t>
            </a:r>
          </a:p>
          <a:p>
            <a:r>
              <a:rPr lang="en-US" dirty="0" err="1" smtClean="0"/>
              <a:t>Comenzi</a:t>
            </a:r>
            <a:r>
              <a:rPr lang="en-US" dirty="0" smtClean="0"/>
              <a:t> </a:t>
            </a:r>
            <a:r>
              <a:rPr lang="en-US" dirty="0" err="1"/>
              <a:t>aflate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dispozitive</a:t>
            </a:r>
            <a:r>
              <a:rPr lang="en-US" dirty="0"/>
              <a:t> cum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telefoane</a:t>
            </a:r>
            <a:r>
              <a:rPr lang="en-US" dirty="0"/>
              <a:t>, </a:t>
            </a:r>
            <a:r>
              <a:rPr lang="en-US" dirty="0" err="1"/>
              <a:t>jocuri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simulatoare</a:t>
            </a:r>
            <a:r>
              <a:rPr lang="en-US" dirty="0"/>
              <a:t>: </a:t>
            </a:r>
            <a:r>
              <a:rPr lang="en-US" dirty="0" err="1"/>
              <a:t>volane</a:t>
            </a:r>
            <a:r>
              <a:rPr lang="en-US" dirty="0"/>
              <a:t>, </a:t>
            </a:r>
            <a:r>
              <a:rPr lang="en-US" dirty="0" err="1"/>
              <a:t>pedale</a:t>
            </a:r>
            <a:r>
              <a:rPr lang="en-US" dirty="0"/>
              <a:t>;</a:t>
            </a:r>
          </a:p>
          <a:p>
            <a:r>
              <a:rPr lang="en-US" dirty="0" err="1" smtClean="0"/>
              <a:t>Dispozitive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afişare</a:t>
            </a:r>
            <a:r>
              <a:rPr lang="en-US" dirty="0"/>
              <a:t>: diode </a:t>
            </a:r>
            <a:r>
              <a:rPr lang="en-US" dirty="0" err="1"/>
              <a:t>electroluminiscente</a:t>
            </a:r>
            <a:r>
              <a:rPr lang="en-US" dirty="0"/>
              <a:t>, </a:t>
            </a:r>
            <a:r>
              <a:rPr lang="en-US" dirty="0" err="1"/>
              <a:t>afişaje</a:t>
            </a:r>
            <a:r>
              <a:rPr lang="en-US" dirty="0"/>
              <a:t> </a:t>
            </a:r>
            <a:r>
              <a:rPr lang="en-US" dirty="0" err="1"/>
              <a:t>alfanumerice</a:t>
            </a:r>
            <a:r>
              <a:rPr lang="en-US" dirty="0"/>
              <a:t>;</a:t>
            </a:r>
          </a:p>
          <a:p>
            <a:r>
              <a:rPr lang="en-US" dirty="0" err="1" smtClean="0"/>
              <a:t>Instrumente</a:t>
            </a:r>
            <a:r>
              <a:rPr lang="en-US" dirty="0" smtClean="0"/>
              <a:t> </a:t>
            </a:r>
            <a:r>
              <a:rPr lang="en-US" dirty="0" err="1"/>
              <a:t>medicale</a:t>
            </a:r>
            <a:r>
              <a:rPr lang="en-US" dirty="0"/>
              <a:t>: </a:t>
            </a:r>
            <a:r>
              <a:rPr lang="en-US" dirty="0" err="1"/>
              <a:t>aparate</a:t>
            </a:r>
            <a:r>
              <a:rPr lang="en-US" dirty="0"/>
              <a:t> cu </a:t>
            </a:r>
            <a:r>
              <a:rPr lang="en-US" dirty="0" err="1"/>
              <a:t>ultrasunete</a:t>
            </a:r>
            <a:r>
              <a:rPr lang="en-US" dirty="0"/>
              <a:t>;</a:t>
            </a:r>
          </a:p>
          <a:p>
            <a:r>
              <a:rPr lang="en-US" dirty="0" err="1" smtClean="0"/>
              <a:t>Dispozitive</a:t>
            </a:r>
            <a:r>
              <a:rPr lang="en-US" dirty="0" smtClean="0"/>
              <a:t> </a:t>
            </a:r>
            <a:r>
              <a:rPr lang="en-US" dirty="0"/>
              <a:t>care nu </a:t>
            </a:r>
            <a:r>
              <a:rPr lang="en-US" dirty="0" err="1"/>
              <a:t>necesită</a:t>
            </a:r>
            <a:r>
              <a:rPr lang="en-US" dirty="0"/>
              <a:t> </a:t>
            </a:r>
            <a:r>
              <a:rPr lang="en-US" dirty="0" err="1"/>
              <a:t>intervenţie</a:t>
            </a:r>
            <a:r>
              <a:rPr lang="en-US" dirty="0"/>
              <a:t> </a:t>
            </a:r>
            <a:r>
              <a:rPr lang="en-US" dirty="0" err="1"/>
              <a:t>umană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pot </a:t>
            </a:r>
            <a:r>
              <a:rPr lang="en-US" dirty="0" err="1"/>
              <a:t>transmite</a:t>
            </a:r>
            <a:r>
              <a:rPr lang="en-US" dirty="0"/>
              <a:t> date </a:t>
            </a:r>
            <a:r>
              <a:rPr lang="en-US" dirty="0" err="1"/>
              <a:t>într</a:t>
            </a:r>
            <a:r>
              <a:rPr lang="en-US" dirty="0"/>
              <a:t>-un format similar cu </a:t>
            </a:r>
            <a:r>
              <a:rPr lang="en-US" dirty="0" err="1"/>
              <a:t>dispozitivele</a:t>
            </a:r>
            <a:r>
              <a:rPr lang="en-US" dirty="0"/>
              <a:t> din </a:t>
            </a:r>
            <a:r>
              <a:rPr lang="en-US" dirty="0" err="1"/>
              <a:t>clasa</a:t>
            </a:r>
            <a:r>
              <a:rPr lang="en-US" dirty="0"/>
              <a:t> HID: </a:t>
            </a:r>
            <a:r>
              <a:rPr lang="en-US" dirty="0" err="1"/>
              <a:t>cititoare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coduri</a:t>
            </a:r>
            <a:r>
              <a:rPr lang="en-US" dirty="0"/>
              <a:t> de bare, </a:t>
            </a:r>
            <a:r>
              <a:rPr lang="en-US" dirty="0" err="1"/>
              <a:t>termometre</a:t>
            </a:r>
            <a:r>
              <a:rPr lang="en-US" dirty="0"/>
              <a:t>, </a:t>
            </a:r>
            <a:r>
              <a:rPr lang="en-US" dirty="0" err="1"/>
              <a:t>aparate</a:t>
            </a:r>
            <a:r>
              <a:rPr lang="en-US" dirty="0"/>
              <a:t> de </a:t>
            </a:r>
            <a:r>
              <a:rPr lang="en-US" dirty="0" err="1"/>
              <a:t>măsură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502677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489"/>
          </a:xfrm>
        </p:spPr>
        <p:txBody>
          <a:bodyPr>
            <a:normAutofit fontScale="90000"/>
          </a:bodyPr>
          <a:lstStyle/>
          <a:p>
            <a:r>
              <a:rPr lang="en-US" b="1" i="1" dirty="0" err="1"/>
              <a:t>Descriptori</a:t>
            </a:r>
            <a:r>
              <a:rPr lang="en-US" b="1" i="1" dirty="0"/>
              <a:t> </a:t>
            </a:r>
            <a:r>
              <a:rPr lang="en-US" b="1" i="1" dirty="0" err="1"/>
              <a:t>specifici</a:t>
            </a:r>
            <a:r>
              <a:rPr lang="en-US" b="1" i="1" dirty="0"/>
              <a:t> </a:t>
            </a:r>
            <a:r>
              <a:rPr lang="en-US" b="1" i="1" dirty="0" err="1"/>
              <a:t>pentru</a:t>
            </a:r>
            <a:r>
              <a:rPr lang="en-US" b="1" i="1" dirty="0"/>
              <a:t> </a:t>
            </a:r>
            <a:r>
              <a:rPr lang="en-US" b="1" i="1" dirty="0" err="1"/>
              <a:t>clasa</a:t>
            </a:r>
            <a:r>
              <a:rPr lang="en-US" b="1" i="1" dirty="0"/>
              <a:t> HID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443" y="950614"/>
            <a:ext cx="11796665" cy="5776111"/>
          </a:xfrm>
        </p:spPr>
        <p:txBody>
          <a:bodyPr/>
          <a:lstStyle/>
          <a:p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lângă</a:t>
            </a:r>
            <a:r>
              <a:rPr lang="en-US" dirty="0"/>
              <a:t> </a:t>
            </a:r>
            <a:r>
              <a:rPr lang="en-US" dirty="0" err="1"/>
              <a:t>descriptorii</a:t>
            </a:r>
            <a:r>
              <a:rPr lang="en-US" dirty="0"/>
              <a:t> standard </a:t>
            </a:r>
            <a:r>
              <a:rPr lang="en-US" dirty="0" err="1"/>
              <a:t>utilizaţi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clasele</a:t>
            </a:r>
            <a:r>
              <a:rPr lang="en-US" dirty="0"/>
              <a:t> de </a:t>
            </a:r>
            <a:r>
              <a:rPr lang="en-US" dirty="0" err="1"/>
              <a:t>dispozitive</a:t>
            </a:r>
            <a:r>
              <a:rPr lang="en-US" dirty="0"/>
              <a:t> USB, </a:t>
            </a:r>
            <a:r>
              <a:rPr lang="en-US" dirty="0" err="1"/>
              <a:t>există</a:t>
            </a:r>
            <a:r>
              <a:rPr lang="en-US" dirty="0"/>
              <a:t> </a:t>
            </a:r>
            <a:r>
              <a:rPr lang="en-US" dirty="0" err="1"/>
              <a:t>descriptori</a:t>
            </a:r>
            <a:r>
              <a:rPr lang="en-US" dirty="0"/>
              <a:t> </a:t>
            </a:r>
            <a:r>
              <a:rPr lang="en-US" dirty="0" err="1"/>
              <a:t>specifici</a:t>
            </a:r>
            <a:r>
              <a:rPr lang="en-US" dirty="0"/>
              <a:t> </a:t>
            </a:r>
            <a:r>
              <a:rPr lang="en-US" dirty="0" err="1"/>
              <a:t>utilizaţi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clasa</a:t>
            </a:r>
            <a:r>
              <a:rPr lang="en-US" dirty="0"/>
              <a:t> de </a:t>
            </a:r>
            <a:r>
              <a:rPr lang="en-US" dirty="0" err="1"/>
              <a:t>dispozitive</a:t>
            </a:r>
            <a:r>
              <a:rPr lang="en-US" dirty="0"/>
              <a:t> HID. </a:t>
            </a:r>
            <a:r>
              <a:rPr lang="en-US" dirty="0" err="1"/>
              <a:t>Astfel</a:t>
            </a:r>
            <a:r>
              <a:rPr lang="en-US" dirty="0"/>
              <a:t> de </a:t>
            </a:r>
            <a:r>
              <a:rPr lang="en-US" dirty="0" err="1"/>
              <a:t>descriptori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descriptorul</a:t>
            </a:r>
            <a:r>
              <a:rPr lang="en-US" dirty="0"/>
              <a:t> HID, </a:t>
            </a:r>
            <a:r>
              <a:rPr lang="en-US" dirty="0" err="1"/>
              <a:t>descriptorul</a:t>
            </a:r>
            <a:r>
              <a:rPr lang="en-US" dirty="0"/>
              <a:t> de </a:t>
            </a:r>
            <a:r>
              <a:rPr lang="en-US" dirty="0" err="1"/>
              <a:t>raport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descriptorul</a:t>
            </a:r>
            <a:r>
              <a:rPr lang="en-US" dirty="0"/>
              <a:t> </a:t>
            </a:r>
            <a:r>
              <a:rPr lang="en-US" dirty="0" err="1"/>
              <a:t>fizic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Un descriptor HID </a:t>
            </a:r>
            <a:r>
              <a:rPr lang="en-US" dirty="0" err="1"/>
              <a:t>conţine</a:t>
            </a:r>
            <a:r>
              <a:rPr lang="en-US" dirty="0"/>
              <a:t> </a:t>
            </a:r>
            <a:r>
              <a:rPr lang="en-US" dirty="0" err="1"/>
              <a:t>numărul</a:t>
            </a:r>
            <a:r>
              <a:rPr lang="en-US" dirty="0"/>
              <a:t>, </a:t>
            </a:r>
            <a:r>
              <a:rPr lang="en-US" dirty="0" err="1"/>
              <a:t>lungimea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tipul</a:t>
            </a:r>
            <a:r>
              <a:rPr lang="en-US" dirty="0"/>
              <a:t> </a:t>
            </a:r>
            <a:r>
              <a:rPr lang="en-US" dirty="0" err="1"/>
              <a:t>descriptorilor</a:t>
            </a:r>
            <a:r>
              <a:rPr lang="en-US" dirty="0"/>
              <a:t> </a:t>
            </a:r>
            <a:r>
              <a:rPr lang="en-US" dirty="0" err="1"/>
              <a:t>subordonaţi</a:t>
            </a:r>
            <a:r>
              <a:rPr lang="en-US" dirty="0"/>
              <a:t> </a:t>
            </a:r>
            <a:r>
              <a:rPr lang="en-US" dirty="0" err="1"/>
              <a:t>specifici</a:t>
            </a:r>
            <a:r>
              <a:rPr lang="en-US" dirty="0"/>
              <a:t> </a:t>
            </a:r>
            <a:r>
              <a:rPr lang="en-US" dirty="0" err="1"/>
              <a:t>clasei</a:t>
            </a:r>
            <a:r>
              <a:rPr lang="en-US" dirty="0"/>
              <a:t> HID </a:t>
            </a:r>
            <a:r>
              <a:rPr lang="en-US" dirty="0" err="1"/>
              <a:t>pentru</a:t>
            </a:r>
            <a:r>
              <a:rPr lang="en-US" dirty="0"/>
              <a:t> un </a:t>
            </a:r>
            <a:r>
              <a:rPr lang="en-US" dirty="0" err="1"/>
              <a:t>dispozitiv</a:t>
            </a:r>
            <a:r>
              <a:rPr lang="en-US" dirty="0"/>
              <a:t>. </a:t>
            </a:r>
            <a:r>
              <a:rPr lang="en-US" dirty="0" err="1"/>
              <a:t>Numărul</a:t>
            </a:r>
            <a:r>
              <a:rPr lang="en-US" dirty="0"/>
              <a:t> </a:t>
            </a:r>
            <a:r>
              <a:rPr lang="en-US" dirty="0" err="1"/>
              <a:t>descriptorilor</a:t>
            </a:r>
            <a:r>
              <a:rPr lang="en-US" dirty="0"/>
              <a:t> </a:t>
            </a:r>
            <a:r>
              <a:rPr lang="en-US" dirty="0" err="1"/>
              <a:t>subordonaţi</a:t>
            </a:r>
            <a:r>
              <a:rPr lang="en-US" dirty="0"/>
              <a:t> </a:t>
            </a:r>
            <a:r>
              <a:rPr lang="en-US" dirty="0" err="1"/>
              <a:t>descriptorului</a:t>
            </a:r>
            <a:r>
              <a:rPr lang="en-US" dirty="0"/>
              <a:t> HID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fie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puţin</a:t>
            </a:r>
            <a:r>
              <a:rPr lang="en-US" dirty="0"/>
              <a:t> 1,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întotdeauna</a:t>
            </a:r>
            <a:r>
              <a:rPr lang="en-US" dirty="0"/>
              <a:t> un descriptor de </a:t>
            </a:r>
            <a:r>
              <a:rPr lang="en-US" dirty="0" err="1"/>
              <a:t>raport</a:t>
            </a:r>
            <a:r>
              <a:rPr lang="en-US" dirty="0"/>
              <a:t>.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 cstate="print"/>
          <a:srcRect l="28084" r="28127" b="9310"/>
          <a:stretch/>
        </p:blipFill>
        <p:spPr bwMode="auto">
          <a:xfrm>
            <a:off x="9323103" y="3469768"/>
            <a:ext cx="2513608" cy="32569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085074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772" y="111628"/>
            <a:ext cx="10515600" cy="648863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Prezentare</a:t>
            </a:r>
            <a:r>
              <a:rPr lang="en-US" b="1" dirty="0"/>
              <a:t> </a:t>
            </a:r>
            <a:r>
              <a:rPr lang="en-US" b="1" dirty="0" err="1"/>
              <a:t>generală</a:t>
            </a:r>
            <a:r>
              <a:rPr lang="en-US" b="1" dirty="0"/>
              <a:t> a </a:t>
            </a:r>
            <a:r>
              <a:rPr lang="en-US" b="1" dirty="0" err="1"/>
              <a:t>magistralei</a:t>
            </a:r>
            <a:r>
              <a:rPr lang="en-US" b="1" dirty="0"/>
              <a:t> </a:t>
            </a:r>
            <a:r>
              <a:rPr lang="en-US" b="1" dirty="0" smtClean="0"/>
              <a:t>USB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603" y="760491"/>
            <a:ext cx="11742345" cy="5920966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Elaborarea</a:t>
            </a:r>
            <a:r>
              <a:rPr lang="en-US" dirty="0"/>
              <a:t> </a:t>
            </a:r>
            <a:r>
              <a:rPr lang="en-US" dirty="0" err="1"/>
              <a:t>magistralei</a:t>
            </a:r>
            <a:r>
              <a:rPr lang="en-US" dirty="0"/>
              <a:t> USB (</a:t>
            </a:r>
            <a:r>
              <a:rPr lang="en-US" i="1" dirty="0"/>
              <a:t>Universal Serial Bus</a:t>
            </a:r>
            <a:r>
              <a:rPr lang="en-US" dirty="0"/>
              <a:t>) a </a:t>
            </a:r>
            <a:r>
              <a:rPr lang="en-US" dirty="0" err="1"/>
              <a:t>început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anul</a:t>
            </a:r>
            <a:r>
              <a:rPr lang="en-US" dirty="0"/>
              <a:t> 1995 de </a:t>
            </a:r>
            <a:r>
              <a:rPr lang="en-US" dirty="0" err="1"/>
              <a:t>către</a:t>
            </a:r>
            <a:r>
              <a:rPr lang="en-US" dirty="0"/>
              <a:t> un </a:t>
            </a:r>
            <a:r>
              <a:rPr lang="en-US" dirty="0" err="1"/>
              <a:t>grup</a:t>
            </a:r>
            <a:r>
              <a:rPr lang="en-US" dirty="0"/>
              <a:t> de </a:t>
            </a:r>
            <a:r>
              <a:rPr lang="en-US" dirty="0" err="1"/>
              <a:t>firme</a:t>
            </a:r>
            <a:r>
              <a:rPr lang="en-US" dirty="0"/>
              <a:t> care </a:t>
            </a:r>
            <a:r>
              <a:rPr lang="en-US" dirty="0" err="1"/>
              <a:t>cuprindea</a:t>
            </a:r>
            <a:r>
              <a:rPr lang="en-US" dirty="0"/>
              <a:t> </a:t>
            </a:r>
            <a:r>
              <a:rPr lang="en-US" i="1" dirty="0"/>
              <a:t>Compaq</a:t>
            </a:r>
            <a:r>
              <a:rPr lang="en-US" dirty="0"/>
              <a:t>, </a:t>
            </a:r>
            <a:r>
              <a:rPr lang="en-US" i="1" dirty="0"/>
              <a:t>Digital</a:t>
            </a:r>
            <a:r>
              <a:rPr lang="en-US" dirty="0"/>
              <a:t>, </a:t>
            </a:r>
            <a:r>
              <a:rPr lang="en-US" i="1" dirty="0"/>
              <a:t>IBM</a:t>
            </a:r>
            <a:r>
              <a:rPr lang="en-US" dirty="0"/>
              <a:t>, </a:t>
            </a:r>
            <a:r>
              <a:rPr lang="en-US" i="1" dirty="0"/>
              <a:t>Intel</a:t>
            </a:r>
            <a:r>
              <a:rPr lang="en-US" dirty="0"/>
              <a:t>, </a:t>
            </a:r>
            <a:r>
              <a:rPr lang="en-US" i="1" dirty="0"/>
              <a:t>Microsoft</a:t>
            </a:r>
            <a:r>
              <a:rPr lang="en-US" dirty="0"/>
              <a:t>, </a:t>
            </a:r>
            <a:r>
              <a:rPr lang="en-US" i="1" dirty="0"/>
              <a:t>NEC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i="1" dirty="0"/>
              <a:t>Northern Telecom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Într</a:t>
            </a:r>
            <a:r>
              <a:rPr lang="en-US" dirty="0"/>
              <a:t>-un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conţinând</a:t>
            </a:r>
            <a:r>
              <a:rPr lang="en-US" dirty="0"/>
              <a:t> o </a:t>
            </a:r>
            <a:r>
              <a:rPr lang="en-US" dirty="0" err="1"/>
              <a:t>magistrală</a:t>
            </a:r>
            <a:r>
              <a:rPr lang="en-US" dirty="0"/>
              <a:t> USB, </a:t>
            </a:r>
            <a:r>
              <a:rPr lang="en-US" dirty="0" err="1"/>
              <a:t>diferitele</a:t>
            </a:r>
            <a:r>
              <a:rPr lang="en-US" dirty="0"/>
              <a:t> </a:t>
            </a:r>
            <a:r>
              <a:rPr lang="en-US" dirty="0" err="1"/>
              <a:t>periferice</a:t>
            </a:r>
            <a:r>
              <a:rPr lang="en-US" dirty="0"/>
              <a:t> se pot </a:t>
            </a:r>
            <a:r>
              <a:rPr lang="en-US" dirty="0" err="1"/>
              <a:t>conecta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într</a:t>
            </a:r>
            <a:r>
              <a:rPr lang="en-US" dirty="0"/>
              <a:t>-o </a:t>
            </a:r>
            <a:r>
              <a:rPr lang="en-US" dirty="0" err="1"/>
              <a:t>topologie</a:t>
            </a:r>
            <a:r>
              <a:rPr lang="en-US" dirty="0"/>
              <a:t> sub </a:t>
            </a:r>
            <a:r>
              <a:rPr lang="en-US" dirty="0" err="1"/>
              <a:t>formă</a:t>
            </a:r>
            <a:r>
              <a:rPr lang="en-US" dirty="0"/>
              <a:t> de </a:t>
            </a:r>
            <a:r>
              <a:rPr lang="en-US" dirty="0" err="1"/>
              <a:t>stea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nivele</a:t>
            </a:r>
            <a:r>
              <a:rPr lang="en-US" dirty="0"/>
              <a:t>, un </a:t>
            </a:r>
            <a:r>
              <a:rPr lang="en-US" dirty="0" err="1"/>
              <a:t>singur</a:t>
            </a:r>
            <a:r>
              <a:rPr lang="en-US" dirty="0"/>
              <a:t> </a:t>
            </a:r>
            <a:r>
              <a:rPr lang="en-US" dirty="0" err="1"/>
              <a:t>periferic</a:t>
            </a:r>
            <a:r>
              <a:rPr lang="en-US" dirty="0"/>
              <a:t>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conectat</a:t>
            </a:r>
            <a:r>
              <a:rPr lang="en-US" dirty="0"/>
              <a:t> la un port USB al </a:t>
            </a:r>
            <a:r>
              <a:rPr lang="en-US" dirty="0" err="1"/>
              <a:t>calculatorului</a:t>
            </a:r>
            <a:r>
              <a:rPr lang="en-US" dirty="0"/>
              <a:t> </a:t>
            </a:r>
            <a:r>
              <a:rPr lang="en-US" dirty="0" err="1" smtClean="0"/>
              <a:t>gazdă</a:t>
            </a:r>
            <a:endParaRPr lang="en-US" dirty="0" smtClean="0"/>
          </a:p>
          <a:p>
            <a:r>
              <a:rPr lang="en-US" dirty="0"/>
              <a:t>Un alt aspect care s-a </a:t>
            </a:r>
            <a:r>
              <a:rPr lang="en-US" dirty="0" err="1"/>
              <a:t>avut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vedere</a:t>
            </a:r>
            <a:r>
              <a:rPr lang="en-US" dirty="0"/>
              <a:t> la </a:t>
            </a:r>
            <a:r>
              <a:rPr lang="en-US" dirty="0" err="1"/>
              <a:t>elaborarea</a:t>
            </a:r>
            <a:r>
              <a:rPr lang="en-US" dirty="0"/>
              <a:t> </a:t>
            </a:r>
            <a:r>
              <a:rPr lang="en-US" dirty="0" err="1"/>
              <a:t>magistralei</a:t>
            </a:r>
            <a:r>
              <a:rPr lang="en-US" dirty="0"/>
              <a:t> USB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asigurarea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rate de transfer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ridicate</a:t>
            </a:r>
            <a:r>
              <a:rPr lang="en-US" dirty="0"/>
              <a:t> </a:t>
            </a:r>
            <a:r>
              <a:rPr lang="en-US" dirty="0" err="1"/>
              <a:t>decât</a:t>
            </a:r>
            <a:r>
              <a:rPr lang="en-US" dirty="0"/>
              <a:t> </a:t>
            </a:r>
            <a:r>
              <a:rPr lang="en-US" dirty="0" err="1"/>
              <a:t>ratele</a:t>
            </a:r>
            <a:r>
              <a:rPr lang="en-US" dirty="0"/>
              <a:t> de transfer </a:t>
            </a:r>
            <a:r>
              <a:rPr lang="en-US" dirty="0" err="1"/>
              <a:t>permise</a:t>
            </a:r>
            <a:r>
              <a:rPr lang="en-US" dirty="0"/>
              <a:t> de </a:t>
            </a:r>
            <a:r>
              <a:rPr lang="en-US" dirty="0" err="1"/>
              <a:t>porturile</a:t>
            </a:r>
            <a:r>
              <a:rPr lang="en-US" dirty="0"/>
              <a:t> </a:t>
            </a:r>
            <a:r>
              <a:rPr lang="en-US" dirty="0" err="1"/>
              <a:t>seriale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paralele</a:t>
            </a:r>
            <a:r>
              <a:rPr lang="en-US" dirty="0" smtClean="0"/>
              <a:t>.</a:t>
            </a:r>
          </a:p>
          <a:p>
            <a:r>
              <a:rPr lang="en-US" dirty="0"/>
              <a:t>De </a:t>
            </a:r>
            <a:r>
              <a:rPr lang="en-US" dirty="0" err="1"/>
              <a:t>asemenea</a:t>
            </a:r>
            <a:r>
              <a:rPr lang="en-US" dirty="0"/>
              <a:t>, s-a </a:t>
            </a:r>
            <a:r>
              <a:rPr lang="en-US" dirty="0" err="1"/>
              <a:t>urmărit</a:t>
            </a:r>
            <a:r>
              <a:rPr lang="en-US" dirty="0"/>
              <a:t> ca </a:t>
            </a:r>
            <a:r>
              <a:rPr lang="en-US" dirty="0" err="1"/>
              <a:t>perifericele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poată</a:t>
            </a:r>
            <a:r>
              <a:rPr lang="en-US" dirty="0"/>
              <a:t> fi </a:t>
            </a:r>
            <a:r>
              <a:rPr lang="en-US" dirty="0" err="1"/>
              <a:t>adăugate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</a:t>
            </a:r>
            <a:r>
              <a:rPr lang="en-US" dirty="0" err="1"/>
              <a:t>simplu</a:t>
            </a:r>
            <a:r>
              <a:rPr lang="en-US" dirty="0"/>
              <a:t> la calculator,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deschiderea</a:t>
            </a:r>
            <a:r>
              <a:rPr lang="en-US" dirty="0"/>
              <a:t> </a:t>
            </a:r>
            <a:r>
              <a:rPr lang="en-US" dirty="0" err="1"/>
              <a:t>carcasei</a:t>
            </a:r>
            <a:r>
              <a:rPr lang="en-US" dirty="0"/>
              <a:t> </a:t>
            </a:r>
            <a:r>
              <a:rPr lang="en-US" dirty="0" err="1"/>
              <a:t>acestuia</a:t>
            </a:r>
            <a:r>
              <a:rPr lang="en-US" dirty="0"/>
              <a:t>,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oprirea</a:t>
            </a:r>
            <a:r>
              <a:rPr lang="en-US" dirty="0"/>
              <a:t> </a:t>
            </a:r>
            <a:r>
              <a:rPr lang="en-US" dirty="0" err="1"/>
              <a:t>tensiunii</a:t>
            </a:r>
            <a:r>
              <a:rPr lang="en-US" dirty="0"/>
              <a:t> de </a:t>
            </a:r>
            <a:r>
              <a:rPr lang="en-US" dirty="0" err="1"/>
              <a:t>alimentare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reîncărcarea</a:t>
            </a:r>
            <a:r>
              <a:rPr lang="en-US" dirty="0"/>
              <a:t> </a:t>
            </a:r>
            <a:r>
              <a:rPr lang="en-US" dirty="0" err="1"/>
              <a:t>sistemului</a:t>
            </a:r>
            <a:r>
              <a:rPr lang="en-US" dirty="0"/>
              <a:t> de </a:t>
            </a:r>
            <a:r>
              <a:rPr lang="en-US" dirty="0" err="1"/>
              <a:t>operare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În</a:t>
            </a:r>
            <a:r>
              <a:rPr lang="en-US" dirty="0"/>
              <a:t> total, se pot </a:t>
            </a:r>
            <a:r>
              <a:rPr lang="en-US" dirty="0" err="1"/>
              <a:t>conecta</a:t>
            </a:r>
            <a:r>
              <a:rPr lang="en-US" dirty="0"/>
              <a:t> </a:t>
            </a:r>
            <a:r>
              <a:rPr lang="en-US" dirty="0" err="1"/>
              <a:t>până</a:t>
            </a:r>
            <a:r>
              <a:rPr lang="en-US" dirty="0"/>
              <a:t> la 127 de </a:t>
            </a:r>
            <a:r>
              <a:rPr lang="en-US" dirty="0" err="1"/>
              <a:t>periferice</a:t>
            </a:r>
            <a:r>
              <a:rPr lang="en-US" dirty="0"/>
              <a:t> USB la un calculator, </a:t>
            </a:r>
            <a:r>
              <a:rPr lang="en-US" dirty="0" err="1"/>
              <a:t>acestea</a:t>
            </a:r>
            <a:r>
              <a:rPr lang="en-US" dirty="0"/>
              <a:t>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alimentate</a:t>
            </a:r>
            <a:r>
              <a:rPr lang="en-US" dirty="0"/>
              <a:t> cu o </a:t>
            </a:r>
            <a:r>
              <a:rPr lang="en-US" dirty="0" err="1"/>
              <a:t>tensiune</a:t>
            </a:r>
            <a:r>
              <a:rPr lang="en-US" dirty="0"/>
              <a:t> de +5 V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cablul</a:t>
            </a:r>
            <a:r>
              <a:rPr lang="en-US" dirty="0"/>
              <a:t> USB.</a:t>
            </a:r>
          </a:p>
        </p:txBody>
      </p:sp>
    </p:spTree>
    <p:extLst>
      <p:ext uri="{BB962C8B-B14F-4D97-AF65-F5344CB8AC3E}">
        <p14:creationId xmlns:p14="http://schemas.microsoft.com/office/powerpoint/2010/main" xmlns="" val="840973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8740"/>
          </a:xfrm>
        </p:spPr>
        <p:txBody>
          <a:bodyPr>
            <a:normAutofit fontScale="90000"/>
          </a:bodyPr>
          <a:lstStyle/>
          <a:p>
            <a:r>
              <a:rPr lang="en-US" b="1" i="1" dirty="0" err="1"/>
              <a:t>Interfaţa</a:t>
            </a:r>
            <a:r>
              <a:rPr lang="en-US" b="1" i="1" dirty="0"/>
              <a:t> cu </a:t>
            </a:r>
            <a:r>
              <a:rPr lang="en-US" b="1" i="1" dirty="0" err="1"/>
              <a:t>dispozitivele</a:t>
            </a:r>
            <a:r>
              <a:rPr lang="en-US" b="1" i="1" dirty="0"/>
              <a:t> din </a:t>
            </a:r>
            <a:r>
              <a:rPr lang="en-US" b="1" i="1" dirty="0" err="1"/>
              <a:t>clasa</a:t>
            </a:r>
            <a:r>
              <a:rPr lang="en-US" b="1" i="1" dirty="0"/>
              <a:t> HID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444" y="823866"/>
            <a:ext cx="11805718" cy="585759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Un </a:t>
            </a:r>
            <a:r>
              <a:rPr lang="en-US" dirty="0" err="1"/>
              <a:t>dispozitiv</a:t>
            </a:r>
            <a:r>
              <a:rPr lang="en-US" dirty="0"/>
              <a:t> din </a:t>
            </a:r>
            <a:r>
              <a:rPr lang="en-US" dirty="0" err="1"/>
              <a:t>clasa</a:t>
            </a:r>
            <a:r>
              <a:rPr lang="en-US" dirty="0"/>
              <a:t> HID </a:t>
            </a:r>
            <a:r>
              <a:rPr lang="en-US" dirty="0" err="1"/>
              <a:t>comunică</a:t>
            </a:r>
            <a:r>
              <a:rPr lang="en-US" dirty="0"/>
              <a:t> cu </a:t>
            </a:r>
            <a:r>
              <a:rPr lang="en-US" dirty="0" err="1"/>
              <a:t>driverul</a:t>
            </a:r>
            <a:r>
              <a:rPr lang="en-US" dirty="0"/>
              <a:t> </a:t>
            </a:r>
            <a:r>
              <a:rPr lang="en-US" dirty="0" err="1"/>
              <a:t>acestei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fie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conducta</a:t>
            </a:r>
            <a:r>
              <a:rPr lang="en-US" dirty="0"/>
              <a:t> </a:t>
            </a:r>
            <a:r>
              <a:rPr lang="en-US" dirty="0" err="1"/>
              <a:t>implicită</a:t>
            </a:r>
            <a:r>
              <a:rPr lang="en-US" dirty="0"/>
              <a:t> de control, fie </a:t>
            </a:r>
            <a:r>
              <a:rPr lang="en-US" dirty="0" err="1"/>
              <a:t>printr</a:t>
            </a:r>
            <a:r>
              <a:rPr lang="en-US" dirty="0"/>
              <a:t>-o </a:t>
            </a:r>
            <a:r>
              <a:rPr lang="en-US" dirty="0" err="1"/>
              <a:t>conductă</a:t>
            </a:r>
            <a:r>
              <a:rPr lang="en-US" dirty="0"/>
              <a:t> de </a:t>
            </a:r>
            <a:r>
              <a:rPr lang="en-US" dirty="0" err="1"/>
              <a:t>întrerupere</a:t>
            </a:r>
            <a:r>
              <a:rPr lang="en-US" dirty="0"/>
              <a:t>. </a:t>
            </a:r>
            <a:r>
              <a:rPr lang="en-US" dirty="0" err="1"/>
              <a:t>Dispozitivul</a:t>
            </a:r>
            <a:r>
              <a:rPr lang="en-US" dirty="0"/>
              <a:t> </a:t>
            </a:r>
            <a:r>
              <a:rPr lang="en-US" dirty="0" err="1"/>
              <a:t>utilizează</a:t>
            </a:r>
            <a:r>
              <a:rPr lang="en-US" dirty="0"/>
              <a:t> </a:t>
            </a:r>
            <a:r>
              <a:rPr lang="en-US" dirty="0" err="1"/>
              <a:t>conducta</a:t>
            </a:r>
            <a:r>
              <a:rPr lang="en-US" dirty="0"/>
              <a:t> </a:t>
            </a:r>
            <a:r>
              <a:rPr lang="en-US" dirty="0" err="1"/>
              <a:t>implicită</a:t>
            </a:r>
            <a:r>
              <a:rPr lang="en-US" dirty="0"/>
              <a:t> de control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/>
              <a:t>operaţii</a:t>
            </a:r>
            <a:r>
              <a:rPr lang="en-US" dirty="0"/>
              <a:t>:</a:t>
            </a:r>
          </a:p>
          <a:p>
            <a:r>
              <a:rPr lang="en-US" dirty="0" err="1" smtClean="0"/>
              <a:t>Recepţionarea</a:t>
            </a:r>
            <a:r>
              <a:rPr lang="en-US" dirty="0" smtClean="0"/>
              <a:t> </a:t>
            </a:r>
            <a:r>
              <a:rPr lang="en-US" dirty="0" err="1"/>
              <a:t>comenzilor</a:t>
            </a:r>
            <a:r>
              <a:rPr lang="en-US" dirty="0"/>
              <a:t> USB </a:t>
            </a:r>
            <a:r>
              <a:rPr lang="en-US" dirty="0" err="1"/>
              <a:t>transmise</a:t>
            </a:r>
            <a:r>
              <a:rPr lang="en-US" dirty="0"/>
              <a:t> de calculator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transmiterea</a:t>
            </a:r>
            <a:r>
              <a:rPr lang="en-US" dirty="0"/>
              <a:t> </a:t>
            </a:r>
            <a:r>
              <a:rPr lang="en-US" dirty="0" err="1"/>
              <a:t>răspunsului</a:t>
            </a:r>
            <a:r>
              <a:rPr lang="en-US" dirty="0"/>
              <a:t> la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comenzi</a:t>
            </a:r>
            <a:r>
              <a:rPr lang="en-US" dirty="0"/>
              <a:t>;</a:t>
            </a:r>
          </a:p>
          <a:p>
            <a:r>
              <a:rPr lang="en-US" dirty="0" err="1" smtClean="0"/>
              <a:t>Transmiterea</a:t>
            </a:r>
            <a:r>
              <a:rPr lang="en-US" dirty="0" smtClean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dispozitivul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interogat</a:t>
            </a:r>
            <a:r>
              <a:rPr lang="en-US" dirty="0"/>
              <a:t> de </a:t>
            </a:r>
            <a:r>
              <a:rPr lang="en-US" dirty="0" err="1"/>
              <a:t>driverul</a:t>
            </a:r>
            <a:r>
              <a:rPr lang="en-US" dirty="0"/>
              <a:t> </a:t>
            </a:r>
            <a:r>
              <a:rPr lang="en-US" dirty="0" err="1"/>
              <a:t>clasei</a:t>
            </a:r>
            <a:r>
              <a:rPr lang="en-US" dirty="0"/>
              <a:t> HID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comanda</a:t>
            </a:r>
            <a:r>
              <a:rPr lang="en-US" dirty="0"/>
              <a:t> </a:t>
            </a:r>
            <a:r>
              <a:rPr lang="en-US" i="1" dirty="0" err="1"/>
              <a:t>Get_Report</a:t>
            </a:r>
            <a:r>
              <a:rPr lang="en-US" dirty="0"/>
              <a:t>;</a:t>
            </a:r>
          </a:p>
          <a:p>
            <a:r>
              <a:rPr lang="en-US" dirty="0" err="1" smtClean="0"/>
              <a:t>Recepţionarea</a:t>
            </a:r>
            <a:r>
              <a:rPr lang="en-US" dirty="0" smtClean="0"/>
              <a:t> </a:t>
            </a:r>
            <a:r>
              <a:rPr lang="en-US" dirty="0" err="1"/>
              <a:t>datelor</a:t>
            </a:r>
            <a:r>
              <a:rPr lang="en-US" dirty="0"/>
              <a:t> de la calculator. </a:t>
            </a:r>
            <a:r>
              <a:rPr lang="en-US" dirty="0" err="1"/>
              <a:t>Driverul</a:t>
            </a:r>
            <a:r>
              <a:rPr lang="en-US" dirty="0"/>
              <a:t> </a:t>
            </a:r>
            <a:r>
              <a:rPr lang="en-US" dirty="0" err="1"/>
              <a:t>clasei</a:t>
            </a:r>
            <a:r>
              <a:rPr lang="en-US" dirty="0"/>
              <a:t> HID </a:t>
            </a:r>
            <a:r>
              <a:rPr lang="en-US" dirty="0" err="1"/>
              <a:t>utilizează</a:t>
            </a:r>
            <a:r>
              <a:rPr lang="en-US" dirty="0"/>
              <a:t> o </a:t>
            </a:r>
            <a:r>
              <a:rPr lang="en-US" dirty="0" err="1"/>
              <a:t>conductă</a:t>
            </a:r>
            <a:r>
              <a:rPr lang="en-US" dirty="0"/>
              <a:t> de </a:t>
            </a:r>
            <a:r>
              <a:rPr lang="en-US" dirty="0" err="1"/>
              <a:t>întrerupere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/>
              <a:t>operaţii</a:t>
            </a:r>
            <a:r>
              <a:rPr lang="en-US" dirty="0"/>
              <a:t>:</a:t>
            </a:r>
          </a:p>
          <a:p>
            <a:r>
              <a:rPr lang="en-US" dirty="0" err="1" smtClean="0"/>
              <a:t>Recepţionarea</a:t>
            </a:r>
            <a:r>
              <a:rPr lang="en-US" dirty="0" smtClean="0"/>
              <a:t> </a:t>
            </a:r>
            <a:r>
              <a:rPr lang="en-US" dirty="0" err="1"/>
              <a:t>unor</a:t>
            </a:r>
            <a:r>
              <a:rPr lang="en-US" dirty="0"/>
              <a:t> date de la </a:t>
            </a:r>
            <a:r>
              <a:rPr lang="en-US" dirty="0" err="1"/>
              <a:t>dispozitiv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</a:t>
            </a:r>
            <a:r>
              <a:rPr lang="en-US" dirty="0" err="1"/>
              <a:t>asincron</a:t>
            </a:r>
            <a:r>
              <a:rPr lang="en-US" dirty="0"/>
              <a:t> (date care nu au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solicitate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explicit);</a:t>
            </a:r>
          </a:p>
          <a:p>
            <a:r>
              <a:rPr lang="en-US" dirty="0" err="1" smtClean="0"/>
              <a:t>Transmiterea</a:t>
            </a:r>
            <a:r>
              <a:rPr lang="en-US" dirty="0" smtClean="0"/>
              <a:t> </a:t>
            </a:r>
            <a:r>
              <a:rPr lang="en-US" dirty="0"/>
              <a:t>cu o </a:t>
            </a:r>
            <a:r>
              <a:rPr lang="en-US" dirty="0" err="1"/>
              <a:t>întârziere</a:t>
            </a:r>
            <a:r>
              <a:rPr lang="en-US" dirty="0"/>
              <a:t> </a:t>
            </a:r>
            <a:r>
              <a:rPr lang="en-US" dirty="0" err="1"/>
              <a:t>redusă</a:t>
            </a:r>
            <a:r>
              <a:rPr lang="en-US" dirty="0"/>
              <a:t> a </a:t>
            </a:r>
            <a:r>
              <a:rPr lang="en-US" dirty="0" err="1"/>
              <a:t>unor</a:t>
            </a:r>
            <a:r>
              <a:rPr lang="en-US" dirty="0"/>
              <a:t> date la </a:t>
            </a:r>
            <a:r>
              <a:rPr lang="en-US" dirty="0" err="1"/>
              <a:t>dispozitiv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276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497" y="190122"/>
            <a:ext cx="11805719" cy="6518495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err="1"/>
              <a:t>Versiunea</a:t>
            </a:r>
            <a:r>
              <a:rPr lang="en-US" i="1" dirty="0"/>
              <a:t> 1.0</a:t>
            </a:r>
            <a:r>
              <a:rPr lang="en-US" dirty="0"/>
              <a:t> a </a:t>
            </a:r>
            <a:r>
              <a:rPr lang="en-US" dirty="0" err="1"/>
              <a:t>standardului</a:t>
            </a:r>
            <a:r>
              <a:rPr lang="en-US" dirty="0"/>
              <a:t> USB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publicată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anul</a:t>
            </a:r>
            <a:r>
              <a:rPr lang="en-US" dirty="0"/>
              <a:t> 1996,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urmată</a:t>
            </a:r>
            <a:r>
              <a:rPr lang="en-US" dirty="0"/>
              <a:t> de </a:t>
            </a:r>
            <a:r>
              <a:rPr lang="en-US" dirty="0" err="1"/>
              <a:t>versiunea</a:t>
            </a:r>
            <a:r>
              <a:rPr lang="en-US" dirty="0"/>
              <a:t> 1.1, </a:t>
            </a:r>
            <a:r>
              <a:rPr lang="en-US" dirty="0" err="1"/>
              <a:t>adoptată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anul</a:t>
            </a:r>
            <a:r>
              <a:rPr lang="en-US" dirty="0"/>
              <a:t> 1998. Rata de transfer </a:t>
            </a:r>
            <a:r>
              <a:rPr lang="en-US" dirty="0" err="1"/>
              <a:t>maximă</a:t>
            </a:r>
            <a:r>
              <a:rPr lang="en-US" dirty="0"/>
              <a:t> </a:t>
            </a:r>
            <a:r>
              <a:rPr lang="en-US" dirty="0" err="1"/>
              <a:t>specificată</a:t>
            </a:r>
            <a:r>
              <a:rPr lang="en-US" dirty="0"/>
              <a:t> de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versiuni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 12 </a:t>
            </a:r>
            <a:r>
              <a:rPr lang="en-US" dirty="0" err="1"/>
              <a:t>Mbiţi</a:t>
            </a:r>
            <a:r>
              <a:rPr lang="en-US" dirty="0"/>
              <a:t>/s. </a:t>
            </a:r>
            <a:endParaRPr lang="en-US" dirty="0" smtClean="0"/>
          </a:p>
          <a:p>
            <a:r>
              <a:rPr lang="en-US" i="1" dirty="0" err="1"/>
              <a:t>Versiunea</a:t>
            </a:r>
            <a:r>
              <a:rPr lang="en-US" i="1" dirty="0"/>
              <a:t> USB  2.0</a:t>
            </a:r>
            <a:r>
              <a:rPr lang="en-US" dirty="0"/>
              <a:t>, care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publicată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anul</a:t>
            </a:r>
            <a:r>
              <a:rPr lang="en-US" dirty="0"/>
              <a:t> 2000.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versiune</a:t>
            </a:r>
            <a:r>
              <a:rPr lang="en-US" dirty="0"/>
              <a:t>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creşterea</a:t>
            </a:r>
            <a:r>
              <a:rPr lang="en-US" dirty="0"/>
              <a:t> </a:t>
            </a:r>
            <a:r>
              <a:rPr lang="en-US" dirty="0" err="1"/>
              <a:t>ratei</a:t>
            </a:r>
            <a:r>
              <a:rPr lang="en-US" dirty="0"/>
              <a:t> de transfer cu un factor de 40 </a:t>
            </a:r>
            <a:r>
              <a:rPr lang="en-US" dirty="0" err="1"/>
              <a:t>faţă</a:t>
            </a:r>
            <a:r>
              <a:rPr lang="en-US" dirty="0"/>
              <a:t> de </a:t>
            </a:r>
            <a:r>
              <a:rPr lang="en-US" dirty="0" err="1"/>
              <a:t>versiunea</a:t>
            </a:r>
            <a:r>
              <a:rPr lang="en-US" dirty="0"/>
              <a:t> 1.1, de la 12 </a:t>
            </a:r>
            <a:r>
              <a:rPr lang="en-US" dirty="0" err="1"/>
              <a:t>Mbiţi</a:t>
            </a:r>
            <a:r>
              <a:rPr lang="en-US" dirty="0"/>
              <a:t>/s </a:t>
            </a:r>
            <a:r>
              <a:rPr lang="en-US" dirty="0" err="1"/>
              <a:t>până</a:t>
            </a:r>
            <a:r>
              <a:rPr lang="en-US" dirty="0"/>
              <a:t> la 480 </a:t>
            </a:r>
            <a:r>
              <a:rPr lang="en-US" dirty="0" err="1"/>
              <a:t>Mbiţi</a:t>
            </a:r>
            <a:r>
              <a:rPr lang="en-US" dirty="0"/>
              <a:t>/s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USB </a:t>
            </a:r>
            <a:r>
              <a:rPr lang="en-US" dirty="0"/>
              <a:t>3.0 SuperSpeed - a </a:t>
            </a:r>
            <a:r>
              <a:rPr lang="en-US" dirty="0" err="1"/>
              <a:t>intrat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piață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noiembrie</a:t>
            </a:r>
            <a:r>
              <a:rPr lang="en-US" dirty="0"/>
              <a:t> 2008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viteze</a:t>
            </a:r>
            <a:r>
              <a:rPr lang="en-US" dirty="0"/>
              <a:t> de transfer </a:t>
            </a:r>
            <a:r>
              <a:rPr lang="en-US" dirty="0" err="1"/>
              <a:t>teoretice</a:t>
            </a:r>
            <a:r>
              <a:rPr lang="en-US" dirty="0"/>
              <a:t> de </a:t>
            </a:r>
            <a:r>
              <a:rPr lang="en-US" dirty="0" err="1"/>
              <a:t>până</a:t>
            </a:r>
            <a:r>
              <a:rPr lang="en-US" dirty="0"/>
              <a:t> la 5 </a:t>
            </a:r>
            <a:r>
              <a:rPr lang="en-US" dirty="0" err="1"/>
              <a:t>Gbps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USB </a:t>
            </a:r>
            <a:r>
              <a:rPr lang="en-US" dirty="0"/>
              <a:t>3.1 SuperSpeed+ - a </a:t>
            </a:r>
            <a:r>
              <a:rPr lang="en-US" dirty="0" err="1"/>
              <a:t>apărut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iulie</a:t>
            </a:r>
            <a:r>
              <a:rPr lang="en-US" dirty="0"/>
              <a:t> 2013. Este </a:t>
            </a:r>
            <a:r>
              <a:rPr lang="en-US" dirty="0" err="1"/>
              <a:t>capabil</a:t>
            </a:r>
            <a:r>
              <a:rPr lang="en-US" dirty="0"/>
              <a:t> de </a:t>
            </a:r>
            <a:r>
              <a:rPr lang="en-US" dirty="0" err="1"/>
              <a:t>transferuri</a:t>
            </a:r>
            <a:r>
              <a:rPr lang="en-US" dirty="0"/>
              <a:t> de date la </a:t>
            </a:r>
            <a:r>
              <a:rPr lang="en-US" dirty="0" err="1"/>
              <a:t>viteze</a:t>
            </a:r>
            <a:r>
              <a:rPr lang="en-US" dirty="0"/>
              <a:t> </a:t>
            </a:r>
            <a:r>
              <a:rPr lang="en-US" dirty="0" err="1"/>
              <a:t>maxime</a:t>
            </a:r>
            <a:r>
              <a:rPr lang="en-US" dirty="0"/>
              <a:t> </a:t>
            </a:r>
            <a:r>
              <a:rPr lang="en-US" dirty="0" err="1"/>
              <a:t>teoretice</a:t>
            </a:r>
            <a:r>
              <a:rPr lang="en-US" dirty="0"/>
              <a:t> de 10 </a:t>
            </a:r>
            <a:r>
              <a:rPr lang="en-US" dirty="0" err="1"/>
              <a:t>Gbps</a:t>
            </a:r>
            <a:r>
              <a:rPr lang="en-US" dirty="0"/>
              <a:t>, </a:t>
            </a:r>
            <a:r>
              <a:rPr lang="en-US" dirty="0" err="1"/>
              <a:t>dublu</a:t>
            </a:r>
            <a:r>
              <a:rPr lang="en-US" dirty="0"/>
              <a:t> </a:t>
            </a:r>
            <a:r>
              <a:rPr lang="en-US" dirty="0" err="1"/>
              <a:t>față</a:t>
            </a:r>
            <a:r>
              <a:rPr lang="en-US" dirty="0"/>
              <a:t> de USB 3.0. </a:t>
            </a:r>
            <a:r>
              <a:rPr lang="en-US" dirty="0" err="1"/>
              <a:t>Noul</a:t>
            </a:r>
            <a:r>
              <a:rPr lang="en-US" dirty="0"/>
              <a:t> standard </a:t>
            </a:r>
            <a:r>
              <a:rPr lang="en-US" dirty="0" err="1"/>
              <a:t>permite</a:t>
            </a:r>
            <a:r>
              <a:rPr lang="en-US" dirty="0"/>
              <a:t>, de </a:t>
            </a:r>
            <a:r>
              <a:rPr lang="en-US" dirty="0" err="1"/>
              <a:t>asemenea</a:t>
            </a:r>
            <a:r>
              <a:rPr lang="en-US" dirty="0"/>
              <a:t>, </a:t>
            </a:r>
            <a:r>
              <a:rPr lang="en-US" dirty="0" err="1"/>
              <a:t>alimentarea</a:t>
            </a:r>
            <a:r>
              <a:rPr lang="en-US" dirty="0"/>
              <a:t> cu </a:t>
            </a:r>
            <a:r>
              <a:rPr lang="en-US" dirty="0" err="1"/>
              <a:t>energie</a:t>
            </a:r>
            <a:r>
              <a:rPr lang="en-US" dirty="0"/>
              <a:t>, </a:t>
            </a:r>
            <a:r>
              <a:rPr lang="en-US" dirty="0" err="1"/>
              <a:t>modul</a:t>
            </a:r>
            <a:r>
              <a:rPr lang="en-US" dirty="0"/>
              <a:t> video </a:t>
            </a:r>
            <a:r>
              <a:rPr lang="en-US" dirty="0" err="1"/>
              <a:t>alternativ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transferul</a:t>
            </a:r>
            <a:r>
              <a:rPr lang="en-US" dirty="0"/>
              <a:t> de date </a:t>
            </a:r>
            <a:r>
              <a:rPr lang="en-US" dirty="0" err="1"/>
              <a:t>printr</a:t>
            </a:r>
            <a:r>
              <a:rPr lang="en-US" dirty="0"/>
              <a:t>-un </a:t>
            </a:r>
            <a:r>
              <a:rPr lang="en-US" dirty="0" err="1"/>
              <a:t>singur</a:t>
            </a:r>
            <a:r>
              <a:rPr lang="en-US" dirty="0"/>
              <a:t> </a:t>
            </a:r>
            <a:r>
              <a:rPr lang="en-US" dirty="0" err="1"/>
              <a:t>cablu</a:t>
            </a:r>
            <a:r>
              <a:rPr lang="en-US" dirty="0"/>
              <a:t>. </a:t>
            </a:r>
            <a:r>
              <a:rPr lang="en-US" dirty="0" err="1"/>
              <a:t>Dispozitivul</a:t>
            </a:r>
            <a:r>
              <a:rPr lang="en-US" dirty="0"/>
              <a:t> de </a:t>
            </a:r>
            <a:r>
              <a:rPr lang="en-US" dirty="0" err="1"/>
              <a:t>alimentare</a:t>
            </a:r>
            <a:r>
              <a:rPr lang="en-US" dirty="0"/>
              <a:t> USB 3.1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potrivit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notebook-</a:t>
            </a:r>
            <a:r>
              <a:rPr lang="en-US" dirty="0" err="1"/>
              <a:t>uri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alte</a:t>
            </a:r>
            <a:r>
              <a:rPr lang="en-US" dirty="0"/>
              <a:t> </a:t>
            </a:r>
            <a:r>
              <a:rPr lang="en-US" dirty="0" err="1"/>
              <a:t>echipamente</a:t>
            </a:r>
            <a:r>
              <a:rPr lang="en-US" dirty="0"/>
              <a:t> </a:t>
            </a:r>
            <a:r>
              <a:rPr lang="en-US" dirty="0" err="1"/>
              <a:t>profesionale</a:t>
            </a:r>
            <a:r>
              <a:rPr lang="en-US" dirty="0"/>
              <a:t> cu un </a:t>
            </a:r>
            <a:r>
              <a:rPr lang="en-US" dirty="0" err="1"/>
              <a:t>consum</a:t>
            </a:r>
            <a:r>
              <a:rPr lang="en-US" dirty="0"/>
              <a:t> de </a:t>
            </a:r>
            <a:r>
              <a:rPr lang="en-US" dirty="0" err="1"/>
              <a:t>energie</a:t>
            </a:r>
            <a:r>
              <a:rPr lang="en-US" dirty="0"/>
              <a:t> de </a:t>
            </a:r>
            <a:r>
              <a:rPr lang="en-US" dirty="0" err="1"/>
              <a:t>pana</a:t>
            </a:r>
            <a:r>
              <a:rPr lang="en-US" dirty="0"/>
              <a:t> la 100W. USB 3.1 Gen 2 </a:t>
            </a:r>
            <a:r>
              <a:rPr lang="en-US" dirty="0" err="1"/>
              <a:t>funțtionează</a:t>
            </a:r>
            <a:r>
              <a:rPr lang="en-US" dirty="0"/>
              <a:t> la </a:t>
            </a:r>
            <a:r>
              <a:rPr lang="en-US" dirty="0" err="1"/>
              <a:t>conexiunile</a:t>
            </a:r>
            <a:r>
              <a:rPr lang="en-US" dirty="0"/>
              <a:t> USB 3.0 </a:t>
            </a:r>
            <a:r>
              <a:rPr lang="en-US" dirty="0" err="1"/>
              <a:t>existente</a:t>
            </a:r>
            <a:r>
              <a:rPr lang="en-US" dirty="0"/>
              <a:t> </a:t>
            </a:r>
            <a:r>
              <a:rPr lang="en-US" dirty="0" err="1"/>
              <a:t>datorită</a:t>
            </a:r>
            <a:r>
              <a:rPr lang="en-US" dirty="0"/>
              <a:t> </a:t>
            </a:r>
            <a:r>
              <a:rPr lang="en-US" dirty="0" err="1"/>
              <a:t>metodei</a:t>
            </a:r>
            <a:r>
              <a:rPr lang="en-US" dirty="0"/>
              <a:t> </a:t>
            </a:r>
            <a:r>
              <a:rPr lang="en-US" dirty="0" err="1"/>
              <a:t>îmbunătățite</a:t>
            </a:r>
            <a:r>
              <a:rPr lang="en-US" dirty="0"/>
              <a:t> de </a:t>
            </a:r>
            <a:r>
              <a:rPr lang="en-US" dirty="0" err="1"/>
              <a:t>codare</a:t>
            </a:r>
            <a:r>
              <a:rPr lang="en-US" dirty="0"/>
              <a:t> </a:t>
            </a:r>
            <a:r>
              <a:rPr lang="en-US" dirty="0" err="1"/>
              <a:t>utilizată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transmite</a:t>
            </a:r>
            <a:r>
              <a:rPr lang="en-US" dirty="0"/>
              <a:t> date. </a:t>
            </a:r>
            <a:r>
              <a:rPr lang="en-US" dirty="0" err="1"/>
              <a:t>Acesta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proiectat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încât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poată</a:t>
            </a:r>
            <a:r>
              <a:rPr lang="en-US" dirty="0"/>
              <a:t> </a:t>
            </a:r>
            <a:r>
              <a:rPr lang="en-US" dirty="0" err="1"/>
              <a:t>funcționa</a:t>
            </a:r>
            <a:r>
              <a:rPr lang="en-US" dirty="0"/>
              <a:t> cu </a:t>
            </a:r>
            <a:r>
              <a:rPr lang="en-US" dirty="0" err="1"/>
              <a:t>conexiuni</a:t>
            </a:r>
            <a:r>
              <a:rPr lang="en-US" dirty="0"/>
              <a:t> </a:t>
            </a:r>
            <a:r>
              <a:rPr lang="en-US" dirty="0" err="1"/>
              <a:t>vechi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intermediul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adaptor </a:t>
            </a:r>
            <a:r>
              <a:rPr lang="en-US" dirty="0" err="1"/>
              <a:t>sau</a:t>
            </a:r>
            <a:r>
              <a:rPr lang="en-US" dirty="0"/>
              <a:t> al </a:t>
            </a:r>
            <a:r>
              <a:rPr lang="en-US" dirty="0" err="1"/>
              <a:t>unui</a:t>
            </a:r>
            <a:r>
              <a:rPr lang="en-US" dirty="0"/>
              <a:t> convertor.</a:t>
            </a:r>
          </a:p>
          <a:p>
            <a:r>
              <a:rPr lang="en-US" dirty="0"/>
              <a:t>USB 3.2 - </a:t>
            </a:r>
            <a:r>
              <a:rPr lang="en-US" dirty="0" err="1"/>
              <a:t>lansat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august 2017, introduce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moduri</a:t>
            </a:r>
            <a:r>
              <a:rPr lang="en-US" dirty="0"/>
              <a:t> SuperSpeed + de transfer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conectorul</a:t>
            </a:r>
            <a:r>
              <a:rPr lang="en-US" dirty="0"/>
              <a:t> USB-C cu rate de 10 </a:t>
            </a:r>
            <a:r>
              <a:rPr lang="en-US" dirty="0" err="1"/>
              <a:t>Gbit</a:t>
            </a:r>
            <a:r>
              <a:rPr lang="en-US" dirty="0"/>
              <a:t>/s </a:t>
            </a:r>
            <a:r>
              <a:rPr lang="en-US" dirty="0" err="1"/>
              <a:t>și</a:t>
            </a:r>
            <a:r>
              <a:rPr lang="en-US" dirty="0"/>
              <a:t> 20 </a:t>
            </a:r>
            <a:r>
              <a:rPr lang="en-US" dirty="0" err="1"/>
              <a:t>Gbit</a:t>
            </a:r>
            <a:r>
              <a:rPr lang="en-US" dirty="0"/>
              <a:t>/s. </a:t>
            </a:r>
            <a:r>
              <a:rPr lang="en-US" dirty="0" err="1"/>
              <a:t>Creșterea</a:t>
            </a:r>
            <a:r>
              <a:rPr lang="en-US" dirty="0"/>
              <a:t> </a:t>
            </a:r>
            <a:r>
              <a:rPr lang="en-US" dirty="0" err="1"/>
              <a:t>lățimii</a:t>
            </a:r>
            <a:r>
              <a:rPr lang="en-US" dirty="0"/>
              <a:t> de </a:t>
            </a:r>
            <a:r>
              <a:rPr lang="en-US" dirty="0" err="1"/>
              <a:t>bandă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rezultatul</a:t>
            </a:r>
            <a:r>
              <a:rPr lang="en-US" dirty="0"/>
              <a:t> </a:t>
            </a:r>
            <a:r>
              <a:rPr lang="en-US" dirty="0" err="1"/>
              <a:t>funcționării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benzi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cablurile</a:t>
            </a:r>
            <a:r>
              <a:rPr lang="en-US" dirty="0"/>
              <a:t> </a:t>
            </a:r>
            <a:r>
              <a:rPr lang="en-US" dirty="0" err="1"/>
              <a:t>existente</a:t>
            </a:r>
            <a:r>
              <a:rPr lang="en-US" dirty="0"/>
              <a:t> care </a:t>
            </a:r>
            <a:r>
              <a:rPr lang="en-US" dirty="0" err="1"/>
              <a:t>erau</a:t>
            </a:r>
            <a:r>
              <a:rPr lang="en-US" dirty="0"/>
              <a:t> </a:t>
            </a:r>
            <a:r>
              <a:rPr lang="en-US" dirty="0" err="1"/>
              <a:t>destinate</a:t>
            </a:r>
            <a:r>
              <a:rPr lang="en-US" dirty="0"/>
              <a:t> </a:t>
            </a:r>
            <a:r>
              <a:rPr lang="en-US" dirty="0" err="1"/>
              <a:t>capabilităților</a:t>
            </a:r>
            <a:r>
              <a:rPr lang="en-US" dirty="0"/>
              <a:t> de flip-flop ale </a:t>
            </a:r>
            <a:r>
              <a:rPr lang="en-US" dirty="0" err="1"/>
              <a:t>conectorului</a:t>
            </a:r>
            <a:r>
              <a:rPr lang="en-US" dirty="0"/>
              <a:t> USB-C. USB 3.2 </a:t>
            </a:r>
            <a:r>
              <a:rPr lang="en-US" dirty="0" err="1"/>
              <a:t>este</a:t>
            </a:r>
            <a:r>
              <a:rPr lang="en-US" dirty="0"/>
              <a:t> de </a:t>
            </a:r>
            <a:r>
              <a:rPr lang="en-US" dirty="0" err="1"/>
              <a:t>asemenea</a:t>
            </a:r>
            <a:r>
              <a:rPr lang="en-US" dirty="0"/>
              <a:t> prima </a:t>
            </a:r>
            <a:r>
              <a:rPr lang="en-US" dirty="0" err="1"/>
              <a:t>versiune</a:t>
            </a:r>
            <a:r>
              <a:rPr lang="en-US" dirty="0"/>
              <a:t> care </a:t>
            </a:r>
            <a:r>
              <a:rPr lang="en-US" dirty="0" err="1"/>
              <a:t>folosește</a:t>
            </a:r>
            <a:r>
              <a:rPr lang="en-US" dirty="0"/>
              <a:t> </a:t>
            </a:r>
            <a:r>
              <a:rPr lang="en-US" dirty="0" err="1"/>
              <a:t>conectorul</a:t>
            </a:r>
            <a:r>
              <a:rPr lang="en-US" dirty="0"/>
              <a:t> USB-C ca </a:t>
            </a:r>
            <a:r>
              <a:rPr lang="en-US" dirty="0" err="1"/>
              <a:t>singur</a:t>
            </a:r>
            <a:r>
              <a:rPr lang="en-US" dirty="0"/>
              <a:t> </a:t>
            </a:r>
            <a:r>
              <a:rPr lang="en-US" dirty="0" err="1"/>
              <a:t>conector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USB4 -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succesorul</a:t>
            </a:r>
            <a:r>
              <a:rPr lang="en-US" dirty="0"/>
              <a:t> USB 3.2, se </a:t>
            </a:r>
            <a:r>
              <a:rPr lang="en-US" dirty="0" err="1"/>
              <a:t>bazează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specificația</a:t>
            </a:r>
            <a:r>
              <a:rPr lang="en-US" dirty="0"/>
              <a:t> </a:t>
            </a:r>
            <a:r>
              <a:rPr lang="en-US" dirty="0" err="1"/>
              <a:t>protocolului</a:t>
            </a:r>
            <a:r>
              <a:rPr lang="en-US" dirty="0"/>
              <a:t> Thunderbolt 3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lansat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29 august 2019. </a:t>
            </a:r>
            <a:r>
              <a:rPr lang="en-US" dirty="0" err="1"/>
              <a:t>Suportă</a:t>
            </a:r>
            <a:r>
              <a:rPr lang="en-US" dirty="0"/>
              <a:t> un debit de 40 </a:t>
            </a:r>
            <a:r>
              <a:rPr lang="en-US" dirty="0" err="1"/>
              <a:t>Gbit</a:t>
            </a:r>
            <a:r>
              <a:rPr lang="en-US" dirty="0"/>
              <a:t>/s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333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711" y="226336"/>
            <a:ext cx="11706131" cy="6518495"/>
          </a:xfrm>
        </p:spPr>
        <p:txBody>
          <a:bodyPr/>
          <a:lstStyle/>
          <a:p>
            <a:r>
              <a:rPr lang="en-US" dirty="0" err="1"/>
              <a:t>Dispozitivele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USB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conectate</a:t>
            </a:r>
            <a:r>
              <a:rPr lang="en-US" dirty="0"/>
              <a:t> </a:t>
            </a:r>
            <a:r>
              <a:rPr lang="en-US" dirty="0" err="1"/>
              <a:t>fizic</a:t>
            </a:r>
            <a:r>
              <a:rPr lang="en-US" dirty="0"/>
              <a:t> la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 </a:t>
            </a:r>
            <a:r>
              <a:rPr lang="en-US" dirty="0" err="1"/>
              <a:t>utilizând</a:t>
            </a:r>
            <a:r>
              <a:rPr lang="en-US" dirty="0"/>
              <a:t> o </a:t>
            </a:r>
            <a:r>
              <a:rPr lang="en-US" dirty="0" err="1"/>
              <a:t>topologie</a:t>
            </a:r>
            <a:r>
              <a:rPr lang="en-US" dirty="0"/>
              <a:t> sub </a:t>
            </a:r>
            <a:r>
              <a:rPr lang="en-US" dirty="0" err="1"/>
              <a:t>formă</a:t>
            </a:r>
            <a:r>
              <a:rPr lang="en-US" dirty="0"/>
              <a:t> de </a:t>
            </a:r>
            <a:r>
              <a:rPr lang="en-US" dirty="0" err="1"/>
              <a:t>stea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 smtClean="0"/>
              <a:t>nivele</a:t>
            </a:r>
            <a:endParaRPr lang="en-US" dirty="0" smtClean="0"/>
          </a:p>
          <a:p>
            <a:r>
              <a:rPr lang="en-US" dirty="0" err="1"/>
              <a:t>Există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categorii</a:t>
            </a:r>
            <a:r>
              <a:rPr lang="en-US" dirty="0"/>
              <a:t> de </a:t>
            </a:r>
            <a:r>
              <a:rPr lang="en-US" dirty="0" err="1"/>
              <a:t>dispozitive</a:t>
            </a:r>
            <a:r>
              <a:rPr lang="en-US" dirty="0"/>
              <a:t> USB: </a:t>
            </a:r>
            <a:r>
              <a:rPr lang="en-US" dirty="0" err="1"/>
              <a:t>distribuitoare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funcţii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/>
              <a:t>Unul</a:t>
            </a:r>
            <a:r>
              <a:rPr lang="en-US" dirty="0"/>
              <a:t> din </a:t>
            </a:r>
            <a:r>
              <a:rPr lang="en-US" dirty="0" err="1"/>
              <a:t>porturile</a:t>
            </a:r>
            <a:r>
              <a:rPr lang="en-US" dirty="0"/>
              <a:t> </a:t>
            </a:r>
            <a:r>
              <a:rPr lang="en-US" dirty="0" err="1"/>
              <a:t>distribuitorului</a:t>
            </a:r>
            <a:r>
              <a:rPr lang="en-US" dirty="0"/>
              <a:t>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conectarea</a:t>
            </a:r>
            <a:r>
              <a:rPr lang="en-US" dirty="0"/>
              <a:t> la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la un </a:t>
            </a:r>
            <a:r>
              <a:rPr lang="en-US" dirty="0" err="1"/>
              <a:t>distribuitor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superior al </a:t>
            </a:r>
            <a:r>
              <a:rPr lang="en-US" dirty="0" err="1"/>
              <a:t>topologiei</a:t>
            </a:r>
            <a:r>
              <a:rPr lang="en-US" dirty="0"/>
              <a:t>. </a:t>
            </a:r>
            <a:r>
              <a:rPr lang="en-US" dirty="0" err="1"/>
              <a:t>Fiecare</a:t>
            </a:r>
            <a:r>
              <a:rPr lang="en-US" dirty="0"/>
              <a:t> din </a:t>
            </a:r>
            <a:r>
              <a:rPr lang="en-US" dirty="0" err="1"/>
              <a:t>celelalte</a:t>
            </a:r>
            <a:r>
              <a:rPr lang="en-US" dirty="0"/>
              <a:t> </a:t>
            </a:r>
            <a:r>
              <a:rPr lang="en-US" dirty="0" err="1"/>
              <a:t>şapte</a:t>
            </a:r>
            <a:r>
              <a:rPr lang="en-US" dirty="0"/>
              <a:t> </a:t>
            </a:r>
            <a:r>
              <a:rPr lang="en-US" dirty="0" err="1"/>
              <a:t>porturi</a:t>
            </a:r>
            <a:r>
              <a:rPr lang="en-US" dirty="0"/>
              <a:t> permit </a:t>
            </a:r>
            <a:r>
              <a:rPr lang="en-US" dirty="0" err="1"/>
              <a:t>conectarea</a:t>
            </a:r>
            <a:r>
              <a:rPr lang="en-US" dirty="0"/>
              <a:t> la un </a:t>
            </a:r>
            <a:r>
              <a:rPr lang="en-US" dirty="0" err="1"/>
              <a:t>distribuitor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la o </a:t>
            </a:r>
            <a:r>
              <a:rPr lang="en-US" dirty="0" err="1"/>
              <a:t>funcţie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nivelul</a:t>
            </a:r>
            <a:r>
              <a:rPr lang="en-US" dirty="0"/>
              <a:t> inferior. </a:t>
            </a:r>
            <a:r>
              <a:rPr lang="en-US" dirty="0" err="1"/>
              <a:t>Distribuitoarele</a:t>
            </a:r>
            <a:r>
              <a:rPr lang="en-US" dirty="0"/>
              <a:t> pot fi </a:t>
            </a:r>
            <a:r>
              <a:rPr lang="en-US" dirty="0" err="1"/>
              <a:t>conectate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cascadă</a:t>
            </a:r>
            <a:r>
              <a:rPr lang="en-US" dirty="0"/>
              <a:t> </a:t>
            </a:r>
            <a:r>
              <a:rPr lang="en-US" dirty="0" err="1"/>
              <a:t>până</a:t>
            </a:r>
            <a:r>
              <a:rPr lang="en-US" dirty="0"/>
              <a:t> la </a:t>
            </a:r>
            <a:r>
              <a:rPr lang="en-US" dirty="0" err="1"/>
              <a:t>cinci</a:t>
            </a:r>
            <a:r>
              <a:rPr lang="en-US" dirty="0"/>
              <a:t> </a:t>
            </a:r>
            <a:r>
              <a:rPr lang="en-US" dirty="0" err="1"/>
              <a:t>nivele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O </a:t>
            </a:r>
            <a:r>
              <a:rPr lang="en-US" dirty="0" err="1"/>
              <a:t>funcţie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dispozitiv</a:t>
            </a:r>
            <a:r>
              <a:rPr lang="en-US" dirty="0"/>
              <a:t> USB care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recepţiona</a:t>
            </a:r>
            <a:r>
              <a:rPr lang="en-US" dirty="0"/>
              <a:t> date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informaţii</a:t>
            </a:r>
            <a:r>
              <a:rPr lang="en-US" dirty="0"/>
              <a:t> de control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magistrală</a:t>
            </a:r>
            <a:r>
              <a:rPr lang="en-US" dirty="0"/>
              <a:t>.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dispozitiv</a:t>
            </a:r>
            <a:r>
              <a:rPr lang="en-US" dirty="0"/>
              <a:t>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răspundă</a:t>
            </a:r>
            <a:r>
              <a:rPr lang="en-US" dirty="0"/>
              <a:t> la </a:t>
            </a:r>
            <a:r>
              <a:rPr lang="en-US" dirty="0" err="1"/>
              <a:t>cererile</a:t>
            </a:r>
            <a:r>
              <a:rPr lang="en-US" dirty="0"/>
              <a:t> de </a:t>
            </a:r>
            <a:r>
              <a:rPr lang="en-US" dirty="0" err="1"/>
              <a:t>tranzacţie</a:t>
            </a:r>
            <a:r>
              <a:rPr lang="en-US" dirty="0"/>
              <a:t> </a:t>
            </a:r>
            <a:r>
              <a:rPr lang="en-US" dirty="0" err="1"/>
              <a:t>transmise</a:t>
            </a:r>
            <a:r>
              <a:rPr lang="en-US" dirty="0"/>
              <a:t> de </a:t>
            </a:r>
            <a:r>
              <a:rPr lang="en-US" dirty="0" err="1"/>
              <a:t>calculatorul</a:t>
            </a:r>
            <a:r>
              <a:rPr lang="en-US" dirty="0"/>
              <a:t> </a:t>
            </a:r>
            <a:r>
              <a:rPr lang="en-US" dirty="0" err="1"/>
              <a:t>gazdă</a:t>
            </a:r>
            <a:r>
              <a:rPr lang="en-US" dirty="0"/>
              <a:t>. O </a:t>
            </a:r>
            <a:r>
              <a:rPr lang="en-US" dirty="0" err="1"/>
              <a:t>funcţie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implementată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mod </a:t>
            </a:r>
            <a:r>
              <a:rPr lang="en-US" dirty="0" err="1"/>
              <a:t>obişnuit</a:t>
            </a:r>
            <a:r>
              <a:rPr lang="en-US" dirty="0"/>
              <a:t> ca un </a:t>
            </a:r>
            <a:r>
              <a:rPr lang="en-US" dirty="0" err="1"/>
              <a:t>periferic</a:t>
            </a:r>
            <a:r>
              <a:rPr lang="en-US" dirty="0"/>
              <a:t> </a:t>
            </a:r>
            <a:r>
              <a:rPr lang="en-US" dirty="0" err="1"/>
              <a:t>separat</a:t>
            </a:r>
            <a:r>
              <a:rPr lang="en-US" dirty="0"/>
              <a:t> </a:t>
            </a:r>
            <a:r>
              <a:rPr lang="en-US" dirty="0" err="1"/>
              <a:t>conectat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-un </a:t>
            </a:r>
            <a:r>
              <a:rPr lang="en-US" dirty="0" err="1"/>
              <a:t>cablu</a:t>
            </a:r>
            <a:r>
              <a:rPr lang="en-US" dirty="0"/>
              <a:t> la un port al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distribuitor</a:t>
            </a:r>
            <a:r>
              <a:rPr lang="en-US" dirty="0"/>
              <a:t>. Un </a:t>
            </a:r>
            <a:r>
              <a:rPr lang="en-US" dirty="0" err="1"/>
              <a:t>singur</a:t>
            </a:r>
            <a:r>
              <a:rPr lang="en-US" dirty="0"/>
              <a:t> </a:t>
            </a:r>
            <a:r>
              <a:rPr lang="en-US" dirty="0" err="1"/>
              <a:t>dispozitiv</a:t>
            </a:r>
            <a:r>
              <a:rPr lang="en-US" dirty="0"/>
              <a:t> </a:t>
            </a:r>
            <a:r>
              <a:rPr lang="en-US" dirty="0" err="1"/>
              <a:t>fizic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conţine</a:t>
            </a:r>
            <a:r>
              <a:rPr lang="en-US" dirty="0"/>
              <a:t> </a:t>
            </a:r>
            <a:r>
              <a:rPr lang="en-US" dirty="0" err="1"/>
              <a:t>însă</a:t>
            </a:r>
            <a:r>
              <a:rPr lang="en-US" dirty="0"/>
              <a:t> </a:t>
            </a:r>
            <a:r>
              <a:rPr lang="en-US" dirty="0" err="1"/>
              <a:t>funcţii</a:t>
            </a:r>
            <a:r>
              <a:rPr lang="en-US" dirty="0"/>
              <a:t> multiple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 cstate="print"/>
          <a:srcRect t="4586" b="22042"/>
          <a:stretch/>
        </p:blipFill>
        <p:spPr bwMode="auto">
          <a:xfrm>
            <a:off x="8173720" y="5334635"/>
            <a:ext cx="4018280" cy="15233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71280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 cstate="print"/>
          <a:srcRect l="1321" t="2602" r="2805" b="9268"/>
          <a:stretch/>
        </p:blipFill>
        <p:spPr bwMode="auto">
          <a:xfrm>
            <a:off x="0" y="0"/>
            <a:ext cx="4636643" cy="43254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36643" y="149496"/>
            <a:ext cx="7555357" cy="335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reprezintă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USB,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puncte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suplimentare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dispositive USB.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puncte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numesc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Calculatorul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conţine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rădăcină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puncte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plus,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conţine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controlerul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magistralei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USB.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magistrală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USB are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singur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magistrală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Distribuitoarele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pot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cascadă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până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cinci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nivele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recunoaşte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putere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puţin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0,5 W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timpul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iniţializării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Sub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controlul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asigura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putere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suplimentară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funcţionarea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până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2,5 W (un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0,5 A).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4379941"/>
            <a:ext cx="1219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distribuitor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constă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părţi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controler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repetor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Controlerul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conţine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registre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interfaţă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comunicaţia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calculatorul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gazdă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Comenzile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stare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control permit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calculatorului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gazdă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configurarea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distribuitorului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monitorizarea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controlul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porturilor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sale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Repetorul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comutator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controlat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protocol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portul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nivel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superior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porturile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nivel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inferior.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asemenea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repetorul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monitorizează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semnalele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porturi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gestionează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tranzacţiile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adresate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Toate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celelalte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tranzacţii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repetate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dispozitivele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ataşate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Fiecare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port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nivel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inferior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validat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individual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conectat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dispozitive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viteză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ridicată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viteză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redusă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449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5141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funcţie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USB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transmite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recepţiona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control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magistrală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răspundă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cererile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tranzacţie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transmise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calculatorul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funcţie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obişnuit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separat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cablu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un port 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singur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conţine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multiple.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exemplu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tastatură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trasare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pot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combinate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singur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asemenea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funcţiile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ataşate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magistrala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USB.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Fiecare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funcţie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conţine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configuraţie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posibilităţile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sale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resursele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necesare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Înaintea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utilizării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aceasta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configurată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calculatorul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gazdă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configurare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presupune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alocarea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lăţimi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magistralei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USB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selectarea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opţiunilor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configuraţie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Programele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uniformă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I/E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către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aplicaţii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ascunderea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detaliilor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hardware,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portabilitatea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aplicaţii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gestionează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deconectarea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dinamică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Faza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numită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enumerare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comunicarea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driverului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dispozitiv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încărcat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asignarea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adrese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fiecărui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timpul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funcţionării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calculatorul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iniţiază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tranzacţii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anumite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Informaţiile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transmise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magistrala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USB sub forma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pachete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recepţionate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Pachetele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conţin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adresă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destinaţie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accepta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anumită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tranzacţie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răspunde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corespunzător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718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16580" r="18200" b="10899"/>
          <a:stretch/>
        </p:blipFill>
        <p:spPr bwMode="auto">
          <a:xfrm>
            <a:off x="92400" y="398761"/>
            <a:ext cx="4063140" cy="47777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83659" y="398761"/>
            <a:ext cx="7330289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interfaţa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USB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utilizează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conectori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fişe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amplasate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capetele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cablu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USB,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amplasate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cadrul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distribuitor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periferic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3" cstate="print"/>
          <a:srcRect b="21686"/>
          <a:stretch/>
        </p:blipFill>
        <p:spPr bwMode="auto">
          <a:xfrm>
            <a:off x="7252718" y="5196237"/>
            <a:ext cx="4761230" cy="1463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252718" y="2056916"/>
            <a:ext cx="493928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Semnalele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diferenţiale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date se transmit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D+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D–,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formate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fire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răsucite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ceas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transmis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codificat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împreună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Codificarea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utilizată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numită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NRZI (Non Return to Zero Invert).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cazul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acestei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metode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1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reprezentaţi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tensiuni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opuse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alternante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înalte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joase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fără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exista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revenirea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referinţă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(zero)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codificaţi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Sunt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inseraţi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biţi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suplimentari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asigura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tranziţii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suficiente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semnalelor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transmise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scopul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asigurării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sincronizării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309450" y="1695416"/>
            <a:ext cx="2943268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Cablul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USB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transmite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alimentare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periferice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VBUS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GND.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Tensiunea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VBUS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este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+5 V la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sursă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asigura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nivele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garantate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intrarea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perifericelor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impedanţă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terminare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corespunzătoare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utilizează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terminatori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fiecare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capăt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cablului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Terminatorii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permit,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asemenea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detectarea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conectării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deconectării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periferic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diferenţierea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perifericele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viteză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ridicată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viteză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redusă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840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USB Type-A plug coloured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057" y="246742"/>
            <a:ext cx="3269343" cy="2043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Mini-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8661" y="246742"/>
            <a:ext cx="23812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A Micro-A USB port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8890" y="315911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USB Type-B plug coloured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575" y="3881834"/>
            <a:ext cx="3298825" cy="2061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USB apparat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4400" y="3702445"/>
            <a:ext cx="238125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MicroB USB Plug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2640" y="3702444"/>
            <a:ext cx="238125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606785" y="806746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30830" y="4252124"/>
            <a:ext cx="561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4677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nnector USB 3 IMGP6022 w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344" y="239873"/>
            <a:ext cx="2002112" cy="2098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SB3 Stecker Typ B IMGP8197 smial w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9147" y="2560418"/>
            <a:ext cx="2028505" cy="250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USB3 Trapezstecker IMGP9572 smial w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1924" y="2990121"/>
            <a:ext cx="238125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onnector USB 3 IMGP6028 w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60547" y="2560418"/>
            <a:ext cx="238125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USB Type-C Plug 0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344" y="5289981"/>
            <a:ext cx="23812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upload.wikimedia.org/wikipedia/commons/thumb/6/67/USB.svg/220px-USB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65661" y="239873"/>
            <a:ext cx="4802021" cy="275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5243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11435</TotalTime>
  <Words>2747</Words>
  <Application>Microsoft Office PowerPoint</Application>
  <PresentationFormat>Произвольный</PresentationFormat>
  <Paragraphs>113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Sisteme de Comunicare și Transmitere de Date T.7 – USB </vt:lpstr>
      <vt:lpstr>Prezentare generală a magistralei USB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USB Tipuri de transfer</vt:lpstr>
      <vt:lpstr>Modelul comunicaţiei USB</vt:lpstr>
      <vt:lpstr>Protocolul USB</vt:lpstr>
      <vt:lpstr>Câmpurile pachetelor USB</vt:lpstr>
      <vt:lpstr>Formatul pachetelor USB</vt:lpstr>
      <vt:lpstr>Descriptori USB</vt:lpstr>
      <vt:lpstr>Procesul de enumerare</vt:lpstr>
      <vt:lpstr>Clasa de dispozitive USB HID</vt:lpstr>
      <vt:lpstr>Descriptori specifici pentru clasa HID</vt:lpstr>
      <vt:lpstr>Interfaţa cu dispozitivele din clasa HID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 </dc:title>
  <dc:creator>Пользователь Windows</dc:creator>
  <cp:lastModifiedBy>Пользователь Windows</cp:lastModifiedBy>
  <cp:revision>519</cp:revision>
  <dcterms:created xsi:type="dcterms:W3CDTF">2020-08-28T11:28:42Z</dcterms:created>
  <dcterms:modified xsi:type="dcterms:W3CDTF">2023-03-01T08:23:24Z</dcterms:modified>
</cp:coreProperties>
</file>