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3"/>
  </p:notesMasterIdLst>
  <p:sldIdLst>
    <p:sldId id="256" r:id="rId2"/>
    <p:sldId id="292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6" autoAdjust="0"/>
    <p:restoredTop sz="88176" autoAdjust="0"/>
  </p:normalViewPr>
  <p:slideViewPr>
    <p:cSldViewPr snapToGrid="0" snapToObjects="1">
      <p:cViewPr>
        <p:scale>
          <a:sx n="100" d="100"/>
          <a:sy n="100" d="100"/>
        </p:scale>
        <p:origin x="252" y="-9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ABAEC-8D53-4D04-B9F3-65402F9D8DC3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6446E-7447-45E4-84AA-E29C4670A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096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786314"/>
            <a:ext cx="78867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3F24620-6E69-2A84-1B59-28C33F7D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025FA8D9-6D78-42EE-A598-E206078C2C15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BB86886-53E4-5372-EEE5-B7FFDFEB5E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6E1B4614-8DE3-420B-BDF1-CCA3F974E2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0317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83806"/>
            <a:ext cx="7886700" cy="308454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B9F0F06-1CCC-6E8F-5A52-F99C3EA5E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EC25D5F-4D74-4ADF-B6C2-DA7F7D415448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7517FB0-6EE4-4A72-32E4-9ECEFD86E6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63BE44DE-0227-423F-B618-756E9A0E9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5025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623888" y="1900107"/>
            <a:ext cx="7886700" cy="43270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FECA73A-98B1-041A-5100-01906F445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EC9258F8-2EC6-4C14-9607-5EE8F8E7495A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0304F5C-7093-F60A-0B74-97E68B3F2E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8A79327A-8D75-4514-AC6C-7B91E9AF11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347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623888" y="1900106"/>
            <a:ext cx="7886700" cy="4327073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B9E182A-2236-EBCF-F689-62366819021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ABF51BD6-DD08-4C85-8A0A-81DC6AFEDFE1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039A7AB-AD67-528A-FBFE-278EE3D07A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7B2756BF-13CE-41D7-8B58-469185FDD7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8727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2 boxuri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1FA2EA3B-7932-5893-C6B2-CD3635D5637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905F55E-187A-4B7B-BB92-35BF3A663F6C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255F9DFA-3EA6-99F3-1F59-83D6EFDCD57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FD1DC528-792C-46EB-8EA3-A6697CCE2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92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douta boxe cu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4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9F3CC224-759C-678B-E5AD-6265E2C673E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9CDB844-DE73-479D-845E-B656C8222235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681EC5CD-ACCA-B887-7664-D06C58AE940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D1C125F4-45F7-4874-B215-AFDD18192D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E2C387C-5F3A-B679-65D0-948ADF9215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D0308D0-234D-FA87-93D6-639B463CCA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22199-4D1F-67AF-B111-D70E978EFC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52E80A5-EDB2-41B0-9060-F1664429A04F}" type="datetime1">
              <a:rPr lang="ro-MD" smtClean="0"/>
              <a:t>04.12.2025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F2943-30F7-34EB-5B78-00A6822F4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9A9E0-CB9C-5B8D-DB20-6916958AD0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2ACBF71-FDB8-4A51-BFA8-515A06E7168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</p:sldLayoutIdLst>
  <p:hf hdr="0" ft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5870A1-11F2-C516-2A89-747E897B9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FA22F59-02FB-E146-D610-7AC9A980C01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2A20250-B3E4-2539-FE3C-A69930C4B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706701"/>
            <a:ext cx="7886700" cy="905377"/>
          </a:xfrm>
        </p:spPr>
        <p:txBody>
          <a:bodyPr>
            <a:normAutofit/>
          </a:bodyPr>
          <a:lstStyle/>
          <a:p>
            <a:r>
              <a:rPr lang="ro-MD" dirty="0"/>
              <a:t>Obiectivele lecției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4529474-5DE9-5982-DABE-153E767D00D4}"/>
              </a:ext>
            </a:extLst>
          </p:cNvPr>
          <p:cNvSpPr txBox="1">
            <a:spLocks/>
          </p:cNvSpPr>
          <p:nvPr/>
        </p:nvSpPr>
        <p:spPr bwMode="auto">
          <a:xfrm>
            <a:off x="985421" y="2159390"/>
            <a:ext cx="7661429" cy="3896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dirty="0"/>
              <a:t>a </a:t>
            </a:r>
            <a:r>
              <a:rPr lang="ro-MD" sz="1800" b="0" dirty="0"/>
              <a:t>instala </a:t>
            </a:r>
            <a:r>
              <a:rPr lang="ro-MD" sz="1800" b="0" dirty="0" err="1"/>
              <a:t>OpenCV</a:t>
            </a:r>
            <a:r>
              <a:rPr lang="ro-MD" sz="1800" b="0" dirty="0"/>
              <a:t> în </a:t>
            </a:r>
            <a:r>
              <a:rPr lang="ro-MD" sz="1800" b="0" dirty="0" err="1"/>
              <a:t>Python</a:t>
            </a:r>
            <a:r>
              <a:rPr lang="ro-MD" sz="1800" b="0" dirty="0"/>
              <a:t>;</a:t>
            </a:r>
            <a:endParaRPr lang="en-US" sz="1800" b="0" dirty="0"/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dirty="0"/>
              <a:t>a </a:t>
            </a:r>
            <a:r>
              <a:rPr lang="ro-MD" sz="1800" b="0" dirty="0"/>
              <a:t>încărca și afișa imagini;</a:t>
            </a:r>
            <a:endParaRPr lang="en-US" sz="1800" b="0" dirty="0"/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dirty="0"/>
              <a:t>a </a:t>
            </a:r>
            <a:r>
              <a:rPr lang="ro-MD" sz="1800" b="0" dirty="0"/>
              <a:t>înțelege modelele de culoare (BGR, RGB, HSV, </a:t>
            </a:r>
            <a:r>
              <a:rPr lang="ro-MD" sz="1800" b="0" dirty="0" err="1"/>
              <a:t>grayscale</a:t>
            </a:r>
            <a:r>
              <a:rPr lang="ro-MD" sz="1800" b="0" dirty="0"/>
              <a:t>);</a:t>
            </a:r>
            <a:endParaRPr lang="en-US" sz="1800" b="0" dirty="0"/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dirty="0"/>
              <a:t>a </a:t>
            </a:r>
            <a:r>
              <a:rPr lang="ro-MD" sz="1800" b="0" dirty="0"/>
              <a:t>aplica operații de bază asupra imaginilor: redimensionare, decupare, </a:t>
            </a:r>
            <a:r>
              <a:rPr lang="ro-MD" sz="1800" b="0" dirty="0" err="1"/>
              <a:t>blur</a:t>
            </a:r>
            <a:r>
              <a:rPr lang="ro-MD" sz="1800" b="0" dirty="0"/>
              <a:t>, </a:t>
            </a:r>
            <a:r>
              <a:rPr lang="ro-MD" sz="1800" b="0" dirty="0" err="1"/>
              <a:t>threshold</a:t>
            </a:r>
            <a:r>
              <a:rPr lang="ro-MD" sz="1800" b="0" dirty="0"/>
              <a:t>;</a:t>
            </a:r>
            <a:endParaRPr lang="en-US" sz="1800" b="0" dirty="0"/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dirty="0"/>
              <a:t>a </a:t>
            </a:r>
            <a:r>
              <a:rPr lang="ro-MD" sz="1800" b="0" dirty="0"/>
              <a:t>lucra cu histograme;</a:t>
            </a:r>
            <a:endParaRPr lang="en-US" sz="1800" b="0" dirty="0"/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dirty="0"/>
              <a:t>a </a:t>
            </a:r>
            <a:r>
              <a:rPr lang="ro-MD" sz="1800" b="0" dirty="0"/>
              <a:t>detecta contururi simple.</a:t>
            </a:r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1800" b="0" dirty="0"/>
              <a:t>lucra </a:t>
            </a:r>
            <a:r>
              <a:rPr lang="es-ES" sz="1800" b="0" dirty="0" err="1"/>
              <a:t>cu</a:t>
            </a:r>
            <a:r>
              <a:rPr lang="es-ES" sz="1800" b="0" dirty="0"/>
              <a:t> flux video de la </a:t>
            </a:r>
            <a:r>
              <a:rPr lang="es-ES" sz="1800" b="0" dirty="0" err="1"/>
              <a:t>cameră</a:t>
            </a:r>
            <a:r>
              <a:rPr lang="es-ES" sz="1800" b="0" dirty="0"/>
              <a:t> </a:t>
            </a:r>
            <a:r>
              <a:rPr lang="es-ES" sz="1800" b="0" dirty="0" err="1"/>
              <a:t>sau</a:t>
            </a:r>
            <a:r>
              <a:rPr lang="es-ES" sz="1800" b="0" dirty="0"/>
              <a:t> </a:t>
            </a:r>
            <a:r>
              <a:rPr lang="es-ES" sz="1800" b="0" dirty="0" err="1"/>
              <a:t>fișier</a:t>
            </a:r>
            <a:r>
              <a:rPr lang="es-ES" sz="1800" b="0" dirty="0"/>
              <a:t>;</a:t>
            </a:r>
            <a:endParaRPr lang="ro-MD" sz="1800" b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DF2F9A-E0F2-2EA6-CB74-31C94E4814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1BA48E-4EB1-C0A5-9365-9BD732BBE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4E64895-BDC8-B767-001A-D7F5CA7E27D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31811F-75BF-AF30-39FC-40E41FF77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840" y="743036"/>
            <a:ext cx="5852160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Corecție și filtrare în condiții de lumină variabilă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939CC694-BAD6-3949-8DDD-E802592585DF}"/>
              </a:ext>
            </a:extLst>
          </p:cNvPr>
          <p:cNvSpPr txBox="1">
            <a:spLocks/>
          </p:cNvSpPr>
          <p:nvPr/>
        </p:nvSpPr>
        <p:spPr bwMode="auto">
          <a:xfrm>
            <a:off x="887928" y="1760728"/>
            <a:ext cx="7661429" cy="4354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en-US" sz="1800" b="0" dirty="0"/>
              <a:t>HSV </a:t>
            </a:r>
            <a:r>
              <a:rPr lang="en-US" sz="1800" b="0" dirty="0" err="1"/>
              <a:t>este</a:t>
            </a:r>
            <a:r>
              <a:rPr lang="en-US" sz="1800" b="0" dirty="0"/>
              <a:t> </a:t>
            </a:r>
            <a:r>
              <a:rPr lang="en-US" sz="1800" b="0" dirty="0" err="1"/>
              <a:t>foarte</a:t>
            </a:r>
            <a:r>
              <a:rPr lang="en-US" sz="1800" b="0" dirty="0"/>
              <a:t> robust </a:t>
            </a:r>
            <a:r>
              <a:rPr lang="en-US" sz="1800" b="0" dirty="0" err="1"/>
              <a:t>atunci</a:t>
            </a:r>
            <a:r>
              <a:rPr lang="en-US" sz="1800" b="0" dirty="0"/>
              <a:t> </a:t>
            </a:r>
            <a:r>
              <a:rPr lang="en-US" sz="1800" b="0" dirty="0" err="1"/>
              <a:t>când</a:t>
            </a:r>
            <a:r>
              <a:rPr lang="en-US" sz="1800" b="0" dirty="0"/>
              <a:t>:</a:t>
            </a:r>
            <a:endParaRPr lang="ro-MD" sz="1800" b="0" dirty="0"/>
          </a:p>
          <a:p>
            <a:pPr marL="7175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dirty="0"/>
              <a:t>lumina </a:t>
            </a:r>
            <a:r>
              <a:rPr lang="en-US" sz="1800" b="0" dirty="0" err="1"/>
              <a:t>este</a:t>
            </a:r>
            <a:r>
              <a:rPr lang="en-US" sz="1800" b="0" dirty="0"/>
              <a:t> </a:t>
            </a:r>
            <a:r>
              <a:rPr lang="en-US" sz="1800" b="0" dirty="0" err="1"/>
              <a:t>prea</a:t>
            </a:r>
            <a:r>
              <a:rPr lang="en-US" sz="1800" b="0" dirty="0"/>
              <a:t> </a:t>
            </a:r>
            <a:r>
              <a:rPr lang="en-US" sz="1800" b="0" dirty="0" err="1"/>
              <a:t>puternică</a:t>
            </a:r>
            <a:r>
              <a:rPr lang="en-US" sz="1800" b="0" dirty="0"/>
              <a:t>,</a:t>
            </a:r>
            <a:endParaRPr lang="ro-MD" sz="1800" b="0" dirty="0"/>
          </a:p>
          <a:p>
            <a:pPr marL="7175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dirty="0" err="1"/>
              <a:t>imaginea</a:t>
            </a:r>
            <a:r>
              <a:rPr lang="en-US" sz="1800" b="0" dirty="0"/>
              <a:t> </a:t>
            </a:r>
            <a:r>
              <a:rPr lang="en-US" sz="1800" b="0" dirty="0" err="1"/>
              <a:t>este</a:t>
            </a:r>
            <a:r>
              <a:rPr lang="en-US" sz="1800" b="0" dirty="0"/>
              <a:t> </a:t>
            </a:r>
            <a:r>
              <a:rPr lang="en-US" sz="1800" b="0" dirty="0" err="1"/>
              <a:t>subexpusă</a:t>
            </a:r>
            <a:r>
              <a:rPr lang="en-US" sz="1800" b="0" dirty="0"/>
              <a:t> </a:t>
            </a:r>
            <a:r>
              <a:rPr lang="en-US" sz="1800" b="0" dirty="0" err="1"/>
              <a:t>sau</a:t>
            </a:r>
            <a:r>
              <a:rPr lang="en-US" sz="1800" b="0" dirty="0"/>
              <a:t> </a:t>
            </a:r>
            <a:r>
              <a:rPr lang="en-US" sz="1800" b="0" dirty="0" err="1"/>
              <a:t>supraexpusă</a:t>
            </a:r>
            <a:r>
              <a:rPr lang="en-US" sz="1800" b="0" dirty="0"/>
              <a:t>,</a:t>
            </a:r>
            <a:endParaRPr lang="ro-MD" sz="1800" b="0" dirty="0"/>
          </a:p>
          <a:p>
            <a:pPr marL="7175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dirty="0" err="1"/>
              <a:t>sursa</a:t>
            </a:r>
            <a:r>
              <a:rPr lang="en-US" sz="1800" b="0" dirty="0"/>
              <a:t> de </a:t>
            </a:r>
            <a:r>
              <a:rPr lang="en-US" sz="1800" b="0" dirty="0" err="1"/>
              <a:t>lumină</a:t>
            </a:r>
            <a:r>
              <a:rPr lang="en-US" sz="1800" b="0" dirty="0"/>
              <a:t> are </a:t>
            </a:r>
            <a:r>
              <a:rPr lang="en-US" sz="1800" b="0" dirty="0" err="1"/>
              <a:t>temperatură</a:t>
            </a:r>
            <a:r>
              <a:rPr lang="en-US" sz="1800" b="0" dirty="0"/>
              <a:t> </a:t>
            </a:r>
            <a:r>
              <a:rPr lang="en-US" sz="1800" b="0" dirty="0" err="1"/>
              <a:t>diferită</a:t>
            </a:r>
            <a:r>
              <a:rPr lang="en-US" sz="1800" b="0" dirty="0"/>
              <a:t> (</a:t>
            </a:r>
            <a:r>
              <a:rPr lang="en-US" sz="1800" b="0" dirty="0" err="1"/>
              <a:t>galbenă</a:t>
            </a:r>
            <a:r>
              <a:rPr lang="en-US" sz="1800" b="0" dirty="0"/>
              <a:t> </a:t>
            </a:r>
            <a:r>
              <a:rPr lang="ro-MD" sz="1800" b="0" dirty="0"/>
              <a:t>sau</a:t>
            </a:r>
            <a:r>
              <a:rPr lang="en-US" sz="1800" b="0" dirty="0"/>
              <a:t> </a:t>
            </a:r>
            <a:r>
              <a:rPr lang="en-US" sz="1800" b="0" dirty="0" err="1"/>
              <a:t>albă</a:t>
            </a:r>
            <a:r>
              <a:rPr lang="en-US" sz="1800" b="0" dirty="0"/>
              <a:t>).</a:t>
            </a:r>
            <a:endParaRPr lang="ro-MD" sz="1800" b="0" dirty="0"/>
          </a:p>
          <a:p>
            <a:pPr indent="355600" algn="just">
              <a:lnSpc>
                <a:spcPct val="150000"/>
              </a:lnSpc>
            </a:pPr>
            <a:r>
              <a:rPr lang="en-US" sz="1800" b="0" dirty="0" err="1"/>
              <a:t>Exemple</a:t>
            </a:r>
            <a:r>
              <a:rPr lang="en-US" sz="1800" b="0" dirty="0"/>
              <a:t>:</a:t>
            </a:r>
            <a:endParaRPr lang="ro-MD" sz="1800" b="0" dirty="0"/>
          </a:p>
          <a:p>
            <a:pPr marL="7175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dirty="0" err="1"/>
              <a:t>supraveghere</a:t>
            </a:r>
            <a:r>
              <a:rPr lang="en-US" sz="1800" b="0" dirty="0"/>
              <a:t> video </a:t>
            </a:r>
            <a:r>
              <a:rPr lang="en-US" sz="1800" b="0" dirty="0" err="1"/>
              <a:t>în</a:t>
            </a:r>
            <a:r>
              <a:rPr lang="en-US" sz="1800" b="0" dirty="0"/>
              <a:t> care lumina se </a:t>
            </a:r>
            <a:r>
              <a:rPr lang="en-US" sz="1800" b="0" dirty="0" err="1"/>
              <a:t>schimbă</a:t>
            </a:r>
            <a:r>
              <a:rPr lang="en-US" sz="1800" b="0" dirty="0"/>
              <a:t> </a:t>
            </a:r>
            <a:r>
              <a:rPr lang="en-US" sz="1800" b="0" dirty="0" err="1"/>
              <a:t>în</a:t>
            </a:r>
            <a:r>
              <a:rPr lang="en-US" sz="1800" b="0" dirty="0"/>
              <a:t> </a:t>
            </a:r>
            <a:r>
              <a:rPr lang="en-US" sz="1800" b="0" dirty="0" err="1"/>
              <a:t>timpul</a:t>
            </a:r>
            <a:r>
              <a:rPr lang="en-US" sz="1800" b="0" dirty="0"/>
              <a:t> </a:t>
            </a:r>
            <a:r>
              <a:rPr lang="en-US" sz="1800" b="0" dirty="0" err="1"/>
              <a:t>zilei</a:t>
            </a:r>
            <a:r>
              <a:rPr lang="en-US" sz="1800" b="0" dirty="0"/>
              <a:t>,</a:t>
            </a:r>
            <a:endParaRPr lang="ro-MD" sz="1800" b="0" dirty="0"/>
          </a:p>
          <a:p>
            <a:pPr marL="7175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dirty="0" err="1"/>
              <a:t>camere</a:t>
            </a:r>
            <a:r>
              <a:rPr lang="en-US" sz="1800" b="0" dirty="0"/>
              <a:t> </a:t>
            </a:r>
            <a:r>
              <a:rPr lang="en-US" sz="1800" b="0" dirty="0" err="1"/>
              <a:t>montate</a:t>
            </a:r>
            <a:r>
              <a:rPr lang="en-US" sz="1800" b="0" dirty="0"/>
              <a:t> </a:t>
            </a:r>
            <a:r>
              <a:rPr lang="en-US" sz="1800" b="0" dirty="0" err="1"/>
              <a:t>în</a:t>
            </a:r>
            <a:r>
              <a:rPr lang="en-US" sz="1800" b="0" dirty="0"/>
              <a:t> exterior,</a:t>
            </a:r>
            <a:endParaRPr lang="ro-MD" sz="1800" b="0" dirty="0"/>
          </a:p>
          <a:p>
            <a:pPr marL="7175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dirty="0" err="1"/>
              <a:t>laboratoare</a:t>
            </a:r>
            <a:r>
              <a:rPr lang="en-US" sz="1800" b="0" dirty="0"/>
              <a:t> cu </a:t>
            </a:r>
            <a:r>
              <a:rPr lang="en-US" sz="1800" b="0" dirty="0" err="1"/>
              <a:t>iluminare</a:t>
            </a:r>
            <a:r>
              <a:rPr lang="en-US" sz="1800" b="0" dirty="0"/>
              <a:t> </a:t>
            </a:r>
            <a:r>
              <a:rPr lang="en-US" sz="1800" b="0" dirty="0" err="1"/>
              <a:t>fluorescentă</a:t>
            </a:r>
            <a:r>
              <a:rPr lang="en-US" sz="1800" b="0" dirty="0"/>
              <a:t> </a:t>
            </a:r>
            <a:r>
              <a:rPr lang="en-US" sz="1800" b="0" dirty="0" err="1"/>
              <a:t>instabilă</a:t>
            </a:r>
            <a:r>
              <a:rPr lang="en-US" sz="1800" b="0" dirty="0"/>
              <a:t>,</a:t>
            </a:r>
            <a:endParaRPr lang="ro-MD" sz="1800" b="0" dirty="0"/>
          </a:p>
          <a:p>
            <a:pPr marL="7175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dirty="0" err="1"/>
              <a:t>detecții</a:t>
            </a:r>
            <a:r>
              <a:rPr lang="en-US" sz="1800" b="0" dirty="0"/>
              <a:t> </a:t>
            </a:r>
            <a:r>
              <a:rPr lang="en-US" sz="1800" b="0" dirty="0" err="1"/>
              <a:t>în</a:t>
            </a:r>
            <a:r>
              <a:rPr lang="en-US" sz="1800" b="0" dirty="0"/>
              <a:t> </a:t>
            </a:r>
            <a:r>
              <a:rPr lang="en-US" sz="1800" b="0" dirty="0" err="1"/>
              <a:t>medii</a:t>
            </a:r>
            <a:r>
              <a:rPr lang="en-US" sz="1800" b="0" dirty="0"/>
              <a:t> semi-</a:t>
            </a:r>
            <a:r>
              <a:rPr lang="en-US" sz="1800" b="0" dirty="0" err="1"/>
              <a:t>întunecate</a:t>
            </a:r>
            <a:r>
              <a:rPr lang="en-US" sz="1800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3720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9481E4-4B7F-3BB0-1802-702EA4D337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6AE442-A73A-38EC-3C3E-0796BF75B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BE6ACF4-DFF2-1291-A168-CDD282E282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390B6B5-18E1-01F9-C7A2-35C9E4F69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840" y="743036"/>
            <a:ext cx="5852160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BR" sz="2000" dirty="0"/>
              <a:t>Operații de bază pe imagini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F45722CF-6623-E6F8-0FA9-6BF979BF220D}"/>
              </a:ext>
            </a:extLst>
          </p:cNvPr>
          <p:cNvSpPr txBox="1">
            <a:spLocks/>
          </p:cNvSpPr>
          <p:nvPr/>
        </p:nvSpPr>
        <p:spPr bwMode="auto">
          <a:xfrm>
            <a:off x="887928" y="1760728"/>
            <a:ext cx="7661429" cy="665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en-US" sz="1800" b="0"/>
              <a:t>Redimensionare</a:t>
            </a:r>
            <a:endParaRPr lang="en-US" sz="1800" b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419D87-BE71-0EE7-1892-FDBE835159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5004" y="2540132"/>
            <a:ext cx="3772946" cy="365124"/>
          </a:xfrm>
          <a:prstGeom prst="rect">
            <a:avLst/>
          </a:prstGeom>
        </p:spPr>
      </p:pic>
      <p:sp>
        <p:nvSpPr>
          <p:cNvPr id="6" name="Title 3">
            <a:extLst>
              <a:ext uri="{FF2B5EF4-FFF2-40B4-BE49-F238E27FC236}">
                <a16:creationId xmlns:a16="http://schemas.microsoft.com/office/drawing/2014/main" id="{A7DEDC6F-BC4C-FE95-4F3E-974834AE8954}"/>
              </a:ext>
            </a:extLst>
          </p:cNvPr>
          <p:cNvSpPr txBox="1">
            <a:spLocks/>
          </p:cNvSpPr>
          <p:nvPr/>
        </p:nvSpPr>
        <p:spPr bwMode="auto">
          <a:xfrm>
            <a:off x="853921" y="3096025"/>
            <a:ext cx="7661429" cy="665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ro-MD" sz="1800" b="0" dirty="0"/>
              <a:t>Decupare</a:t>
            </a:r>
            <a:endParaRPr lang="en-US" sz="1800" b="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B42FC4B-F1F6-00CE-0373-82CD3B20CE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6334" y="3792068"/>
            <a:ext cx="3290285" cy="399630"/>
          </a:xfrm>
          <a:prstGeom prst="rect">
            <a:avLst/>
          </a:prstGeom>
        </p:spPr>
      </p:pic>
      <p:sp>
        <p:nvSpPr>
          <p:cNvPr id="11" name="Title 3">
            <a:extLst>
              <a:ext uri="{FF2B5EF4-FFF2-40B4-BE49-F238E27FC236}">
                <a16:creationId xmlns:a16="http://schemas.microsoft.com/office/drawing/2014/main" id="{E08BA904-7C16-6A80-3A50-1F28E822C943}"/>
              </a:ext>
            </a:extLst>
          </p:cNvPr>
          <p:cNvSpPr txBox="1">
            <a:spLocks/>
          </p:cNvSpPr>
          <p:nvPr/>
        </p:nvSpPr>
        <p:spPr bwMode="auto">
          <a:xfrm>
            <a:off x="887927" y="4431322"/>
            <a:ext cx="7661429" cy="665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ro-MD" sz="1800" b="0" dirty="0"/>
              <a:t>Rotire</a:t>
            </a:r>
            <a:endParaRPr lang="en-US" sz="1800" b="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03C9643-3A53-57CD-252B-8A9A9C05B2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7407" y="5051549"/>
            <a:ext cx="4929185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514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56B929-1ECF-D748-1A32-850E96215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2D5EC1-940D-B576-F21C-27AFE4B23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E88717F-AEBA-202F-741C-3B80F0ED6A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11323D1-297A-3150-7E11-B8546F6B6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840" y="743036"/>
            <a:ext cx="5852160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BR" sz="2000" dirty="0"/>
              <a:t>Operații de bază pe imagini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FD790A5-F2ED-9781-948D-E125AA029579}"/>
              </a:ext>
            </a:extLst>
          </p:cNvPr>
          <p:cNvSpPr txBox="1">
            <a:spLocks/>
          </p:cNvSpPr>
          <p:nvPr/>
        </p:nvSpPr>
        <p:spPr bwMode="auto">
          <a:xfrm>
            <a:off x="887928" y="1760728"/>
            <a:ext cx="7661429" cy="665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en-US" sz="1800" b="0"/>
              <a:t>Blur</a:t>
            </a:r>
            <a:endParaRPr lang="en-US" sz="1800" b="0" dirty="0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5CD33DF7-97E8-186E-B16B-D5CD8783D368}"/>
              </a:ext>
            </a:extLst>
          </p:cNvPr>
          <p:cNvSpPr txBox="1">
            <a:spLocks/>
          </p:cNvSpPr>
          <p:nvPr/>
        </p:nvSpPr>
        <p:spPr bwMode="auto">
          <a:xfrm>
            <a:off x="853921" y="3096025"/>
            <a:ext cx="7661429" cy="665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ro-MD" sz="1800" b="0" dirty="0" err="1"/>
              <a:t>Threshold</a:t>
            </a:r>
            <a:r>
              <a:rPr lang="ro-MD" sz="1800" b="0" dirty="0"/>
              <a:t> (</a:t>
            </a:r>
            <a:r>
              <a:rPr lang="ro-MD" sz="1800" b="0" dirty="0" err="1"/>
              <a:t>binarizare</a:t>
            </a:r>
            <a:r>
              <a:rPr lang="ro-MD" sz="1800" b="0" dirty="0"/>
              <a:t>)</a:t>
            </a:r>
            <a:endParaRPr lang="en-US" sz="1800" b="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CEEB6DC-2C91-88B1-220B-B3EC0234CB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1639" y="2347431"/>
            <a:ext cx="4026311" cy="41392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9A4A341-7B9E-F362-6CEB-81ED3AAEFC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1767" y="3769195"/>
            <a:ext cx="5666053" cy="41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1084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D6C79A-A514-2AEB-A051-65FD71539C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F929F6-9B5D-3366-734F-C8022F155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67D1315-50B6-B701-B1CF-FF0170C037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1ECF1F7-CD94-A01C-B7DD-9BFB4943C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840" y="552267"/>
            <a:ext cx="5852160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it-IT" sz="2000" dirty="0"/>
              <a:t>Histograma unei imagini – analiză tonală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85C7AF0F-213C-BAD4-E318-40B9672CC06B}"/>
              </a:ext>
            </a:extLst>
          </p:cNvPr>
          <p:cNvSpPr txBox="1">
            <a:spLocks/>
          </p:cNvSpPr>
          <p:nvPr/>
        </p:nvSpPr>
        <p:spPr bwMode="auto">
          <a:xfrm>
            <a:off x="887928" y="2231996"/>
            <a:ext cx="7661429" cy="665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pt-BR" sz="1800" b="0" dirty="0"/>
              <a:t>Histograma arată distribuția intensităților pixelilor</a:t>
            </a:r>
            <a:endParaRPr lang="en-US" sz="1800" b="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A083201-7DD4-13CD-673F-DAE75D6318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6050" y="3023074"/>
            <a:ext cx="3860908" cy="1626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2134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53379F-AB3A-0651-89AA-C69137FD68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29FF4D-2918-4A0E-354C-BFAA742EF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DEA4B40-9110-7717-3D65-F44D028C2B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7F28074-FBE2-639E-C0AB-80EB0C1FFF7C}"/>
              </a:ext>
            </a:extLst>
          </p:cNvPr>
          <p:cNvSpPr txBox="1">
            <a:spLocks/>
          </p:cNvSpPr>
          <p:nvPr/>
        </p:nvSpPr>
        <p:spPr bwMode="auto">
          <a:xfrm>
            <a:off x="887928" y="2231996"/>
            <a:ext cx="7661429" cy="665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pt-BR" sz="1800" b="0" dirty="0"/>
              <a:t>Detectarea contururilor</a:t>
            </a:r>
            <a:endParaRPr lang="en-US" sz="1800" b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029FEA0-D5C9-4CD3-002E-50F0CB5603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6050" y="3038420"/>
            <a:ext cx="3809089" cy="1111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805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FB1F30-5372-9773-23A2-31482F2EA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D3AC81-9E0D-E512-EC4A-5AC992A6D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986BE8B-6F3C-45CD-D4AD-53269F99AB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FC7226D-799E-5A33-C279-9AC3671C2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840" y="552267"/>
            <a:ext cx="5852160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it-IT" sz="2000" dirty="0"/>
              <a:t>Citirea video-ului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7FAC228D-8C20-1DBE-91A1-20779F969C96}"/>
              </a:ext>
            </a:extLst>
          </p:cNvPr>
          <p:cNvSpPr txBox="1">
            <a:spLocks/>
          </p:cNvSpPr>
          <p:nvPr/>
        </p:nvSpPr>
        <p:spPr bwMode="auto">
          <a:xfrm>
            <a:off x="887928" y="2231996"/>
            <a:ext cx="7661429" cy="665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pt-BR" sz="1800" b="0" dirty="0"/>
              <a:t>Din camera web:</a:t>
            </a:r>
            <a:endParaRPr lang="en-US" sz="1800" b="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34FFDE-FD63-BAD1-3329-621E1E0194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6682" y="2853353"/>
            <a:ext cx="2790636" cy="423225"/>
          </a:xfrm>
          <a:prstGeom prst="rect">
            <a:avLst/>
          </a:prstGeom>
        </p:spPr>
      </p:pic>
      <p:sp>
        <p:nvSpPr>
          <p:cNvPr id="9" name="Title 3">
            <a:extLst>
              <a:ext uri="{FF2B5EF4-FFF2-40B4-BE49-F238E27FC236}">
                <a16:creationId xmlns:a16="http://schemas.microsoft.com/office/drawing/2014/main" id="{5ACF4710-291A-E4B2-0E8D-612C5D273506}"/>
              </a:ext>
            </a:extLst>
          </p:cNvPr>
          <p:cNvSpPr txBox="1">
            <a:spLocks/>
          </p:cNvSpPr>
          <p:nvPr/>
        </p:nvSpPr>
        <p:spPr bwMode="auto">
          <a:xfrm>
            <a:off x="887928" y="3628224"/>
            <a:ext cx="7661429" cy="665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pt-BR" sz="1800" b="0" dirty="0"/>
              <a:t>Din camera web:</a:t>
            </a:r>
            <a:endParaRPr lang="en-US" sz="1800" b="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8207E80-9293-9C8E-99BD-64CFB86C9E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8268" y="4294173"/>
            <a:ext cx="4007463" cy="304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754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EC28F2-3665-ABE1-E4A7-25B65480F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205BCF-917F-5D45-9529-5520747CB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A26B7FE-C1A3-9FB4-5EB4-38EC26C46D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7CE9D9C-E8A6-AF5D-1122-B39FCE909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840" y="552267"/>
            <a:ext cx="5852160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it-IT" sz="2000" dirty="0"/>
              <a:t>Citirea cadrelor într-o buclă</a:t>
            </a:r>
            <a:endParaRPr lang="ro-MD" sz="2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E9814E6-F235-EC84-1965-7497754964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0101" y="2433656"/>
            <a:ext cx="3797849" cy="3383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131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7C600F-C204-0CF3-A1BA-CE069821D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5D63E3-2398-6B23-A168-F0E5D79B9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4D5E810-81CE-422C-6018-27B90A67203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86A8A08-5024-2CBC-DE2C-3A932A5AA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840" y="552267"/>
            <a:ext cx="5852160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it-IT" sz="2000" dirty="0"/>
              <a:t>Procesarea în timp real a fiecărui cadru</a:t>
            </a:r>
            <a:endParaRPr lang="ro-MD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188119-742C-4DE4-B3D0-69154109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6760" y="2966973"/>
            <a:ext cx="3610479" cy="924054"/>
          </a:xfrm>
          <a:prstGeom prst="rect">
            <a:avLst/>
          </a:prstGeom>
        </p:spPr>
      </p:pic>
      <p:sp>
        <p:nvSpPr>
          <p:cNvPr id="6" name="Title 3">
            <a:extLst>
              <a:ext uri="{FF2B5EF4-FFF2-40B4-BE49-F238E27FC236}">
                <a16:creationId xmlns:a16="http://schemas.microsoft.com/office/drawing/2014/main" id="{136D62A6-2A75-F640-389C-2EFD315B1620}"/>
              </a:ext>
            </a:extLst>
          </p:cNvPr>
          <p:cNvSpPr txBox="1">
            <a:spLocks/>
          </p:cNvSpPr>
          <p:nvPr/>
        </p:nvSpPr>
        <p:spPr bwMode="auto">
          <a:xfrm>
            <a:off x="741284" y="2172218"/>
            <a:ext cx="7661429" cy="665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pt-BR" sz="1800" b="0" dirty="0"/>
              <a:t>Exemplu: transformare grayscale + Canny</a:t>
            </a:r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22598519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24FAA9-EAE9-4D53-F1FD-C9950D2A87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129D64-9B8E-DE86-E220-BB0693A6C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6301820-4ADD-EB8A-B03C-FBBBF64B61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18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A1EDF50-7E6C-FFEA-2F08-54AEEFF2D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840" y="552267"/>
            <a:ext cx="5852160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 err="1"/>
              <a:t>Detectarea</a:t>
            </a:r>
            <a:r>
              <a:rPr lang="en-US" sz="2000" dirty="0"/>
              <a:t> </a:t>
            </a:r>
            <a:r>
              <a:rPr lang="en-US" sz="2000" dirty="0" err="1"/>
              <a:t>mișcării</a:t>
            </a:r>
            <a:r>
              <a:rPr lang="en-US" sz="2000" dirty="0"/>
              <a:t> cu Background Subtraction</a:t>
            </a:r>
            <a:endParaRPr lang="ro-MD" sz="2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999D532-8658-2470-7E9F-EFC90AF7EE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7110" y="2658794"/>
            <a:ext cx="4049780" cy="2862775"/>
          </a:xfrm>
          <a:prstGeom prst="rect">
            <a:avLst/>
          </a:prstGeom>
        </p:spPr>
      </p:pic>
      <p:sp>
        <p:nvSpPr>
          <p:cNvPr id="9" name="Title 3">
            <a:extLst>
              <a:ext uri="{FF2B5EF4-FFF2-40B4-BE49-F238E27FC236}">
                <a16:creationId xmlns:a16="http://schemas.microsoft.com/office/drawing/2014/main" id="{4122D642-5544-E156-0D3C-2AFB2B474EE9}"/>
              </a:ext>
            </a:extLst>
          </p:cNvPr>
          <p:cNvSpPr txBox="1">
            <a:spLocks/>
          </p:cNvSpPr>
          <p:nvPr/>
        </p:nvSpPr>
        <p:spPr bwMode="auto">
          <a:xfrm>
            <a:off x="804589" y="1839243"/>
            <a:ext cx="7661429" cy="665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ro-MD" sz="1800" b="0" dirty="0"/>
              <a:t>Exemplu</a:t>
            </a:r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34869539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0992B8-FC93-80F6-AE46-D48D1276A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58A28F-54FB-A170-0716-54EDC6103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CEC5167-6D1B-C656-182F-82F7AAC6C9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19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9054C21-20CF-F6C3-55AB-9EDDF6CD3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840" y="552267"/>
            <a:ext cx="5852160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Detectarea feței cu Cascade </a:t>
            </a:r>
            <a:r>
              <a:rPr lang="ro-MD" sz="2000" dirty="0" err="1"/>
              <a:t>Haar</a:t>
            </a:r>
            <a:endParaRPr lang="ro-MD" sz="2000" dirty="0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8B5E36DE-4324-6A8A-EC44-3495852B82D7}"/>
              </a:ext>
            </a:extLst>
          </p:cNvPr>
          <p:cNvSpPr txBox="1">
            <a:spLocks/>
          </p:cNvSpPr>
          <p:nvPr/>
        </p:nvSpPr>
        <p:spPr bwMode="auto">
          <a:xfrm>
            <a:off x="741284" y="2172218"/>
            <a:ext cx="7661429" cy="665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pt-BR" sz="1800" b="0" dirty="0"/>
              <a:t>OpenCV include clasificatori pre-antrenați.</a:t>
            </a:r>
            <a:endParaRPr lang="en-US" sz="1800" b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2765067-5D48-0D28-844A-DDBA30BA39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0283" y="2947319"/>
            <a:ext cx="5763429" cy="1943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775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8C699D-A754-37E7-DCC4-D8A1CFFF8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B27970-0D5B-C507-72E5-8DC91ABAA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BF4C542-F7D4-FFBE-B8A0-6D0491C4BF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0A105BF-8241-6748-54A9-A104E641B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0667" y="546088"/>
            <a:ext cx="5156200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Introducerea în procesarea imaginilor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BECAA38-AA0A-DAC0-7098-CE72F4C7273A}"/>
              </a:ext>
            </a:extLst>
          </p:cNvPr>
          <p:cNvSpPr txBox="1">
            <a:spLocks/>
          </p:cNvSpPr>
          <p:nvPr/>
        </p:nvSpPr>
        <p:spPr bwMode="auto">
          <a:xfrm>
            <a:off x="916065" y="2471147"/>
            <a:ext cx="7661429" cy="2617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ro-RO" sz="1800" b="0" dirty="0"/>
              <a:t>Procesarea imaginilor reprezintă ansamblul tehnicilor prin care un calculator poate analiza, transforma sau extrage informații din imagini digitale.</a:t>
            </a:r>
          </a:p>
        </p:txBody>
      </p:sp>
    </p:spTree>
    <p:extLst>
      <p:ext uri="{BB962C8B-B14F-4D97-AF65-F5344CB8AC3E}">
        <p14:creationId xmlns:p14="http://schemas.microsoft.com/office/powerpoint/2010/main" val="35656188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38D233-8373-3FA1-E5D5-E6496827B9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4F3A42-B7AB-B888-C312-53F1EA59C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833CD16-22A2-E9E9-7A80-3ABAB6CFDE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20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8D09EA3-5BA0-D2FE-40BC-05FDA49B3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840" y="552267"/>
            <a:ext cx="5852160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Segmentarea pe culoare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661ADB78-A5D5-0891-9FDF-53A81BF2481E}"/>
              </a:ext>
            </a:extLst>
          </p:cNvPr>
          <p:cNvSpPr txBox="1">
            <a:spLocks/>
          </p:cNvSpPr>
          <p:nvPr/>
        </p:nvSpPr>
        <p:spPr bwMode="auto">
          <a:xfrm>
            <a:off x="741284" y="2172218"/>
            <a:ext cx="7661429" cy="665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pt-BR" sz="1800" b="0" dirty="0"/>
              <a:t>Exemplu: detectare obiect roșu:</a:t>
            </a:r>
            <a:endParaRPr lang="en-US" sz="1800" b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3ED09B-8E6F-EA5B-880F-C4A0B5684F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3050" y="2838167"/>
            <a:ext cx="4417896" cy="2198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8138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32FE95-F7AE-B98B-C4C9-042501AB50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779FBB-EB7A-79A9-FA96-58E89700B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118476D-DD8C-7002-9B37-FF27E10FB3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21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7B5D88C-3DB8-6B7B-CE5E-657E67EB8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840" y="552267"/>
            <a:ext cx="5852160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Aplicarea morfologiei pentru curățare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0D2BB82F-A7DB-2FAC-044D-36A96A6C5445}"/>
              </a:ext>
            </a:extLst>
          </p:cNvPr>
          <p:cNvSpPr txBox="1">
            <a:spLocks/>
          </p:cNvSpPr>
          <p:nvPr/>
        </p:nvSpPr>
        <p:spPr bwMode="auto">
          <a:xfrm>
            <a:off x="741284" y="2411369"/>
            <a:ext cx="7661429" cy="665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ro-MD" sz="1800" b="0" dirty="0"/>
              <a:t>Exemplu</a:t>
            </a:r>
            <a:endParaRPr lang="en-US" sz="1800" b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750AEB-6D18-33E1-8866-50816E1C91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2061" y="3274857"/>
            <a:ext cx="5499877" cy="1005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387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C31D06-7DAB-684E-BE50-605B9F0E3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DCD57C-16C4-AB4B-619F-0C4517293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71DD134-CD6F-1CC5-0CE1-AF843CE1EB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E63BD16-4418-C0FD-F16D-CCAF2EE3A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0667" y="546088"/>
            <a:ext cx="5156200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Introducerea în procesarea imaginilor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A1239C1-7E7D-5D60-4043-9D0A216625C3}"/>
              </a:ext>
            </a:extLst>
          </p:cNvPr>
          <p:cNvSpPr txBox="1">
            <a:spLocks/>
          </p:cNvSpPr>
          <p:nvPr/>
        </p:nvSpPr>
        <p:spPr bwMode="auto">
          <a:xfrm>
            <a:off x="916065" y="2471147"/>
            <a:ext cx="7661429" cy="2617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ro-RO" sz="1800" b="0" dirty="0" err="1"/>
              <a:t>OpenCV</a:t>
            </a:r>
            <a:r>
              <a:rPr lang="ro-RO" sz="1800" b="0" dirty="0"/>
              <a:t> (Open </a:t>
            </a:r>
            <a:r>
              <a:rPr lang="ro-RO" sz="1800" b="0" dirty="0" err="1"/>
              <a:t>Source</a:t>
            </a:r>
            <a:r>
              <a:rPr lang="ro-RO" sz="1800" b="0" dirty="0"/>
              <a:t> Computer Vision </a:t>
            </a:r>
            <a:r>
              <a:rPr lang="ro-RO" sz="1800" b="0" dirty="0" err="1"/>
              <a:t>Library</a:t>
            </a:r>
            <a:r>
              <a:rPr lang="ro-RO" sz="1800" b="0" dirty="0"/>
              <a:t>) este biblioteca standard în </a:t>
            </a:r>
            <a:r>
              <a:rPr lang="ro-RO" sz="1800" b="0" dirty="0" err="1"/>
              <a:t>Python</a:t>
            </a:r>
            <a:r>
              <a:rPr lang="ro-RO" sz="1800" b="0" dirty="0"/>
              <a:t> pentru:</a:t>
            </a:r>
            <a:endParaRPr lang="en-US" sz="1800" b="0" dirty="0"/>
          </a:p>
          <a:p>
            <a:pPr marL="804863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800" b="0" dirty="0"/>
              <a:t>procesare imagini,</a:t>
            </a:r>
          </a:p>
          <a:p>
            <a:pPr marL="804863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800" b="0" dirty="0"/>
              <a:t>viziune artificială,</a:t>
            </a:r>
          </a:p>
          <a:p>
            <a:pPr marL="804863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800" b="0" dirty="0"/>
              <a:t>machine learning,</a:t>
            </a:r>
          </a:p>
          <a:p>
            <a:pPr marL="804863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800" b="0" dirty="0"/>
              <a:t>pre-procesarea datelor pentru modele AI.</a:t>
            </a:r>
            <a:endParaRPr lang="ro-RO" sz="1800" b="0" dirty="0"/>
          </a:p>
        </p:txBody>
      </p:sp>
    </p:spTree>
    <p:extLst>
      <p:ext uri="{BB962C8B-B14F-4D97-AF65-F5344CB8AC3E}">
        <p14:creationId xmlns:p14="http://schemas.microsoft.com/office/powerpoint/2010/main" val="3545231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917FD6-68BE-EA67-4827-A1AA9E420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703BC8-F0BA-4013-B64E-EACFF0606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576B131-1A6F-1AC9-D9BC-D390AC23D7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6B8BE07-ACFD-E4C3-9F81-80157BC24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0667" y="546088"/>
            <a:ext cx="5156200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Instalarea </a:t>
            </a:r>
            <a:r>
              <a:rPr lang="ro-MD" sz="2400" dirty="0" err="1"/>
              <a:t>OpenCV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8A1D387-12A6-C2F3-E955-53D20C5DBB4B}"/>
              </a:ext>
            </a:extLst>
          </p:cNvPr>
          <p:cNvSpPr txBox="1">
            <a:spLocks/>
          </p:cNvSpPr>
          <p:nvPr/>
        </p:nvSpPr>
        <p:spPr bwMode="auto">
          <a:xfrm>
            <a:off x="916065" y="2471147"/>
            <a:ext cx="7661429" cy="2617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ro-RO" sz="1800" b="0" dirty="0"/>
              <a:t>Instalare standard:</a:t>
            </a:r>
            <a:endParaRPr lang="en-US" sz="1800" b="0" dirty="0"/>
          </a:p>
          <a:p>
            <a:pPr indent="355600" algn="just">
              <a:lnSpc>
                <a:spcPct val="150000"/>
              </a:lnSpc>
            </a:pPr>
            <a:r>
              <a:rPr lang="ro-RO" sz="1800" b="0" i="1" dirty="0" err="1"/>
              <a:t>pip</a:t>
            </a:r>
            <a:r>
              <a:rPr lang="ro-RO" sz="1800" b="0" i="1" dirty="0"/>
              <a:t> </a:t>
            </a:r>
            <a:r>
              <a:rPr lang="ro-RO" sz="1800" b="0" i="1" dirty="0" err="1"/>
              <a:t>install</a:t>
            </a:r>
            <a:r>
              <a:rPr lang="ro-RO" sz="1800" b="0" i="1" dirty="0"/>
              <a:t> </a:t>
            </a:r>
            <a:r>
              <a:rPr lang="ro-RO" sz="1800" b="0" i="1" dirty="0" err="1"/>
              <a:t>opencv-python</a:t>
            </a:r>
            <a:endParaRPr lang="en-US" sz="1800" b="0" i="1" dirty="0"/>
          </a:p>
          <a:p>
            <a:pPr indent="355600" algn="just">
              <a:lnSpc>
                <a:spcPct val="150000"/>
              </a:lnSpc>
            </a:pPr>
            <a:endParaRPr lang="en-US" sz="1800" b="0" i="1" dirty="0"/>
          </a:p>
          <a:p>
            <a:pPr indent="355600" algn="just">
              <a:lnSpc>
                <a:spcPct val="150000"/>
              </a:lnSpc>
            </a:pPr>
            <a:r>
              <a:rPr lang="ro-RO" sz="1800" b="0" dirty="0"/>
              <a:t>Dacă sunt necesare funcții suplimentare (</a:t>
            </a:r>
            <a:r>
              <a:rPr lang="ro-RO" sz="1800" b="0" dirty="0" err="1"/>
              <a:t>contrib</a:t>
            </a:r>
            <a:r>
              <a:rPr lang="ro-RO" sz="1800" b="0" dirty="0"/>
              <a:t>):</a:t>
            </a:r>
            <a:endParaRPr lang="en-US" sz="1800" b="0" dirty="0"/>
          </a:p>
          <a:p>
            <a:pPr indent="355600" algn="just">
              <a:lnSpc>
                <a:spcPct val="150000"/>
              </a:lnSpc>
            </a:pPr>
            <a:r>
              <a:rPr lang="ro-RO" sz="1800" b="0" i="1" dirty="0" err="1"/>
              <a:t>pip</a:t>
            </a:r>
            <a:r>
              <a:rPr lang="ro-RO" sz="1800" b="0" i="1" dirty="0"/>
              <a:t> </a:t>
            </a:r>
            <a:r>
              <a:rPr lang="ro-RO" sz="1800" b="0" i="1" dirty="0" err="1"/>
              <a:t>install</a:t>
            </a:r>
            <a:r>
              <a:rPr lang="ro-RO" sz="1800" b="0" i="1" dirty="0"/>
              <a:t> </a:t>
            </a:r>
            <a:r>
              <a:rPr lang="ro-RO" sz="1800" b="0" i="1" dirty="0" err="1"/>
              <a:t>opencv-contrib-python</a:t>
            </a:r>
            <a:endParaRPr lang="ro-RO" sz="1800" b="0" i="1" dirty="0"/>
          </a:p>
        </p:txBody>
      </p:sp>
    </p:spTree>
    <p:extLst>
      <p:ext uri="{BB962C8B-B14F-4D97-AF65-F5344CB8AC3E}">
        <p14:creationId xmlns:p14="http://schemas.microsoft.com/office/powerpoint/2010/main" val="3066984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53ADAE-7CDE-FCB1-72A9-94FE44527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846B4F-ADA2-2F15-4744-29757DD41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957563E-DBDF-0EEA-8647-967B91B865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EAB65C0-1E9A-82F3-8674-C0DCEF279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0667" y="546088"/>
            <a:ext cx="5156200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it-IT" sz="2400" dirty="0"/>
              <a:t>Încărcarea și afișarea unei imagini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A8285161-C14F-9D5A-688B-700A1AE9CD75}"/>
              </a:ext>
            </a:extLst>
          </p:cNvPr>
          <p:cNvSpPr txBox="1">
            <a:spLocks/>
          </p:cNvSpPr>
          <p:nvPr/>
        </p:nvSpPr>
        <p:spPr bwMode="auto">
          <a:xfrm>
            <a:off x="887928" y="1760728"/>
            <a:ext cx="7661429" cy="820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ro-RO" sz="1800" b="0" dirty="0"/>
              <a:t>În </a:t>
            </a:r>
            <a:r>
              <a:rPr lang="ro-RO" sz="1800" b="0" dirty="0" err="1"/>
              <a:t>Python</a:t>
            </a:r>
            <a:r>
              <a:rPr lang="ro-RO" sz="1800" b="0" dirty="0"/>
              <a:t>, imaginea este reprezentată ca un </a:t>
            </a:r>
            <a:r>
              <a:rPr lang="ro-RO" sz="1800" b="0" dirty="0" err="1"/>
              <a:t>array</a:t>
            </a:r>
            <a:r>
              <a:rPr lang="ro-RO" sz="1800" b="0" dirty="0"/>
              <a:t> </a:t>
            </a:r>
            <a:r>
              <a:rPr lang="ro-RO" sz="1800" b="0" dirty="0" err="1"/>
              <a:t>NumPy</a:t>
            </a:r>
            <a:r>
              <a:rPr lang="ro-RO" sz="1800" b="0" dirty="0"/>
              <a:t>.</a:t>
            </a:r>
            <a:endParaRPr lang="en-US" sz="1800" b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F1C82C-3545-A888-87CC-21C6C0A907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133" y="2581421"/>
            <a:ext cx="3743734" cy="2771336"/>
          </a:xfrm>
          <a:prstGeom prst="rect">
            <a:avLst/>
          </a:prstGeom>
        </p:spPr>
      </p:pic>
      <p:sp>
        <p:nvSpPr>
          <p:cNvPr id="6" name="Title 3">
            <a:extLst>
              <a:ext uri="{FF2B5EF4-FFF2-40B4-BE49-F238E27FC236}">
                <a16:creationId xmlns:a16="http://schemas.microsoft.com/office/drawing/2014/main" id="{EF80EC4C-7046-5FB1-FE28-ECB36AAF5332}"/>
              </a:ext>
            </a:extLst>
          </p:cNvPr>
          <p:cNvSpPr txBox="1">
            <a:spLocks/>
          </p:cNvSpPr>
          <p:nvPr/>
        </p:nvSpPr>
        <p:spPr bwMode="auto">
          <a:xfrm>
            <a:off x="887928" y="5352757"/>
            <a:ext cx="7661429" cy="820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en-US" sz="1600" dirty="0" err="1"/>
              <a:t>Notă</a:t>
            </a:r>
            <a:r>
              <a:rPr lang="en-US" sz="1600" dirty="0"/>
              <a:t>: </a:t>
            </a:r>
            <a:r>
              <a:rPr lang="en-US" sz="1600" b="0" dirty="0"/>
              <a:t>OpenCV </a:t>
            </a:r>
            <a:r>
              <a:rPr lang="en-US" sz="1600" b="0" dirty="0" err="1"/>
              <a:t>folosește</a:t>
            </a:r>
            <a:r>
              <a:rPr lang="en-US" sz="1600" b="0" dirty="0"/>
              <a:t> </a:t>
            </a:r>
            <a:r>
              <a:rPr lang="en-US" sz="1600" dirty="0"/>
              <a:t>BGR</a:t>
            </a:r>
            <a:r>
              <a:rPr lang="en-US" sz="1600" b="0" dirty="0"/>
              <a:t>, nu RGB.  </a:t>
            </a:r>
          </a:p>
        </p:txBody>
      </p:sp>
    </p:spTree>
    <p:extLst>
      <p:ext uri="{BB962C8B-B14F-4D97-AF65-F5344CB8AC3E}">
        <p14:creationId xmlns:p14="http://schemas.microsoft.com/office/powerpoint/2010/main" val="172985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F52A06-BEE3-CD00-3822-5C92FBFD58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7D5F0D-83AA-3714-7E89-4E87A4059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FB314C9-DAC8-D717-D91F-59D457C7E2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878900C-E73A-EFD4-8A3C-60D0B037A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0667" y="546088"/>
            <a:ext cx="5156200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it-IT" sz="2400" dirty="0"/>
              <a:t>Conversii între modele de culoare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1CC3182-4681-81F1-A1E9-8956F4C435AB}"/>
              </a:ext>
            </a:extLst>
          </p:cNvPr>
          <p:cNvSpPr txBox="1">
            <a:spLocks/>
          </p:cNvSpPr>
          <p:nvPr/>
        </p:nvSpPr>
        <p:spPr bwMode="auto">
          <a:xfrm>
            <a:off x="887928" y="1760728"/>
            <a:ext cx="7661429" cy="820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en-US" sz="1800" dirty="0"/>
              <a:t>RGB ↔ BGR</a:t>
            </a:r>
            <a:endParaRPr lang="en-US" sz="1800" b="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287C384-68A0-AAB9-0822-75B4B71C3A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1747" y="2478954"/>
            <a:ext cx="4600506" cy="387834"/>
          </a:xfrm>
          <a:prstGeom prst="rect">
            <a:avLst/>
          </a:prstGeom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id="{FEA71A66-6028-BBD6-2E11-1BB9B04B63E8}"/>
              </a:ext>
            </a:extLst>
          </p:cNvPr>
          <p:cNvSpPr txBox="1">
            <a:spLocks/>
          </p:cNvSpPr>
          <p:nvPr/>
        </p:nvSpPr>
        <p:spPr bwMode="auto">
          <a:xfrm>
            <a:off x="887927" y="3018653"/>
            <a:ext cx="7661429" cy="820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en-US" sz="1800" dirty="0"/>
              <a:t>Grayscale</a:t>
            </a:r>
            <a:endParaRPr lang="en-US" sz="1800" b="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71AE7E1-BD87-B4B2-5868-1263AA5739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1747" y="3685595"/>
            <a:ext cx="4600506" cy="422749"/>
          </a:xfrm>
          <a:prstGeom prst="rect">
            <a:avLst/>
          </a:prstGeo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C7B712BD-33A3-4597-A84D-BB9DFCC18C1F}"/>
              </a:ext>
            </a:extLst>
          </p:cNvPr>
          <p:cNvSpPr txBox="1">
            <a:spLocks/>
          </p:cNvSpPr>
          <p:nvPr/>
        </p:nvSpPr>
        <p:spPr bwMode="auto">
          <a:xfrm>
            <a:off x="887928" y="4276578"/>
            <a:ext cx="7661429" cy="820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en-US" sz="1800" dirty="0"/>
              <a:t>HSV</a:t>
            </a:r>
            <a:endParaRPr lang="en-US" sz="1800" b="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0F37DC8-1F7C-323E-38F8-C3F7CEE34D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31386" y="5097271"/>
            <a:ext cx="4540867" cy="39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460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3712B6-17C2-3DAF-9D9A-C997710EC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BAA1B0-4508-241A-8ABD-D707FA50E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4B4D4E3-7073-98FA-8DD2-F0F6813BC0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2126218-26AD-8880-B3E9-153642CB0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0667" y="546088"/>
            <a:ext cx="5156200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it-IT" sz="2400" dirty="0"/>
              <a:t>Conversii între modele de culoare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6AC5FDE2-625F-4E8F-FBCF-2253BF6C0C98}"/>
              </a:ext>
            </a:extLst>
          </p:cNvPr>
          <p:cNvSpPr txBox="1">
            <a:spLocks/>
          </p:cNvSpPr>
          <p:nvPr/>
        </p:nvSpPr>
        <p:spPr bwMode="auto">
          <a:xfrm>
            <a:off x="887928" y="1760728"/>
            <a:ext cx="7661429" cy="2776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en-US" sz="1800" b="0" dirty="0"/>
              <a:t>Modelul de </a:t>
            </a:r>
            <a:r>
              <a:rPr lang="en-US" sz="1800" b="0" dirty="0" err="1"/>
              <a:t>culoare</a:t>
            </a:r>
            <a:r>
              <a:rPr lang="en-US" sz="1800" b="0" dirty="0"/>
              <a:t> HSV (Hue–Saturation–Value) </a:t>
            </a:r>
            <a:r>
              <a:rPr lang="en-US" sz="1800" b="0" dirty="0" err="1"/>
              <a:t>este</a:t>
            </a:r>
            <a:r>
              <a:rPr lang="en-US" sz="1800" b="0" dirty="0"/>
              <a:t> </a:t>
            </a:r>
            <a:r>
              <a:rPr lang="en-US" sz="1800" b="0" dirty="0" err="1"/>
              <a:t>preferat</a:t>
            </a:r>
            <a:r>
              <a:rPr lang="en-US" sz="1800" b="0" dirty="0"/>
              <a:t> </a:t>
            </a:r>
            <a:r>
              <a:rPr lang="en-US" sz="1800" b="0" dirty="0" err="1"/>
              <a:t>în</a:t>
            </a:r>
            <a:r>
              <a:rPr lang="en-US" sz="1800" b="0" dirty="0"/>
              <a:t> </a:t>
            </a:r>
            <a:r>
              <a:rPr lang="en-US" sz="1800" b="0" dirty="0" err="1"/>
              <a:t>foarte</a:t>
            </a:r>
            <a:r>
              <a:rPr lang="en-US" sz="1800" b="0" dirty="0"/>
              <a:t> </a:t>
            </a:r>
            <a:r>
              <a:rPr lang="en-US" sz="1800" b="0" dirty="0" err="1"/>
              <a:t>multe</a:t>
            </a:r>
            <a:r>
              <a:rPr lang="en-US" sz="1800" b="0" dirty="0"/>
              <a:t> </a:t>
            </a:r>
            <a:r>
              <a:rPr lang="en-US" sz="1800" b="0" dirty="0" err="1"/>
              <a:t>aplicații</a:t>
            </a:r>
            <a:r>
              <a:rPr lang="en-US" sz="1800" b="0" dirty="0"/>
              <a:t> de </a:t>
            </a:r>
            <a:r>
              <a:rPr lang="en-US" sz="1800" b="0" dirty="0" err="1"/>
              <a:t>procesare</a:t>
            </a:r>
            <a:r>
              <a:rPr lang="en-US" sz="1800" b="0" dirty="0"/>
              <a:t> a </a:t>
            </a:r>
            <a:r>
              <a:rPr lang="en-US" sz="1800" b="0" dirty="0" err="1"/>
              <a:t>imaginilor</a:t>
            </a:r>
            <a:r>
              <a:rPr lang="en-US" sz="1800" b="0" dirty="0"/>
              <a:t> </a:t>
            </a:r>
            <a:r>
              <a:rPr lang="en-US" sz="1800" b="0" dirty="0" err="1"/>
              <a:t>deoarece</a:t>
            </a:r>
            <a:r>
              <a:rPr lang="en-US" sz="1800" b="0" dirty="0"/>
              <a:t> </a:t>
            </a:r>
            <a:r>
              <a:rPr lang="en-US" sz="1800" b="0" dirty="0" err="1"/>
              <a:t>separă</a:t>
            </a:r>
            <a:r>
              <a:rPr lang="en-US" sz="1800" b="0" dirty="0"/>
              <a:t> </a:t>
            </a:r>
            <a:r>
              <a:rPr lang="en-US" sz="1800" b="0" dirty="0" err="1"/>
              <a:t>nuanța</a:t>
            </a:r>
            <a:r>
              <a:rPr lang="en-US" sz="1800" b="0" dirty="0"/>
              <a:t> de </a:t>
            </a:r>
            <a:r>
              <a:rPr lang="en-US" sz="1800" b="0" dirty="0" err="1"/>
              <a:t>luminozitate</a:t>
            </a:r>
            <a:r>
              <a:rPr lang="en-US" sz="1800" b="0" dirty="0"/>
              <a:t>, </a:t>
            </a:r>
            <a:r>
              <a:rPr lang="en-US" sz="1800" b="0" dirty="0" err="1"/>
              <a:t>ceea</a:t>
            </a:r>
            <a:r>
              <a:rPr lang="en-US" sz="1800" b="0" dirty="0"/>
              <a:t> </a:t>
            </a:r>
            <a:r>
              <a:rPr lang="en-US" sz="1800" b="0" dirty="0" err="1"/>
              <a:t>ce</a:t>
            </a:r>
            <a:r>
              <a:rPr lang="en-US" sz="1800" b="0" dirty="0"/>
              <a:t> </a:t>
            </a:r>
            <a:r>
              <a:rPr lang="en-US" sz="1800" b="0" dirty="0" err="1"/>
              <a:t>îl</a:t>
            </a:r>
            <a:r>
              <a:rPr lang="en-US" sz="1800" b="0" dirty="0"/>
              <a:t> face </a:t>
            </a:r>
            <a:r>
              <a:rPr lang="en-US" sz="1800" b="0" dirty="0" err="1"/>
              <a:t>mult</a:t>
            </a:r>
            <a:r>
              <a:rPr lang="en-US" sz="1800" b="0" dirty="0"/>
              <a:t> </a:t>
            </a:r>
            <a:r>
              <a:rPr lang="en-US" sz="1800" b="0" dirty="0" err="1"/>
              <a:t>mai</a:t>
            </a:r>
            <a:r>
              <a:rPr lang="en-US" sz="1800" b="0" dirty="0"/>
              <a:t> robust </a:t>
            </a:r>
            <a:r>
              <a:rPr lang="en-US" sz="1800" b="0" dirty="0" err="1"/>
              <a:t>decât</a:t>
            </a:r>
            <a:r>
              <a:rPr lang="en-US" sz="1800" b="0" dirty="0"/>
              <a:t> BGR/RGB </a:t>
            </a:r>
            <a:r>
              <a:rPr lang="en-US" sz="1800" b="0" dirty="0" err="1"/>
              <a:t>în</a:t>
            </a:r>
            <a:r>
              <a:rPr lang="en-US" sz="1800" b="0" dirty="0"/>
              <a:t> </a:t>
            </a:r>
            <a:r>
              <a:rPr lang="en-US" sz="1800" b="0" dirty="0" err="1"/>
              <a:t>situații</a:t>
            </a:r>
            <a:r>
              <a:rPr lang="en-US" sz="1800" b="0" dirty="0"/>
              <a:t> </a:t>
            </a:r>
            <a:r>
              <a:rPr lang="en-US" sz="1800" b="0" dirty="0" err="1"/>
              <a:t>reale</a:t>
            </a:r>
            <a:r>
              <a:rPr lang="en-US" sz="1800" b="0" dirty="0"/>
              <a:t>.</a:t>
            </a:r>
          </a:p>
          <a:p>
            <a:pPr indent="355600" algn="just">
              <a:lnSpc>
                <a:spcPct val="150000"/>
              </a:lnSpc>
            </a:pPr>
            <a:endParaRPr lang="en-US" sz="1800" b="0" dirty="0"/>
          </a:p>
          <a:p>
            <a:pPr indent="355600" algn="just">
              <a:lnSpc>
                <a:spcPct val="150000"/>
              </a:lnSpc>
            </a:pPr>
            <a:r>
              <a:rPr lang="en-US" sz="1800" b="0" dirty="0"/>
              <a:t>HSV se </a:t>
            </a:r>
            <a:r>
              <a:rPr lang="en-US" sz="1800" b="0" dirty="0" err="1"/>
              <a:t>folosește</a:t>
            </a:r>
            <a:r>
              <a:rPr lang="en-US" sz="1800" b="0" dirty="0"/>
              <a:t> </a:t>
            </a:r>
            <a:r>
              <a:rPr lang="en-US" sz="1800" b="0" dirty="0" err="1"/>
              <a:t>în</a:t>
            </a:r>
            <a:r>
              <a:rPr lang="en-US" sz="1800" b="0" dirty="0"/>
              <a:t> special </a:t>
            </a:r>
            <a:r>
              <a:rPr lang="en-US" sz="1800" b="0" dirty="0" err="1"/>
              <a:t>în</a:t>
            </a:r>
            <a:r>
              <a:rPr lang="en-US" sz="1800" b="0" dirty="0"/>
              <a:t> </a:t>
            </a:r>
            <a:r>
              <a:rPr lang="en-US" sz="1800" b="0" dirty="0" err="1"/>
              <a:t>următoarele</a:t>
            </a:r>
            <a:r>
              <a:rPr lang="en-US" sz="1800" b="0" dirty="0"/>
              <a:t> </a:t>
            </a:r>
            <a:r>
              <a:rPr lang="en-US" sz="1800" b="0" dirty="0" err="1"/>
              <a:t>cazuri</a:t>
            </a:r>
            <a:r>
              <a:rPr lang="en-US" sz="1800" b="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912528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270180-921C-827E-23BB-54B8B48D4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5EB615-FD51-92EF-964E-FB75438EC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54ADB19-E192-9158-7A90-DD25B67039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09224AC-E0D5-B840-B4B7-24B472AA1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840" y="743036"/>
            <a:ext cx="5852160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 err="1"/>
              <a:t>Detectarea</a:t>
            </a:r>
            <a:r>
              <a:rPr lang="en-US" sz="2000" dirty="0"/>
              <a:t> </a:t>
            </a:r>
            <a:r>
              <a:rPr lang="en-US" sz="2000" dirty="0" err="1"/>
              <a:t>culorilor</a:t>
            </a:r>
            <a:r>
              <a:rPr lang="en-US" sz="2000" dirty="0"/>
              <a:t> (color detection / tracking)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6E77585-5536-7FED-7E07-3DA2F8DE9DBE}"/>
              </a:ext>
            </a:extLst>
          </p:cNvPr>
          <p:cNvSpPr txBox="1">
            <a:spLocks/>
          </p:cNvSpPr>
          <p:nvPr/>
        </p:nvSpPr>
        <p:spPr bwMode="auto">
          <a:xfrm>
            <a:off x="887928" y="1760728"/>
            <a:ext cx="7661429" cy="4028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en-US" sz="1800" b="0" dirty="0" err="1"/>
              <a:t>În</a:t>
            </a:r>
            <a:r>
              <a:rPr lang="en-US" sz="1800" b="0" dirty="0"/>
              <a:t> RGB, o </a:t>
            </a:r>
            <a:r>
              <a:rPr lang="en-US" sz="1800" b="0" dirty="0" err="1"/>
              <a:t>culoare</a:t>
            </a:r>
            <a:r>
              <a:rPr lang="en-US" sz="1800" b="0" dirty="0"/>
              <a:t> </a:t>
            </a:r>
            <a:r>
              <a:rPr lang="en-US" sz="1800" b="0" dirty="0" err="1"/>
              <a:t>este</a:t>
            </a:r>
            <a:r>
              <a:rPr lang="en-US" sz="1800" b="0" dirty="0"/>
              <a:t> </a:t>
            </a:r>
            <a:r>
              <a:rPr lang="en-US" sz="1800" b="0" dirty="0" err="1"/>
              <a:t>puternic</a:t>
            </a:r>
            <a:r>
              <a:rPr lang="en-US" sz="1800" b="0" dirty="0"/>
              <a:t> </a:t>
            </a:r>
            <a:r>
              <a:rPr lang="en-US" sz="1800" b="0" dirty="0" err="1"/>
              <a:t>influențată</a:t>
            </a:r>
            <a:r>
              <a:rPr lang="en-US" sz="1800" b="0" dirty="0"/>
              <a:t> de </a:t>
            </a:r>
            <a:r>
              <a:rPr lang="en-US" sz="1800" b="0" dirty="0" err="1"/>
              <a:t>lumină</a:t>
            </a:r>
            <a:r>
              <a:rPr lang="en-US" sz="1800" b="0" dirty="0"/>
              <a:t>.</a:t>
            </a:r>
          </a:p>
          <a:p>
            <a:pPr indent="355600" algn="just">
              <a:lnSpc>
                <a:spcPct val="150000"/>
              </a:lnSpc>
            </a:pPr>
            <a:r>
              <a:rPr lang="en-US" sz="1800" b="0" dirty="0" err="1"/>
              <a:t>În</a:t>
            </a:r>
            <a:r>
              <a:rPr lang="en-US" sz="1800" b="0" dirty="0"/>
              <a:t> HSV, </a:t>
            </a:r>
            <a:r>
              <a:rPr lang="en-US" sz="1800" b="0" dirty="0" err="1"/>
              <a:t>culoarea</a:t>
            </a:r>
            <a:r>
              <a:rPr lang="en-US" sz="1800" b="0" dirty="0"/>
              <a:t> (Hue) </a:t>
            </a:r>
            <a:r>
              <a:rPr lang="en-US" sz="1800" b="0" dirty="0" err="1"/>
              <a:t>rămâne</a:t>
            </a:r>
            <a:r>
              <a:rPr lang="en-US" sz="1800" b="0" dirty="0"/>
              <a:t> </a:t>
            </a:r>
            <a:r>
              <a:rPr lang="en-US" sz="1800" b="0" dirty="0" err="1"/>
              <a:t>aproape</a:t>
            </a:r>
            <a:r>
              <a:rPr lang="en-US" sz="1800" b="0" dirty="0"/>
              <a:t> </a:t>
            </a:r>
            <a:r>
              <a:rPr lang="en-US" sz="1800" b="0" dirty="0" err="1"/>
              <a:t>constantă</a:t>
            </a:r>
            <a:r>
              <a:rPr lang="en-US" sz="1800" b="0" dirty="0"/>
              <a:t> </a:t>
            </a:r>
            <a:r>
              <a:rPr lang="en-US" sz="1800" b="0" dirty="0" err="1"/>
              <a:t>chiar</a:t>
            </a:r>
            <a:r>
              <a:rPr lang="en-US" sz="1800" b="0" dirty="0"/>
              <a:t> </a:t>
            </a:r>
            <a:r>
              <a:rPr lang="en-US" sz="1800" b="0" dirty="0" err="1"/>
              <a:t>dacă</a:t>
            </a:r>
            <a:r>
              <a:rPr lang="en-US" sz="1800" b="0" dirty="0"/>
              <a:t> </a:t>
            </a:r>
            <a:r>
              <a:rPr lang="en-US" sz="1800" b="0" dirty="0" err="1"/>
              <a:t>imaginea</a:t>
            </a:r>
            <a:r>
              <a:rPr lang="en-US" sz="1800" b="0" dirty="0"/>
              <a:t> </a:t>
            </a:r>
            <a:r>
              <a:rPr lang="en-US" sz="1800" b="0" dirty="0" err="1"/>
              <a:t>este</a:t>
            </a:r>
            <a:r>
              <a:rPr lang="en-US" sz="1800" b="0" dirty="0"/>
              <a:t> </a:t>
            </a:r>
            <a:r>
              <a:rPr lang="en-US" sz="1800" b="0" dirty="0" err="1"/>
              <a:t>mai</a:t>
            </a:r>
            <a:r>
              <a:rPr lang="en-US" sz="1800" b="0" dirty="0"/>
              <a:t> </a:t>
            </a:r>
            <a:r>
              <a:rPr lang="en-US" sz="1800" b="0" dirty="0" err="1"/>
              <a:t>întunecată</a:t>
            </a:r>
            <a:r>
              <a:rPr lang="en-US" sz="1800" b="0" dirty="0"/>
              <a:t> </a:t>
            </a:r>
            <a:r>
              <a:rPr lang="en-US" sz="1800" b="0" dirty="0" err="1"/>
              <a:t>sau</a:t>
            </a:r>
            <a:r>
              <a:rPr lang="en-US" sz="1800" b="0" dirty="0"/>
              <a:t> </a:t>
            </a:r>
            <a:r>
              <a:rPr lang="en-US" sz="1800" b="0" dirty="0" err="1"/>
              <a:t>mai</a:t>
            </a:r>
            <a:r>
              <a:rPr lang="en-US" sz="1800" b="0" dirty="0"/>
              <a:t> </a:t>
            </a:r>
            <a:r>
              <a:rPr lang="en-US" sz="1800" b="0" dirty="0" err="1"/>
              <a:t>luminoasă</a:t>
            </a:r>
            <a:r>
              <a:rPr lang="en-US" sz="1800" b="0" dirty="0"/>
              <a:t>.</a:t>
            </a:r>
          </a:p>
          <a:p>
            <a:pPr indent="355600" algn="just">
              <a:lnSpc>
                <a:spcPct val="150000"/>
              </a:lnSpc>
            </a:pPr>
            <a:endParaRPr lang="en-US" sz="1800" b="0" dirty="0"/>
          </a:p>
          <a:p>
            <a:pPr indent="355600" algn="just">
              <a:lnSpc>
                <a:spcPct val="150000"/>
              </a:lnSpc>
            </a:pPr>
            <a:r>
              <a:rPr lang="en-US" sz="1800" dirty="0" err="1"/>
              <a:t>Exemplu</a:t>
            </a:r>
            <a:r>
              <a:rPr lang="en-US" sz="1800" dirty="0"/>
              <a:t>:</a:t>
            </a:r>
          </a:p>
          <a:p>
            <a:pPr indent="355600" algn="just">
              <a:lnSpc>
                <a:spcPct val="150000"/>
              </a:lnSpc>
            </a:pPr>
            <a:r>
              <a:rPr lang="en-US" sz="1800" b="0" dirty="0" err="1"/>
              <a:t>Detecția</a:t>
            </a:r>
            <a:r>
              <a:rPr lang="en-US" sz="1800" b="0" dirty="0"/>
              <a:t> </a:t>
            </a:r>
            <a:r>
              <a:rPr lang="en-US" sz="1800" b="0" dirty="0" err="1"/>
              <a:t>unui</a:t>
            </a:r>
            <a:r>
              <a:rPr lang="en-US" sz="1800" b="0" dirty="0"/>
              <a:t> </a:t>
            </a:r>
            <a:r>
              <a:rPr lang="en-US" sz="1800" b="0" dirty="0" err="1"/>
              <a:t>obiect</a:t>
            </a:r>
            <a:r>
              <a:rPr lang="en-US" sz="1800" b="0" dirty="0"/>
              <a:t> </a:t>
            </a:r>
            <a:r>
              <a:rPr lang="en-US" sz="1800" b="0" dirty="0" err="1"/>
              <a:t>roșu</a:t>
            </a:r>
            <a:r>
              <a:rPr lang="en-US" sz="1800" b="0" dirty="0"/>
              <a:t>, </a:t>
            </a:r>
            <a:r>
              <a:rPr lang="en-US" sz="1800" b="0" dirty="0" err="1"/>
              <a:t>albastru</a:t>
            </a:r>
            <a:r>
              <a:rPr lang="en-US" sz="1800" b="0" dirty="0"/>
              <a:t> </a:t>
            </a:r>
            <a:r>
              <a:rPr lang="en-US" sz="1800" b="0" dirty="0" err="1"/>
              <a:t>sau</a:t>
            </a:r>
            <a:r>
              <a:rPr lang="en-US" sz="1800" b="0" dirty="0"/>
              <a:t> </a:t>
            </a:r>
            <a:r>
              <a:rPr lang="en-US" sz="1800" b="0" dirty="0" err="1"/>
              <a:t>verde</a:t>
            </a:r>
            <a:r>
              <a:rPr lang="en-US" sz="1800" b="0" dirty="0"/>
              <a:t> </a:t>
            </a:r>
            <a:r>
              <a:rPr lang="en-US" sz="1800" b="0" dirty="0" err="1"/>
              <a:t>într</a:t>
            </a:r>
            <a:r>
              <a:rPr lang="en-US" sz="1800" b="0" dirty="0"/>
              <a:t>-un </a:t>
            </a:r>
            <a:r>
              <a:rPr lang="en-US" sz="1800" b="0" dirty="0" err="1"/>
              <a:t>cadru</a:t>
            </a:r>
            <a:r>
              <a:rPr lang="en-US" sz="1800" b="0" dirty="0"/>
              <a:t> video.</a:t>
            </a:r>
          </a:p>
          <a:p>
            <a:pPr indent="355600" algn="just">
              <a:lnSpc>
                <a:spcPct val="150000"/>
              </a:lnSpc>
            </a:pPr>
            <a:r>
              <a:rPr lang="en-US" sz="1800" b="0" dirty="0"/>
              <a:t>De </a:t>
            </a:r>
            <a:r>
              <a:rPr lang="en-US" sz="1800" b="0" dirty="0" err="1"/>
              <a:t>aceea</a:t>
            </a:r>
            <a:r>
              <a:rPr lang="en-US" sz="1800" b="0" dirty="0"/>
              <a:t> </a:t>
            </a:r>
            <a:r>
              <a:rPr lang="en-US" sz="1800" b="0" dirty="0" err="1"/>
              <a:t>toate</a:t>
            </a:r>
            <a:r>
              <a:rPr lang="en-US" sz="1800" b="0" dirty="0"/>
              <a:t> </a:t>
            </a:r>
            <a:r>
              <a:rPr lang="en-US" sz="1800" b="0" dirty="0" err="1"/>
              <a:t>filtrele</a:t>
            </a:r>
            <a:r>
              <a:rPr lang="en-US" sz="1800" b="0" dirty="0"/>
              <a:t> color (ex. </a:t>
            </a:r>
            <a:r>
              <a:rPr lang="en-US" sz="1800" b="0" dirty="0" err="1"/>
              <a:t>detectare</a:t>
            </a:r>
            <a:r>
              <a:rPr lang="en-US" sz="1800" b="0" dirty="0"/>
              <a:t> minge, </a:t>
            </a:r>
            <a:r>
              <a:rPr lang="en-US" sz="1800" b="0" dirty="0" err="1"/>
              <a:t>detectare</a:t>
            </a:r>
            <a:r>
              <a:rPr lang="en-US" sz="1800" b="0" dirty="0"/>
              <a:t> </a:t>
            </a:r>
            <a:r>
              <a:rPr lang="en-US" sz="1800" b="0" dirty="0" err="1"/>
              <a:t>markere</a:t>
            </a:r>
            <a:r>
              <a:rPr lang="en-US" sz="1800" b="0" dirty="0"/>
              <a:t>, </a:t>
            </a:r>
            <a:r>
              <a:rPr lang="en-US" sz="1800" b="0" dirty="0" err="1"/>
              <a:t>linii</a:t>
            </a:r>
            <a:r>
              <a:rPr lang="en-US" sz="1800" b="0" dirty="0"/>
              <a:t> </a:t>
            </a:r>
            <a:r>
              <a:rPr lang="en-US" sz="1800" b="0" dirty="0" err="1"/>
              <a:t>colorate</a:t>
            </a:r>
            <a:r>
              <a:rPr lang="en-US" sz="1800" b="0" dirty="0"/>
              <a:t>) </a:t>
            </a:r>
            <a:r>
              <a:rPr lang="en-US" sz="1800" b="0" dirty="0" err="1"/>
              <a:t>funcționează</a:t>
            </a:r>
            <a:r>
              <a:rPr lang="en-US" sz="1800" b="0" dirty="0"/>
              <a:t> </a:t>
            </a:r>
            <a:r>
              <a:rPr lang="en-US" sz="1800" b="0" dirty="0" err="1"/>
              <a:t>mult</a:t>
            </a:r>
            <a:r>
              <a:rPr lang="en-US" sz="1800" b="0" dirty="0"/>
              <a:t> </a:t>
            </a:r>
            <a:r>
              <a:rPr lang="en-US" sz="1800" b="0" dirty="0" err="1"/>
              <a:t>mai</a:t>
            </a:r>
            <a:r>
              <a:rPr lang="en-US" sz="1800" b="0" dirty="0"/>
              <a:t> </a:t>
            </a:r>
            <a:r>
              <a:rPr lang="en-US" sz="1800" b="0" dirty="0" err="1"/>
              <a:t>stabil</a:t>
            </a:r>
            <a:r>
              <a:rPr lang="en-US" sz="1800" b="0" dirty="0"/>
              <a:t> </a:t>
            </a:r>
            <a:r>
              <a:rPr lang="en-US" sz="1800" b="0" dirty="0" err="1"/>
              <a:t>în</a:t>
            </a:r>
            <a:r>
              <a:rPr lang="en-US" sz="1800" b="0" dirty="0"/>
              <a:t> HSV.</a:t>
            </a:r>
          </a:p>
        </p:txBody>
      </p:sp>
    </p:spTree>
    <p:extLst>
      <p:ext uri="{BB962C8B-B14F-4D97-AF65-F5344CB8AC3E}">
        <p14:creationId xmlns:p14="http://schemas.microsoft.com/office/powerpoint/2010/main" val="1088498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40A057-6CF3-DDAD-1AFB-6C8594A44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DCA677-3254-767C-AD0C-86A5A8646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04.12.2025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E351875-E7E0-2305-8CD9-051BD8AEFB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5E1125-CE52-AD75-6697-7E74CAC32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840" y="743036"/>
            <a:ext cx="5852160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s-ES" sz="2000" dirty="0" err="1"/>
              <a:t>Segmentarea</a:t>
            </a:r>
            <a:r>
              <a:rPr lang="es-ES" sz="2000" dirty="0"/>
              <a:t> pe </a:t>
            </a:r>
            <a:r>
              <a:rPr lang="es-ES" sz="2000" dirty="0" err="1"/>
              <a:t>culoare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62210DA-65DE-F8C1-0933-C556B85CD91B}"/>
              </a:ext>
            </a:extLst>
          </p:cNvPr>
          <p:cNvSpPr txBox="1">
            <a:spLocks/>
          </p:cNvSpPr>
          <p:nvPr/>
        </p:nvSpPr>
        <p:spPr bwMode="auto">
          <a:xfrm>
            <a:off x="887928" y="1760728"/>
            <a:ext cx="7661429" cy="4354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en-US" sz="1800" b="0" dirty="0" err="1"/>
              <a:t>Segmentarea</a:t>
            </a:r>
            <a:r>
              <a:rPr lang="en-US" sz="1800" b="0" dirty="0"/>
              <a:t> </a:t>
            </a:r>
            <a:r>
              <a:rPr lang="en-US" sz="1800" b="0" dirty="0" err="1"/>
              <a:t>înseamnă</a:t>
            </a:r>
            <a:r>
              <a:rPr lang="en-US" sz="1800" b="0" dirty="0"/>
              <a:t> </a:t>
            </a:r>
            <a:r>
              <a:rPr lang="en-US" sz="1800" b="0" dirty="0" err="1"/>
              <a:t>separarea</a:t>
            </a:r>
            <a:r>
              <a:rPr lang="en-US" sz="1800" b="0" dirty="0"/>
              <a:t> </a:t>
            </a:r>
            <a:r>
              <a:rPr lang="en-US" sz="1800" b="0" dirty="0" err="1"/>
              <a:t>obiectelor</a:t>
            </a:r>
            <a:r>
              <a:rPr lang="en-US" sz="1800" b="0" dirty="0"/>
              <a:t> de fundal pe </a:t>
            </a:r>
            <a:r>
              <a:rPr lang="en-US" sz="1800" b="0" dirty="0" err="1"/>
              <a:t>baza</a:t>
            </a:r>
            <a:r>
              <a:rPr lang="en-US" sz="1800" b="0" dirty="0"/>
              <a:t> </a:t>
            </a:r>
            <a:r>
              <a:rPr lang="en-US" sz="1800" b="0" dirty="0" err="1"/>
              <a:t>culorii</a:t>
            </a:r>
            <a:r>
              <a:rPr lang="en-US" sz="1800" b="0" dirty="0"/>
              <a:t>.</a:t>
            </a:r>
          </a:p>
          <a:p>
            <a:pPr indent="355600" algn="just">
              <a:lnSpc>
                <a:spcPct val="150000"/>
              </a:lnSpc>
            </a:pPr>
            <a:r>
              <a:rPr lang="en-US" sz="1800" b="0" dirty="0" err="1"/>
              <a:t>Exemple</a:t>
            </a:r>
            <a:r>
              <a:rPr lang="en-US" sz="1800" b="0" dirty="0"/>
              <a:t> </a:t>
            </a:r>
            <a:r>
              <a:rPr lang="en-US" sz="1800" b="0" dirty="0" err="1"/>
              <a:t>unde</a:t>
            </a:r>
            <a:r>
              <a:rPr lang="en-US" sz="1800" b="0" dirty="0"/>
              <a:t> HSV </a:t>
            </a:r>
            <a:r>
              <a:rPr lang="en-US" sz="1800" b="0" dirty="0" err="1"/>
              <a:t>este</a:t>
            </a:r>
            <a:r>
              <a:rPr lang="en-US" sz="1800" b="0" dirty="0"/>
              <a:t> bun de </a:t>
            </a:r>
            <a:r>
              <a:rPr lang="en-US" sz="1800" b="0" dirty="0" err="1"/>
              <a:t>utilizat</a:t>
            </a:r>
            <a:r>
              <a:rPr lang="en-US" sz="1800" b="0" dirty="0"/>
              <a:t>:</a:t>
            </a:r>
          </a:p>
          <a:p>
            <a:pPr marL="625475" indent="-274638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dirty="0" err="1"/>
              <a:t>extragerea</a:t>
            </a:r>
            <a:r>
              <a:rPr lang="en-US" sz="1800" b="0" dirty="0"/>
              <a:t> </a:t>
            </a:r>
            <a:r>
              <a:rPr lang="en-US" sz="1800" b="0" dirty="0" err="1"/>
              <a:t>culorii</a:t>
            </a:r>
            <a:r>
              <a:rPr lang="en-US" sz="1800" b="0" dirty="0"/>
              <a:t> </a:t>
            </a:r>
            <a:r>
              <a:rPr lang="en-US" sz="1800" b="0" dirty="0" err="1"/>
              <a:t>pielii</a:t>
            </a:r>
            <a:r>
              <a:rPr lang="en-US" sz="1800" b="0" dirty="0"/>
              <a:t> </a:t>
            </a:r>
            <a:r>
              <a:rPr lang="en-US" sz="1800" b="0" dirty="0" err="1"/>
              <a:t>umane</a:t>
            </a:r>
            <a:r>
              <a:rPr lang="en-US" sz="1800" b="0" dirty="0"/>
              <a:t>, </a:t>
            </a:r>
          </a:p>
          <a:p>
            <a:pPr marL="625475" indent="-274638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dirty="0" err="1"/>
              <a:t>separarea</a:t>
            </a:r>
            <a:r>
              <a:rPr lang="en-US" sz="1800" b="0" dirty="0"/>
              <a:t> </a:t>
            </a:r>
            <a:r>
              <a:rPr lang="en-US" sz="1800" b="0" dirty="0" err="1"/>
              <a:t>fructelor</a:t>
            </a:r>
            <a:r>
              <a:rPr lang="en-US" sz="1800" b="0" dirty="0"/>
              <a:t> </a:t>
            </a:r>
            <a:r>
              <a:rPr lang="en-US" sz="1800" b="0" dirty="0" err="1"/>
              <a:t>după</a:t>
            </a:r>
            <a:r>
              <a:rPr lang="en-US" sz="1800" b="0" dirty="0"/>
              <a:t> </a:t>
            </a:r>
            <a:r>
              <a:rPr lang="en-US" sz="1800" b="0" dirty="0" err="1"/>
              <a:t>culoare</a:t>
            </a:r>
            <a:r>
              <a:rPr lang="en-US" sz="1800" b="0" dirty="0"/>
              <a:t>,</a:t>
            </a:r>
          </a:p>
          <a:p>
            <a:pPr marL="625475" indent="-274638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dirty="0" err="1"/>
              <a:t>detectarea</a:t>
            </a:r>
            <a:r>
              <a:rPr lang="en-US" sz="1800" b="0" dirty="0"/>
              <a:t> </a:t>
            </a:r>
            <a:r>
              <a:rPr lang="en-US" sz="1800" b="0" dirty="0" err="1"/>
              <a:t>semnelor</a:t>
            </a:r>
            <a:r>
              <a:rPr lang="en-US" sz="1800" b="0" dirty="0"/>
              <a:t> </a:t>
            </a:r>
            <a:r>
              <a:rPr lang="en-US" sz="1800" b="0" dirty="0" err="1"/>
              <a:t>rutiere</a:t>
            </a:r>
            <a:r>
              <a:rPr lang="en-US" sz="1800" b="0" dirty="0"/>
              <a:t>,</a:t>
            </a:r>
          </a:p>
          <a:p>
            <a:pPr marL="625475" indent="-274638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0" dirty="0" err="1"/>
              <a:t>urmărirea</a:t>
            </a:r>
            <a:r>
              <a:rPr lang="en-US" sz="1800" b="0" dirty="0"/>
              <a:t> </a:t>
            </a:r>
            <a:r>
              <a:rPr lang="en-US" sz="1800" b="0" dirty="0" err="1"/>
              <a:t>unui</a:t>
            </a:r>
            <a:r>
              <a:rPr lang="en-US" sz="1800" b="0" dirty="0"/>
              <a:t> marker color </a:t>
            </a:r>
            <a:r>
              <a:rPr lang="en-US" sz="1800" b="0" dirty="0" err="1"/>
              <a:t>în</a:t>
            </a:r>
            <a:r>
              <a:rPr lang="en-US" sz="1800" b="0" dirty="0"/>
              <a:t> </a:t>
            </a:r>
            <a:r>
              <a:rPr lang="en-US" sz="1800" b="0" dirty="0" err="1"/>
              <a:t>robotică</a:t>
            </a:r>
            <a:r>
              <a:rPr lang="en-US" sz="1800" b="0" dirty="0"/>
              <a:t>.</a:t>
            </a:r>
          </a:p>
          <a:p>
            <a:pPr marL="350837" algn="just">
              <a:lnSpc>
                <a:spcPct val="150000"/>
              </a:lnSpc>
            </a:pPr>
            <a:r>
              <a:rPr lang="en-US" sz="1800" b="0" dirty="0"/>
              <a:t>Pe RGB, o </a:t>
            </a:r>
            <a:r>
              <a:rPr lang="en-US" sz="1800" b="0" dirty="0" err="1"/>
              <a:t>mică</a:t>
            </a:r>
            <a:r>
              <a:rPr lang="en-US" sz="1800" b="0" dirty="0"/>
              <a:t> </a:t>
            </a:r>
            <a:r>
              <a:rPr lang="en-US" sz="1800" b="0" dirty="0" err="1"/>
              <a:t>schimbare</a:t>
            </a:r>
            <a:r>
              <a:rPr lang="en-US" sz="1800" b="0" dirty="0"/>
              <a:t> de </a:t>
            </a:r>
            <a:r>
              <a:rPr lang="en-US" sz="1800" b="0" dirty="0" err="1"/>
              <a:t>lumină</a:t>
            </a:r>
            <a:r>
              <a:rPr lang="en-US" sz="1800" b="0" dirty="0"/>
              <a:t> </a:t>
            </a:r>
            <a:r>
              <a:rPr lang="en-US" sz="1800" b="0" dirty="0" err="1"/>
              <a:t>schimbă</a:t>
            </a:r>
            <a:r>
              <a:rPr lang="en-US" sz="1800" b="0" dirty="0"/>
              <a:t> </a:t>
            </a:r>
            <a:r>
              <a:rPr lang="en-US" sz="1800" b="0" dirty="0" err="1"/>
              <a:t>foarte</a:t>
            </a:r>
            <a:r>
              <a:rPr lang="en-US" sz="1800" b="0" dirty="0"/>
              <a:t> </a:t>
            </a:r>
            <a:r>
              <a:rPr lang="en-US" sz="1800" b="0" dirty="0" err="1"/>
              <a:t>mult</a:t>
            </a:r>
            <a:r>
              <a:rPr lang="en-US" sz="1800" b="0" dirty="0"/>
              <a:t> </a:t>
            </a:r>
            <a:r>
              <a:rPr lang="en-US" sz="1800" b="0" dirty="0" err="1"/>
              <a:t>valorile</a:t>
            </a:r>
            <a:r>
              <a:rPr lang="en-US" sz="1800" b="0" dirty="0"/>
              <a:t> R, G, B </a:t>
            </a:r>
            <a:r>
              <a:rPr lang="ro-MD" sz="1800" b="0" dirty="0"/>
              <a:t>și</a:t>
            </a:r>
            <a:r>
              <a:rPr lang="en-US" sz="1800" b="0" dirty="0"/>
              <a:t> </a:t>
            </a:r>
            <a:r>
              <a:rPr lang="en-US" sz="1800" b="0" dirty="0" err="1"/>
              <a:t>segmentarea</a:t>
            </a:r>
            <a:r>
              <a:rPr lang="en-US" sz="1800" b="0" dirty="0"/>
              <a:t> </a:t>
            </a:r>
            <a:r>
              <a:rPr lang="en-US" sz="1800" b="0" dirty="0" err="1"/>
              <a:t>devine</a:t>
            </a:r>
            <a:r>
              <a:rPr lang="en-US" sz="1800" b="0" dirty="0"/>
              <a:t> </a:t>
            </a:r>
            <a:r>
              <a:rPr lang="en-US" sz="1800" b="0" dirty="0" err="1"/>
              <a:t>instabilă</a:t>
            </a:r>
            <a:r>
              <a:rPr lang="en-US" sz="1800" b="0" dirty="0"/>
              <a:t>.</a:t>
            </a:r>
            <a:endParaRPr lang="ro-MD" sz="1800" b="0" dirty="0"/>
          </a:p>
          <a:p>
            <a:pPr marL="350837" algn="just">
              <a:lnSpc>
                <a:spcPct val="150000"/>
              </a:lnSpc>
            </a:pPr>
            <a:r>
              <a:rPr lang="en-US" sz="1800" b="0" dirty="0" err="1"/>
              <a:t>În</a:t>
            </a:r>
            <a:r>
              <a:rPr lang="en-US" sz="1800" b="0" dirty="0"/>
              <a:t> HSV, </a:t>
            </a:r>
            <a:r>
              <a:rPr lang="en-US" sz="1800" b="0" dirty="0" err="1"/>
              <a:t>segmentarea</a:t>
            </a:r>
            <a:r>
              <a:rPr lang="en-US" sz="1800" b="0" dirty="0"/>
              <a:t> se face </a:t>
            </a:r>
            <a:r>
              <a:rPr lang="en-US" sz="1800" b="0" dirty="0" err="1"/>
              <a:t>ușor</a:t>
            </a:r>
            <a:r>
              <a:rPr lang="en-US" sz="1800" b="0" dirty="0"/>
              <a:t> </a:t>
            </a:r>
            <a:r>
              <a:rPr lang="en-US" sz="1800" b="0" dirty="0" err="1"/>
              <a:t>prin</a:t>
            </a:r>
            <a:r>
              <a:rPr lang="en-US" sz="1800" b="0" dirty="0"/>
              <a:t> </a:t>
            </a:r>
            <a:r>
              <a:rPr lang="en-US" sz="1800" dirty="0"/>
              <a:t>cv2.inRange()</a:t>
            </a:r>
            <a:r>
              <a:rPr lang="en-US" sz="1800" b="0" dirty="0"/>
              <a:t> pe intervale de </a:t>
            </a:r>
            <a:r>
              <a:rPr lang="en-US" sz="1800" b="0" dirty="0" err="1"/>
              <a:t>nuanță</a:t>
            </a:r>
            <a:r>
              <a:rPr lang="en-US" sz="1800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30265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3235</TotalTime>
  <Words>586</Words>
  <Application>Microsoft Office PowerPoint</Application>
  <PresentationFormat>On-screen Show (4:3)</PresentationFormat>
  <Paragraphs>125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PT Sans</vt:lpstr>
      <vt:lpstr>Office Theme</vt:lpstr>
      <vt:lpstr>Obiectivele lecției</vt:lpstr>
      <vt:lpstr>Introducerea în procesarea imaginilor</vt:lpstr>
      <vt:lpstr>Introducerea în procesarea imaginilor</vt:lpstr>
      <vt:lpstr>Instalarea OpenCV</vt:lpstr>
      <vt:lpstr>Încărcarea și afișarea unei imagini</vt:lpstr>
      <vt:lpstr>Conversii între modele de culoare</vt:lpstr>
      <vt:lpstr>Conversii între modele de culoare</vt:lpstr>
      <vt:lpstr>Detectarea culorilor (color detection / tracking)</vt:lpstr>
      <vt:lpstr>Segmentarea pe culoare</vt:lpstr>
      <vt:lpstr>Corecție și filtrare în condiții de lumină variabilă</vt:lpstr>
      <vt:lpstr>Operații de bază pe imagini</vt:lpstr>
      <vt:lpstr>Operații de bază pe imagini</vt:lpstr>
      <vt:lpstr>Histograma unei imagini – analiză tonală</vt:lpstr>
      <vt:lpstr>PowerPoint Presentation</vt:lpstr>
      <vt:lpstr>Citirea video-ului</vt:lpstr>
      <vt:lpstr>Citirea cadrelor într-o buclă</vt:lpstr>
      <vt:lpstr>Procesarea în timp real a fiecărui cadru</vt:lpstr>
      <vt:lpstr>Detectarea mișcării cu Background Subtraction</vt:lpstr>
      <vt:lpstr>Detectarea feței cu Cascade Haar</vt:lpstr>
      <vt:lpstr>Segmentarea pe culoare</vt:lpstr>
      <vt:lpstr>Aplicarea morfologiei pentru curățare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serghei.aladin@gmail.com</dc:creator>
  <cp:lastModifiedBy>Moraru Dumitru</cp:lastModifiedBy>
  <cp:revision>99</cp:revision>
  <dcterms:created xsi:type="dcterms:W3CDTF">2016-11-09T12:50:21Z</dcterms:created>
  <dcterms:modified xsi:type="dcterms:W3CDTF">2025-12-04T16:09:30Z</dcterms:modified>
</cp:coreProperties>
</file>