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70" r:id="rId9"/>
    <p:sldId id="265" r:id="rId10"/>
    <p:sldId id="266" r:id="rId11"/>
    <p:sldId id="262" r:id="rId12"/>
    <p:sldId id="278" r:id="rId13"/>
    <p:sldId id="263" r:id="rId14"/>
    <p:sldId id="279" r:id="rId15"/>
    <p:sldId id="280" r:id="rId16"/>
    <p:sldId id="264" r:id="rId17"/>
    <p:sldId id="267" r:id="rId18"/>
    <p:sldId id="269" r:id="rId19"/>
    <p:sldId id="276" r:id="rId20"/>
    <p:sldId id="271" r:id="rId21"/>
    <p:sldId id="272" r:id="rId22"/>
    <p:sldId id="277" r:id="rId23"/>
    <p:sldId id="288" r:id="rId24"/>
    <p:sldId id="289" r:id="rId25"/>
    <p:sldId id="290" r:id="rId26"/>
    <p:sldId id="273" r:id="rId27"/>
    <p:sldId id="274" r:id="rId28"/>
    <p:sldId id="275" r:id="rId29"/>
    <p:sldId id="281" r:id="rId30"/>
    <p:sldId id="282" r:id="rId31"/>
    <p:sldId id="283" r:id="rId32"/>
    <p:sldId id="284" r:id="rId33"/>
    <p:sldId id="286" r:id="rId34"/>
    <p:sldId id="285" r:id="rId35"/>
    <p:sldId id="287" r:id="rId36"/>
    <p:sldId id="292" r:id="rId37"/>
    <p:sldId id="294" r:id="rId38"/>
    <p:sldId id="293" r:id="rId39"/>
    <p:sldId id="295" r:id="rId40"/>
    <p:sldId id="296" r:id="rId41"/>
    <p:sldId id="291" r:id="rId42"/>
    <p:sldId id="297" r:id="rId43"/>
    <p:sldId id="298" r:id="rId44"/>
    <p:sldId id="299" r:id="rId45"/>
    <p:sldId id="300" r:id="rId46"/>
    <p:sldId id="301" r:id="rId47"/>
    <p:sldId id="302" r:id="rId48"/>
    <p:sldId id="304" r:id="rId49"/>
    <p:sldId id="305" r:id="rId50"/>
    <p:sldId id="310" r:id="rId51"/>
    <p:sldId id="309" r:id="rId52"/>
    <p:sldId id="311" r:id="rId5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9" d="100"/>
          <a:sy n="69" d="100"/>
        </p:scale>
        <p:origin x="78"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A62D-B3B0-1C61-0DCA-D00D49CC5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3BB434BE-9D26-9186-0B20-E4C9392FE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BF6C87D8-F5B7-D472-0938-86FD8D91C76B}"/>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5" name="Footer Placeholder 4">
            <a:extLst>
              <a:ext uri="{FF2B5EF4-FFF2-40B4-BE49-F238E27FC236}">
                <a16:creationId xmlns:a16="http://schemas.microsoft.com/office/drawing/2014/main" id="{2DF16366-99F8-53AC-EB85-3DDEB607DEE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0A03C9B-6A11-48FA-56E1-C133700CE2DA}"/>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205710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A0A8-48E2-D3D3-A9C5-ECF898728342}"/>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F4E94446-9007-C2F1-8399-9731CA174D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04FF44A-826F-B73E-ECFC-F1B092BD3C12}"/>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5" name="Footer Placeholder 4">
            <a:extLst>
              <a:ext uri="{FF2B5EF4-FFF2-40B4-BE49-F238E27FC236}">
                <a16:creationId xmlns:a16="http://schemas.microsoft.com/office/drawing/2014/main" id="{495CF524-0A62-E178-3525-0D4A7E5CB7B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E58243C2-7002-B04C-83AD-52F7CA2F0223}"/>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186651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C9BCB-CAB3-F936-EEB3-10944B8313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C12692AF-6BC1-DEEC-BDF6-053A3DB7AB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688B4784-3DC2-10AD-B43F-4D7A8E92D2FF}"/>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5" name="Footer Placeholder 4">
            <a:extLst>
              <a:ext uri="{FF2B5EF4-FFF2-40B4-BE49-F238E27FC236}">
                <a16:creationId xmlns:a16="http://schemas.microsoft.com/office/drawing/2014/main" id="{643184AE-9CC8-2C3E-4DF6-1D4A2B063B7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14901F8-7CE1-803B-6B60-5460CAE3284F}"/>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348242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DD58-6119-4397-6C32-B8A537CBD561}"/>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00CB5FD7-B242-352F-6C68-D90E3EF01C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E93B5C5-62F3-6169-6D71-280D2DAC5713}"/>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5" name="Footer Placeholder 4">
            <a:extLst>
              <a:ext uri="{FF2B5EF4-FFF2-40B4-BE49-F238E27FC236}">
                <a16:creationId xmlns:a16="http://schemas.microsoft.com/office/drawing/2014/main" id="{3D78887A-AA86-6244-05C0-E218A23C120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525C7EB-B81D-ACB5-E8F9-25E22CA830E4}"/>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26471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4D73-EFC0-0FE0-E14C-3A55CB871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406B145A-9B0F-7EB9-77AB-859149C3F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06FD24-EA80-CC52-6687-4B4BF64D5B60}"/>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5" name="Footer Placeholder 4">
            <a:extLst>
              <a:ext uri="{FF2B5EF4-FFF2-40B4-BE49-F238E27FC236}">
                <a16:creationId xmlns:a16="http://schemas.microsoft.com/office/drawing/2014/main" id="{2760E7B2-FC15-C6C3-559D-161A85A68FD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E2F6B4C-5D04-2A23-AA4E-C65A10FA9C9B}"/>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214738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616D-F8B2-A2ED-67F0-82B74A0FA571}"/>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1670B00-9B6C-88D3-ACE0-6F6E1A8715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92902206-BFBC-BB11-BD8D-85EAA5878F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393DECA7-0EF7-37E7-800A-179E91BBF8C3}"/>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6" name="Footer Placeholder 5">
            <a:extLst>
              <a:ext uri="{FF2B5EF4-FFF2-40B4-BE49-F238E27FC236}">
                <a16:creationId xmlns:a16="http://schemas.microsoft.com/office/drawing/2014/main" id="{D7E8496F-EB67-FAE8-1B97-BD7A3A6D962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9C897E92-6CEF-2030-4F3E-D4E3E2C4EF9E}"/>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42626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93B1-4832-EE81-0C3E-CFBF769F1F70}"/>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FF83D62B-1185-B65A-DF6C-959035BF6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E89C6C-2457-9432-5D11-74025AB23A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9AD8AA91-49F1-94B8-0BAE-7A2D9B1EF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C4D15-A32F-45B4-32BB-0F568C497E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755814AD-5472-4B6F-5A61-83F936AB8975}"/>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8" name="Footer Placeholder 7">
            <a:extLst>
              <a:ext uri="{FF2B5EF4-FFF2-40B4-BE49-F238E27FC236}">
                <a16:creationId xmlns:a16="http://schemas.microsoft.com/office/drawing/2014/main" id="{B1C89BC4-13FF-6952-9E6B-61065B2A77D8}"/>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65BDCB8E-9612-0A43-E5D8-2E4BFC0720D9}"/>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228216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5F83-4EB0-EB2E-25E8-39F55B38E88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A7A8783-822D-AAD4-8422-2B268D52D9CB}"/>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4" name="Footer Placeholder 3">
            <a:extLst>
              <a:ext uri="{FF2B5EF4-FFF2-40B4-BE49-F238E27FC236}">
                <a16:creationId xmlns:a16="http://schemas.microsoft.com/office/drawing/2014/main" id="{3123CD5C-042F-1787-EC68-529D1C3AB87B}"/>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CFDCF215-4E60-891B-8425-78D78626C618}"/>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405577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755C7-9B7D-5828-DFAB-F24163B5BEEB}"/>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3" name="Footer Placeholder 2">
            <a:extLst>
              <a:ext uri="{FF2B5EF4-FFF2-40B4-BE49-F238E27FC236}">
                <a16:creationId xmlns:a16="http://schemas.microsoft.com/office/drawing/2014/main" id="{438E0FC7-A807-9705-0CB5-022AB056DC34}"/>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45FBD8E1-72E8-9131-3707-4297ECF348F1}"/>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137256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009C-4518-BA21-BE19-94F9CD9C7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DAA74342-9DF3-B0BD-ED46-8FFFA8B36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605DF57D-58EF-483F-798B-A1C2F0C49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26DEC-7642-49B1-DF7F-40C1CEC5EAF5}"/>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6" name="Footer Placeholder 5">
            <a:extLst>
              <a:ext uri="{FF2B5EF4-FFF2-40B4-BE49-F238E27FC236}">
                <a16:creationId xmlns:a16="http://schemas.microsoft.com/office/drawing/2014/main" id="{B9C6B0D7-3DB5-0212-0EA3-07B619555CE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73A50049-D721-A189-0AE5-9179682E8E36}"/>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126119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8CEA-D889-6BA9-632C-6934326E4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4D05F31B-5233-CB5D-8549-B34022739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30DE3526-ED9C-CE05-7316-9D6FAB1EA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0378A-BB19-DF80-A788-773097EEF84B}"/>
              </a:ext>
            </a:extLst>
          </p:cNvPr>
          <p:cNvSpPr>
            <a:spLocks noGrp="1"/>
          </p:cNvSpPr>
          <p:nvPr>
            <p:ph type="dt" sz="half" idx="10"/>
          </p:nvPr>
        </p:nvSpPr>
        <p:spPr/>
        <p:txBody>
          <a:bodyPr/>
          <a:lstStyle/>
          <a:p>
            <a:fld id="{5A57412D-8DFF-4021-AED4-5775BA01E8C3}" type="datetimeFigureOut">
              <a:rPr lang="ro-RO" smtClean="0"/>
              <a:t>15.09.2025</a:t>
            </a:fld>
            <a:endParaRPr lang="ro-RO"/>
          </a:p>
        </p:txBody>
      </p:sp>
      <p:sp>
        <p:nvSpPr>
          <p:cNvPr id="6" name="Footer Placeholder 5">
            <a:extLst>
              <a:ext uri="{FF2B5EF4-FFF2-40B4-BE49-F238E27FC236}">
                <a16:creationId xmlns:a16="http://schemas.microsoft.com/office/drawing/2014/main" id="{BE5EDC3E-6E9A-7948-C8D2-7AB82980675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661D909E-4901-4A2C-FC01-D7C2A22B7A6F}"/>
              </a:ext>
            </a:extLst>
          </p:cNvPr>
          <p:cNvSpPr>
            <a:spLocks noGrp="1"/>
          </p:cNvSpPr>
          <p:nvPr>
            <p:ph type="sldNum" sz="quarter" idx="12"/>
          </p:nvPr>
        </p:nvSpPr>
        <p:spPr/>
        <p:txBody>
          <a:bodyPr/>
          <a:lstStyle/>
          <a:p>
            <a:fld id="{44A2DD7A-3477-41C8-808F-867624732332}" type="slidenum">
              <a:rPr lang="ro-RO" smtClean="0"/>
              <a:t>‹#›</a:t>
            </a:fld>
            <a:endParaRPr lang="ro-RO"/>
          </a:p>
        </p:txBody>
      </p:sp>
    </p:spTree>
    <p:extLst>
      <p:ext uri="{BB962C8B-B14F-4D97-AF65-F5344CB8AC3E}">
        <p14:creationId xmlns:p14="http://schemas.microsoft.com/office/powerpoint/2010/main" val="159093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3A650-C1BB-878D-353A-FF58DD242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578EC3DD-5905-C8F4-2454-FF0A99E56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CF5E106-C346-1C34-1943-A210FA977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7412D-8DFF-4021-AED4-5775BA01E8C3}" type="datetimeFigureOut">
              <a:rPr lang="ro-RO" smtClean="0"/>
              <a:t>15.09.2025</a:t>
            </a:fld>
            <a:endParaRPr lang="ro-RO"/>
          </a:p>
        </p:txBody>
      </p:sp>
      <p:sp>
        <p:nvSpPr>
          <p:cNvPr id="5" name="Footer Placeholder 4">
            <a:extLst>
              <a:ext uri="{FF2B5EF4-FFF2-40B4-BE49-F238E27FC236}">
                <a16:creationId xmlns:a16="http://schemas.microsoft.com/office/drawing/2014/main" id="{D68654BF-0B7B-1620-3BB1-64018354A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9299F886-0A95-A816-34D3-64C520E95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2DD7A-3477-41C8-808F-867624732332}" type="slidenum">
              <a:rPr lang="ro-RO" smtClean="0"/>
              <a:t>‹#›</a:t>
            </a:fld>
            <a:endParaRPr lang="ro-RO"/>
          </a:p>
        </p:txBody>
      </p:sp>
    </p:spTree>
    <p:extLst>
      <p:ext uri="{BB962C8B-B14F-4D97-AF65-F5344CB8AC3E}">
        <p14:creationId xmlns:p14="http://schemas.microsoft.com/office/powerpoint/2010/main" val="750129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ogle.com/search?sca_esv=e7bf22627bcd1c5c&amp;sxsrf=AE3TifOKUDVGptkBUGH9UE1LfVLB-V3hyg%3A1757424379315&amp;q=Gamma+Knife&amp;sa=X&amp;ved=2ahUKEwi65eT-48uPAxUjSvEDHfVWB6kQxccNegUImgEQAQ&amp;mstk=AUtExfA3kCi2iW3y-uIjdly_kDLVcfH6u11UcYOIfJL8D4pLBn3DYoKCQUDDAgm8TYgrDnrLD1WMNIQvqiRwaShnj-MArYUB2kJInGNrghz-t9HJ4B4LYq-zQyS9tRB6H5H8Fq8bPVv9a7Z02QJaB-7LZ4TEdcTkAj3ilRZuOcCIm5hvq0GAvXgO2dFKczBVVXdNSlt8nZE_2a2SdsSWaUlnqf7Wlpr9dVKSS8i8gpehXb-NQ6kxbqX6qRx2ucQzxgEpaZIImpjF95hrh3Z-UQUUqX5GtXnmx7sIQ5zn5s3TJp9Oqg&amp;csui=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search?sca_esv=e7bf22627bcd1c5c&amp;cs=0&amp;sxsrf=AE3TifMQq456Jdp6GR4_94o7HzFu-ksX-w%3A1757423944558&amp;q=americium-241&amp;sa=X&amp;ved=2ahUKEwjShZmv4suPAxWgzQIHHXK4CaEQxccNegQIQhAB&amp;mstk=AUtExfCGG51PNSw2k7ZWJF7B156_7ygj5LxQSa6rgQTEk6YermcXEijo53jkRNTuLftJZGmTySjMqxNDE_YPTCSBcubJH8LbnMqt6wz_pvJV01_YbSCqsMQOV5EeBObC771PJ9lYaRFCGBG4x3ZYxrqP3XlZaqqEDLf9AilxFTCWIFWwd5dRDnnXmnv3_3mxy90bvUoumDjX8S0mDa5hiheMQHW9S0Uk0w31AFV4YOPp6EbRlkGzjzyuCpj2BTaJlYRXOplCzKF6EoRl3ow1Vj4eT0Gy4lvn8pmPqEf4ubAmA38ujA&amp;csui=3" TargetMode="External"/><Relationship Id="rId7" Type="http://schemas.openxmlformats.org/officeDocument/2006/relationships/hyperlink" Target="https://www.google.com/search?sca_esv=e7bf22627bcd1c5c&amp;cs=0&amp;sxsrf=AE3TifMQq456Jdp6GR4_94o7HzFu-ksX-w%3A1757423944558&amp;q=polonium&amp;sa=X&amp;ved=2ahUKEwjShZmv4suPAxWgzQIHHXK4CaEQxccNegQIRxAE&amp;mstk=AUtExfCGG51PNSw2k7ZWJF7B156_7ygj5LxQSa6rgQTEk6YermcXEijo53jkRNTuLftJZGmTySjMqxNDE_YPTCSBcubJH8LbnMqt6wz_pvJV01_YbSCqsMQOV5EeBObC771PJ9lYaRFCGBG4x3ZYxrqP3XlZaqqEDLf9AilxFTCWIFWwd5dRDnnXmnv3_3mxy90bvUoumDjX8S0mDa5hiheMQHW9S0Uk0w31AFV4YOPp6EbRlkGzjzyuCpj2BTaJlYRXOplCzKF6EoRl3ow1Vj4eT0Gy4lvn8pmPqEf4ubAmA38ujA&amp;csui=3" TargetMode="External"/><Relationship Id="rId2" Type="http://schemas.openxmlformats.org/officeDocument/2006/relationships/hyperlink" Target="https://www.google.com/search?sca_esv=e7bf22627bcd1c5c&amp;cs=0&amp;sxsrf=AE3TifMQq456Jdp6GR4_94o7HzFu-ksX-w%3A1757423944558&amp;q=Smoke+Detectors&amp;sa=X&amp;ved=2ahUKEwjShZmv4suPAxWgzQIHHXK4CaEQxccNegQIPhAB&amp;mstk=AUtExfCGG51PNSw2k7ZWJF7B156_7ygj5LxQSa6rgQTEk6YermcXEijo53jkRNTuLftJZGmTySjMqxNDE_YPTCSBcubJH8LbnMqt6wz_pvJV01_YbSCqsMQOV5EeBObC771PJ9lYaRFCGBG4x3ZYxrqP3XlZaqqEDLf9AilxFTCWIFWwd5dRDnnXmnv3_3mxy90bvUoumDjX8S0mDa5hiheMQHW9S0Uk0w31AFV4YOPp6EbRlkGzjzyuCpj2BTaJlYRXOplCzKF6EoRl3ow1Vj4eT0Gy4lvn8pmPqEf4ubAmA38ujA&amp;csui=3" TargetMode="External"/><Relationship Id="rId1" Type="http://schemas.openxmlformats.org/officeDocument/2006/relationships/slideLayout" Target="../slideLayouts/slideLayout2.xml"/><Relationship Id="rId6" Type="http://schemas.openxmlformats.org/officeDocument/2006/relationships/hyperlink" Target="https://www.google.com/search?sca_esv=e7bf22627bcd1c5c&amp;cs=0&amp;sxsrf=AE3TifMQq456Jdp6GR4_94o7HzFu-ksX-w%3A1757423944558&amp;q=radium&amp;sa=X&amp;ved=2ahUKEwjShZmv4suPAxWgzQIHHXK4CaEQxccNegQIRxAD&amp;mstk=AUtExfCGG51PNSw2k7ZWJF7B156_7ygj5LxQSa6rgQTEk6YermcXEijo53jkRNTuLftJZGmTySjMqxNDE_YPTCSBcubJH8LbnMqt6wz_pvJV01_YbSCqsMQOV5EeBObC771PJ9lYaRFCGBG4x3ZYxrqP3XlZaqqEDLf9AilxFTCWIFWwd5dRDnnXmnv3_3mxy90bvUoumDjX8S0mDa5hiheMQHW9S0Uk0w31AFV4YOPp6EbRlkGzjzyuCpj2BTaJlYRXOplCzKF6EoRl3ow1Vj4eT0Gy4lvn8pmPqEf4ubAmA38ujA&amp;csui=3" TargetMode="External"/><Relationship Id="rId5" Type="http://schemas.openxmlformats.org/officeDocument/2006/relationships/hyperlink" Target="https://www.google.com/search?sca_esv=e7bf22627bcd1c5c&amp;cs=0&amp;sxsrf=AE3TifMQq456Jdp6GR4_94o7HzFu-ksX-w%3A1757423944558&amp;q=thorium&amp;sa=X&amp;ved=2ahUKEwjShZmv4suPAxWgzQIHHXK4CaEQxccNegQIRxAC&amp;mstk=AUtExfCGG51PNSw2k7ZWJF7B156_7ygj5LxQSa6rgQTEk6YermcXEijo53jkRNTuLftJZGmTySjMqxNDE_YPTCSBcubJH8LbnMqt6wz_pvJV01_YbSCqsMQOV5EeBObC771PJ9lYaRFCGBG4x3ZYxrqP3XlZaqqEDLf9AilxFTCWIFWwd5dRDnnXmnv3_3mxy90bvUoumDjX8S0mDa5hiheMQHW9S0Uk0w31AFV4YOPp6EbRlkGzjzyuCpj2BTaJlYRXOplCzKF6EoRl3ow1Vj4eT0Gy4lvn8pmPqEf4ubAmA38ujA&amp;csui=3" TargetMode="External"/><Relationship Id="rId4" Type="http://schemas.openxmlformats.org/officeDocument/2006/relationships/hyperlink" Target="https://www.google.com/search?sca_esv=e7bf22627bcd1c5c&amp;cs=0&amp;sxsrf=AE3TifMQq456Jdp6GR4_94o7HzFu-ksX-w%3A1757423944558&amp;q=uranium&amp;sa=X&amp;ved=2ahUKEwjShZmv4suPAxWgzQIHHXK4CaEQxccNegQIRxAB&amp;mstk=AUtExfCGG51PNSw2k7ZWJF7B156_7ygj5LxQSa6rgQTEk6YermcXEijo53jkRNTuLftJZGmTySjMqxNDE_YPTCSBcubJH8LbnMqt6wz_pvJV01_YbSCqsMQOV5EeBObC771PJ9lYaRFCGBG4x3ZYxrqP3XlZaqqEDLf9AilxFTCWIFWwd5dRDnnXmnv3_3mxy90bvUoumDjX8S0mDa5hiheMQHW9S0Uk0w31AFV4YOPp6EbRlkGzjzyuCpj2BTaJlYRXOplCzKF6EoRl3ow1Vj4eT0Gy4lvn8pmPqEf4ubAmA38ujA&amp;csui=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nline-learning-college.com/knowledge-hub/gcses/gcse-physics-help/nuclear-fission-nuclear-fus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Atomic_nucleus"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en.wikipedia.org/wiki/Nuclear_fission" TargetMode="External"/><Relationship Id="rId4" Type="http://schemas.openxmlformats.org/officeDocument/2006/relationships/hyperlink" Target="https://en.wikipedia.org/wiki/Gamma_ray"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chemistnotes.com/inorganic/rate-equation-rate-of-radioactive-disintegration-in-detailed/#google_vignett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xqRfXfJdKa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FA0D-3F88-4880-459B-7AC585F9A1EE}"/>
              </a:ext>
            </a:extLst>
          </p:cNvPr>
          <p:cNvSpPr>
            <a:spLocks noGrp="1"/>
          </p:cNvSpPr>
          <p:nvPr>
            <p:ph type="ctrTitle"/>
          </p:nvPr>
        </p:nvSpPr>
        <p:spPr/>
        <p:txBody>
          <a:bodyPr/>
          <a:lstStyle/>
          <a:p>
            <a:r>
              <a:rPr lang="en-US" dirty="0" err="1"/>
              <a:t>Biofizica</a:t>
            </a:r>
            <a:r>
              <a:rPr lang="en-US" dirty="0"/>
              <a:t> </a:t>
            </a:r>
            <a:r>
              <a:rPr lang="ro-MD" dirty="0"/>
              <a:t>și</a:t>
            </a:r>
            <a:r>
              <a:rPr lang="en-US" dirty="0"/>
              <a:t> </a:t>
            </a:r>
            <a:r>
              <a:rPr lang="en-US" dirty="0" err="1"/>
              <a:t>radia</a:t>
            </a:r>
            <a:r>
              <a:rPr lang="ro-MD" dirty="0"/>
              <a:t>ț</a:t>
            </a:r>
            <a:r>
              <a:rPr lang="en-US" dirty="0" err="1"/>
              <a:t>iile</a:t>
            </a:r>
            <a:r>
              <a:rPr lang="en-US" dirty="0"/>
              <a:t> </a:t>
            </a:r>
            <a:r>
              <a:rPr lang="en-US" dirty="0" err="1"/>
              <a:t>ionizante</a:t>
            </a:r>
            <a:endParaRPr lang="ro-RO" dirty="0"/>
          </a:p>
        </p:txBody>
      </p:sp>
      <p:sp>
        <p:nvSpPr>
          <p:cNvPr id="3" name="Subtitle 2">
            <a:extLst>
              <a:ext uri="{FF2B5EF4-FFF2-40B4-BE49-F238E27FC236}">
                <a16:creationId xmlns:a16="http://schemas.microsoft.com/office/drawing/2014/main" id="{89FA5305-E96E-E55B-F952-97735BC7A8B1}"/>
              </a:ext>
            </a:extLst>
          </p:cNvPr>
          <p:cNvSpPr>
            <a:spLocks noGrp="1"/>
          </p:cNvSpPr>
          <p:nvPr>
            <p:ph type="subTitle" idx="1"/>
          </p:nvPr>
        </p:nvSpPr>
        <p:spPr/>
        <p:txBody>
          <a:bodyPr/>
          <a:lstStyle/>
          <a:p>
            <a:endParaRPr lang="ro-RO"/>
          </a:p>
        </p:txBody>
      </p:sp>
    </p:spTree>
    <p:extLst>
      <p:ext uri="{BB962C8B-B14F-4D97-AF65-F5344CB8AC3E}">
        <p14:creationId xmlns:p14="http://schemas.microsoft.com/office/powerpoint/2010/main" val="994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F022-6711-14B4-210A-B708FBA29DF4}"/>
              </a:ext>
            </a:extLst>
          </p:cNvPr>
          <p:cNvSpPr>
            <a:spLocks noGrp="1"/>
          </p:cNvSpPr>
          <p:nvPr>
            <p:ph type="title"/>
          </p:nvPr>
        </p:nvSpPr>
        <p:spPr/>
        <p:txBody>
          <a:bodyPr/>
          <a:lstStyle/>
          <a:p>
            <a:r>
              <a:rPr lang="ro-MD" dirty="0"/>
              <a:t>Ionizing radiation</a:t>
            </a:r>
            <a:endParaRPr lang="ro-RO" dirty="0"/>
          </a:p>
        </p:txBody>
      </p:sp>
      <p:pic>
        <p:nvPicPr>
          <p:cNvPr id="7" name="Picture 6">
            <a:extLst>
              <a:ext uri="{FF2B5EF4-FFF2-40B4-BE49-F238E27FC236}">
                <a16:creationId xmlns:a16="http://schemas.microsoft.com/office/drawing/2014/main" id="{3C09DE88-D5C2-0510-CC0D-64E2E495582D}"/>
              </a:ext>
            </a:extLst>
          </p:cNvPr>
          <p:cNvPicPr>
            <a:picLocks noChangeAspect="1"/>
          </p:cNvPicPr>
          <p:nvPr/>
        </p:nvPicPr>
        <p:blipFill>
          <a:blip r:embed="rId2"/>
          <a:stretch>
            <a:fillRect/>
          </a:stretch>
        </p:blipFill>
        <p:spPr>
          <a:xfrm>
            <a:off x="3399004" y="1919287"/>
            <a:ext cx="5393991" cy="4024313"/>
          </a:xfrm>
          <a:prstGeom prst="rect">
            <a:avLst/>
          </a:prstGeom>
        </p:spPr>
      </p:pic>
    </p:spTree>
    <p:extLst>
      <p:ext uri="{BB962C8B-B14F-4D97-AF65-F5344CB8AC3E}">
        <p14:creationId xmlns:p14="http://schemas.microsoft.com/office/powerpoint/2010/main" val="302441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5CFE-2280-CF28-8DA8-8906346F538D}"/>
              </a:ext>
            </a:extLst>
          </p:cNvPr>
          <p:cNvSpPr>
            <a:spLocks noGrp="1"/>
          </p:cNvSpPr>
          <p:nvPr>
            <p:ph type="title"/>
          </p:nvPr>
        </p:nvSpPr>
        <p:spPr>
          <a:xfrm>
            <a:off x="838200" y="365125"/>
            <a:ext cx="10515600" cy="728663"/>
          </a:xfrm>
        </p:spPr>
        <p:txBody>
          <a:bodyPr/>
          <a:lstStyle/>
          <a:p>
            <a:r>
              <a:rPr lang="ro-MD" dirty="0"/>
              <a:t>Gamma rays</a:t>
            </a:r>
            <a:endParaRPr lang="ro-RO" dirty="0"/>
          </a:p>
        </p:txBody>
      </p:sp>
      <p:sp>
        <p:nvSpPr>
          <p:cNvPr id="3" name="Content Placeholder 2">
            <a:extLst>
              <a:ext uri="{FF2B5EF4-FFF2-40B4-BE49-F238E27FC236}">
                <a16:creationId xmlns:a16="http://schemas.microsoft.com/office/drawing/2014/main" id="{2A7120F3-CFF4-B0CF-03D6-9C8815590D46}"/>
              </a:ext>
            </a:extLst>
          </p:cNvPr>
          <p:cNvSpPr>
            <a:spLocks noGrp="1"/>
          </p:cNvSpPr>
          <p:nvPr>
            <p:ph idx="1"/>
          </p:nvPr>
        </p:nvSpPr>
        <p:spPr>
          <a:xfrm>
            <a:off x="409574" y="1093788"/>
            <a:ext cx="11268075" cy="5399087"/>
          </a:xfrm>
        </p:spPr>
        <p:txBody>
          <a:bodyPr>
            <a:normAutofit fontScale="92500" lnSpcReduction="10000"/>
          </a:bodyPr>
          <a:lstStyle/>
          <a:p>
            <a:r>
              <a:rPr lang="en-GB" dirty="0"/>
              <a:t>Gamma rays have the highest energy, shortest wavelengths and </a:t>
            </a:r>
            <a:r>
              <a:rPr lang="ro-MD" dirty="0"/>
              <a:t>              </a:t>
            </a:r>
            <a:r>
              <a:rPr lang="en-GB" dirty="0"/>
              <a:t>highest frequencies in the EM spectrum</a:t>
            </a:r>
            <a:endParaRPr lang="ro-MD" dirty="0"/>
          </a:p>
          <a:p>
            <a:r>
              <a:rPr lang="en-GB" dirty="0"/>
              <a:t>  It is generated by: changes in energy levels in the nucleus</a:t>
            </a:r>
            <a:endParaRPr lang="ro-MD" dirty="0"/>
          </a:p>
          <a:p>
            <a:r>
              <a:rPr lang="en-GB" dirty="0"/>
              <a:t>Waves have no mass, so gamma rays are able to travel over very long distances through air. They have the highest penetrating power of the three ionising radiation types and go through paper and aluminium. </a:t>
            </a:r>
            <a:endParaRPr lang="ro-MD" dirty="0"/>
          </a:p>
          <a:p>
            <a:r>
              <a:rPr lang="en-GB" dirty="0"/>
              <a:t>Gamma rays can be stopped by thick sheets of lead or concrete. </a:t>
            </a:r>
            <a:endParaRPr lang="ro-MD" dirty="0"/>
          </a:p>
          <a:p>
            <a:r>
              <a:rPr lang="en-GB" dirty="0"/>
              <a:t>Gamma rays have very weak ionising power and tend to pass through and past atoms rather than ionising them. This means that no change in atomic mass or atomic number occurs during gamma radiation.</a:t>
            </a:r>
            <a:endParaRPr lang="ro-MD" dirty="0"/>
          </a:p>
          <a:p>
            <a:r>
              <a:rPr lang="en-GB" dirty="0"/>
              <a:t>  Because of their great penetrating ability , gamma rays can cause serious illness. </a:t>
            </a:r>
            <a:endParaRPr lang="ro-MD" dirty="0"/>
          </a:p>
          <a:p>
            <a:r>
              <a:rPr lang="en-GB" dirty="0"/>
              <a:t> However when used in controlled conditions, gamma rays are useful in cancer treatment and diagnosis</a:t>
            </a:r>
            <a:endParaRPr lang="ro-RO" dirty="0"/>
          </a:p>
        </p:txBody>
      </p:sp>
      <p:pic>
        <p:nvPicPr>
          <p:cNvPr id="5" name="Picture 4">
            <a:extLst>
              <a:ext uri="{FF2B5EF4-FFF2-40B4-BE49-F238E27FC236}">
                <a16:creationId xmlns:a16="http://schemas.microsoft.com/office/drawing/2014/main" id="{F62CED82-A8FD-3363-5C40-E323379A37D9}"/>
              </a:ext>
            </a:extLst>
          </p:cNvPr>
          <p:cNvPicPr>
            <a:picLocks noChangeAspect="1"/>
          </p:cNvPicPr>
          <p:nvPr/>
        </p:nvPicPr>
        <p:blipFill>
          <a:blip r:embed="rId2"/>
          <a:stretch>
            <a:fillRect/>
          </a:stretch>
        </p:blipFill>
        <p:spPr>
          <a:xfrm>
            <a:off x="10039350" y="365125"/>
            <a:ext cx="1771650" cy="1295400"/>
          </a:xfrm>
          <a:prstGeom prst="rect">
            <a:avLst/>
          </a:prstGeom>
        </p:spPr>
      </p:pic>
    </p:spTree>
    <p:extLst>
      <p:ext uri="{BB962C8B-B14F-4D97-AF65-F5344CB8AC3E}">
        <p14:creationId xmlns:p14="http://schemas.microsoft.com/office/powerpoint/2010/main" val="351982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DE824-7010-57CF-5614-2C8E1669F963}"/>
              </a:ext>
            </a:extLst>
          </p:cNvPr>
          <p:cNvSpPr>
            <a:spLocks noGrp="1"/>
          </p:cNvSpPr>
          <p:nvPr>
            <p:ph type="title"/>
          </p:nvPr>
        </p:nvSpPr>
        <p:spPr/>
        <p:txBody>
          <a:bodyPr/>
          <a:lstStyle/>
          <a:p>
            <a:r>
              <a:rPr lang="ro-MD" dirty="0"/>
              <a:t>Application</a:t>
            </a:r>
            <a:endParaRPr lang="ro-RO" dirty="0"/>
          </a:p>
        </p:txBody>
      </p:sp>
      <p:sp>
        <p:nvSpPr>
          <p:cNvPr id="4" name="Rectangle 1">
            <a:extLst>
              <a:ext uri="{FF2B5EF4-FFF2-40B4-BE49-F238E27FC236}">
                <a16:creationId xmlns:a16="http://schemas.microsoft.com/office/drawing/2014/main" id="{EC92605D-2F7A-3536-417A-4135FB72BC19}"/>
              </a:ext>
            </a:extLst>
          </p:cNvPr>
          <p:cNvSpPr>
            <a:spLocks noGrp="1" noChangeArrowheads="1"/>
          </p:cNvSpPr>
          <p:nvPr>
            <p:ph idx="1"/>
          </p:nvPr>
        </p:nvSpPr>
        <p:spPr bwMode="auto">
          <a:xfrm>
            <a:off x="438150" y="1460801"/>
            <a:ext cx="10287000" cy="5032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400" b="1" i="0" u="none" strike="noStrike" cap="none" normalizeH="0" baseline="0" dirty="0">
                <a:ln>
                  <a:noFill/>
                </a:ln>
                <a:solidFill>
                  <a:srgbClr val="001D35"/>
                </a:solidFill>
                <a:effectLst/>
              </a:rPr>
              <a:t>Medical Sterilization:</a:t>
            </a:r>
            <a:endParaRPr kumimoji="0" lang="ro-RO" altLang="ro-RO" sz="2400" b="0" i="0" u="none" strike="noStrike" cap="none" normalizeH="0" baseline="0" dirty="0">
              <a:ln>
                <a:noFill/>
              </a:ln>
              <a:solidFill>
                <a:srgbClr val="001D3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400" b="0" i="0" u="none" strike="noStrike" cap="none" normalizeH="0" baseline="0" dirty="0">
                <a:ln>
                  <a:noFill/>
                </a:ln>
                <a:solidFill>
                  <a:srgbClr val="545D7E"/>
                </a:solidFill>
                <a:effectLst/>
              </a:rPr>
              <a:t>Gamma radiation is used to sterilize medical equipment and products due to its ability to kill bacteria and other microorganisms.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400" b="1" i="0" u="none" strike="noStrike" cap="none" normalizeH="0" baseline="0" dirty="0">
                <a:ln>
                  <a:noFill/>
                </a:ln>
                <a:solidFill>
                  <a:srgbClr val="001D35"/>
                </a:solidFill>
                <a:effectLst/>
              </a:rPr>
              <a:t>Food Irradiation:</a:t>
            </a:r>
            <a:endParaRPr kumimoji="0" lang="ro-RO" altLang="ro-RO" sz="2400" b="0" i="0" u="none" strike="noStrike" cap="none" normalizeH="0" baseline="0" dirty="0">
              <a:ln>
                <a:noFill/>
              </a:ln>
              <a:solidFill>
                <a:srgbClr val="001D3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400" b="0" i="0" u="none" strike="noStrike" cap="none" normalizeH="0" baseline="0" dirty="0">
                <a:ln>
                  <a:noFill/>
                </a:ln>
                <a:solidFill>
                  <a:srgbClr val="545D7E"/>
                </a:solidFill>
                <a:effectLst/>
              </a:rPr>
              <a:t>It can be used to kill harmful microbes in food, extending shelf life and improving safety.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400" b="1" i="0" u="none" strike="noStrike" cap="none" normalizeH="0" baseline="0" dirty="0">
                <a:ln>
                  <a:noFill/>
                </a:ln>
                <a:solidFill>
                  <a:srgbClr val="001D35"/>
                </a:solidFill>
                <a:effectLst/>
              </a:rPr>
              <a:t>Radiosurgery:</a:t>
            </a:r>
            <a:endParaRPr kumimoji="0" lang="ro-RO" altLang="ro-RO" sz="2400" b="0" i="0" u="none" strike="noStrike" cap="none" normalizeH="0" baseline="0" dirty="0">
              <a:ln>
                <a:noFill/>
              </a:ln>
              <a:solidFill>
                <a:srgbClr val="001D3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400" b="0" i="0" u="none" strike="noStrike" cap="none" normalizeH="0" baseline="0" dirty="0">
                <a:ln>
                  <a:noFill/>
                </a:ln>
                <a:solidFill>
                  <a:srgbClr val="545D7E"/>
                </a:solidFill>
                <a:effectLst/>
              </a:rPr>
              <a:t>Techniques like the </a:t>
            </a:r>
            <a:r>
              <a:rPr kumimoji="0" lang="ro-RO" altLang="ro-RO" sz="2400" b="0" i="0" u="none" strike="noStrike" cap="none" normalizeH="0" baseline="0" dirty="0">
                <a:ln>
                  <a:noFill/>
                </a:ln>
                <a:solidFill>
                  <a:srgbClr val="545D7E"/>
                </a:solidFill>
                <a:effectLst/>
                <a:hlinkClick r:id="rId2"/>
              </a:rPr>
              <a:t>Gamma Knife</a:t>
            </a:r>
            <a:r>
              <a:rPr kumimoji="0" lang="ro-RO" altLang="ro-RO" sz="2400" b="0" i="0" u="none" strike="noStrike" cap="none" normalizeH="0" baseline="0" dirty="0">
                <a:ln>
                  <a:noFill/>
                </a:ln>
                <a:solidFill>
                  <a:srgbClr val="545D7E"/>
                </a:solidFill>
                <a:effectLst/>
              </a:rPr>
              <a:t> use focused beams of gamma radiation to destroy tumors, particularly in the brain, without invasive surgery.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400" b="1" i="0" u="none" strike="noStrike" cap="none" normalizeH="0" baseline="0" dirty="0">
                <a:ln>
                  <a:noFill/>
                </a:ln>
                <a:solidFill>
                  <a:srgbClr val="001D35"/>
                </a:solidFill>
                <a:effectLst/>
              </a:rPr>
              <a:t>Wastewater Treatment:</a:t>
            </a:r>
            <a:endParaRPr kumimoji="0" lang="ro-RO" altLang="ro-RO" sz="2400" b="0" i="0" u="none" strike="noStrike" cap="none" normalizeH="0" baseline="0" dirty="0">
              <a:ln>
                <a:noFill/>
              </a:ln>
              <a:solidFill>
                <a:srgbClr val="001D3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400" b="0" i="0" u="none" strike="noStrike" cap="none" normalizeH="0" baseline="0" dirty="0">
                <a:ln>
                  <a:noFill/>
                </a:ln>
                <a:solidFill>
                  <a:srgbClr val="545D7E"/>
                </a:solidFill>
                <a:effectLst/>
              </a:rPr>
              <a:t>Gamma radiation can break down persistent organic contaminants in wastewater. </a:t>
            </a:r>
            <a:endParaRPr kumimoji="0" lang="ro-RO" altLang="ro-RO" sz="2400" b="0" i="0" u="none" strike="noStrike" cap="none" normalizeH="0" baseline="0" dirty="0">
              <a:ln>
                <a:noFill/>
              </a:ln>
              <a:solidFill>
                <a:srgbClr val="001D3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994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3F10-E807-04EB-2CF1-B2A546C3EC90}"/>
              </a:ext>
            </a:extLst>
          </p:cNvPr>
          <p:cNvSpPr>
            <a:spLocks noGrp="1"/>
          </p:cNvSpPr>
          <p:nvPr>
            <p:ph type="title"/>
          </p:nvPr>
        </p:nvSpPr>
        <p:spPr/>
        <p:txBody>
          <a:bodyPr/>
          <a:lstStyle/>
          <a:p>
            <a:r>
              <a:rPr lang="ro-MD" dirty="0"/>
              <a:t>X- rays</a:t>
            </a:r>
            <a:endParaRPr lang="ro-RO" dirty="0"/>
          </a:p>
        </p:txBody>
      </p:sp>
      <p:sp>
        <p:nvSpPr>
          <p:cNvPr id="3" name="Content Placeholder 2">
            <a:extLst>
              <a:ext uri="{FF2B5EF4-FFF2-40B4-BE49-F238E27FC236}">
                <a16:creationId xmlns:a16="http://schemas.microsoft.com/office/drawing/2014/main" id="{4F0A9DE7-1970-0A8B-0CB2-FEA527FEC43C}"/>
              </a:ext>
            </a:extLst>
          </p:cNvPr>
          <p:cNvSpPr>
            <a:spLocks noGrp="1"/>
          </p:cNvSpPr>
          <p:nvPr>
            <p:ph idx="1"/>
          </p:nvPr>
        </p:nvSpPr>
        <p:spPr/>
        <p:txBody>
          <a:bodyPr/>
          <a:lstStyle/>
          <a:p>
            <a:r>
              <a:rPr lang="en-GB" dirty="0"/>
              <a:t> </a:t>
            </a:r>
            <a:r>
              <a:rPr lang="en-GB" dirty="0" err="1"/>
              <a:t>Xrays</a:t>
            </a:r>
            <a:r>
              <a:rPr lang="en-GB" dirty="0"/>
              <a:t> have high energy and can penetrate some material</a:t>
            </a:r>
            <a:endParaRPr lang="ro-MD" dirty="0"/>
          </a:p>
          <a:p>
            <a:r>
              <a:rPr lang="en-GB" dirty="0"/>
              <a:t>  X rays can pass right through bodies</a:t>
            </a:r>
            <a:endParaRPr lang="ro-MD" dirty="0"/>
          </a:p>
          <a:p>
            <a:r>
              <a:rPr lang="en-GB" dirty="0"/>
              <a:t>  X rays are used for diagnostic tool in dentistry and medicine</a:t>
            </a:r>
            <a:endParaRPr lang="ro-RO" dirty="0"/>
          </a:p>
        </p:txBody>
      </p:sp>
      <p:pic>
        <p:nvPicPr>
          <p:cNvPr id="5" name="Picture 4">
            <a:extLst>
              <a:ext uri="{FF2B5EF4-FFF2-40B4-BE49-F238E27FC236}">
                <a16:creationId xmlns:a16="http://schemas.microsoft.com/office/drawing/2014/main" id="{592A8BA7-31C5-2A23-1D19-7B7C784EA52F}"/>
              </a:ext>
            </a:extLst>
          </p:cNvPr>
          <p:cNvPicPr>
            <a:picLocks noChangeAspect="1"/>
          </p:cNvPicPr>
          <p:nvPr/>
        </p:nvPicPr>
        <p:blipFill>
          <a:blip r:embed="rId2"/>
          <a:stretch>
            <a:fillRect/>
          </a:stretch>
        </p:blipFill>
        <p:spPr>
          <a:xfrm>
            <a:off x="2839904" y="3790950"/>
            <a:ext cx="6512191" cy="2157413"/>
          </a:xfrm>
          <a:prstGeom prst="rect">
            <a:avLst/>
          </a:prstGeom>
        </p:spPr>
      </p:pic>
    </p:spTree>
    <p:extLst>
      <p:ext uri="{BB962C8B-B14F-4D97-AF65-F5344CB8AC3E}">
        <p14:creationId xmlns:p14="http://schemas.microsoft.com/office/powerpoint/2010/main" val="379685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A591-461E-1FD4-56B5-7CAB3A4C3909}"/>
              </a:ext>
            </a:extLst>
          </p:cNvPr>
          <p:cNvSpPr>
            <a:spLocks noGrp="1"/>
          </p:cNvSpPr>
          <p:nvPr>
            <p:ph type="title"/>
          </p:nvPr>
        </p:nvSpPr>
        <p:spPr/>
        <p:txBody>
          <a:bodyPr/>
          <a:lstStyle/>
          <a:p>
            <a:r>
              <a:rPr lang="ro-MD" dirty="0"/>
              <a:t>How X-rays work?</a:t>
            </a:r>
            <a:endParaRPr lang="ro-RO" dirty="0"/>
          </a:p>
        </p:txBody>
      </p:sp>
      <p:sp>
        <p:nvSpPr>
          <p:cNvPr id="3" name="Content Placeholder 2">
            <a:extLst>
              <a:ext uri="{FF2B5EF4-FFF2-40B4-BE49-F238E27FC236}">
                <a16:creationId xmlns:a16="http://schemas.microsoft.com/office/drawing/2014/main" id="{2306B3D5-B0D0-105D-F72C-89239B156104}"/>
              </a:ext>
            </a:extLst>
          </p:cNvPr>
          <p:cNvSpPr>
            <a:spLocks noGrp="1"/>
          </p:cNvSpPr>
          <p:nvPr>
            <p:ph idx="1"/>
          </p:nvPr>
        </p:nvSpPr>
        <p:spPr/>
        <p:txBody>
          <a:bodyPr/>
          <a:lstStyle/>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Electromagnetic Waves:</a:t>
            </a:r>
            <a:endParaRPr lang="en-GB" b="0" i="0" dirty="0">
              <a:solidFill>
                <a:srgbClr val="001D35"/>
              </a:solidFill>
              <a:effectLst/>
              <a:latin typeface="Google Sans"/>
            </a:endParaRPr>
          </a:p>
          <a:p>
            <a:pPr algn="l">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X-rays are electromagnetic waves with a specific range of wavelengths and high energy. </a:t>
            </a: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Penetration and Imaging:</a:t>
            </a:r>
            <a:endParaRPr lang="en-GB" b="0" i="0" dirty="0">
              <a:solidFill>
                <a:srgbClr val="001D35"/>
              </a:solidFill>
              <a:effectLst/>
              <a:latin typeface="Google Sans"/>
            </a:endParaRPr>
          </a:p>
          <a:p>
            <a:pPr algn="l">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When X-rays pass through the body, different tissues absorb them to different degrees. Bone, with its high calcium content, absorbs the most X-rays, appearing white on an image, while softer tissues and air appear </a:t>
            </a:r>
            <a:r>
              <a:rPr lang="en-GB" b="0" i="0" dirty="0" err="1">
                <a:solidFill>
                  <a:srgbClr val="545D7E"/>
                </a:solidFill>
                <a:effectLst/>
                <a:latin typeface="Google Sans"/>
              </a:rPr>
              <a:t>gray</a:t>
            </a:r>
            <a:r>
              <a:rPr lang="en-GB" b="0" i="0" dirty="0">
                <a:solidFill>
                  <a:srgbClr val="545D7E"/>
                </a:solidFill>
                <a:effectLst/>
                <a:latin typeface="Google Sans"/>
              </a:rPr>
              <a:t> and black, respectively. </a:t>
            </a:r>
          </a:p>
          <a:p>
            <a:r>
              <a:rPr lang="en-GB" b="1" dirty="0"/>
              <a:t>Diagnostic Tools:</a:t>
            </a:r>
            <a:endParaRPr lang="en-GB" dirty="0"/>
          </a:p>
          <a:p>
            <a:r>
              <a:rPr lang="en-GB" dirty="0"/>
              <a:t>This differential absorption creates images (radiographs) of the inside of the body, revealing structures like bones, organs, and foreign objects. </a:t>
            </a:r>
          </a:p>
          <a:p>
            <a:endParaRPr lang="ro-RO" dirty="0"/>
          </a:p>
        </p:txBody>
      </p:sp>
    </p:spTree>
    <p:extLst>
      <p:ext uri="{BB962C8B-B14F-4D97-AF65-F5344CB8AC3E}">
        <p14:creationId xmlns:p14="http://schemas.microsoft.com/office/powerpoint/2010/main" val="54323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3DA1-2C30-1ED7-85DC-C92018497459}"/>
              </a:ext>
            </a:extLst>
          </p:cNvPr>
          <p:cNvSpPr>
            <a:spLocks noGrp="1"/>
          </p:cNvSpPr>
          <p:nvPr>
            <p:ph type="title"/>
          </p:nvPr>
        </p:nvSpPr>
        <p:spPr/>
        <p:txBody>
          <a:bodyPr/>
          <a:lstStyle/>
          <a:p>
            <a:r>
              <a:rPr lang="ro-MD" dirty="0"/>
              <a:t>Uses of X-rays</a:t>
            </a:r>
            <a:endParaRPr lang="ro-RO" dirty="0"/>
          </a:p>
        </p:txBody>
      </p:sp>
      <p:sp>
        <p:nvSpPr>
          <p:cNvPr id="3" name="Content Placeholder 2">
            <a:extLst>
              <a:ext uri="{FF2B5EF4-FFF2-40B4-BE49-F238E27FC236}">
                <a16:creationId xmlns:a16="http://schemas.microsoft.com/office/drawing/2014/main" id="{0E982864-02FE-BE5D-D54F-1AAE4A078658}"/>
              </a:ext>
            </a:extLst>
          </p:cNvPr>
          <p:cNvSpPr>
            <a:spLocks noGrp="1"/>
          </p:cNvSpPr>
          <p:nvPr>
            <p:ph idx="1"/>
          </p:nvPr>
        </p:nvSpPr>
        <p:spPr/>
        <p:txBody>
          <a:bodyPr>
            <a:normAutofit lnSpcReduction="10000"/>
          </a:bodyPr>
          <a:lstStyle/>
          <a:p>
            <a:r>
              <a:rPr lang="en-GB" b="1" dirty="0"/>
              <a:t>Medical Diagnostics:</a:t>
            </a:r>
            <a:r>
              <a:rPr lang="en-GB" dirty="0"/>
              <a:t> Detecting broken bones, pneumonia, </a:t>
            </a:r>
            <a:r>
              <a:rPr lang="en-GB" dirty="0" err="1"/>
              <a:t>tumors</a:t>
            </a:r>
            <a:r>
              <a:rPr lang="en-GB" dirty="0"/>
              <a:t>, dental cavities, and foreign objects.</a:t>
            </a:r>
          </a:p>
          <a:p>
            <a:r>
              <a:rPr lang="en-GB" b="1" dirty="0"/>
              <a:t>Therapeutic Applications:</a:t>
            </a:r>
            <a:r>
              <a:rPr lang="en-GB" dirty="0"/>
              <a:t> Used to destroy cancerous </a:t>
            </a:r>
            <a:r>
              <a:rPr lang="en-GB" dirty="0" err="1"/>
              <a:t>tumors</a:t>
            </a:r>
            <a:r>
              <a:rPr lang="en-GB" dirty="0"/>
              <a:t> and cells by damaging their DNA.</a:t>
            </a:r>
          </a:p>
          <a:p>
            <a:r>
              <a:rPr lang="en-GB" b="1" dirty="0"/>
              <a:t>Industry and Security:</a:t>
            </a:r>
            <a:r>
              <a:rPr lang="en-GB" dirty="0"/>
              <a:t> Scanning baggage at airports, </a:t>
            </a:r>
            <a:r>
              <a:rPr lang="en-GB" dirty="0" err="1"/>
              <a:t>analyzing</a:t>
            </a:r>
            <a:r>
              <a:rPr lang="en-GB" dirty="0"/>
              <a:t> crystals, and detecting flaws in machinery and products.</a:t>
            </a:r>
            <a:endParaRPr lang="ro-MD" dirty="0"/>
          </a:p>
          <a:p>
            <a:endParaRPr lang="ro-MD" dirty="0"/>
          </a:p>
          <a:p>
            <a:r>
              <a:rPr lang="en-GB" b="1" dirty="0"/>
              <a:t>Lead Aprons:</a:t>
            </a:r>
            <a:endParaRPr lang="en-GB" dirty="0"/>
          </a:p>
          <a:p>
            <a:r>
              <a:rPr lang="en-GB" dirty="0"/>
              <a:t>Patients may wear lead aprons to protect sensitive parts of the body not being examined. </a:t>
            </a:r>
          </a:p>
          <a:p>
            <a:endParaRPr lang="en-GB" dirty="0"/>
          </a:p>
          <a:p>
            <a:endParaRPr lang="ro-RO" dirty="0"/>
          </a:p>
        </p:txBody>
      </p:sp>
    </p:spTree>
    <p:extLst>
      <p:ext uri="{BB962C8B-B14F-4D97-AF65-F5344CB8AC3E}">
        <p14:creationId xmlns:p14="http://schemas.microsoft.com/office/powerpoint/2010/main" val="210147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5B81-9A08-C5C7-9E4C-738D3EDEE2BD}"/>
              </a:ext>
            </a:extLst>
          </p:cNvPr>
          <p:cNvSpPr>
            <a:spLocks noGrp="1"/>
          </p:cNvSpPr>
          <p:nvPr>
            <p:ph type="title"/>
          </p:nvPr>
        </p:nvSpPr>
        <p:spPr/>
        <p:txBody>
          <a:bodyPr/>
          <a:lstStyle/>
          <a:p>
            <a:pPr algn="ctr"/>
            <a:r>
              <a:rPr lang="ro-RO" b="1" dirty="0"/>
              <a:t>Particulate radiations</a:t>
            </a:r>
          </a:p>
        </p:txBody>
      </p:sp>
      <p:sp>
        <p:nvSpPr>
          <p:cNvPr id="3" name="Content Placeholder 2">
            <a:extLst>
              <a:ext uri="{FF2B5EF4-FFF2-40B4-BE49-F238E27FC236}">
                <a16:creationId xmlns:a16="http://schemas.microsoft.com/office/drawing/2014/main" id="{27E5958D-ED20-845F-1A3D-70790BE6A9ED}"/>
              </a:ext>
            </a:extLst>
          </p:cNvPr>
          <p:cNvSpPr>
            <a:spLocks noGrp="1"/>
          </p:cNvSpPr>
          <p:nvPr>
            <p:ph idx="1"/>
          </p:nvPr>
        </p:nvSpPr>
        <p:spPr/>
        <p:txBody>
          <a:bodyPr/>
          <a:lstStyle/>
          <a:p>
            <a:r>
              <a:rPr lang="en-GB" dirty="0"/>
              <a:t>Have a mass and a charge </a:t>
            </a:r>
            <a:endParaRPr lang="ro-MD" dirty="0"/>
          </a:p>
          <a:p>
            <a:r>
              <a:rPr lang="en-GB" dirty="0"/>
              <a:t> Consisting of atomic or subatomic </a:t>
            </a:r>
            <a:r>
              <a:rPr lang="en-GB" dirty="0" err="1"/>
              <a:t>particules</a:t>
            </a:r>
            <a:r>
              <a:rPr lang="en-GB" dirty="0"/>
              <a:t> (electrons, protons,..) which carry energy in </a:t>
            </a:r>
            <a:r>
              <a:rPr lang="en-GB" b="1" dirty="0"/>
              <a:t>the form of kinetic energy </a:t>
            </a:r>
            <a:r>
              <a:rPr lang="en-GB" dirty="0"/>
              <a:t>of mass in motion</a:t>
            </a:r>
            <a:endParaRPr lang="ro-MD" dirty="0"/>
          </a:p>
          <a:p>
            <a:r>
              <a:rPr lang="en-GB" dirty="0"/>
              <a:t>  Produced by spontaneous radioactive decay</a:t>
            </a:r>
            <a:endParaRPr lang="ro-MD" dirty="0"/>
          </a:p>
          <a:p>
            <a:r>
              <a:rPr lang="en-GB" dirty="0"/>
              <a:t>  The kinetic energy is expressed as: • </a:t>
            </a:r>
            <a:r>
              <a:rPr lang="en-GB" b="1" dirty="0" err="1">
                <a:solidFill>
                  <a:srgbClr val="FF0000"/>
                </a:solidFill>
              </a:rPr>
              <a:t>Ec</a:t>
            </a:r>
            <a:r>
              <a:rPr lang="en-GB" b="1" dirty="0">
                <a:solidFill>
                  <a:srgbClr val="FF0000"/>
                </a:solidFill>
              </a:rPr>
              <a:t> = mV</a:t>
            </a:r>
            <a:r>
              <a:rPr lang="ro-MD" b="1" dirty="0">
                <a:solidFill>
                  <a:srgbClr val="FF0000"/>
                </a:solidFill>
              </a:rPr>
              <a:t>*</a:t>
            </a:r>
            <a:r>
              <a:rPr lang="en-GB" b="1" dirty="0">
                <a:solidFill>
                  <a:srgbClr val="FF0000"/>
                </a:solidFill>
              </a:rPr>
              <a:t>2</a:t>
            </a:r>
            <a:r>
              <a:rPr lang="ro-MD" b="1" dirty="0">
                <a:solidFill>
                  <a:srgbClr val="FF0000"/>
                </a:solidFill>
              </a:rPr>
              <a:t>/2</a:t>
            </a:r>
            <a:endParaRPr lang="ro-RO" b="1" dirty="0">
              <a:solidFill>
                <a:srgbClr val="FF0000"/>
              </a:solidFill>
            </a:endParaRPr>
          </a:p>
        </p:txBody>
      </p:sp>
      <p:pic>
        <p:nvPicPr>
          <p:cNvPr id="5" name="Picture 4">
            <a:extLst>
              <a:ext uri="{FF2B5EF4-FFF2-40B4-BE49-F238E27FC236}">
                <a16:creationId xmlns:a16="http://schemas.microsoft.com/office/drawing/2014/main" id="{02BF9698-8AD2-F50A-9542-BBA223DEB998}"/>
              </a:ext>
            </a:extLst>
          </p:cNvPr>
          <p:cNvPicPr>
            <a:picLocks noChangeAspect="1"/>
          </p:cNvPicPr>
          <p:nvPr/>
        </p:nvPicPr>
        <p:blipFill>
          <a:blip r:embed="rId2"/>
          <a:stretch>
            <a:fillRect/>
          </a:stretch>
        </p:blipFill>
        <p:spPr>
          <a:xfrm>
            <a:off x="1952624" y="4457701"/>
            <a:ext cx="8730441" cy="2176462"/>
          </a:xfrm>
          <a:prstGeom prst="rect">
            <a:avLst/>
          </a:prstGeom>
        </p:spPr>
      </p:pic>
    </p:spTree>
    <p:extLst>
      <p:ext uri="{BB962C8B-B14F-4D97-AF65-F5344CB8AC3E}">
        <p14:creationId xmlns:p14="http://schemas.microsoft.com/office/powerpoint/2010/main" val="186869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B02B-024C-EA88-47EA-8836C9682653}"/>
              </a:ext>
            </a:extLst>
          </p:cNvPr>
          <p:cNvSpPr>
            <a:spLocks noGrp="1"/>
          </p:cNvSpPr>
          <p:nvPr>
            <p:ph type="title"/>
          </p:nvPr>
        </p:nvSpPr>
        <p:spPr/>
        <p:txBody>
          <a:bodyPr/>
          <a:lstStyle/>
          <a:p>
            <a:r>
              <a:rPr lang="ro-MD" dirty="0"/>
              <a:t>Excitation </a:t>
            </a:r>
            <a:endParaRPr lang="ro-RO" dirty="0"/>
          </a:p>
        </p:txBody>
      </p:sp>
      <p:pic>
        <p:nvPicPr>
          <p:cNvPr id="5" name="Content Placeholder 4">
            <a:extLst>
              <a:ext uri="{FF2B5EF4-FFF2-40B4-BE49-F238E27FC236}">
                <a16:creationId xmlns:a16="http://schemas.microsoft.com/office/drawing/2014/main" id="{3C58EFCF-0D10-5B1D-2EB3-DD1E97F6B8BB}"/>
              </a:ext>
            </a:extLst>
          </p:cNvPr>
          <p:cNvPicPr>
            <a:picLocks noGrp="1" noChangeAspect="1"/>
          </p:cNvPicPr>
          <p:nvPr>
            <p:ph idx="1"/>
          </p:nvPr>
        </p:nvPicPr>
        <p:blipFill>
          <a:blip r:embed="rId2"/>
          <a:stretch>
            <a:fillRect/>
          </a:stretch>
        </p:blipFill>
        <p:spPr>
          <a:xfrm>
            <a:off x="3233737" y="2991644"/>
            <a:ext cx="5724525" cy="2019300"/>
          </a:xfrm>
          <a:prstGeom prst="rect">
            <a:avLst/>
          </a:prstGeom>
        </p:spPr>
      </p:pic>
      <p:sp>
        <p:nvSpPr>
          <p:cNvPr id="7" name="TextBox 6">
            <a:extLst>
              <a:ext uri="{FF2B5EF4-FFF2-40B4-BE49-F238E27FC236}">
                <a16:creationId xmlns:a16="http://schemas.microsoft.com/office/drawing/2014/main" id="{9ACC065A-10E5-2D4E-6364-8F1F733B9201}"/>
              </a:ext>
            </a:extLst>
          </p:cNvPr>
          <p:cNvSpPr txBox="1"/>
          <p:nvPr/>
        </p:nvSpPr>
        <p:spPr>
          <a:xfrm>
            <a:off x="1485900" y="1885444"/>
            <a:ext cx="10248900" cy="830997"/>
          </a:xfrm>
          <a:prstGeom prst="rect">
            <a:avLst/>
          </a:prstGeom>
          <a:noFill/>
        </p:spPr>
        <p:txBody>
          <a:bodyPr wrap="square">
            <a:spAutoFit/>
          </a:bodyPr>
          <a:lstStyle/>
          <a:p>
            <a:r>
              <a:rPr lang="en-GB" sz="2400" dirty="0"/>
              <a:t>When</a:t>
            </a:r>
            <a:r>
              <a:rPr lang="ro-MD" sz="2400" dirty="0"/>
              <a:t> </a:t>
            </a:r>
            <a:r>
              <a:rPr lang="en-GB" sz="2400" dirty="0"/>
              <a:t>the energy of radiation is not </a:t>
            </a:r>
            <a:r>
              <a:rPr lang="en-GB" sz="2400" dirty="0" err="1"/>
              <a:t>sufficent</a:t>
            </a:r>
            <a:r>
              <a:rPr lang="en-GB" sz="2400" dirty="0"/>
              <a:t> the electron only drop to an upper orbital</a:t>
            </a:r>
            <a:endParaRPr lang="ro-RO" sz="2400" dirty="0"/>
          </a:p>
        </p:txBody>
      </p:sp>
    </p:spTree>
    <p:extLst>
      <p:ext uri="{BB962C8B-B14F-4D97-AF65-F5344CB8AC3E}">
        <p14:creationId xmlns:p14="http://schemas.microsoft.com/office/powerpoint/2010/main" val="374626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D1BA-EA25-EA8F-E894-74F3D681AF49}"/>
              </a:ext>
            </a:extLst>
          </p:cNvPr>
          <p:cNvSpPr>
            <a:spLocks noGrp="1"/>
          </p:cNvSpPr>
          <p:nvPr>
            <p:ph type="title"/>
          </p:nvPr>
        </p:nvSpPr>
        <p:spPr/>
        <p:txBody>
          <a:bodyPr/>
          <a:lstStyle/>
          <a:p>
            <a:r>
              <a:rPr lang="ro-MD" dirty="0"/>
              <a:t>Alfa radiation</a:t>
            </a:r>
            <a:endParaRPr lang="ro-RO" dirty="0"/>
          </a:p>
        </p:txBody>
      </p:sp>
      <p:sp>
        <p:nvSpPr>
          <p:cNvPr id="7" name="Content Placeholder 6">
            <a:extLst>
              <a:ext uri="{FF2B5EF4-FFF2-40B4-BE49-F238E27FC236}">
                <a16:creationId xmlns:a16="http://schemas.microsoft.com/office/drawing/2014/main" id="{15F85318-257C-E4B3-6001-98E0C548A06E}"/>
              </a:ext>
            </a:extLst>
          </p:cNvPr>
          <p:cNvSpPr>
            <a:spLocks noGrp="1"/>
          </p:cNvSpPr>
          <p:nvPr>
            <p:ph idx="1"/>
          </p:nvPr>
        </p:nvSpPr>
        <p:spPr>
          <a:xfrm>
            <a:off x="259558" y="1764367"/>
            <a:ext cx="10515600" cy="4351338"/>
          </a:xfrm>
        </p:spPr>
        <p:txBody>
          <a:bodyPr>
            <a:normAutofit fontScale="92500" lnSpcReduction="20000"/>
          </a:bodyPr>
          <a:lstStyle/>
          <a:p>
            <a:r>
              <a:rPr lang="en-GB" dirty="0"/>
              <a:t>Alpha particles are emitted from the nucleus of the atom during radioactive decay in a process known as alpha radiation. </a:t>
            </a:r>
            <a:endParaRPr lang="ro-MD" dirty="0"/>
          </a:p>
          <a:p>
            <a:r>
              <a:rPr lang="en-GB" dirty="0"/>
              <a:t>Alpha particles have the lowest penetrating power of the three types of ionising radiation. They only travel a few centimetres in air and are stopped by paper.</a:t>
            </a:r>
          </a:p>
          <a:p>
            <a:r>
              <a:rPr lang="en-GB" dirty="0"/>
              <a:t>As alpha particles are so small, they can easily ionise other particles. Alpha particles are therefore described as being strongly ionising. An alpha particle contains two protons and two neutrons, the same as a helium nucleus:</a:t>
            </a:r>
          </a:p>
          <a:p>
            <a:endParaRPr lang="en-GB" dirty="0"/>
          </a:p>
          <a:p>
            <a:r>
              <a:rPr lang="en-GB" dirty="0"/>
              <a:t>Alpha particles have a relative mass of 4 and a relative charge of +2 due to the two positively charged protons. As an atom emits an alpha particle, its atomic mass and nuclear charge decrease. </a:t>
            </a:r>
            <a:endParaRPr lang="ro-MD" dirty="0"/>
          </a:p>
          <a:p>
            <a:endParaRPr lang="ro-RO" dirty="0"/>
          </a:p>
        </p:txBody>
      </p:sp>
      <p:pic>
        <p:nvPicPr>
          <p:cNvPr id="2054" name="Picture 6" descr="Alpha radiation">
            <a:extLst>
              <a:ext uri="{FF2B5EF4-FFF2-40B4-BE49-F238E27FC236}">
                <a16:creationId xmlns:a16="http://schemas.microsoft.com/office/drawing/2014/main" id="{32BF3F10-C2A9-1AC1-8E17-668CE9A73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37" y="230188"/>
            <a:ext cx="982306" cy="1189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799CB56-0B58-1C4B-D620-D7861BF81AE4}"/>
              </a:ext>
            </a:extLst>
          </p:cNvPr>
          <p:cNvPicPr>
            <a:picLocks noChangeAspect="1"/>
          </p:cNvPicPr>
          <p:nvPr/>
        </p:nvPicPr>
        <p:blipFill>
          <a:blip r:embed="rId3"/>
          <a:stretch>
            <a:fillRect/>
          </a:stretch>
        </p:blipFill>
        <p:spPr>
          <a:xfrm>
            <a:off x="9353549" y="20053"/>
            <a:ext cx="2578893" cy="1802525"/>
          </a:xfrm>
          <a:prstGeom prst="rect">
            <a:avLst/>
          </a:prstGeom>
        </p:spPr>
      </p:pic>
      <p:pic>
        <p:nvPicPr>
          <p:cNvPr id="12" name="Picture 11">
            <a:extLst>
              <a:ext uri="{FF2B5EF4-FFF2-40B4-BE49-F238E27FC236}">
                <a16:creationId xmlns:a16="http://schemas.microsoft.com/office/drawing/2014/main" id="{6635B93E-FBC1-6DDC-9468-7ABD50E0853A}"/>
              </a:ext>
            </a:extLst>
          </p:cNvPr>
          <p:cNvPicPr>
            <a:picLocks noChangeAspect="1"/>
          </p:cNvPicPr>
          <p:nvPr/>
        </p:nvPicPr>
        <p:blipFill>
          <a:blip r:embed="rId4"/>
          <a:stretch>
            <a:fillRect/>
          </a:stretch>
        </p:blipFill>
        <p:spPr>
          <a:xfrm>
            <a:off x="7319961" y="5761622"/>
            <a:ext cx="4067175" cy="1076325"/>
          </a:xfrm>
          <a:prstGeom prst="rect">
            <a:avLst/>
          </a:prstGeom>
        </p:spPr>
      </p:pic>
    </p:spTree>
    <p:extLst>
      <p:ext uri="{BB962C8B-B14F-4D97-AF65-F5344CB8AC3E}">
        <p14:creationId xmlns:p14="http://schemas.microsoft.com/office/powerpoint/2010/main" val="91012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39B3-7E56-1F6B-22A6-658CFE5C8591}"/>
              </a:ext>
            </a:extLst>
          </p:cNvPr>
          <p:cNvSpPr>
            <a:spLocks noGrp="1"/>
          </p:cNvSpPr>
          <p:nvPr>
            <p:ph type="title"/>
          </p:nvPr>
        </p:nvSpPr>
        <p:spPr/>
        <p:txBody>
          <a:bodyPr/>
          <a:lstStyle/>
          <a:p>
            <a:r>
              <a:rPr lang="ro-MD" dirty="0"/>
              <a:t>Alfa radiation: applications</a:t>
            </a:r>
            <a:endParaRPr lang="ro-RO" dirty="0"/>
          </a:p>
        </p:txBody>
      </p:sp>
      <p:sp>
        <p:nvSpPr>
          <p:cNvPr id="3" name="Content Placeholder 2">
            <a:extLst>
              <a:ext uri="{FF2B5EF4-FFF2-40B4-BE49-F238E27FC236}">
                <a16:creationId xmlns:a16="http://schemas.microsoft.com/office/drawing/2014/main" id="{90A201CE-C905-12ED-5BE0-BE1C6735D962}"/>
              </a:ext>
            </a:extLst>
          </p:cNvPr>
          <p:cNvSpPr>
            <a:spLocks noGrp="1"/>
          </p:cNvSpPr>
          <p:nvPr>
            <p:ph idx="1"/>
          </p:nvPr>
        </p:nvSpPr>
        <p:spPr>
          <a:xfrm>
            <a:off x="838200" y="1825624"/>
            <a:ext cx="10515600" cy="5032375"/>
          </a:xfrm>
        </p:spPr>
        <p:txBody>
          <a:bodyPr>
            <a:normAutofit/>
          </a:bodyPr>
          <a:lstStyle/>
          <a:p>
            <a:r>
              <a:rPr lang="en-GB" dirty="0"/>
              <a:t>Alpha emitters are used in radiopharmaceuticals to target and destroy cancer cells from within, with minimal impact on surrounding healthy tissue. </a:t>
            </a:r>
          </a:p>
          <a:p>
            <a:r>
              <a:rPr lang="en-GB" b="1" dirty="0">
                <a:hlinkClick r:id="rId2"/>
              </a:rPr>
              <a:t>Smoke Detectors</a:t>
            </a:r>
            <a:r>
              <a:rPr lang="en-GB" b="1" dirty="0"/>
              <a:t>:</a:t>
            </a:r>
            <a:endParaRPr lang="en-GB" dirty="0"/>
          </a:p>
          <a:p>
            <a:r>
              <a:rPr lang="en-GB" dirty="0"/>
              <a:t>Some smoke detectors use </a:t>
            </a:r>
            <a:r>
              <a:rPr lang="en-GB" dirty="0">
                <a:hlinkClick r:id="rId3"/>
              </a:rPr>
              <a:t>americium-241</a:t>
            </a:r>
            <a:r>
              <a:rPr lang="en-GB" dirty="0"/>
              <a:t>, an alpha emitter, to ionize the air and detect smoke particles. </a:t>
            </a:r>
          </a:p>
          <a:p>
            <a:r>
              <a:rPr lang="en-GB" b="1" dirty="0"/>
              <a:t>Natural Radionuclides:</a:t>
            </a:r>
            <a:endParaRPr lang="en-GB" dirty="0"/>
          </a:p>
          <a:p>
            <a:r>
              <a:rPr lang="en-GB" dirty="0"/>
              <a:t>Heavy elements like </a:t>
            </a:r>
            <a:r>
              <a:rPr lang="en-GB" dirty="0">
                <a:hlinkClick r:id="rId4"/>
              </a:rPr>
              <a:t>uranium</a:t>
            </a:r>
            <a:r>
              <a:rPr lang="en-GB" dirty="0"/>
              <a:t>, </a:t>
            </a:r>
            <a:r>
              <a:rPr lang="en-GB" dirty="0">
                <a:hlinkClick r:id="rId5"/>
              </a:rPr>
              <a:t>thorium</a:t>
            </a:r>
            <a:r>
              <a:rPr lang="en-GB" dirty="0"/>
              <a:t>, </a:t>
            </a:r>
            <a:r>
              <a:rPr lang="en-GB" dirty="0">
                <a:hlinkClick r:id="rId6"/>
              </a:rPr>
              <a:t>radium</a:t>
            </a:r>
            <a:r>
              <a:rPr lang="en-GB" dirty="0"/>
              <a:t>, and </a:t>
            </a:r>
            <a:r>
              <a:rPr lang="en-GB" dirty="0">
                <a:hlinkClick r:id="rId7"/>
              </a:rPr>
              <a:t>polonium</a:t>
            </a:r>
            <a:r>
              <a:rPr lang="en-GB" dirty="0"/>
              <a:t> are common sources of natural alpha radiation. </a:t>
            </a:r>
            <a:endParaRPr lang="ro-RO" dirty="0"/>
          </a:p>
        </p:txBody>
      </p:sp>
    </p:spTree>
    <p:extLst>
      <p:ext uri="{BB962C8B-B14F-4D97-AF65-F5344CB8AC3E}">
        <p14:creationId xmlns:p14="http://schemas.microsoft.com/office/powerpoint/2010/main" val="51380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6B03-2E9B-EB4F-5564-1EFF300C0277}"/>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677A791A-4099-8582-9E5C-FA2912F0E142}"/>
              </a:ext>
            </a:extLst>
          </p:cNvPr>
          <p:cNvSpPr>
            <a:spLocks noGrp="1"/>
          </p:cNvSpPr>
          <p:nvPr>
            <p:ph idx="1"/>
          </p:nvPr>
        </p:nvSpPr>
        <p:spPr/>
        <p:txBody>
          <a:bodyPr/>
          <a:lstStyle/>
          <a:p>
            <a:pPr>
              <a:lnSpc>
                <a:spcPts val="2100"/>
              </a:lnSpc>
              <a:buNone/>
            </a:pPr>
            <a:r>
              <a:rPr lang="ro-RO" b="0" i="0" dirty="0">
                <a:solidFill>
                  <a:srgbClr val="3C4043"/>
                </a:solidFill>
                <a:effectLst/>
              </a:rPr>
              <a:t>Biofizica și radiațiile ionizante reprezintă domeniul interdisciplinar care studiază modul în care radiațiile ionizante interacționează cu sistemele biologice și le deteriorează la nivel molecular, celular și organismal, concentrându-se pe mecanismele fizice și chimice care stau la baza acestora. </a:t>
            </a:r>
          </a:p>
          <a:p>
            <a:pPr>
              <a:lnSpc>
                <a:spcPts val="2100"/>
              </a:lnSpc>
              <a:buNone/>
            </a:pPr>
            <a:endParaRPr lang="ro-RO" b="0" i="0" dirty="0">
              <a:solidFill>
                <a:srgbClr val="3C4043"/>
              </a:solidFill>
              <a:effectLst/>
            </a:endParaRPr>
          </a:p>
          <a:p>
            <a:pPr>
              <a:lnSpc>
                <a:spcPts val="2100"/>
              </a:lnSpc>
              <a:buNone/>
            </a:pPr>
            <a:r>
              <a:rPr lang="ro-RO" b="0" i="0" dirty="0">
                <a:solidFill>
                  <a:srgbClr val="3C4043"/>
                </a:solidFill>
                <a:effectLst/>
              </a:rPr>
              <a:t>Acest domeniu implică fizica radiațiilor, biologia celulară și biochimia pentru a înțelege deteriorarea ADN-ului, repararea, semnalizarea celulară și dezvoltarea efectelor biologice precum cancerul, care sunt cruciale pentru explorarea spațiului și terapia cancerului.</a:t>
            </a:r>
          </a:p>
          <a:p>
            <a:pPr>
              <a:buNone/>
            </a:pPr>
            <a:br>
              <a:rPr lang="ro-RO" b="0" i="0" dirty="0">
                <a:solidFill>
                  <a:srgbClr val="5F6368"/>
                </a:solidFill>
                <a:effectLst/>
              </a:rPr>
            </a:br>
            <a:endParaRPr lang="ro-RO" dirty="0"/>
          </a:p>
        </p:txBody>
      </p:sp>
    </p:spTree>
    <p:extLst>
      <p:ext uri="{BB962C8B-B14F-4D97-AF65-F5344CB8AC3E}">
        <p14:creationId xmlns:p14="http://schemas.microsoft.com/office/powerpoint/2010/main" val="160744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6CF1-AC77-6AF2-3559-90A2E81A1DC1}"/>
              </a:ext>
            </a:extLst>
          </p:cNvPr>
          <p:cNvSpPr>
            <a:spLocks noGrp="1"/>
          </p:cNvSpPr>
          <p:nvPr>
            <p:ph type="title"/>
          </p:nvPr>
        </p:nvSpPr>
        <p:spPr/>
        <p:txBody>
          <a:bodyPr/>
          <a:lstStyle/>
          <a:p>
            <a:r>
              <a:rPr lang="ro-MD" dirty="0"/>
              <a:t>Beta radiation</a:t>
            </a:r>
            <a:endParaRPr lang="ro-RO" dirty="0"/>
          </a:p>
        </p:txBody>
      </p:sp>
      <p:sp>
        <p:nvSpPr>
          <p:cNvPr id="3" name="Content Placeholder 2">
            <a:extLst>
              <a:ext uri="{FF2B5EF4-FFF2-40B4-BE49-F238E27FC236}">
                <a16:creationId xmlns:a16="http://schemas.microsoft.com/office/drawing/2014/main" id="{DBE6F1C6-C91A-0762-AB0F-F4DB84DFC7A9}"/>
              </a:ext>
            </a:extLst>
          </p:cNvPr>
          <p:cNvSpPr>
            <a:spLocks noGrp="1"/>
          </p:cNvSpPr>
          <p:nvPr>
            <p:ph idx="1"/>
          </p:nvPr>
        </p:nvSpPr>
        <p:spPr>
          <a:xfrm>
            <a:off x="838200" y="1447800"/>
            <a:ext cx="10515600" cy="5045075"/>
          </a:xfrm>
        </p:spPr>
        <p:txBody>
          <a:bodyPr>
            <a:normAutofit lnSpcReduction="10000"/>
          </a:bodyPr>
          <a:lstStyle/>
          <a:p>
            <a:r>
              <a:rPr lang="en-GB" dirty="0"/>
              <a:t>Beta particles  are fast-moving electrons which are released by the nucleus during radioactive decay. </a:t>
            </a:r>
            <a:endParaRPr lang="ro-MD" dirty="0"/>
          </a:p>
          <a:p>
            <a:r>
              <a:rPr lang="en-GB" dirty="0"/>
              <a:t>This emission is known as beta radiation. </a:t>
            </a:r>
            <a:endParaRPr lang="ro-MD" dirty="0"/>
          </a:p>
          <a:p>
            <a:r>
              <a:rPr lang="en-GB" dirty="0"/>
              <a:t>As beta particles are smaller and have a lower relative charge than alpha particles, they are able to move faster and further. </a:t>
            </a:r>
            <a:endParaRPr lang="ro-MD" dirty="0"/>
          </a:p>
          <a:p>
            <a:r>
              <a:rPr lang="en-GB" dirty="0"/>
              <a:t>Beta particles can travel a few metres through the air. </a:t>
            </a:r>
            <a:endParaRPr lang="ro-MD" dirty="0"/>
          </a:p>
          <a:p>
            <a:r>
              <a:rPr lang="en-GB" dirty="0"/>
              <a:t>They also have a higher penetrating power than alpha particles, and can penetrate through paper. </a:t>
            </a:r>
            <a:endParaRPr lang="ro-MD" dirty="0"/>
          </a:p>
          <a:p>
            <a:r>
              <a:rPr lang="en-GB" dirty="0"/>
              <a:t>Beta particles are stopped by absorption by aluminium foil. </a:t>
            </a:r>
            <a:endParaRPr lang="ro-MD" dirty="0"/>
          </a:p>
          <a:p>
            <a:r>
              <a:rPr lang="en-GB" dirty="0"/>
              <a:t>As beta particles are electrons, they have virtually zero mass and are negatively charged with a relative charge of -1. </a:t>
            </a:r>
            <a:endParaRPr lang="ro-RO" dirty="0"/>
          </a:p>
        </p:txBody>
      </p:sp>
    </p:spTree>
    <p:extLst>
      <p:ext uri="{BB962C8B-B14F-4D97-AF65-F5344CB8AC3E}">
        <p14:creationId xmlns:p14="http://schemas.microsoft.com/office/powerpoint/2010/main" val="2025027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1559C-91A4-9224-7B01-CAC932741420}"/>
              </a:ext>
            </a:extLst>
          </p:cNvPr>
          <p:cNvSpPr>
            <a:spLocks noGrp="1"/>
          </p:cNvSpPr>
          <p:nvPr>
            <p:ph idx="1"/>
          </p:nvPr>
        </p:nvSpPr>
        <p:spPr/>
        <p:txBody>
          <a:bodyPr/>
          <a:lstStyle/>
          <a:p>
            <a:r>
              <a:rPr lang="en-GB" dirty="0"/>
              <a:t>During the process of beta radiation, one of the neutrons in the nucleus of the atom turns into a proton and releases an electron in the process. </a:t>
            </a:r>
            <a:endParaRPr lang="ro-MD" dirty="0"/>
          </a:p>
          <a:p>
            <a:r>
              <a:rPr lang="en-GB" dirty="0"/>
              <a:t>This electron is the beta particle which is then emitted from the atom. The atom has become an ion with a charge of +1 as it now has more positively charged particles than negatively charged particles. </a:t>
            </a:r>
            <a:endParaRPr lang="ro-MD" dirty="0"/>
          </a:p>
          <a:p>
            <a:r>
              <a:rPr lang="en-GB" dirty="0"/>
              <a:t>The mass of the atom does not change because it still has the same overall number of nucleons in the nucleus.</a:t>
            </a:r>
            <a:endParaRPr lang="ro-RO" dirty="0"/>
          </a:p>
        </p:txBody>
      </p:sp>
      <p:pic>
        <p:nvPicPr>
          <p:cNvPr id="5" name="Picture 4">
            <a:extLst>
              <a:ext uri="{FF2B5EF4-FFF2-40B4-BE49-F238E27FC236}">
                <a16:creationId xmlns:a16="http://schemas.microsoft.com/office/drawing/2014/main" id="{864F5E91-447F-1FA6-6F08-078AD8A5F0C3}"/>
              </a:ext>
            </a:extLst>
          </p:cNvPr>
          <p:cNvPicPr>
            <a:picLocks noChangeAspect="1"/>
          </p:cNvPicPr>
          <p:nvPr/>
        </p:nvPicPr>
        <p:blipFill>
          <a:blip r:embed="rId2"/>
          <a:stretch>
            <a:fillRect/>
          </a:stretch>
        </p:blipFill>
        <p:spPr>
          <a:xfrm>
            <a:off x="3176587" y="515144"/>
            <a:ext cx="5153025" cy="828675"/>
          </a:xfrm>
          <a:prstGeom prst="rect">
            <a:avLst/>
          </a:prstGeom>
        </p:spPr>
      </p:pic>
      <p:pic>
        <p:nvPicPr>
          <p:cNvPr id="7" name="Picture 6">
            <a:extLst>
              <a:ext uri="{FF2B5EF4-FFF2-40B4-BE49-F238E27FC236}">
                <a16:creationId xmlns:a16="http://schemas.microsoft.com/office/drawing/2014/main" id="{0E5B2BFE-4EF5-202F-0AD4-2477354DA7DF}"/>
              </a:ext>
            </a:extLst>
          </p:cNvPr>
          <p:cNvPicPr>
            <a:picLocks noChangeAspect="1"/>
          </p:cNvPicPr>
          <p:nvPr/>
        </p:nvPicPr>
        <p:blipFill>
          <a:blip r:embed="rId3"/>
          <a:stretch>
            <a:fillRect/>
          </a:stretch>
        </p:blipFill>
        <p:spPr>
          <a:xfrm>
            <a:off x="2881312" y="5810250"/>
            <a:ext cx="5019675" cy="733425"/>
          </a:xfrm>
          <a:prstGeom prst="rect">
            <a:avLst/>
          </a:prstGeom>
        </p:spPr>
      </p:pic>
    </p:spTree>
    <p:extLst>
      <p:ext uri="{BB962C8B-B14F-4D97-AF65-F5344CB8AC3E}">
        <p14:creationId xmlns:p14="http://schemas.microsoft.com/office/powerpoint/2010/main" val="364979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FB77-5EDD-90CF-879B-4B6A5FBBFF77}"/>
              </a:ext>
            </a:extLst>
          </p:cNvPr>
          <p:cNvSpPr>
            <a:spLocks noGrp="1"/>
          </p:cNvSpPr>
          <p:nvPr>
            <p:ph type="title"/>
          </p:nvPr>
        </p:nvSpPr>
        <p:spPr>
          <a:xfrm>
            <a:off x="838200" y="365125"/>
            <a:ext cx="7429500" cy="1325563"/>
          </a:xfrm>
        </p:spPr>
        <p:txBody>
          <a:bodyPr>
            <a:normAutofit fontScale="90000"/>
          </a:bodyPr>
          <a:lstStyle/>
          <a:p>
            <a:r>
              <a:rPr lang="en-GB" b="1" dirty="0"/>
              <a:t>What are some uses of beta particles?</a:t>
            </a:r>
            <a:br>
              <a:rPr lang="en-GB" b="1" dirty="0"/>
            </a:br>
            <a:endParaRPr lang="ro-RO" dirty="0"/>
          </a:p>
        </p:txBody>
      </p:sp>
      <p:sp>
        <p:nvSpPr>
          <p:cNvPr id="3" name="Content Placeholder 2">
            <a:extLst>
              <a:ext uri="{FF2B5EF4-FFF2-40B4-BE49-F238E27FC236}">
                <a16:creationId xmlns:a16="http://schemas.microsoft.com/office/drawing/2014/main" id="{CA7BB3A3-5DCE-F7FE-9C4B-C815DAEE44FD}"/>
              </a:ext>
            </a:extLst>
          </p:cNvPr>
          <p:cNvSpPr>
            <a:spLocks noGrp="1"/>
          </p:cNvSpPr>
          <p:nvPr>
            <p:ph idx="1"/>
          </p:nvPr>
        </p:nvSpPr>
        <p:spPr>
          <a:xfrm>
            <a:off x="304800" y="2141537"/>
            <a:ext cx="11753850" cy="4351338"/>
          </a:xfrm>
        </p:spPr>
        <p:txBody>
          <a:bodyPr>
            <a:normAutofit fontScale="92500"/>
          </a:bodyPr>
          <a:lstStyle/>
          <a:p>
            <a:pPr marL="0" indent="0">
              <a:buNone/>
            </a:pPr>
            <a:r>
              <a:rPr lang="en-GB" dirty="0"/>
              <a:t>The medium penetrating power of beta particles provides a range of useful applications which include:</a:t>
            </a:r>
          </a:p>
          <a:p>
            <a:r>
              <a:rPr lang="en-GB" dirty="0"/>
              <a:t>thickness detectors for the quality control of thin materials i.e. paper</a:t>
            </a:r>
          </a:p>
          <a:p>
            <a:r>
              <a:rPr lang="en-GB" dirty="0"/>
              <a:t>treatment of eye and bone cancers, strontium-90 or strontium-89 are commonly used</a:t>
            </a:r>
          </a:p>
          <a:p>
            <a:r>
              <a:rPr lang="en-GB" dirty="0"/>
              <a:t>Tritium is used in some phosphorescent lighting typically for emergency lighting as it requires no power</a:t>
            </a:r>
          </a:p>
          <a:p>
            <a:r>
              <a:rPr lang="en-GB" dirty="0"/>
              <a:t>Fluorine-18 is commonly used as a tracer for positron emission tomography (PET).</a:t>
            </a:r>
            <a:endParaRPr lang="ro-MD" dirty="0"/>
          </a:p>
          <a:p>
            <a:r>
              <a:rPr lang="en-GB" dirty="0"/>
              <a:t>Sterilizing medical devices, pharmaceuticals, and other products, often preferred for materials incompatible with gamma radiation. </a:t>
            </a:r>
          </a:p>
          <a:p>
            <a:endParaRPr lang="ro-RO" dirty="0"/>
          </a:p>
        </p:txBody>
      </p:sp>
      <p:pic>
        <p:nvPicPr>
          <p:cNvPr id="5" name="Picture 4">
            <a:extLst>
              <a:ext uri="{FF2B5EF4-FFF2-40B4-BE49-F238E27FC236}">
                <a16:creationId xmlns:a16="http://schemas.microsoft.com/office/drawing/2014/main" id="{91C74AFC-034D-9F9B-3880-AB3BA775E6AD}"/>
              </a:ext>
            </a:extLst>
          </p:cNvPr>
          <p:cNvPicPr>
            <a:picLocks noChangeAspect="1"/>
          </p:cNvPicPr>
          <p:nvPr/>
        </p:nvPicPr>
        <p:blipFill>
          <a:blip r:embed="rId2"/>
          <a:stretch>
            <a:fillRect/>
          </a:stretch>
        </p:blipFill>
        <p:spPr>
          <a:xfrm>
            <a:off x="8267700" y="48660"/>
            <a:ext cx="3619500" cy="1776965"/>
          </a:xfrm>
          <a:prstGeom prst="rect">
            <a:avLst/>
          </a:prstGeom>
        </p:spPr>
      </p:pic>
    </p:spTree>
    <p:extLst>
      <p:ext uri="{BB962C8B-B14F-4D97-AF65-F5344CB8AC3E}">
        <p14:creationId xmlns:p14="http://schemas.microsoft.com/office/powerpoint/2010/main" val="1020721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0ACB-A3DA-4073-2238-CA504021389E}"/>
              </a:ext>
            </a:extLst>
          </p:cNvPr>
          <p:cNvSpPr>
            <a:spLocks noGrp="1"/>
          </p:cNvSpPr>
          <p:nvPr>
            <p:ph type="title"/>
          </p:nvPr>
        </p:nvSpPr>
        <p:spPr/>
        <p:txBody>
          <a:bodyPr/>
          <a:lstStyle/>
          <a:p>
            <a:r>
              <a:rPr lang="ro-MD" dirty="0"/>
              <a:t>Positron decay</a:t>
            </a:r>
            <a:endParaRPr lang="ro-RO" dirty="0"/>
          </a:p>
        </p:txBody>
      </p:sp>
      <p:pic>
        <p:nvPicPr>
          <p:cNvPr id="5" name="Content Placeholder 4">
            <a:extLst>
              <a:ext uri="{FF2B5EF4-FFF2-40B4-BE49-F238E27FC236}">
                <a16:creationId xmlns:a16="http://schemas.microsoft.com/office/drawing/2014/main" id="{0041CBA7-144E-75AF-498E-AC9F02CB2C9D}"/>
              </a:ext>
            </a:extLst>
          </p:cNvPr>
          <p:cNvPicPr>
            <a:picLocks noGrp="1" noChangeAspect="1"/>
          </p:cNvPicPr>
          <p:nvPr>
            <p:ph idx="1"/>
          </p:nvPr>
        </p:nvPicPr>
        <p:blipFill>
          <a:blip r:embed="rId2"/>
          <a:stretch>
            <a:fillRect/>
          </a:stretch>
        </p:blipFill>
        <p:spPr>
          <a:xfrm>
            <a:off x="2194180" y="1825625"/>
            <a:ext cx="7803639" cy="4351338"/>
          </a:xfrm>
          <a:prstGeom prst="rect">
            <a:avLst/>
          </a:prstGeom>
        </p:spPr>
      </p:pic>
    </p:spTree>
    <p:extLst>
      <p:ext uri="{BB962C8B-B14F-4D97-AF65-F5344CB8AC3E}">
        <p14:creationId xmlns:p14="http://schemas.microsoft.com/office/powerpoint/2010/main" val="2588144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9E76-289C-CB43-664B-C37BFB8CD5A3}"/>
              </a:ext>
            </a:extLst>
          </p:cNvPr>
          <p:cNvSpPr>
            <a:spLocks noGrp="1"/>
          </p:cNvSpPr>
          <p:nvPr>
            <p:ph type="title"/>
          </p:nvPr>
        </p:nvSpPr>
        <p:spPr/>
        <p:txBody>
          <a:bodyPr/>
          <a:lstStyle/>
          <a:p>
            <a:r>
              <a:rPr lang="ro-MD" dirty="0"/>
              <a:t>Positron annihilation</a:t>
            </a:r>
            <a:endParaRPr lang="ro-RO" dirty="0"/>
          </a:p>
        </p:txBody>
      </p:sp>
      <p:sp>
        <p:nvSpPr>
          <p:cNvPr id="3" name="Content Placeholder 2">
            <a:extLst>
              <a:ext uri="{FF2B5EF4-FFF2-40B4-BE49-F238E27FC236}">
                <a16:creationId xmlns:a16="http://schemas.microsoft.com/office/drawing/2014/main" id="{D21A5CC7-8644-C9F8-0829-7E89C3B23E33}"/>
              </a:ext>
            </a:extLst>
          </p:cNvPr>
          <p:cNvSpPr>
            <a:spLocks noGrp="1"/>
          </p:cNvSpPr>
          <p:nvPr>
            <p:ph idx="1"/>
          </p:nvPr>
        </p:nvSpPr>
        <p:spPr/>
        <p:txBody>
          <a:bodyPr/>
          <a:lstStyle/>
          <a:p>
            <a:r>
              <a:rPr lang="en-GB" dirty="0"/>
              <a:t>When beta particle is emitted , it spreads in matter by losing its energy. </a:t>
            </a:r>
            <a:endParaRPr lang="ro-MD" dirty="0"/>
          </a:p>
          <a:p>
            <a:r>
              <a:rPr lang="en-GB" dirty="0"/>
              <a:t>At rest the particle combine with one of the free electrons to give rise to 2 photons each having 511KeV energy.</a:t>
            </a:r>
            <a:endParaRPr lang="ro-MD" dirty="0"/>
          </a:p>
          <a:p>
            <a:r>
              <a:rPr lang="en-GB" dirty="0"/>
              <a:t>The 2 photons are ejected in opposite directions. This phenomenon is called Positron annihilation</a:t>
            </a:r>
            <a:endParaRPr lang="ro-RO" dirty="0"/>
          </a:p>
        </p:txBody>
      </p:sp>
      <p:pic>
        <p:nvPicPr>
          <p:cNvPr id="5" name="Picture 4">
            <a:extLst>
              <a:ext uri="{FF2B5EF4-FFF2-40B4-BE49-F238E27FC236}">
                <a16:creationId xmlns:a16="http://schemas.microsoft.com/office/drawing/2014/main" id="{7B012D5D-9013-800D-2EC8-FE451A072482}"/>
              </a:ext>
            </a:extLst>
          </p:cNvPr>
          <p:cNvPicPr>
            <a:picLocks noChangeAspect="1"/>
          </p:cNvPicPr>
          <p:nvPr/>
        </p:nvPicPr>
        <p:blipFill>
          <a:blip r:embed="rId2"/>
          <a:stretch>
            <a:fillRect/>
          </a:stretch>
        </p:blipFill>
        <p:spPr>
          <a:xfrm>
            <a:off x="2819400" y="4495800"/>
            <a:ext cx="5743222" cy="1997075"/>
          </a:xfrm>
          <a:prstGeom prst="rect">
            <a:avLst/>
          </a:prstGeom>
        </p:spPr>
      </p:pic>
    </p:spTree>
    <p:extLst>
      <p:ext uri="{BB962C8B-B14F-4D97-AF65-F5344CB8AC3E}">
        <p14:creationId xmlns:p14="http://schemas.microsoft.com/office/powerpoint/2010/main" val="66883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267833-C555-B2BA-288F-7E3FEE05DC26}"/>
              </a:ext>
            </a:extLst>
          </p:cNvPr>
          <p:cNvPicPr>
            <a:picLocks noGrp="1" noChangeAspect="1"/>
          </p:cNvPicPr>
          <p:nvPr>
            <p:ph idx="1"/>
          </p:nvPr>
        </p:nvPicPr>
        <p:blipFill>
          <a:blip r:embed="rId2"/>
          <a:stretch>
            <a:fillRect/>
          </a:stretch>
        </p:blipFill>
        <p:spPr>
          <a:xfrm>
            <a:off x="166688" y="184394"/>
            <a:ext cx="5387082" cy="3942129"/>
          </a:xfrm>
          <a:prstGeom prst="rect">
            <a:avLst/>
          </a:prstGeom>
        </p:spPr>
      </p:pic>
      <p:pic>
        <p:nvPicPr>
          <p:cNvPr id="7" name="Picture 6">
            <a:extLst>
              <a:ext uri="{FF2B5EF4-FFF2-40B4-BE49-F238E27FC236}">
                <a16:creationId xmlns:a16="http://schemas.microsoft.com/office/drawing/2014/main" id="{DF72266E-782D-AE9D-2868-86AF3DA3A935}"/>
              </a:ext>
            </a:extLst>
          </p:cNvPr>
          <p:cNvPicPr>
            <a:picLocks noChangeAspect="1"/>
          </p:cNvPicPr>
          <p:nvPr/>
        </p:nvPicPr>
        <p:blipFill>
          <a:blip r:embed="rId3"/>
          <a:stretch>
            <a:fillRect/>
          </a:stretch>
        </p:blipFill>
        <p:spPr>
          <a:xfrm>
            <a:off x="6096000" y="702179"/>
            <a:ext cx="5929312" cy="3883899"/>
          </a:xfrm>
          <a:prstGeom prst="rect">
            <a:avLst/>
          </a:prstGeom>
        </p:spPr>
      </p:pic>
      <p:pic>
        <p:nvPicPr>
          <p:cNvPr id="9" name="Picture 8">
            <a:extLst>
              <a:ext uri="{FF2B5EF4-FFF2-40B4-BE49-F238E27FC236}">
                <a16:creationId xmlns:a16="http://schemas.microsoft.com/office/drawing/2014/main" id="{1BFCEB98-D783-0E8E-24C5-12A92B32FAD6}"/>
              </a:ext>
            </a:extLst>
          </p:cNvPr>
          <p:cNvPicPr>
            <a:picLocks noChangeAspect="1"/>
          </p:cNvPicPr>
          <p:nvPr/>
        </p:nvPicPr>
        <p:blipFill>
          <a:blip r:embed="rId4"/>
          <a:stretch>
            <a:fillRect/>
          </a:stretch>
        </p:blipFill>
        <p:spPr>
          <a:xfrm>
            <a:off x="433735" y="4526573"/>
            <a:ext cx="5257800" cy="1019175"/>
          </a:xfrm>
          <a:prstGeom prst="rect">
            <a:avLst/>
          </a:prstGeom>
        </p:spPr>
      </p:pic>
      <p:pic>
        <p:nvPicPr>
          <p:cNvPr id="11" name="Picture 10">
            <a:extLst>
              <a:ext uri="{FF2B5EF4-FFF2-40B4-BE49-F238E27FC236}">
                <a16:creationId xmlns:a16="http://schemas.microsoft.com/office/drawing/2014/main" id="{016B124C-9515-016C-D2F0-94D63F2E6E5A}"/>
              </a:ext>
            </a:extLst>
          </p:cNvPr>
          <p:cNvPicPr>
            <a:picLocks noChangeAspect="1"/>
          </p:cNvPicPr>
          <p:nvPr/>
        </p:nvPicPr>
        <p:blipFill>
          <a:blip r:embed="rId5"/>
          <a:stretch>
            <a:fillRect/>
          </a:stretch>
        </p:blipFill>
        <p:spPr>
          <a:xfrm>
            <a:off x="6262687" y="4701445"/>
            <a:ext cx="4691063" cy="2156555"/>
          </a:xfrm>
          <a:prstGeom prst="rect">
            <a:avLst/>
          </a:prstGeom>
        </p:spPr>
      </p:pic>
      <p:pic>
        <p:nvPicPr>
          <p:cNvPr id="13" name="Picture 12">
            <a:extLst>
              <a:ext uri="{FF2B5EF4-FFF2-40B4-BE49-F238E27FC236}">
                <a16:creationId xmlns:a16="http://schemas.microsoft.com/office/drawing/2014/main" id="{66701AFE-E047-0026-8FDF-654CD65E708E}"/>
              </a:ext>
            </a:extLst>
          </p:cNvPr>
          <p:cNvPicPr>
            <a:picLocks noChangeAspect="1"/>
          </p:cNvPicPr>
          <p:nvPr/>
        </p:nvPicPr>
        <p:blipFill>
          <a:blip r:embed="rId6"/>
          <a:stretch>
            <a:fillRect/>
          </a:stretch>
        </p:blipFill>
        <p:spPr>
          <a:xfrm>
            <a:off x="757585" y="5779722"/>
            <a:ext cx="4610100" cy="771525"/>
          </a:xfrm>
          <a:prstGeom prst="rect">
            <a:avLst/>
          </a:prstGeom>
        </p:spPr>
      </p:pic>
    </p:spTree>
    <p:extLst>
      <p:ext uri="{BB962C8B-B14F-4D97-AF65-F5344CB8AC3E}">
        <p14:creationId xmlns:p14="http://schemas.microsoft.com/office/powerpoint/2010/main" val="339600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B11249-F150-BCD4-4A4A-076E61F7594B}"/>
              </a:ext>
            </a:extLst>
          </p:cNvPr>
          <p:cNvPicPr>
            <a:picLocks noGrp="1" noChangeAspect="1"/>
          </p:cNvPicPr>
          <p:nvPr>
            <p:ph idx="1"/>
          </p:nvPr>
        </p:nvPicPr>
        <p:blipFill>
          <a:blip r:embed="rId2"/>
          <a:stretch>
            <a:fillRect/>
          </a:stretch>
        </p:blipFill>
        <p:spPr>
          <a:xfrm>
            <a:off x="1440520" y="1581150"/>
            <a:ext cx="9310959" cy="4152899"/>
          </a:xfrm>
          <a:prstGeom prst="rect">
            <a:avLst/>
          </a:prstGeom>
        </p:spPr>
      </p:pic>
    </p:spTree>
    <p:extLst>
      <p:ext uri="{BB962C8B-B14F-4D97-AF65-F5344CB8AC3E}">
        <p14:creationId xmlns:p14="http://schemas.microsoft.com/office/powerpoint/2010/main" val="367386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FF0-818A-5836-DB1E-AFFD48CF4936}"/>
              </a:ext>
            </a:extLst>
          </p:cNvPr>
          <p:cNvSpPr>
            <a:spLocks noGrp="1"/>
          </p:cNvSpPr>
          <p:nvPr>
            <p:ph type="title"/>
          </p:nvPr>
        </p:nvSpPr>
        <p:spPr/>
        <p:txBody>
          <a:bodyPr/>
          <a:lstStyle/>
          <a:p>
            <a:r>
              <a:rPr lang="ro-MD" dirty="0"/>
              <a:t>Neutron radiation</a:t>
            </a:r>
            <a:endParaRPr lang="ro-RO" dirty="0"/>
          </a:p>
        </p:txBody>
      </p:sp>
      <p:sp>
        <p:nvSpPr>
          <p:cNvPr id="3" name="Content Placeholder 2">
            <a:extLst>
              <a:ext uri="{FF2B5EF4-FFF2-40B4-BE49-F238E27FC236}">
                <a16:creationId xmlns:a16="http://schemas.microsoft.com/office/drawing/2014/main" id="{B0BD3826-63D6-2CF3-4598-D082633E09F1}"/>
              </a:ext>
            </a:extLst>
          </p:cNvPr>
          <p:cNvSpPr>
            <a:spLocks noGrp="1"/>
          </p:cNvSpPr>
          <p:nvPr>
            <p:ph idx="1"/>
          </p:nvPr>
        </p:nvSpPr>
        <p:spPr>
          <a:xfrm>
            <a:off x="246185" y="1825625"/>
            <a:ext cx="7183315" cy="4667250"/>
          </a:xfrm>
        </p:spPr>
        <p:txBody>
          <a:bodyPr>
            <a:normAutofit fontScale="92500" lnSpcReduction="10000"/>
          </a:bodyPr>
          <a:lstStyle/>
          <a:p>
            <a:r>
              <a:rPr lang="en-GB" dirty="0"/>
              <a:t>Neutron radiation is caused by the release of neutrons from the nucleus of atoms during the process of </a:t>
            </a:r>
            <a:r>
              <a:rPr lang="en-GB" u="sng" dirty="0">
                <a:hlinkClick r:id="rId2"/>
              </a:rPr>
              <a:t>nuclear fission</a:t>
            </a:r>
            <a:r>
              <a:rPr lang="en-GB" dirty="0"/>
              <a:t> or </a:t>
            </a:r>
            <a:r>
              <a:rPr lang="en-GB" u="sng" dirty="0">
                <a:hlinkClick r:id="rId2"/>
              </a:rPr>
              <a:t>nuclear fusion</a:t>
            </a:r>
            <a:r>
              <a:rPr lang="en-GB" dirty="0"/>
              <a:t>. </a:t>
            </a:r>
            <a:endParaRPr lang="ro-MD" dirty="0"/>
          </a:p>
          <a:p>
            <a:r>
              <a:rPr lang="en-GB" dirty="0"/>
              <a:t> Although electrically neutral, neutrons are a form of ionizing radiation that can interact with matter by </a:t>
            </a:r>
            <a:r>
              <a:rPr lang="en-GB" b="1" i="1" dirty="0"/>
              <a:t>causing atoms to become unstable</a:t>
            </a:r>
            <a:r>
              <a:rPr lang="en-GB" dirty="0"/>
              <a:t>, thus producing other types of radiation and potentially making materials radioactive. </a:t>
            </a:r>
            <a:endParaRPr lang="ro-MD" dirty="0"/>
          </a:p>
          <a:p>
            <a:r>
              <a:rPr lang="en-GB" dirty="0"/>
              <a:t>They penetrate deeply and are stopped by hydrogen-rich materials such as water, concrete, or polyethylene. </a:t>
            </a:r>
            <a:endParaRPr lang="ro-MD" dirty="0"/>
          </a:p>
          <a:p>
            <a:r>
              <a:rPr lang="ro-MD" dirty="0"/>
              <a:t>Shielding: water, concrete, polyetilene</a:t>
            </a:r>
            <a:endParaRPr lang="en-GB" dirty="0"/>
          </a:p>
        </p:txBody>
      </p:sp>
      <p:pic>
        <p:nvPicPr>
          <p:cNvPr id="4098" name="Picture 2" descr="Shielding of Neutron Radiation | Types &amp; Uses | nuclear ...">
            <a:extLst>
              <a:ext uri="{FF2B5EF4-FFF2-40B4-BE49-F238E27FC236}">
                <a16:creationId xmlns:a16="http://schemas.microsoft.com/office/drawing/2014/main" id="{DFEC2C50-8B04-844D-8BBE-4E1A0B9AA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963" y="1539194"/>
            <a:ext cx="4618037" cy="423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55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5E93-F939-D505-73A7-DB0521995539}"/>
              </a:ext>
            </a:extLst>
          </p:cNvPr>
          <p:cNvSpPr>
            <a:spLocks noGrp="1"/>
          </p:cNvSpPr>
          <p:nvPr>
            <p:ph type="title"/>
          </p:nvPr>
        </p:nvSpPr>
        <p:spPr/>
        <p:txBody>
          <a:bodyPr/>
          <a:lstStyle/>
          <a:p>
            <a:r>
              <a:rPr lang="ro-MD" dirty="0"/>
              <a:t>Neutron radiation: </a:t>
            </a:r>
            <a:r>
              <a:rPr lang="en-GB" dirty="0"/>
              <a:t>Effects and Applications</a:t>
            </a:r>
            <a:br>
              <a:rPr lang="en-GB" dirty="0"/>
            </a:br>
            <a:endParaRPr lang="ro-RO" dirty="0"/>
          </a:p>
        </p:txBody>
      </p:sp>
      <p:sp>
        <p:nvSpPr>
          <p:cNvPr id="3" name="Content Placeholder 2">
            <a:extLst>
              <a:ext uri="{FF2B5EF4-FFF2-40B4-BE49-F238E27FC236}">
                <a16:creationId xmlns:a16="http://schemas.microsoft.com/office/drawing/2014/main" id="{9E02C083-24D7-7D29-2920-A57F4F15F261}"/>
              </a:ext>
            </a:extLst>
          </p:cNvPr>
          <p:cNvSpPr>
            <a:spLocks noGrp="1"/>
          </p:cNvSpPr>
          <p:nvPr>
            <p:ph idx="1"/>
          </p:nvPr>
        </p:nvSpPr>
        <p:spPr/>
        <p:txBody>
          <a:bodyPr>
            <a:normAutofit fontScale="92500"/>
          </a:bodyPr>
          <a:lstStyle/>
          <a:p>
            <a:r>
              <a:rPr lang="en-GB" b="1" dirty="0"/>
              <a:t>Biological Impact:</a:t>
            </a:r>
            <a:endParaRPr lang="en-GB" dirty="0"/>
          </a:p>
          <a:p>
            <a:r>
              <a:rPr lang="en-GB" dirty="0"/>
              <a:t>Neutron radiation can cause extensive cellular damage, with unique biological effects that make it potentially effective against some resistant </a:t>
            </a:r>
            <a:r>
              <a:rPr lang="en-GB" dirty="0" err="1"/>
              <a:t>tumors</a:t>
            </a:r>
            <a:r>
              <a:rPr lang="en-GB" dirty="0"/>
              <a:t>. However, it also carries risks. </a:t>
            </a:r>
          </a:p>
          <a:p>
            <a:r>
              <a:rPr lang="en-GB" b="1" dirty="0"/>
              <a:t>Material Probes:</a:t>
            </a:r>
            <a:endParaRPr lang="en-GB" dirty="0"/>
          </a:p>
          <a:p>
            <a:r>
              <a:rPr lang="en-GB" dirty="0"/>
              <a:t>Their ability to interact with atomic nuclei makes them valuable for studying material structure. </a:t>
            </a:r>
          </a:p>
          <a:p>
            <a:r>
              <a:rPr lang="en-GB" b="1" dirty="0"/>
              <a:t>Neutron Therapy:</a:t>
            </a:r>
            <a:endParaRPr lang="en-GB" dirty="0"/>
          </a:p>
          <a:p>
            <a:r>
              <a:rPr lang="en-GB" dirty="0"/>
              <a:t>While having potential for treating certain cancers, its use in radiotherapy requires caution due to risks of irreversible damage to surrounding tissues. </a:t>
            </a:r>
          </a:p>
          <a:p>
            <a:endParaRPr lang="ro-RO" dirty="0"/>
          </a:p>
        </p:txBody>
      </p:sp>
    </p:spTree>
    <p:extLst>
      <p:ext uri="{BB962C8B-B14F-4D97-AF65-F5344CB8AC3E}">
        <p14:creationId xmlns:p14="http://schemas.microsoft.com/office/powerpoint/2010/main" val="1771248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1B4D-5C48-62AB-841F-7E4CE3235204}"/>
              </a:ext>
            </a:extLst>
          </p:cNvPr>
          <p:cNvSpPr>
            <a:spLocks noGrp="1"/>
          </p:cNvSpPr>
          <p:nvPr>
            <p:ph type="title"/>
          </p:nvPr>
        </p:nvSpPr>
        <p:spPr/>
        <p:txBody>
          <a:bodyPr/>
          <a:lstStyle/>
          <a:p>
            <a:r>
              <a:rPr lang="en-GB" dirty="0"/>
              <a:t>Why study ionizing radiation? </a:t>
            </a:r>
            <a:endParaRPr lang="ro-RO" dirty="0"/>
          </a:p>
        </p:txBody>
      </p:sp>
      <p:sp>
        <p:nvSpPr>
          <p:cNvPr id="3" name="Content Placeholder 2">
            <a:extLst>
              <a:ext uri="{FF2B5EF4-FFF2-40B4-BE49-F238E27FC236}">
                <a16:creationId xmlns:a16="http://schemas.microsoft.com/office/drawing/2014/main" id="{5F6099DC-CD93-8298-914B-437CA6082CC8}"/>
              </a:ext>
            </a:extLst>
          </p:cNvPr>
          <p:cNvSpPr>
            <a:spLocks noGrp="1"/>
          </p:cNvSpPr>
          <p:nvPr>
            <p:ph idx="1"/>
          </p:nvPr>
        </p:nvSpPr>
        <p:spPr/>
        <p:txBody>
          <a:bodyPr/>
          <a:lstStyle/>
          <a:p>
            <a:r>
              <a:rPr lang="en-GB" dirty="0"/>
              <a:t>• Because ionizing radiation is useful in: </a:t>
            </a:r>
            <a:endParaRPr lang="ro-MD" dirty="0"/>
          </a:p>
          <a:p>
            <a:r>
              <a:rPr lang="en-GB" dirty="0"/>
              <a:t></a:t>
            </a:r>
            <a:r>
              <a:rPr lang="en-GB" dirty="0" err="1"/>
              <a:t>Radiodiagnostic</a:t>
            </a:r>
            <a:r>
              <a:rPr lang="en-GB" dirty="0"/>
              <a:t> </a:t>
            </a:r>
            <a:endParaRPr lang="ro-MD" dirty="0"/>
          </a:p>
          <a:p>
            <a:r>
              <a:rPr lang="en-GB" dirty="0"/>
              <a:t>Radiotherapy</a:t>
            </a:r>
            <a:endParaRPr lang="ro-MD" dirty="0"/>
          </a:p>
          <a:p>
            <a:r>
              <a:rPr lang="en-GB" dirty="0"/>
              <a:t> Radiation protection</a:t>
            </a:r>
            <a:endParaRPr lang="ro-RO" dirty="0"/>
          </a:p>
        </p:txBody>
      </p:sp>
      <p:pic>
        <p:nvPicPr>
          <p:cNvPr id="5" name="Picture 4">
            <a:extLst>
              <a:ext uri="{FF2B5EF4-FFF2-40B4-BE49-F238E27FC236}">
                <a16:creationId xmlns:a16="http://schemas.microsoft.com/office/drawing/2014/main" id="{6228C567-5BCA-2402-59D6-321A76116C0D}"/>
              </a:ext>
            </a:extLst>
          </p:cNvPr>
          <p:cNvPicPr>
            <a:picLocks noChangeAspect="1"/>
          </p:cNvPicPr>
          <p:nvPr/>
        </p:nvPicPr>
        <p:blipFill>
          <a:blip r:embed="rId2"/>
          <a:stretch>
            <a:fillRect/>
          </a:stretch>
        </p:blipFill>
        <p:spPr>
          <a:xfrm>
            <a:off x="6096000" y="2305050"/>
            <a:ext cx="5895975" cy="4552950"/>
          </a:xfrm>
          <a:prstGeom prst="rect">
            <a:avLst/>
          </a:prstGeom>
        </p:spPr>
      </p:pic>
    </p:spTree>
    <p:extLst>
      <p:ext uri="{BB962C8B-B14F-4D97-AF65-F5344CB8AC3E}">
        <p14:creationId xmlns:p14="http://schemas.microsoft.com/office/powerpoint/2010/main" val="6116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5405-9E27-2A9D-BDE2-503FBF89FB0C}"/>
              </a:ext>
            </a:extLst>
          </p:cNvPr>
          <p:cNvSpPr>
            <a:spLocks noGrp="1"/>
          </p:cNvSpPr>
          <p:nvPr>
            <p:ph type="title"/>
          </p:nvPr>
        </p:nvSpPr>
        <p:spPr>
          <a:xfrm>
            <a:off x="419100" y="193675"/>
            <a:ext cx="11353800" cy="911225"/>
          </a:xfrm>
        </p:spPr>
        <p:txBody>
          <a:bodyPr/>
          <a:lstStyle/>
          <a:p>
            <a:r>
              <a:rPr lang="ro-RO" dirty="0"/>
              <a:t>Ce este biofizica în contextul radiațiilor ionizante?</a:t>
            </a:r>
          </a:p>
        </p:txBody>
      </p:sp>
      <p:sp>
        <p:nvSpPr>
          <p:cNvPr id="3" name="Content Placeholder 2">
            <a:extLst>
              <a:ext uri="{FF2B5EF4-FFF2-40B4-BE49-F238E27FC236}">
                <a16:creationId xmlns:a16="http://schemas.microsoft.com/office/drawing/2014/main" id="{DFFC0982-6AB0-55CD-AE35-3D7BA0E6B7C7}"/>
              </a:ext>
            </a:extLst>
          </p:cNvPr>
          <p:cNvSpPr>
            <a:spLocks noGrp="1"/>
          </p:cNvSpPr>
          <p:nvPr>
            <p:ph idx="1"/>
          </p:nvPr>
        </p:nvSpPr>
        <p:spPr>
          <a:xfrm>
            <a:off x="419100" y="1104900"/>
            <a:ext cx="11353800" cy="5559425"/>
          </a:xfrm>
        </p:spPr>
        <p:txBody>
          <a:bodyPr>
            <a:normAutofit fontScale="92500" lnSpcReduction="10000"/>
          </a:bodyPr>
          <a:lstStyle/>
          <a:p>
            <a:pPr algn="ctr"/>
            <a:r>
              <a:rPr lang="ro-RO" b="1" dirty="0"/>
              <a:t>Interacțiuni fizice:</a:t>
            </a:r>
          </a:p>
          <a:p>
            <a:r>
              <a:rPr lang="ro-RO" dirty="0"/>
              <a:t>Biofizica descrie depunerea (transferul) de energie a radiațiilor ionizante (de exemplu, particule alfa, raze X) în materia biologică, ducând la ionizarea atomilor și moleculelor.</a:t>
            </a:r>
          </a:p>
          <a:p>
            <a:pPr algn="ctr"/>
            <a:r>
              <a:rPr lang="ro-RO" b="1" dirty="0"/>
              <a:t>Procese chimice:</a:t>
            </a:r>
          </a:p>
          <a:p>
            <a:r>
              <a:rPr lang="ro-RO" dirty="0"/>
              <a:t>Transferul de energie declanșează modificări chimice, cum ar fi formarea de radicali liberi, care apoi provoacă daune moleculare suplimentare.</a:t>
            </a:r>
          </a:p>
          <a:p>
            <a:pPr algn="ctr"/>
            <a:r>
              <a:rPr lang="ro-RO" b="1" dirty="0"/>
              <a:t>Efecte biologice:</a:t>
            </a:r>
          </a:p>
          <a:p>
            <a:r>
              <a:rPr lang="ro-RO" dirty="0"/>
              <a:t>Scopul final este de a lega aceste evenimente fizice și chimice de consecințe biologice observabile, cum ar fi deteriorarea ADN-ului, moartea celulară, mutațiile și riscul pe termen lung de cancer. </a:t>
            </a:r>
          </a:p>
          <a:p>
            <a:r>
              <a:rPr lang="ro-RO" b="1" dirty="0"/>
              <a:t>Semnalizarea celulară și răspunsurile la stres:</a:t>
            </a:r>
          </a:p>
          <a:p>
            <a:r>
              <a:rPr lang="ro-RO" dirty="0"/>
              <a:t>Investighează modul în care celulele răspund la deteriorarea indusă de radiații prin activarea căilor de semnalizare și a răspunsurilor la stres.</a:t>
            </a:r>
          </a:p>
          <a:p>
            <a:endParaRPr lang="ro-RO" dirty="0"/>
          </a:p>
        </p:txBody>
      </p:sp>
    </p:spTree>
    <p:extLst>
      <p:ext uri="{BB962C8B-B14F-4D97-AF65-F5344CB8AC3E}">
        <p14:creationId xmlns:p14="http://schemas.microsoft.com/office/powerpoint/2010/main" val="1571328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60B6-1797-80CF-FAA3-6C9443E7FE95}"/>
              </a:ext>
            </a:extLst>
          </p:cNvPr>
          <p:cNvSpPr>
            <a:spLocks noGrp="1"/>
          </p:cNvSpPr>
          <p:nvPr>
            <p:ph type="title"/>
          </p:nvPr>
        </p:nvSpPr>
        <p:spPr/>
        <p:txBody>
          <a:bodyPr/>
          <a:lstStyle/>
          <a:p>
            <a:r>
              <a:rPr lang="ro-MD" dirty="0"/>
              <a:t>Structura atomului</a:t>
            </a:r>
            <a:endParaRPr lang="ro-RO" dirty="0"/>
          </a:p>
        </p:txBody>
      </p:sp>
      <p:pic>
        <p:nvPicPr>
          <p:cNvPr id="5" name="Content Placeholder 4">
            <a:extLst>
              <a:ext uri="{FF2B5EF4-FFF2-40B4-BE49-F238E27FC236}">
                <a16:creationId xmlns:a16="http://schemas.microsoft.com/office/drawing/2014/main" id="{3664E862-2F2E-345A-6641-CB097BCC24D3}"/>
              </a:ext>
            </a:extLst>
          </p:cNvPr>
          <p:cNvPicPr>
            <a:picLocks noGrp="1" noChangeAspect="1"/>
          </p:cNvPicPr>
          <p:nvPr>
            <p:ph idx="1"/>
          </p:nvPr>
        </p:nvPicPr>
        <p:blipFill>
          <a:blip r:embed="rId2"/>
          <a:stretch>
            <a:fillRect/>
          </a:stretch>
        </p:blipFill>
        <p:spPr>
          <a:xfrm>
            <a:off x="152400" y="1690688"/>
            <a:ext cx="4543426" cy="2621207"/>
          </a:xfrm>
          <a:prstGeom prst="rect">
            <a:avLst/>
          </a:prstGeom>
        </p:spPr>
      </p:pic>
      <p:pic>
        <p:nvPicPr>
          <p:cNvPr id="6146" name="Picture 2">
            <a:extLst>
              <a:ext uri="{FF2B5EF4-FFF2-40B4-BE49-F238E27FC236}">
                <a16:creationId xmlns:a16="http://schemas.microsoft.com/office/drawing/2014/main" id="{DC76ACCD-3D8E-6159-E43C-797A544DE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996" y="2642600"/>
            <a:ext cx="6847603" cy="385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DF14-28C3-A509-DFCA-4E489D948CBA}"/>
              </a:ext>
            </a:extLst>
          </p:cNvPr>
          <p:cNvSpPr>
            <a:spLocks noGrp="1"/>
          </p:cNvSpPr>
          <p:nvPr>
            <p:ph type="title"/>
          </p:nvPr>
        </p:nvSpPr>
        <p:spPr/>
        <p:txBody>
          <a:bodyPr/>
          <a:lstStyle/>
          <a:p>
            <a:r>
              <a:rPr lang="ro-MD" dirty="0"/>
              <a:t>Nucleul</a:t>
            </a:r>
            <a:br>
              <a:rPr lang="ro-MD" dirty="0"/>
            </a:br>
            <a:endParaRPr lang="ro-RO" dirty="0"/>
          </a:p>
        </p:txBody>
      </p:sp>
      <p:pic>
        <p:nvPicPr>
          <p:cNvPr id="5" name="Content Placeholder 4">
            <a:extLst>
              <a:ext uri="{FF2B5EF4-FFF2-40B4-BE49-F238E27FC236}">
                <a16:creationId xmlns:a16="http://schemas.microsoft.com/office/drawing/2014/main" id="{957901E2-A1D1-7691-048C-F7A39C7E6ACE}"/>
              </a:ext>
            </a:extLst>
          </p:cNvPr>
          <p:cNvPicPr>
            <a:picLocks noGrp="1" noChangeAspect="1"/>
          </p:cNvPicPr>
          <p:nvPr>
            <p:ph idx="1"/>
          </p:nvPr>
        </p:nvPicPr>
        <p:blipFill>
          <a:blip r:embed="rId2"/>
          <a:stretch>
            <a:fillRect/>
          </a:stretch>
        </p:blipFill>
        <p:spPr>
          <a:xfrm>
            <a:off x="2905125" y="2305844"/>
            <a:ext cx="6381750" cy="3390900"/>
          </a:xfrm>
          <a:prstGeom prst="rect">
            <a:avLst/>
          </a:prstGeom>
        </p:spPr>
      </p:pic>
    </p:spTree>
    <p:extLst>
      <p:ext uri="{BB962C8B-B14F-4D97-AF65-F5344CB8AC3E}">
        <p14:creationId xmlns:p14="http://schemas.microsoft.com/office/powerpoint/2010/main" val="2672666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4956-7198-ED5D-B9AE-281D2955C94F}"/>
              </a:ext>
            </a:extLst>
          </p:cNvPr>
          <p:cNvSpPr>
            <a:spLocks noGrp="1"/>
          </p:cNvSpPr>
          <p:nvPr>
            <p:ph type="title"/>
          </p:nvPr>
        </p:nvSpPr>
        <p:spPr/>
        <p:txBody>
          <a:bodyPr/>
          <a:lstStyle/>
          <a:p>
            <a:r>
              <a:rPr lang="ro-MD" dirty="0"/>
              <a:t>Izotopi</a:t>
            </a:r>
            <a:endParaRPr lang="ro-RO" dirty="0"/>
          </a:p>
        </p:txBody>
      </p:sp>
      <p:sp>
        <p:nvSpPr>
          <p:cNvPr id="3" name="Content Placeholder 2">
            <a:extLst>
              <a:ext uri="{FF2B5EF4-FFF2-40B4-BE49-F238E27FC236}">
                <a16:creationId xmlns:a16="http://schemas.microsoft.com/office/drawing/2014/main" id="{22E4CA74-23AA-3EA0-B960-699BBE22CDDC}"/>
              </a:ext>
            </a:extLst>
          </p:cNvPr>
          <p:cNvSpPr>
            <a:spLocks noGrp="1"/>
          </p:cNvSpPr>
          <p:nvPr>
            <p:ph idx="1"/>
          </p:nvPr>
        </p:nvSpPr>
        <p:spPr/>
        <p:txBody>
          <a:bodyPr/>
          <a:lstStyle/>
          <a:p>
            <a:r>
              <a:rPr lang="en-GB" dirty="0"/>
              <a:t>Atoms of the same element with same</a:t>
            </a:r>
            <a:r>
              <a:rPr lang="ro-MD" dirty="0"/>
              <a:t>                                      </a:t>
            </a:r>
            <a:r>
              <a:rPr lang="en-GB" dirty="0"/>
              <a:t> number of protons but different number of neutrons</a:t>
            </a:r>
            <a:endParaRPr lang="ro-MD" dirty="0"/>
          </a:p>
          <a:p>
            <a:r>
              <a:rPr lang="ro-MD" dirty="0"/>
              <a:t>Toate elementele au izotopi. </a:t>
            </a:r>
          </a:p>
          <a:p>
            <a:r>
              <a:rPr lang="ro-MD" dirty="0"/>
              <a:t>Exista cca 3500 izotopi cunoscuți – 339 naturali (din ei cca 250 stabili), restul artificiali</a:t>
            </a:r>
          </a:p>
          <a:p>
            <a:endParaRPr lang="ro-RO" dirty="0"/>
          </a:p>
        </p:txBody>
      </p:sp>
      <p:pic>
        <p:nvPicPr>
          <p:cNvPr id="7170" name="Picture 2">
            <a:extLst>
              <a:ext uri="{FF2B5EF4-FFF2-40B4-BE49-F238E27FC236}">
                <a16:creationId xmlns:a16="http://schemas.microsoft.com/office/drawing/2014/main" id="{BF4E41DB-FE39-E6C7-E387-AC979D0E4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49" y="4001294"/>
            <a:ext cx="4610101" cy="258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16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9715-635E-B155-C8FB-08B4E595CB1E}"/>
              </a:ext>
            </a:extLst>
          </p:cNvPr>
          <p:cNvSpPr>
            <a:spLocks noGrp="1"/>
          </p:cNvSpPr>
          <p:nvPr>
            <p:ph type="title"/>
          </p:nvPr>
        </p:nvSpPr>
        <p:spPr/>
        <p:txBody>
          <a:bodyPr/>
          <a:lstStyle/>
          <a:p>
            <a:r>
              <a:rPr lang="ro-MD" dirty="0"/>
              <a:t>Radioizotopi</a:t>
            </a:r>
            <a:endParaRPr lang="ro-RO" dirty="0"/>
          </a:p>
        </p:txBody>
      </p:sp>
      <p:sp>
        <p:nvSpPr>
          <p:cNvPr id="3" name="Content Placeholder 2">
            <a:extLst>
              <a:ext uri="{FF2B5EF4-FFF2-40B4-BE49-F238E27FC236}">
                <a16:creationId xmlns:a16="http://schemas.microsoft.com/office/drawing/2014/main" id="{C6C032ED-8B55-6069-B280-FFC1A12D0B97}"/>
              </a:ext>
            </a:extLst>
          </p:cNvPr>
          <p:cNvSpPr>
            <a:spLocks noGrp="1"/>
          </p:cNvSpPr>
          <p:nvPr>
            <p:ph idx="1"/>
          </p:nvPr>
        </p:nvSpPr>
        <p:spPr>
          <a:xfrm>
            <a:off x="338867" y="4791277"/>
            <a:ext cx="10515600" cy="2006601"/>
          </a:xfrm>
        </p:spPr>
        <p:txBody>
          <a:bodyPr>
            <a:normAutofit lnSpcReduction="10000"/>
          </a:bodyPr>
          <a:lstStyle/>
          <a:p>
            <a:r>
              <a:rPr lang="ro-MD" dirty="0"/>
              <a:t>Izotopi instabili – radioizotopi</a:t>
            </a:r>
          </a:p>
          <a:p>
            <a:r>
              <a:rPr lang="en-GB" dirty="0"/>
              <a:t>Radioactive isotopes are used in  </a:t>
            </a:r>
            <a:endParaRPr lang="ro-MD" dirty="0"/>
          </a:p>
          <a:p>
            <a:pPr marL="0" indent="0">
              <a:buNone/>
            </a:pPr>
            <a:r>
              <a:rPr lang="en-GB" dirty="0"/>
              <a:t>fields, including medicine, industry, </a:t>
            </a:r>
            <a:endParaRPr lang="ro-MD" dirty="0"/>
          </a:p>
          <a:p>
            <a:pPr marL="0" indent="0">
              <a:buNone/>
            </a:pPr>
            <a:r>
              <a:rPr lang="en-GB" dirty="0"/>
              <a:t>agriculture, and scientific research. </a:t>
            </a:r>
            <a:endParaRPr lang="ro-MD" dirty="0"/>
          </a:p>
          <a:p>
            <a:endParaRPr lang="ro-RO" dirty="0"/>
          </a:p>
        </p:txBody>
      </p:sp>
      <p:pic>
        <p:nvPicPr>
          <p:cNvPr id="8194" name="Picture 2">
            <a:extLst>
              <a:ext uri="{FF2B5EF4-FFF2-40B4-BE49-F238E27FC236}">
                <a16:creationId xmlns:a16="http://schemas.microsoft.com/office/drawing/2014/main" id="{6B9DA500-BFD1-48E8-B791-F3E394706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964" y="381000"/>
            <a:ext cx="7431286" cy="4171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78BE3C0-11F0-BE38-6491-E2141596F293}"/>
              </a:ext>
            </a:extLst>
          </p:cNvPr>
          <p:cNvPicPr>
            <a:picLocks noChangeAspect="1"/>
          </p:cNvPicPr>
          <p:nvPr/>
        </p:nvPicPr>
        <p:blipFill>
          <a:blip r:embed="rId3"/>
          <a:stretch>
            <a:fillRect/>
          </a:stretch>
        </p:blipFill>
        <p:spPr>
          <a:xfrm>
            <a:off x="6701567" y="4791277"/>
            <a:ext cx="5151566" cy="2066723"/>
          </a:xfrm>
          <a:prstGeom prst="rect">
            <a:avLst/>
          </a:prstGeom>
        </p:spPr>
      </p:pic>
    </p:spTree>
    <p:extLst>
      <p:ext uri="{BB962C8B-B14F-4D97-AF65-F5344CB8AC3E}">
        <p14:creationId xmlns:p14="http://schemas.microsoft.com/office/powerpoint/2010/main" val="371733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7263-AA17-0C2B-A736-EBE8FC14D5A6}"/>
              </a:ext>
            </a:extLst>
          </p:cNvPr>
          <p:cNvSpPr>
            <a:spLocks noGrp="1"/>
          </p:cNvSpPr>
          <p:nvPr>
            <p:ph type="title"/>
          </p:nvPr>
        </p:nvSpPr>
        <p:spPr/>
        <p:txBody>
          <a:bodyPr/>
          <a:lstStyle/>
          <a:p>
            <a:r>
              <a:rPr lang="ro-MD" dirty="0"/>
              <a:t>Isotopic signature?</a:t>
            </a:r>
            <a:endParaRPr lang="ro-RO" dirty="0"/>
          </a:p>
        </p:txBody>
      </p:sp>
      <p:sp>
        <p:nvSpPr>
          <p:cNvPr id="3" name="Content Placeholder 2">
            <a:extLst>
              <a:ext uri="{FF2B5EF4-FFF2-40B4-BE49-F238E27FC236}">
                <a16:creationId xmlns:a16="http://schemas.microsoft.com/office/drawing/2014/main" id="{E214D927-B1D9-98D4-F285-9C392122F5DA}"/>
              </a:ext>
            </a:extLst>
          </p:cNvPr>
          <p:cNvSpPr>
            <a:spLocks noGrp="1"/>
          </p:cNvSpPr>
          <p:nvPr>
            <p:ph idx="1"/>
          </p:nvPr>
        </p:nvSpPr>
        <p:spPr>
          <a:xfrm>
            <a:off x="361950" y="1690688"/>
            <a:ext cx="10515600" cy="4938712"/>
          </a:xfrm>
        </p:spPr>
        <p:txBody>
          <a:bodyPr>
            <a:normAutofit fontScale="92500" lnSpcReduction="10000"/>
          </a:bodyPr>
          <a:lstStyle/>
          <a:p>
            <a:r>
              <a:rPr lang="en-GB" dirty="0"/>
              <a:t>An isotopic signature is the set of ratios between the amount of the various isotopes of an element in a sample.</a:t>
            </a:r>
          </a:p>
          <a:p>
            <a:r>
              <a:rPr lang="en-GB" dirty="0"/>
              <a:t>Isotopic signatures are commonly known as fingerprints, because they are similar to human fingerprints and are used to track and trace. They are found in water, land, plants and animals. By tracing these fingerprints, scientists can evaluate:</a:t>
            </a:r>
          </a:p>
          <a:p>
            <a:r>
              <a:rPr lang="en-GB" dirty="0"/>
              <a:t>the migration of species on land and in water</a:t>
            </a:r>
          </a:p>
          <a:p>
            <a:r>
              <a:rPr lang="en-GB" dirty="0"/>
              <a:t>food chains and dietary changes of animals</a:t>
            </a:r>
          </a:p>
          <a:p>
            <a:r>
              <a:rPr lang="en-GB" dirty="0"/>
              <a:t>geographical and botanical provenance of food</a:t>
            </a:r>
          </a:p>
          <a:p>
            <a:r>
              <a:rPr lang="en-GB" dirty="0"/>
              <a:t>the age and quality of water bodies including</a:t>
            </a:r>
            <a:r>
              <a:rPr lang="ro-MD" dirty="0"/>
              <a:t>                   </a:t>
            </a:r>
            <a:r>
              <a:rPr lang="en-GB" dirty="0"/>
              <a:t> </a:t>
            </a:r>
            <a:r>
              <a:rPr lang="ro-MD" dirty="0"/>
              <a:t>                         </a:t>
            </a:r>
            <a:r>
              <a:rPr lang="en-GB" dirty="0"/>
              <a:t>groundwater aquifers</a:t>
            </a:r>
          </a:p>
          <a:p>
            <a:r>
              <a:rPr lang="en-GB" dirty="0"/>
              <a:t>origins of water and atmosphere pollution</a:t>
            </a:r>
            <a:endParaRPr lang="ro-RO" dirty="0"/>
          </a:p>
        </p:txBody>
      </p:sp>
      <p:pic>
        <p:nvPicPr>
          <p:cNvPr id="4" name="Picture 3">
            <a:extLst>
              <a:ext uri="{FF2B5EF4-FFF2-40B4-BE49-F238E27FC236}">
                <a16:creationId xmlns:a16="http://schemas.microsoft.com/office/drawing/2014/main" id="{84875677-42B5-5F8E-974B-8BAE343C310E}"/>
              </a:ext>
            </a:extLst>
          </p:cNvPr>
          <p:cNvPicPr>
            <a:picLocks noChangeAspect="1"/>
          </p:cNvPicPr>
          <p:nvPr/>
        </p:nvPicPr>
        <p:blipFill>
          <a:blip r:embed="rId2"/>
          <a:stretch>
            <a:fillRect/>
          </a:stretch>
        </p:blipFill>
        <p:spPr>
          <a:xfrm>
            <a:off x="7403530" y="3721894"/>
            <a:ext cx="4636070" cy="2602706"/>
          </a:xfrm>
          <a:prstGeom prst="rect">
            <a:avLst/>
          </a:prstGeom>
        </p:spPr>
      </p:pic>
    </p:spTree>
    <p:extLst>
      <p:ext uri="{BB962C8B-B14F-4D97-AF65-F5344CB8AC3E}">
        <p14:creationId xmlns:p14="http://schemas.microsoft.com/office/powerpoint/2010/main" val="698554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822A-5F95-C777-57F3-CC9A8501368F}"/>
              </a:ext>
            </a:extLst>
          </p:cNvPr>
          <p:cNvSpPr>
            <a:spLocks noGrp="1"/>
          </p:cNvSpPr>
          <p:nvPr>
            <p:ph type="title"/>
          </p:nvPr>
        </p:nvSpPr>
        <p:spPr/>
        <p:txBody>
          <a:bodyPr/>
          <a:lstStyle/>
          <a:p>
            <a:r>
              <a:rPr lang="ro-RO" dirty="0"/>
              <a:t>Interacţiunea radiaţiilor electromagnetice (X şi </a:t>
            </a:r>
            <a:r>
              <a:rPr lang="el-GR" dirty="0"/>
              <a:t>γ) </a:t>
            </a:r>
            <a:r>
              <a:rPr lang="ro-RO" dirty="0"/>
              <a:t>cu substanţa </a:t>
            </a:r>
          </a:p>
        </p:txBody>
      </p:sp>
      <p:sp>
        <p:nvSpPr>
          <p:cNvPr id="3" name="Content Placeholder 2">
            <a:extLst>
              <a:ext uri="{FF2B5EF4-FFF2-40B4-BE49-F238E27FC236}">
                <a16:creationId xmlns:a16="http://schemas.microsoft.com/office/drawing/2014/main" id="{F4499B5C-D171-9F08-489E-799E4D6E7300}"/>
              </a:ext>
            </a:extLst>
          </p:cNvPr>
          <p:cNvSpPr>
            <a:spLocks noGrp="1"/>
          </p:cNvSpPr>
          <p:nvPr>
            <p:ph idx="1"/>
          </p:nvPr>
        </p:nvSpPr>
        <p:spPr>
          <a:xfrm>
            <a:off x="571500" y="2778125"/>
            <a:ext cx="7124700" cy="3298825"/>
          </a:xfrm>
        </p:spPr>
        <p:txBody>
          <a:bodyPr>
            <a:normAutofit/>
          </a:bodyPr>
          <a:lstStyle/>
          <a:p>
            <a:pPr marL="0" indent="0">
              <a:buNone/>
            </a:pPr>
            <a:r>
              <a:rPr lang="ro-RO" dirty="0"/>
              <a:t>a) </a:t>
            </a:r>
            <a:r>
              <a:rPr lang="ro-RO" b="1" dirty="0"/>
              <a:t>Efectul fotoelectric</a:t>
            </a:r>
            <a:r>
              <a:rPr lang="ro-RO" dirty="0"/>
              <a:t>. La interacţiunea unui foton cu un atom, energia fotonului va fi cedată unui electron periferic care va părăsi atomul, rezultând un ion pozitiv. La iesirea din atom, electronul va avea o energie cinetică egală cu diferența dintre energia fotonului incident și lucrul mecanic de extracție al electronului. </a:t>
            </a:r>
          </a:p>
        </p:txBody>
      </p:sp>
      <p:pic>
        <p:nvPicPr>
          <p:cNvPr id="4" name="Picture 3">
            <a:extLst>
              <a:ext uri="{FF2B5EF4-FFF2-40B4-BE49-F238E27FC236}">
                <a16:creationId xmlns:a16="http://schemas.microsoft.com/office/drawing/2014/main" id="{0791B1A6-4641-B7F2-BE83-A1BE17A86C85}"/>
              </a:ext>
            </a:extLst>
          </p:cNvPr>
          <p:cNvPicPr>
            <a:picLocks noChangeAspect="1"/>
          </p:cNvPicPr>
          <p:nvPr/>
        </p:nvPicPr>
        <p:blipFill>
          <a:blip r:embed="rId2"/>
          <a:stretch>
            <a:fillRect/>
          </a:stretch>
        </p:blipFill>
        <p:spPr>
          <a:xfrm>
            <a:off x="8334374" y="2778125"/>
            <a:ext cx="3533775" cy="3533775"/>
          </a:xfrm>
          <a:prstGeom prst="rect">
            <a:avLst/>
          </a:prstGeom>
        </p:spPr>
      </p:pic>
    </p:spTree>
    <p:extLst>
      <p:ext uri="{BB962C8B-B14F-4D97-AF65-F5344CB8AC3E}">
        <p14:creationId xmlns:p14="http://schemas.microsoft.com/office/powerpoint/2010/main" val="2730195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5BE3-649A-778A-01BF-BAB2226FFE5B}"/>
              </a:ext>
            </a:extLst>
          </p:cNvPr>
          <p:cNvSpPr>
            <a:spLocks noGrp="1"/>
          </p:cNvSpPr>
          <p:nvPr>
            <p:ph type="title"/>
          </p:nvPr>
        </p:nvSpPr>
        <p:spPr/>
        <p:txBody>
          <a:bodyPr/>
          <a:lstStyle/>
          <a:p>
            <a:r>
              <a:rPr lang="ro-MD" dirty="0"/>
              <a:t>Effectul Compton</a:t>
            </a:r>
            <a:endParaRPr lang="ro-RO" dirty="0"/>
          </a:p>
        </p:txBody>
      </p:sp>
      <p:sp>
        <p:nvSpPr>
          <p:cNvPr id="3" name="Content Placeholder 2">
            <a:extLst>
              <a:ext uri="{FF2B5EF4-FFF2-40B4-BE49-F238E27FC236}">
                <a16:creationId xmlns:a16="http://schemas.microsoft.com/office/drawing/2014/main" id="{B124B0AE-2A67-DEDE-1A4D-EDDEC9F46975}"/>
              </a:ext>
            </a:extLst>
          </p:cNvPr>
          <p:cNvSpPr>
            <a:spLocks noGrp="1"/>
          </p:cNvSpPr>
          <p:nvPr>
            <p:ph idx="1"/>
          </p:nvPr>
        </p:nvSpPr>
        <p:spPr/>
        <p:txBody>
          <a:bodyPr/>
          <a:lstStyle/>
          <a:p>
            <a:r>
              <a:rPr lang="ro-RO" dirty="0"/>
              <a:t>b) Fotonul incident, la întâlnirea cu o particulă încărcată (un electron liber sau slab legat), îi cedează o parte a energiei și momentul, rezultând un electron cu o energie cinetică, și un foton cu energie mai mică (lungime de undă mai mare), </a:t>
            </a:r>
            <a:r>
              <a:rPr lang="ro-RO" b="1" i="1" dirty="0"/>
              <a:t>deviat faţă de direcţia fotonului incident </a:t>
            </a:r>
            <a:r>
              <a:rPr lang="ro-RO" dirty="0"/>
              <a:t>cu un unghi oarecare.</a:t>
            </a:r>
          </a:p>
        </p:txBody>
      </p:sp>
      <p:pic>
        <p:nvPicPr>
          <p:cNvPr id="4" name="Picture 3">
            <a:extLst>
              <a:ext uri="{FF2B5EF4-FFF2-40B4-BE49-F238E27FC236}">
                <a16:creationId xmlns:a16="http://schemas.microsoft.com/office/drawing/2014/main" id="{68727C5A-6F81-4FBC-9EAD-4EB7435FBF5D}"/>
              </a:ext>
            </a:extLst>
          </p:cNvPr>
          <p:cNvPicPr>
            <a:picLocks noChangeAspect="1"/>
          </p:cNvPicPr>
          <p:nvPr/>
        </p:nvPicPr>
        <p:blipFill>
          <a:blip r:embed="rId2"/>
          <a:stretch>
            <a:fillRect/>
          </a:stretch>
        </p:blipFill>
        <p:spPr>
          <a:xfrm>
            <a:off x="6543675" y="3413950"/>
            <a:ext cx="4810125" cy="3444050"/>
          </a:xfrm>
          <a:prstGeom prst="rect">
            <a:avLst/>
          </a:prstGeom>
        </p:spPr>
      </p:pic>
    </p:spTree>
    <p:extLst>
      <p:ext uri="{BB962C8B-B14F-4D97-AF65-F5344CB8AC3E}">
        <p14:creationId xmlns:p14="http://schemas.microsoft.com/office/powerpoint/2010/main" val="1376734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5403-439F-4C0B-B1BB-CB37C6677E56}"/>
              </a:ext>
            </a:extLst>
          </p:cNvPr>
          <p:cNvSpPr>
            <a:spLocks noGrp="1"/>
          </p:cNvSpPr>
          <p:nvPr>
            <p:ph type="title"/>
          </p:nvPr>
        </p:nvSpPr>
        <p:spPr/>
        <p:txBody>
          <a:bodyPr/>
          <a:lstStyle/>
          <a:p>
            <a:r>
              <a:rPr lang="ro-MD" dirty="0"/>
              <a:t>Thomson scattering</a:t>
            </a:r>
            <a:endParaRPr lang="ro-RO" dirty="0"/>
          </a:p>
        </p:txBody>
      </p:sp>
      <p:sp>
        <p:nvSpPr>
          <p:cNvPr id="3" name="Content Placeholder 2">
            <a:extLst>
              <a:ext uri="{FF2B5EF4-FFF2-40B4-BE49-F238E27FC236}">
                <a16:creationId xmlns:a16="http://schemas.microsoft.com/office/drawing/2014/main" id="{340C09FD-E386-BAF1-E079-B9E5BE53C692}"/>
              </a:ext>
            </a:extLst>
          </p:cNvPr>
          <p:cNvSpPr>
            <a:spLocks noGrp="1"/>
          </p:cNvSpPr>
          <p:nvPr>
            <p:ph idx="1"/>
          </p:nvPr>
        </p:nvSpPr>
        <p:spPr>
          <a:xfrm>
            <a:off x="838200" y="1825625"/>
            <a:ext cx="6796699" cy="4351338"/>
          </a:xfrm>
        </p:spPr>
        <p:txBody>
          <a:bodyPr>
            <a:normAutofit fontScale="85000" lnSpcReduction="10000"/>
          </a:bodyPr>
          <a:lstStyle/>
          <a:p>
            <a:r>
              <a:rPr lang="en-GB" dirty="0"/>
              <a:t>Thomson scattering is the elastic scattering of electromagnetic radiation by a free charged particle, as described by classical electromagnetism. </a:t>
            </a:r>
            <a:endParaRPr lang="ro-MD" dirty="0"/>
          </a:p>
          <a:p>
            <a:r>
              <a:rPr lang="en-GB" b="1" dirty="0"/>
              <a:t>It is the low-energy limit of Compton scattering: </a:t>
            </a:r>
            <a:r>
              <a:rPr lang="en-GB" dirty="0"/>
              <a:t>the particle's kinetic energy and photon frequency do not change as a result of the scattering.</a:t>
            </a:r>
            <a:endParaRPr lang="ro-MD" dirty="0"/>
          </a:p>
          <a:p>
            <a:pPr marL="0" indent="0">
              <a:buNone/>
            </a:pPr>
            <a:r>
              <a:rPr lang="en-GB" dirty="0"/>
              <a:t>This limit is valid as long as the photon energy is much smaller than the mass energy of the particle: </a:t>
            </a:r>
            <a:r>
              <a:rPr lang="en-GB" b="1" dirty="0" err="1"/>
              <a:t>hν</a:t>
            </a:r>
            <a:r>
              <a:rPr lang="en-GB" b="1" dirty="0"/>
              <a:t> ≪ mc2</a:t>
            </a:r>
            <a:r>
              <a:rPr lang="en-GB" dirty="0"/>
              <a:t>, or equivalently, if the wavelength of the light is much greater than the Compton wavelength of the particle (e.g., for electrons, longer wavelengths than hard x-rays).[2]</a:t>
            </a:r>
            <a:endParaRPr lang="ro-RO" dirty="0"/>
          </a:p>
        </p:txBody>
      </p:sp>
      <p:sp>
        <p:nvSpPr>
          <p:cNvPr id="4" name="AutoShape 2">
            <a:extLst>
              <a:ext uri="{FF2B5EF4-FFF2-40B4-BE49-F238E27FC236}">
                <a16:creationId xmlns:a16="http://schemas.microsoft.com/office/drawing/2014/main" id="{3CB568AD-AF52-1797-90DB-079B89C199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5" name="Picture 4">
            <a:extLst>
              <a:ext uri="{FF2B5EF4-FFF2-40B4-BE49-F238E27FC236}">
                <a16:creationId xmlns:a16="http://schemas.microsoft.com/office/drawing/2014/main" id="{723468F8-7BE8-F16E-0C79-2A50084F1650}"/>
              </a:ext>
            </a:extLst>
          </p:cNvPr>
          <p:cNvPicPr>
            <a:picLocks noChangeAspect="1"/>
          </p:cNvPicPr>
          <p:nvPr/>
        </p:nvPicPr>
        <p:blipFill>
          <a:blip r:embed="rId2"/>
          <a:stretch>
            <a:fillRect/>
          </a:stretch>
        </p:blipFill>
        <p:spPr>
          <a:xfrm>
            <a:off x="7634899" y="2957512"/>
            <a:ext cx="4223726" cy="3024188"/>
          </a:xfrm>
          <a:prstGeom prst="rect">
            <a:avLst/>
          </a:prstGeom>
        </p:spPr>
      </p:pic>
    </p:spTree>
    <p:extLst>
      <p:ext uri="{BB962C8B-B14F-4D97-AF65-F5344CB8AC3E}">
        <p14:creationId xmlns:p14="http://schemas.microsoft.com/office/powerpoint/2010/main" val="387055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A683-26CB-48E0-E531-BCA3835B365D}"/>
              </a:ext>
            </a:extLst>
          </p:cNvPr>
          <p:cNvSpPr>
            <a:spLocks noGrp="1"/>
          </p:cNvSpPr>
          <p:nvPr>
            <p:ph type="title"/>
          </p:nvPr>
        </p:nvSpPr>
        <p:spPr/>
        <p:txBody>
          <a:bodyPr/>
          <a:lstStyle/>
          <a:p>
            <a:r>
              <a:rPr lang="ro-RO" dirty="0"/>
              <a:t>c) </a:t>
            </a:r>
            <a:r>
              <a:rPr lang="ro-RO" b="1" dirty="0"/>
              <a:t>Formarea de perechi electron – pozitron</a:t>
            </a:r>
            <a:r>
              <a:rPr lang="ro-RO" dirty="0"/>
              <a:t>. </a:t>
            </a:r>
          </a:p>
        </p:txBody>
      </p:sp>
      <p:sp>
        <p:nvSpPr>
          <p:cNvPr id="3" name="Content Placeholder 2">
            <a:extLst>
              <a:ext uri="{FF2B5EF4-FFF2-40B4-BE49-F238E27FC236}">
                <a16:creationId xmlns:a16="http://schemas.microsoft.com/office/drawing/2014/main" id="{3301E485-5073-C8DA-CCE7-212382121724}"/>
              </a:ext>
            </a:extLst>
          </p:cNvPr>
          <p:cNvSpPr>
            <a:spLocks noGrp="1"/>
          </p:cNvSpPr>
          <p:nvPr>
            <p:ph idx="1"/>
          </p:nvPr>
        </p:nvSpPr>
        <p:spPr/>
        <p:txBody>
          <a:bodyPr/>
          <a:lstStyle/>
          <a:p>
            <a:r>
              <a:rPr lang="ro-RO" dirty="0"/>
              <a:t>În câmpul intens din vecinătatea nucleului, dintr-un foton poate rezulta o pereche electron – pozitron, dacă energia fotonului este mai mare de 1,022 MeV (echivalentă masei create). </a:t>
            </a:r>
          </a:p>
        </p:txBody>
      </p:sp>
      <p:pic>
        <p:nvPicPr>
          <p:cNvPr id="4" name="Picture 3">
            <a:extLst>
              <a:ext uri="{FF2B5EF4-FFF2-40B4-BE49-F238E27FC236}">
                <a16:creationId xmlns:a16="http://schemas.microsoft.com/office/drawing/2014/main" id="{945F87FB-2E99-44B8-FA60-878D4F0E487C}"/>
              </a:ext>
            </a:extLst>
          </p:cNvPr>
          <p:cNvPicPr>
            <a:picLocks noChangeAspect="1"/>
          </p:cNvPicPr>
          <p:nvPr/>
        </p:nvPicPr>
        <p:blipFill>
          <a:blip r:embed="rId2"/>
          <a:stretch>
            <a:fillRect/>
          </a:stretch>
        </p:blipFill>
        <p:spPr>
          <a:xfrm>
            <a:off x="7762874" y="3580778"/>
            <a:ext cx="4067175" cy="2912097"/>
          </a:xfrm>
          <a:prstGeom prst="rect">
            <a:avLst/>
          </a:prstGeom>
        </p:spPr>
      </p:pic>
    </p:spTree>
    <p:extLst>
      <p:ext uri="{BB962C8B-B14F-4D97-AF65-F5344CB8AC3E}">
        <p14:creationId xmlns:p14="http://schemas.microsoft.com/office/powerpoint/2010/main" val="2818946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E9E9-EECE-93F4-55E2-42F3B744A676}"/>
              </a:ext>
            </a:extLst>
          </p:cNvPr>
          <p:cNvSpPr>
            <a:spLocks noGrp="1"/>
          </p:cNvSpPr>
          <p:nvPr>
            <p:ph type="title"/>
          </p:nvPr>
        </p:nvSpPr>
        <p:spPr/>
        <p:txBody>
          <a:bodyPr/>
          <a:lstStyle/>
          <a:p>
            <a:r>
              <a:rPr lang="ro-MD" dirty="0"/>
              <a:t>Fotodezintegrarea </a:t>
            </a:r>
            <a:endParaRPr lang="ro-RO" dirty="0"/>
          </a:p>
        </p:txBody>
      </p:sp>
      <p:sp>
        <p:nvSpPr>
          <p:cNvPr id="3" name="Content Placeholder 2">
            <a:extLst>
              <a:ext uri="{FF2B5EF4-FFF2-40B4-BE49-F238E27FC236}">
                <a16:creationId xmlns:a16="http://schemas.microsoft.com/office/drawing/2014/main" id="{8715C1A6-7D13-F049-9465-F9FA5E0580B4}"/>
              </a:ext>
            </a:extLst>
          </p:cNvPr>
          <p:cNvSpPr>
            <a:spLocks noGrp="1"/>
          </p:cNvSpPr>
          <p:nvPr>
            <p:ph idx="1"/>
          </p:nvPr>
        </p:nvSpPr>
        <p:spPr>
          <a:xfrm>
            <a:off x="838200" y="1825624"/>
            <a:ext cx="5981700" cy="5032375"/>
          </a:xfrm>
        </p:spPr>
        <p:txBody>
          <a:bodyPr>
            <a:normAutofit lnSpcReduction="10000"/>
          </a:bodyPr>
          <a:lstStyle/>
          <a:p>
            <a:r>
              <a:rPr lang="en-GB" dirty="0"/>
              <a:t>Photodisintegration (also called </a:t>
            </a:r>
            <a:r>
              <a:rPr lang="en-GB" dirty="0" err="1"/>
              <a:t>phototransmutation</a:t>
            </a:r>
            <a:r>
              <a:rPr lang="en-GB" dirty="0"/>
              <a:t>, or a photonuclear reaction) is a nuclear process in which an atomic nucleus absorbs a high-energy gamma ray, enters an excited state, and immediately decays by emitting a subatomic particle. The incoming gamma ray effectively knocks one or more neutrons, protons, or an alpha particle out of the nucleus.[1] The reactions are called (</a:t>
            </a:r>
            <a:r>
              <a:rPr lang="en-GB" dirty="0" err="1"/>
              <a:t>γ,n</a:t>
            </a:r>
            <a:r>
              <a:rPr lang="en-GB" dirty="0"/>
              <a:t>), (</a:t>
            </a:r>
            <a:r>
              <a:rPr lang="en-GB" dirty="0" err="1"/>
              <a:t>γ,p</a:t>
            </a:r>
            <a:r>
              <a:rPr lang="en-GB" dirty="0"/>
              <a:t>), and (γ,α), respectively.</a:t>
            </a:r>
            <a:endParaRPr lang="ro-RO" dirty="0"/>
          </a:p>
        </p:txBody>
      </p:sp>
      <p:pic>
        <p:nvPicPr>
          <p:cNvPr id="4" name="Picture 3">
            <a:extLst>
              <a:ext uri="{FF2B5EF4-FFF2-40B4-BE49-F238E27FC236}">
                <a16:creationId xmlns:a16="http://schemas.microsoft.com/office/drawing/2014/main" id="{10D19C1A-8B92-2FD3-BDB6-839E1D78B509}"/>
              </a:ext>
            </a:extLst>
          </p:cNvPr>
          <p:cNvPicPr>
            <a:picLocks noChangeAspect="1"/>
          </p:cNvPicPr>
          <p:nvPr/>
        </p:nvPicPr>
        <p:blipFill>
          <a:blip r:embed="rId2"/>
          <a:stretch>
            <a:fillRect/>
          </a:stretch>
        </p:blipFill>
        <p:spPr>
          <a:xfrm>
            <a:off x="7953374" y="3648977"/>
            <a:ext cx="3971925" cy="2843898"/>
          </a:xfrm>
          <a:prstGeom prst="rect">
            <a:avLst/>
          </a:prstGeom>
        </p:spPr>
      </p:pic>
    </p:spTree>
    <p:extLst>
      <p:ext uri="{BB962C8B-B14F-4D97-AF65-F5344CB8AC3E}">
        <p14:creationId xmlns:p14="http://schemas.microsoft.com/office/powerpoint/2010/main" val="220658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C53F1-79F1-EE70-8988-BBE8683C51F1}"/>
              </a:ext>
            </a:extLst>
          </p:cNvPr>
          <p:cNvSpPr>
            <a:spLocks noGrp="1"/>
          </p:cNvSpPr>
          <p:nvPr>
            <p:ph idx="1"/>
          </p:nvPr>
        </p:nvSpPr>
        <p:spPr>
          <a:xfrm>
            <a:off x="838200" y="514350"/>
            <a:ext cx="10515600" cy="6238142"/>
          </a:xfrm>
        </p:spPr>
        <p:txBody>
          <a:bodyPr>
            <a:normAutofit fontScale="77500" lnSpcReduction="20000"/>
          </a:bodyPr>
          <a:lstStyle/>
          <a:p>
            <a:pPr algn="ctr"/>
            <a:r>
              <a:rPr lang="ro-RO" b="1" dirty="0"/>
              <a:t>Efecte nețintite:</a:t>
            </a:r>
          </a:p>
          <a:p>
            <a:r>
              <a:rPr lang="ro-RO" dirty="0"/>
              <a:t>Include înțelegerea fenomenelor precum efectul de martor, unde celulele care nu sunt iradiate pot fi, de asemenea, afectate.</a:t>
            </a:r>
          </a:p>
          <a:p>
            <a:pPr algn="ctr"/>
            <a:r>
              <a:rPr lang="ro-RO" b="1" dirty="0"/>
              <a:t>Nanodozimetrie și structura traseului:</a:t>
            </a:r>
          </a:p>
          <a:p>
            <a:r>
              <a:rPr lang="ro-RO" dirty="0"/>
              <a:t>Pentru a studia depunerea energiei radiațiilor la nanoscală, ceea ce este crucial pentru înțelegerea deteriorării ADN-ului.</a:t>
            </a:r>
          </a:p>
          <a:p>
            <a:pPr marL="0" indent="0" algn="ctr">
              <a:buNone/>
            </a:pPr>
            <a:r>
              <a:rPr lang="ro-RO" b="1" dirty="0">
                <a:solidFill>
                  <a:srgbClr val="FF0000"/>
                </a:solidFill>
              </a:rPr>
              <a:t>Aplicații</a:t>
            </a:r>
          </a:p>
          <a:p>
            <a:pPr algn="ctr"/>
            <a:r>
              <a:rPr lang="ro-RO" b="1" dirty="0"/>
              <a:t>Explorarea spațiului</a:t>
            </a:r>
            <a:r>
              <a:rPr lang="ro-RO" dirty="0"/>
              <a:t>:</a:t>
            </a:r>
          </a:p>
          <a:p>
            <a:r>
              <a:rPr lang="ro-RO" dirty="0"/>
              <a:t>Înțelegerea efectelor radiațiilor din spațiul cosmic asupra oamenilor este esențială pentru misiunile de lungă durată.</a:t>
            </a:r>
          </a:p>
          <a:p>
            <a:pPr algn="ctr"/>
            <a:r>
              <a:rPr lang="ro-RO" b="1" dirty="0"/>
              <a:t>Radioterapia cancerului:</a:t>
            </a:r>
          </a:p>
          <a:p>
            <a:r>
              <a:rPr lang="ro-RO" dirty="0"/>
              <a:t>Biofizica radiațiilor ajută la optimizarea tratamentelor cu radiații pentru a îmbunătăți eficacitatea acestora în uciderea celulelor canceroase, minimizând în același timp daunele aduse țesuturilor sănătoase.</a:t>
            </a:r>
          </a:p>
          <a:p>
            <a:pPr algn="ctr"/>
            <a:r>
              <a:rPr lang="ro-RO" b="1" dirty="0"/>
              <a:t>Evaluarea riscurilor:</a:t>
            </a:r>
          </a:p>
          <a:p>
            <a:r>
              <a:rPr lang="ro-RO" dirty="0"/>
              <a:t>Oferă baza pentru evaluarea riscurilor pentru sănătate asociate cu expunerea la radiații în diverse contexte.</a:t>
            </a:r>
          </a:p>
          <a:p>
            <a:pPr algn="ctr"/>
            <a:r>
              <a:rPr lang="ro-RO" b="1" dirty="0"/>
              <a:t>Dezvoltarea de noi tehnici:</a:t>
            </a:r>
          </a:p>
          <a:p>
            <a:r>
              <a:rPr lang="ro-RO" dirty="0"/>
              <a:t>Stimulează dezvoltarea de noi surse de radiații și tehnici pentru studii in vitro și in vivo.</a:t>
            </a:r>
          </a:p>
        </p:txBody>
      </p:sp>
    </p:spTree>
    <p:extLst>
      <p:ext uri="{BB962C8B-B14F-4D97-AF65-F5344CB8AC3E}">
        <p14:creationId xmlns:p14="http://schemas.microsoft.com/office/powerpoint/2010/main" val="788018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7FB2-6798-9645-A27F-EB5C186DADA4}"/>
              </a:ext>
            </a:extLst>
          </p:cNvPr>
          <p:cNvSpPr>
            <a:spLocks noGrp="1"/>
          </p:cNvSpPr>
          <p:nvPr>
            <p:ph type="title"/>
          </p:nvPr>
        </p:nvSpPr>
        <p:spPr/>
        <p:txBody>
          <a:bodyPr/>
          <a:lstStyle/>
          <a:p>
            <a:r>
              <a:rPr lang="ro-MD" dirty="0"/>
              <a:t>Fotofuziunea </a:t>
            </a:r>
            <a:endParaRPr lang="ro-RO" dirty="0"/>
          </a:p>
        </p:txBody>
      </p:sp>
      <p:pic>
        <p:nvPicPr>
          <p:cNvPr id="4" name="Content Placeholder 3">
            <a:extLst>
              <a:ext uri="{FF2B5EF4-FFF2-40B4-BE49-F238E27FC236}">
                <a16:creationId xmlns:a16="http://schemas.microsoft.com/office/drawing/2014/main" id="{CC399FEF-B8E4-1A70-8D33-DA38D65717EF}"/>
              </a:ext>
            </a:extLst>
          </p:cNvPr>
          <p:cNvPicPr>
            <a:picLocks noGrp="1" noChangeAspect="1"/>
          </p:cNvPicPr>
          <p:nvPr>
            <p:ph idx="1"/>
          </p:nvPr>
        </p:nvPicPr>
        <p:blipFill>
          <a:blip r:embed="rId2"/>
          <a:stretch>
            <a:fillRect/>
          </a:stretch>
        </p:blipFill>
        <p:spPr>
          <a:xfrm>
            <a:off x="4905375" y="2266950"/>
            <a:ext cx="3900538" cy="2496344"/>
          </a:xfrm>
          <a:prstGeom prst="rect">
            <a:avLst/>
          </a:prstGeom>
        </p:spPr>
      </p:pic>
      <p:sp>
        <p:nvSpPr>
          <p:cNvPr id="6" name="TextBox 5">
            <a:extLst>
              <a:ext uri="{FF2B5EF4-FFF2-40B4-BE49-F238E27FC236}">
                <a16:creationId xmlns:a16="http://schemas.microsoft.com/office/drawing/2014/main" id="{EC611D38-2CF8-25B0-DD46-A71CFDC2DE4C}"/>
              </a:ext>
            </a:extLst>
          </p:cNvPr>
          <p:cNvSpPr txBox="1"/>
          <p:nvPr/>
        </p:nvSpPr>
        <p:spPr>
          <a:xfrm>
            <a:off x="1085850" y="5111571"/>
            <a:ext cx="10267950" cy="830997"/>
          </a:xfrm>
          <a:prstGeom prst="rect">
            <a:avLst/>
          </a:prstGeom>
          <a:noFill/>
        </p:spPr>
        <p:txBody>
          <a:bodyPr wrap="square">
            <a:spAutoFit/>
          </a:bodyPr>
          <a:lstStyle/>
          <a:p>
            <a:r>
              <a:rPr lang="en-GB" sz="2400" b="1" i="0" dirty="0">
                <a:solidFill>
                  <a:srgbClr val="202122"/>
                </a:solidFill>
                <a:effectLst/>
                <a:latin typeface="Arial" panose="020B0604020202020204" pitchFamily="34" charset="0"/>
              </a:rPr>
              <a:t>Photofission</a:t>
            </a:r>
            <a:r>
              <a:rPr lang="en-GB" sz="2400" b="0" i="0" dirty="0">
                <a:solidFill>
                  <a:srgbClr val="202122"/>
                </a:solidFill>
                <a:effectLst/>
                <a:latin typeface="Arial" panose="020B0604020202020204" pitchFamily="34" charset="0"/>
              </a:rPr>
              <a:t> is a process in which a </a:t>
            </a:r>
            <a:r>
              <a:rPr lang="en-GB" sz="2400" b="0" i="0" u="none" strike="noStrike" dirty="0">
                <a:solidFill>
                  <a:srgbClr val="3366CC"/>
                </a:solidFill>
                <a:effectLst/>
                <a:latin typeface="Arial" panose="020B0604020202020204" pitchFamily="34" charset="0"/>
                <a:hlinkClick r:id="rId3" tooltip="Atomic nucleus"/>
              </a:rPr>
              <a:t>nucleus</a:t>
            </a:r>
            <a:r>
              <a:rPr lang="en-GB" sz="2400" b="0" i="0" dirty="0">
                <a:solidFill>
                  <a:srgbClr val="202122"/>
                </a:solidFill>
                <a:effectLst/>
                <a:latin typeface="Arial" panose="020B0604020202020204" pitchFamily="34" charset="0"/>
              </a:rPr>
              <a:t>, after absorbing a </a:t>
            </a:r>
            <a:r>
              <a:rPr lang="en-GB" sz="2400" b="0" i="0" u="none" strike="noStrike" dirty="0">
                <a:solidFill>
                  <a:srgbClr val="3366CC"/>
                </a:solidFill>
                <a:effectLst/>
                <a:latin typeface="Arial" panose="020B0604020202020204" pitchFamily="34" charset="0"/>
                <a:hlinkClick r:id="rId4" tooltip="Gamma ray"/>
              </a:rPr>
              <a:t>gamma ray</a:t>
            </a:r>
            <a:r>
              <a:rPr lang="en-GB" sz="2400" b="0" i="0" dirty="0">
                <a:solidFill>
                  <a:srgbClr val="202122"/>
                </a:solidFill>
                <a:effectLst/>
                <a:latin typeface="Arial" panose="020B0604020202020204" pitchFamily="34" charset="0"/>
              </a:rPr>
              <a:t>, undergoes </a:t>
            </a:r>
            <a:r>
              <a:rPr lang="en-GB" sz="2400" b="0" i="0" u="none" strike="noStrike" dirty="0">
                <a:solidFill>
                  <a:srgbClr val="3366CC"/>
                </a:solidFill>
                <a:effectLst/>
                <a:latin typeface="Arial" panose="020B0604020202020204" pitchFamily="34" charset="0"/>
                <a:hlinkClick r:id="rId5" tooltip="Nuclear fission"/>
              </a:rPr>
              <a:t>nuclear fission</a:t>
            </a:r>
            <a:r>
              <a:rPr lang="en-GB" sz="2400" b="0" i="0" dirty="0">
                <a:solidFill>
                  <a:srgbClr val="202122"/>
                </a:solidFill>
                <a:effectLst/>
                <a:latin typeface="Arial" panose="020B0604020202020204" pitchFamily="34" charset="0"/>
              </a:rPr>
              <a:t> and splits into two or more fragments</a:t>
            </a:r>
            <a:r>
              <a:rPr lang="en-GB" b="0" i="0" dirty="0">
                <a:solidFill>
                  <a:srgbClr val="202122"/>
                </a:solidFill>
                <a:effectLst/>
                <a:latin typeface="Arial" panose="020B0604020202020204" pitchFamily="34" charset="0"/>
              </a:rPr>
              <a:t>.</a:t>
            </a:r>
            <a:endParaRPr lang="ro-RO" dirty="0"/>
          </a:p>
        </p:txBody>
      </p:sp>
    </p:spTree>
    <p:extLst>
      <p:ext uri="{BB962C8B-B14F-4D97-AF65-F5344CB8AC3E}">
        <p14:creationId xmlns:p14="http://schemas.microsoft.com/office/powerpoint/2010/main" val="1092781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D93B-7C6E-A0BD-7521-A9A12F9EB8AF}"/>
              </a:ext>
            </a:extLst>
          </p:cNvPr>
          <p:cNvSpPr>
            <a:spLocks noGrp="1"/>
          </p:cNvSpPr>
          <p:nvPr>
            <p:ph type="title"/>
          </p:nvPr>
        </p:nvSpPr>
        <p:spPr/>
        <p:txBody>
          <a:bodyPr/>
          <a:lstStyle/>
          <a:p>
            <a:r>
              <a:rPr lang="ro-RO" dirty="0"/>
              <a:t>Interacţiunea radiaţiilor corpusculare cu sarcină electrică (</a:t>
            </a:r>
            <a:r>
              <a:rPr lang="el-GR" dirty="0"/>
              <a:t>α, β, </a:t>
            </a:r>
            <a:r>
              <a:rPr lang="ro-RO" dirty="0"/>
              <a:t>protoni) cu substanţa </a:t>
            </a:r>
          </a:p>
        </p:txBody>
      </p:sp>
      <p:sp>
        <p:nvSpPr>
          <p:cNvPr id="3" name="Content Placeholder 2">
            <a:extLst>
              <a:ext uri="{FF2B5EF4-FFF2-40B4-BE49-F238E27FC236}">
                <a16:creationId xmlns:a16="http://schemas.microsoft.com/office/drawing/2014/main" id="{69138128-2FAE-FFC1-B915-01E7ACB19E49}"/>
              </a:ext>
            </a:extLst>
          </p:cNvPr>
          <p:cNvSpPr>
            <a:spLocks noGrp="1"/>
          </p:cNvSpPr>
          <p:nvPr>
            <p:ph idx="1"/>
          </p:nvPr>
        </p:nvSpPr>
        <p:spPr/>
        <p:txBody>
          <a:bodyPr/>
          <a:lstStyle/>
          <a:p>
            <a:r>
              <a:rPr lang="ro-RO" dirty="0"/>
              <a:t>Aceste tipuri de radiaţii interacţionează în special cu învelişul electronic al atomului producând numeroase ionizări şi excitări, fiind radiaţii direct ionizante . În urma interacţiunilor apar perechi de ioni negativi şi pozitivi. De asemenea, aceste radiaţii ionizante cu sarcină electrică pot interacţiona direct şi cu nucleele atomilor ţintă, producând radiaţii de frânare, ca în tuburile de raze X. </a:t>
            </a:r>
          </a:p>
        </p:txBody>
      </p:sp>
    </p:spTree>
    <p:extLst>
      <p:ext uri="{BB962C8B-B14F-4D97-AF65-F5344CB8AC3E}">
        <p14:creationId xmlns:p14="http://schemas.microsoft.com/office/powerpoint/2010/main" val="3682882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BCB4-3C81-1D37-CFA2-FACFB4634FD6}"/>
              </a:ext>
            </a:extLst>
          </p:cNvPr>
          <p:cNvSpPr>
            <a:spLocks noGrp="1"/>
          </p:cNvSpPr>
          <p:nvPr>
            <p:ph type="title"/>
          </p:nvPr>
        </p:nvSpPr>
        <p:spPr>
          <a:xfrm>
            <a:off x="838200" y="365126"/>
            <a:ext cx="10515600" cy="912690"/>
          </a:xfrm>
        </p:spPr>
        <p:txBody>
          <a:bodyPr>
            <a:normAutofit fontScale="90000"/>
          </a:bodyPr>
          <a:lstStyle/>
          <a:p>
            <a:r>
              <a:rPr lang="ro-RO" dirty="0"/>
              <a:t>Interacţiunea radiaţiilor corpusculare neutre cu substanţa  </a:t>
            </a:r>
          </a:p>
        </p:txBody>
      </p:sp>
      <p:sp>
        <p:nvSpPr>
          <p:cNvPr id="3" name="Content Placeholder 2">
            <a:extLst>
              <a:ext uri="{FF2B5EF4-FFF2-40B4-BE49-F238E27FC236}">
                <a16:creationId xmlns:a16="http://schemas.microsoft.com/office/drawing/2014/main" id="{7E9EEA19-E112-B5BF-2C16-F29511927207}"/>
              </a:ext>
            </a:extLst>
          </p:cNvPr>
          <p:cNvSpPr>
            <a:spLocks noGrp="1"/>
          </p:cNvSpPr>
          <p:nvPr>
            <p:ph idx="1"/>
          </p:nvPr>
        </p:nvSpPr>
        <p:spPr>
          <a:xfrm>
            <a:off x="838200" y="1430214"/>
            <a:ext cx="10915650" cy="5062659"/>
          </a:xfrm>
        </p:spPr>
        <p:txBody>
          <a:bodyPr>
            <a:normAutofit fontScale="70000" lnSpcReduction="20000"/>
          </a:bodyPr>
          <a:lstStyle/>
          <a:p>
            <a:r>
              <a:rPr lang="ro-RO" dirty="0"/>
              <a:t>Neutronii nu interacţionează cu învelişul electronic al atomului, deoarece nu au  sarcină electrică, dar pot interacţiona direct cu nucleul, producând efecte diferite în funcţie de energia lor, astfel:  - </a:t>
            </a:r>
          </a:p>
          <a:p>
            <a:r>
              <a:rPr lang="ro-RO" b="1" dirty="0"/>
              <a:t>Neutronii rapizi </a:t>
            </a:r>
            <a:r>
              <a:rPr lang="ro-RO" dirty="0"/>
              <a:t>(energii mai mari de 1 keV) se pot ciocni elastic cu nucleele cedându-le o parte din energia lor.  </a:t>
            </a:r>
          </a:p>
          <a:p>
            <a:r>
              <a:rPr lang="ro-RO" dirty="0"/>
              <a:t>Nucleul ţintă va avea recul, cu atât mai puternic cu cât numărul de masă al său este mai mic. Prin urmare, eficienţa unui astfel de transfer energetic va fi maximă tocmai  pentru nucleul de hidrogen, pe care îl întâlnim în mod masiv în probele biologice.  </a:t>
            </a:r>
          </a:p>
          <a:p>
            <a:r>
              <a:rPr lang="ro-RO" b="1" dirty="0">
                <a:solidFill>
                  <a:srgbClr val="FF0000"/>
                </a:solidFill>
              </a:rPr>
              <a:t>Alături de radiaţia </a:t>
            </a:r>
            <a:r>
              <a:rPr lang="el-GR" b="1" dirty="0">
                <a:solidFill>
                  <a:srgbClr val="FF0000"/>
                </a:solidFill>
              </a:rPr>
              <a:t>α </a:t>
            </a:r>
            <a:r>
              <a:rPr lang="ro-RO" b="1" dirty="0">
                <a:solidFill>
                  <a:srgbClr val="FF0000"/>
                </a:solidFill>
              </a:rPr>
              <a:t>sunt recunoscuţi ca fiind cea mai periculoasă radiaţie ionizantă.  </a:t>
            </a:r>
          </a:p>
          <a:p>
            <a:r>
              <a:rPr lang="ro-RO" b="1" dirty="0"/>
              <a:t>- Neutronii lenţi </a:t>
            </a:r>
            <a:r>
              <a:rPr lang="ro-RO" dirty="0"/>
              <a:t>– neutroni termici (aceştia pot proveni şi din încetinirea neutronilor rapizi, deci procesele sunt simultane) pot fi captaţi de nucleul atomic, determinând excitarea acestuia.  </a:t>
            </a:r>
          </a:p>
          <a:p>
            <a:r>
              <a:rPr lang="ro-RO" dirty="0"/>
              <a:t>La revenirea pe starea fundamentală, nucleul emite o cuantă gamma.  </a:t>
            </a:r>
          </a:p>
          <a:p>
            <a:r>
              <a:rPr lang="ro-RO" dirty="0"/>
              <a:t>În sistemele biologice, neutronii sunt captaţi mai ales de către nucleele de hidrogen şi azot.  </a:t>
            </a:r>
          </a:p>
          <a:p>
            <a:pPr marL="0" indent="0">
              <a:buNone/>
            </a:pPr>
            <a:endParaRPr lang="ro-RO" dirty="0"/>
          </a:p>
          <a:p>
            <a:pPr marL="0" indent="0">
              <a:buNone/>
            </a:pPr>
            <a:endParaRPr lang="ro-RO" dirty="0"/>
          </a:p>
          <a:p>
            <a:r>
              <a:rPr lang="ro-RO" dirty="0"/>
              <a:t>Deoarece nucleul este foarte mic comparativ cu atomul, probabilitatea ca un neutron să întâlnească un nucleu pe traiectoria sa este destul de mică, </a:t>
            </a:r>
            <a:r>
              <a:rPr lang="ro-RO" b="1" dirty="0"/>
              <a:t>neutronii fiind penetranţi</a:t>
            </a:r>
          </a:p>
          <a:p>
            <a:endParaRPr lang="ro-RO" dirty="0"/>
          </a:p>
        </p:txBody>
      </p:sp>
      <p:pic>
        <p:nvPicPr>
          <p:cNvPr id="5" name="Picture 4">
            <a:extLst>
              <a:ext uri="{FF2B5EF4-FFF2-40B4-BE49-F238E27FC236}">
                <a16:creationId xmlns:a16="http://schemas.microsoft.com/office/drawing/2014/main" id="{6A1F4FCF-5B59-F627-F44B-782D8CDF35D8}"/>
              </a:ext>
            </a:extLst>
          </p:cNvPr>
          <p:cNvPicPr>
            <a:picLocks noChangeAspect="1"/>
          </p:cNvPicPr>
          <p:nvPr/>
        </p:nvPicPr>
        <p:blipFill>
          <a:blip r:embed="rId2"/>
          <a:stretch>
            <a:fillRect/>
          </a:stretch>
        </p:blipFill>
        <p:spPr>
          <a:xfrm>
            <a:off x="9867900" y="4894385"/>
            <a:ext cx="1885950" cy="723900"/>
          </a:xfrm>
          <a:prstGeom prst="rect">
            <a:avLst/>
          </a:prstGeom>
        </p:spPr>
      </p:pic>
    </p:spTree>
    <p:extLst>
      <p:ext uri="{BB962C8B-B14F-4D97-AF65-F5344CB8AC3E}">
        <p14:creationId xmlns:p14="http://schemas.microsoft.com/office/powerpoint/2010/main" val="2503675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791A-92FD-2E44-80B4-CE8B8CCBFC60}"/>
              </a:ext>
            </a:extLst>
          </p:cNvPr>
          <p:cNvSpPr>
            <a:spLocks noGrp="1"/>
          </p:cNvSpPr>
          <p:nvPr>
            <p:ph type="title"/>
          </p:nvPr>
        </p:nvSpPr>
        <p:spPr/>
        <p:txBody>
          <a:bodyPr/>
          <a:lstStyle/>
          <a:p>
            <a:r>
              <a:rPr lang="ro-RO" dirty="0"/>
              <a:t>Atenuarea radiaţiilor direct ionizante la interacția cu substanța</a:t>
            </a:r>
          </a:p>
        </p:txBody>
      </p:sp>
      <p:sp>
        <p:nvSpPr>
          <p:cNvPr id="3" name="Content Placeholder 2">
            <a:extLst>
              <a:ext uri="{FF2B5EF4-FFF2-40B4-BE49-F238E27FC236}">
                <a16:creationId xmlns:a16="http://schemas.microsoft.com/office/drawing/2014/main" id="{3194663F-C74F-C3E0-03A8-48CA5FCA0B76}"/>
              </a:ext>
            </a:extLst>
          </p:cNvPr>
          <p:cNvSpPr>
            <a:spLocks noGrp="1"/>
          </p:cNvSpPr>
          <p:nvPr>
            <p:ph idx="1"/>
          </p:nvPr>
        </p:nvSpPr>
        <p:spPr>
          <a:xfrm>
            <a:off x="838200" y="1825624"/>
            <a:ext cx="11049000" cy="4803775"/>
          </a:xfrm>
        </p:spPr>
        <p:txBody>
          <a:bodyPr>
            <a:normAutofit fontScale="92500" lnSpcReduction="10000"/>
          </a:bodyPr>
          <a:lstStyle/>
          <a:p>
            <a:r>
              <a:rPr lang="ro-RO" dirty="0"/>
              <a:t>Radiaţiile ionizante corpusculare încărcate electric interacţionează cu câmpurile coulombiene ale electronilor şi nucleelor atomilor constituenţi, cedând o parte din energia lor pentru a produce excitări şi ionizări.  </a:t>
            </a:r>
          </a:p>
          <a:p>
            <a:r>
              <a:rPr lang="ro-RO" dirty="0"/>
              <a:t>Se defineşte </a:t>
            </a:r>
            <a:r>
              <a:rPr lang="ro-RO" b="1" dirty="0"/>
              <a:t>transferul linear de energie  </a:t>
            </a:r>
            <a:r>
              <a:rPr lang="ro-RO" dirty="0"/>
              <a:t>(TLE) ca fiind energia cedată de către o particulă incidentă pe unitatea de lungime a traiectoriei sale şi se măsoară în keV/</a:t>
            </a:r>
            <a:r>
              <a:rPr lang="el-GR" dirty="0"/>
              <a:t>μ</a:t>
            </a:r>
            <a:r>
              <a:rPr lang="ro-RO" dirty="0"/>
              <a:t>m.  </a:t>
            </a:r>
          </a:p>
          <a:p>
            <a:pPr algn="ctr"/>
            <a:r>
              <a:rPr lang="ro-RO" b="1" dirty="0">
                <a:solidFill>
                  <a:srgbClr val="FF0000"/>
                </a:solidFill>
              </a:rPr>
              <a:t>TLE = Wi ⋅N  </a:t>
            </a:r>
          </a:p>
          <a:p>
            <a:r>
              <a:rPr lang="ro-RO" dirty="0"/>
              <a:t>W  i - energia transferată la o ionizare  </a:t>
            </a:r>
          </a:p>
          <a:p>
            <a:r>
              <a:rPr lang="ro-RO" dirty="0"/>
              <a:t>N – numărul de ioni formaţi pe unitatea de lungime </a:t>
            </a:r>
          </a:p>
          <a:p>
            <a:r>
              <a:rPr lang="ro-RO" dirty="0"/>
              <a:t>Numim densitatea liniară de ionizare  (DLI) numărul de ioni creaţi pe unitatea de  lungime a traiectoriei de către fiecare particulă incidentă.  </a:t>
            </a:r>
          </a:p>
          <a:p>
            <a:r>
              <a:rPr lang="ro-RO" dirty="0"/>
              <a:t>Se exprimă în perechi de ioni pe micrometru. </a:t>
            </a:r>
          </a:p>
        </p:txBody>
      </p:sp>
    </p:spTree>
    <p:extLst>
      <p:ext uri="{BB962C8B-B14F-4D97-AF65-F5344CB8AC3E}">
        <p14:creationId xmlns:p14="http://schemas.microsoft.com/office/powerpoint/2010/main" val="2234716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8D46-7E3D-5756-5778-06AEA1341340}"/>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DC34F060-EF9E-DF26-302F-5C66F965CAFA}"/>
              </a:ext>
            </a:extLst>
          </p:cNvPr>
          <p:cNvSpPr>
            <a:spLocks noGrp="1"/>
          </p:cNvSpPr>
          <p:nvPr>
            <p:ph idx="1"/>
          </p:nvPr>
        </p:nvSpPr>
        <p:spPr>
          <a:xfrm>
            <a:off x="838200" y="1825625"/>
            <a:ext cx="10953750" cy="4351338"/>
          </a:xfrm>
        </p:spPr>
        <p:txBody>
          <a:bodyPr/>
          <a:lstStyle/>
          <a:p>
            <a:r>
              <a:rPr lang="ro-RO" b="1" dirty="0"/>
              <a:t>Parcursul</a:t>
            </a:r>
            <a:r>
              <a:rPr lang="ro-RO" dirty="0"/>
              <a:t>  reprezintă distanţa medie străbătută de particulă într-un anumit mediu şi depinde de puterea ei de ionizare, încheindu-se când întreaga energie a fost cedată sau, în cazul pozitronului când acesta a fost anihilat.  </a:t>
            </a:r>
          </a:p>
          <a:p>
            <a:r>
              <a:rPr lang="ro-RO" dirty="0"/>
              <a:t>Particulele grele (</a:t>
            </a:r>
            <a:r>
              <a:rPr lang="el-GR" dirty="0"/>
              <a:t>α, </a:t>
            </a:r>
            <a:r>
              <a:rPr lang="ro-RO" dirty="0"/>
              <a:t>protoni) au o putere de ionizare mai mare şi sunt repede încetinite prin disiparea energiei. TLE este de ordinul 15 keV/</a:t>
            </a:r>
            <a:r>
              <a:rPr lang="el-GR" dirty="0"/>
              <a:t>μ</a:t>
            </a:r>
            <a:r>
              <a:rPr lang="ro-RO" dirty="0"/>
              <a:t>m. </a:t>
            </a:r>
          </a:p>
        </p:txBody>
      </p:sp>
    </p:spTree>
    <p:extLst>
      <p:ext uri="{BB962C8B-B14F-4D97-AF65-F5344CB8AC3E}">
        <p14:creationId xmlns:p14="http://schemas.microsoft.com/office/powerpoint/2010/main" val="235229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24E1-2756-154E-FE02-B2D115A60784}"/>
              </a:ext>
            </a:extLst>
          </p:cNvPr>
          <p:cNvSpPr>
            <a:spLocks noGrp="1"/>
          </p:cNvSpPr>
          <p:nvPr>
            <p:ph type="title"/>
          </p:nvPr>
        </p:nvSpPr>
        <p:spPr/>
        <p:txBody>
          <a:bodyPr/>
          <a:lstStyle/>
          <a:p>
            <a:r>
              <a:rPr lang="ro-RO" dirty="0"/>
              <a:t>Atenuarea radiaţiilor indirect ionizante (X şi </a:t>
            </a:r>
            <a:r>
              <a:rPr lang="el-GR" dirty="0"/>
              <a:t>γ) </a:t>
            </a:r>
            <a:r>
              <a:rPr lang="ro-RO" dirty="0"/>
              <a:t>la interacția cu substanța </a:t>
            </a:r>
          </a:p>
        </p:txBody>
      </p:sp>
      <p:sp>
        <p:nvSpPr>
          <p:cNvPr id="3" name="Content Placeholder 2">
            <a:extLst>
              <a:ext uri="{FF2B5EF4-FFF2-40B4-BE49-F238E27FC236}">
                <a16:creationId xmlns:a16="http://schemas.microsoft.com/office/drawing/2014/main" id="{3A28B98B-C85C-CA05-C513-9489BC5584A9}"/>
              </a:ext>
            </a:extLst>
          </p:cNvPr>
          <p:cNvSpPr>
            <a:spLocks noGrp="1"/>
          </p:cNvSpPr>
          <p:nvPr>
            <p:ph idx="1"/>
          </p:nvPr>
        </p:nvSpPr>
        <p:spPr>
          <a:xfrm>
            <a:off x="838200" y="1825624"/>
            <a:ext cx="10515600" cy="4899025"/>
          </a:xfrm>
        </p:spPr>
        <p:txBody>
          <a:bodyPr>
            <a:normAutofit fontScale="85000" lnSpcReduction="20000"/>
          </a:bodyPr>
          <a:lstStyle/>
          <a:p>
            <a:r>
              <a:rPr lang="ro-RO" dirty="0"/>
              <a:t>În cazul radiaţiilor electromagnetice, X şi </a:t>
            </a:r>
            <a:r>
              <a:rPr lang="el-GR" dirty="0"/>
              <a:t>γ, </a:t>
            </a:r>
            <a:r>
              <a:rPr lang="ro-RO" dirty="0"/>
              <a:t>absorbţia energiei de către substanţă se face conform legii generale exponenţiale, ele nefiind niciodată complet absorbite: </a:t>
            </a:r>
          </a:p>
          <a:p>
            <a:endParaRPr lang="ro-RO" dirty="0"/>
          </a:p>
          <a:p>
            <a:r>
              <a:rPr lang="ro-RO" dirty="0"/>
              <a:t>I – intensitatea fasciculului emergent de radiaţii  I0 – intensitatea fasciculului incident de radiaţii  </a:t>
            </a:r>
          </a:p>
          <a:p>
            <a:r>
              <a:rPr lang="el-GR" dirty="0"/>
              <a:t>μ - </a:t>
            </a:r>
            <a:r>
              <a:rPr lang="ro-RO" dirty="0"/>
              <a:t>coeficientul de atenuare liniară care depinde de natura materialului străbătut şi de tipul radiaţiei  </a:t>
            </a:r>
          </a:p>
          <a:p>
            <a:r>
              <a:rPr lang="ro-RO" dirty="0"/>
              <a:t>x – grosimea stratului de substanţă străbătut  </a:t>
            </a:r>
          </a:p>
          <a:p>
            <a:r>
              <a:rPr lang="ro-RO" dirty="0"/>
              <a:t>Se defineşte grosimea de înjumătăţire  d1/2 - grosimea stratului de substanţă după care jumătate din fotonii incidenţi sunt absorbiţi.  </a:t>
            </a:r>
          </a:p>
          <a:p>
            <a:r>
              <a:rPr lang="ro-RO" dirty="0"/>
              <a:t>De exemplu, pentru radiaţiile </a:t>
            </a:r>
            <a:r>
              <a:rPr lang="el-GR" dirty="0"/>
              <a:t>γ </a:t>
            </a:r>
            <a:r>
              <a:rPr lang="ro-RO" dirty="0"/>
              <a:t>cu energia W = 1 MeV grosimea de înjumătăţire în plumb (Pb) este d1/2 = 0,88 cm.  </a:t>
            </a:r>
          </a:p>
          <a:p>
            <a:r>
              <a:rPr lang="ro-RO" dirty="0"/>
              <a:t>TLE este scăzut, prin urmare, radiaţiile electromagnetice sunt puternic penetrante. </a:t>
            </a:r>
          </a:p>
        </p:txBody>
      </p:sp>
      <p:pic>
        <p:nvPicPr>
          <p:cNvPr id="5" name="Picture 4">
            <a:extLst>
              <a:ext uri="{FF2B5EF4-FFF2-40B4-BE49-F238E27FC236}">
                <a16:creationId xmlns:a16="http://schemas.microsoft.com/office/drawing/2014/main" id="{91EE690D-3615-AF4A-59D6-5E751BA4C89A}"/>
              </a:ext>
            </a:extLst>
          </p:cNvPr>
          <p:cNvPicPr>
            <a:picLocks noChangeAspect="1"/>
          </p:cNvPicPr>
          <p:nvPr/>
        </p:nvPicPr>
        <p:blipFill>
          <a:blip r:embed="rId2"/>
          <a:stretch>
            <a:fillRect/>
          </a:stretch>
        </p:blipFill>
        <p:spPr>
          <a:xfrm>
            <a:off x="5038725" y="2538412"/>
            <a:ext cx="1057275" cy="485775"/>
          </a:xfrm>
          <a:prstGeom prst="rect">
            <a:avLst/>
          </a:prstGeom>
        </p:spPr>
      </p:pic>
    </p:spTree>
    <p:extLst>
      <p:ext uri="{BB962C8B-B14F-4D97-AF65-F5344CB8AC3E}">
        <p14:creationId xmlns:p14="http://schemas.microsoft.com/office/powerpoint/2010/main" val="222438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4DC1-F333-7BE4-D353-830B2E1604D4}"/>
              </a:ext>
            </a:extLst>
          </p:cNvPr>
          <p:cNvSpPr>
            <a:spLocks noGrp="1"/>
          </p:cNvSpPr>
          <p:nvPr>
            <p:ph type="title"/>
          </p:nvPr>
        </p:nvSpPr>
        <p:spPr/>
        <p:txBody>
          <a:bodyPr/>
          <a:lstStyle/>
          <a:p>
            <a:r>
              <a:rPr lang="ro-MD" dirty="0"/>
              <a:t>Legea dezintegrarii radioactive</a:t>
            </a:r>
            <a:endParaRPr lang="ro-RO" dirty="0"/>
          </a:p>
        </p:txBody>
      </p:sp>
      <p:pic>
        <p:nvPicPr>
          <p:cNvPr id="4" name="Content Placeholder 3">
            <a:extLst>
              <a:ext uri="{FF2B5EF4-FFF2-40B4-BE49-F238E27FC236}">
                <a16:creationId xmlns:a16="http://schemas.microsoft.com/office/drawing/2014/main" id="{E2D6C5C7-43C5-BD76-282D-8C102F6C7C47}"/>
              </a:ext>
            </a:extLst>
          </p:cNvPr>
          <p:cNvPicPr>
            <a:picLocks noGrp="1" noChangeAspect="1"/>
          </p:cNvPicPr>
          <p:nvPr>
            <p:ph idx="1"/>
          </p:nvPr>
        </p:nvPicPr>
        <p:blipFill>
          <a:blip r:embed="rId2"/>
          <a:stretch>
            <a:fillRect/>
          </a:stretch>
        </p:blipFill>
        <p:spPr>
          <a:xfrm>
            <a:off x="3009900" y="3782316"/>
            <a:ext cx="4438650" cy="1664494"/>
          </a:xfrm>
          <a:prstGeom prst="rect">
            <a:avLst/>
          </a:prstGeom>
        </p:spPr>
      </p:pic>
      <p:sp>
        <p:nvSpPr>
          <p:cNvPr id="6" name="TextBox 5">
            <a:extLst>
              <a:ext uri="{FF2B5EF4-FFF2-40B4-BE49-F238E27FC236}">
                <a16:creationId xmlns:a16="http://schemas.microsoft.com/office/drawing/2014/main" id="{7941DD9C-2385-55E4-6E93-86BD791D4D95}"/>
              </a:ext>
            </a:extLst>
          </p:cNvPr>
          <p:cNvSpPr txBox="1"/>
          <p:nvPr/>
        </p:nvSpPr>
        <p:spPr>
          <a:xfrm>
            <a:off x="838200" y="1951672"/>
            <a:ext cx="10706100" cy="4154984"/>
          </a:xfrm>
          <a:prstGeom prst="rect">
            <a:avLst/>
          </a:prstGeom>
          <a:noFill/>
        </p:spPr>
        <p:txBody>
          <a:bodyPr wrap="square">
            <a:spAutoFit/>
          </a:bodyPr>
          <a:lstStyle/>
          <a:p>
            <a:r>
              <a:rPr lang="en-GB" sz="2400" b="0" i="0" dirty="0">
                <a:solidFill>
                  <a:srgbClr val="2A2A2A"/>
                </a:solidFill>
                <a:effectLst/>
              </a:rPr>
              <a:t>When there are </a:t>
            </a:r>
            <a:r>
              <a:rPr lang="en-GB" sz="2400" b="1" i="0" dirty="0">
                <a:solidFill>
                  <a:srgbClr val="2A2A2A"/>
                </a:solidFill>
                <a:effectLst/>
              </a:rPr>
              <a:t>N</a:t>
            </a:r>
            <a:r>
              <a:rPr lang="en-GB" sz="2400" b="0" i="0" dirty="0">
                <a:solidFill>
                  <a:srgbClr val="2A2A2A"/>
                </a:solidFill>
                <a:effectLst/>
              </a:rPr>
              <a:t> radioactive atoms present at any time, the rate of disintegration is expressed as </a:t>
            </a:r>
            <a:r>
              <a:rPr lang="en-GB" sz="2400" b="1" i="0" dirty="0">
                <a:solidFill>
                  <a:srgbClr val="2A2A2A"/>
                </a:solidFill>
                <a:effectLst/>
              </a:rPr>
              <a:t>-</a:t>
            </a:r>
            <a:r>
              <a:rPr lang="en-GB" sz="2400" b="1" i="0" dirty="0" err="1">
                <a:solidFill>
                  <a:srgbClr val="2A2A2A"/>
                </a:solidFill>
                <a:effectLst/>
              </a:rPr>
              <a:t>dN</a:t>
            </a:r>
            <a:r>
              <a:rPr lang="en-GB" sz="2400" b="1" i="0" dirty="0">
                <a:solidFill>
                  <a:srgbClr val="2A2A2A"/>
                </a:solidFill>
                <a:effectLst/>
              </a:rPr>
              <a:t>/dt</a:t>
            </a:r>
            <a:r>
              <a:rPr lang="en-GB" sz="2400" b="0" i="0" dirty="0">
                <a:solidFill>
                  <a:srgbClr val="2A2A2A"/>
                </a:solidFill>
                <a:effectLst/>
              </a:rPr>
              <a:t>, where </a:t>
            </a:r>
            <a:r>
              <a:rPr lang="en-GB" sz="2400" b="1" i="0" dirty="0" err="1">
                <a:solidFill>
                  <a:srgbClr val="2A2A2A"/>
                </a:solidFill>
                <a:effectLst/>
              </a:rPr>
              <a:t>dN</a:t>
            </a:r>
            <a:r>
              <a:rPr lang="en-GB" sz="2400" b="0" i="0" dirty="0">
                <a:solidFill>
                  <a:srgbClr val="2A2A2A"/>
                </a:solidFill>
                <a:effectLst/>
              </a:rPr>
              <a:t> is the number of radioactive atoms that disintegrate during the time interval </a:t>
            </a:r>
            <a:r>
              <a:rPr lang="en-GB" sz="2400" b="1" i="0" dirty="0">
                <a:solidFill>
                  <a:srgbClr val="2A2A2A"/>
                </a:solidFill>
                <a:effectLst/>
              </a:rPr>
              <a:t>dt</a:t>
            </a:r>
            <a:r>
              <a:rPr lang="en-GB" sz="2400" b="0" i="0" dirty="0">
                <a:solidFill>
                  <a:srgbClr val="2A2A2A"/>
                </a:solidFill>
                <a:effectLst/>
              </a:rPr>
              <a:t>. The negative sign indicates the decrease of atoms present with an increase in time</a:t>
            </a:r>
            <a:endParaRPr lang="ro-MD" sz="2400" b="0" i="0" dirty="0">
              <a:solidFill>
                <a:srgbClr val="2A2A2A"/>
              </a:solidFill>
              <a:effectLst/>
            </a:endParaRPr>
          </a:p>
          <a:p>
            <a:endParaRPr lang="ro-MD" sz="2400" dirty="0">
              <a:solidFill>
                <a:srgbClr val="2A2A2A"/>
              </a:solidFill>
            </a:endParaRPr>
          </a:p>
          <a:p>
            <a:endParaRPr lang="ro-MD" sz="2400" b="0" i="0" dirty="0">
              <a:solidFill>
                <a:srgbClr val="2A2A2A"/>
              </a:solidFill>
              <a:effectLst/>
            </a:endParaRPr>
          </a:p>
          <a:p>
            <a:endParaRPr lang="ro-MD" sz="2400" dirty="0">
              <a:solidFill>
                <a:srgbClr val="2A2A2A"/>
              </a:solidFill>
            </a:endParaRPr>
          </a:p>
          <a:p>
            <a:endParaRPr lang="ro-MD" sz="2400" b="0" i="0" dirty="0">
              <a:solidFill>
                <a:srgbClr val="2A2A2A"/>
              </a:solidFill>
              <a:effectLst/>
            </a:endParaRPr>
          </a:p>
          <a:p>
            <a:endParaRPr lang="ro-MD" sz="2400" dirty="0">
              <a:solidFill>
                <a:srgbClr val="2A2A2A"/>
              </a:solidFill>
            </a:endParaRPr>
          </a:p>
          <a:p>
            <a:endParaRPr lang="ro-MD" sz="2400" b="0" i="0" dirty="0">
              <a:solidFill>
                <a:srgbClr val="2A2A2A"/>
              </a:solidFill>
              <a:effectLst/>
            </a:endParaRPr>
          </a:p>
          <a:p>
            <a:r>
              <a:rPr lang="ro-MD" sz="2400" dirty="0">
                <a:solidFill>
                  <a:srgbClr val="2A2A2A"/>
                </a:solidFill>
              </a:rPr>
              <a:t>Desintegration constant</a:t>
            </a:r>
            <a:r>
              <a:rPr lang="en-GB" sz="2400" b="0" i="0" dirty="0">
                <a:solidFill>
                  <a:srgbClr val="2A2A2A"/>
                </a:solidFill>
                <a:effectLst/>
              </a:rPr>
              <a:t>. </a:t>
            </a:r>
            <a:endParaRPr lang="ro-RO" sz="2400" dirty="0"/>
          </a:p>
        </p:txBody>
      </p:sp>
      <p:pic>
        <p:nvPicPr>
          <p:cNvPr id="10242" name="Picture 2" descr="radioactive constant">
            <a:extLst>
              <a:ext uri="{FF2B5EF4-FFF2-40B4-BE49-F238E27FC236}">
                <a16:creationId xmlns:a16="http://schemas.microsoft.com/office/drawing/2014/main" id="{F076BE66-D25D-E48C-A8CB-D4A40B8AF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37" y="5618044"/>
            <a:ext cx="1552575"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A62117-FF59-18F9-9985-1D7BBB173F6E}"/>
              </a:ext>
            </a:extLst>
          </p:cNvPr>
          <p:cNvSpPr txBox="1"/>
          <p:nvPr/>
        </p:nvSpPr>
        <p:spPr>
          <a:xfrm>
            <a:off x="5726906" y="6106656"/>
            <a:ext cx="6096000" cy="923330"/>
          </a:xfrm>
          <a:prstGeom prst="rect">
            <a:avLst/>
          </a:prstGeom>
          <a:noFill/>
        </p:spPr>
        <p:txBody>
          <a:bodyPr wrap="square">
            <a:spAutoFit/>
          </a:bodyPr>
          <a:lstStyle/>
          <a:p>
            <a:r>
              <a:rPr lang="ro-RO" dirty="0">
                <a:hlinkClick r:id="rId4"/>
              </a:rPr>
              <a:t>https://chemistnotes.com/inorganic/rate-equation-rate-of-radioactive-disintegration-in-detailed/#google_vignette</a:t>
            </a:r>
            <a:endParaRPr lang="ro-RO" dirty="0"/>
          </a:p>
          <a:p>
            <a:endParaRPr lang="ro-RO" dirty="0"/>
          </a:p>
        </p:txBody>
      </p:sp>
      <p:pic>
        <p:nvPicPr>
          <p:cNvPr id="10" name="Picture 9">
            <a:extLst>
              <a:ext uri="{FF2B5EF4-FFF2-40B4-BE49-F238E27FC236}">
                <a16:creationId xmlns:a16="http://schemas.microsoft.com/office/drawing/2014/main" id="{7D5DCE54-6B77-1A4A-466B-81E66DCA17C1}"/>
              </a:ext>
            </a:extLst>
          </p:cNvPr>
          <p:cNvPicPr>
            <a:picLocks noChangeAspect="1"/>
          </p:cNvPicPr>
          <p:nvPr/>
        </p:nvPicPr>
        <p:blipFill>
          <a:blip r:embed="rId5"/>
          <a:stretch>
            <a:fillRect/>
          </a:stretch>
        </p:blipFill>
        <p:spPr>
          <a:xfrm>
            <a:off x="7405687" y="3157250"/>
            <a:ext cx="3552825" cy="2705100"/>
          </a:xfrm>
          <a:prstGeom prst="rect">
            <a:avLst/>
          </a:prstGeom>
        </p:spPr>
      </p:pic>
    </p:spTree>
    <p:extLst>
      <p:ext uri="{BB962C8B-B14F-4D97-AF65-F5344CB8AC3E}">
        <p14:creationId xmlns:p14="http://schemas.microsoft.com/office/powerpoint/2010/main" val="3260873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F46E78-E411-DC5F-19F7-7A254DE98B64}"/>
              </a:ext>
            </a:extLst>
          </p:cNvPr>
          <p:cNvPicPr>
            <a:picLocks noGrp="1" noChangeAspect="1"/>
          </p:cNvPicPr>
          <p:nvPr>
            <p:ph idx="1"/>
          </p:nvPr>
        </p:nvPicPr>
        <p:blipFill>
          <a:blip r:embed="rId2"/>
          <a:stretch>
            <a:fillRect/>
          </a:stretch>
        </p:blipFill>
        <p:spPr>
          <a:xfrm>
            <a:off x="518026" y="2141537"/>
            <a:ext cx="6355348" cy="4351338"/>
          </a:xfrm>
          <a:prstGeom prst="rect">
            <a:avLst/>
          </a:prstGeom>
        </p:spPr>
      </p:pic>
      <p:pic>
        <p:nvPicPr>
          <p:cNvPr id="7" name="Picture 6">
            <a:extLst>
              <a:ext uri="{FF2B5EF4-FFF2-40B4-BE49-F238E27FC236}">
                <a16:creationId xmlns:a16="http://schemas.microsoft.com/office/drawing/2014/main" id="{38DC52C4-60DA-BCD5-EE45-48D2F56B0CF3}"/>
              </a:ext>
            </a:extLst>
          </p:cNvPr>
          <p:cNvPicPr>
            <a:picLocks noChangeAspect="1"/>
          </p:cNvPicPr>
          <p:nvPr/>
        </p:nvPicPr>
        <p:blipFill>
          <a:blip r:embed="rId3"/>
          <a:stretch>
            <a:fillRect/>
          </a:stretch>
        </p:blipFill>
        <p:spPr>
          <a:xfrm>
            <a:off x="5196974" y="365125"/>
            <a:ext cx="6477000" cy="2085975"/>
          </a:xfrm>
          <a:prstGeom prst="rect">
            <a:avLst/>
          </a:prstGeom>
        </p:spPr>
      </p:pic>
    </p:spTree>
    <p:extLst>
      <p:ext uri="{BB962C8B-B14F-4D97-AF65-F5344CB8AC3E}">
        <p14:creationId xmlns:p14="http://schemas.microsoft.com/office/powerpoint/2010/main" val="4260042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10D5-2AD0-DE5F-0CB5-C6485B292A7F}"/>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38988EEA-C4E5-B4AC-E892-D8D4633CE321}"/>
              </a:ext>
            </a:extLst>
          </p:cNvPr>
          <p:cNvPicPr>
            <a:picLocks noGrp="1" noChangeAspect="1"/>
          </p:cNvPicPr>
          <p:nvPr>
            <p:ph idx="1"/>
          </p:nvPr>
        </p:nvPicPr>
        <p:blipFill>
          <a:blip r:embed="rId2"/>
          <a:stretch>
            <a:fillRect/>
          </a:stretch>
        </p:blipFill>
        <p:spPr>
          <a:xfrm>
            <a:off x="3176648" y="1825625"/>
            <a:ext cx="5838704" cy="4351338"/>
          </a:xfrm>
          <a:prstGeom prst="rect">
            <a:avLst/>
          </a:prstGeom>
        </p:spPr>
      </p:pic>
    </p:spTree>
    <p:extLst>
      <p:ext uri="{BB962C8B-B14F-4D97-AF65-F5344CB8AC3E}">
        <p14:creationId xmlns:p14="http://schemas.microsoft.com/office/powerpoint/2010/main" val="535402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9310-26C8-05BA-96F9-5CE3908FCFD7}"/>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6A7EA826-EE62-B1EB-C554-A6AADA046090}"/>
              </a:ext>
            </a:extLst>
          </p:cNvPr>
          <p:cNvPicPr>
            <a:picLocks noGrp="1" noChangeAspect="1"/>
          </p:cNvPicPr>
          <p:nvPr>
            <p:ph idx="1"/>
          </p:nvPr>
        </p:nvPicPr>
        <p:blipFill>
          <a:blip r:embed="rId2"/>
          <a:stretch>
            <a:fillRect/>
          </a:stretch>
        </p:blipFill>
        <p:spPr>
          <a:xfrm>
            <a:off x="3256772" y="1825625"/>
            <a:ext cx="5678455" cy="4351338"/>
          </a:xfrm>
          <a:prstGeom prst="rect">
            <a:avLst/>
          </a:prstGeom>
        </p:spPr>
      </p:pic>
    </p:spTree>
    <p:extLst>
      <p:ext uri="{BB962C8B-B14F-4D97-AF65-F5344CB8AC3E}">
        <p14:creationId xmlns:p14="http://schemas.microsoft.com/office/powerpoint/2010/main" val="68565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87AA-C747-1655-24D4-08982E068CB6}"/>
              </a:ext>
            </a:extLst>
          </p:cNvPr>
          <p:cNvSpPr>
            <a:spLocks noGrp="1"/>
          </p:cNvSpPr>
          <p:nvPr>
            <p:ph type="title"/>
          </p:nvPr>
        </p:nvSpPr>
        <p:spPr>
          <a:xfrm>
            <a:off x="838200" y="365125"/>
            <a:ext cx="10515600" cy="1196975"/>
          </a:xfrm>
        </p:spPr>
        <p:txBody>
          <a:bodyPr>
            <a:normAutofit/>
          </a:bodyPr>
          <a:lstStyle/>
          <a:p>
            <a:r>
              <a:rPr lang="ro-MD" dirty="0"/>
              <a:t>C</a:t>
            </a:r>
            <a:r>
              <a:rPr lang="en-GB" dirty="0" err="1"/>
              <a:t>haracteristics</a:t>
            </a:r>
            <a:r>
              <a:rPr lang="en-GB" dirty="0"/>
              <a:t> of Electromagnetic </a:t>
            </a:r>
            <a:r>
              <a:rPr lang="en-GB" dirty="0" err="1"/>
              <a:t>radiatio</a:t>
            </a:r>
            <a:r>
              <a:rPr lang="ro-MD" dirty="0"/>
              <a:t>n</a:t>
            </a:r>
            <a:endParaRPr lang="ro-RO" dirty="0"/>
          </a:p>
        </p:txBody>
      </p:sp>
      <p:sp>
        <p:nvSpPr>
          <p:cNvPr id="3" name="Content Placeholder 2">
            <a:extLst>
              <a:ext uri="{FF2B5EF4-FFF2-40B4-BE49-F238E27FC236}">
                <a16:creationId xmlns:a16="http://schemas.microsoft.com/office/drawing/2014/main" id="{EEE23AB6-AB98-47D1-CB53-C6DA64F5B812}"/>
              </a:ext>
            </a:extLst>
          </p:cNvPr>
          <p:cNvSpPr>
            <a:spLocks noGrp="1"/>
          </p:cNvSpPr>
          <p:nvPr>
            <p:ph idx="1"/>
          </p:nvPr>
        </p:nvSpPr>
        <p:spPr>
          <a:xfrm>
            <a:off x="204788" y="1328738"/>
            <a:ext cx="11149012" cy="4938590"/>
          </a:xfrm>
        </p:spPr>
        <p:txBody>
          <a:bodyPr>
            <a:normAutofit fontScale="92500" lnSpcReduction="20000"/>
          </a:bodyPr>
          <a:lstStyle/>
          <a:p>
            <a:pPr marL="0" indent="0">
              <a:buNone/>
            </a:pPr>
            <a:r>
              <a:rPr lang="en-GB" dirty="0"/>
              <a:t>  The wavelength λ is the shortest distance between equivalent point on a continuous wave </a:t>
            </a:r>
            <a:endParaRPr lang="ro-MD" dirty="0"/>
          </a:p>
          <a:p>
            <a:pPr marL="0" indent="0">
              <a:buNone/>
            </a:pPr>
            <a:r>
              <a:rPr lang="en-GB" dirty="0"/>
              <a:t> The frequency ν is the number of waves that pass a given</a:t>
            </a:r>
            <a:r>
              <a:rPr lang="ro-MD" dirty="0"/>
              <a:t>                                                                  </a:t>
            </a:r>
            <a:r>
              <a:rPr lang="en-GB" dirty="0"/>
              <a:t> point per second</a:t>
            </a:r>
            <a:endParaRPr lang="ro-MD" dirty="0"/>
          </a:p>
          <a:p>
            <a:pPr marL="0" indent="0">
              <a:buNone/>
            </a:pPr>
            <a:r>
              <a:rPr lang="en-GB" dirty="0"/>
              <a:t>  The amplitude </a:t>
            </a:r>
            <a:r>
              <a:rPr lang="ro-MD" dirty="0"/>
              <a:t>- </a:t>
            </a:r>
            <a:r>
              <a:rPr lang="en-GB" dirty="0"/>
              <a:t>is a measure of the distance between a line </a:t>
            </a:r>
            <a:r>
              <a:rPr lang="ro-MD" dirty="0"/>
              <a:t>                               </a:t>
            </a:r>
            <a:r>
              <a:rPr lang="en-GB" dirty="0"/>
              <a:t>through the middle of a wave and a </a:t>
            </a:r>
            <a:r>
              <a:rPr lang="en-GB" dirty="0" err="1"/>
              <a:t>cres</a:t>
            </a:r>
            <a:endParaRPr lang="ro-MD" dirty="0"/>
          </a:p>
          <a:p>
            <a:pPr marL="0" indent="0">
              <a:buNone/>
            </a:pPr>
            <a:r>
              <a:rPr lang="en-GB" dirty="0"/>
              <a:t>All </a:t>
            </a:r>
            <a:r>
              <a:rPr lang="ro-MD" dirty="0"/>
              <a:t>EM</a:t>
            </a:r>
            <a:r>
              <a:rPr lang="en-GB" dirty="0"/>
              <a:t> waves travel at the speed of light :  C= 3 .108 m/s in a vacuum </a:t>
            </a:r>
            <a:endParaRPr lang="ro-MD" dirty="0"/>
          </a:p>
          <a:p>
            <a:pPr marL="0" indent="0">
              <a:buNone/>
            </a:pPr>
            <a:r>
              <a:rPr lang="en-GB" dirty="0"/>
              <a:t> The speed of light is the product of its wavelength and frequency</a:t>
            </a:r>
            <a:endParaRPr lang="ro-MD" dirty="0"/>
          </a:p>
          <a:p>
            <a:pPr marL="0" indent="0">
              <a:buNone/>
            </a:pPr>
            <a:r>
              <a:rPr lang="ro-MD" dirty="0"/>
              <a:t>EM radiation</a:t>
            </a:r>
            <a:r>
              <a:rPr lang="en-GB" dirty="0"/>
              <a:t> energy is given as: </a:t>
            </a:r>
            <a:r>
              <a:rPr lang="en-GB" b="1" dirty="0">
                <a:solidFill>
                  <a:srgbClr val="FF0000"/>
                </a:solidFill>
              </a:rPr>
              <a:t>E = h </a:t>
            </a:r>
            <a:r>
              <a:rPr lang="el-GR" b="1" dirty="0">
                <a:solidFill>
                  <a:srgbClr val="FF0000"/>
                </a:solidFill>
              </a:rPr>
              <a:t>ν </a:t>
            </a:r>
            <a:r>
              <a:rPr lang="ro-MD" dirty="0"/>
              <a:t>and </a:t>
            </a:r>
            <a:r>
              <a:rPr lang="el-GR" b="1" dirty="0">
                <a:solidFill>
                  <a:srgbClr val="FF0000"/>
                </a:solidFill>
              </a:rPr>
              <a:t>ν =</a:t>
            </a:r>
            <a:r>
              <a:rPr lang="en-GB" b="1" dirty="0">
                <a:solidFill>
                  <a:srgbClr val="FF0000"/>
                </a:solidFill>
              </a:rPr>
              <a:t>C/</a:t>
            </a:r>
            <a:r>
              <a:rPr lang="el-GR" b="1" dirty="0">
                <a:solidFill>
                  <a:srgbClr val="FF0000"/>
                </a:solidFill>
              </a:rPr>
              <a:t>λ</a:t>
            </a:r>
            <a:r>
              <a:rPr lang="ro-MD" b="1" dirty="0">
                <a:solidFill>
                  <a:srgbClr val="FF0000"/>
                </a:solidFill>
              </a:rPr>
              <a:t>, </a:t>
            </a:r>
            <a:r>
              <a:rPr lang="el-GR" b="1" dirty="0">
                <a:solidFill>
                  <a:srgbClr val="FF0000"/>
                </a:solidFill>
              </a:rPr>
              <a:t> </a:t>
            </a:r>
            <a:r>
              <a:rPr lang="en-GB" b="1" dirty="0">
                <a:solidFill>
                  <a:srgbClr val="FF0000"/>
                </a:solidFill>
              </a:rPr>
              <a:t>E = h C/ </a:t>
            </a:r>
            <a:r>
              <a:rPr lang="el-GR" b="1" dirty="0">
                <a:solidFill>
                  <a:srgbClr val="FF0000"/>
                </a:solidFill>
              </a:rPr>
              <a:t>λ</a:t>
            </a:r>
            <a:r>
              <a:rPr lang="el-GR" dirty="0"/>
              <a:t> </a:t>
            </a:r>
            <a:r>
              <a:rPr lang="ro-MD" dirty="0"/>
              <a:t>- </a:t>
            </a:r>
            <a:r>
              <a:rPr lang="en-GB" b="1" dirty="0">
                <a:solidFill>
                  <a:srgbClr val="FF0000"/>
                </a:solidFill>
              </a:rPr>
              <a:t>h </a:t>
            </a:r>
            <a:r>
              <a:rPr lang="en-GB" dirty="0"/>
              <a:t>is the Plank’s constant , h = 6,62607004 × 10-34 m2 kg / s </a:t>
            </a:r>
            <a:endParaRPr lang="ro-MD" dirty="0"/>
          </a:p>
          <a:p>
            <a:pPr marL="0" indent="0">
              <a:buNone/>
            </a:pPr>
            <a:r>
              <a:rPr lang="ro-MD" dirty="0"/>
              <a:t>    </a:t>
            </a:r>
          </a:p>
          <a:p>
            <a:pPr marL="0" indent="0">
              <a:buNone/>
            </a:pPr>
            <a:r>
              <a:rPr lang="en-GB" dirty="0"/>
              <a:t> High energy photons = short waves</a:t>
            </a:r>
            <a:endParaRPr lang="ro-MD" dirty="0"/>
          </a:p>
          <a:p>
            <a:pPr marL="0" indent="0">
              <a:buNone/>
            </a:pPr>
            <a:r>
              <a:rPr lang="en-GB" dirty="0"/>
              <a:t>  Lower energy photons = longer waves</a:t>
            </a:r>
            <a:endParaRPr lang="ro-MD" dirty="0"/>
          </a:p>
          <a:p>
            <a:pPr marL="0" indent="0">
              <a:buNone/>
            </a:pPr>
            <a:endParaRPr lang="ro-RO" dirty="0"/>
          </a:p>
        </p:txBody>
      </p:sp>
      <p:pic>
        <p:nvPicPr>
          <p:cNvPr id="5" name="Picture 4">
            <a:extLst>
              <a:ext uri="{FF2B5EF4-FFF2-40B4-BE49-F238E27FC236}">
                <a16:creationId xmlns:a16="http://schemas.microsoft.com/office/drawing/2014/main" id="{A1109C84-E1FB-73E3-85AF-A8F086BF3D17}"/>
              </a:ext>
            </a:extLst>
          </p:cNvPr>
          <p:cNvPicPr>
            <a:picLocks noChangeAspect="1"/>
          </p:cNvPicPr>
          <p:nvPr/>
        </p:nvPicPr>
        <p:blipFill>
          <a:blip r:embed="rId2"/>
          <a:stretch>
            <a:fillRect/>
          </a:stretch>
        </p:blipFill>
        <p:spPr>
          <a:xfrm>
            <a:off x="9629775" y="1614426"/>
            <a:ext cx="2562225" cy="1533525"/>
          </a:xfrm>
          <a:prstGeom prst="rect">
            <a:avLst/>
          </a:prstGeom>
        </p:spPr>
      </p:pic>
      <p:pic>
        <p:nvPicPr>
          <p:cNvPr id="7" name="Picture 6">
            <a:extLst>
              <a:ext uri="{FF2B5EF4-FFF2-40B4-BE49-F238E27FC236}">
                <a16:creationId xmlns:a16="http://schemas.microsoft.com/office/drawing/2014/main" id="{5BA13923-0C6B-CF6C-CECD-54C57C84DE1A}"/>
              </a:ext>
            </a:extLst>
          </p:cNvPr>
          <p:cNvPicPr>
            <a:picLocks noChangeAspect="1"/>
          </p:cNvPicPr>
          <p:nvPr/>
        </p:nvPicPr>
        <p:blipFill>
          <a:blip r:embed="rId3"/>
          <a:stretch>
            <a:fillRect/>
          </a:stretch>
        </p:blipFill>
        <p:spPr>
          <a:xfrm>
            <a:off x="9906366" y="3568639"/>
            <a:ext cx="1752600" cy="542925"/>
          </a:xfrm>
          <a:prstGeom prst="rect">
            <a:avLst/>
          </a:prstGeom>
        </p:spPr>
      </p:pic>
    </p:spTree>
    <p:extLst>
      <p:ext uri="{BB962C8B-B14F-4D97-AF65-F5344CB8AC3E}">
        <p14:creationId xmlns:p14="http://schemas.microsoft.com/office/powerpoint/2010/main" val="3730830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8C83-DAAA-2889-6468-3602457C1961}"/>
              </a:ext>
            </a:extLst>
          </p:cNvPr>
          <p:cNvSpPr>
            <a:spLocks noGrp="1"/>
          </p:cNvSpPr>
          <p:nvPr>
            <p:ph type="title"/>
          </p:nvPr>
        </p:nvSpPr>
        <p:spPr/>
        <p:txBody>
          <a:bodyPr/>
          <a:lstStyle/>
          <a:p>
            <a:r>
              <a:rPr lang="ro-MD" dirty="0"/>
              <a:t>Dispozitive detectie</a:t>
            </a:r>
            <a:endParaRPr lang="ro-RO" dirty="0"/>
          </a:p>
        </p:txBody>
      </p:sp>
      <p:sp>
        <p:nvSpPr>
          <p:cNvPr id="3" name="Content Placeholder 2">
            <a:extLst>
              <a:ext uri="{FF2B5EF4-FFF2-40B4-BE49-F238E27FC236}">
                <a16:creationId xmlns:a16="http://schemas.microsoft.com/office/drawing/2014/main" id="{AB66FD19-4203-4DEF-4A2B-170DD94F2487}"/>
              </a:ext>
            </a:extLst>
          </p:cNvPr>
          <p:cNvSpPr>
            <a:spLocks noGrp="1"/>
          </p:cNvSpPr>
          <p:nvPr>
            <p:ph idx="1"/>
          </p:nvPr>
        </p:nvSpPr>
        <p:spPr/>
        <p:txBody>
          <a:bodyPr/>
          <a:lstStyle/>
          <a:p>
            <a:endParaRPr lang="ro-RO" dirty="0"/>
          </a:p>
        </p:txBody>
      </p:sp>
    </p:spTree>
    <p:extLst>
      <p:ext uri="{BB962C8B-B14F-4D97-AF65-F5344CB8AC3E}">
        <p14:creationId xmlns:p14="http://schemas.microsoft.com/office/powerpoint/2010/main" val="4101567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467D-DC62-7171-9432-B1745810B8C3}"/>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78DCCAB7-5125-C0C8-9176-5ED66A3F09C1}"/>
              </a:ext>
            </a:extLst>
          </p:cNvPr>
          <p:cNvSpPr>
            <a:spLocks noGrp="1"/>
          </p:cNvSpPr>
          <p:nvPr>
            <p:ph idx="1"/>
          </p:nvPr>
        </p:nvSpPr>
        <p:spPr/>
        <p:txBody>
          <a:bodyPr/>
          <a:lstStyle/>
          <a:p>
            <a:r>
              <a:rPr lang="ro-RO" dirty="0"/>
              <a:t>chrome-extension://efaidnbmnnnibpcajpcglclefindmkaj/https://indico.cern.ch/event/1417241/contributions/5959460/attachments/2899755/5084900/Xrays%20and%20radioactivity%20foundations%20presentation%5B58%5D.pdf</a:t>
            </a:r>
          </a:p>
          <a:p>
            <a:endParaRPr lang="ro-RO" dirty="0"/>
          </a:p>
          <a:p>
            <a:endParaRPr lang="ro-RO" dirty="0"/>
          </a:p>
          <a:p>
            <a:endParaRPr lang="ro-RO" dirty="0"/>
          </a:p>
          <a:p>
            <a:endParaRPr lang="ro-RO" dirty="0"/>
          </a:p>
        </p:txBody>
      </p:sp>
    </p:spTree>
    <p:extLst>
      <p:ext uri="{BB962C8B-B14F-4D97-AF65-F5344CB8AC3E}">
        <p14:creationId xmlns:p14="http://schemas.microsoft.com/office/powerpoint/2010/main" val="2020157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978F-A362-E9B7-0FF6-EB640D604DF1}"/>
              </a:ext>
            </a:extLst>
          </p:cNvPr>
          <p:cNvSpPr>
            <a:spLocks noGrp="1"/>
          </p:cNvSpPr>
          <p:nvPr>
            <p:ph type="title"/>
          </p:nvPr>
        </p:nvSpPr>
        <p:spPr/>
        <p:txBody>
          <a:bodyPr/>
          <a:lstStyle/>
          <a:p>
            <a:r>
              <a:rPr lang="ro-RO" dirty="0" err="1"/>
              <a:t>Interactiunea</a:t>
            </a:r>
            <a:r>
              <a:rPr lang="ro-RO" dirty="0"/>
              <a:t> </a:t>
            </a:r>
            <a:r>
              <a:rPr lang="ro-RO" dirty="0" err="1"/>
              <a:t>radiatiei</a:t>
            </a:r>
            <a:r>
              <a:rPr lang="ro-RO" dirty="0"/>
              <a:t> cu materia</a:t>
            </a:r>
            <a:endParaRPr lang="en-US" dirty="0"/>
          </a:p>
        </p:txBody>
      </p:sp>
      <p:sp>
        <p:nvSpPr>
          <p:cNvPr id="3" name="Content Placeholder 2">
            <a:extLst>
              <a:ext uri="{FF2B5EF4-FFF2-40B4-BE49-F238E27FC236}">
                <a16:creationId xmlns:a16="http://schemas.microsoft.com/office/drawing/2014/main" id="{A0554C5E-B7DB-B251-C8D8-D4E0677B18AC}"/>
              </a:ext>
            </a:extLst>
          </p:cNvPr>
          <p:cNvSpPr>
            <a:spLocks noGrp="1"/>
          </p:cNvSpPr>
          <p:nvPr>
            <p:ph idx="1"/>
          </p:nvPr>
        </p:nvSpPr>
        <p:spPr/>
        <p:txBody>
          <a:bodyPr/>
          <a:lstStyle/>
          <a:p>
            <a:r>
              <a:rPr lang="en-US" dirty="0">
                <a:hlinkClick r:id="rId2"/>
              </a:rPr>
              <a:t>https://www.youtube.com/watch?v=xqRfXfJdKaU</a:t>
            </a:r>
            <a:endParaRPr lang="ro-RO" dirty="0"/>
          </a:p>
          <a:p>
            <a:endParaRPr lang="en-US" dirty="0"/>
          </a:p>
        </p:txBody>
      </p:sp>
    </p:spTree>
    <p:extLst>
      <p:ext uri="{BB962C8B-B14F-4D97-AF65-F5344CB8AC3E}">
        <p14:creationId xmlns:p14="http://schemas.microsoft.com/office/powerpoint/2010/main" val="16580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C036-7E01-3AAE-378A-5E5028BC4964}"/>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B90E41B0-E0F2-16C0-5770-462F23D4F0C7}"/>
              </a:ext>
            </a:extLst>
          </p:cNvPr>
          <p:cNvPicPr>
            <a:picLocks noGrp="1" noChangeAspect="1"/>
          </p:cNvPicPr>
          <p:nvPr>
            <p:ph idx="1"/>
          </p:nvPr>
        </p:nvPicPr>
        <p:blipFill>
          <a:blip r:embed="rId2"/>
          <a:stretch>
            <a:fillRect/>
          </a:stretch>
        </p:blipFill>
        <p:spPr>
          <a:xfrm>
            <a:off x="2740467" y="1825625"/>
            <a:ext cx="6711065" cy="4351338"/>
          </a:xfrm>
          <a:prstGeom prst="rect">
            <a:avLst/>
          </a:prstGeom>
        </p:spPr>
      </p:pic>
    </p:spTree>
    <p:extLst>
      <p:ext uri="{BB962C8B-B14F-4D97-AF65-F5344CB8AC3E}">
        <p14:creationId xmlns:p14="http://schemas.microsoft.com/office/powerpoint/2010/main" val="25425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B46AB5-8D8E-E737-4AEF-CED86D3E7194}"/>
              </a:ext>
            </a:extLst>
          </p:cNvPr>
          <p:cNvPicPr>
            <a:picLocks noGrp="1" noChangeAspect="1"/>
          </p:cNvPicPr>
          <p:nvPr>
            <p:ph idx="1"/>
          </p:nvPr>
        </p:nvPicPr>
        <p:blipFill>
          <a:blip r:embed="rId2"/>
          <a:stretch>
            <a:fillRect/>
          </a:stretch>
        </p:blipFill>
        <p:spPr>
          <a:xfrm>
            <a:off x="2057400" y="524669"/>
            <a:ext cx="8420100" cy="5588780"/>
          </a:xfrm>
          <a:prstGeom prst="rect">
            <a:avLst/>
          </a:prstGeom>
        </p:spPr>
      </p:pic>
    </p:spTree>
    <p:extLst>
      <p:ext uri="{BB962C8B-B14F-4D97-AF65-F5344CB8AC3E}">
        <p14:creationId xmlns:p14="http://schemas.microsoft.com/office/powerpoint/2010/main" val="141053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onising radiation">
            <a:extLst>
              <a:ext uri="{FF2B5EF4-FFF2-40B4-BE49-F238E27FC236}">
                <a16:creationId xmlns:a16="http://schemas.microsoft.com/office/drawing/2014/main" id="{B105066B-E145-E677-7122-368A4BEC01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7350" y="99543"/>
            <a:ext cx="8877300" cy="665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96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35EF-26A4-780B-5E2D-E39033E5E8C8}"/>
              </a:ext>
            </a:extLst>
          </p:cNvPr>
          <p:cNvSpPr>
            <a:spLocks noGrp="1"/>
          </p:cNvSpPr>
          <p:nvPr>
            <p:ph type="title"/>
          </p:nvPr>
        </p:nvSpPr>
        <p:spPr/>
        <p:txBody>
          <a:bodyPr/>
          <a:lstStyle/>
          <a:p>
            <a:r>
              <a:rPr lang="ro-MD" dirty="0"/>
              <a:t>Ionizing and nonionizing radiation</a:t>
            </a:r>
            <a:endParaRPr lang="ro-RO" dirty="0"/>
          </a:p>
        </p:txBody>
      </p:sp>
      <p:sp>
        <p:nvSpPr>
          <p:cNvPr id="3" name="Content Placeholder 2">
            <a:extLst>
              <a:ext uri="{FF2B5EF4-FFF2-40B4-BE49-F238E27FC236}">
                <a16:creationId xmlns:a16="http://schemas.microsoft.com/office/drawing/2014/main" id="{8C6FF11F-A97F-AE2D-DA6A-6745A31E5275}"/>
              </a:ext>
            </a:extLst>
          </p:cNvPr>
          <p:cNvSpPr>
            <a:spLocks noGrp="1"/>
          </p:cNvSpPr>
          <p:nvPr>
            <p:ph idx="1"/>
          </p:nvPr>
        </p:nvSpPr>
        <p:spPr>
          <a:xfrm>
            <a:off x="838200" y="1825625"/>
            <a:ext cx="10515600" cy="1889125"/>
          </a:xfrm>
        </p:spPr>
        <p:txBody>
          <a:bodyPr/>
          <a:lstStyle/>
          <a:p>
            <a:r>
              <a:rPr lang="en-GB" dirty="0"/>
              <a:t>Ionizing radiation : radiation which have sufficient energy to remove orbital electron (creates DNA damage) </a:t>
            </a:r>
            <a:endParaRPr lang="ro-MD" dirty="0"/>
          </a:p>
          <a:p>
            <a:r>
              <a:rPr lang="en-GB" dirty="0"/>
              <a:t> Non ionizing radiation : which does not have  enough energy to </a:t>
            </a:r>
            <a:r>
              <a:rPr lang="en-GB" dirty="0" err="1"/>
              <a:t>disloge</a:t>
            </a:r>
            <a:r>
              <a:rPr lang="en-GB" dirty="0"/>
              <a:t> orbital electrons</a:t>
            </a:r>
            <a:endParaRPr lang="ro-RO" dirty="0"/>
          </a:p>
        </p:txBody>
      </p:sp>
      <p:sp>
        <p:nvSpPr>
          <p:cNvPr id="7" name="TextBox 6">
            <a:extLst>
              <a:ext uri="{FF2B5EF4-FFF2-40B4-BE49-F238E27FC236}">
                <a16:creationId xmlns:a16="http://schemas.microsoft.com/office/drawing/2014/main" id="{C5E2DCD1-13AF-F170-E4F2-6F481C7E57E6}"/>
              </a:ext>
            </a:extLst>
          </p:cNvPr>
          <p:cNvSpPr txBox="1"/>
          <p:nvPr/>
        </p:nvSpPr>
        <p:spPr>
          <a:xfrm>
            <a:off x="347664" y="3815219"/>
            <a:ext cx="7267574" cy="2677656"/>
          </a:xfrm>
          <a:prstGeom prst="rect">
            <a:avLst/>
          </a:prstGeom>
          <a:noFill/>
        </p:spPr>
        <p:txBody>
          <a:bodyPr wrap="square">
            <a:spAutoFit/>
          </a:bodyPr>
          <a:lstStyle/>
          <a:p>
            <a:r>
              <a:rPr lang="ro-MD" sz="2800" b="1" dirty="0"/>
              <a:t>What is the ionization?</a:t>
            </a:r>
          </a:p>
          <a:p>
            <a:r>
              <a:rPr lang="en-GB" sz="2800" dirty="0"/>
              <a:t>Converting atoms into ions</a:t>
            </a:r>
            <a:endParaRPr lang="ro-MD" sz="2800" dirty="0"/>
          </a:p>
          <a:p>
            <a:r>
              <a:rPr lang="en-GB" sz="2800" dirty="0"/>
              <a:t>  The process of removing an electron from an electrically neutral atom to produce an ion pair. </a:t>
            </a:r>
            <a:endParaRPr lang="ro-MD" sz="2800" dirty="0"/>
          </a:p>
          <a:p>
            <a:r>
              <a:rPr lang="en-GB" sz="2800" dirty="0"/>
              <a:t> The</a:t>
            </a:r>
            <a:r>
              <a:rPr lang="ro-MD" sz="2800" dirty="0"/>
              <a:t> </a:t>
            </a:r>
            <a:r>
              <a:rPr lang="en-GB" sz="2800" dirty="0"/>
              <a:t>essential characteristic of high energy radiations when interacting with matter.</a:t>
            </a:r>
            <a:endParaRPr lang="ro-RO" sz="2800" dirty="0"/>
          </a:p>
        </p:txBody>
      </p:sp>
      <p:pic>
        <p:nvPicPr>
          <p:cNvPr id="9" name="Picture 8">
            <a:extLst>
              <a:ext uri="{FF2B5EF4-FFF2-40B4-BE49-F238E27FC236}">
                <a16:creationId xmlns:a16="http://schemas.microsoft.com/office/drawing/2014/main" id="{ED4BD4C3-EB94-6A66-58F3-8F10EF87CAF1}"/>
              </a:ext>
            </a:extLst>
          </p:cNvPr>
          <p:cNvPicPr>
            <a:picLocks noChangeAspect="1"/>
          </p:cNvPicPr>
          <p:nvPr/>
        </p:nvPicPr>
        <p:blipFill>
          <a:blip r:embed="rId2"/>
          <a:stretch>
            <a:fillRect/>
          </a:stretch>
        </p:blipFill>
        <p:spPr>
          <a:xfrm>
            <a:off x="7267574" y="4174884"/>
            <a:ext cx="4576762" cy="1958326"/>
          </a:xfrm>
          <a:prstGeom prst="rect">
            <a:avLst/>
          </a:prstGeom>
        </p:spPr>
      </p:pic>
    </p:spTree>
    <p:extLst>
      <p:ext uri="{BB962C8B-B14F-4D97-AF65-F5344CB8AC3E}">
        <p14:creationId xmlns:p14="http://schemas.microsoft.com/office/powerpoint/2010/main" val="3096315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3179</Words>
  <Application>Microsoft Office PowerPoint</Application>
  <PresentationFormat>Widescreen</PresentationFormat>
  <Paragraphs>221</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Google Sans</vt:lpstr>
      <vt:lpstr>Office Theme</vt:lpstr>
      <vt:lpstr>Biofizica și radiațiile ionizante</vt:lpstr>
      <vt:lpstr>PowerPoint Presentation</vt:lpstr>
      <vt:lpstr>Ce este biofizica în contextul radiațiilor ionizante?</vt:lpstr>
      <vt:lpstr>PowerPoint Presentation</vt:lpstr>
      <vt:lpstr>Characteristics of Electromagnetic radiation</vt:lpstr>
      <vt:lpstr>PowerPoint Presentation</vt:lpstr>
      <vt:lpstr>PowerPoint Presentation</vt:lpstr>
      <vt:lpstr>PowerPoint Presentation</vt:lpstr>
      <vt:lpstr>Ionizing and nonionizing radiation</vt:lpstr>
      <vt:lpstr>Ionizing radiation</vt:lpstr>
      <vt:lpstr>Gamma rays</vt:lpstr>
      <vt:lpstr>Application</vt:lpstr>
      <vt:lpstr>X- rays</vt:lpstr>
      <vt:lpstr>How X-rays work?</vt:lpstr>
      <vt:lpstr>Uses of X-rays</vt:lpstr>
      <vt:lpstr>Particulate radiations</vt:lpstr>
      <vt:lpstr>Excitation </vt:lpstr>
      <vt:lpstr>Alfa radiation</vt:lpstr>
      <vt:lpstr>Alfa radiation: applications</vt:lpstr>
      <vt:lpstr>Beta radiation</vt:lpstr>
      <vt:lpstr>PowerPoint Presentation</vt:lpstr>
      <vt:lpstr>What are some uses of beta particles? </vt:lpstr>
      <vt:lpstr>Positron decay</vt:lpstr>
      <vt:lpstr>Positron annihilation</vt:lpstr>
      <vt:lpstr>PowerPoint Presentation</vt:lpstr>
      <vt:lpstr>PowerPoint Presentation</vt:lpstr>
      <vt:lpstr>Neutron radiation</vt:lpstr>
      <vt:lpstr>Neutron radiation: Effects and Applications </vt:lpstr>
      <vt:lpstr>Why study ionizing radiation? </vt:lpstr>
      <vt:lpstr>Structura atomului</vt:lpstr>
      <vt:lpstr>Nucleul </vt:lpstr>
      <vt:lpstr>Izotopi</vt:lpstr>
      <vt:lpstr>Radioizotopi</vt:lpstr>
      <vt:lpstr>Isotopic signature?</vt:lpstr>
      <vt:lpstr>Interacţiunea radiaţiilor electromagnetice (X şi γ) cu substanţa </vt:lpstr>
      <vt:lpstr>Effectul Compton</vt:lpstr>
      <vt:lpstr>Thomson scattering</vt:lpstr>
      <vt:lpstr>c) Formarea de perechi electron – pozitron. </vt:lpstr>
      <vt:lpstr>Fotodezintegrarea </vt:lpstr>
      <vt:lpstr>Fotofuziunea </vt:lpstr>
      <vt:lpstr>Interacţiunea radiaţiilor corpusculare cu sarcină electrică (α, β, protoni) cu substanţa </vt:lpstr>
      <vt:lpstr>Interacţiunea radiaţiilor corpusculare neutre cu substanţa  </vt:lpstr>
      <vt:lpstr>Atenuarea radiaţiilor direct ionizante la interacția cu substanța</vt:lpstr>
      <vt:lpstr>PowerPoint Presentation</vt:lpstr>
      <vt:lpstr>Atenuarea radiaţiilor indirect ionizante (X şi γ) la interacția cu substanța </vt:lpstr>
      <vt:lpstr>Legea dezintegrarii radioactive</vt:lpstr>
      <vt:lpstr>PowerPoint Presentation</vt:lpstr>
      <vt:lpstr>PowerPoint Presentation</vt:lpstr>
      <vt:lpstr>PowerPoint Presentation</vt:lpstr>
      <vt:lpstr>Dispozitive detectie</vt:lpstr>
      <vt:lpstr>PowerPoint Presentation</vt:lpstr>
      <vt:lpstr>Interactiunea radiatiei cu materia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COR-RCU</dc:creator>
  <cp:lastModifiedBy>Artur Buzdugan</cp:lastModifiedBy>
  <cp:revision>4</cp:revision>
  <dcterms:created xsi:type="dcterms:W3CDTF">2025-09-09T13:12:50Z</dcterms:created>
  <dcterms:modified xsi:type="dcterms:W3CDTF">2025-09-15T10:27:34Z</dcterms:modified>
</cp:coreProperties>
</file>