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74"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937" autoAdjust="0"/>
  </p:normalViewPr>
  <p:slideViewPr>
    <p:cSldViewPr snapToGrid="0">
      <p:cViewPr>
        <p:scale>
          <a:sx n="118" d="100"/>
          <a:sy n="118" d="100"/>
        </p:scale>
        <p:origin x="-612"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Данила Лихотин" userId="ab64042bc3cb83f4" providerId="LiveId" clId="{47696755-61FD-47CD-9C54-A1DDD54D7E52}"/>
    <pc:docChg chg="undo custSel modSld">
      <pc:chgData name="Данила Лихотин" userId="ab64042bc3cb83f4" providerId="LiveId" clId="{47696755-61FD-47CD-9C54-A1DDD54D7E52}" dt="2022-04-09T17:14:19.811" v="596"/>
      <pc:docMkLst>
        <pc:docMk/>
      </pc:docMkLst>
      <pc:sldChg chg="modSp mod">
        <pc:chgData name="Данила Лихотин" userId="ab64042bc3cb83f4" providerId="LiveId" clId="{47696755-61FD-47CD-9C54-A1DDD54D7E52}" dt="2022-04-02T10:53:02.667" v="14"/>
        <pc:sldMkLst>
          <pc:docMk/>
          <pc:sldMk cId="3070504288" sldId="258"/>
        </pc:sldMkLst>
        <pc:spChg chg="mod">
          <ac:chgData name="Данила Лихотин" userId="ab64042bc3cb83f4" providerId="LiveId" clId="{47696755-61FD-47CD-9C54-A1DDD54D7E52}" dt="2022-04-02T10:53:02.667" v="14"/>
          <ac:spMkLst>
            <pc:docMk/>
            <pc:sldMk cId="3070504288" sldId="258"/>
            <ac:spMk id="3" creationId="{00000000-0000-0000-0000-000000000000}"/>
          </ac:spMkLst>
        </pc:spChg>
      </pc:sldChg>
      <pc:sldChg chg="modSp mod">
        <pc:chgData name="Данила Лихотин" userId="ab64042bc3cb83f4" providerId="LiveId" clId="{47696755-61FD-47CD-9C54-A1DDD54D7E52}" dt="2022-04-02T11:05:39.991" v="182" actId="207"/>
        <pc:sldMkLst>
          <pc:docMk/>
          <pc:sldMk cId="2192029455" sldId="259"/>
        </pc:sldMkLst>
        <pc:spChg chg="mod">
          <ac:chgData name="Данила Лихотин" userId="ab64042bc3cb83f4" providerId="LiveId" clId="{47696755-61FD-47CD-9C54-A1DDD54D7E52}" dt="2022-04-02T11:05:39.991" v="182" actId="207"/>
          <ac:spMkLst>
            <pc:docMk/>
            <pc:sldMk cId="2192029455" sldId="259"/>
            <ac:spMk id="3" creationId="{00000000-0000-0000-0000-000000000000}"/>
          </ac:spMkLst>
        </pc:spChg>
      </pc:sldChg>
      <pc:sldChg chg="modSp mod">
        <pc:chgData name="Данила Лихотин" userId="ab64042bc3cb83f4" providerId="LiveId" clId="{47696755-61FD-47CD-9C54-A1DDD54D7E52}" dt="2022-04-07T19:25:16.616" v="281"/>
        <pc:sldMkLst>
          <pc:docMk/>
          <pc:sldMk cId="68340699" sldId="260"/>
        </pc:sldMkLst>
        <pc:spChg chg="mod">
          <ac:chgData name="Данила Лихотин" userId="ab64042bc3cb83f4" providerId="LiveId" clId="{47696755-61FD-47CD-9C54-A1DDD54D7E52}" dt="2022-04-07T19:16:44.593" v="184"/>
          <ac:spMkLst>
            <pc:docMk/>
            <pc:sldMk cId="68340699" sldId="260"/>
            <ac:spMk id="2" creationId="{00000000-0000-0000-0000-000000000000}"/>
          </ac:spMkLst>
        </pc:spChg>
        <pc:spChg chg="mod">
          <ac:chgData name="Данила Лихотин" userId="ab64042bc3cb83f4" providerId="LiveId" clId="{47696755-61FD-47CD-9C54-A1DDD54D7E52}" dt="2022-04-07T19:25:16.616" v="281"/>
          <ac:spMkLst>
            <pc:docMk/>
            <pc:sldMk cId="68340699" sldId="260"/>
            <ac:spMk id="3" creationId="{00000000-0000-0000-0000-000000000000}"/>
          </ac:spMkLst>
        </pc:spChg>
        <pc:spChg chg="mod">
          <ac:chgData name="Данила Лихотин" userId="ab64042bc3cb83f4" providerId="LiveId" clId="{47696755-61FD-47CD-9C54-A1DDD54D7E52}" dt="2022-04-07T19:17:05.251" v="185"/>
          <ac:spMkLst>
            <pc:docMk/>
            <pc:sldMk cId="68340699" sldId="260"/>
            <ac:spMk id="4" creationId="{00000000-0000-0000-0000-000000000000}"/>
          </ac:spMkLst>
        </pc:spChg>
      </pc:sldChg>
      <pc:sldChg chg="modSp mod">
        <pc:chgData name="Данила Лихотин" userId="ab64042bc3cb83f4" providerId="LiveId" clId="{47696755-61FD-47CD-9C54-A1DDD54D7E52}" dt="2022-04-07T19:27:32.050" v="288"/>
        <pc:sldMkLst>
          <pc:docMk/>
          <pc:sldMk cId="4073760880" sldId="261"/>
        </pc:sldMkLst>
        <pc:spChg chg="mod">
          <ac:chgData name="Данила Лихотин" userId="ab64042bc3cb83f4" providerId="LiveId" clId="{47696755-61FD-47CD-9C54-A1DDD54D7E52}" dt="2022-04-07T19:25:34.020" v="282"/>
          <ac:spMkLst>
            <pc:docMk/>
            <pc:sldMk cId="4073760880" sldId="261"/>
            <ac:spMk id="2" creationId="{00000000-0000-0000-0000-000000000000}"/>
          </ac:spMkLst>
        </pc:spChg>
        <pc:spChg chg="mod">
          <ac:chgData name="Данила Лихотин" userId="ab64042bc3cb83f4" providerId="LiveId" clId="{47696755-61FD-47CD-9C54-A1DDD54D7E52}" dt="2022-04-07T19:27:32.050" v="288"/>
          <ac:spMkLst>
            <pc:docMk/>
            <pc:sldMk cId="4073760880" sldId="261"/>
            <ac:spMk id="3" creationId="{00000000-0000-0000-0000-000000000000}"/>
          </ac:spMkLst>
        </pc:spChg>
        <pc:picChg chg="mod">
          <ac:chgData name="Данила Лихотин" userId="ab64042bc3cb83f4" providerId="LiveId" clId="{47696755-61FD-47CD-9C54-A1DDD54D7E52}" dt="2022-04-02T11:06:05.736" v="183" actId="1076"/>
          <ac:picMkLst>
            <pc:docMk/>
            <pc:sldMk cId="4073760880" sldId="261"/>
            <ac:picMk id="4" creationId="{00000000-0000-0000-0000-000000000000}"/>
          </ac:picMkLst>
        </pc:picChg>
      </pc:sldChg>
      <pc:sldChg chg="modSp mod">
        <pc:chgData name="Данила Лихотин" userId="ab64042bc3cb83f4" providerId="LiveId" clId="{47696755-61FD-47CD-9C54-A1DDD54D7E52}" dt="2022-04-07T19:35:31.871" v="338" actId="20577"/>
        <pc:sldMkLst>
          <pc:docMk/>
          <pc:sldMk cId="4063678192" sldId="262"/>
        </pc:sldMkLst>
        <pc:spChg chg="mod">
          <ac:chgData name="Данила Лихотин" userId="ab64042bc3cb83f4" providerId="LiveId" clId="{47696755-61FD-47CD-9C54-A1DDD54D7E52}" dt="2022-04-07T19:28:19.641" v="289"/>
          <ac:spMkLst>
            <pc:docMk/>
            <pc:sldMk cId="4063678192" sldId="262"/>
            <ac:spMk id="2" creationId="{00000000-0000-0000-0000-000000000000}"/>
          </ac:spMkLst>
        </pc:spChg>
        <pc:spChg chg="mod">
          <ac:chgData name="Данила Лихотин" userId="ab64042bc3cb83f4" providerId="LiveId" clId="{47696755-61FD-47CD-9C54-A1DDD54D7E52}" dt="2022-04-07T19:33:26.113" v="317"/>
          <ac:spMkLst>
            <pc:docMk/>
            <pc:sldMk cId="4063678192" sldId="262"/>
            <ac:spMk id="3" creationId="{00000000-0000-0000-0000-000000000000}"/>
          </ac:spMkLst>
        </pc:spChg>
        <pc:spChg chg="mod">
          <ac:chgData name="Данила Лихотин" userId="ab64042bc3cb83f4" providerId="LiveId" clId="{47696755-61FD-47CD-9C54-A1DDD54D7E52}" dt="2022-04-07T19:35:31.871" v="338" actId="20577"/>
          <ac:spMkLst>
            <pc:docMk/>
            <pc:sldMk cId="4063678192" sldId="262"/>
            <ac:spMk id="4" creationId="{00000000-0000-0000-0000-000000000000}"/>
          </ac:spMkLst>
        </pc:spChg>
      </pc:sldChg>
      <pc:sldChg chg="modSp mod">
        <pc:chgData name="Данила Лихотин" userId="ab64042bc3cb83f4" providerId="LiveId" clId="{47696755-61FD-47CD-9C54-A1DDD54D7E52}" dt="2022-04-07T20:16:16.445" v="441"/>
        <pc:sldMkLst>
          <pc:docMk/>
          <pc:sldMk cId="1628908623" sldId="263"/>
        </pc:sldMkLst>
        <pc:spChg chg="mod">
          <ac:chgData name="Данила Лихотин" userId="ab64042bc3cb83f4" providerId="LiveId" clId="{47696755-61FD-47CD-9C54-A1DDD54D7E52}" dt="2022-04-07T19:36:19.815" v="351" actId="27636"/>
          <ac:spMkLst>
            <pc:docMk/>
            <pc:sldMk cId="1628908623" sldId="263"/>
            <ac:spMk id="2" creationId="{00000000-0000-0000-0000-000000000000}"/>
          </ac:spMkLst>
        </pc:spChg>
        <pc:spChg chg="mod">
          <ac:chgData name="Данила Лихотин" userId="ab64042bc3cb83f4" providerId="LiveId" clId="{47696755-61FD-47CD-9C54-A1DDD54D7E52}" dt="2022-04-07T19:35:47.178" v="342" actId="20577"/>
          <ac:spMkLst>
            <pc:docMk/>
            <pc:sldMk cId="1628908623" sldId="263"/>
            <ac:spMk id="3" creationId="{00000000-0000-0000-0000-000000000000}"/>
          </ac:spMkLst>
        </pc:spChg>
        <pc:spChg chg="mod">
          <ac:chgData name="Данила Лихотин" userId="ab64042bc3cb83f4" providerId="LiveId" clId="{47696755-61FD-47CD-9C54-A1DDD54D7E52}" dt="2022-04-07T20:16:16.445" v="441"/>
          <ac:spMkLst>
            <pc:docMk/>
            <pc:sldMk cId="1628908623" sldId="263"/>
            <ac:spMk id="5" creationId="{00000000-0000-0000-0000-000000000000}"/>
          </ac:spMkLst>
        </pc:spChg>
        <pc:spChg chg="mod">
          <ac:chgData name="Данила Лихотин" userId="ab64042bc3cb83f4" providerId="LiveId" clId="{47696755-61FD-47CD-9C54-A1DDD54D7E52}" dt="2022-04-07T19:44:18.052" v="413" actId="1076"/>
          <ac:spMkLst>
            <pc:docMk/>
            <pc:sldMk cId="1628908623" sldId="263"/>
            <ac:spMk id="6" creationId="{00000000-0000-0000-0000-000000000000}"/>
          </ac:spMkLst>
        </pc:spChg>
      </pc:sldChg>
      <pc:sldChg chg="modSp mod">
        <pc:chgData name="Данила Лихотин" userId="ab64042bc3cb83f4" providerId="LiveId" clId="{47696755-61FD-47CD-9C54-A1DDD54D7E52}" dt="2022-04-07T20:21:42.514" v="468" actId="20577"/>
        <pc:sldMkLst>
          <pc:docMk/>
          <pc:sldMk cId="337632235" sldId="264"/>
        </pc:sldMkLst>
        <pc:spChg chg="mod">
          <ac:chgData name="Данила Лихотин" userId="ab64042bc3cb83f4" providerId="LiveId" clId="{47696755-61FD-47CD-9C54-A1DDD54D7E52}" dt="2022-04-07T20:16:32.296" v="442"/>
          <ac:spMkLst>
            <pc:docMk/>
            <pc:sldMk cId="337632235" sldId="264"/>
            <ac:spMk id="2" creationId="{00000000-0000-0000-0000-000000000000}"/>
          </ac:spMkLst>
        </pc:spChg>
        <pc:spChg chg="mod">
          <ac:chgData name="Данила Лихотин" userId="ab64042bc3cb83f4" providerId="LiveId" clId="{47696755-61FD-47CD-9C54-A1DDD54D7E52}" dt="2022-04-07T20:21:42.514" v="468" actId="20577"/>
          <ac:spMkLst>
            <pc:docMk/>
            <pc:sldMk cId="337632235" sldId="264"/>
            <ac:spMk id="6" creationId="{00000000-0000-0000-0000-000000000000}"/>
          </ac:spMkLst>
        </pc:spChg>
      </pc:sldChg>
      <pc:sldChg chg="modSp mod">
        <pc:chgData name="Данила Лихотин" userId="ab64042bc3cb83f4" providerId="LiveId" clId="{47696755-61FD-47CD-9C54-A1DDD54D7E52}" dt="2022-04-07T20:25:45.452" v="481"/>
        <pc:sldMkLst>
          <pc:docMk/>
          <pc:sldMk cId="3217166630" sldId="265"/>
        </pc:sldMkLst>
        <pc:spChg chg="mod">
          <ac:chgData name="Данила Лихотин" userId="ab64042bc3cb83f4" providerId="LiveId" clId="{47696755-61FD-47CD-9C54-A1DDD54D7E52}" dt="2022-04-07T20:25:45.452" v="481"/>
          <ac:spMkLst>
            <pc:docMk/>
            <pc:sldMk cId="3217166630" sldId="265"/>
            <ac:spMk id="4" creationId="{00000000-0000-0000-0000-000000000000}"/>
          </ac:spMkLst>
        </pc:spChg>
      </pc:sldChg>
      <pc:sldChg chg="modSp mod">
        <pc:chgData name="Данила Лихотин" userId="ab64042bc3cb83f4" providerId="LiveId" clId="{47696755-61FD-47CD-9C54-A1DDD54D7E52}" dt="2022-04-07T20:31:17.718" v="501"/>
        <pc:sldMkLst>
          <pc:docMk/>
          <pc:sldMk cId="58188237" sldId="266"/>
        </pc:sldMkLst>
        <pc:spChg chg="mod">
          <ac:chgData name="Данила Лихотин" userId="ab64042bc3cb83f4" providerId="LiveId" clId="{47696755-61FD-47CD-9C54-A1DDD54D7E52}" dt="2022-04-07T20:31:17.718" v="501"/>
          <ac:spMkLst>
            <pc:docMk/>
            <pc:sldMk cId="58188237" sldId="266"/>
            <ac:spMk id="4" creationId="{00000000-0000-0000-0000-000000000000}"/>
          </ac:spMkLst>
        </pc:spChg>
      </pc:sldChg>
      <pc:sldChg chg="modSp mod">
        <pc:chgData name="Данила Лихотин" userId="ab64042bc3cb83f4" providerId="LiveId" clId="{47696755-61FD-47CD-9C54-A1DDD54D7E52}" dt="2022-04-09T16:34:12.268" v="503"/>
        <pc:sldMkLst>
          <pc:docMk/>
          <pc:sldMk cId="1267081016" sldId="267"/>
        </pc:sldMkLst>
        <pc:spChg chg="mod">
          <ac:chgData name="Данила Лихотин" userId="ab64042bc3cb83f4" providerId="LiveId" clId="{47696755-61FD-47CD-9C54-A1DDD54D7E52}" dt="2022-04-09T16:32:43.295" v="502"/>
          <ac:spMkLst>
            <pc:docMk/>
            <pc:sldMk cId="1267081016" sldId="267"/>
            <ac:spMk id="2" creationId="{00000000-0000-0000-0000-000000000000}"/>
          </ac:spMkLst>
        </pc:spChg>
        <pc:spChg chg="mod">
          <ac:chgData name="Данила Лихотин" userId="ab64042bc3cb83f4" providerId="LiveId" clId="{47696755-61FD-47CD-9C54-A1DDD54D7E52}" dt="2022-04-09T16:34:12.268" v="503"/>
          <ac:spMkLst>
            <pc:docMk/>
            <pc:sldMk cId="1267081016" sldId="267"/>
            <ac:spMk id="3" creationId="{00000000-0000-0000-0000-000000000000}"/>
          </ac:spMkLst>
        </pc:spChg>
      </pc:sldChg>
      <pc:sldChg chg="modSp mod">
        <pc:chgData name="Данила Лихотин" userId="ab64042bc3cb83f4" providerId="LiveId" clId="{47696755-61FD-47CD-9C54-A1DDD54D7E52}" dt="2022-04-09T16:37:13.640" v="518"/>
        <pc:sldMkLst>
          <pc:docMk/>
          <pc:sldMk cId="2350701394" sldId="268"/>
        </pc:sldMkLst>
        <pc:spChg chg="mod">
          <ac:chgData name="Данила Лихотин" userId="ab64042bc3cb83f4" providerId="LiveId" clId="{47696755-61FD-47CD-9C54-A1DDD54D7E52}" dt="2022-04-09T16:34:32.653" v="504"/>
          <ac:spMkLst>
            <pc:docMk/>
            <pc:sldMk cId="2350701394" sldId="268"/>
            <ac:spMk id="2" creationId="{00000000-0000-0000-0000-000000000000}"/>
          </ac:spMkLst>
        </pc:spChg>
        <pc:spChg chg="mod">
          <ac:chgData name="Данила Лихотин" userId="ab64042bc3cb83f4" providerId="LiveId" clId="{47696755-61FD-47CD-9C54-A1DDD54D7E52}" dt="2022-04-09T16:37:13.640" v="518"/>
          <ac:spMkLst>
            <pc:docMk/>
            <pc:sldMk cId="2350701394" sldId="268"/>
            <ac:spMk id="3" creationId="{00000000-0000-0000-0000-000000000000}"/>
          </ac:spMkLst>
        </pc:spChg>
      </pc:sldChg>
      <pc:sldChg chg="modSp mod">
        <pc:chgData name="Данила Лихотин" userId="ab64042bc3cb83f4" providerId="LiveId" clId="{47696755-61FD-47CD-9C54-A1DDD54D7E52}" dt="2022-04-09T16:41:54.779" v="583" actId="20577"/>
        <pc:sldMkLst>
          <pc:docMk/>
          <pc:sldMk cId="950961032" sldId="269"/>
        </pc:sldMkLst>
        <pc:spChg chg="mod">
          <ac:chgData name="Данила Лихотин" userId="ab64042bc3cb83f4" providerId="LiveId" clId="{47696755-61FD-47CD-9C54-A1DDD54D7E52}" dt="2022-04-09T16:37:27.191" v="538" actId="20577"/>
          <ac:spMkLst>
            <pc:docMk/>
            <pc:sldMk cId="950961032" sldId="269"/>
            <ac:spMk id="2" creationId="{00000000-0000-0000-0000-000000000000}"/>
          </ac:spMkLst>
        </pc:spChg>
        <pc:spChg chg="mod">
          <ac:chgData name="Данила Лихотин" userId="ab64042bc3cb83f4" providerId="LiveId" clId="{47696755-61FD-47CD-9C54-A1DDD54D7E52}" dt="2022-04-09T16:41:54.779" v="583" actId="20577"/>
          <ac:spMkLst>
            <pc:docMk/>
            <pc:sldMk cId="950961032" sldId="269"/>
            <ac:spMk id="3" creationId="{00000000-0000-0000-0000-000000000000}"/>
          </ac:spMkLst>
        </pc:spChg>
      </pc:sldChg>
      <pc:sldChg chg="modSp mod">
        <pc:chgData name="Данила Лихотин" userId="ab64042bc3cb83f4" providerId="LiveId" clId="{47696755-61FD-47CD-9C54-A1DDD54D7E52}" dt="2022-04-09T16:42:35.652" v="584"/>
        <pc:sldMkLst>
          <pc:docMk/>
          <pc:sldMk cId="965272463" sldId="270"/>
        </pc:sldMkLst>
        <pc:spChg chg="mod">
          <ac:chgData name="Данила Лихотин" userId="ab64042bc3cb83f4" providerId="LiveId" clId="{47696755-61FD-47CD-9C54-A1DDD54D7E52}" dt="2022-04-09T16:40:26.768" v="572" actId="20577"/>
          <ac:spMkLst>
            <pc:docMk/>
            <pc:sldMk cId="965272463" sldId="270"/>
            <ac:spMk id="2" creationId="{00000000-0000-0000-0000-000000000000}"/>
          </ac:spMkLst>
        </pc:spChg>
        <pc:spChg chg="mod">
          <ac:chgData name="Данила Лихотин" userId="ab64042bc3cb83f4" providerId="LiveId" clId="{47696755-61FD-47CD-9C54-A1DDD54D7E52}" dt="2022-04-09T16:42:35.652" v="584"/>
          <ac:spMkLst>
            <pc:docMk/>
            <pc:sldMk cId="965272463" sldId="270"/>
            <ac:spMk id="3" creationId="{00000000-0000-0000-0000-000000000000}"/>
          </ac:spMkLst>
        </pc:spChg>
      </pc:sldChg>
      <pc:sldChg chg="modSp mod">
        <pc:chgData name="Данила Лихотин" userId="ab64042bc3cb83f4" providerId="LiveId" clId="{47696755-61FD-47CD-9C54-A1DDD54D7E52}" dt="2022-04-09T17:13:59.233" v="595"/>
        <pc:sldMkLst>
          <pc:docMk/>
          <pc:sldMk cId="3970828754" sldId="271"/>
        </pc:sldMkLst>
        <pc:spChg chg="mod">
          <ac:chgData name="Данила Лихотин" userId="ab64042bc3cb83f4" providerId="LiveId" clId="{47696755-61FD-47CD-9C54-A1DDD54D7E52}" dt="2022-04-09T16:42:58.314" v="585"/>
          <ac:spMkLst>
            <pc:docMk/>
            <pc:sldMk cId="3970828754" sldId="271"/>
            <ac:spMk id="2" creationId="{00000000-0000-0000-0000-000000000000}"/>
          </ac:spMkLst>
        </pc:spChg>
        <pc:spChg chg="mod">
          <ac:chgData name="Данила Лихотин" userId="ab64042bc3cb83f4" providerId="LiveId" clId="{47696755-61FD-47CD-9C54-A1DDD54D7E52}" dt="2022-04-09T17:13:59.233" v="595"/>
          <ac:spMkLst>
            <pc:docMk/>
            <pc:sldMk cId="3970828754" sldId="271"/>
            <ac:spMk id="5" creationId="{00000000-0000-0000-0000-000000000000}"/>
          </ac:spMkLst>
        </pc:spChg>
      </pc:sldChg>
      <pc:sldChg chg="modSp mod">
        <pc:chgData name="Данила Лихотин" userId="ab64042bc3cb83f4" providerId="LiveId" clId="{47696755-61FD-47CD-9C54-A1DDD54D7E52}" dt="2022-04-09T17:14:19.811" v="596"/>
        <pc:sldMkLst>
          <pc:docMk/>
          <pc:sldMk cId="931562203" sldId="272"/>
        </pc:sldMkLst>
        <pc:spChg chg="mod">
          <ac:chgData name="Данила Лихотин" userId="ab64042bc3cb83f4" providerId="LiveId" clId="{47696755-61FD-47CD-9C54-A1DDD54D7E52}" dt="2022-04-09T17:14:19.811" v="596"/>
          <ac:spMkLst>
            <pc:docMk/>
            <pc:sldMk cId="931562203" sldId="27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t>5/1/2022</a:t>
            </a:fld>
            <a:endParaRPr lang="en-US"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t>‹#›</a:t>
            </a:fld>
            <a:endParaRPr lang="en-US" dirty="0"/>
          </a:p>
        </p:txBody>
      </p:sp>
    </p:spTree>
    <p:extLst>
      <p:ext uri="{BB962C8B-B14F-4D97-AF65-F5344CB8AC3E}">
        <p14:creationId xmlns:p14="http://schemas.microsoft.com/office/powerpoint/2010/main"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58DB0D-707A-4B4F-9F6C-74B60B20FB92}" type="slidenum">
              <a:rPr lang="en-US" smtClean="0"/>
              <a:t>9</a:t>
            </a:fld>
            <a:endParaRPr lang="en-US" dirty="0"/>
          </a:p>
        </p:txBody>
      </p:sp>
    </p:spTree>
    <p:extLst>
      <p:ext uri="{BB962C8B-B14F-4D97-AF65-F5344CB8AC3E}">
        <p14:creationId xmlns:p14="http://schemas.microsoft.com/office/powerpoint/2010/main" val="358312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5/1/2022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dirty="0"/>
          </a:p>
        </p:txBody>
      </p:sp>
    </p:spTree>
    <p:extLst>
      <p:ext uri="{BB962C8B-B14F-4D97-AF65-F5344CB8AC3E}">
        <p14:creationId xmlns:p14="http://schemas.microsoft.com/office/powerpoint/2010/main"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t>5/1/2022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t>‹#›</a:t>
            </a:fld>
            <a:endParaRPr lang="en-US" dirty="0"/>
          </a:p>
        </p:txBody>
      </p:sp>
    </p:spTree>
    <p:extLst>
      <p:ext uri="{BB962C8B-B14F-4D97-AF65-F5344CB8AC3E}">
        <p14:creationId xmlns:p14="http://schemas.microsoft.com/office/powerpoint/2010/main"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4564" y="422567"/>
            <a:ext cx="11633703" cy="1426913"/>
          </a:xfrm>
        </p:spPr>
        <p:txBody>
          <a:bodyPr anchor="t">
            <a:normAutofit fontScale="90000"/>
          </a:bodyPr>
          <a:lstStyle/>
          <a:p>
            <a:r>
              <a:rPr lang="ru-RU" sz="5400" b="1" dirty="0">
                <a:latin typeface="Times New Roman" panose="02020603050405020304" pitchFamily="18" charset="0"/>
                <a:cs typeface="Times New Roman" panose="02020603050405020304" pitchFamily="18" charset="0"/>
              </a:rPr>
              <a:t>КОМПЬЮТЕРНЫЕ СЕТИ</a:t>
            </a:r>
            <a:r>
              <a:rPr lang="x-none" sz="5400" b="1" dirty="0">
                <a:latin typeface="Times New Roman" panose="02020603050405020304" pitchFamily="18" charset="0"/>
                <a:cs typeface="Times New Roman" panose="02020603050405020304" pitchFamily="18" charset="0"/>
              </a:rPr>
              <a:t/>
            </a:r>
            <a:br>
              <a:rPr lang="x-none" sz="5400" b="1"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T</a:t>
            </a:r>
            <a:r>
              <a:rPr lang="x-none"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4 RC</a:t>
            </a:r>
            <a:r>
              <a:rPr lang="x-none" sz="3200" dirty="0">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ea typeface="+mn-ea"/>
                <a:cs typeface="Times New Roman" panose="02020603050405020304" pitchFamily="18" charset="0"/>
              </a:rPr>
              <a:t>Транспортный Уровень</a:t>
            </a:r>
            <a:r>
              <a:rPr lang="en-US" dirty="0"/>
              <a:t/>
            </a:r>
            <a:br>
              <a:rPr lang="en-US" dirty="0"/>
            </a:br>
            <a:r>
              <a:rPr lang="en-US" dirty="0"/>
              <a:t/>
            </a:r>
            <a:br>
              <a:rPr lang="en-US" dirty="0"/>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ro-RO"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a:t>Conf. Univ. Dr. Crețu Vasilii</a:t>
            </a:r>
            <a:endParaRPr lang="en-US" dirty="0"/>
          </a:p>
        </p:txBody>
      </p:sp>
      <p:sp>
        <p:nvSpPr>
          <p:cNvPr id="7" name="TextBox 6"/>
          <p:cNvSpPr txBox="1"/>
          <p:nvPr/>
        </p:nvSpPr>
        <p:spPr>
          <a:xfrm>
            <a:off x="366662" y="3302529"/>
            <a:ext cx="10429592" cy="646331"/>
          </a:xfrm>
          <a:prstGeom prst="rect">
            <a:avLst/>
          </a:prstGeom>
          <a:noFill/>
        </p:spPr>
        <p:txBody>
          <a:bodyPr wrap="square" rtlCol="0">
            <a:spAutoFit/>
          </a:bodyPr>
          <a:lstStyle/>
          <a:p>
            <a:r>
              <a:rPr lang="x-none" b="1" dirty="0" smtClean="0"/>
              <a:t>Scopul Lecției: </a:t>
            </a:r>
            <a:r>
              <a:rPr lang="en-US" b="1" dirty="0" smtClean="0"/>
              <a:t>De a face </a:t>
            </a:r>
            <a:r>
              <a:rPr lang="en-US" b="1" err="1" smtClean="0"/>
              <a:t>cunoștință</a:t>
            </a:r>
            <a:r>
              <a:rPr lang="en-US" b="1" smtClean="0"/>
              <a:t> </a:t>
            </a:r>
            <a:r>
              <a:rPr lang="en-US" b="1" smtClean="0"/>
              <a:t>cu</a:t>
            </a:r>
            <a:r>
              <a:rPr lang="ro-MO" b="1" smtClean="0"/>
              <a:t> funcțiile nivelului transport. De a înțelege funcțiile și caracteristicile protocolului TCP. De a înțelege funcțiile și caracteristicile protocolului UDP.</a:t>
            </a:r>
            <a:endParaRPr lang="en-US" strike="sngStrike" dirty="0"/>
          </a:p>
        </p:txBody>
      </p:sp>
      <p:sp>
        <p:nvSpPr>
          <p:cNvPr id="8" name="TextBox 7"/>
          <p:cNvSpPr txBox="1"/>
          <p:nvPr/>
        </p:nvSpPr>
        <p:spPr>
          <a:xfrm>
            <a:off x="0" y="1764713"/>
            <a:ext cx="12192000" cy="923330"/>
          </a:xfrm>
          <a:prstGeom prst="rect">
            <a:avLst/>
          </a:prstGeom>
          <a:noFill/>
        </p:spPr>
        <p:txBody>
          <a:bodyPr wrap="square" rtlCol="0">
            <a:spAutoFit/>
          </a:bodyPr>
          <a:lstStyle/>
          <a:p>
            <a:pPr lvl="0"/>
            <a:r>
              <a:rPr lang="en-US" b="1" smtClean="0"/>
              <a:t>Func</a:t>
            </a:r>
            <a:r>
              <a:rPr lang="ro-MO" b="1" smtClean="0"/>
              <a:t>țiile nivelului transport</a:t>
            </a:r>
            <a:r>
              <a:rPr lang="ro-RO" b="1" smtClean="0"/>
              <a:t>. Protocoalele nivelului transport. Protocolul TCP. Caracteristicilele protocolului TCP. Stabilirea conexiunii TCP. Antetul segmentului TCP. Controlul congestiei în TCP. Protocolul UDP. Caracteristicile protocolului UDP. Antetul deitagramei UDP. </a:t>
            </a:r>
            <a:endParaRPr lang="en-US" b="1" dirty="0"/>
          </a:p>
        </p:txBody>
      </p:sp>
      <p:sp>
        <p:nvSpPr>
          <p:cNvPr id="9" name="Прямоугольник 8"/>
          <p:cNvSpPr/>
          <p:nvPr/>
        </p:nvSpPr>
        <p:spPr>
          <a:xfrm>
            <a:off x="463985" y="4384171"/>
            <a:ext cx="10234945" cy="1200329"/>
          </a:xfrm>
          <a:prstGeom prst="rect">
            <a:avLst/>
          </a:prstGeom>
        </p:spPr>
        <p:txBody>
          <a:bodyPr wrap="square">
            <a:spAutoFit/>
          </a:bodyPr>
          <a:lstStyle/>
          <a:p>
            <a:r>
              <a:rPr lang="ro-RO" b="1" dirty="0"/>
              <a:t>Studentul trebuie </a:t>
            </a:r>
            <a:r>
              <a:rPr lang="ro-RO" b="1" i="1" dirty="0"/>
              <a:t>să cunoască:</a:t>
            </a:r>
            <a:endParaRPr lang="ro-RO" b="1" dirty="0"/>
          </a:p>
          <a:p>
            <a:r>
              <a:rPr lang="ro-RO" b="1" i="1" dirty="0"/>
              <a:t>§ </a:t>
            </a:r>
            <a:r>
              <a:rPr lang="ro-RO" b="1" i="1"/>
              <a:t> </a:t>
            </a:r>
            <a:r>
              <a:rPr lang="ro-RO" b="1" i="1" smtClean="0"/>
              <a:t>Funcțiile și caracteristicile nivelului Transport</a:t>
            </a:r>
            <a:endParaRPr lang="ro-RO" b="1" dirty="0"/>
          </a:p>
          <a:p>
            <a:r>
              <a:rPr lang="ro-RO" b="1" i="1" dirty="0"/>
              <a:t>§ </a:t>
            </a:r>
            <a:r>
              <a:rPr lang="ro-RO" b="1" i="1"/>
              <a:t> </a:t>
            </a:r>
            <a:r>
              <a:rPr lang="ro-RO" b="1" i="1" smtClean="0"/>
              <a:t>Protocolul TCP funcțiile și caracteristicile</a:t>
            </a:r>
            <a:endParaRPr lang="ro-RO" b="1" dirty="0"/>
          </a:p>
          <a:p>
            <a:r>
              <a:rPr lang="ro-RO" b="1" i="1" dirty="0"/>
              <a:t>§ </a:t>
            </a:r>
            <a:r>
              <a:rPr lang="ro-RO" b="1" i="1"/>
              <a:t> </a:t>
            </a:r>
            <a:r>
              <a:rPr lang="ro-RO" b="1" i="1" smtClean="0"/>
              <a:t>Protocolul UDP funcțiile și caracteristicile</a:t>
            </a:r>
            <a:endParaRPr lang="ro-RO" b="1" i="1" dirty="0" smtClean="0"/>
          </a:p>
        </p:txBody>
      </p:sp>
    </p:spTree>
    <p:extLst>
      <p:ext uri="{BB962C8B-B14F-4D97-AF65-F5344CB8AC3E}">
        <p14:creationId xmlns:p14="http://schemas.microsoft.com/office/powerpoint/2010/main" val="269995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2843"/>
          </a:xfrm>
        </p:spPr>
        <p:txBody>
          <a:bodyPr>
            <a:normAutofit fontScale="90000"/>
          </a:bodyPr>
          <a:lstStyle/>
          <a:p>
            <a:r>
              <a:rPr lang="ru-RU" i="1" dirty="0"/>
              <a:t>Заголовок сегмента </a:t>
            </a:r>
            <a:r>
              <a:rPr lang="en-US" i="1" dirty="0"/>
              <a:t>TCP</a:t>
            </a:r>
            <a:endParaRPr lang="en-US" dirty="0"/>
          </a:p>
        </p:txBody>
      </p:sp>
      <p:pic>
        <p:nvPicPr>
          <p:cNvPr id="4" name="Объект 3"/>
          <p:cNvPicPr>
            <a:picLocks noGrp="1"/>
          </p:cNvPicPr>
          <p:nvPr>
            <p:ph idx="1"/>
          </p:nvPr>
        </p:nvPicPr>
        <p:blipFill rotWithShape="1">
          <a:blip r:embed="rId2"/>
          <a:srcRect b="10555"/>
          <a:stretch/>
        </p:blipFill>
        <p:spPr bwMode="auto">
          <a:xfrm>
            <a:off x="349426" y="672843"/>
            <a:ext cx="8881071" cy="2728645"/>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0" y="3742131"/>
            <a:ext cx="12192000" cy="2668423"/>
          </a:xfrm>
          <a:prstGeom prst="rect">
            <a:avLst/>
          </a:prstGeom>
        </p:spPr>
        <p:txBody>
          <a:bodyPr wrap="square">
            <a:spAutoFit/>
          </a:bodyPr>
          <a:lstStyle/>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Номер порта источника - 16 бит (2 байта) - номер порта вызывающего абонента</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Номер порта назначения - 16 бит (2 байта) - номер порта назначения вызываемого абонента;</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dirty="0"/>
              <a:t>● </a:t>
            </a:r>
            <a:r>
              <a:rPr lang="ru-RU" dirty="0"/>
              <a:t>Номер последовательности - 32 бита (4 байта) - номер первого байта данных в текущем сегменте данных; </a:t>
            </a:r>
            <a:endParaRPr lang="en-US" dirty="0"/>
          </a:p>
          <a:p>
            <a:r>
              <a:rPr lang="en-US" dirty="0"/>
              <a:t>● </a:t>
            </a:r>
            <a:r>
              <a:rPr lang="ru-RU" dirty="0"/>
              <a:t>Номер квитирования - 32 бита (4 байта) - значение следующего байта, который ожидает получить источник (не последний правильно принятый байт); </a:t>
            </a:r>
            <a:endParaRPr lang="en-US" dirty="0"/>
          </a:p>
          <a:p>
            <a:r>
              <a:rPr lang="en-US" dirty="0"/>
              <a:t>● </a:t>
            </a:r>
            <a:r>
              <a:rPr lang="ru-RU" dirty="0"/>
              <a:t>Длина заголовка - 4 бита - указывает на количество 32-битных слов, которые содержатся в заголовке TCP. Эта информация полезна, поскольку поле </a:t>
            </a:r>
            <a:r>
              <a:rPr lang="ru-RU" dirty="0" err="1"/>
              <a:t>Options</a:t>
            </a:r>
            <a:r>
              <a:rPr lang="ru-RU" dirty="0"/>
              <a:t> имеет переменную длину, свойство, которое оно также передает в заголовок; </a:t>
            </a:r>
            <a:endParaRPr lang="en-US" dirty="0"/>
          </a:p>
          <a:p>
            <a:r>
              <a:rPr lang="en-US" dirty="0"/>
              <a:t>● </a:t>
            </a:r>
            <a:r>
              <a:rPr lang="ru-RU" dirty="0"/>
              <a:t> Резерв - 6 бит - неиспользуемое поле, зарезервировано на будущее</a:t>
            </a:r>
            <a:r>
              <a:rPr lang="en-US" dirty="0"/>
              <a:t>; </a:t>
            </a:r>
          </a:p>
        </p:txBody>
      </p:sp>
    </p:spTree>
    <p:extLst>
      <p:ext uri="{BB962C8B-B14F-4D97-AF65-F5344CB8AC3E}">
        <p14:creationId xmlns:p14="http://schemas.microsoft.com/office/powerpoint/2010/main" val="33763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28645"/>
            <a:ext cx="12192000" cy="3970318"/>
          </a:xfrm>
          <a:prstGeom prst="rect">
            <a:avLst/>
          </a:prstGeom>
        </p:spPr>
        <p:txBody>
          <a:bodyPr wrap="square">
            <a:spAutoFit/>
          </a:bodyPr>
          <a:lstStyle/>
          <a:p>
            <a:r>
              <a:rPr lang="en-US" dirty="0"/>
              <a:t>● </a:t>
            </a:r>
            <a:r>
              <a:rPr lang="ru-RU" dirty="0"/>
              <a:t>Флаги (индикаторы) - 6 бит - которые имеют следующее значение: </a:t>
            </a:r>
            <a:endParaRPr lang="en-US" dirty="0"/>
          </a:p>
          <a:p>
            <a:r>
              <a:rPr lang="en-US" dirty="0"/>
              <a:t>◦ </a:t>
            </a:r>
            <a:r>
              <a:rPr lang="ru-RU" dirty="0"/>
              <a:t>Бит URG, установленный в 1, указывает на то, что индикатор срочности действителен;</a:t>
            </a:r>
          </a:p>
          <a:p>
            <a:r>
              <a:rPr lang="en-US" dirty="0"/>
              <a:t>◦ </a:t>
            </a:r>
            <a:r>
              <a:rPr lang="ru-RU" dirty="0"/>
              <a:t>Бит ACK на 1 указывает на то, что номер подтверждения действителен. Если установлено значение 0, то рассматриваемый сегмент не содержит подтверждения, и поле Номер подтверждения игнорируется</a:t>
            </a:r>
            <a:r>
              <a:rPr lang="en-US" dirty="0"/>
              <a:t>;</a:t>
            </a:r>
          </a:p>
          <a:p>
            <a:r>
              <a:rPr lang="en-US" dirty="0"/>
              <a:t>◦ </a:t>
            </a:r>
            <a:r>
              <a:rPr lang="ru-RU" dirty="0"/>
              <a:t>Бит PSH указывает, что информация должна быть доставлена приложению сразу после ее получения, без буферизации по соображениям эффективности</a:t>
            </a:r>
            <a:r>
              <a:rPr lang="en-US" dirty="0"/>
              <a:t>; </a:t>
            </a:r>
          </a:p>
          <a:p>
            <a:r>
              <a:rPr lang="en-US" dirty="0"/>
              <a:t>◦ </a:t>
            </a:r>
            <a:r>
              <a:rPr lang="ru-RU" dirty="0"/>
              <a:t>Бит RST используется для разъединения соединения, которое стало непригодным для использования из-за сбоя хост-машины или по другой причине</a:t>
            </a:r>
            <a:r>
              <a:rPr lang="en-US" dirty="0"/>
              <a:t>; </a:t>
            </a:r>
          </a:p>
          <a:p>
            <a:r>
              <a:rPr lang="en-US" dirty="0"/>
              <a:t>◦ </a:t>
            </a:r>
            <a:r>
              <a:rPr lang="ru-RU" dirty="0"/>
              <a:t>Бит SYN используется для установления соединения. Запрос на соединение содержит SYN = 1 и ACK = 0, а ответ на такой запрос подтверждается комбинацией SYN = 1 и ACK = 1</a:t>
            </a:r>
            <a:r>
              <a:rPr lang="en-US" dirty="0"/>
              <a:t>; </a:t>
            </a:r>
          </a:p>
          <a:p>
            <a:r>
              <a:rPr lang="en-US" dirty="0"/>
              <a:t>o </a:t>
            </a:r>
            <a:r>
              <a:rPr lang="ru-RU" dirty="0"/>
              <a:t>Бит FIN используется для прерывания соединения</a:t>
            </a:r>
            <a:r>
              <a:rPr lang="en-US" dirty="0"/>
              <a:t>.</a:t>
            </a:r>
          </a:p>
          <a:p>
            <a:r>
              <a:rPr lang="en-US" dirty="0"/>
              <a:t>● </a:t>
            </a:r>
            <a:r>
              <a:rPr lang="ru-RU" dirty="0"/>
              <a:t>Длина окна - 16 бит (2 байта) - указывает количество байт, начиная с номера, обозначенного номером подтверждения, которые отправитель может получить</a:t>
            </a:r>
            <a:r>
              <a:rPr lang="en-US" dirty="0"/>
              <a:t>; </a:t>
            </a:r>
          </a:p>
          <a:p>
            <a:r>
              <a:rPr lang="ru-RU" dirty="0"/>
              <a:t>В TCP поток управления обрабатывается с помощью скользящих окон переменного размера.</a:t>
            </a:r>
            <a:endParaRPr lang="en-US" dirty="0"/>
          </a:p>
        </p:txBody>
      </p:sp>
      <p:pic>
        <p:nvPicPr>
          <p:cNvPr id="5" name="Объект 3"/>
          <p:cNvPicPr>
            <a:picLocks noGrp="1"/>
          </p:cNvPicPr>
          <p:nvPr>
            <p:ph idx="1"/>
          </p:nvPr>
        </p:nvPicPr>
        <p:blipFill rotWithShape="1">
          <a:blip r:embed="rId2"/>
          <a:srcRect b="10555"/>
          <a:stretch/>
        </p:blipFill>
        <p:spPr bwMode="auto">
          <a:xfrm>
            <a:off x="262928" y="0"/>
            <a:ext cx="8881071" cy="2728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16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35013"/>
            <a:ext cx="12191999" cy="2031325"/>
          </a:xfrm>
          <a:prstGeom prst="rect">
            <a:avLst/>
          </a:prstGeom>
        </p:spPr>
        <p:txBody>
          <a:bodyPr wrap="square">
            <a:spAutoFit/>
          </a:bodyPr>
          <a:lstStyle/>
          <a:p>
            <a:r>
              <a:rPr lang="en-US" dirty="0"/>
              <a:t>● </a:t>
            </a:r>
            <a:r>
              <a:rPr lang="ru-RU" dirty="0"/>
              <a:t>Контрольная сумма - 16 бит (2 байта) - указывает сумму полей заголовка и данных, рассчитывается для целей проверки</a:t>
            </a:r>
            <a:r>
              <a:rPr lang="en-US" dirty="0"/>
              <a:t>; </a:t>
            </a:r>
          </a:p>
          <a:p>
            <a:r>
              <a:rPr lang="en-US" dirty="0"/>
              <a:t>● </a:t>
            </a:r>
            <a:r>
              <a:rPr lang="ru-RU" dirty="0"/>
              <a:t>Аварийный индикатор - 16 бит (2 байта) - позволяет идентифицировать положение некоторых аварийных данных в протоколе TCP</a:t>
            </a:r>
            <a:r>
              <a:rPr lang="en-US" dirty="0"/>
              <a:t>; </a:t>
            </a:r>
          </a:p>
          <a:p>
            <a:r>
              <a:rPr lang="en-US" dirty="0"/>
              <a:t>● </a:t>
            </a:r>
            <a:r>
              <a:rPr lang="ru-RU" dirty="0"/>
              <a:t>Опции - 32 бита (4 байта) - был разработан для того, чтобы позволить добавление дополнительных возможностей, не охваченных обычным заголовком. Наиболее важной опцией является та, которая позволяет каждой машине указать максимальную полезную нагрузку TCP, которую она готова принять; </a:t>
            </a:r>
          </a:p>
          <a:p>
            <a:r>
              <a:rPr lang="en-US" dirty="0"/>
              <a:t>●</a:t>
            </a:r>
            <a:r>
              <a:rPr lang="ru-RU" dirty="0"/>
              <a:t> Данные - данные протокола верхнего уровня;</a:t>
            </a:r>
            <a:endParaRPr lang="en-US" dirty="0"/>
          </a:p>
        </p:txBody>
      </p:sp>
      <p:pic>
        <p:nvPicPr>
          <p:cNvPr id="5" name="Объект 3"/>
          <p:cNvPicPr>
            <a:picLocks noGrp="1"/>
          </p:cNvPicPr>
          <p:nvPr>
            <p:ph idx="1"/>
          </p:nvPr>
        </p:nvPicPr>
        <p:blipFill rotWithShape="1">
          <a:blip r:embed="rId2"/>
          <a:srcRect b="10555"/>
          <a:stretch/>
        </p:blipFill>
        <p:spPr bwMode="auto">
          <a:xfrm>
            <a:off x="262928" y="0"/>
            <a:ext cx="8881071" cy="2728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8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98702"/>
          </a:xfrm>
        </p:spPr>
        <p:txBody>
          <a:bodyPr>
            <a:normAutofit fontScale="90000"/>
          </a:bodyPr>
          <a:lstStyle/>
          <a:p>
            <a:r>
              <a:rPr lang="ru-RU" i="1" dirty="0"/>
              <a:t>Сборка сегментов по порядку</a:t>
            </a:r>
            <a:endParaRPr lang="en-US" dirty="0"/>
          </a:p>
        </p:txBody>
      </p:sp>
      <p:sp>
        <p:nvSpPr>
          <p:cNvPr id="3" name="Объект 2"/>
          <p:cNvSpPr>
            <a:spLocks noGrp="1"/>
          </p:cNvSpPr>
          <p:nvPr>
            <p:ph idx="1"/>
          </p:nvPr>
        </p:nvSpPr>
        <p:spPr>
          <a:xfrm>
            <a:off x="0" y="963828"/>
            <a:ext cx="12192000" cy="1738551"/>
          </a:xfrm>
        </p:spPr>
        <p:txBody>
          <a:bodyPr/>
          <a:lstStyle/>
          <a:p>
            <a:r>
              <a:rPr lang="ru-RU" dirty="0"/>
              <a:t>Порядковые номера присваиваются в заголовке каждого сегмента. Во время настройки сеанса устанавливается начальный порядковый номер (ISN). Этот начальный порядковый номер представляет собой начальное значение байта для данной сессии, которое будет передано приемнику.</a:t>
            </a:r>
          </a:p>
        </p:txBody>
      </p:sp>
      <p:pic>
        <p:nvPicPr>
          <p:cNvPr id="4" name="Рисунок 3"/>
          <p:cNvPicPr/>
          <p:nvPr/>
        </p:nvPicPr>
        <p:blipFill rotWithShape="1">
          <a:blip r:embed="rId2"/>
          <a:srcRect b="16423"/>
          <a:stretch/>
        </p:blipFill>
        <p:spPr bwMode="auto">
          <a:xfrm>
            <a:off x="1324601" y="2763628"/>
            <a:ext cx="8288956" cy="35572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708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5897578" cy="475134"/>
          </a:xfrm>
        </p:spPr>
        <p:txBody>
          <a:bodyPr>
            <a:normAutofit fontScale="90000"/>
          </a:bodyPr>
          <a:lstStyle/>
          <a:p>
            <a:r>
              <a:rPr lang="ru-RU" i="1" dirty="0"/>
              <a:t>Контроль перегрузки </a:t>
            </a:r>
            <a:r>
              <a:rPr lang="en-US" i="1" dirty="0"/>
              <a:t>TCP</a:t>
            </a:r>
            <a:endParaRPr lang="en-US" dirty="0"/>
          </a:p>
        </p:txBody>
      </p:sp>
      <p:sp>
        <p:nvSpPr>
          <p:cNvPr id="3" name="Объект 2"/>
          <p:cNvSpPr>
            <a:spLocks noGrp="1"/>
          </p:cNvSpPr>
          <p:nvPr>
            <p:ph idx="1"/>
          </p:nvPr>
        </p:nvSpPr>
        <p:spPr>
          <a:xfrm>
            <a:off x="0" y="988541"/>
            <a:ext cx="12192000" cy="5188422"/>
          </a:xfrm>
        </p:spPr>
        <p:txBody>
          <a:bodyPr>
            <a:normAutofit/>
          </a:bodyPr>
          <a:lstStyle/>
          <a:p>
            <a:r>
              <a:rPr lang="ru-RU" dirty="0"/>
              <a:t>Одной из функций протокола TCP является обеспечение того, чтобы каждый сегмент достигал места назначения.</a:t>
            </a:r>
          </a:p>
          <a:p>
            <a:r>
              <a:rPr lang="ru-RU" dirty="0"/>
              <a:t>TCP использует номер подтверждения в сегментах, отправленных обратно источнику, чтобы указать следующий байт в этом сеансе, который ожидает получить получатель. Это называется подтверждением </a:t>
            </a:r>
            <a:r>
              <a:rPr lang="en-US" dirty="0"/>
              <a:t>(acknowledgement). </a:t>
            </a:r>
          </a:p>
          <a:p>
            <a:r>
              <a:rPr lang="ru-RU" dirty="0"/>
              <a:t>Каждое соединение фактически представляет собой набор из двух сеансов, каждый в одном направлении. Порядковые номера и номера подтверждений передаются в обоих направлениях. </a:t>
            </a:r>
          </a:p>
          <a:p>
            <a:r>
              <a:rPr lang="ru-RU" dirty="0"/>
              <a:t>Механизм обратной связи TCP регулирует фактическую скорость передачи данных в соответствии с максимальной пропускной способностью, которую сеть и устройство назначения могут выдержать без потерь. </a:t>
            </a:r>
          </a:p>
        </p:txBody>
      </p:sp>
    </p:spTree>
    <p:extLst>
      <p:ext uri="{BB962C8B-B14F-4D97-AF65-F5344CB8AC3E}">
        <p14:creationId xmlns:p14="http://schemas.microsoft.com/office/powerpoint/2010/main" val="235070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b="9322"/>
          <a:stretch/>
        </p:blipFill>
        <p:spPr bwMode="auto">
          <a:xfrm>
            <a:off x="1033910" y="565199"/>
            <a:ext cx="10322751" cy="5147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25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3521529" cy="734785"/>
          </a:xfrm>
        </p:spPr>
        <p:txBody>
          <a:bodyPr>
            <a:normAutofit/>
          </a:bodyPr>
          <a:lstStyle/>
          <a:p>
            <a:r>
              <a:rPr lang="ru-RU" b="1" dirty="0"/>
              <a:t>Протокол </a:t>
            </a:r>
            <a:r>
              <a:rPr lang="en-US" b="1" dirty="0"/>
              <a:t>UDP</a:t>
            </a:r>
            <a:endParaRPr lang="en-US" dirty="0"/>
          </a:p>
        </p:txBody>
      </p:sp>
      <p:sp>
        <p:nvSpPr>
          <p:cNvPr id="3" name="Объект 2"/>
          <p:cNvSpPr>
            <a:spLocks noGrp="1"/>
          </p:cNvSpPr>
          <p:nvPr>
            <p:ph idx="1"/>
          </p:nvPr>
        </p:nvSpPr>
        <p:spPr>
          <a:xfrm>
            <a:off x="0" y="811354"/>
            <a:ext cx="12192000" cy="5313406"/>
          </a:xfrm>
        </p:spPr>
        <p:txBody>
          <a:bodyPr>
            <a:normAutofit fontScale="85000" lnSpcReduction="10000"/>
          </a:bodyPr>
          <a:lstStyle/>
          <a:p>
            <a:r>
              <a:rPr lang="ru-RU" dirty="0"/>
              <a:t>UDP — это простой протокол, обеспечивающий основные функции транспортного уровня. Протокол UDP не устанавливает соединение между источником и получателем перед передачей данных и обеспечивает низкую нагрузку на транспортировку данных из-за того, что заголовок дейтаграммы мал и не управляет сетевым трафиком.</a:t>
            </a:r>
          </a:p>
          <a:p>
            <a:r>
              <a:rPr lang="ru-RU" dirty="0"/>
              <a:t>Поскольку UDP не ориентирован на соединение, сеансы не устанавливаются до начала обмена данными, как в случае с TCP. Считается, что UDP основан на транзакциях. Другими словами, когда у приложения есть данные для отправки, оно просто отправляет их. </a:t>
            </a:r>
          </a:p>
          <a:p>
            <a:pPr marL="0" indent="0">
              <a:buNone/>
            </a:pPr>
            <a:endParaRPr lang="en-US" dirty="0"/>
          </a:p>
          <a:p>
            <a:pPr marL="0" indent="0">
              <a:buNone/>
            </a:pPr>
            <a:r>
              <a:rPr lang="ru-RU" dirty="0"/>
              <a:t>Вот некоторые из протоколов прикладного уровня, использующих UDP: </a:t>
            </a:r>
            <a:r>
              <a:rPr lang="en-US" dirty="0"/>
              <a:t>:</a:t>
            </a:r>
          </a:p>
          <a:p>
            <a:r>
              <a:rPr lang="en-US" dirty="0"/>
              <a:t>DNS (Domain Name System);</a:t>
            </a:r>
          </a:p>
          <a:p>
            <a:r>
              <a:rPr lang="en-US" dirty="0"/>
              <a:t>SNMP (Simple Network Management Protocol);</a:t>
            </a:r>
          </a:p>
          <a:p>
            <a:r>
              <a:rPr lang="en-US" dirty="0"/>
              <a:t>DHCP (Dynamic Host Configuration Protocol);</a:t>
            </a:r>
          </a:p>
          <a:p>
            <a:r>
              <a:rPr lang="en-US" dirty="0"/>
              <a:t>RIP (Routing Information Protocol);</a:t>
            </a:r>
          </a:p>
          <a:p>
            <a:r>
              <a:rPr lang="en-US" dirty="0"/>
              <a:t>TFTP (Trivial File Transfer Protocol);</a:t>
            </a:r>
          </a:p>
          <a:p>
            <a:endParaRPr lang="en-US" dirty="0"/>
          </a:p>
        </p:txBody>
      </p:sp>
    </p:spTree>
    <p:extLst>
      <p:ext uri="{BB962C8B-B14F-4D97-AF65-F5344CB8AC3E}">
        <p14:creationId xmlns:p14="http://schemas.microsoft.com/office/powerpoint/2010/main" val="95096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35772"/>
          </a:xfrm>
        </p:spPr>
        <p:txBody>
          <a:bodyPr>
            <a:normAutofit fontScale="90000"/>
          </a:bodyPr>
          <a:lstStyle/>
          <a:p>
            <a:r>
              <a:rPr lang="ru-RU" i="1" dirty="0"/>
              <a:t>Особенности протокола </a:t>
            </a:r>
            <a:r>
              <a:rPr lang="en-US" i="1" dirty="0"/>
              <a:t>UDP </a:t>
            </a:r>
            <a:endParaRPr lang="en-US" dirty="0"/>
          </a:p>
        </p:txBody>
      </p:sp>
      <p:sp>
        <p:nvSpPr>
          <p:cNvPr id="3" name="Объект 2"/>
          <p:cNvSpPr>
            <a:spLocks noGrp="1"/>
          </p:cNvSpPr>
          <p:nvPr>
            <p:ph idx="1"/>
          </p:nvPr>
        </p:nvSpPr>
        <p:spPr>
          <a:xfrm>
            <a:off x="0" y="635772"/>
            <a:ext cx="12192000" cy="3902750"/>
          </a:xfrm>
        </p:spPr>
        <p:txBody>
          <a:bodyPr>
            <a:normAutofit lnSpcReduction="10000"/>
          </a:bodyPr>
          <a:lstStyle/>
          <a:p>
            <a:r>
              <a:rPr lang="ru-RU" dirty="0"/>
              <a:t>UDP - это простой протокол с небольшим количеством возможностей. Он не выполняет управление потоком, контроль ошибок, повторную передачу потерянных дейтаграмм и т.д. Он просто обеспечивает IP средствами мультиплексирования процессов (приложений) с использованием портов транспортного уровня.</a:t>
            </a:r>
          </a:p>
          <a:p>
            <a:r>
              <a:rPr lang="ru-RU" dirty="0"/>
              <a:t>Он используется при передаче коротких данных, таких как вопрос-ответ в приложениях клиент-сервер.</a:t>
            </a:r>
          </a:p>
          <a:p>
            <a:r>
              <a:rPr lang="ru-RU" dirty="0"/>
              <a:t>UDP не учитывает порядковые номера, используемые протоколом TCP. UDP не может изменить порядок дейтаграмм в том порядке, в котором они были переданы.</a:t>
            </a:r>
            <a:endParaRPr lang="en-US" dirty="0"/>
          </a:p>
        </p:txBody>
      </p:sp>
      <p:pic>
        <p:nvPicPr>
          <p:cNvPr id="4" name="Рисунок 3"/>
          <p:cNvPicPr/>
          <p:nvPr/>
        </p:nvPicPr>
        <p:blipFill rotWithShape="1">
          <a:blip r:embed="rId2"/>
          <a:srcRect b="10337"/>
          <a:stretch/>
        </p:blipFill>
        <p:spPr bwMode="auto">
          <a:xfrm>
            <a:off x="5972939" y="4223603"/>
            <a:ext cx="5864834" cy="2634397"/>
          </a:xfrm>
          <a:prstGeom prst="rect">
            <a:avLst/>
          </a:prstGeom>
          <a:ln>
            <a:noFill/>
          </a:ln>
          <a:extLst>
            <a:ext uri="{53640926-AAD7-44D8-BBD7-CCE9431645EC}">
              <a14:shadowObscured xmlns:a14="http://schemas.microsoft.com/office/drawing/2010/main"/>
            </a:ext>
          </a:extLst>
        </p:spPr>
      </p:pic>
      <p:pic>
        <p:nvPicPr>
          <p:cNvPr id="1026" name="Picture 2" descr="Модели OSI и TCP/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54" y="4463137"/>
            <a:ext cx="4040868" cy="23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7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346" y="0"/>
            <a:ext cx="10515600" cy="729049"/>
          </a:xfrm>
        </p:spPr>
        <p:txBody>
          <a:bodyPr/>
          <a:lstStyle/>
          <a:p>
            <a:r>
              <a:rPr lang="ru-RU" i="1" dirty="0"/>
              <a:t>Заголовок дейтаграммы </a:t>
            </a:r>
            <a:r>
              <a:rPr lang="en-US" i="1" dirty="0"/>
              <a:t>UDP </a:t>
            </a:r>
            <a:endParaRPr lang="en-US" dirty="0"/>
          </a:p>
        </p:txBody>
      </p:sp>
      <p:pic>
        <p:nvPicPr>
          <p:cNvPr id="4" name="Объект 3"/>
          <p:cNvPicPr>
            <a:picLocks noGrp="1"/>
          </p:cNvPicPr>
          <p:nvPr>
            <p:ph idx="1"/>
          </p:nvPr>
        </p:nvPicPr>
        <p:blipFill rotWithShape="1">
          <a:blip r:embed="rId2"/>
          <a:srcRect b="12819"/>
          <a:stretch/>
        </p:blipFill>
        <p:spPr bwMode="auto">
          <a:xfrm>
            <a:off x="504568" y="879175"/>
            <a:ext cx="10515600" cy="2215936"/>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1" y="3245237"/>
            <a:ext cx="12191999" cy="3463320"/>
          </a:xfrm>
          <a:prstGeom prst="rect">
            <a:avLst/>
          </a:prstGeom>
        </p:spPr>
        <p:txBody>
          <a:bodyPr wrap="square">
            <a:spAutoFit/>
          </a:bodyPr>
          <a:lstStyle/>
          <a:p>
            <a:pPr algn="just">
              <a:lnSpc>
                <a:spcPct val="115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Номер порта источника - 16 бит (2 байта) - номер порта вызывающего абонента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Номер порта назначения - 16 бит (2 байта) - номер порта назначения вызываемого абонента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Поля «Номер порта источника» и «Порт назначения» определяют конечные точки соединения, а также являются идентификатором соединения. </a:t>
            </a:r>
          </a:p>
          <a:p>
            <a:pPr algn="just">
              <a:lnSpc>
                <a:spcPct val="115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Длина заголовка - 16 бит (2 байта) - включает заголовок и данные; </a:t>
            </a:r>
          </a:p>
          <a:p>
            <a:pPr algn="just">
              <a:lnSpc>
                <a:spcPct val="115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Контрольная сумма - 16 бит (2 байта) - указывает сумму полей заголовка и данных, рассчитывается для проверки;</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82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637" y="179775"/>
            <a:ext cx="10515600" cy="722270"/>
          </a:xfrm>
        </p:spPr>
        <p:txBody>
          <a:bodyPr>
            <a:normAutofit fontScale="90000"/>
          </a:bodyPr>
          <a:lstStyle/>
          <a:p>
            <a:r>
              <a:rPr lang="ru-RU" b="1" dirty="0"/>
              <a:t>Сравнение протоколов транспортного уровня </a:t>
            </a:r>
            <a:endParaRPr lang="en-US" dirty="0"/>
          </a:p>
        </p:txBody>
      </p:sp>
      <p:pic>
        <p:nvPicPr>
          <p:cNvPr id="4" name="Объект 3"/>
          <p:cNvPicPr>
            <a:picLocks noGrp="1"/>
          </p:cNvPicPr>
          <p:nvPr>
            <p:ph idx="1"/>
          </p:nvPr>
        </p:nvPicPr>
        <p:blipFill rotWithShape="1">
          <a:blip r:embed="rId2"/>
          <a:srcRect l="998" t="8896" r="14265" b="1182"/>
          <a:stretch/>
        </p:blipFill>
        <p:spPr bwMode="auto">
          <a:xfrm>
            <a:off x="408269" y="1010218"/>
            <a:ext cx="11160890" cy="5464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56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60486"/>
          </a:xfrm>
        </p:spPr>
        <p:txBody>
          <a:bodyPr>
            <a:normAutofit fontScale="90000"/>
          </a:bodyPr>
          <a:lstStyle/>
          <a:p>
            <a:r>
              <a:rPr lang="ru-RU" dirty="0"/>
              <a:t>ТРАНСПОРТНЫЙ УРОВЕНЬ</a:t>
            </a:r>
            <a:endParaRPr lang="en-US" dirty="0"/>
          </a:p>
        </p:txBody>
      </p:sp>
      <p:pic>
        <p:nvPicPr>
          <p:cNvPr id="4" name="Объект 3"/>
          <p:cNvPicPr>
            <a:picLocks noGrp="1"/>
          </p:cNvPicPr>
          <p:nvPr>
            <p:ph idx="1"/>
          </p:nvPr>
        </p:nvPicPr>
        <p:blipFill rotWithShape="1">
          <a:blip r:embed="rId2"/>
          <a:srcRect l="1220" t="849" r="2503" b="11240"/>
          <a:stretch/>
        </p:blipFill>
        <p:spPr bwMode="auto">
          <a:xfrm>
            <a:off x="497496" y="1025612"/>
            <a:ext cx="9560904" cy="5705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743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SO OSI and TCP/IP Model Comparison OSI Model ( Open System... | Osi model,  Osi layer, Computer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614"/>
            <a:ext cx="12192000" cy="639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1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5350"/>
            <a:ext cx="12192000" cy="6672649"/>
          </a:xfrm>
        </p:spPr>
        <p:txBody>
          <a:bodyPr/>
          <a:lstStyle/>
          <a:p>
            <a:r>
              <a:rPr lang="ru-RU" dirty="0"/>
              <a:t>отвечает за безопасную и экономичную передачу данных от источника к месту назначения </a:t>
            </a:r>
            <a:r>
              <a:rPr lang="ru-RU" b="1" i="1" dirty="0"/>
              <a:t>независимо от используемой физической сети.</a:t>
            </a:r>
            <a:endParaRPr lang="en-US" b="1" i="1" dirty="0"/>
          </a:p>
          <a:p>
            <a:r>
              <a:rPr lang="ru-RU" dirty="0"/>
              <a:t>отделяет прикладные уровни (уровни 5, 6 и 7 - предназначены для обеспечения корректной доставки данных между взаимодействующими компьютерами) от уровней, предназначенных для работы подсети (уровни 1, 2 и 3 - отвечают за перемещение сообщений по сети, стеки, которые могут претерпевать изменения в реализации, не затрагивая более высокие уровни). </a:t>
            </a:r>
          </a:p>
          <a:p>
            <a:r>
              <a:rPr lang="ru-RU" dirty="0"/>
              <a:t>управляет передачей данных от одного компьютера к другому и может предоставлять такие услуги, как </a:t>
            </a:r>
            <a:r>
              <a:rPr lang="ru-RU" dirty="0">
                <a:solidFill>
                  <a:srgbClr val="FF0000"/>
                </a:solidFill>
              </a:rPr>
              <a:t>качество</a:t>
            </a:r>
            <a:r>
              <a:rPr lang="ru-RU" dirty="0"/>
              <a:t> связи, </a:t>
            </a:r>
            <a:r>
              <a:rPr lang="ru-RU" dirty="0">
                <a:solidFill>
                  <a:srgbClr val="FF0000"/>
                </a:solidFill>
              </a:rPr>
              <a:t>безопасность</a:t>
            </a:r>
            <a:r>
              <a:rPr lang="ru-RU" dirty="0"/>
              <a:t> линии передачи, </a:t>
            </a:r>
            <a:r>
              <a:rPr lang="ru-RU" dirty="0">
                <a:solidFill>
                  <a:srgbClr val="FF0000"/>
                </a:solidFill>
              </a:rPr>
              <a:t>управление</a:t>
            </a:r>
            <a:r>
              <a:rPr lang="ru-RU" dirty="0"/>
              <a:t> потоком или </a:t>
            </a:r>
            <a:r>
              <a:rPr lang="ru-RU" dirty="0">
                <a:solidFill>
                  <a:srgbClr val="FF0000"/>
                </a:solidFill>
              </a:rPr>
              <a:t>обнаружение и исправление</a:t>
            </a:r>
            <a:r>
              <a:rPr lang="ru-RU" dirty="0"/>
              <a:t> ошибок</a:t>
            </a:r>
            <a:r>
              <a:rPr lang="en-US" dirty="0"/>
              <a:t>.</a:t>
            </a:r>
          </a:p>
          <a:p>
            <a:r>
              <a:rPr lang="ru-RU" dirty="0"/>
              <a:t>функции этого уровня заключаются в разделении данных на более мелкие сегменты для удобной передачи по сети</a:t>
            </a:r>
            <a:r>
              <a:rPr lang="en-US" dirty="0"/>
              <a:t>. </a:t>
            </a:r>
          </a:p>
        </p:txBody>
      </p:sp>
    </p:spTree>
    <p:extLst>
      <p:ext uri="{BB962C8B-B14F-4D97-AF65-F5344CB8AC3E}">
        <p14:creationId xmlns:p14="http://schemas.microsoft.com/office/powerpoint/2010/main" val="307050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61741"/>
            <a:ext cx="12192000" cy="6363730"/>
          </a:xfrm>
        </p:spPr>
        <p:txBody>
          <a:bodyPr>
            <a:normAutofit fontScale="92500" lnSpcReduction="20000"/>
          </a:bodyPr>
          <a:lstStyle/>
          <a:p>
            <a:r>
              <a:rPr lang="en-US" dirty="0"/>
              <a:t>TCP (</a:t>
            </a:r>
            <a:r>
              <a:rPr lang="en-US" dirty="0" err="1"/>
              <a:t>Trasmission</a:t>
            </a:r>
            <a:r>
              <a:rPr lang="en-US" dirty="0"/>
              <a:t> Control Protocol) </a:t>
            </a:r>
            <a:r>
              <a:rPr lang="ru-RU" dirty="0"/>
              <a:t>- это защищенный протокол, </a:t>
            </a:r>
            <a:r>
              <a:rPr lang="ru-RU" dirty="0">
                <a:solidFill>
                  <a:srgbClr val="FF0000"/>
                </a:solidFill>
              </a:rPr>
              <a:t>ориентированный на соединение</a:t>
            </a:r>
            <a:r>
              <a:rPr lang="ru-RU" dirty="0"/>
              <a:t>, который позволяет потоку байтов, отправленных с одного компьютера, безошибочно достигать любой другой машины в сети. Ориентация на соединение не означает, что между взаимодействующими компьютерами существует цепь, но сегменты уровня приложений перемещаются двунаправленно между двумя хостами, которые логически связаны в течение определенного периода времени. Этот процесс известен как </a:t>
            </a:r>
            <a:r>
              <a:rPr lang="ru-RU" dirty="0">
                <a:solidFill>
                  <a:srgbClr val="FF0000"/>
                </a:solidFill>
              </a:rPr>
              <a:t>коммутация пакетов </a:t>
            </a:r>
            <a:r>
              <a:rPr lang="en-US" dirty="0">
                <a:solidFill>
                  <a:srgbClr val="FF0000"/>
                </a:solidFill>
              </a:rPr>
              <a:t>(packet switching)</a:t>
            </a:r>
            <a:r>
              <a:rPr lang="ru-RU" dirty="0"/>
              <a:t>. TCP фрагментирует поток байтов на дискретные сообщения и передает эти сегменты на сетевой уровень. TCP также управляет потоком, чтобы </a:t>
            </a:r>
            <a:r>
              <a:rPr lang="ru-RU" dirty="0">
                <a:solidFill>
                  <a:srgbClr val="FF0000"/>
                </a:solidFill>
              </a:rPr>
              <a:t>гарантировать, что отправитель не перегрузит</a:t>
            </a:r>
            <a:r>
              <a:rPr lang="ru-RU" dirty="0"/>
              <a:t> более медленного получателя большим количеством сообщений, чем он может обработать. </a:t>
            </a:r>
          </a:p>
          <a:p>
            <a:r>
              <a:rPr lang="en-US" dirty="0"/>
              <a:t>UDP (User Datagram Protocol)</a:t>
            </a:r>
            <a:r>
              <a:rPr lang="ru-RU" dirty="0"/>
              <a:t> - это </a:t>
            </a:r>
            <a:r>
              <a:rPr lang="ru-RU" dirty="0">
                <a:solidFill>
                  <a:srgbClr val="FF0000"/>
                </a:solidFill>
              </a:rPr>
              <a:t>небезопасный протокол</a:t>
            </a:r>
            <a:r>
              <a:rPr lang="ru-RU" dirty="0"/>
              <a:t> без соединений для приложений, которые хотят использовать собственную последовательность и управление потоком. Протокол UDP также </a:t>
            </a:r>
            <a:r>
              <a:rPr lang="ru-RU" dirty="0">
                <a:solidFill>
                  <a:srgbClr val="FF0000"/>
                </a:solidFill>
              </a:rPr>
              <a:t>широко используется для быстрых запросов типа "вопрос-ответ", запросов клиент-сервер </a:t>
            </a:r>
            <a:r>
              <a:rPr lang="ru-RU" dirty="0"/>
              <a:t>и в приложениях, где </a:t>
            </a:r>
            <a:r>
              <a:rPr lang="ru-RU" dirty="0">
                <a:solidFill>
                  <a:srgbClr val="FF0000"/>
                </a:solidFill>
              </a:rPr>
              <a:t>оперативность передачи данных важнее их точности</a:t>
            </a:r>
            <a:r>
              <a:rPr lang="ru-RU" dirty="0"/>
              <a:t>, например, в приложениях передачи речи или видео.</a:t>
            </a:r>
          </a:p>
          <a:p>
            <a:r>
              <a:rPr lang="ru-RU" dirty="0">
                <a:solidFill>
                  <a:srgbClr val="FF0000"/>
                </a:solidFill>
              </a:rPr>
              <a:t>Основное различие </a:t>
            </a:r>
            <a:r>
              <a:rPr lang="ru-RU" dirty="0"/>
              <a:t>между двумя протоколами транспортного уровня (TCP и UDP) </a:t>
            </a:r>
            <a:r>
              <a:rPr lang="ru-RU" dirty="0">
                <a:solidFill>
                  <a:srgbClr val="FF0000"/>
                </a:solidFill>
              </a:rPr>
              <a:t>заключается в надежности</a:t>
            </a:r>
            <a:r>
              <a:rPr lang="ru-RU" dirty="0"/>
              <a:t>. </a:t>
            </a:r>
          </a:p>
          <a:p>
            <a:endParaRPr lang="ru-RU" dirty="0"/>
          </a:p>
        </p:txBody>
      </p:sp>
    </p:spTree>
    <p:extLst>
      <p:ext uri="{BB962C8B-B14F-4D97-AF65-F5344CB8AC3E}">
        <p14:creationId xmlns:p14="http://schemas.microsoft.com/office/powerpoint/2010/main" val="219202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36918"/>
          </a:xfrm>
        </p:spPr>
        <p:txBody>
          <a:bodyPr>
            <a:normAutofit fontScale="90000"/>
          </a:bodyPr>
          <a:lstStyle/>
          <a:p>
            <a:r>
              <a:rPr lang="ru-RU" b="1" dirty="0"/>
              <a:t>Функции транспортного уровня </a:t>
            </a:r>
            <a:endParaRPr lang="en-US" dirty="0"/>
          </a:p>
        </p:txBody>
      </p:sp>
      <p:sp>
        <p:nvSpPr>
          <p:cNvPr id="3" name="Объект 2"/>
          <p:cNvSpPr>
            <a:spLocks noGrp="1"/>
          </p:cNvSpPr>
          <p:nvPr>
            <p:ph idx="1"/>
          </p:nvPr>
        </p:nvSpPr>
        <p:spPr>
          <a:xfrm>
            <a:off x="0" y="1511275"/>
            <a:ext cx="12192000" cy="3947965"/>
          </a:xfrm>
        </p:spPr>
        <p:txBody>
          <a:bodyPr>
            <a:normAutofit fontScale="92500" lnSpcReduction="10000"/>
          </a:bodyPr>
          <a:lstStyle/>
          <a:p>
            <a:r>
              <a:rPr lang="ru-RU" dirty="0"/>
              <a:t>Идентификация различных приложений</a:t>
            </a:r>
          </a:p>
          <a:p>
            <a:pPr lvl="1"/>
            <a:r>
              <a:rPr lang="ru-RU" dirty="0"/>
              <a:t>Идентификация процессов осуществляется через порты. </a:t>
            </a:r>
            <a:endParaRPr lang="en-US" dirty="0"/>
          </a:p>
          <a:p>
            <a:pPr lvl="2"/>
            <a:r>
              <a:rPr lang="en-US" dirty="0"/>
              <a:t> </a:t>
            </a:r>
            <a:r>
              <a:rPr lang="ru-RU" dirty="0"/>
              <a:t>Резервные</a:t>
            </a:r>
            <a:r>
              <a:rPr lang="en-US" dirty="0"/>
              <a:t> (0 - 1023) </a:t>
            </a:r>
            <a:r>
              <a:rPr lang="ru-RU" dirty="0"/>
              <a:t>Эти номера портов зарезервированы для известных или стандартных приложений</a:t>
            </a:r>
            <a:r>
              <a:rPr lang="en-US" dirty="0"/>
              <a:t>; </a:t>
            </a:r>
            <a:endParaRPr lang="en-US" sz="1600" dirty="0"/>
          </a:p>
          <a:p>
            <a:pPr lvl="2"/>
            <a:r>
              <a:rPr lang="en-US" dirty="0"/>
              <a:t> </a:t>
            </a:r>
            <a:r>
              <a:rPr lang="ru-RU" dirty="0"/>
              <a:t>Зарегистрированные</a:t>
            </a:r>
            <a:r>
              <a:rPr lang="en-US" dirty="0"/>
              <a:t> (Registered Ports) (1024 - 49151) - </a:t>
            </a:r>
            <a:r>
              <a:rPr lang="ru-RU" dirty="0"/>
              <a:t>Эти номера портов могут быть назначены приложениям</a:t>
            </a:r>
            <a:r>
              <a:rPr lang="en-US" dirty="0"/>
              <a:t>;</a:t>
            </a:r>
            <a:endParaRPr lang="en-US" sz="1600" dirty="0"/>
          </a:p>
          <a:p>
            <a:pPr lvl="2"/>
            <a:r>
              <a:rPr lang="en-US" dirty="0"/>
              <a:t> </a:t>
            </a:r>
            <a:r>
              <a:rPr lang="ru-RU" dirty="0"/>
              <a:t>Частные</a:t>
            </a:r>
            <a:r>
              <a:rPr lang="en-US" dirty="0"/>
              <a:t> (Dynamic or Private Ports) (49152 - 65535) - </a:t>
            </a:r>
            <a:r>
              <a:rPr lang="ru-RU" dirty="0"/>
              <a:t>В настоящее время эти номера портов динамически назначаются клиентам определенных приложений</a:t>
            </a:r>
            <a:r>
              <a:rPr lang="en-US" dirty="0"/>
              <a:t>. </a:t>
            </a:r>
          </a:p>
          <a:p>
            <a:pPr marL="185738" lvl="2" indent="-185738"/>
            <a:r>
              <a:rPr lang="ru-RU" sz="2800" dirty="0"/>
              <a:t>Мультиплексирование и демультиплексирование данных</a:t>
            </a:r>
            <a:r>
              <a:rPr lang="en-US" sz="2800" dirty="0"/>
              <a:t>; </a:t>
            </a:r>
          </a:p>
          <a:p>
            <a:pPr marL="185738" lvl="2" indent="-185738"/>
            <a:r>
              <a:rPr lang="ru-RU" sz="2800" dirty="0"/>
              <a:t>Отслеживание отдельных коммуникаций между приложениями источника и назначения соответственно</a:t>
            </a:r>
            <a:r>
              <a:rPr lang="en-US" sz="2800" dirty="0"/>
              <a:t>; </a:t>
            </a:r>
          </a:p>
          <a:p>
            <a:pPr marL="185738" lvl="2" indent="-185738"/>
            <a:r>
              <a:rPr lang="ru-RU" sz="2800" dirty="0"/>
              <a:t>Разделение данных на сегменты и управление каждым сегментом в отдельности</a:t>
            </a:r>
            <a:r>
              <a:rPr lang="en-US" sz="2800" dirty="0"/>
              <a:t>; </a:t>
            </a:r>
          </a:p>
          <a:p>
            <a:pPr marL="185738" lvl="2" indent="-185738"/>
            <a:r>
              <a:rPr lang="ru-RU" sz="2800" dirty="0"/>
              <a:t>Повторная сборка сегментов в потоки данных приложения</a:t>
            </a:r>
            <a:endParaRPr lang="en-US" sz="2800" dirty="0"/>
          </a:p>
        </p:txBody>
      </p:sp>
      <p:sp>
        <p:nvSpPr>
          <p:cNvPr id="4" name="Прямоугольник 3"/>
          <p:cNvSpPr/>
          <p:nvPr/>
        </p:nvSpPr>
        <p:spPr>
          <a:xfrm>
            <a:off x="1" y="902044"/>
            <a:ext cx="12192000" cy="369332"/>
          </a:xfrm>
          <a:prstGeom prst="rect">
            <a:avLst/>
          </a:prstGeom>
        </p:spPr>
        <p:txBody>
          <a:bodyPr wrap="square">
            <a:spAutoFit/>
          </a:bodyPr>
          <a:lstStyle/>
          <a:p>
            <a:r>
              <a:rPr lang="ru-RU" dirty="0">
                <a:solidFill>
                  <a:srgbClr val="00B050"/>
                </a:solidFill>
                <a:latin typeface="Times New Roman" panose="02020603050405020304" pitchFamily="18" charset="0"/>
                <a:ea typeface="Calibri" panose="020F0502020204030204" pitchFamily="34" charset="0"/>
              </a:rPr>
              <a:t>Порт - это 16-битное число, которое однозначно идентифицирует процессы, запущенные на конкретной машине.</a:t>
            </a:r>
            <a:endParaRPr lang="en-US" dirty="0">
              <a:solidFill>
                <a:srgbClr val="00B050"/>
              </a:solidFill>
            </a:endParaRPr>
          </a:p>
        </p:txBody>
      </p:sp>
    </p:spTree>
    <p:extLst>
      <p:ext uri="{BB962C8B-B14F-4D97-AF65-F5344CB8AC3E}">
        <p14:creationId xmlns:p14="http://schemas.microsoft.com/office/powerpoint/2010/main" val="6834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3652319" cy="487491"/>
          </a:xfrm>
        </p:spPr>
        <p:txBody>
          <a:bodyPr>
            <a:normAutofit fontScale="90000"/>
          </a:bodyPr>
          <a:lstStyle/>
          <a:p>
            <a:r>
              <a:rPr lang="ru-RU" b="1" dirty="0"/>
              <a:t>Протокол </a:t>
            </a:r>
            <a:r>
              <a:rPr lang="en-US" b="1" dirty="0"/>
              <a:t>TCP </a:t>
            </a:r>
            <a:endParaRPr lang="en-US" dirty="0"/>
          </a:p>
        </p:txBody>
      </p:sp>
      <p:sp>
        <p:nvSpPr>
          <p:cNvPr id="3" name="Объект 2"/>
          <p:cNvSpPr>
            <a:spLocks noGrp="1"/>
          </p:cNvSpPr>
          <p:nvPr>
            <p:ph idx="1"/>
          </p:nvPr>
        </p:nvSpPr>
        <p:spPr>
          <a:xfrm>
            <a:off x="0" y="852616"/>
            <a:ext cx="12191999" cy="4117736"/>
          </a:xfrm>
        </p:spPr>
        <p:txBody>
          <a:bodyPr>
            <a:normAutofit/>
          </a:bodyPr>
          <a:lstStyle/>
          <a:p>
            <a:r>
              <a:rPr lang="ru-RU" dirty="0"/>
              <a:t>TCP - это основной протокол, который обеспечивает безопасную передачу данных с одного конца соединения на другой в незащищенной сети.</a:t>
            </a:r>
          </a:p>
          <a:p>
            <a:r>
              <a:rPr lang="ru-RU" dirty="0"/>
              <a:t>TCP - это протокол, ориентированный на соединение, который позволяет потоку байтов, отправленных одним компьютером, безошибочно достигать любого другого компьютера в Интернете.</a:t>
            </a:r>
          </a:p>
          <a:p>
            <a:r>
              <a:rPr lang="ru-RU" dirty="0"/>
              <a:t>Для полного сеанса связи TCP требуется установка сеанса между хостами в обоих направлениях. После установки сеанса пункт назначения отправляет подтверждения источника для каждого полученного сегмента</a:t>
            </a:r>
            <a:r>
              <a:rPr lang="en-US" dirty="0"/>
              <a:t>.</a:t>
            </a:r>
          </a:p>
          <a:p>
            <a:pPr marL="0" indent="0">
              <a:buNone/>
            </a:pPr>
            <a:r>
              <a:rPr lang="ru-RU" dirty="0"/>
              <a:t>приложения, которые передаются с использованием протокола TCP </a:t>
            </a:r>
            <a:endParaRPr lang="en-US" dirty="0"/>
          </a:p>
        </p:txBody>
      </p:sp>
      <p:pic>
        <p:nvPicPr>
          <p:cNvPr id="4" name="Рисунок 3"/>
          <p:cNvPicPr/>
          <p:nvPr/>
        </p:nvPicPr>
        <p:blipFill rotWithShape="1">
          <a:blip r:embed="rId2"/>
          <a:srcRect t="14668" r="6168"/>
          <a:stretch/>
        </p:blipFill>
        <p:spPr bwMode="auto">
          <a:xfrm>
            <a:off x="592269" y="4802163"/>
            <a:ext cx="7796500" cy="1822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376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7056664" cy="611059"/>
          </a:xfrm>
        </p:spPr>
        <p:txBody>
          <a:bodyPr>
            <a:normAutofit fontScale="90000"/>
          </a:bodyPr>
          <a:lstStyle/>
          <a:p>
            <a:r>
              <a:rPr lang="ru-RU" i="1" dirty="0"/>
              <a:t>Особенности протокола </a:t>
            </a:r>
            <a:r>
              <a:rPr lang="en-US" i="1" dirty="0"/>
              <a:t>TCP</a:t>
            </a:r>
            <a:endParaRPr lang="en-US" dirty="0"/>
          </a:p>
        </p:txBody>
      </p:sp>
      <p:sp>
        <p:nvSpPr>
          <p:cNvPr id="3" name="Объект 2"/>
          <p:cNvSpPr>
            <a:spLocks noGrp="1"/>
          </p:cNvSpPr>
          <p:nvPr>
            <p:ph idx="1"/>
          </p:nvPr>
        </p:nvSpPr>
        <p:spPr>
          <a:xfrm>
            <a:off x="0" y="1075038"/>
            <a:ext cx="12192000" cy="3089556"/>
          </a:xfrm>
        </p:spPr>
        <p:txBody>
          <a:bodyPr/>
          <a:lstStyle/>
          <a:p>
            <a:r>
              <a:rPr lang="ru-RU" dirty="0"/>
              <a:t>Потоковая передача данных </a:t>
            </a:r>
          </a:p>
          <a:p>
            <a:r>
              <a:rPr lang="ru-RU" dirty="0"/>
              <a:t>Безопасность передачи </a:t>
            </a:r>
          </a:p>
          <a:p>
            <a:r>
              <a:rPr lang="ru-RU" dirty="0"/>
              <a:t>Управление потоком данных </a:t>
            </a:r>
          </a:p>
          <a:p>
            <a:r>
              <a:rPr lang="ru-RU" dirty="0"/>
              <a:t>Мультиплексирование, демультиплексирование</a:t>
            </a:r>
          </a:p>
          <a:p>
            <a:r>
              <a:rPr lang="ru-RU" dirty="0"/>
              <a:t>Контроль соединения (надежность соединения)</a:t>
            </a:r>
          </a:p>
          <a:p>
            <a:r>
              <a:rPr lang="ru-RU" dirty="0"/>
              <a:t>Установление соединения</a:t>
            </a:r>
          </a:p>
        </p:txBody>
      </p:sp>
      <p:sp>
        <p:nvSpPr>
          <p:cNvPr id="4" name="Объект 2"/>
          <p:cNvSpPr txBox="1">
            <a:spLocks/>
          </p:cNvSpPr>
          <p:nvPr/>
        </p:nvSpPr>
        <p:spPr>
          <a:xfrm>
            <a:off x="0" y="4287795"/>
            <a:ext cx="12192000" cy="24095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t>На транспортном уровне после процесса сегментации происходит упаковка данных. Эта упаковка заключается во вставке заголовка, при этом новые передающие и принимающие сущности называются сегментами. </a:t>
            </a:r>
          </a:p>
          <a:p>
            <a:pPr marL="0" indent="0">
              <a:buFont typeface="Arial" panose="020B0604020202020204" pitchFamily="34" charset="0"/>
              <a:buNone/>
            </a:pPr>
            <a:endParaRPr lang="en-US" dirty="0"/>
          </a:p>
          <a:p>
            <a:pPr marL="0" indent="0">
              <a:buFont typeface="Arial" panose="020B0604020202020204" pitchFamily="34" charset="0"/>
              <a:buNone/>
            </a:pPr>
            <a:r>
              <a:rPr lang="ru-RU" dirty="0"/>
              <a:t>Протокол TCP решает, насколько большими должны быть эти сегменты. Размер сегмента ограничен максимальной единицей передачи или MTU </a:t>
            </a:r>
            <a:r>
              <a:rPr lang="en-US" dirty="0"/>
              <a:t>(Maximum Transfer Unit).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6367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78" y="365126"/>
            <a:ext cx="5093468" cy="697556"/>
          </a:xfrm>
        </p:spPr>
        <p:txBody>
          <a:bodyPr>
            <a:normAutofit/>
          </a:bodyPr>
          <a:lstStyle/>
          <a:p>
            <a:r>
              <a:rPr lang="ru-RU" sz="3200" i="1" dirty="0"/>
              <a:t>Установление соединения</a:t>
            </a:r>
            <a:endParaRPr lang="en-US" sz="3200" dirty="0"/>
          </a:p>
        </p:txBody>
      </p:sp>
      <p:pic>
        <p:nvPicPr>
          <p:cNvPr id="4" name="Объект 3"/>
          <p:cNvPicPr>
            <a:picLocks noGrp="1"/>
          </p:cNvPicPr>
          <p:nvPr>
            <p:ph idx="1"/>
          </p:nvPr>
        </p:nvPicPr>
        <p:blipFill rotWithShape="1">
          <a:blip r:embed="rId3"/>
          <a:srcRect b="15977"/>
          <a:stretch/>
        </p:blipFill>
        <p:spPr bwMode="auto">
          <a:xfrm>
            <a:off x="0" y="1199610"/>
            <a:ext cx="5680400" cy="257664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572897" y="365126"/>
            <a:ext cx="6619104" cy="5909310"/>
          </a:xfrm>
          <a:prstGeom prst="rect">
            <a:avLst/>
          </a:prstGeom>
          <a:noFill/>
        </p:spPr>
        <p:txBody>
          <a:bodyPr wrap="square" rtlCol="0">
            <a:spAutoFit/>
          </a:bodyPr>
          <a:lstStyle/>
          <a:p>
            <a:r>
              <a:rPr lang="en-US" dirty="0"/>
              <a:t>● </a:t>
            </a:r>
            <a:r>
              <a:rPr lang="ru-RU" dirty="0"/>
              <a:t>Отправляющий клиент посылает сегмент, содержащий</a:t>
            </a:r>
            <a:r>
              <a:rPr lang="en-US" dirty="0"/>
              <a:t>: </a:t>
            </a:r>
          </a:p>
          <a:p>
            <a:r>
              <a:rPr lang="en-US" dirty="0"/>
              <a:t>◦ </a:t>
            </a:r>
            <a:r>
              <a:rPr lang="ru-RU" dirty="0"/>
              <a:t>начальное значение последовательности </a:t>
            </a:r>
            <a:r>
              <a:rPr lang="en-US" dirty="0"/>
              <a:t>(SEQ client = 100 ), </a:t>
            </a:r>
          </a:p>
          <a:p>
            <a:r>
              <a:rPr lang="en-US" dirty="0"/>
              <a:t>	</a:t>
            </a:r>
            <a:r>
              <a:rPr lang="ru-RU" dirty="0"/>
              <a:t> который служит в качестве запроса к серверу на запуск коммуникационной сессии</a:t>
            </a:r>
            <a:r>
              <a:rPr lang="en-US" dirty="0"/>
              <a:t>; </a:t>
            </a:r>
          </a:p>
          <a:p>
            <a:r>
              <a:rPr lang="en-US" dirty="0"/>
              <a:t>● </a:t>
            </a:r>
            <a:r>
              <a:rPr lang="ru-RU" dirty="0"/>
              <a:t>Сервер отвечает сегментом, содержащим</a:t>
            </a:r>
            <a:r>
              <a:rPr lang="en-US" dirty="0"/>
              <a:t>: </a:t>
            </a:r>
          </a:p>
          <a:p>
            <a:r>
              <a:rPr lang="en-US" dirty="0"/>
              <a:t>◦ </a:t>
            </a:r>
            <a:r>
              <a:rPr lang="ru-RU" dirty="0"/>
              <a:t>значение подтверждения</a:t>
            </a:r>
            <a:r>
              <a:rPr lang="en-US" dirty="0"/>
              <a:t> (</a:t>
            </a:r>
            <a:r>
              <a:rPr lang="en-US" dirty="0" err="1"/>
              <a:t>ACKserver</a:t>
            </a:r>
            <a:r>
              <a:rPr lang="en-US" dirty="0"/>
              <a:t> = SEQ client +1 = 101 ),</a:t>
            </a:r>
          </a:p>
          <a:p>
            <a:r>
              <a:rPr lang="ru-RU" dirty="0"/>
              <a:t>равное значению принятой последовательности плюс 1. </a:t>
            </a:r>
            <a:r>
              <a:rPr lang="en-US" dirty="0"/>
              <a:t>	</a:t>
            </a:r>
            <a:r>
              <a:rPr lang="ru-RU" dirty="0"/>
              <a:t>Значение подтверждения больше, чем значение последовательности, поскольку ACK всегда является следующим ожидаемым байтом.</a:t>
            </a:r>
          </a:p>
          <a:p>
            <a:r>
              <a:rPr lang="en-US" dirty="0"/>
              <a:t>	</a:t>
            </a:r>
            <a:r>
              <a:rPr lang="ru-RU" dirty="0"/>
              <a:t> Это значение подтверждения позволяет клиенту быть уверенным в том, что его запрос на подключение получен</a:t>
            </a:r>
            <a:r>
              <a:rPr lang="en-US" dirty="0"/>
              <a:t>; </a:t>
            </a:r>
          </a:p>
          <a:p>
            <a:r>
              <a:rPr lang="en-US" dirty="0"/>
              <a:t>◦ </a:t>
            </a:r>
            <a:r>
              <a:rPr lang="ru-RU" dirty="0"/>
              <a:t>собственное значение временной последовательности</a:t>
            </a:r>
            <a:r>
              <a:rPr lang="en-US" dirty="0"/>
              <a:t> (SEQ server = 300 ).</a:t>
            </a:r>
          </a:p>
          <a:p>
            <a:r>
              <a:rPr lang="en-US" dirty="0"/>
              <a:t>● </a:t>
            </a:r>
            <a:r>
              <a:rPr lang="ru-RU" dirty="0"/>
              <a:t>Инициирующий клиент отвечает сегментом, содержащим</a:t>
            </a:r>
            <a:r>
              <a:rPr lang="en-US" dirty="0"/>
              <a:t>;</a:t>
            </a:r>
          </a:p>
          <a:p>
            <a:r>
              <a:rPr lang="en-US" dirty="0"/>
              <a:t> ◦ </a:t>
            </a:r>
            <a:r>
              <a:rPr lang="ru-RU" dirty="0"/>
              <a:t>значение подтверждения</a:t>
            </a:r>
            <a:r>
              <a:rPr lang="en-US" dirty="0"/>
              <a:t>(</a:t>
            </a:r>
            <a:r>
              <a:rPr lang="en-US" dirty="0" err="1"/>
              <a:t>ACKclient</a:t>
            </a:r>
            <a:r>
              <a:rPr lang="en-US" dirty="0"/>
              <a:t> = SEQ server +1= 301 ), </a:t>
            </a:r>
          </a:p>
          <a:p>
            <a:r>
              <a:rPr lang="en-US" dirty="0"/>
              <a:t>	</a:t>
            </a:r>
            <a:r>
              <a:rPr lang="ru-RU" dirty="0"/>
              <a:t> равное значению полученной последовательности плюс 1</a:t>
            </a:r>
            <a:r>
              <a:rPr lang="en-US" dirty="0"/>
              <a:t>;</a:t>
            </a:r>
          </a:p>
          <a:p>
            <a:r>
              <a:rPr lang="en-US" dirty="0"/>
              <a:t>◦ </a:t>
            </a:r>
            <a:r>
              <a:rPr lang="ru-RU" dirty="0"/>
              <a:t>собственное значение временной последовательности </a:t>
            </a:r>
          </a:p>
          <a:p>
            <a:r>
              <a:rPr lang="ru-RU" dirty="0"/>
              <a:t>	плюс 1 </a:t>
            </a:r>
            <a:r>
              <a:rPr lang="en-US" dirty="0"/>
              <a:t>( SEQ client + 1 = 101).</a:t>
            </a:r>
          </a:p>
          <a:p>
            <a:endParaRPr lang="en-US" dirty="0"/>
          </a:p>
        </p:txBody>
      </p:sp>
      <p:sp>
        <p:nvSpPr>
          <p:cNvPr id="6" name="Прямоугольник 5"/>
          <p:cNvSpPr/>
          <p:nvPr/>
        </p:nvSpPr>
        <p:spPr>
          <a:xfrm>
            <a:off x="0" y="4311477"/>
            <a:ext cx="5343480" cy="2301977"/>
          </a:xfrm>
          <a:prstGeom prst="rect">
            <a:avLst/>
          </a:prstGeom>
        </p:spPr>
        <p:txBody>
          <a:bodyPr wrap="square">
            <a:spAutoFit/>
          </a:bodyPr>
          <a:lstStyle/>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SYN</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Синхронизация значения последовательности</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SEQ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Значение последовательности</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ACK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Подтверждающее значение</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CTL -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Указание управляющих битов в заголовке</a:t>
            </a:r>
          </a:p>
          <a:p>
            <a:pPr algn="just">
              <a:lnSpc>
                <a:spcPct val="115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Сегмент TCP, для которого установлено значение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70035" y="43532"/>
            <a:ext cx="2140330" cy="369332"/>
          </a:xfrm>
          <a:prstGeom prst="rect">
            <a:avLst/>
          </a:prstGeom>
        </p:spPr>
        <p:txBody>
          <a:bodyPr wrap="none">
            <a:spAutoFit/>
          </a:bodyPr>
          <a:lstStyle/>
          <a:p>
            <a:r>
              <a:rPr lang="en-US" dirty="0">
                <a:solidFill>
                  <a:srgbClr val="000000"/>
                </a:solidFill>
                <a:latin typeface="Times New Roman" panose="02020603050405020304" pitchFamily="18" charset="0"/>
                <a:ea typeface="Calibri" panose="020F0502020204030204" pitchFamily="34" charset="0"/>
              </a:rPr>
              <a:t>three-way handshake</a:t>
            </a:r>
            <a:endParaRPr lang="en-US" dirty="0"/>
          </a:p>
        </p:txBody>
      </p:sp>
    </p:spTree>
    <p:extLst>
      <p:ext uri="{BB962C8B-B14F-4D97-AF65-F5344CB8AC3E}">
        <p14:creationId xmlns:p14="http://schemas.microsoft.com/office/powerpoint/2010/main" val="1628908623"/>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12969</TotalTime>
  <Words>1621</Words>
  <Application>Microsoft Office PowerPoint</Application>
  <PresentationFormat>Произвольный</PresentationFormat>
  <Paragraphs>112</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КОМПЬЮТЕРНЫЕ СЕТИ T.4 RC –Транспортный Уровень    </vt:lpstr>
      <vt:lpstr>ТРАНСПОРТНЫЙ УРОВЕНЬ</vt:lpstr>
      <vt:lpstr>Презентация PowerPoint</vt:lpstr>
      <vt:lpstr>Презентация PowerPoint</vt:lpstr>
      <vt:lpstr>Презентация PowerPoint</vt:lpstr>
      <vt:lpstr>Функции транспортного уровня </vt:lpstr>
      <vt:lpstr>Протокол TCP </vt:lpstr>
      <vt:lpstr>Особенности протокола TCP</vt:lpstr>
      <vt:lpstr>Установление соединения</vt:lpstr>
      <vt:lpstr>Заголовок сегмента TCP</vt:lpstr>
      <vt:lpstr>Презентация PowerPoint</vt:lpstr>
      <vt:lpstr>Презентация PowerPoint</vt:lpstr>
      <vt:lpstr>Сборка сегментов по порядку</vt:lpstr>
      <vt:lpstr>Контроль перегрузки TCP</vt:lpstr>
      <vt:lpstr>Презентация PowerPoint</vt:lpstr>
      <vt:lpstr>Протокол UDP</vt:lpstr>
      <vt:lpstr>Особенности протокола UDP </vt:lpstr>
      <vt:lpstr>Заголовок дейтаграммы UDP </vt:lpstr>
      <vt:lpstr>Сравнение протоколов транспортного уровня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dc:title>
  <dc:creator>Пользователь Windows</dc:creator>
  <cp:lastModifiedBy>Asus</cp:lastModifiedBy>
  <cp:revision>570</cp:revision>
  <dcterms:created xsi:type="dcterms:W3CDTF">2020-08-28T11:28:42Z</dcterms:created>
  <dcterms:modified xsi:type="dcterms:W3CDTF">2022-05-01T11:26:01Z</dcterms:modified>
</cp:coreProperties>
</file>