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62" r:id="rId3"/>
    <p:sldId id="263" r:id="rId4"/>
    <p:sldId id="265" r:id="rId5"/>
    <p:sldId id="266" r:id="rId6"/>
    <p:sldId id="267" r:id="rId7"/>
    <p:sldId id="257" r:id="rId8"/>
    <p:sldId id="260" r:id="rId9"/>
    <p:sldId id="258" r:id="rId10"/>
    <p:sldId id="261" r:id="rId11"/>
    <p:sldId id="268" r:id="rId12"/>
    <p:sldId id="269" r:id="rId13"/>
    <p:sldId id="270" r:id="rId14"/>
    <p:sldId id="271" r:id="rId15"/>
    <p:sldId id="272" r:id="rId16"/>
    <p:sldId id="302" r:id="rId17"/>
    <p:sldId id="273" r:id="rId18"/>
    <p:sldId id="306" r:id="rId19"/>
    <p:sldId id="294" r:id="rId20"/>
    <p:sldId id="298" r:id="rId21"/>
    <p:sldId id="295" r:id="rId22"/>
    <p:sldId id="296" r:id="rId23"/>
    <p:sldId id="297" r:id="rId24"/>
    <p:sldId id="299" r:id="rId25"/>
    <p:sldId id="300" r:id="rId26"/>
    <p:sldId id="301"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303" r:id="rId48"/>
    <p:sldId id="307" r:id="rId49"/>
    <p:sldId id="304" r:id="rId50"/>
    <p:sldId id="305" r:id="rId51"/>
    <p:sldId id="308" r:id="rId52"/>
    <p:sldId id="309" r:id="rId53"/>
    <p:sldId id="310" r:id="rId54"/>
    <p:sldId id="311" r:id="rId55"/>
    <p:sldId id="312" r:id="rId56"/>
    <p:sldId id="313" r:id="rId57"/>
    <p:sldId id="314" r:id="rId58"/>
    <p:sldId id="315" r:id="rId59"/>
    <p:sldId id="317" r:id="rId60"/>
    <p:sldId id="316" r:id="rId61"/>
    <p:sldId id="318" r:id="rId62"/>
    <p:sldId id="319" r:id="rId63"/>
    <p:sldId id="320" r:id="rId64"/>
    <p:sldId id="321" r:id="rId65"/>
    <p:sldId id="322"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94660"/>
  </p:normalViewPr>
  <p:slideViewPr>
    <p:cSldViewPr>
      <p:cViewPr varScale="1">
        <p:scale>
          <a:sx n="101" d="100"/>
          <a:sy n="101" d="100"/>
        </p:scale>
        <p:origin x="158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49ABC2-AA4D-4564-9C6A-635682A0B2BF}" type="datetimeFigureOut">
              <a:rPr lang="en-US" smtClean="0"/>
              <a:t>10/14/2024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A3252-4C10-4FBB-BB66-B72065C023D7}" type="slidenum">
              <a:rPr lang="en-US" smtClean="0"/>
              <a:t>‹#›</a:t>
            </a:fld>
            <a:endParaRPr lang="en-US"/>
          </a:p>
        </p:txBody>
      </p:sp>
    </p:spTree>
    <p:extLst>
      <p:ext uri="{BB962C8B-B14F-4D97-AF65-F5344CB8AC3E}">
        <p14:creationId xmlns:p14="http://schemas.microsoft.com/office/powerpoint/2010/main" val="273117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A3252-4C10-4FBB-BB66-B72065C023D7}" type="slidenum">
              <a:rPr lang="en-US" smtClean="0"/>
              <a:t>39</a:t>
            </a:fld>
            <a:endParaRPr lang="en-US"/>
          </a:p>
        </p:txBody>
      </p:sp>
    </p:spTree>
    <p:extLst>
      <p:ext uri="{BB962C8B-B14F-4D97-AF65-F5344CB8AC3E}">
        <p14:creationId xmlns:p14="http://schemas.microsoft.com/office/powerpoint/2010/main" val="1535759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5A26E8F-0A29-2D73-FA6D-9755C1458E46}"/>
              </a:ext>
            </a:extLst>
          </p:cNvPr>
          <p:cNvSpPr>
            <a:spLocks noGrp="1" noChangeArrowheads="1"/>
          </p:cNvSpPr>
          <p:nvPr>
            <p:ph type="ctrTitle"/>
          </p:nvPr>
        </p:nvSpPr>
        <p:spPr>
          <a:xfrm>
            <a:off x="2438400" y="53975"/>
            <a:ext cx="6400800" cy="1016000"/>
          </a:xfrm>
        </p:spPr>
        <p:txBody>
          <a:bodyPr/>
          <a:lstStyle>
            <a:lvl1pPr>
              <a:defRPr/>
            </a:lvl1pPr>
          </a:lstStyle>
          <a:p>
            <a:pPr lvl="0"/>
            <a:r>
              <a:rPr lang="ro-RO" altLang="en-US" noProof="0"/>
              <a:t>Faceți clic pentru a edita stilul de titlu coordonator</a:t>
            </a:r>
            <a:endParaRPr lang="en-US" altLang="en-US" noProof="0"/>
          </a:p>
        </p:txBody>
      </p:sp>
      <p:sp>
        <p:nvSpPr>
          <p:cNvPr id="4099" name="Rectangle 3">
            <a:extLst>
              <a:ext uri="{FF2B5EF4-FFF2-40B4-BE49-F238E27FC236}">
                <a16:creationId xmlns:a16="http://schemas.microsoft.com/office/drawing/2014/main" id="{83322552-EFB4-EBA7-850A-E318154ABBB9}"/>
              </a:ext>
            </a:extLst>
          </p:cNvPr>
          <p:cNvSpPr>
            <a:spLocks noGrp="1" noChangeArrowheads="1"/>
          </p:cNvSpPr>
          <p:nvPr>
            <p:ph type="subTitle" idx="1"/>
          </p:nvPr>
        </p:nvSpPr>
        <p:spPr>
          <a:xfrm>
            <a:off x="2438400" y="892175"/>
            <a:ext cx="6400800" cy="698500"/>
          </a:xfrm>
        </p:spPr>
        <p:txBody>
          <a:bodyPr/>
          <a:lstStyle>
            <a:lvl1pPr marL="0" indent="0" algn="ctr">
              <a:buFontTx/>
              <a:buNone/>
              <a:defRPr/>
            </a:lvl1pPr>
          </a:lstStyle>
          <a:p>
            <a:pPr lvl="0"/>
            <a:r>
              <a:rPr lang="ro-RO" altLang="en-US" noProof="0"/>
              <a:t>Faceți clic pentru a edita stilul de subtitlu coordonator</a:t>
            </a:r>
            <a:endParaRPr lang="en-US" altLang="en-US" noProof="0"/>
          </a:p>
        </p:txBody>
      </p:sp>
      <p:sp>
        <p:nvSpPr>
          <p:cNvPr id="4100" name="Rectangle 4">
            <a:extLst>
              <a:ext uri="{FF2B5EF4-FFF2-40B4-BE49-F238E27FC236}">
                <a16:creationId xmlns:a16="http://schemas.microsoft.com/office/drawing/2014/main" id="{2A1B93AE-7F3B-9AD1-A58B-48C8B24FAE6C}"/>
              </a:ext>
            </a:extLst>
          </p:cNvPr>
          <p:cNvSpPr>
            <a:spLocks noGrp="1" noChangeArrowheads="1"/>
          </p:cNvSpPr>
          <p:nvPr>
            <p:ph type="dt" sz="half" idx="2"/>
          </p:nvPr>
        </p:nvSpPr>
        <p:spPr>
          <a:xfrm>
            <a:off x="762000" y="6159500"/>
            <a:ext cx="2133600" cy="476250"/>
          </a:xfrm>
        </p:spPr>
        <p:txBody>
          <a:bodyPr/>
          <a:lstStyle>
            <a:lvl1pPr>
              <a:defRPr/>
            </a:lvl1pPr>
          </a:lstStyle>
          <a:p>
            <a:endParaRPr lang="en-US" altLang="en-US"/>
          </a:p>
        </p:txBody>
      </p:sp>
      <p:sp>
        <p:nvSpPr>
          <p:cNvPr id="4101" name="Rectangle 5">
            <a:extLst>
              <a:ext uri="{FF2B5EF4-FFF2-40B4-BE49-F238E27FC236}">
                <a16:creationId xmlns:a16="http://schemas.microsoft.com/office/drawing/2014/main" id="{ED7D3010-1A1E-EFB1-05BB-E5DF920783BE}"/>
              </a:ext>
            </a:extLst>
          </p:cNvPr>
          <p:cNvSpPr>
            <a:spLocks noGrp="1" noChangeArrowheads="1"/>
          </p:cNvSpPr>
          <p:nvPr>
            <p:ph type="ftr" sz="quarter" idx="3"/>
          </p:nvPr>
        </p:nvSpPr>
        <p:spPr>
          <a:xfrm>
            <a:off x="3429000" y="6159500"/>
            <a:ext cx="2895600" cy="476250"/>
          </a:xfrm>
        </p:spPr>
        <p:txBody>
          <a:bodyPr/>
          <a:lstStyle>
            <a:lvl1pPr>
              <a:defRPr/>
            </a:lvl1pPr>
          </a:lstStyle>
          <a:p>
            <a:endParaRPr lang="en-US" altLang="en-US"/>
          </a:p>
        </p:txBody>
      </p:sp>
      <p:sp>
        <p:nvSpPr>
          <p:cNvPr id="4102" name="Rectangle 6">
            <a:extLst>
              <a:ext uri="{FF2B5EF4-FFF2-40B4-BE49-F238E27FC236}">
                <a16:creationId xmlns:a16="http://schemas.microsoft.com/office/drawing/2014/main" id="{5CFF64D8-5F3F-039A-6660-DD3E4741B0A3}"/>
              </a:ext>
            </a:extLst>
          </p:cNvPr>
          <p:cNvSpPr>
            <a:spLocks noGrp="1" noChangeArrowheads="1"/>
          </p:cNvSpPr>
          <p:nvPr>
            <p:ph type="sldNum" sz="quarter" idx="4"/>
          </p:nvPr>
        </p:nvSpPr>
        <p:spPr>
          <a:xfrm>
            <a:off x="6858000" y="6159500"/>
            <a:ext cx="2133600" cy="476250"/>
          </a:xfrm>
        </p:spPr>
        <p:txBody>
          <a:bodyPr/>
          <a:lstStyle>
            <a:lvl1pPr>
              <a:defRPr/>
            </a:lvl1pPr>
          </a:lstStyle>
          <a:p>
            <a:fld id="{BE4EDCD7-ED84-464F-8199-F67E42EA4E68}"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1959A5C-E72E-9915-A4D6-720F3430E8A7}"/>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4EC274F8-4B07-B7CA-A29F-585436A605B1}"/>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6F14C4DC-5C04-FFAF-DC7B-E609D357709C}"/>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128FB2D0-4034-0B98-6154-808DFEF5F05F}"/>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0EDDD6F7-403F-5D9D-E6E4-C42C8A1D96D8}"/>
              </a:ext>
            </a:extLst>
          </p:cNvPr>
          <p:cNvSpPr>
            <a:spLocks noGrp="1"/>
          </p:cNvSpPr>
          <p:nvPr>
            <p:ph type="sldNum" sz="quarter" idx="12"/>
          </p:nvPr>
        </p:nvSpPr>
        <p:spPr/>
        <p:txBody>
          <a:bodyPr/>
          <a:lstStyle>
            <a:lvl1pPr>
              <a:defRPr/>
            </a:lvl1pPr>
          </a:lstStyle>
          <a:p>
            <a:fld id="{E492F00B-47A7-417C-B28E-362725A79746}" type="slidenum">
              <a:rPr lang="en-US" altLang="en-US"/>
              <a:pPr/>
              <a:t>‹#›</a:t>
            </a:fld>
            <a:endParaRPr lang="en-US" altLang="en-US"/>
          </a:p>
        </p:txBody>
      </p:sp>
    </p:spTree>
    <p:extLst>
      <p:ext uri="{BB962C8B-B14F-4D97-AF65-F5344CB8AC3E}">
        <p14:creationId xmlns:p14="http://schemas.microsoft.com/office/powerpoint/2010/main" val="1633655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E0BFF682-87CE-C122-045D-A6BBF745D34B}"/>
              </a:ext>
            </a:extLst>
          </p:cNvPr>
          <p:cNvSpPr>
            <a:spLocks noGrp="1"/>
          </p:cNvSpPr>
          <p:nvPr>
            <p:ph type="title" orient="vert"/>
          </p:nvPr>
        </p:nvSpPr>
        <p:spPr>
          <a:xfrm>
            <a:off x="6629400" y="228600"/>
            <a:ext cx="2057400" cy="6248400"/>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C36AEEF2-F786-56C4-3378-2CE03280CE0C}"/>
              </a:ext>
            </a:extLst>
          </p:cNvPr>
          <p:cNvSpPr>
            <a:spLocks noGrp="1"/>
          </p:cNvSpPr>
          <p:nvPr>
            <p:ph type="body" orient="vert" idx="1"/>
          </p:nvPr>
        </p:nvSpPr>
        <p:spPr>
          <a:xfrm>
            <a:off x="457200" y="228600"/>
            <a:ext cx="6019800" cy="6248400"/>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2CB965A5-6DBB-3B76-D074-FBEA6745ED3D}"/>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FD084893-2C18-6453-4C6C-E5791B7AC2B6}"/>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3622F527-6A91-91E5-EA3F-B9A893795075}"/>
              </a:ext>
            </a:extLst>
          </p:cNvPr>
          <p:cNvSpPr>
            <a:spLocks noGrp="1"/>
          </p:cNvSpPr>
          <p:nvPr>
            <p:ph type="sldNum" sz="quarter" idx="12"/>
          </p:nvPr>
        </p:nvSpPr>
        <p:spPr/>
        <p:txBody>
          <a:bodyPr/>
          <a:lstStyle>
            <a:lvl1pPr>
              <a:defRPr/>
            </a:lvl1pPr>
          </a:lstStyle>
          <a:p>
            <a:fld id="{CECEC50B-6B96-4F39-840E-6572DA01638F}" type="slidenum">
              <a:rPr lang="en-US" altLang="en-US"/>
              <a:pPr/>
              <a:t>‹#›</a:t>
            </a:fld>
            <a:endParaRPr lang="en-US" altLang="en-US"/>
          </a:p>
        </p:txBody>
      </p:sp>
    </p:spTree>
    <p:extLst>
      <p:ext uri="{BB962C8B-B14F-4D97-AF65-F5344CB8AC3E}">
        <p14:creationId xmlns:p14="http://schemas.microsoft.com/office/powerpoint/2010/main" val="88408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65B8C71-93B0-BADE-3FA8-EE361DB24352}"/>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FAA85C1E-7FCE-2B92-9BDB-B7CA49E2ABFB}"/>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2BE798B8-8009-343F-6E47-067C1890A97B}"/>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0F0DFE9F-DF8E-3534-3F87-8EC664CF9906}"/>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AF45B203-B159-E508-DEA7-758F334799E7}"/>
              </a:ext>
            </a:extLst>
          </p:cNvPr>
          <p:cNvSpPr>
            <a:spLocks noGrp="1"/>
          </p:cNvSpPr>
          <p:nvPr>
            <p:ph type="sldNum" sz="quarter" idx="12"/>
          </p:nvPr>
        </p:nvSpPr>
        <p:spPr/>
        <p:txBody>
          <a:bodyPr/>
          <a:lstStyle>
            <a:lvl1pPr>
              <a:defRPr/>
            </a:lvl1pPr>
          </a:lstStyle>
          <a:p>
            <a:fld id="{FAD113DD-E872-47E2-BCF5-6EE8FF8547CA}" type="slidenum">
              <a:rPr lang="en-US" altLang="en-US"/>
              <a:pPr/>
              <a:t>‹#›</a:t>
            </a:fld>
            <a:endParaRPr lang="en-US" altLang="en-US"/>
          </a:p>
        </p:txBody>
      </p:sp>
    </p:spTree>
    <p:extLst>
      <p:ext uri="{BB962C8B-B14F-4D97-AF65-F5344CB8AC3E}">
        <p14:creationId xmlns:p14="http://schemas.microsoft.com/office/powerpoint/2010/main" val="155437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5042DFB-34AE-D67E-0F1C-B9FE0894BCFE}"/>
              </a:ext>
            </a:extLst>
          </p:cNvPr>
          <p:cNvSpPr>
            <a:spLocks noGrp="1"/>
          </p:cNvSpPr>
          <p:nvPr>
            <p:ph type="title"/>
          </p:nvPr>
        </p:nvSpPr>
        <p:spPr>
          <a:xfrm>
            <a:off x="623888" y="1709738"/>
            <a:ext cx="78867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E458E953-9E4B-EB00-5A6B-1F74F6A774E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60800EBA-380F-D353-9271-46CC7EAD4C9E}"/>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2DF33EF6-3573-C170-A9A9-2E5AB3592AD7}"/>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8B5E4921-4E39-AC39-0E4C-9DAA3A77D1C7}"/>
              </a:ext>
            </a:extLst>
          </p:cNvPr>
          <p:cNvSpPr>
            <a:spLocks noGrp="1"/>
          </p:cNvSpPr>
          <p:nvPr>
            <p:ph type="sldNum" sz="quarter" idx="12"/>
          </p:nvPr>
        </p:nvSpPr>
        <p:spPr/>
        <p:txBody>
          <a:bodyPr/>
          <a:lstStyle>
            <a:lvl1pPr>
              <a:defRPr/>
            </a:lvl1pPr>
          </a:lstStyle>
          <a:p>
            <a:fld id="{5F19A4A7-D508-40C5-BA26-07B296098E9E}" type="slidenum">
              <a:rPr lang="en-US" altLang="en-US"/>
              <a:pPr/>
              <a:t>‹#›</a:t>
            </a:fld>
            <a:endParaRPr lang="en-US" altLang="en-US"/>
          </a:p>
        </p:txBody>
      </p:sp>
    </p:spTree>
    <p:extLst>
      <p:ext uri="{BB962C8B-B14F-4D97-AF65-F5344CB8AC3E}">
        <p14:creationId xmlns:p14="http://schemas.microsoft.com/office/powerpoint/2010/main" val="4020382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1EBDB38-3CF5-D525-0CCD-781F7E0C52BE}"/>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1F7E6E99-048F-96B7-B530-53ECB52CFF9F}"/>
              </a:ext>
            </a:extLst>
          </p:cNvPr>
          <p:cNvSpPr>
            <a:spLocks noGrp="1"/>
          </p:cNvSpPr>
          <p:nvPr>
            <p:ph sz="half" idx="1"/>
          </p:nvPr>
        </p:nvSpPr>
        <p:spPr>
          <a:xfrm>
            <a:off x="457200" y="1951038"/>
            <a:ext cx="4038600" cy="452596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103B6314-534A-DE7A-5AE2-B553316B5418}"/>
              </a:ext>
            </a:extLst>
          </p:cNvPr>
          <p:cNvSpPr>
            <a:spLocks noGrp="1"/>
          </p:cNvSpPr>
          <p:nvPr>
            <p:ph sz="half" idx="2"/>
          </p:nvPr>
        </p:nvSpPr>
        <p:spPr>
          <a:xfrm>
            <a:off x="4648200" y="1951038"/>
            <a:ext cx="4038600" cy="452596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7DE28625-DA50-F2C6-D0EC-E70789ABF017}"/>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id="{53DF993C-BD49-8CC6-5202-AEBA7B586834}"/>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id="{40AB6B9B-EFB9-AE56-0F8F-E45E8FC7F930}"/>
              </a:ext>
            </a:extLst>
          </p:cNvPr>
          <p:cNvSpPr>
            <a:spLocks noGrp="1"/>
          </p:cNvSpPr>
          <p:nvPr>
            <p:ph type="sldNum" sz="quarter" idx="12"/>
          </p:nvPr>
        </p:nvSpPr>
        <p:spPr/>
        <p:txBody>
          <a:bodyPr/>
          <a:lstStyle>
            <a:lvl1pPr>
              <a:defRPr/>
            </a:lvl1pPr>
          </a:lstStyle>
          <a:p>
            <a:fld id="{CABE6A37-5B0B-4D92-997C-E921FCB58D07}" type="slidenum">
              <a:rPr lang="en-US" altLang="en-US"/>
              <a:pPr/>
              <a:t>‹#›</a:t>
            </a:fld>
            <a:endParaRPr lang="en-US" altLang="en-US"/>
          </a:p>
        </p:txBody>
      </p:sp>
    </p:spTree>
    <p:extLst>
      <p:ext uri="{BB962C8B-B14F-4D97-AF65-F5344CB8AC3E}">
        <p14:creationId xmlns:p14="http://schemas.microsoft.com/office/powerpoint/2010/main" val="67393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DAF06AF-0B0C-A350-AEE0-77F163D4C729}"/>
              </a:ext>
            </a:extLst>
          </p:cNvPr>
          <p:cNvSpPr>
            <a:spLocks noGrp="1"/>
          </p:cNvSpPr>
          <p:nvPr>
            <p:ph type="title"/>
          </p:nvPr>
        </p:nvSpPr>
        <p:spPr>
          <a:xfrm>
            <a:off x="630238" y="365125"/>
            <a:ext cx="78867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97F98998-ACA8-10FD-E1DF-734CF437361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032E1ECE-899D-08B8-10D5-5E9124FE8D21}"/>
              </a:ext>
            </a:extLst>
          </p:cNvPr>
          <p:cNvSpPr>
            <a:spLocks noGrp="1"/>
          </p:cNvSpPr>
          <p:nvPr>
            <p:ph sz="half" idx="2"/>
          </p:nvPr>
        </p:nvSpPr>
        <p:spPr>
          <a:xfrm>
            <a:off x="630238" y="2505075"/>
            <a:ext cx="386873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747DC235-4ABC-1131-3502-B66B5053C66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4EAD615F-1A08-5F7A-7AB8-26BB1EC2F5A4}"/>
              </a:ext>
            </a:extLst>
          </p:cNvPr>
          <p:cNvSpPr>
            <a:spLocks noGrp="1"/>
          </p:cNvSpPr>
          <p:nvPr>
            <p:ph sz="quarter" idx="4"/>
          </p:nvPr>
        </p:nvSpPr>
        <p:spPr>
          <a:xfrm>
            <a:off x="4629150" y="2505075"/>
            <a:ext cx="38877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6A6C2C9A-A047-E368-D06C-A799B8BFBAD2}"/>
              </a:ext>
            </a:extLst>
          </p:cNvPr>
          <p:cNvSpPr>
            <a:spLocks noGrp="1"/>
          </p:cNvSpPr>
          <p:nvPr>
            <p:ph type="dt" sz="half" idx="10"/>
          </p:nvPr>
        </p:nvSpPr>
        <p:spPr/>
        <p:txBody>
          <a:bodyPr/>
          <a:lstStyle>
            <a:lvl1pPr>
              <a:defRPr/>
            </a:lvl1pPr>
          </a:lstStyle>
          <a:p>
            <a:endParaRPr lang="en-US" altLang="en-US"/>
          </a:p>
        </p:txBody>
      </p:sp>
      <p:sp>
        <p:nvSpPr>
          <p:cNvPr id="8" name="Substituent subsol 7">
            <a:extLst>
              <a:ext uri="{FF2B5EF4-FFF2-40B4-BE49-F238E27FC236}">
                <a16:creationId xmlns:a16="http://schemas.microsoft.com/office/drawing/2014/main" id="{A36F800E-04D9-643C-BA1F-ED76005A9CBD}"/>
              </a:ext>
            </a:extLst>
          </p:cNvPr>
          <p:cNvSpPr>
            <a:spLocks noGrp="1"/>
          </p:cNvSpPr>
          <p:nvPr>
            <p:ph type="ftr" sz="quarter" idx="11"/>
          </p:nvPr>
        </p:nvSpPr>
        <p:spPr/>
        <p:txBody>
          <a:bodyPr/>
          <a:lstStyle>
            <a:lvl1pPr>
              <a:defRPr/>
            </a:lvl1pPr>
          </a:lstStyle>
          <a:p>
            <a:endParaRPr lang="en-US" altLang="en-US"/>
          </a:p>
        </p:txBody>
      </p:sp>
      <p:sp>
        <p:nvSpPr>
          <p:cNvPr id="9" name="Substituent număr diapozitiv 8">
            <a:extLst>
              <a:ext uri="{FF2B5EF4-FFF2-40B4-BE49-F238E27FC236}">
                <a16:creationId xmlns:a16="http://schemas.microsoft.com/office/drawing/2014/main" id="{4B2A404E-1BE6-2B63-3C0C-B0EC7B94220D}"/>
              </a:ext>
            </a:extLst>
          </p:cNvPr>
          <p:cNvSpPr>
            <a:spLocks noGrp="1"/>
          </p:cNvSpPr>
          <p:nvPr>
            <p:ph type="sldNum" sz="quarter" idx="12"/>
          </p:nvPr>
        </p:nvSpPr>
        <p:spPr/>
        <p:txBody>
          <a:bodyPr/>
          <a:lstStyle>
            <a:lvl1pPr>
              <a:defRPr/>
            </a:lvl1pPr>
          </a:lstStyle>
          <a:p>
            <a:fld id="{01F71F63-D343-4FD8-A951-4AFFE7C82EFE}" type="slidenum">
              <a:rPr lang="en-US" altLang="en-US"/>
              <a:pPr/>
              <a:t>‹#›</a:t>
            </a:fld>
            <a:endParaRPr lang="en-US" altLang="en-US"/>
          </a:p>
        </p:txBody>
      </p:sp>
    </p:spTree>
    <p:extLst>
      <p:ext uri="{BB962C8B-B14F-4D97-AF65-F5344CB8AC3E}">
        <p14:creationId xmlns:p14="http://schemas.microsoft.com/office/powerpoint/2010/main" val="328451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899CC9-A9C7-056A-5A51-FE17A9FCE626}"/>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BFD5AC7A-71A4-4886-29C1-BEA389EA002B}"/>
              </a:ext>
            </a:extLst>
          </p:cNvPr>
          <p:cNvSpPr>
            <a:spLocks noGrp="1"/>
          </p:cNvSpPr>
          <p:nvPr>
            <p:ph type="dt" sz="half" idx="10"/>
          </p:nvPr>
        </p:nvSpPr>
        <p:spPr/>
        <p:txBody>
          <a:bodyPr/>
          <a:lstStyle>
            <a:lvl1pPr>
              <a:defRPr/>
            </a:lvl1pPr>
          </a:lstStyle>
          <a:p>
            <a:endParaRPr lang="en-US" altLang="en-US"/>
          </a:p>
        </p:txBody>
      </p:sp>
      <p:sp>
        <p:nvSpPr>
          <p:cNvPr id="4" name="Substituent subsol 3">
            <a:extLst>
              <a:ext uri="{FF2B5EF4-FFF2-40B4-BE49-F238E27FC236}">
                <a16:creationId xmlns:a16="http://schemas.microsoft.com/office/drawing/2014/main" id="{E316FC0A-2A26-9189-C85C-F5A4B71EDF3E}"/>
              </a:ext>
            </a:extLst>
          </p:cNvPr>
          <p:cNvSpPr>
            <a:spLocks noGrp="1"/>
          </p:cNvSpPr>
          <p:nvPr>
            <p:ph type="ftr" sz="quarter" idx="11"/>
          </p:nvPr>
        </p:nvSpPr>
        <p:spPr/>
        <p:txBody>
          <a:bodyPr/>
          <a:lstStyle>
            <a:lvl1pPr>
              <a:defRPr/>
            </a:lvl1pPr>
          </a:lstStyle>
          <a:p>
            <a:endParaRPr lang="en-US" altLang="en-US"/>
          </a:p>
        </p:txBody>
      </p:sp>
      <p:sp>
        <p:nvSpPr>
          <p:cNvPr id="5" name="Substituent număr diapozitiv 4">
            <a:extLst>
              <a:ext uri="{FF2B5EF4-FFF2-40B4-BE49-F238E27FC236}">
                <a16:creationId xmlns:a16="http://schemas.microsoft.com/office/drawing/2014/main" id="{A104A71D-D0D0-4798-5943-C3321016BA93}"/>
              </a:ext>
            </a:extLst>
          </p:cNvPr>
          <p:cNvSpPr>
            <a:spLocks noGrp="1"/>
          </p:cNvSpPr>
          <p:nvPr>
            <p:ph type="sldNum" sz="quarter" idx="12"/>
          </p:nvPr>
        </p:nvSpPr>
        <p:spPr/>
        <p:txBody>
          <a:bodyPr/>
          <a:lstStyle>
            <a:lvl1pPr>
              <a:defRPr/>
            </a:lvl1pPr>
          </a:lstStyle>
          <a:p>
            <a:fld id="{A9938744-CCF5-4050-B957-6DC2F848EABC}" type="slidenum">
              <a:rPr lang="en-US" altLang="en-US"/>
              <a:pPr/>
              <a:t>‹#›</a:t>
            </a:fld>
            <a:endParaRPr lang="en-US" altLang="en-US"/>
          </a:p>
        </p:txBody>
      </p:sp>
    </p:spTree>
    <p:extLst>
      <p:ext uri="{BB962C8B-B14F-4D97-AF65-F5344CB8AC3E}">
        <p14:creationId xmlns:p14="http://schemas.microsoft.com/office/powerpoint/2010/main" val="260195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DA39EC3D-9A06-AD85-4FCD-ABA662AECFE3}"/>
              </a:ext>
            </a:extLst>
          </p:cNvPr>
          <p:cNvSpPr>
            <a:spLocks noGrp="1"/>
          </p:cNvSpPr>
          <p:nvPr>
            <p:ph type="dt" sz="half" idx="10"/>
          </p:nvPr>
        </p:nvSpPr>
        <p:spPr/>
        <p:txBody>
          <a:bodyPr/>
          <a:lstStyle>
            <a:lvl1pPr>
              <a:defRPr/>
            </a:lvl1pPr>
          </a:lstStyle>
          <a:p>
            <a:endParaRPr lang="en-US" altLang="en-US"/>
          </a:p>
        </p:txBody>
      </p:sp>
      <p:sp>
        <p:nvSpPr>
          <p:cNvPr id="3" name="Substituent subsol 2">
            <a:extLst>
              <a:ext uri="{FF2B5EF4-FFF2-40B4-BE49-F238E27FC236}">
                <a16:creationId xmlns:a16="http://schemas.microsoft.com/office/drawing/2014/main" id="{980E98E0-D40B-94E9-2E29-3EC4A3CB99BF}"/>
              </a:ext>
            </a:extLst>
          </p:cNvPr>
          <p:cNvSpPr>
            <a:spLocks noGrp="1"/>
          </p:cNvSpPr>
          <p:nvPr>
            <p:ph type="ftr" sz="quarter" idx="11"/>
          </p:nvPr>
        </p:nvSpPr>
        <p:spPr/>
        <p:txBody>
          <a:bodyPr/>
          <a:lstStyle>
            <a:lvl1pPr>
              <a:defRPr/>
            </a:lvl1pPr>
          </a:lstStyle>
          <a:p>
            <a:endParaRPr lang="en-US" altLang="en-US"/>
          </a:p>
        </p:txBody>
      </p:sp>
      <p:sp>
        <p:nvSpPr>
          <p:cNvPr id="4" name="Substituent număr diapozitiv 3">
            <a:extLst>
              <a:ext uri="{FF2B5EF4-FFF2-40B4-BE49-F238E27FC236}">
                <a16:creationId xmlns:a16="http://schemas.microsoft.com/office/drawing/2014/main" id="{A46222AF-CB4D-4E11-6230-AF70CCD8C377}"/>
              </a:ext>
            </a:extLst>
          </p:cNvPr>
          <p:cNvSpPr>
            <a:spLocks noGrp="1"/>
          </p:cNvSpPr>
          <p:nvPr>
            <p:ph type="sldNum" sz="quarter" idx="12"/>
          </p:nvPr>
        </p:nvSpPr>
        <p:spPr/>
        <p:txBody>
          <a:bodyPr/>
          <a:lstStyle>
            <a:lvl1pPr>
              <a:defRPr/>
            </a:lvl1pPr>
          </a:lstStyle>
          <a:p>
            <a:fld id="{FE018EBC-5B11-42DB-8D82-C8F9453C73C4}" type="slidenum">
              <a:rPr lang="en-US" altLang="en-US"/>
              <a:pPr/>
              <a:t>‹#›</a:t>
            </a:fld>
            <a:endParaRPr lang="en-US" altLang="en-US"/>
          </a:p>
        </p:txBody>
      </p:sp>
    </p:spTree>
    <p:extLst>
      <p:ext uri="{BB962C8B-B14F-4D97-AF65-F5344CB8AC3E}">
        <p14:creationId xmlns:p14="http://schemas.microsoft.com/office/powerpoint/2010/main" val="30342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20EC66-AAFE-9EBF-1DE8-47A79EF495F7}"/>
              </a:ext>
            </a:extLst>
          </p:cNvPr>
          <p:cNvSpPr>
            <a:spLocks noGrp="1"/>
          </p:cNvSpPr>
          <p:nvPr>
            <p:ph type="title"/>
          </p:nvPr>
        </p:nvSpPr>
        <p:spPr>
          <a:xfrm>
            <a:off x="630238" y="457200"/>
            <a:ext cx="2949575"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07DA53BC-34C5-31E1-6BE0-471CB29D24E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B1AA858D-ABB9-DF46-B5A5-125E59CB717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50887940-874E-E769-81BB-2565B8FE0645}"/>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id="{175424B1-D341-CF14-9630-63D7293BA771}"/>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id="{5596181E-5CC6-DCC5-1D9B-ED44173EA940}"/>
              </a:ext>
            </a:extLst>
          </p:cNvPr>
          <p:cNvSpPr>
            <a:spLocks noGrp="1"/>
          </p:cNvSpPr>
          <p:nvPr>
            <p:ph type="sldNum" sz="quarter" idx="12"/>
          </p:nvPr>
        </p:nvSpPr>
        <p:spPr/>
        <p:txBody>
          <a:bodyPr/>
          <a:lstStyle>
            <a:lvl1pPr>
              <a:defRPr/>
            </a:lvl1pPr>
          </a:lstStyle>
          <a:p>
            <a:fld id="{3A8399A9-91B5-4064-8752-D18E4EDD8064}" type="slidenum">
              <a:rPr lang="en-US" altLang="en-US"/>
              <a:pPr/>
              <a:t>‹#›</a:t>
            </a:fld>
            <a:endParaRPr lang="en-US" altLang="en-US"/>
          </a:p>
        </p:txBody>
      </p:sp>
    </p:spTree>
    <p:extLst>
      <p:ext uri="{BB962C8B-B14F-4D97-AF65-F5344CB8AC3E}">
        <p14:creationId xmlns:p14="http://schemas.microsoft.com/office/powerpoint/2010/main" val="121426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BA560DF-C4E6-FF7D-A2C1-9CA8BD519050}"/>
              </a:ext>
            </a:extLst>
          </p:cNvPr>
          <p:cNvSpPr>
            <a:spLocks noGrp="1"/>
          </p:cNvSpPr>
          <p:nvPr>
            <p:ph type="title"/>
          </p:nvPr>
        </p:nvSpPr>
        <p:spPr>
          <a:xfrm>
            <a:off x="630238" y="457200"/>
            <a:ext cx="2949575"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518EABFF-A966-3F9B-376F-AF2002FAF49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a:p>
        </p:txBody>
      </p:sp>
      <p:sp>
        <p:nvSpPr>
          <p:cNvPr id="4" name="Substituent text 3">
            <a:extLst>
              <a:ext uri="{FF2B5EF4-FFF2-40B4-BE49-F238E27FC236}">
                <a16:creationId xmlns:a16="http://schemas.microsoft.com/office/drawing/2014/main" id="{311D0C50-3E29-EEA0-253E-E4E83097622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64F4353C-79C2-8968-DD39-68FE964233A9}"/>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id="{0DE826EE-A44A-C494-650D-91064DADECD4}"/>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id="{552AD6FF-CD24-1980-B0B1-9288FABD28F8}"/>
              </a:ext>
            </a:extLst>
          </p:cNvPr>
          <p:cNvSpPr>
            <a:spLocks noGrp="1"/>
          </p:cNvSpPr>
          <p:nvPr>
            <p:ph type="sldNum" sz="quarter" idx="12"/>
          </p:nvPr>
        </p:nvSpPr>
        <p:spPr/>
        <p:txBody>
          <a:bodyPr/>
          <a:lstStyle>
            <a:lvl1pPr>
              <a:defRPr/>
            </a:lvl1pPr>
          </a:lstStyle>
          <a:p>
            <a:fld id="{51FB5A24-CA67-4754-9B12-E1EB0AD925C3}" type="slidenum">
              <a:rPr lang="en-US" altLang="en-US"/>
              <a:pPr/>
              <a:t>‹#›</a:t>
            </a:fld>
            <a:endParaRPr lang="en-US" altLang="en-US"/>
          </a:p>
        </p:txBody>
      </p:sp>
    </p:spTree>
    <p:extLst>
      <p:ext uri="{BB962C8B-B14F-4D97-AF65-F5344CB8AC3E}">
        <p14:creationId xmlns:p14="http://schemas.microsoft.com/office/powerpoint/2010/main" val="428643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D33CC3B-8879-E2E2-F0D2-5A66222F8EDA}"/>
              </a:ext>
            </a:extLst>
          </p:cNvPr>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o-RO" altLang="en-US"/>
              <a:t>Faceți clic pentru a edita stilul de titlu coordonator</a:t>
            </a:r>
            <a:endParaRPr lang="en-US" altLang="en-US"/>
          </a:p>
        </p:txBody>
      </p:sp>
      <p:sp>
        <p:nvSpPr>
          <p:cNvPr id="1027" name="Rectangle 3">
            <a:extLst>
              <a:ext uri="{FF2B5EF4-FFF2-40B4-BE49-F238E27FC236}">
                <a16:creationId xmlns:a16="http://schemas.microsoft.com/office/drawing/2014/main" id="{2666DED8-EBD4-C2DD-8D76-C21AD46462A7}"/>
              </a:ext>
            </a:extLst>
          </p:cNvPr>
          <p:cNvSpPr>
            <a:spLocks noGrp="1" noChangeArrowheads="1"/>
          </p:cNvSpPr>
          <p:nvPr>
            <p:ph type="body" idx="1"/>
          </p:nvPr>
        </p:nvSpPr>
        <p:spPr bwMode="auto">
          <a:xfrm>
            <a:off x="457200" y="19510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o-RO" altLang="en-US"/>
              <a:t>Faceţi clic pentru a edita Master stiluri text</a:t>
            </a:r>
          </a:p>
          <a:p>
            <a:pPr lvl="1"/>
            <a:r>
              <a:rPr lang="ro-RO" altLang="en-US"/>
              <a:t>al doilea nivel</a:t>
            </a:r>
          </a:p>
          <a:p>
            <a:pPr lvl="2"/>
            <a:r>
              <a:rPr lang="ro-RO" altLang="en-US"/>
              <a:t>al treilea nivel</a:t>
            </a:r>
          </a:p>
          <a:p>
            <a:pPr lvl="3"/>
            <a:r>
              <a:rPr lang="ro-RO" altLang="en-US"/>
              <a:t>al patrulea nivel</a:t>
            </a:r>
          </a:p>
          <a:p>
            <a:pPr lvl="4"/>
            <a:r>
              <a:rPr lang="ro-RO" altLang="en-US"/>
              <a:t>al cincilea nivel</a:t>
            </a:r>
            <a:endParaRPr lang="en-US" altLang="en-US"/>
          </a:p>
        </p:txBody>
      </p:sp>
      <p:sp>
        <p:nvSpPr>
          <p:cNvPr id="1028" name="Rectangle 4">
            <a:extLst>
              <a:ext uri="{FF2B5EF4-FFF2-40B4-BE49-F238E27FC236}">
                <a16:creationId xmlns:a16="http://schemas.microsoft.com/office/drawing/2014/main" id="{41F938BD-1E1D-8201-9E7E-6943504CE0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B1C973BF-B738-2792-AD06-1C458C0C508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2E2D66EE-0704-A764-A7C5-A723F95AEFC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2D5F1F1-C029-4221-9A70-CEBA66A76F9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ncmn.unl.edu/eni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vaccoat.com/blog/scanning-electron-microscope-sem/" TargetMode="External"/><Relationship Id="rId2" Type="http://schemas.openxmlformats.org/officeDocument/2006/relationships/hyperlink" Target="https://vaccoat.com/blog/grids-in-transmission-electron-microscopy-tem-grids/" TargetMode="External"/><Relationship Id="rId1" Type="http://schemas.openxmlformats.org/officeDocument/2006/relationships/slideLayout" Target="../slideLayouts/slideLayout2.xml"/><Relationship Id="rId4" Type="http://schemas.openxmlformats.org/officeDocument/2006/relationships/hyperlink" Target="https://vaccoat.com/blog/field-emission-scanning-electron-microscopy-fese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vaccoat.com/blog/electron-microscope/"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vaccoat.com/blog/field-emission-scanning-electron-microscopy-fese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vaccoat.com/blog/field-emission-scanning-electron-microscopy-fesem/" TargetMode="External"/><Relationship Id="rId2" Type="http://schemas.openxmlformats.org/officeDocument/2006/relationships/hyperlink" Target="https://youtu.be/Mr9-1Sz_CK0"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vaccoat.com/blog/electron-microscope/"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A262803-05AD-A4FA-44CC-661D89DA441A}"/>
              </a:ext>
            </a:extLst>
          </p:cNvPr>
          <p:cNvSpPr>
            <a:spLocks noGrp="1" noChangeArrowheads="1"/>
          </p:cNvSpPr>
          <p:nvPr>
            <p:ph type="ctrTitle"/>
          </p:nvPr>
        </p:nvSpPr>
        <p:spPr>
          <a:xfrm>
            <a:off x="228600" y="1447800"/>
            <a:ext cx="8610600" cy="1016000"/>
          </a:xfrm>
        </p:spPr>
        <p:txBody>
          <a:bodyPr/>
          <a:lstStyle/>
          <a:p>
            <a:r>
              <a:rPr lang="ro-RO" altLang="en-US" b="1" dirty="0"/>
              <a:t>Tema </a:t>
            </a:r>
            <a:br>
              <a:rPr lang="en-US" altLang="en-US" b="1" dirty="0"/>
            </a:br>
            <a:r>
              <a:rPr lang="en-US" altLang="en-US" b="1" dirty="0" err="1"/>
              <a:t>Bazele</a:t>
            </a:r>
            <a:r>
              <a:rPr lang="en-US" altLang="en-US" b="1" dirty="0"/>
              <a:t> </a:t>
            </a:r>
            <a:r>
              <a:rPr lang="en-US" altLang="en-US" b="1" dirty="0" err="1"/>
              <a:t>teoretice</a:t>
            </a:r>
            <a:r>
              <a:rPr lang="en-US" altLang="en-US" b="1" dirty="0"/>
              <a:t> a</a:t>
            </a:r>
            <a:r>
              <a:rPr lang="ro-RO" altLang="en-US" b="1" dirty="0"/>
              <a:t>l</a:t>
            </a:r>
            <a:r>
              <a:rPr lang="en-US" altLang="en-US" b="1" dirty="0"/>
              <a:t>e </a:t>
            </a:r>
            <a:r>
              <a:rPr lang="ro-RO" altLang="en-US" b="1" dirty="0"/>
              <a:t>microscopiei electronice cu scanare /rastru</a:t>
            </a:r>
            <a:endParaRPr lang="en-US" altLang="en-US" b="1" dirty="0"/>
          </a:p>
        </p:txBody>
      </p:sp>
      <p:sp>
        <p:nvSpPr>
          <p:cNvPr id="2051" name="Rectangle 3">
            <a:extLst>
              <a:ext uri="{FF2B5EF4-FFF2-40B4-BE49-F238E27FC236}">
                <a16:creationId xmlns:a16="http://schemas.microsoft.com/office/drawing/2014/main" id="{57E34CD9-DC25-7A3F-E326-F58C1915C1EE}"/>
              </a:ext>
            </a:extLst>
          </p:cNvPr>
          <p:cNvSpPr>
            <a:spLocks noGrp="1" noChangeArrowheads="1"/>
          </p:cNvSpPr>
          <p:nvPr>
            <p:ph type="subTitle" idx="1"/>
          </p:nvPr>
        </p:nvSpPr>
        <p:spPr>
          <a:xfrm>
            <a:off x="2438400" y="5715000"/>
            <a:ext cx="6400800" cy="698500"/>
          </a:xfrm>
        </p:spPr>
        <p:txBody>
          <a:bodyPr/>
          <a:lstStyle/>
          <a:p>
            <a:r>
              <a:rPr lang="en-US" altLang="en-US" dirty="0"/>
              <a:t>Company Name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ro-RO" dirty="0"/>
              <a:t>Proprietățile fasciculelor de electroni</a:t>
            </a:r>
            <a:endParaRPr lang="en-US" dirty="0"/>
          </a:p>
        </p:txBody>
      </p:sp>
      <p:sp>
        <p:nvSpPr>
          <p:cNvPr id="3" name="Content Placeholder 2"/>
          <p:cNvSpPr>
            <a:spLocks noGrp="1"/>
          </p:cNvSpPr>
          <p:nvPr>
            <p:ph idx="1"/>
          </p:nvPr>
        </p:nvSpPr>
        <p:spPr>
          <a:xfrm>
            <a:off x="0" y="1600200"/>
            <a:ext cx="9067800" cy="4525962"/>
          </a:xfrm>
        </p:spPr>
        <p:txBody>
          <a:bodyPr/>
          <a:lstStyle/>
          <a:p>
            <a:pPr marL="0" indent="0">
              <a:buNone/>
            </a:pPr>
            <a:r>
              <a:rPr lang="en-US" sz="2000" dirty="0" err="1"/>
              <a:t>Microscopia</a:t>
            </a:r>
            <a:r>
              <a:rPr lang="en-US" sz="2000" dirty="0"/>
              <a:t> </a:t>
            </a:r>
            <a:r>
              <a:rPr lang="en-US" sz="2000" dirty="0" err="1"/>
              <a:t>electronică</a:t>
            </a:r>
            <a:r>
              <a:rPr lang="en-US" sz="2000" dirty="0"/>
              <a:t> se </a:t>
            </a:r>
            <a:r>
              <a:rPr lang="en-US" sz="2000" dirty="0" err="1"/>
              <a:t>bazează</a:t>
            </a:r>
            <a:r>
              <a:rPr lang="en-US" sz="2000" dirty="0"/>
              <a:t> </a:t>
            </a:r>
            <a:r>
              <a:rPr lang="en-US" sz="2000" dirty="0" err="1"/>
              <a:t>pe</a:t>
            </a:r>
            <a:r>
              <a:rPr lang="en-US" sz="2000" dirty="0"/>
              <a:t> </a:t>
            </a:r>
            <a:r>
              <a:rPr lang="en-US" sz="2000" dirty="0" err="1"/>
              <a:t>utilizarea</a:t>
            </a:r>
            <a:r>
              <a:rPr lang="en-US" sz="2000" dirty="0"/>
              <a:t> </a:t>
            </a:r>
            <a:r>
              <a:rPr lang="en-US" sz="2000" dirty="0" err="1"/>
              <a:t>unui</a:t>
            </a:r>
            <a:r>
              <a:rPr lang="en-US" sz="2000" dirty="0"/>
              <a:t> </a:t>
            </a:r>
            <a:r>
              <a:rPr lang="en-US" sz="2000" dirty="0" err="1"/>
              <a:t>fascicul</a:t>
            </a:r>
            <a:r>
              <a:rPr lang="en-US" sz="2000" dirty="0"/>
              <a:t> de </a:t>
            </a:r>
            <a:r>
              <a:rPr lang="en-US" sz="2000" dirty="0" err="1"/>
              <a:t>electroni</a:t>
            </a:r>
            <a:r>
              <a:rPr lang="en-US" sz="2000" dirty="0"/>
              <a:t> </a:t>
            </a:r>
            <a:r>
              <a:rPr lang="en-US" sz="2000" dirty="0" err="1"/>
              <a:t>stabil</a:t>
            </a:r>
            <a:r>
              <a:rPr lang="en-US" sz="2000" dirty="0"/>
              <a:t> care </a:t>
            </a:r>
            <a:r>
              <a:rPr lang="en-US" sz="2000" dirty="0" err="1"/>
              <a:t>interacționează</a:t>
            </a:r>
            <a:r>
              <a:rPr lang="en-US" sz="2000" dirty="0"/>
              <a:t> cu </a:t>
            </a:r>
            <a:r>
              <a:rPr lang="en-US" sz="2000" dirty="0" err="1"/>
              <a:t>materia</a:t>
            </a:r>
            <a:r>
              <a:rPr lang="en-US" sz="2000" dirty="0"/>
              <a:t>.</a:t>
            </a:r>
            <a:endParaRPr lang="ro-RO" sz="2000" dirty="0"/>
          </a:p>
          <a:p>
            <a:pPr marL="0" indent="0">
              <a:buNone/>
            </a:pPr>
            <a:r>
              <a:rPr lang="en-US" sz="2000" dirty="0" err="1"/>
              <a:t>Posibilitatea</a:t>
            </a:r>
            <a:r>
              <a:rPr lang="en-US" sz="2000" dirty="0"/>
              <a:t> de a </a:t>
            </a:r>
            <a:r>
              <a:rPr lang="en-US" sz="2000" dirty="0" err="1"/>
              <a:t>dezvolta</a:t>
            </a:r>
            <a:r>
              <a:rPr lang="en-US" sz="2000" dirty="0"/>
              <a:t> un </a:t>
            </a:r>
            <a:r>
              <a:rPr lang="en-US" sz="2000" dirty="0" err="1"/>
              <a:t>microscop</a:t>
            </a:r>
            <a:r>
              <a:rPr lang="en-US" sz="2000" dirty="0"/>
              <a:t> care </a:t>
            </a:r>
            <a:r>
              <a:rPr lang="en-US" sz="2000" dirty="0" err="1"/>
              <a:t>să</a:t>
            </a:r>
            <a:r>
              <a:rPr lang="en-US" sz="2000" dirty="0"/>
              <a:t> </a:t>
            </a:r>
            <a:r>
              <a:rPr lang="en-US" sz="2000" dirty="0" err="1"/>
              <a:t>utilizeze</a:t>
            </a:r>
            <a:r>
              <a:rPr lang="en-US" sz="2000" dirty="0"/>
              <a:t> </a:t>
            </a:r>
            <a:r>
              <a:rPr lang="en-US" sz="2000" dirty="0" err="1"/>
              <a:t>electronii</a:t>
            </a:r>
            <a:r>
              <a:rPr lang="en-US" sz="2000" dirty="0"/>
              <a:t> ca </a:t>
            </a:r>
            <a:r>
              <a:rPr lang="en-US" sz="2000" dirty="0" err="1"/>
              <a:t>sursă</a:t>
            </a:r>
            <a:r>
              <a:rPr lang="en-US" sz="2000" dirty="0"/>
              <a:t> de </a:t>
            </a:r>
            <a:r>
              <a:rPr lang="en-US" sz="2000" dirty="0" err="1"/>
              <a:t>iluminare</a:t>
            </a:r>
            <a:r>
              <a:rPr lang="en-US" sz="2000" dirty="0"/>
              <a:t> a </a:t>
            </a:r>
            <a:r>
              <a:rPr lang="en-US" sz="2000" dirty="0" err="1"/>
              <a:t>început</a:t>
            </a:r>
            <a:r>
              <a:rPr lang="en-US" sz="2000" dirty="0"/>
              <a:t> </a:t>
            </a:r>
            <a:r>
              <a:rPr lang="en-US" sz="2000" dirty="0" err="1"/>
              <a:t>în</a:t>
            </a:r>
            <a:r>
              <a:rPr lang="en-US" sz="2000" dirty="0"/>
              <a:t> 1924, </a:t>
            </a:r>
            <a:r>
              <a:rPr lang="en-US" sz="2000" dirty="0" err="1"/>
              <a:t>când</a:t>
            </a:r>
            <a:r>
              <a:rPr lang="en-US" sz="2000" dirty="0"/>
              <a:t> De Broglie a </a:t>
            </a:r>
            <a:r>
              <a:rPr lang="en-US" sz="2000" dirty="0" err="1"/>
              <a:t>postulat</a:t>
            </a:r>
            <a:r>
              <a:rPr lang="en-US" sz="2000" dirty="0"/>
              <a:t> </a:t>
            </a:r>
            <a:r>
              <a:rPr lang="en-US" sz="2000" dirty="0" err="1"/>
              <a:t>dualismul</a:t>
            </a:r>
            <a:r>
              <a:rPr lang="en-US" sz="2000" dirty="0"/>
              <a:t> </a:t>
            </a:r>
            <a:r>
              <a:rPr lang="en-US" sz="2000" dirty="0" err="1"/>
              <a:t>undă-particulă</a:t>
            </a:r>
            <a:r>
              <a:rPr lang="en-US" sz="2000" dirty="0"/>
              <a:t> conform </a:t>
            </a:r>
            <a:r>
              <a:rPr lang="en-US" sz="2000" dirty="0" err="1"/>
              <a:t>căruia</a:t>
            </a:r>
            <a:r>
              <a:rPr lang="en-US" sz="2000" dirty="0"/>
              <a:t> </a:t>
            </a:r>
            <a:r>
              <a:rPr lang="en-US" sz="2000" dirty="0" err="1"/>
              <a:t>toată</a:t>
            </a:r>
            <a:r>
              <a:rPr lang="en-US" sz="2000" dirty="0"/>
              <a:t> </a:t>
            </a:r>
            <a:r>
              <a:rPr lang="en-US" sz="2000" dirty="0" err="1"/>
              <a:t>materia</a:t>
            </a:r>
            <a:r>
              <a:rPr lang="en-US" sz="2000" dirty="0"/>
              <a:t> </a:t>
            </a:r>
            <a:r>
              <a:rPr lang="en-US" sz="2000" dirty="0" err="1"/>
              <a:t>în</a:t>
            </a:r>
            <a:r>
              <a:rPr lang="en-US" sz="2000" dirty="0"/>
              <a:t> </a:t>
            </a:r>
            <a:r>
              <a:rPr lang="en-US" sz="2000" dirty="0" err="1"/>
              <a:t>mișcare</a:t>
            </a:r>
            <a:r>
              <a:rPr lang="en-US" sz="2000" dirty="0"/>
              <a:t> are </a:t>
            </a:r>
            <a:r>
              <a:rPr lang="en-US" sz="2000" dirty="0" err="1"/>
              <a:t>proprietăți</a:t>
            </a:r>
            <a:r>
              <a:rPr lang="en-US" sz="2000" dirty="0"/>
              <a:t> de </a:t>
            </a:r>
            <a:r>
              <a:rPr lang="en-US" sz="2000" dirty="0" err="1"/>
              <a:t>undă</a:t>
            </a:r>
            <a:r>
              <a:rPr lang="en-US" sz="2000" dirty="0"/>
              <a:t>, </a:t>
            </a:r>
            <a:r>
              <a:rPr lang="en-US" sz="2000" dirty="0" err="1"/>
              <a:t>lungimea</a:t>
            </a:r>
            <a:r>
              <a:rPr lang="en-US" sz="2000" dirty="0"/>
              <a:t> de </a:t>
            </a:r>
            <a:r>
              <a:rPr lang="en-US" sz="2000" dirty="0" err="1"/>
              <a:t>undă</a:t>
            </a:r>
            <a:r>
              <a:rPr lang="en-US" sz="2000" dirty="0"/>
              <a:t> </a:t>
            </a:r>
            <a:r>
              <a:rPr lang="el-GR" sz="2000" dirty="0"/>
              <a:t>λ </a:t>
            </a:r>
            <a:r>
              <a:rPr lang="en-US" sz="2000" dirty="0" err="1"/>
              <a:t>fiind</a:t>
            </a:r>
            <a:r>
              <a:rPr lang="en-US" sz="2000" dirty="0"/>
              <a:t> </a:t>
            </a:r>
            <a:r>
              <a:rPr lang="en-US" sz="2000" dirty="0" err="1"/>
              <a:t>legată</a:t>
            </a:r>
            <a:r>
              <a:rPr lang="en-US" sz="2000" dirty="0"/>
              <a:t> de </a:t>
            </a:r>
            <a:r>
              <a:rPr lang="en-US" sz="2000" dirty="0" err="1"/>
              <a:t>impulsul</a:t>
            </a:r>
            <a:r>
              <a:rPr lang="en-US" sz="2000" dirty="0"/>
              <a:t> </a:t>
            </a:r>
            <a:r>
              <a:rPr lang="en-US" sz="2000" b="1" i="1" dirty="0"/>
              <a:t>p</a:t>
            </a:r>
            <a:r>
              <a:rPr lang="en-US" sz="2000" dirty="0"/>
              <a:t>. de:</a:t>
            </a:r>
            <a:r>
              <a:rPr lang="ro-RO" sz="2000" dirty="0"/>
              <a:t> </a:t>
            </a:r>
          </a:p>
          <a:p>
            <a:pPr marL="0" indent="0">
              <a:buNone/>
            </a:pPr>
            <a:r>
              <a:rPr lang="el-GR" sz="2000" b="1" dirty="0">
                <a:solidFill>
                  <a:srgbClr val="FF0000"/>
                </a:solidFill>
              </a:rPr>
              <a:t>λ = </a:t>
            </a:r>
            <a:r>
              <a:rPr lang="en-US" sz="2000" b="1" dirty="0">
                <a:solidFill>
                  <a:srgbClr val="FF0000"/>
                </a:solidFill>
              </a:rPr>
              <a:t>h / p = h / mv</a:t>
            </a:r>
            <a:r>
              <a:rPr lang="ro-RO" sz="2000" b="1" dirty="0">
                <a:solidFill>
                  <a:srgbClr val="FF0000"/>
                </a:solidFill>
              </a:rPr>
              <a:t> </a:t>
            </a:r>
            <a:r>
              <a:rPr lang="en-US" sz="2000" dirty="0"/>
              <a:t>(h : </a:t>
            </a:r>
            <a:r>
              <a:rPr lang="en-US" sz="2000" dirty="0" err="1"/>
              <a:t>constanta</a:t>
            </a:r>
            <a:r>
              <a:rPr lang="en-US" sz="2000" dirty="0"/>
              <a:t> Planck = 6,626 x 10-34 </a:t>
            </a:r>
            <a:r>
              <a:rPr lang="en-US" sz="2000" dirty="0" err="1"/>
              <a:t>Js</a:t>
            </a:r>
            <a:r>
              <a:rPr lang="en-US" sz="2000" dirty="0"/>
              <a:t>; m : masa; v : </a:t>
            </a:r>
            <a:r>
              <a:rPr lang="en-US" sz="2000" dirty="0" err="1"/>
              <a:t>viteza</a:t>
            </a:r>
            <a:r>
              <a:rPr lang="en-US" sz="2000" dirty="0"/>
              <a:t>)</a:t>
            </a:r>
            <a:endParaRPr lang="ro-RO" sz="2000" dirty="0"/>
          </a:p>
          <a:p>
            <a:pPr marL="0" indent="0">
              <a:buNone/>
            </a:pPr>
            <a:r>
              <a:rPr lang="en-US" sz="2000" dirty="0" err="1"/>
              <a:t>Înseamnă</a:t>
            </a:r>
            <a:r>
              <a:rPr lang="en-US" sz="2000" dirty="0"/>
              <a:t> </a:t>
            </a:r>
            <a:r>
              <a:rPr lang="en-US" sz="2000" dirty="0" err="1"/>
              <a:t>că</a:t>
            </a:r>
            <a:r>
              <a:rPr lang="en-US" sz="2000" dirty="0"/>
              <a:t> </a:t>
            </a:r>
            <a:r>
              <a:rPr lang="en-US" sz="2000" dirty="0" err="1"/>
              <a:t>electronii</a:t>
            </a:r>
            <a:r>
              <a:rPr lang="en-US" sz="2000" dirty="0"/>
              <a:t> </a:t>
            </a:r>
            <a:r>
              <a:rPr lang="en-US" sz="2000" dirty="0" err="1"/>
              <a:t>accelerați</a:t>
            </a:r>
            <a:r>
              <a:rPr lang="en-US" sz="2000" dirty="0"/>
              <a:t> </a:t>
            </a:r>
            <a:r>
              <a:rPr lang="en-US" sz="2000" dirty="0" err="1"/>
              <a:t>acționează</a:t>
            </a:r>
            <a:r>
              <a:rPr lang="en-US" sz="2000" dirty="0"/>
              <a:t> </a:t>
            </a:r>
            <a:r>
              <a:rPr lang="en-US" sz="2000" dirty="0" err="1"/>
              <a:t>și</a:t>
            </a:r>
            <a:r>
              <a:rPr lang="en-US" sz="2000" dirty="0"/>
              <a:t> ca </a:t>
            </a:r>
            <a:r>
              <a:rPr lang="en-US" sz="2000" dirty="0" err="1"/>
              <a:t>unde</a:t>
            </a:r>
            <a:r>
              <a:rPr lang="en-US" sz="2000" dirty="0"/>
              <a:t>. </a:t>
            </a:r>
            <a:r>
              <a:rPr lang="en-US" sz="2000" dirty="0" err="1"/>
              <a:t>Lungimea</a:t>
            </a:r>
            <a:r>
              <a:rPr lang="en-US" sz="2000" dirty="0"/>
              <a:t> de </a:t>
            </a:r>
            <a:r>
              <a:rPr lang="en-US" sz="2000" dirty="0" err="1"/>
              <a:t>undă</a:t>
            </a:r>
            <a:r>
              <a:rPr lang="en-US" sz="2000" dirty="0"/>
              <a:t> a </a:t>
            </a:r>
            <a:r>
              <a:rPr lang="en-US" sz="2000" dirty="0" err="1"/>
              <a:t>electronilor</a:t>
            </a:r>
            <a:r>
              <a:rPr lang="en-US" sz="2000" dirty="0"/>
              <a:t> </a:t>
            </a:r>
            <a:r>
              <a:rPr lang="en-US" sz="2000" dirty="0" err="1"/>
              <a:t>în</a:t>
            </a:r>
            <a:r>
              <a:rPr lang="en-US" sz="2000" dirty="0"/>
              <a:t> </a:t>
            </a:r>
            <a:r>
              <a:rPr lang="en-US" sz="2000" dirty="0" err="1"/>
              <a:t>mișcare</a:t>
            </a:r>
            <a:r>
              <a:rPr lang="en-US" sz="2000" dirty="0"/>
              <a:t> </a:t>
            </a:r>
            <a:r>
              <a:rPr lang="en-US" sz="2000" dirty="0" err="1"/>
              <a:t>poate</a:t>
            </a:r>
            <a:r>
              <a:rPr lang="en-US" sz="2000" dirty="0"/>
              <a:t> fi </a:t>
            </a:r>
            <a:r>
              <a:rPr lang="en-US" sz="2000" dirty="0" err="1"/>
              <a:t>calculată</a:t>
            </a:r>
            <a:r>
              <a:rPr lang="en-US" sz="2000" dirty="0"/>
              <a:t> din </a:t>
            </a:r>
            <a:r>
              <a:rPr lang="en-US" sz="2000" dirty="0" err="1"/>
              <a:t>această</a:t>
            </a:r>
            <a:r>
              <a:rPr lang="en-US" sz="2000" dirty="0"/>
              <a:t> </a:t>
            </a:r>
            <a:r>
              <a:rPr lang="en-US" sz="2000" dirty="0" err="1"/>
              <a:t>ecuație</a:t>
            </a:r>
            <a:r>
              <a:rPr lang="en-US" sz="2000" dirty="0"/>
              <a:t> </a:t>
            </a:r>
            <a:r>
              <a:rPr lang="en-US" sz="2000" dirty="0" err="1"/>
              <a:t>luând</a:t>
            </a:r>
            <a:r>
              <a:rPr lang="en-US" sz="2000" dirty="0"/>
              <a:t> </a:t>
            </a:r>
            <a:r>
              <a:rPr lang="en-US" sz="2000" dirty="0" err="1"/>
              <a:t>în</a:t>
            </a:r>
            <a:r>
              <a:rPr lang="en-US" sz="2000" dirty="0"/>
              <a:t> </a:t>
            </a:r>
            <a:r>
              <a:rPr lang="en-US" sz="2000" dirty="0" err="1"/>
              <a:t>considerare</a:t>
            </a:r>
            <a:r>
              <a:rPr lang="en-US" sz="2000" dirty="0"/>
              <a:t> </a:t>
            </a:r>
            <a:r>
              <a:rPr lang="en-US" sz="2000" dirty="0" err="1"/>
              <a:t>energia</a:t>
            </a:r>
            <a:r>
              <a:rPr lang="en-US" sz="2000" dirty="0"/>
              <a:t> </a:t>
            </a:r>
            <a:r>
              <a:rPr lang="en-US" sz="2000" dirty="0" err="1"/>
              <a:t>lor</a:t>
            </a:r>
            <a:r>
              <a:rPr lang="en-US" sz="2000" dirty="0"/>
              <a:t> E. </a:t>
            </a:r>
            <a:endParaRPr lang="ro-RO" sz="2000" dirty="0"/>
          </a:p>
          <a:p>
            <a:pPr marL="0" indent="0">
              <a:buNone/>
            </a:pPr>
            <a:r>
              <a:rPr lang="en-US" sz="2000" dirty="0" err="1"/>
              <a:t>Energia</a:t>
            </a:r>
            <a:r>
              <a:rPr lang="en-US" sz="2000" dirty="0"/>
              <a:t> </a:t>
            </a:r>
            <a:r>
              <a:rPr lang="en-US" sz="2000" dirty="0" err="1"/>
              <a:t>electronilor</a:t>
            </a:r>
            <a:r>
              <a:rPr lang="en-US" sz="2000" dirty="0"/>
              <a:t> </a:t>
            </a:r>
            <a:r>
              <a:rPr lang="en-US" sz="2000" dirty="0" err="1"/>
              <a:t>accelerați</a:t>
            </a:r>
            <a:r>
              <a:rPr lang="en-US" sz="2000" dirty="0"/>
              <a:t> </a:t>
            </a:r>
            <a:r>
              <a:rPr lang="en-US" sz="2000" dirty="0" err="1"/>
              <a:t>este</a:t>
            </a:r>
            <a:r>
              <a:rPr lang="en-US" sz="2000" dirty="0"/>
              <a:t> </a:t>
            </a:r>
            <a:r>
              <a:rPr lang="en-US" sz="2000" dirty="0" err="1"/>
              <a:t>egală</a:t>
            </a:r>
            <a:r>
              <a:rPr lang="en-US" sz="2000" dirty="0"/>
              <a:t> cu </a:t>
            </a:r>
            <a:r>
              <a:rPr lang="en-US" sz="2000" dirty="0" err="1"/>
              <a:t>energia</a:t>
            </a:r>
            <a:r>
              <a:rPr lang="en-US" sz="2000" dirty="0"/>
              <a:t> </a:t>
            </a:r>
            <a:r>
              <a:rPr lang="en-US" sz="2000" dirty="0" err="1"/>
              <a:t>lor</a:t>
            </a:r>
            <a:r>
              <a:rPr lang="en-US" sz="2000" dirty="0"/>
              <a:t> </a:t>
            </a:r>
            <a:r>
              <a:rPr lang="en-US" sz="2000" dirty="0" err="1"/>
              <a:t>cinetică</a:t>
            </a:r>
            <a:r>
              <a:rPr lang="en-US" sz="2000" dirty="0"/>
              <a:t>:</a:t>
            </a:r>
            <a:r>
              <a:rPr lang="ro-RO" sz="2000" dirty="0"/>
              <a:t> </a:t>
            </a:r>
            <a:r>
              <a:rPr lang="en-US" sz="2000" b="1" dirty="0"/>
              <a:t>E = eV = m</a:t>
            </a:r>
            <a:r>
              <a:rPr lang="en-US" sz="1100" b="1" dirty="0"/>
              <a:t>0</a:t>
            </a:r>
            <a:r>
              <a:rPr lang="en-US" sz="2000" b="1" dirty="0"/>
              <a:t>v</a:t>
            </a:r>
            <a:r>
              <a:rPr lang="ro-RO" sz="2000" b="1" dirty="0"/>
              <a:t>*</a:t>
            </a:r>
            <a:r>
              <a:rPr lang="en-US" sz="2000" b="1" dirty="0"/>
              <a:t>2/2</a:t>
            </a:r>
            <a:r>
              <a:rPr lang="en-US" sz="2000" dirty="0"/>
              <a:t>: </a:t>
            </a:r>
            <a:r>
              <a:rPr lang="ro-RO" sz="2000" dirty="0"/>
              <a:t>V - </a:t>
            </a:r>
            <a:r>
              <a:rPr lang="en-US" sz="2000" dirty="0" err="1"/>
              <a:t>tensiune</a:t>
            </a:r>
            <a:r>
              <a:rPr lang="en-US" sz="2000" dirty="0"/>
              <a:t> de </a:t>
            </a:r>
            <a:r>
              <a:rPr lang="en-US" sz="2000" dirty="0" err="1"/>
              <a:t>accelerare</a:t>
            </a:r>
            <a:r>
              <a:rPr lang="en-US" sz="2000" dirty="0"/>
              <a:t>; e</a:t>
            </a:r>
            <a:r>
              <a:rPr lang="ro-RO" sz="2000" dirty="0"/>
              <a:t> -</a:t>
            </a:r>
            <a:r>
              <a:rPr lang="en-US" sz="2000" dirty="0"/>
              <a:t> </a:t>
            </a:r>
            <a:r>
              <a:rPr lang="en-US" sz="2000" dirty="0" err="1"/>
              <a:t>sarcina</a:t>
            </a:r>
            <a:r>
              <a:rPr lang="en-US" sz="2000" dirty="0"/>
              <a:t> </a:t>
            </a:r>
            <a:r>
              <a:rPr lang="en-US" sz="2000" dirty="0" err="1"/>
              <a:t>elementara</a:t>
            </a:r>
            <a:r>
              <a:rPr lang="en-US" sz="2000" dirty="0"/>
              <a:t> 1.602x10-19 C; m0</a:t>
            </a:r>
            <a:r>
              <a:rPr lang="ro-RO" sz="2000" dirty="0"/>
              <a:t> -</a:t>
            </a:r>
            <a:r>
              <a:rPr lang="en-US" sz="2000" dirty="0"/>
              <a:t> masa </a:t>
            </a:r>
            <a:r>
              <a:rPr lang="en-US" sz="2000" dirty="0" err="1"/>
              <a:t>în</a:t>
            </a:r>
            <a:r>
              <a:rPr lang="en-US" sz="2000" dirty="0"/>
              <a:t> </a:t>
            </a:r>
            <a:r>
              <a:rPr lang="en-US" sz="2000" dirty="0" err="1"/>
              <a:t>repaus</a:t>
            </a:r>
            <a:r>
              <a:rPr lang="en-US" sz="2000" dirty="0"/>
              <a:t> a </a:t>
            </a:r>
            <a:r>
              <a:rPr lang="en-US" sz="2000" dirty="0" err="1"/>
              <a:t>electronului</a:t>
            </a:r>
            <a:r>
              <a:rPr lang="en-US" sz="2000" dirty="0"/>
              <a:t> 9,109 x 10-31 kg; v: </a:t>
            </a:r>
            <a:r>
              <a:rPr lang="en-US" sz="2000" dirty="0" err="1"/>
              <a:t>viteza</a:t>
            </a:r>
            <a:r>
              <a:rPr lang="en-US" sz="2000" dirty="0"/>
              <a:t> </a:t>
            </a:r>
            <a:r>
              <a:rPr lang="en-US" sz="2000" dirty="0" err="1"/>
              <a:t>electronului</a:t>
            </a:r>
            <a:r>
              <a:rPr lang="ro-RO" sz="2000" dirty="0"/>
              <a:t>. </a:t>
            </a:r>
            <a:endParaRPr lang="en-US" sz="2000" dirty="0"/>
          </a:p>
        </p:txBody>
      </p:sp>
    </p:spTree>
    <p:extLst>
      <p:ext uri="{BB962C8B-B14F-4D97-AF65-F5344CB8AC3E}">
        <p14:creationId xmlns:p14="http://schemas.microsoft.com/office/powerpoint/2010/main" val="3905182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000" dirty="0"/>
              <a:t>Aceste </a:t>
            </a:r>
            <a:r>
              <a:rPr lang="en-US" sz="2000" dirty="0" err="1"/>
              <a:t>ecuații</a:t>
            </a:r>
            <a:r>
              <a:rPr lang="en-US" sz="2000" dirty="0"/>
              <a:t> pot fi </a:t>
            </a:r>
            <a:r>
              <a:rPr lang="en-US" sz="2000" dirty="0" err="1"/>
              <a:t>combinate</a:t>
            </a:r>
            <a:r>
              <a:rPr lang="en-US" sz="2000" dirty="0"/>
              <a:t> </a:t>
            </a:r>
            <a:r>
              <a:rPr lang="en-US" sz="2000" dirty="0" err="1"/>
              <a:t>pentru</a:t>
            </a:r>
            <a:r>
              <a:rPr lang="en-US" sz="2000" dirty="0"/>
              <a:t> a </a:t>
            </a:r>
            <a:r>
              <a:rPr lang="en-US" sz="2000" dirty="0" err="1"/>
              <a:t>calcula</a:t>
            </a:r>
            <a:r>
              <a:rPr lang="en-US" sz="2000" dirty="0"/>
              <a:t> </a:t>
            </a:r>
            <a:r>
              <a:rPr lang="en-US" sz="2000" dirty="0" err="1"/>
              <a:t>lungimea</a:t>
            </a:r>
            <a:r>
              <a:rPr lang="en-US" sz="2000" dirty="0"/>
              <a:t> de </a:t>
            </a:r>
            <a:r>
              <a:rPr lang="en-US" sz="2000" dirty="0" err="1"/>
              <a:t>undă</a:t>
            </a:r>
            <a:r>
              <a:rPr lang="en-US" sz="2000" dirty="0"/>
              <a:t> a </a:t>
            </a:r>
            <a:r>
              <a:rPr lang="en-US" sz="2000" dirty="0" err="1"/>
              <a:t>unui</a:t>
            </a:r>
            <a:r>
              <a:rPr lang="en-US" sz="2000" dirty="0"/>
              <a:t> electron cu o </a:t>
            </a:r>
            <a:r>
              <a:rPr lang="en-US" sz="2000" dirty="0" err="1"/>
              <a:t>anumită</a:t>
            </a:r>
            <a:r>
              <a:rPr lang="en-US" sz="2000" dirty="0"/>
              <a:t> </a:t>
            </a:r>
            <a:r>
              <a:rPr lang="en-US" sz="2000" dirty="0" err="1"/>
              <a:t>energie</a:t>
            </a:r>
            <a:r>
              <a:rPr lang="en-US" sz="2000" dirty="0"/>
              <a:t>:</a:t>
            </a:r>
            <a:endParaRPr lang="ro-RO" sz="2000" dirty="0"/>
          </a:p>
          <a:p>
            <a:pPr marL="0" indent="0">
              <a:buNone/>
            </a:pPr>
            <a:r>
              <a:rPr lang="en-US" sz="2000" dirty="0"/>
              <a:t>p = m0v = (2m0</a:t>
            </a:r>
            <a:r>
              <a:rPr lang="ro-RO" sz="2000" dirty="0"/>
              <a:t> </a:t>
            </a:r>
            <a:r>
              <a:rPr lang="en-US" sz="2000" dirty="0"/>
              <a:t>e</a:t>
            </a:r>
            <a:r>
              <a:rPr lang="ro-RO" sz="2000" dirty="0"/>
              <a:t> </a:t>
            </a:r>
            <a:r>
              <a:rPr lang="en-US" sz="2000" dirty="0"/>
              <a:t>V)</a:t>
            </a:r>
            <a:r>
              <a:rPr lang="ro-RO" sz="2000" dirty="0"/>
              <a:t>*</a:t>
            </a:r>
            <a:r>
              <a:rPr lang="en-US" sz="2000" dirty="0"/>
              <a:t>1/2</a:t>
            </a:r>
            <a:endParaRPr lang="ro-RO" sz="2000" dirty="0"/>
          </a:p>
          <a:p>
            <a:pPr marL="0" indent="0">
              <a:buNone/>
            </a:pPr>
            <a:r>
              <a:rPr lang="el-GR" sz="2000" dirty="0"/>
              <a:t>λ = </a:t>
            </a:r>
            <a:r>
              <a:rPr lang="en-US" sz="2000" dirty="0"/>
              <a:t>h / (2m0</a:t>
            </a:r>
            <a:r>
              <a:rPr lang="ro-RO" sz="2000" dirty="0"/>
              <a:t> </a:t>
            </a:r>
            <a:r>
              <a:rPr lang="en-US" sz="2000" dirty="0"/>
              <a:t>e</a:t>
            </a:r>
            <a:r>
              <a:rPr lang="ro-RO" sz="2000" dirty="0"/>
              <a:t> </a:t>
            </a:r>
            <a:r>
              <a:rPr lang="en-US" sz="2000" dirty="0"/>
              <a:t>V)</a:t>
            </a:r>
            <a:r>
              <a:rPr lang="ro-RO" sz="2000" dirty="0"/>
              <a:t>*</a:t>
            </a:r>
            <a:r>
              <a:rPr lang="en-US" sz="2000" dirty="0"/>
              <a:t>1/2 (≈ 1,22 / V</a:t>
            </a:r>
            <a:r>
              <a:rPr lang="ro-RO" sz="2000" dirty="0"/>
              <a:t>*</a:t>
            </a:r>
            <a:r>
              <a:rPr lang="en-US" sz="2000" dirty="0"/>
              <a:t>1/2 nm)</a:t>
            </a:r>
            <a:endParaRPr lang="ro-RO" sz="2000" dirty="0"/>
          </a:p>
          <a:p>
            <a:pPr marL="0" indent="0">
              <a:buNone/>
            </a:pPr>
            <a:r>
              <a:rPr lang="en-US" sz="2000" dirty="0"/>
              <a:t>La </a:t>
            </a:r>
            <a:r>
              <a:rPr lang="en-US" sz="2000" dirty="0" err="1"/>
              <a:t>tensiunile</a:t>
            </a:r>
            <a:r>
              <a:rPr lang="en-US" sz="2000" dirty="0"/>
              <a:t> de </a:t>
            </a:r>
            <a:r>
              <a:rPr lang="en-US" sz="2000" dirty="0" err="1"/>
              <a:t>accelerație</a:t>
            </a:r>
            <a:r>
              <a:rPr lang="en-US" sz="2000" dirty="0"/>
              <a:t> </a:t>
            </a:r>
            <a:r>
              <a:rPr lang="en-US" sz="2000" dirty="0" err="1"/>
              <a:t>utilizate</a:t>
            </a:r>
            <a:r>
              <a:rPr lang="en-US" sz="2000" dirty="0"/>
              <a:t> </a:t>
            </a:r>
            <a:r>
              <a:rPr lang="en-US" sz="2000" dirty="0" err="1"/>
              <a:t>în</a:t>
            </a:r>
            <a:r>
              <a:rPr lang="en-US" sz="2000" dirty="0"/>
              <a:t> TEM, </a:t>
            </a:r>
            <a:r>
              <a:rPr lang="en-US" sz="2000" dirty="0" err="1"/>
              <a:t>efectele</a:t>
            </a:r>
            <a:r>
              <a:rPr lang="en-US" sz="2000" dirty="0"/>
              <a:t> </a:t>
            </a:r>
            <a:r>
              <a:rPr lang="en-US" sz="2000" dirty="0" err="1"/>
              <a:t>relativiste</a:t>
            </a:r>
            <a:r>
              <a:rPr lang="en-US" sz="2000" dirty="0"/>
              <a:t> </a:t>
            </a:r>
            <a:r>
              <a:rPr lang="en-US" sz="2000" dirty="0" err="1"/>
              <a:t>trebuie</a:t>
            </a:r>
            <a:r>
              <a:rPr lang="en-US" sz="2000" dirty="0"/>
              <a:t> </a:t>
            </a:r>
            <a:r>
              <a:rPr lang="en-US" sz="2000" dirty="0" err="1"/>
              <a:t>luate</a:t>
            </a:r>
            <a:r>
              <a:rPr lang="en-US" sz="2000" dirty="0"/>
              <a:t> </a:t>
            </a:r>
            <a:r>
              <a:rPr lang="en-US" sz="2000" dirty="0" err="1"/>
              <a:t>în</a:t>
            </a:r>
            <a:r>
              <a:rPr lang="en-US" sz="2000" dirty="0"/>
              <a:t> </a:t>
            </a:r>
            <a:r>
              <a:rPr lang="en-US" sz="2000" dirty="0" err="1"/>
              <a:t>considerare</a:t>
            </a:r>
            <a:r>
              <a:rPr lang="en-US" sz="2000" dirty="0"/>
              <a:t> conform </a:t>
            </a:r>
            <a:r>
              <a:rPr lang="en-US" sz="2000" dirty="0" err="1"/>
              <a:t>următoarei</a:t>
            </a:r>
            <a:r>
              <a:rPr lang="en-US" sz="2000" dirty="0"/>
              <a:t> </a:t>
            </a:r>
            <a:r>
              <a:rPr lang="en-US" sz="2000" dirty="0" err="1"/>
              <a:t>ecuații</a:t>
            </a:r>
            <a:r>
              <a:rPr lang="en-US" sz="2000" dirty="0"/>
              <a:t>:</a:t>
            </a:r>
            <a:endParaRPr lang="ro-RO" sz="2000" dirty="0"/>
          </a:p>
          <a:p>
            <a:pPr marL="0" indent="0">
              <a:buNone/>
            </a:pPr>
            <a:r>
              <a:rPr lang="el-GR" sz="2000" dirty="0"/>
              <a:t>λ = </a:t>
            </a:r>
            <a:r>
              <a:rPr lang="en-US" sz="2000" dirty="0"/>
              <a:t>h / [2m0</a:t>
            </a:r>
            <a:r>
              <a:rPr lang="ro-RO" sz="2000" dirty="0"/>
              <a:t> </a:t>
            </a:r>
            <a:r>
              <a:rPr lang="en-US" sz="2000" dirty="0"/>
              <a:t>e</a:t>
            </a:r>
            <a:r>
              <a:rPr lang="ro-RO" sz="2000" dirty="0"/>
              <a:t> </a:t>
            </a:r>
            <a:r>
              <a:rPr lang="en-US" sz="2000" dirty="0"/>
              <a:t>V (1 + eV/2m0/c</a:t>
            </a:r>
            <a:r>
              <a:rPr lang="ro-RO" sz="2000" dirty="0"/>
              <a:t>*</a:t>
            </a:r>
            <a:r>
              <a:rPr lang="en-US" sz="2000" dirty="0"/>
              <a:t>2)]</a:t>
            </a:r>
            <a:r>
              <a:rPr lang="ro-RO" sz="2000" dirty="0"/>
              <a:t>*</a:t>
            </a:r>
            <a:r>
              <a:rPr lang="en-US" sz="2000" dirty="0"/>
              <a:t>1/2</a:t>
            </a:r>
            <a:endParaRPr lang="ro-RO" sz="2000" dirty="0"/>
          </a:p>
          <a:p>
            <a:pPr marL="0" indent="0">
              <a:buNone/>
            </a:pPr>
            <a:r>
              <a:rPr lang="en-US" sz="2000" dirty="0"/>
              <a:t>Masa </a:t>
            </a:r>
            <a:r>
              <a:rPr lang="en-US" sz="2000" dirty="0" err="1"/>
              <a:t>în</a:t>
            </a:r>
            <a:r>
              <a:rPr lang="en-US" sz="2000" dirty="0"/>
              <a:t> </a:t>
            </a:r>
            <a:r>
              <a:rPr lang="en-US" sz="2000" dirty="0" err="1"/>
              <a:t>repaus</a:t>
            </a:r>
            <a:r>
              <a:rPr lang="en-US" sz="2000" dirty="0"/>
              <a:t> a </a:t>
            </a:r>
            <a:r>
              <a:rPr lang="en-US" sz="2000" dirty="0" err="1"/>
              <a:t>unui</a:t>
            </a:r>
            <a:r>
              <a:rPr lang="en-US" sz="2000" dirty="0"/>
              <a:t> electron: m0 = 9,109 x 10-31 kg</a:t>
            </a:r>
            <a:r>
              <a:rPr lang="ro-RO" sz="2000" dirty="0"/>
              <a:t>; </a:t>
            </a:r>
            <a:r>
              <a:rPr lang="en-US" sz="2000" dirty="0" err="1"/>
              <a:t>Viteza</a:t>
            </a:r>
            <a:r>
              <a:rPr lang="en-US" sz="2000" dirty="0"/>
              <a:t> </a:t>
            </a:r>
            <a:r>
              <a:rPr lang="en-US" sz="2000" dirty="0" err="1"/>
              <a:t>luminii</a:t>
            </a:r>
            <a:r>
              <a:rPr lang="en-US" sz="2000" dirty="0"/>
              <a:t> </a:t>
            </a:r>
            <a:r>
              <a:rPr lang="en-US" sz="2000" dirty="0" err="1"/>
              <a:t>în</a:t>
            </a:r>
            <a:r>
              <a:rPr lang="en-US" sz="2000" dirty="0"/>
              <a:t> vid: c = 2,998 x 108 m/s</a:t>
            </a:r>
            <a:r>
              <a:rPr lang="ro-RO" sz="2000" dirty="0"/>
              <a:t>; </a:t>
            </a:r>
          </a:p>
          <a:p>
            <a:pPr marL="0" indent="0">
              <a:buNone/>
            </a:pPr>
            <a:r>
              <a:rPr lang="en-US" sz="2000" dirty="0" err="1"/>
              <a:t>Rezoluția</a:t>
            </a:r>
            <a:r>
              <a:rPr lang="en-US" sz="2000" dirty="0"/>
              <a:t> la </a:t>
            </a:r>
            <a:r>
              <a:rPr lang="en-US" sz="2000" dirty="0" err="1"/>
              <a:t>microscop</a:t>
            </a:r>
            <a:r>
              <a:rPr lang="en-US" sz="2000" dirty="0"/>
              <a:t>, </a:t>
            </a:r>
            <a:r>
              <a:rPr lang="en-US" sz="2000" dirty="0" err="1"/>
              <a:t>definită</a:t>
            </a:r>
            <a:r>
              <a:rPr lang="en-US" sz="2000" dirty="0"/>
              <a:t> ca </a:t>
            </a:r>
            <a:r>
              <a:rPr lang="en-US" sz="2000" dirty="0" err="1"/>
              <a:t>abilitatea</a:t>
            </a:r>
            <a:r>
              <a:rPr lang="en-US" sz="2000" dirty="0"/>
              <a:t> de a </a:t>
            </a:r>
            <a:r>
              <a:rPr lang="en-US" sz="2000" dirty="0" err="1"/>
              <a:t>distinge</a:t>
            </a:r>
            <a:r>
              <a:rPr lang="en-US" sz="2000" dirty="0"/>
              <a:t> </a:t>
            </a:r>
            <a:r>
              <a:rPr lang="en-US" sz="2000" dirty="0" err="1"/>
              <a:t>două</a:t>
            </a:r>
            <a:r>
              <a:rPr lang="en-US" sz="2000" dirty="0"/>
              <a:t> </a:t>
            </a:r>
            <a:r>
              <a:rPr lang="en-US" sz="2000" dirty="0" err="1"/>
              <a:t>elemente</a:t>
            </a:r>
            <a:r>
              <a:rPr lang="en-US" sz="2000" dirty="0"/>
              <a:t> separate </a:t>
            </a:r>
            <a:r>
              <a:rPr lang="en-US" sz="2000" dirty="0" err="1"/>
              <a:t>unul</a:t>
            </a:r>
            <a:r>
              <a:rPr lang="en-US" sz="2000" dirty="0"/>
              <a:t> de </a:t>
            </a:r>
            <a:r>
              <a:rPr lang="en-US" sz="2000" dirty="0" err="1"/>
              <a:t>celălalt</a:t>
            </a:r>
            <a:r>
              <a:rPr lang="en-US" sz="2000" dirty="0"/>
              <a:t>, </a:t>
            </a:r>
            <a:r>
              <a:rPr lang="en-US" sz="2000" dirty="0" err="1"/>
              <a:t>este</a:t>
            </a:r>
            <a:r>
              <a:rPr lang="en-US" sz="2000" dirty="0"/>
              <a:t> </a:t>
            </a:r>
            <a:r>
              <a:rPr lang="en-US" sz="2000" dirty="0" err="1"/>
              <a:t>legată</a:t>
            </a:r>
            <a:r>
              <a:rPr lang="en-US" sz="2000" dirty="0"/>
              <a:t> de </a:t>
            </a:r>
            <a:r>
              <a:rPr lang="en-US" sz="2000" dirty="0" err="1"/>
              <a:t>lungimea</a:t>
            </a:r>
            <a:r>
              <a:rPr lang="en-US" sz="2000" dirty="0"/>
              <a:t> de </a:t>
            </a:r>
            <a:r>
              <a:rPr lang="en-US" sz="2000" dirty="0" err="1"/>
              <a:t>undă</a:t>
            </a:r>
            <a:r>
              <a:rPr lang="en-US" sz="2000" dirty="0"/>
              <a:t> a </a:t>
            </a:r>
            <a:r>
              <a:rPr lang="en-US" sz="2000" dirty="0" err="1"/>
              <a:t>iluminării</a:t>
            </a:r>
            <a:r>
              <a:rPr lang="en-US" sz="2000" dirty="0"/>
              <a:t>. </a:t>
            </a:r>
            <a:endParaRPr lang="ro-RO" sz="2000" dirty="0"/>
          </a:p>
          <a:p>
            <a:pPr marL="0" indent="0">
              <a:buNone/>
            </a:pPr>
            <a:r>
              <a:rPr lang="en-US" sz="2000" dirty="0" err="1"/>
              <a:t>Tabelul</a:t>
            </a:r>
            <a:r>
              <a:rPr lang="en-US" sz="2000" dirty="0"/>
              <a:t> 1 </a:t>
            </a:r>
            <a:r>
              <a:rPr lang="en-US" sz="2000" dirty="0" err="1"/>
              <a:t>prezintă</a:t>
            </a:r>
            <a:r>
              <a:rPr lang="en-US" sz="2000" dirty="0"/>
              <a:t> </a:t>
            </a:r>
            <a:r>
              <a:rPr lang="en-US" sz="2000" dirty="0" err="1"/>
              <a:t>mai</a:t>
            </a:r>
            <a:r>
              <a:rPr lang="en-US" sz="2000" dirty="0"/>
              <a:t> </a:t>
            </a:r>
            <a:r>
              <a:rPr lang="en-US" sz="2000" dirty="0" err="1"/>
              <a:t>multe</a:t>
            </a:r>
            <a:r>
              <a:rPr lang="en-US" sz="2000" dirty="0"/>
              <a:t> </a:t>
            </a:r>
            <a:r>
              <a:rPr lang="en-US" sz="2000" dirty="0" err="1"/>
              <a:t>lungimi</a:t>
            </a:r>
            <a:r>
              <a:rPr lang="en-US" sz="2000" dirty="0"/>
              <a:t> de </a:t>
            </a:r>
            <a:r>
              <a:rPr lang="en-US" sz="2000" dirty="0" err="1"/>
              <a:t>undă</a:t>
            </a:r>
            <a:r>
              <a:rPr lang="en-US" sz="2000" dirty="0"/>
              <a:t> de </a:t>
            </a:r>
            <a:r>
              <a:rPr lang="en-US" sz="2000" dirty="0" err="1"/>
              <a:t>electroni</a:t>
            </a:r>
            <a:r>
              <a:rPr lang="en-US" sz="2000" dirty="0"/>
              <a:t> la </a:t>
            </a:r>
            <a:r>
              <a:rPr lang="en-US" sz="2000" dirty="0" err="1"/>
              <a:t>unele</a:t>
            </a:r>
            <a:r>
              <a:rPr lang="en-US" sz="2000" dirty="0"/>
              <a:t> </a:t>
            </a:r>
            <a:r>
              <a:rPr lang="en-US" sz="2000" dirty="0" err="1"/>
              <a:t>tensiuni</a:t>
            </a:r>
            <a:r>
              <a:rPr lang="en-US" sz="2000" dirty="0"/>
              <a:t> de </a:t>
            </a:r>
            <a:r>
              <a:rPr lang="en-US" sz="2000" dirty="0" err="1"/>
              <a:t>accelerație</a:t>
            </a:r>
            <a:r>
              <a:rPr lang="en-US" sz="2000" dirty="0"/>
              <a:t> </a:t>
            </a:r>
            <a:r>
              <a:rPr lang="en-US" sz="2000" dirty="0" err="1"/>
              <a:t>utilizate</a:t>
            </a:r>
            <a:r>
              <a:rPr lang="en-US" sz="2000" dirty="0"/>
              <a:t> </a:t>
            </a:r>
            <a:r>
              <a:rPr lang="en-US" sz="2000" dirty="0" err="1"/>
              <a:t>în</a:t>
            </a:r>
            <a:r>
              <a:rPr lang="en-US" sz="2000" dirty="0"/>
              <a:t> TEM.</a:t>
            </a:r>
          </a:p>
        </p:txBody>
      </p:sp>
    </p:spTree>
    <p:extLst>
      <p:ext uri="{BB962C8B-B14F-4D97-AF65-F5344CB8AC3E}">
        <p14:creationId xmlns:p14="http://schemas.microsoft.com/office/powerpoint/2010/main" val="269356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Electron wavelengths at some acceleration voltages used in TEM.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2577871"/>
              </p:ext>
            </p:extLst>
          </p:nvPr>
        </p:nvGraphicFramePr>
        <p:xfrm>
          <a:off x="2509157" y="1524000"/>
          <a:ext cx="4191000" cy="3878975"/>
        </p:xfrm>
        <a:graphic>
          <a:graphicData uri="http://schemas.openxmlformats.org/drawingml/2006/table">
            <a:tbl>
              <a:tblPr>
                <a:tableStyleId>{5C22544A-7EE6-4342-B048-85BDC9FD1C3A}</a:tableStyleId>
              </a:tblPr>
              <a:tblGrid>
                <a:gridCol w="1377043">
                  <a:extLst>
                    <a:ext uri="{9D8B030D-6E8A-4147-A177-3AD203B41FA5}">
                      <a16:colId xmlns:a16="http://schemas.microsoft.com/office/drawing/2014/main" val="20000"/>
                    </a:ext>
                  </a:extLst>
                </a:gridCol>
                <a:gridCol w="1416957">
                  <a:extLst>
                    <a:ext uri="{9D8B030D-6E8A-4147-A177-3AD203B41FA5}">
                      <a16:colId xmlns:a16="http://schemas.microsoft.com/office/drawing/2014/main" val="20001"/>
                    </a:ext>
                  </a:extLst>
                </a:gridCol>
                <a:gridCol w="1397000">
                  <a:extLst>
                    <a:ext uri="{9D8B030D-6E8A-4147-A177-3AD203B41FA5}">
                      <a16:colId xmlns:a16="http://schemas.microsoft.com/office/drawing/2014/main" val="20002"/>
                    </a:ext>
                  </a:extLst>
                </a:gridCol>
              </a:tblGrid>
              <a:tr h="1066800">
                <a:tc>
                  <a:txBody>
                    <a:bodyPr/>
                    <a:lstStyle/>
                    <a:p>
                      <a:pPr>
                        <a:lnSpc>
                          <a:spcPct val="200000"/>
                        </a:lnSpc>
                        <a:spcAft>
                          <a:spcPts val="1600"/>
                        </a:spcAft>
                      </a:pPr>
                      <a:r>
                        <a:rPr lang="en-US" sz="2000" dirty="0" err="1">
                          <a:effectLst/>
                        </a:rPr>
                        <a:t>V</a:t>
                      </a:r>
                      <a:r>
                        <a:rPr lang="en-US" sz="2000" baseline="-25000" dirty="0" err="1">
                          <a:effectLst/>
                        </a:rPr>
                        <a:t>acc</a:t>
                      </a:r>
                      <a:r>
                        <a:rPr lang="en-US" sz="2000" dirty="0">
                          <a:effectLst/>
                        </a:rPr>
                        <a:t>/ kV</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200000"/>
                        </a:lnSpc>
                        <a:spcAft>
                          <a:spcPts val="1600"/>
                        </a:spcAft>
                      </a:pPr>
                      <a:r>
                        <a:rPr lang="en-US" sz="2000" dirty="0">
                          <a:effectLst/>
                        </a:rPr>
                        <a:t>B / pm </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200000"/>
                        </a:lnSpc>
                        <a:spcAft>
                          <a:spcPts val="1600"/>
                        </a:spcAft>
                      </a:pPr>
                      <a:r>
                        <a:rPr lang="en-US" sz="2000" dirty="0">
                          <a:effectLst/>
                        </a:rPr>
                        <a:t>A / pm</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62435">
                <a:tc>
                  <a:txBody>
                    <a:bodyPr/>
                    <a:lstStyle/>
                    <a:p>
                      <a:pPr>
                        <a:lnSpc>
                          <a:spcPct val="200000"/>
                        </a:lnSpc>
                        <a:spcAft>
                          <a:spcPts val="0"/>
                        </a:spcAft>
                      </a:pPr>
                      <a:r>
                        <a:rPr lang="en-US" sz="2000" dirty="0">
                          <a:effectLst/>
                        </a:rPr>
                        <a:t>100</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200000"/>
                        </a:lnSpc>
                        <a:spcAft>
                          <a:spcPts val="0"/>
                        </a:spcAft>
                      </a:pPr>
                      <a:r>
                        <a:rPr lang="en-US" sz="2000">
                          <a:effectLst/>
                        </a:rPr>
                        <a:t>3.86</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200000"/>
                        </a:lnSpc>
                        <a:spcAft>
                          <a:spcPts val="0"/>
                        </a:spcAft>
                      </a:pPr>
                      <a:r>
                        <a:rPr lang="en-US" sz="2000" dirty="0">
                          <a:effectLst/>
                        </a:rPr>
                        <a:t>3.70</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62435">
                <a:tc>
                  <a:txBody>
                    <a:bodyPr/>
                    <a:lstStyle/>
                    <a:p>
                      <a:pPr>
                        <a:lnSpc>
                          <a:spcPct val="200000"/>
                        </a:lnSpc>
                        <a:spcAft>
                          <a:spcPts val="0"/>
                        </a:spcAft>
                      </a:pPr>
                      <a:r>
                        <a:rPr lang="en-US" sz="2000">
                          <a:effectLst/>
                        </a:rPr>
                        <a:t>200</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200000"/>
                        </a:lnSpc>
                        <a:spcAft>
                          <a:spcPts val="0"/>
                        </a:spcAft>
                      </a:pPr>
                      <a:r>
                        <a:rPr lang="en-US" sz="2000">
                          <a:effectLst/>
                        </a:rPr>
                        <a:t>2.73</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200000"/>
                        </a:lnSpc>
                        <a:spcAft>
                          <a:spcPts val="0"/>
                        </a:spcAft>
                      </a:pPr>
                      <a:r>
                        <a:rPr lang="en-US" sz="2000" dirty="0">
                          <a:effectLst/>
                        </a:rPr>
                        <a:t>2.51</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62435">
                <a:tc>
                  <a:txBody>
                    <a:bodyPr/>
                    <a:lstStyle/>
                    <a:p>
                      <a:pPr>
                        <a:lnSpc>
                          <a:spcPct val="200000"/>
                        </a:lnSpc>
                        <a:spcAft>
                          <a:spcPts val="0"/>
                        </a:spcAft>
                      </a:pPr>
                      <a:r>
                        <a:rPr lang="en-US" sz="2000">
                          <a:effectLst/>
                        </a:rPr>
                        <a:t>300</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200000"/>
                        </a:lnSpc>
                        <a:spcAft>
                          <a:spcPts val="0"/>
                        </a:spcAft>
                      </a:pPr>
                      <a:r>
                        <a:rPr lang="en-US" sz="2000">
                          <a:effectLst/>
                        </a:rPr>
                        <a:t>2.23</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200000"/>
                        </a:lnSpc>
                        <a:spcAft>
                          <a:spcPts val="0"/>
                        </a:spcAft>
                      </a:pPr>
                      <a:r>
                        <a:rPr lang="en-US" sz="2000" dirty="0">
                          <a:effectLst/>
                        </a:rPr>
                        <a:t>1.97</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62435">
                <a:tc>
                  <a:txBody>
                    <a:bodyPr/>
                    <a:lstStyle/>
                    <a:p>
                      <a:pPr>
                        <a:lnSpc>
                          <a:spcPct val="200000"/>
                        </a:lnSpc>
                        <a:spcAft>
                          <a:spcPts val="0"/>
                        </a:spcAft>
                      </a:pPr>
                      <a:r>
                        <a:rPr lang="en-US" sz="2000">
                          <a:effectLst/>
                        </a:rPr>
                        <a:t>400</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200000"/>
                        </a:lnSpc>
                        <a:spcAft>
                          <a:spcPts val="0"/>
                        </a:spcAft>
                      </a:pPr>
                      <a:r>
                        <a:rPr lang="en-US" sz="2000">
                          <a:effectLst/>
                        </a:rPr>
                        <a:t>1.93</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200000"/>
                        </a:lnSpc>
                        <a:spcAft>
                          <a:spcPts val="0"/>
                        </a:spcAft>
                      </a:pPr>
                      <a:r>
                        <a:rPr lang="en-US" sz="2000" dirty="0">
                          <a:effectLst/>
                        </a:rPr>
                        <a:t>1.64</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62435">
                <a:tc>
                  <a:txBody>
                    <a:bodyPr/>
                    <a:lstStyle/>
                    <a:p>
                      <a:pPr>
                        <a:lnSpc>
                          <a:spcPct val="200000"/>
                        </a:lnSpc>
                        <a:spcAft>
                          <a:spcPts val="0"/>
                        </a:spcAft>
                      </a:pPr>
                      <a:r>
                        <a:rPr lang="en-US" sz="2000">
                          <a:effectLst/>
                        </a:rPr>
                        <a:t>1000</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200000"/>
                        </a:lnSpc>
                        <a:spcAft>
                          <a:spcPts val="0"/>
                        </a:spcAft>
                      </a:pPr>
                      <a:r>
                        <a:rPr lang="en-US" sz="2000">
                          <a:effectLst/>
                        </a:rPr>
                        <a:t>1.22</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200000"/>
                        </a:lnSpc>
                        <a:spcAft>
                          <a:spcPts val="0"/>
                        </a:spcAft>
                      </a:pPr>
                      <a:r>
                        <a:rPr lang="en-US" sz="2000" dirty="0">
                          <a:effectLst/>
                        </a:rPr>
                        <a:t>0.87</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5" name="Rectangle 4"/>
          <p:cNvSpPr/>
          <p:nvPr/>
        </p:nvSpPr>
        <p:spPr>
          <a:xfrm>
            <a:off x="10886" y="5715002"/>
            <a:ext cx="9209314" cy="646331"/>
          </a:xfrm>
          <a:prstGeom prst="rect">
            <a:avLst/>
          </a:prstGeom>
        </p:spPr>
        <p:txBody>
          <a:bodyPr wrap="square">
            <a:spAutoFit/>
          </a:bodyPr>
          <a:lstStyle/>
          <a:p>
            <a:pPr algn="just">
              <a:lnSpc>
                <a:spcPct val="200000"/>
              </a:lnSpc>
              <a:spcAft>
                <a:spcPts val="0"/>
              </a:spcAft>
            </a:pPr>
            <a:r>
              <a:rPr lang="en-US" dirty="0" err="1">
                <a:latin typeface="Times New Roman" panose="02020603050405020304" pitchFamily="18" charset="0"/>
                <a:ea typeface="Times New Roman" panose="02020603050405020304" pitchFamily="18" charset="0"/>
              </a:rPr>
              <a:t>V</a:t>
            </a:r>
            <a:r>
              <a:rPr lang="en-US" baseline="-25000" dirty="0" err="1">
                <a:latin typeface="Times New Roman" panose="02020603050405020304" pitchFamily="18" charset="0"/>
                <a:ea typeface="Times New Roman" panose="02020603050405020304" pitchFamily="18" charset="0"/>
              </a:rPr>
              <a:t>acc</a:t>
            </a:r>
            <a:r>
              <a:rPr lang="en-US" dirty="0">
                <a:latin typeface="Times New Roman" panose="02020603050405020304" pitchFamily="18" charset="0"/>
                <a:ea typeface="Times New Roman" panose="02020603050405020304" pitchFamily="18" charset="0"/>
              </a:rPr>
              <a:t>: Accelerating voltage; A: Non relativistic</a:t>
            </a:r>
            <a:r>
              <a:rPr lang="ro-RO"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wavelength; B: Relativistic</a:t>
            </a:r>
            <a:r>
              <a:rPr lang="ro-RO"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wavelength.</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7767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752600"/>
            <a:ext cx="8839200" cy="5105400"/>
          </a:xfrm>
        </p:spPr>
        <p:txBody>
          <a:bodyPr/>
          <a:lstStyle/>
          <a:p>
            <a:pPr marL="0" indent="0">
              <a:buNone/>
            </a:pPr>
            <a:r>
              <a:rPr lang="en-US" sz="2000" dirty="0" err="1"/>
              <a:t>Undele</a:t>
            </a:r>
            <a:r>
              <a:rPr lang="en-US" sz="2000" dirty="0"/>
              <a:t> de </a:t>
            </a:r>
            <a:r>
              <a:rPr lang="en-US" sz="2000" dirty="0" err="1"/>
              <a:t>electroni</a:t>
            </a:r>
            <a:r>
              <a:rPr lang="en-US" sz="2000" dirty="0"/>
              <a:t> din fascicule pot fi fie </a:t>
            </a:r>
            <a:r>
              <a:rPr lang="en-US" sz="2000" dirty="0" err="1"/>
              <a:t>coerente</a:t>
            </a:r>
            <a:r>
              <a:rPr lang="en-US" sz="2000" dirty="0"/>
              <a:t>, fie </a:t>
            </a:r>
            <a:r>
              <a:rPr lang="en-US" sz="2000" dirty="0" err="1"/>
              <a:t>incoerente</a:t>
            </a:r>
            <a:r>
              <a:rPr lang="en-US" sz="2000" dirty="0"/>
              <a:t>. </a:t>
            </a:r>
            <a:endParaRPr lang="ro-RO" sz="2000" dirty="0"/>
          </a:p>
          <a:p>
            <a:pPr marL="0" indent="0">
              <a:buNone/>
            </a:pPr>
            <a:r>
              <a:rPr lang="en-US" sz="2000" dirty="0" err="1"/>
              <a:t>Undele</a:t>
            </a:r>
            <a:r>
              <a:rPr lang="en-US" sz="2000" dirty="0"/>
              <a:t> care au </a:t>
            </a:r>
            <a:r>
              <a:rPr lang="en-US" sz="2000" dirty="0" err="1"/>
              <a:t>aceeași</a:t>
            </a:r>
            <a:r>
              <a:rPr lang="en-US" sz="2000" dirty="0"/>
              <a:t> </a:t>
            </a:r>
            <a:r>
              <a:rPr lang="en-US" sz="2000" dirty="0" err="1"/>
              <a:t>lungime</a:t>
            </a:r>
            <a:r>
              <a:rPr lang="en-US" sz="2000" dirty="0"/>
              <a:t> de </a:t>
            </a:r>
            <a:r>
              <a:rPr lang="en-US" sz="2000" dirty="0" err="1"/>
              <a:t>undă</a:t>
            </a:r>
            <a:r>
              <a:rPr lang="en-US" sz="2000" dirty="0"/>
              <a:t> </a:t>
            </a:r>
            <a:r>
              <a:rPr lang="en-US" sz="2000" dirty="0" err="1"/>
              <a:t>și</a:t>
            </a:r>
            <a:r>
              <a:rPr lang="en-US" sz="2000" dirty="0"/>
              <a:t> </a:t>
            </a:r>
            <a:r>
              <a:rPr lang="en-US" sz="2000" dirty="0" err="1"/>
              <a:t>sunt</a:t>
            </a:r>
            <a:r>
              <a:rPr lang="en-US" sz="2000" dirty="0"/>
              <a:t> </a:t>
            </a:r>
            <a:r>
              <a:rPr lang="en-US" sz="2000" dirty="0" err="1"/>
              <a:t>în</a:t>
            </a:r>
            <a:r>
              <a:rPr lang="en-US" sz="2000" dirty="0"/>
              <a:t> </a:t>
            </a:r>
            <a:r>
              <a:rPr lang="en-US" sz="2000" dirty="0" err="1"/>
              <a:t>fază</a:t>
            </a:r>
            <a:r>
              <a:rPr lang="en-US" sz="2000" dirty="0"/>
              <a:t> </a:t>
            </a:r>
            <a:r>
              <a:rPr lang="en-US" sz="2000" dirty="0" err="1"/>
              <a:t>unele</a:t>
            </a:r>
            <a:r>
              <a:rPr lang="en-US" sz="2000" dirty="0"/>
              <a:t> cu </a:t>
            </a:r>
            <a:r>
              <a:rPr lang="en-US" sz="2000" dirty="0" err="1"/>
              <a:t>altele</a:t>
            </a:r>
            <a:r>
              <a:rPr lang="en-US" sz="2000" dirty="0"/>
              <a:t> </a:t>
            </a:r>
            <a:r>
              <a:rPr lang="en-US" sz="2000" dirty="0" err="1"/>
              <a:t>sunt</a:t>
            </a:r>
            <a:r>
              <a:rPr lang="en-US" sz="2000" dirty="0"/>
              <a:t> </a:t>
            </a:r>
            <a:r>
              <a:rPr lang="en-US" sz="2000" dirty="0" err="1"/>
              <a:t>desemnate</a:t>
            </a:r>
            <a:r>
              <a:rPr lang="en-US" sz="2000" dirty="0"/>
              <a:t> ca </a:t>
            </a:r>
            <a:r>
              <a:rPr lang="en-US" sz="2000" dirty="0" err="1"/>
              <a:t>fiind</a:t>
            </a:r>
            <a:r>
              <a:rPr lang="en-US" sz="2000" dirty="0"/>
              <a:t> </a:t>
            </a:r>
            <a:r>
              <a:rPr lang="en-US" sz="2000" dirty="0" err="1"/>
              <a:t>coerente</a:t>
            </a:r>
            <a:r>
              <a:rPr lang="en-US" sz="2000" dirty="0"/>
              <a:t>. </a:t>
            </a:r>
            <a:endParaRPr lang="ro-RO" sz="2000" dirty="0"/>
          </a:p>
          <a:p>
            <a:pPr marL="0" indent="0">
              <a:buNone/>
            </a:pPr>
            <a:r>
              <a:rPr lang="en-US" sz="2000" dirty="0"/>
              <a:t>În </a:t>
            </a:r>
            <a:r>
              <a:rPr lang="en-US" sz="2000" dirty="0" err="1"/>
              <a:t>schimb</a:t>
            </a:r>
            <a:r>
              <a:rPr lang="en-US" sz="2000" dirty="0"/>
              <a:t>, </a:t>
            </a:r>
            <a:r>
              <a:rPr lang="en-US" sz="2000" dirty="0" err="1"/>
              <a:t>fasciculele</a:t>
            </a:r>
            <a:r>
              <a:rPr lang="en-US" sz="2000" dirty="0"/>
              <a:t> care </a:t>
            </a:r>
            <a:r>
              <a:rPr lang="en-US" sz="2000" dirty="0" err="1"/>
              <a:t>cuprind</a:t>
            </a:r>
            <a:r>
              <a:rPr lang="en-US" sz="2000" dirty="0"/>
              <a:t> </a:t>
            </a:r>
            <a:r>
              <a:rPr lang="en-US" sz="2000" dirty="0" err="1"/>
              <a:t>unde</a:t>
            </a:r>
            <a:r>
              <a:rPr lang="en-US" sz="2000" dirty="0"/>
              <a:t> care au </a:t>
            </a:r>
            <a:r>
              <a:rPr lang="en-US" sz="2000" dirty="0" err="1"/>
              <a:t>lungimi</a:t>
            </a:r>
            <a:r>
              <a:rPr lang="en-US" sz="2000" dirty="0"/>
              <a:t> de </a:t>
            </a:r>
            <a:r>
              <a:rPr lang="en-US" sz="2000" dirty="0" err="1"/>
              <a:t>undă</a:t>
            </a:r>
            <a:r>
              <a:rPr lang="en-US" sz="2000" dirty="0"/>
              <a:t> </a:t>
            </a:r>
            <a:r>
              <a:rPr lang="en-US" sz="2000" dirty="0" err="1"/>
              <a:t>diferite</a:t>
            </a:r>
            <a:r>
              <a:rPr lang="en-US" sz="2000" dirty="0"/>
              <a:t> </a:t>
            </a:r>
            <a:r>
              <a:rPr lang="en-US" sz="2000" dirty="0" err="1"/>
              <a:t>sau</a:t>
            </a:r>
            <a:r>
              <a:rPr lang="en-US" sz="2000" dirty="0"/>
              <a:t> care nu </a:t>
            </a:r>
            <a:r>
              <a:rPr lang="en-US" sz="2000" dirty="0" err="1"/>
              <a:t>sunt</a:t>
            </a:r>
            <a:r>
              <a:rPr lang="en-US" sz="2000" dirty="0"/>
              <a:t> </a:t>
            </a:r>
            <a:r>
              <a:rPr lang="en-US" sz="2000" dirty="0" err="1"/>
              <a:t>în</a:t>
            </a:r>
            <a:r>
              <a:rPr lang="en-US" sz="2000" dirty="0"/>
              <a:t> </a:t>
            </a:r>
            <a:r>
              <a:rPr lang="en-US" sz="2000" dirty="0" err="1"/>
              <a:t>fază</a:t>
            </a:r>
            <a:r>
              <a:rPr lang="en-US" sz="2000" dirty="0"/>
              <a:t> </a:t>
            </a:r>
            <a:r>
              <a:rPr lang="en-US" sz="2000" dirty="0" err="1"/>
              <a:t>sunt</a:t>
            </a:r>
            <a:r>
              <a:rPr lang="en-US" sz="2000" dirty="0"/>
              <a:t> </a:t>
            </a:r>
            <a:r>
              <a:rPr lang="en-US" sz="2000" dirty="0" err="1"/>
              <a:t>numite</a:t>
            </a:r>
            <a:r>
              <a:rPr lang="en-US" sz="2000" dirty="0"/>
              <a:t> </a:t>
            </a:r>
            <a:r>
              <a:rPr lang="en-US" sz="2000" dirty="0" err="1"/>
              <a:t>incoerente</a:t>
            </a:r>
            <a:r>
              <a:rPr lang="en-US" sz="2000" dirty="0"/>
              <a:t>. </a:t>
            </a:r>
            <a:endParaRPr lang="ro-RO" sz="2000" dirty="0"/>
          </a:p>
          <a:p>
            <a:pPr marL="0" indent="0">
              <a:buNone/>
            </a:pPr>
            <a:r>
              <a:rPr lang="en-US" sz="2000" dirty="0" err="1"/>
              <a:t>Electronii</a:t>
            </a:r>
            <a:r>
              <a:rPr lang="en-US" sz="2000" dirty="0"/>
              <a:t> </a:t>
            </a:r>
            <a:r>
              <a:rPr lang="en-US" sz="2000" dirty="0" err="1"/>
              <a:t>accelerați</a:t>
            </a:r>
            <a:r>
              <a:rPr lang="en-US" sz="2000" dirty="0"/>
              <a:t> la o </a:t>
            </a:r>
            <a:r>
              <a:rPr lang="en-US" sz="2000" dirty="0" err="1"/>
              <a:t>energie</a:t>
            </a:r>
            <a:r>
              <a:rPr lang="en-US" sz="2000" dirty="0"/>
              <a:t> </a:t>
            </a:r>
            <a:r>
              <a:rPr lang="en-US" sz="2000" dirty="0" err="1"/>
              <a:t>selectată</a:t>
            </a:r>
            <a:r>
              <a:rPr lang="en-US" sz="2000" dirty="0"/>
              <a:t> au </a:t>
            </a:r>
            <a:r>
              <a:rPr lang="en-US" sz="2000" dirty="0" err="1"/>
              <a:t>aceeași</a:t>
            </a:r>
            <a:r>
              <a:rPr lang="en-US" sz="2000" dirty="0"/>
              <a:t> </a:t>
            </a:r>
            <a:r>
              <a:rPr lang="en-US" sz="2000" dirty="0" err="1"/>
              <a:t>lungime</a:t>
            </a:r>
            <a:r>
              <a:rPr lang="en-US" sz="2000" dirty="0"/>
              <a:t> de </a:t>
            </a:r>
            <a:r>
              <a:rPr lang="en-US" sz="2000" dirty="0" err="1"/>
              <a:t>undă</a:t>
            </a:r>
            <a:r>
              <a:rPr lang="en-US" sz="2000" dirty="0"/>
              <a:t>. </a:t>
            </a:r>
            <a:r>
              <a:rPr lang="en-US" sz="2000" dirty="0" err="1"/>
              <a:t>Generarea</a:t>
            </a:r>
            <a:r>
              <a:rPr lang="en-US" sz="2000" dirty="0"/>
              <a:t> </a:t>
            </a:r>
            <a:r>
              <a:rPr lang="en-US" sz="2000" dirty="0" err="1"/>
              <a:t>unui</a:t>
            </a:r>
            <a:r>
              <a:rPr lang="en-US" sz="2000" dirty="0"/>
              <a:t> </a:t>
            </a:r>
            <a:r>
              <a:rPr lang="en-US" sz="2000" dirty="0" err="1"/>
              <a:t>fascicul</a:t>
            </a:r>
            <a:r>
              <a:rPr lang="en-US" sz="2000" dirty="0"/>
              <a:t> de </a:t>
            </a:r>
            <a:r>
              <a:rPr lang="en-US" sz="2000" dirty="0" err="1"/>
              <a:t>electroni</a:t>
            </a:r>
            <a:r>
              <a:rPr lang="en-US" sz="2000" dirty="0"/>
              <a:t> </a:t>
            </a:r>
            <a:r>
              <a:rPr lang="en-US" sz="2000" dirty="0" err="1"/>
              <a:t>foarte</a:t>
            </a:r>
            <a:r>
              <a:rPr lang="en-US" sz="2000" dirty="0"/>
              <a:t> </a:t>
            </a:r>
            <a:r>
              <a:rPr lang="en-US" sz="2000" dirty="0" err="1"/>
              <a:t>monocromatic</a:t>
            </a:r>
            <a:r>
              <a:rPr lang="en-US" sz="2000" dirty="0"/>
              <a:t> </a:t>
            </a:r>
            <a:r>
              <a:rPr lang="en-US" sz="2000" dirty="0" err="1"/>
              <a:t>și</a:t>
            </a:r>
            <a:r>
              <a:rPr lang="en-US" sz="2000" dirty="0"/>
              <a:t> </a:t>
            </a:r>
            <a:r>
              <a:rPr lang="en-US" sz="2000" dirty="0" err="1"/>
              <a:t>coerent</a:t>
            </a:r>
            <a:r>
              <a:rPr lang="en-US" sz="2000" dirty="0"/>
              <a:t> </a:t>
            </a:r>
            <a:r>
              <a:rPr lang="en-US" sz="2000" dirty="0" err="1"/>
              <a:t>este</a:t>
            </a:r>
            <a:r>
              <a:rPr lang="en-US" sz="2000" dirty="0"/>
              <a:t> o </a:t>
            </a:r>
            <a:r>
              <a:rPr lang="en-US" sz="2000" dirty="0" err="1"/>
              <a:t>provocare</a:t>
            </a:r>
            <a:r>
              <a:rPr lang="en-US" sz="2000" dirty="0"/>
              <a:t> </a:t>
            </a:r>
            <a:r>
              <a:rPr lang="en-US" sz="2000" dirty="0" err="1"/>
              <a:t>importantă</a:t>
            </a:r>
            <a:r>
              <a:rPr lang="en-US" sz="2000" dirty="0"/>
              <a:t> </a:t>
            </a:r>
            <a:r>
              <a:rPr lang="en-US" sz="2000" dirty="0" err="1"/>
              <a:t>în</a:t>
            </a:r>
            <a:r>
              <a:rPr lang="en-US" sz="2000" dirty="0"/>
              <a:t> </a:t>
            </a:r>
            <a:r>
              <a:rPr lang="en-US" sz="2000" dirty="0" err="1"/>
              <a:t>proiectarea</a:t>
            </a:r>
            <a:r>
              <a:rPr lang="en-US" sz="2000" dirty="0"/>
              <a:t> </a:t>
            </a:r>
            <a:r>
              <a:rPr lang="en-US" sz="2000" dirty="0" err="1"/>
              <a:t>microscoapelor</a:t>
            </a:r>
            <a:r>
              <a:rPr lang="en-US" sz="2000" dirty="0"/>
              <a:t> </a:t>
            </a:r>
            <a:r>
              <a:rPr lang="en-US" sz="2000" dirty="0" err="1"/>
              <a:t>electronice</a:t>
            </a:r>
            <a:r>
              <a:rPr lang="en-US" sz="2000" dirty="0"/>
              <a:t> </a:t>
            </a:r>
            <a:r>
              <a:rPr lang="en-US" sz="2000" dirty="0" err="1"/>
              <a:t>moderne</a:t>
            </a:r>
            <a:r>
              <a:rPr lang="en-US" sz="2000" dirty="0"/>
              <a:t>. </a:t>
            </a:r>
            <a:endParaRPr lang="ro-RO" sz="2000" dirty="0"/>
          </a:p>
          <a:p>
            <a:pPr marL="0" indent="0">
              <a:buNone/>
            </a:pPr>
            <a:endParaRPr lang="ro-RO" sz="2000" dirty="0"/>
          </a:p>
          <a:p>
            <a:pPr marL="0" indent="0">
              <a:buNone/>
            </a:pPr>
            <a:r>
              <a:rPr lang="en-US" sz="2000" dirty="0" err="1"/>
              <a:t>După</a:t>
            </a:r>
            <a:r>
              <a:rPr lang="en-US" sz="2000" dirty="0"/>
              <a:t> </a:t>
            </a:r>
            <a:r>
              <a:rPr lang="en-US" sz="2000" dirty="0" err="1"/>
              <a:t>ce</a:t>
            </a:r>
            <a:r>
              <a:rPr lang="en-US" sz="2000" dirty="0"/>
              <a:t> </a:t>
            </a:r>
            <a:r>
              <a:rPr lang="en-US" sz="2000" dirty="0" err="1"/>
              <a:t>interacționează</a:t>
            </a:r>
            <a:r>
              <a:rPr lang="en-US" sz="2000" dirty="0"/>
              <a:t> cu un specimen, </a:t>
            </a:r>
            <a:r>
              <a:rPr lang="en-US" sz="2000" dirty="0" err="1"/>
              <a:t>undele</a:t>
            </a:r>
            <a:r>
              <a:rPr lang="en-US" sz="2000" dirty="0"/>
              <a:t> de </a:t>
            </a:r>
            <a:r>
              <a:rPr lang="en-US" sz="2000" dirty="0" err="1"/>
              <a:t>electroni</a:t>
            </a:r>
            <a:r>
              <a:rPr lang="en-US" sz="2000" dirty="0"/>
              <a:t> pot forma fascicule </a:t>
            </a:r>
            <a:r>
              <a:rPr lang="en-US" sz="2000" dirty="0" err="1"/>
              <a:t>incoerente</a:t>
            </a:r>
            <a:r>
              <a:rPr lang="en-US" sz="2000" dirty="0"/>
              <a:t> </a:t>
            </a:r>
            <a:r>
              <a:rPr lang="en-US" sz="2000" dirty="0" err="1"/>
              <a:t>sau</a:t>
            </a:r>
            <a:r>
              <a:rPr lang="en-US" sz="2000" dirty="0"/>
              <a:t> </a:t>
            </a:r>
            <a:r>
              <a:rPr lang="en-US" sz="2000" dirty="0" err="1"/>
              <a:t>coerente</a:t>
            </a:r>
            <a:r>
              <a:rPr lang="en-US" sz="2000" dirty="0"/>
              <a:t> care </a:t>
            </a:r>
            <a:r>
              <a:rPr lang="en-US" sz="2000" dirty="0" err="1"/>
              <a:t>interacționează</a:t>
            </a:r>
            <a:r>
              <a:rPr lang="en-US" sz="2000" dirty="0"/>
              <a:t> </a:t>
            </a:r>
            <a:r>
              <a:rPr lang="en-US" sz="2000" dirty="0" err="1"/>
              <a:t>între</a:t>
            </a:r>
            <a:r>
              <a:rPr lang="en-US" sz="2000" dirty="0"/>
              <a:t> </a:t>
            </a:r>
            <a:r>
              <a:rPr lang="en-US" sz="2000" dirty="0" err="1"/>
              <a:t>ele</a:t>
            </a:r>
            <a:r>
              <a:rPr lang="en-US" sz="2000" dirty="0"/>
              <a:t> </a:t>
            </a:r>
            <a:r>
              <a:rPr lang="en-US" sz="2000" dirty="0" err="1"/>
              <a:t>producând</a:t>
            </a:r>
            <a:r>
              <a:rPr lang="en-US" sz="2000" dirty="0"/>
              <a:t> </a:t>
            </a:r>
            <a:r>
              <a:rPr lang="en-US" sz="2000" dirty="0" err="1"/>
              <a:t>interferențe</a:t>
            </a:r>
            <a:r>
              <a:rPr lang="en-US" sz="2000" dirty="0"/>
              <a:t> constructive </a:t>
            </a:r>
            <a:r>
              <a:rPr lang="en-US" sz="2000" dirty="0" err="1"/>
              <a:t>sau</a:t>
            </a:r>
            <a:r>
              <a:rPr lang="en-US" sz="2000" dirty="0"/>
              <a:t> </a:t>
            </a:r>
            <a:r>
              <a:rPr lang="en-US" sz="2000" dirty="0" err="1"/>
              <a:t>distructive</a:t>
            </a:r>
            <a:r>
              <a:rPr lang="en-US" sz="2000" dirty="0"/>
              <a:t> care pot conduce </a:t>
            </a:r>
            <a:r>
              <a:rPr lang="en-US" sz="2000" dirty="0" err="1"/>
              <a:t>unde</a:t>
            </a:r>
            <a:r>
              <a:rPr lang="en-US" sz="2000" dirty="0"/>
              <a:t> de </a:t>
            </a:r>
            <a:r>
              <a:rPr lang="en-US" sz="2000" dirty="0" err="1"/>
              <a:t>stingere</a:t>
            </a:r>
            <a:r>
              <a:rPr lang="en-US" sz="2000" dirty="0"/>
              <a:t>.</a:t>
            </a:r>
          </a:p>
        </p:txBody>
      </p:sp>
    </p:spTree>
    <p:extLst>
      <p:ext uri="{BB962C8B-B14F-4D97-AF65-F5344CB8AC3E}">
        <p14:creationId xmlns:p14="http://schemas.microsoft.com/office/powerpoint/2010/main" val="3214761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Electron – matter Interactions</a:t>
            </a:r>
            <a:endParaRPr lang="en-US" dirty="0"/>
          </a:p>
        </p:txBody>
      </p:sp>
      <p:sp>
        <p:nvSpPr>
          <p:cNvPr id="3" name="Content Placeholder 2"/>
          <p:cNvSpPr>
            <a:spLocks noGrp="1"/>
          </p:cNvSpPr>
          <p:nvPr>
            <p:ph idx="1"/>
          </p:nvPr>
        </p:nvSpPr>
        <p:spPr>
          <a:xfrm>
            <a:off x="37010" y="1676400"/>
            <a:ext cx="9106989" cy="4525962"/>
          </a:xfrm>
        </p:spPr>
        <p:txBody>
          <a:bodyPr/>
          <a:lstStyle/>
          <a:p>
            <a:pPr marL="0" indent="0">
              <a:buNone/>
            </a:pPr>
            <a:r>
              <a:rPr lang="ro-RO" sz="2000" dirty="0"/>
              <a:t>C</a:t>
            </a:r>
            <a:r>
              <a:rPr lang="en-US" sz="2000" dirty="0" err="1"/>
              <a:t>ând</a:t>
            </a:r>
            <a:r>
              <a:rPr lang="en-US" sz="2000" dirty="0"/>
              <a:t> un electron </a:t>
            </a:r>
            <a:r>
              <a:rPr lang="en-US" sz="2000" dirty="0" err="1"/>
              <a:t>întâlnește</a:t>
            </a:r>
            <a:r>
              <a:rPr lang="en-US" sz="2000" dirty="0"/>
              <a:t> un material, </a:t>
            </a:r>
            <a:r>
              <a:rPr lang="en-US" sz="2000" dirty="0" err="1"/>
              <a:t>apar</a:t>
            </a:r>
            <a:r>
              <a:rPr lang="en-US" sz="2000" dirty="0"/>
              <a:t> </a:t>
            </a:r>
            <a:r>
              <a:rPr lang="en-US" sz="2000" dirty="0" err="1"/>
              <a:t>interacțiuni</a:t>
            </a:r>
            <a:r>
              <a:rPr lang="en-US" sz="2000" dirty="0"/>
              <a:t> </a:t>
            </a:r>
            <a:r>
              <a:rPr lang="en-US" sz="2000" dirty="0" err="1"/>
              <a:t>diferite</a:t>
            </a:r>
            <a:r>
              <a:rPr lang="en-US" sz="2000" dirty="0"/>
              <a:t> </a:t>
            </a:r>
            <a:r>
              <a:rPr lang="en-US" sz="2000" dirty="0" err="1"/>
              <a:t>producând</a:t>
            </a:r>
            <a:r>
              <a:rPr lang="en-US" sz="2000" dirty="0"/>
              <a:t> o </a:t>
            </a:r>
            <a:r>
              <a:rPr lang="en-US" sz="2000" dirty="0" err="1"/>
              <a:t>multitudine</a:t>
            </a:r>
            <a:r>
              <a:rPr lang="en-US" sz="2000" dirty="0"/>
              <a:t> de </a:t>
            </a:r>
            <a:r>
              <a:rPr lang="en-US" sz="2000" dirty="0" err="1"/>
              <a:t>semnale</a:t>
            </a:r>
            <a:r>
              <a:rPr lang="en-US" sz="2000" dirty="0"/>
              <a:t>. </a:t>
            </a:r>
            <a:r>
              <a:rPr lang="en-US" sz="2000" dirty="0" err="1"/>
              <a:t>Diferitele</a:t>
            </a:r>
            <a:r>
              <a:rPr lang="en-US" sz="2000" dirty="0"/>
              <a:t> </a:t>
            </a:r>
            <a:r>
              <a:rPr lang="en-US" sz="2000" dirty="0" err="1"/>
              <a:t>tipuri</a:t>
            </a:r>
            <a:r>
              <a:rPr lang="en-US" sz="2000" dirty="0"/>
              <a:t> de </a:t>
            </a:r>
            <a:r>
              <a:rPr lang="en-US" sz="2000" dirty="0" err="1"/>
              <a:t>interacțiune</a:t>
            </a:r>
            <a:r>
              <a:rPr lang="en-US" sz="2000" dirty="0"/>
              <a:t> electron-specimen </a:t>
            </a:r>
            <a:r>
              <a:rPr lang="en-US" sz="2000" dirty="0" err="1"/>
              <a:t>stau</a:t>
            </a:r>
            <a:r>
              <a:rPr lang="en-US" sz="2000" dirty="0"/>
              <a:t> la </a:t>
            </a:r>
            <a:r>
              <a:rPr lang="en-US" sz="2000" dirty="0" err="1"/>
              <a:t>baza</a:t>
            </a:r>
            <a:r>
              <a:rPr lang="en-US" sz="2000" dirty="0"/>
              <a:t> </a:t>
            </a:r>
            <a:r>
              <a:rPr lang="en-US" sz="2000" dirty="0" err="1"/>
              <a:t>majorității</a:t>
            </a:r>
            <a:r>
              <a:rPr lang="en-US" sz="2000" dirty="0"/>
              <a:t> </a:t>
            </a:r>
            <a:r>
              <a:rPr lang="en-US" sz="2000" dirty="0" err="1"/>
              <a:t>metodelor</a:t>
            </a:r>
            <a:r>
              <a:rPr lang="en-US" sz="2000" dirty="0"/>
              <a:t> de </a:t>
            </a:r>
            <a:r>
              <a:rPr lang="en-US" sz="2000" dirty="0" err="1"/>
              <a:t>microscopie</a:t>
            </a:r>
            <a:r>
              <a:rPr lang="en-US" sz="2000" dirty="0"/>
              <a:t> </a:t>
            </a:r>
            <a:r>
              <a:rPr lang="en-US" sz="2000" dirty="0" err="1"/>
              <a:t>electronică</a:t>
            </a:r>
            <a:r>
              <a:rPr lang="en-US" sz="2000" dirty="0"/>
              <a:t>. Aceste </a:t>
            </a:r>
            <a:r>
              <a:rPr lang="en-US" sz="2000" dirty="0" err="1"/>
              <a:t>efecte</a:t>
            </a:r>
            <a:r>
              <a:rPr lang="en-US" sz="2000" dirty="0"/>
              <a:t> pot fi </a:t>
            </a:r>
            <a:r>
              <a:rPr lang="en-US" sz="2000" dirty="0" err="1"/>
              <a:t>clasificate</a:t>
            </a:r>
            <a:r>
              <a:rPr lang="en-US" sz="2000" dirty="0"/>
              <a:t> </a:t>
            </a:r>
            <a:r>
              <a:rPr lang="en-US" sz="2000" dirty="0" err="1"/>
              <a:t>în</a:t>
            </a:r>
            <a:r>
              <a:rPr lang="en-US" sz="2000" dirty="0"/>
              <a:t> </a:t>
            </a:r>
            <a:r>
              <a:rPr lang="en-US" sz="2000" dirty="0" err="1"/>
              <a:t>două</a:t>
            </a:r>
            <a:r>
              <a:rPr lang="en-US" sz="2000" dirty="0"/>
              <a:t> </a:t>
            </a:r>
            <a:r>
              <a:rPr lang="en-US" sz="2000" dirty="0" err="1"/>
              <a:t>tipuri</a:t>
            </a:r>
            <a:r>
              <a:rPr lang="en-US" sz="2000" dirty="0"/>
              <a:t> </a:t>
            </a:r>
            <a:r>
              <a:rPr lang="en-US" sz="2000" dirty="0" err="1"/>
              <a:t>principale</a:t>
            </a:r>
            <a:r>
              <a:rPr lang="en-US" sz="2000" dirty="0"/>
              <a:t> </a:t>
            </a:r>
            <a:r>
              <a:rPr lang="en-US" sz="2000" dirty="0" err="1"/>
              <a:t>diferite</a:t>
            </a:r>
            <a:r>
              <a:rPr lang="en-US" sz="2000" dirty="0"/>
              <a:t>: </a:t>
            </a:r>
            <a:r>
              <a:rPr lang="en-US" sz="2000" dirty="0" err="1"/>
              <a:t>interacțiuni</a:t>
            </a:r>
            <a:r>
              <a:rPr lang="en-US" sz="2000" dirty="0"/>
              <a:t> </a:t>
            </a:r>
            <a:r>
              <a:rPr lang="en-US" sz="2000" dirty="0" err="1"/>
              <a:t>elastice</a:t>
            </a:r>
            <a:r>
              <a:rPr lang="en-US" sz="2000" dirty="0"/>
              <a:t> </a:t>
            </a:r>
            <a:r>
              <a:rPr lang="en-US" sz="2000" dirty="0" err="1"/>
              <a:t>și</a:t>
            </a:r>
            <a:r>
              <a:rPr lang="en-US" sz="2000" dirty="0"/>
              <a:t> </a:t>
            </a:r>
            <a:r>
              <a:rPr lang="en-US" sz="2000" dirty="0" err="1"/>
              <a:t>inelastice</a:t>
            </a:r>
            <a:r>
              <a:rPr lang="en-US" sz="2000" dirty="0"/>
              <a:t>.</a:t>
            </a:r>
            <a:endParaRPr lang="ro-RO" sz="2000" dirty="0"/>
          </a:p>
          <a:p>
            <a:pPr marL="0" indent="0">
              <a:buNone/>
            </a:pPr>
            <a:r>
              <a:rPr lang="en-US" sz="2000" dirty="0"/>
              <a:t>În </a:t>
            </a:r>
            <a:r>
              <a:rPr lang="en-US" sz="2000" dirty="0" err="1"/>
              <a:t>interacțiunile</a:t>
            </a:r>
            <a:r>
              <a:rPr lang="en-US" sz="2000" dirty="0"/>
              <a:t> </a:t>
            </a:r>
            <a:r>
              <a:rPr lang="en-US" sz="2000" dirty="0" err="1"/>
              <a:t>elastice</a:t>
            </a:r>
            <a:r>
              <a:rPr lang="en-US" sz="2000" dirty="0"/>
              <a:t>, </a:t>
            </a:r>
            <a:r>
              <a:rPr lang="en-US" sz="2000" dirty="0" err="1"/>
              <a:t>nicio</a:t>
            </a:r>
            <a:r>
              <a:rPr lang="en-US" sz="2000" dirty="0"/>
              <a:t> </a:t>
            </a:r>
            <a:r>
              <a:rPr lang="en-US" sz="2000" dirty="0" err="1"/>
              <a:t>energie</a:t>
            </a:r>
            <a:r>
              <a:rPr lang="en-US" sz="2000" dirty="0"/>
              <a:t> nu </a:t>
            </a:r>
            <a:r>
              <a:rPr lang="en-US" sz="2000" dirty="0" err="1"/>
              <a:t>este</a:t>
            </a:r>
            <a:r>
              <a:rPr lang="en-US" sz="2000" dirty="0"/>
              <a:t> </a:t>
            </a:r>
            <a:r>
              <a:rPr lang="en-US" sz="2000" dirty="0" err="1"/>
              <a:t>transferată</a:t>
            </a:r>
            <a:r>
              <a:rPr lang="en-US" sz="2000" dirty="0"/>
              <a:t> de la electron la </a:t>
            </a:r>
            <a:r>
              <a:rPr lang="en-US" sz="2000" dirty="0" err="1"/>
              <a:t>probă</a:t>
            </a:r>
            <a:r>
              <a:rPr lang="en-US" sz="2000" dirty="0"/>
              <a:t>, </a:t>
            </a:r>
            <a:r>
              <a:rPr lang="en-US" sz="2000" dirty="0" err="1"/>
              <a:t>iar</a:t>
            </a:r>
            <a:r>
              <a:rPr lang="en-US" sz="2000" dirty="0"/>
              <a:t> </a:t>
            </a:r>
            <a:r>
              <a:rPr lang="en-US" sz="2000" dirty="0" err="1"/>
              <a:t>electronul</a:t>
            </a:r>
            <a:r>
              <a:rPr lang="en-US" sz="2000" dirty="0"/>
              <a:t> care </a:t>
            </a:r>
            <a:r>
              <a:rPr lang="en-US" sz="2000" dirty="0" err="1"/>
              <a:t>părăsește</a:t>
            </a:r>
            <a:r>
              <a:rPr lang="en-US" sz="2000" dirty="0"/>
              <a:t> </a:t>
            </a:r>
            <a:r>
              <a:rPr lang="en-US" sz="2000" dirty="0" err="1"/>
              <a:t>eșantionul</a:t>
            </a:r>
            <a:r>
              <a:rPr lang="en-US" sz="2000" dirty="0"/>
              <a:t> </a:t>
            </a:r>
            <a:r>
              <a:rPr lang="en-US" sz="2000" dirty="0" err="1"/>
              <a:t>își</a:t>
            </a:r>
            <a:r>
              <a:rPr lang="en-US" sz="2000" dirty="0"/>
              <a:t> </a:t>
            </a:r>
            <a:r>
              <a:rPr lang="en-US" sz="2000" dirty="0" err="1"/>
              <a:t>păstrează</a:t>
            </a:r>
            <a:r>
              <a:rPr lang="en-US" sz="2000" dirty="0"/>
              <a:t> </a:t>
            </a:r>
            <a:r>
              <a:rPr lang="en-US" sz="2000" dirty="0" err="1"/>
              <a:t>încă</a:t>
            </a:r>
            <a:r>
              <a:rPr lang="en-US" sz="2000" dirty="0"/>
              <a:t> </a:t>
            </a:r>
            <a:r>
              <a:rPr lang="en-US" sz="2000" dirty="0" err="1"/>
              <a:t>energia</a:t>
            </a:r>
            <a:r>
              <a:rPr lang="en-US" sz="2000" dirty="0"/>
              <a:t> </a:t>
            </a:r>
            <a:r>
              <a:rPr lang="en-US" sz="2000" dirty="0" err="1"/>
              <a:t>inițială</a:t>
            </a:r>
            <a:r>
              <a:rPr lang="en-US" sz="2000" dirty="0"/>
              <a:t> (Eel = E0). </a:t>
            </a:r>
            <a:endParaRPr lang="ro-RO" sz="2000" dirty="0"/>
          </a:p>
          <a:p>
            <a:pPr marL="0" indent="0">
              <a:buNone/>
            </a:pPr>
            <a:r>
              <a:rPr lang="en-US" sz="2000" dirty="0"/>
              <a:t>Un </a:t>
            </a:r>
            <a:r>
              <a:rPr lang="en-US" sz="2000" dirty="0" err="1"/>
              <a:t>exemplu</a:t>
            </a:r>
            <a:r>
              <a:rPr lang="en-US" sz="2000" dirty="0"/>
              <a:t> </a:t>
            </a:r>
            <a:r>
              <a:rPr lang="en-US" sz="2000" dirty="0" err="1"/>
              <a:t>în</a:t>
            </a:r>
            <a:r>
              <a:rPr lang="en-US" sz="2000" dirty="0"/>
              <a:t> </a:t>
            </a:r>
            <a:r>
              <a:rPr lang="en-US" sz="2000" dirty="0" err="1"/>
              <a:t>acest</a:t>
            </a:r>
            <a:r>
              <a:rPr lang="en-US" sz="2000" dirty="0"/>
              <a:t> </a:t>
            </a:r>
            <a:r>
              <a:rPr lang="en-US" sz="2000" dirty="0" err="1"/>
              <a:t>sens</a:t>
            </a:r>
            <a:r>
              <a:rPr lang="en-US" sz="2000" dirty="0"/>
              <a:t> </a:t>
            </a:r>
            <a:r>
              <a:rPr lang="en-US" sz="2000" dirty="0" err="1"/>
              <a:t>este</a:t>
            </a:r>
            <a:r>
              <a:rPr lang="en-US" sz="2000" dirty="0"/>
              <a:t> </a:t>
            </a:r>
            <a:r>
              <a:rPr lang="en-US" sz="2000" dirty="0" err="1"/>
              <a:t>cazul</a:t>
            </a:r>
            <a:r>
              <a:rPr lang="en-US" sz="2000" dirty="0"/>
              <a:t> </a:t>
            </a:r>
            <a:r>
              <a:rPr lang="en-US" sz="2000" dirty="0" err="1"/>
              <a:t>electronului</a:t>
            </a:r>
            <a:r>
              <a:rPr lang="en-US" sz="2000" dirty="0"/>
              <a:t> care </a:t>
            </a:r>
            <a:r>
              <a:rPr lang="en-US" sz="2000" dirty="0" err="1"/>
              <a:t>trece</a:t>
            </a:r>
            <a:r>
              <a:rPr lang="en-US" sz="2000" dirty="0"/>
              <a:t> </a:t>
            </a:r>
            <a:r>
              <a:rPr lang="en-US" sz="2000" dirty="0" err="1"/>
              <a:t>prin</a:t>
            </a:r>
            <a:r>
              <a:rPr lang="en-US" sz="2000" dirty="0"/>
              <a:t> </a:t>
            </a:r>
            <a:r>
              <a:rPr lang="en-US" sz="2000" dirty="0" err="1"/>
              <a:t>eșantion</a:t>
            </a:r>
            <a:r>
              <a:rPr lang="en-US" sz="2000" dirty="0"/>
              <a:t> </a:t>
            </a:r>
            <a:r>
              <a:rPr lang="en-US" sz="2000" dirty="0" err="1"/>
              <a:t>fără</a:t>
            </a:r>
            <a:r>
              <a:rPr lang="en-US" sz="2000" dirty="0"/>
              <a:t> </a:t>
            </a:r>
            <a:r>
              <a:rPr lang="en-US" sz="2000" dirty="0" err="1"/>
              <a:t>nicio</a:t>
            </a:r>
            <a:r>
              <a:rPr lang="en-US" sz="2000" dirty="0"/>
              <a:t> </a:t>
            </a:r>
            <a:r>
              <a:rPr lang="en-US" sz="2000" dirty="0" err="1"/>
              <a:t>interacțiune</a:t>
            </a:r>
            <a:r>
              <a:rPr lang="en-US" sz="2000" dirty="0"/>
              <a:t>, </a:t>
            </a:r>
            <a:r>
              <a:rPr lang="en-US" sz="2000" dirty="0" err="1"/>
              <a:t>ceea</a:t>
            </a:r>
            <a:r>
              <a:rPr lang="en-US" sz="2000" dirty="0"/>
              <a:t> </a:t>
            </a:r>
            <a:r>
              <a:rPr lang="en-US" sz="2000" dirty="0" err="1"/>
              <a:t>ce</a:t>
            </a:r>
            <a:r>
              <a:rPr lang="en-US" sz="2000" dirty="0"/>
              <a:t> </a:t>
            </a:r>
            <a:r>
              <a:rPr lang="en-US" sz="2000" dirty="0" err="1"/>
              <a:t>contribuie</a:t>
            </a:r>
            <a:r>
              <a:rPr lang="en-US" sz="2000" dirty="0"/>
              <a:t> la </a:t>
            </a:r>
            <a:r>
              <a:rPr lang="en-US" sz="2000" dirty="0" err="1"/>
              <a:t>părăsirea</a:t>
            </a:r>
            <a:r>
              <a:rPr lang="en-US" sz="2000" dirty="0"/>
              <a:t> </a:t>
            </a:r>
            <a:r>
              <a:rPr lang="en-US" sz="2000" dirty="0" err="1"/>
              <a:t>fasciculului</a:t>
            </a:r>
            <a:r>
              <a:rPr lang="en-US" sz="2000" dirty="0"/>
              <a:t> direct din </a:t>
            </a:r>
            <a:r>
              <a:rPr lang="en-US" sz="2000" dirty="0" err="1"/>
              <a:t>eșantion</a:t>
            </a:r>
            <a:r>
              <a:rPr lang="en-US" sz="2000" dirty="0"/>
              <a:t> </a:t>
            </a:r>
            <a:r>
              <a:rPr lang="en-US" sz="2000" dirty="0" err="1"/>
              <a:t>în</a:t>
            </a:r>
            <a:r>
              <a:rPr lang="en-US" sz="2000" dirty="0"/>
              <a:t> </a:t>
            </a:r>
            <a:r>
              <a:rPr lang="en-US" sz="2000" dirty="0" err="1"/>
              <a:t>direcția</a:t>
            </a:r>
            <a:r>
              <a:rPr lang="en-US" sz="2000" dirty="0"/>
              <a:t> </a:t>
            </a:r>
            <a:r>
              <a:rPr lang="en-US" sz="2000" dirty="0" err="1"/>
              <a:t>fasciculului</a:t>
            </a:r>
            <a:r>
              <a:rPr lang="en-US" sz="2000" dirty="0"/>
              <a:t> incident. În </a:t>
            </a:r>
            <a:r>
              <a:rPr lang="en-US" sz="2000" dirty="0" err="1"/>
              <a:t>eșantioanele</a:t>
            </a:r>
            <a:r>
              <a:rPr lang="en-US" sz="2000" dirty="0"/>
              <a:t> </a:t>
            </a:r>
            <a:r>
              <a:rPr lang="en-US" sz="2000" dirty="0" err="1"/>
              <a:t>subțiri</a:t>
            </a:r>
            <a:r>
              <a:rPr lang="en-US" sz="2000" dirty="0"/>
              <a:t>, </a:t>
            </a:r>
            <a:r>
              <a:rPr lang="en-US" sz="2000" dirty="0" err="1"/>
              <a:t>aceste</a:t>
            </a:r>
            <a:r>
              <a:rPr lang="en-US" sz="2000" dirty="0"/>
              <a:t> </a:t>
            </a:r>
            <a:r>
              <a:rPr lang="en-US" sz="2000" dirty="0" err="1"/>
              <a:t>semnale</a:t>
            </a:r>
            <a:r>
              <a:rPr lang="en-US" sz="2000" dirty="0"/>
              <a:t> </a:t>
            </a:r>
            <a:r>
              <a:rPr lang="en-US" sz="2000" dirty="0" err="1"/>
              <a:t>sunt</a:t>
            </a:r>
            <a:r>
              <a:rPr lang="en-US" sz="2000" dirty="0"/>
              <a:t> </a:t>
            </a:r>
            <a:r>
              <a:rPr lang="en-US" sz="2000" dirty="0" err="1"/>
              <a:t>exploatate</a:t>
            </a:r>
            <a:r>
              <a:rPr lang="en-US" sz="2000" dirty="0"/>
              <a:t> </a:t>
            </a:r>
            <a:r>
              <a:rPr lang="en-US" sz="2000" dirty="0" err="1"/>
              <a:t>în</a:t>
            </a:r>
            <a:r>
              <a:rPr lang="en-US" sz="2000" dirty="0"/>
              <a:t> principal </a:t>
            </a:r>
            <a:r>
              <a:rPr lang="en-US" sz="2000" dirty="0" err="1"/>
              <a:t>în</a:t>
            </a:r>
            <a:r>
              <a:rPr lang="en-US" sz="2000" dirty="0"/>
              <a:t> </a:t>
            </a:r>
            <a:r>
              <a:rPr lang="en-US" sz="2000" dirty="0" err="1"/>
              <a:t>metodele</a:t>
            </a:r>
            <a:r>
              <a:rPr lang="en-US" sz="2000" dirty="0"/>
              <a:t> TEM </a:t>
            </a:r>
            <a:r>
              <a:rPr lang="en-US" sz="2000" dirty="0" err="1"/>
              <a:t>și</a:t>
            </a:r>
            <a:r>
              <a:rPr lang="en-US" sz="2000" dirty="0"/>
              <a:t> de </a:t>
            </a:r>
            <a:r>
              <a:rPr lang="en-US" sz="2000" dirty="0" err="1"/>
              <a:t>difracție</a:t>
            </a:r>
            <a:r>
              <a:rPr lang="en-US" sz="2000" dirty="0"/>
              <a:t> a </a:t>
            </a:r>
            <a:r>
              <a:rPr lang="en-US" sz="2000" dirty="0" err="1"/>
              <a:t>electronilor</a:t>
            </a:r>
            <a:r>
              <a:rPr lang="en-US" sz="2000" dirty="0"/>
              <a:t>, </a:t>
            </a:r>
            <a:r>
              <a:rPr lang="en-US" sz="2000" dirty="0" err="1"/>
              <a:t>în</a:t>
            </a:r>
            <a:r>
              <a:rPr lang="en-US" sz="2000" dirty="0"/>
              <a:t> </a:t>
            </a:r>
            <a:r>
              <a:rPr lang="en-US" sz="2000" dirty="0" err="1"/>
              <a:t>timp</a:t>
            </a:r>
            <a:r>
              <a:rPr lang="en-US" sz="2000" dirty="0"/>
              <a:t> </a:t>
            </a:r>
            <a:r>
              <a:rPr lang="en-US" sz="2000" dirty="0" err="1"/>
              <a:t>ce</a:t>
            </a:r>
            <a:r>
              <a:rPr lang="en-US" sz="2000" dirty="0"/>
              <a:t> </a:t>
            </a:r>
            <a:r>
              <a:rPr lang="en-US" sz="2000" dirty="0" err="1"/>
              <a:t>în</a:t>
            </a:r>
            <a:r>
              <a:rPr lang="en-US" sz="2000" dirty="0"/>
              <a:t> </a:t>
            </a:r>
            <a:r>
              <a:rPr lang="en-US" sz="2000" dirty="0" err="1"/>
              <a:t>eșantioanele</a:t>
            </a:r>
            <a:r>
              <a:rPr lang="en-US" sz="2000" dirty="0"/>
              <a:t> </a:t>
            </a:r>
            <a:r>
              <a:rPr lang="en-US" sz="2000" dirty="0" err="1"/>
              <a:t>groase</a:t>
            </a:r>
            <a:r>
              <a:rPr lang="en-US" sz="2000" dirty="0"/>
              <a:t> </a:t>
            </a:r>
            <a:r>
              <a:rPr lang="en-US" sz="2000" dirty="0" err="1"/>
              <a:t>electronii</a:t>
            </a:r>
            <a:r>
              <a:rPr lang="en-US" sz="2000" dirty="0"/>
              <a:t> </a:t>
            </a:r>
            <a:r>
              <a:rPr lang="en-US" sz="2000" dirty="0" err="1"/>
              <a:t>retroîmprăștiați</a:t>
            </a:r>
            <a:r>
              <a:rPr lang="en-US" sz="2000" dirty="0"/>
              <a:t> </a:t>
            </a:r>
            <a:r>
              <a:rPr lang="en-US" sz="2000" dirty="0" err="1"/>
              <a:t>sunt</a:t>
            </a:r>
            <a:r>
              <a:rPr lang="en-US" sz="2000" dirty="0"/>
              <a:t> </a:t>
            </a:r>
            <a:r>
              <a:rPr lang="en-US" sz="2000" dirty="0" err="1"/>
              <a:t>principalele</a:t>
            </a:r>
            <a:r>
              <a:rPr lang="en-US" sz="2000" dirty="0"/>
              <a:t> </a:t>
            </a:r>
            <a:r>
              <a:rPr lang="en-US" sz="2000" dirty="0" err="1"/>
              <a:t>semnale</a:t>
            </a:r>
            <a:r>
              <a:rPr lang="en-US" sz="2000" dirty="0"/>
              <a:t> </a:t>
            </a:r>
            <a:r>
              <a:rPr lang="en-US" sz="2000" dirty="0" err="1"/>
              <a:t>elastice</a:t>
            </a:r>
            <a:r>
              <a:rPr lang="en-US" sz="2000" dirty="0"/>
              <a:t> </a:t>
            </a:r>
            <a:r>
              <a:rPr lang="en-US" sz="2000" dirty="0" err="1"/>
              <a:t>studiate</a:t>
            </a:r>
            <a:r>
              <a:rPr lang="en-US" sz="2000" dirty="0"/>
              <a:t>.</a:t>
            </a:r>
            <a:endParaRPr lang="ro-RO" sz="2000" dirty="0"/>
          </a:p>
        </p:txBody>
      </p:sp>
    </p:spTree>
    <p:extLst>
      <p:ext uri="{BB962C8B-B14F-4D97-AF65-F5344CB8AC3E}">
        <p14:creationId xmlns:p14="http://schemas.microsoft.com/office/powerpoint/2010/main" val="3347012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Elastic and inelastic scattering</a:t>
            </a:r>
            <a:endParaRPr lang="en-US" dirty="0"/>
          </a:p>
        </p:txBody>
      </p:sp>
      <p:sp>
        <p:nvSpPr>
          <p:cNvPr id="3" name="Content Placeholder 2"/>
          <p:cNvSpPr>
            <a:spLocks noGrp="1"/>
          </p:cNvSpPr>
          <p:nvPr>
            <p:ph idx="1"/>
          </p:nvPr>
        </p:nvSpPr>
        <p:spPr>
          <a:xfrm>
            <a:off x="0" y="1524000"/>
            <a:ext cx="6130602" cy="4525962"/>
          </a:xfrm>
        </p:spPr>
        <p:txBody>
          <a:bodyPr/>
          <a:lstStyle/>
          <a:p>
            <a:pPr marL="0" indent="0">
              <a:buNone/>
            </a:pPr>
            <a:r>
              <a:rPr lang="en-US" sz="2000" dirty="0"/>
              <a:t>În </a:t>
            </a:r>
            <a:r>
              <a:rPr lang="en-US" sz="2000" dirty="0" err="1"/>
              <a:t>interacțiunile</a:t>
            </a:r>
            <a:r>
              <a:rPr lang="en-US" sz="2000" dirty="0"/>
              <a:t> </a:t>
            </a:r>
            <a:r>
              <a:rPr lang="en-US" sz="2000" dirty="0" err="1"/>
              <a:t>inelastice</a:t>
            </a:r>
            <a:r>
              <a:rPr lang="en-US" sz="2000" dirty="0"/>
              <a:t>, o </a:t>
            </a:r>
            <a:r>
              <a:rPr lang="en-US" sz="2000" dirty="0" err="1"/>
              <a:t>cantitate</a:t>
            </a:r>
            <a:r>
              <a:rPr lang="en-US" sz="2000" dirty="0"/>
              <a:t> de </a:t>
            </a:r>
            <a:r>
              <a:rPr lang="en-US" sz="2000" dirty="0" err="1"/>
              <a:t>energie</a:t>
            </a:r>
            <a:r>
              <a:rPr lang="en-US" sz="2000" dirty="0"/>
              <a:t> </a:t>
            </a:r>
            <a:r>
              <a:rPr lang="en-US" sz="2000" dirty="0" err="1"/>
              <a:t>este</a:t>
            </a:r>
            <a:r>
              <a:rPr lang="en-US" sz="2000" dirty="0"/>
              <a:t> </a:t>
            </a:r>
            <a:r>
              <a:rPr lang="en-US" sz="2000" dirty="0" err="1"/>
              <a:t>transferată</a:t>
            </a:r>
            <a:r>
              <a:rPr lang="en-US" sz="2000" dirty="0"/>
              <a:t> de la </a:t>
            </a:r>
            <a:r>
              <a:rPr lang="en-US" sz="2000" dirty="0" err="1"/>
              <a:t>electronii</a:t>
            </a:r>
            <a:r>
              <a:rPr lang="en-US" sz="2000" dirty="0"/>
              <a:t> </a:t>
            </a:r>
            <a:r>
              <a:rPr lang="en-US" sz="2000" dirty="0" err="1"/>
              <a:t>incidenti</a:t>
            </a:r>
            <a:r>
              <a:rPr lang="en-US" sz="2000" dirty="0"/>
              <a:t> la </a:t>
            </a:r>
            <a:r>
              <a:rPr lang="en-US" sz="2000" dirty="0" err="1"/>
              <a:t>probă</a:t>
            </a:r>
            <a:r>
              <a:rPr lang="en-US" sz="2000" dirty="0"/>
              <a:t>, </a:t>
            </a:r>
            <a:r>
              <a:rPr lang="en-US" sz="2000" dirty="0" err="1"/>
              <a:t>provocând</a:t>
            </a:r>
            <a:r>
              <a:rPr lang="en-US" sz="2000" dirty="0"/>
              <a:t> </a:t>
            </a:r>
            <a:r>
              <a:rPr lang="en-US" sz="2000" dirty="0" err="1"/>
              <a:t>semnale</a:t>
            </a:r>
            <a:r>
              <a:rPr lang="en-US" sz="2000" dirty="0"/>
              <a:t> </a:t>
            </a:r>
            <a:r>
              <a:rPr lang="en-US" sz="2000" dirty="0" err="1"/>
              <a:t>diferite</a:t>
            </a:r>
            <a:r>
              <a:rPr lang="en-US" sz="2000" dirty="0"/>
              <a:t> </a:t>
            </a:r>
            <a:r>
              <a:rPr lang="en-US" sz="2000" dirty="0" err="1"/>
              <a:t>precum</a:t>
            </a:r>
            <a:r>
              <a:rPr lang="en-US" sz="2000" dirty="0"/>
              <a:t> raze X, Auger </a:t>
            </a:r>
            <a:r>
              <a:rPr lang="en-US" sz="2000" dirty="0" err="1"/>
              <a:t>sau</a:t>
            </a:r>
            <a:r>
              <a:rPr lang="en-US" sz="2000" dirty="0"/>
              <a:t> </a:t>
            </a:r>
            <a:r>
              <a:rPr lang="en-US" sz="2000" dirty="0" err="1"/>
              <a:t>electroni</a:t>
            </a:r>
            <a:r>
              <a:rPr lang="en-US" sz="2000" dirty="0"/>
              <a:t> </a:t>
            </a:r>
            <a:r>
              <a:rPr lang="en-US" sz="2000" dirty="0" err="1"/>
              <a:t>secundari</a:t>
            </a:r>
            <a:r>
              <a:rPr lang="en-US" sz="2000" dirty="0"/>
              <a:t> </a:t>
            </a:r>
            <a:r>
              <a:rPr lang="en-US" sz="2000" dirty="0" err="1"/>
              <a:t>sau</a:t>
            </a:r>
            <a:r>
              <a:rPr lang="en-US" sz="2000" dirty="0"/>
              <a:t> </a:t>
            </a:r>
            <a:r>
              <a:rPr lang="en-US" sz="2000" dirty="0" err="1"/>
              <a:t>catodoluminiscență</a:t>
            </a:r>
            <a:r>
              <a:rPr lang="en-US" sz="2000" dirty="0"/>
              <a:t>.</a:t>
            </a:r>
            <a:endParaRPr lang="ro-RO" sz="2000" dirty="0"/>
          </a:p>
          <a:p>
            <a:pPr marL="0" indent="0">
              <a:buNone/>
            </a:pPr>
            <a:r>
              <a:rPr lang="en-US" sz="2000" dirty="0" err="1"/>
              <a:t>Figura</a:t>
            </a:r>
            <a:r>
              <a:rPr lang="en-US" sz="2000" dirty="0"/>
              <a:t> </a:t>
            </a:r>
            <a:r>
              <a:rPr lang="en-US" sz="2000" dirty="0" err="1"/>
              <a:t>prezintă</a:t>
            </a:r>
            <a:r>
              <a:rPr lang="en-US" sz="2000" dirty="0"/>
              <a:t> </a:t>
            </a:r>
            <a:r>
              <a:rPr lang="en-US" sz="2000" dirty="0" err="1"/>
              <a:t>spectrul</a:t>
            </a:r>
            <a:r>
              <a:rPr lang="en-US" sz="2000" dirty="0"/>
              <a:t> de </a:t>
            </a:r>
            <a:r>
              <a:rPr lang="en-US" sz="2000" dirty="0" err="1"/>
              <a:t>energie</a:t>
            </a:r>
            <a:r>
              <a:rPr lang="en-US" sz="2000" dirty="0"/>
              <a:t> </a:t>
            </a:r>
            <a:r>
              <a:rPr lang="en-US" sz="2000" dirty="0" err="1"/>
              <a:t>electronică</a:t>
            </a:r>
            <a:r>
              <a:rPr lang="en-US" sz="2000" dirty="0"/>
              <a:t> a </a:t>
            </a:r>
            <a:r>
              <a:rPr lang="en-US" sz="2000" dirty="0" err="1"/>
              <a:t>mai</a:t>
            </a:r>
            <a:r>
              <a:rPr lang="en-US" sz="2000" dirty="0"/>
              <a:t> </a:t>
            </a:r>
            <a:r>
              <a:rPr lang="en-US" sz="2000" dirty="0" err="1"/>
              <a:t>multor</a:t>
            </a:r>
            <a:r>
              <a:rPr lang="en-US" sz="2000" dirty="0"/>
              <a:t> </a:t>
            </a:r>
            <a:r>
              <a:rPr lang="en-US" sz="2000" dirty="0" err="1"/>
              <a:t>semnale</a:t>
            </a:r>
            <a:r>
              <a:rPr lang="en-US" sz="2000" dirty="0"/>
              <a:t> </a:t>
            </a:r>
            <a:r>
              <a:rPr lang="en-US" sz="2000" dirty="0" err="1"/>
              <a:t>produse</a:t>
            </a:r>
            <a:r>
              <a:rPr lang="en-US" sz="2000" dirty="0"/>
              <a:t> </a:t>
            </a:r>
            <a:r>
              <a:rPr lang="en-US" sz="2000" dirty="0" err="1"/>
              <a:t>în</a:t>
            </a:r>
            <a:r>
              <a:rPr lang="en-US" sz="2000" dirty="0"/>
              <a:t> </a:t>
            </a:r>
            <a:r>
              <a:rPr lang="en-US" sz="2000" dirty="0" err="1"/>
              <a:t>timpul</a:t>
            </a:r>
            <a:r>
              <a:rPr lang="en-US" sz="2000" dirty="0"/>
              <a:t> </a:t>
            </a:r>
            <a:r>
              <a:rPr lang="en-US" sz="2000" dirty="0" err="1"/>
              <a:t>interacțiunii</a:t>
            </a:r>
            <a:r>
              <a:rPr lang="en-US" sz="2000" dirty="0"/>
              <a:t> </a:t>
            </a:r>
            <a:r>
              <a:rPr lang="en-US" sz="2000" dirty="0" err="1"/>
              <a:t>unui</a:t>
            </a:r>
            <a:r>
              <a:rPr lang="en-US" sz="2000" dirty="0"/>
              <a:t> </a:t>
            </a:r>
            <a:r>
              <a:rPr lang="en-US" sz="2000" dirty="0" err="1"/>
              <a:t>fascicul</a:t>
            </a:r>
            <a:r>
              <a:rPr lang="en-US" sz="2000" dirty="0"/>
              <a:t> de </a:t>
            </a:r>
            <a:r>
              <a:rPr lang="en-US" sz="2000" dirty="0" err="1"/>
              <a:t>electroni</a:t>
            </a:r>
            <a:r>
              <a:rPr lang="en-US" sz="2000" dirty="0"/>
              <a:t> cu un specimen. </a:t>
            </a:r>
            <a:r>
              <a:rPr lang="en-US" sz="2000" dirty="0" err="1"/>
              <a:t>Picurile</a:t>
            </a:r>
            <a:r>
              <a:rPr lang="en-US" sz="2000" dirty="0"/>
              <a:t> de </a:t>
            </a:r>
            <a:r>
              <a:rPr lang="en-US" sz="2000" dirty="0" err="1"/>
              <a:t>energie</a:t>
            </a:r>
            <a:r>
              <a:rPr lang="en-US" sz="2000" dirty="0"/>
              <a:t> </a:t>
            </a:r>
            <a:r>
              <a:rPr lang="en-US" sz="2000" dirty="0" err="1"/>
              <a:t>scăzută</a:t>
            </a:r>
            <a:r>
              <a:rPr lang="en-US" sz="2000" dirty="0"/>
              <a:t>, cum </a:t>
            </a:r>
            <a:r>
              <a:rPr lang="en-US" sz="2000" dirty="0" err="1"/>
              <a:t>ar</a:t>
            </a:r>
            <a:r>
              <a:rPr lang="en-US" sz="2000" dirty="0"/>
              <a:t> fi </a:t>
            </a:r>
            <a:r>
              <a:rPr lang="en-US" sz="2000" dirty="0" err="1"/>
              <a:t>vârful</a:t>
            </a:r>
            <a:r>
              <a:rPr lang="en-US" sz="2000" dirty="0"/>
              <a:t> mare de </a:t>
            </a:r>
            <a:r>
              <a:rPr lang="en-US" sz="2000" dirty="0" err="1"/>
              <a:t>electroni</a:t>
            </a:r>
            <a:r>
              <a:rPr lang="en-US" sz="2000" dirty="0"/>
              <a:t> </a:t>
            </a:r>
            <a:r>
              <a:rPr lang="en-US" sz="2000" dirty="0" err="1"/>
              <a:t>secundar</a:t>
            </a:r>
            <a:r>
              <a:rPr lang="en-US" sz="2000" dirty="0"/>
              <a:t>, </a:t>
            </a:r>
            <a:r>
              <a:rPr lang="en-US" sz="2000" dirty="0" err="1"/>
              <a:t>corespund</a:t>
            </a:r>
            <a:r>
              <a:rPr lang="en-US" sz="2000" dirty="0"/>
              <a:t> </a:t>
            </a:r>
            <a:r>
              <a:rPr lang="en-US" sz="2000" dirty="0" err="1"/>
              <a:t>interacțiunii</a:t>
            </a:r>
            <a:r>
              <a:rPr lang="en-US" sz="2000" dirty="0"/>
              <a:t> </a:t>
            </a:r>
            <a:r>
              <a:rPr lang="en-US" sz="2000" dirty="0" err="1"/>
              <a:t>inelastice</a:t>
            </a:r>
            <a:r>
              <a:rPr lang="en-US" sz="2000" dirty="0"/>
              <a:t>, </a:t>
            </a:r>
            <a:r>
              <a:rPr lang="en-US" sz="2000" dirty="0" err="1"/>
              <a:t>în</a:t>
            </a:r>
            <a:r>
              <a:rPr lang="en-US" sz="2000" dirty="0"/>
              <a:t> </a:t>
            </a:r>
            <a:r>
              <a:rPr lang="en-US" sz="2000" dirty="0" err="1"/>
              <a:t>timp</a:t>
            </a:r>
            <a:r>
              <a:rPr lang="en-US" sz="2000" dirty="0"/>
              <a:t> </a:t>
            </a:r>
            <a:r>
              <a:rPr lang="en-US" sz="2000" dirty="0" err="1"/>
              <a:t>ce</a:t>
            </a:r>
            <a:r>
              <a:rPr lang="en-US" sz="2000" dirty="0"/>
              <a:t> </a:t>
            </a:r>
            <a:r>
              <a:rPr lang="en-US" sz="2000" dirty="0" err="1"/>
              <a:t>vârfurile</a:t>
            </a:r>
            <a:r>
              <a:rPr lang="en-US" sz="2000" dirty="0"/>
              <a:t> de </a:t>
            </a:r>
            <a:r>
              <a:rPr lang="en-US" sz="2000" dirty="0" err="1"/>
              <a:t>energie</a:t>
            </a:r>
            <a:r>
              <a:rPr lang="en-US" sz="2000" dirty="0"/>
              <a:t> </a:t>
            </a:r>
            <a:r>
              <a:rPr lang="en-US" sz="2000" dirty="0" err="1"/>
              <a:t>înaltă</a:t>
            </a:r>
            <a:r>
              <a:rPr lang="en-US" sz="2000" dirty="0"/>
              <a:t>; </a:t>
            </a:r>
            <a:r>
              <a:rPr lang="en-US" sz="2000" dirty="0" err="1"/>
              <a:t>cele</a:t>
            </a:r>
            <a:r>
              <a:rPr lang="en-US" sz="2000" dirty="0"/>
              <a:t> ale </a:t>
            </a:r>
            <a:r>
              <a:rPr lang="en-US" sz="2000" dirty="0" err="1"/>
              <a:t>distribuției</a:t>
            </a:r>
            <a:r>
              <a:rPr lang="en-US" sz="2000" dirty="0"/>
              <a:t> </a:t>
            </a:r>
            <a:r>
              <a:rPr lang="en-US" sz="2000" dirty="0" err="1"/>
              <a:t>electronului</a:t>
            </a:r>
            <a:r>
              <a:rPr lang="en-US" sz="2000" dirty="0"/>
              <a:t> </a:t>
            </a:r>
            <a:r>
              <a:rPr lang="en-US" sz="2000" dirty="0" err="1"/>
              <a:t>retroîmprăștiat</a:t>
            </a:r>
            <a:r>
              <a:rPr lang="en-US" sz="2000" dirty="0"/>
              <a:t> (BSE) </a:t>
            </a:r>
            <a:r>
              <a:rPr lang="en-US" sz="2000" dirty="0" err="1"/>
              <a:t>corespund</a:t>
            </a:r>
            <a:r>
              <a:rPr lang="en-US" sz="2000" dirty="0"/>
              <a:t> </a:t>
            </a:r>
            <a:r>
              <a:rPr lang="en-US" sz="2000" dirty="0" err="1"/>
              <a:t>cazurilor</a:t>
            </a:r>
            <a:r>
              <a:rPr lang="en-US" sz="2000" dirty="0"/>
              <a:t> </a:t>
            </a:r>
            <a:r>
              <a:rPr lang="en-US" sz="2000" dirty="0" err="1"/>
              <a:t>în</a:t>
            </a:r>
            <a:r>
              <a:rPr lang="en-US" sz="2000" dirty="0"/>
              <a:t> care </a:t>
            </a:r>
            <a:r>
              <a:rPr lang="en-US" sz="2000" dirty="0" err="1"/>
              <a:t>electronul</a:t>
            </a:r>
            <a:r>
              <a:rPr lang="en-US" sz="2000" dirty="0"/>
              <a:t> </a:t>
            </a:r>
            <a:r>
              <a:rPr lang="en-US" sz="2000" dirty="0" err="1"/>
              <a:t>primar</a:t>
            </a:r>
            <a:r>
              <a:rPr lang="en-US" sz="2000" dirty="0"/>
              <a:t> nu </a:t>
            </a:r>
            <a:r>
              <a:rPr lang="en-US" sz="2000" dirty="0" err="1"/>
              <a:t>pierde</a:t>
            </a:r>
            <a:r>
              <a:rPr lang="en-US" sz="2000" dirty="0"/>
              <a:t> </a:t>
            </a:r>
            <a:r>
              <a:rPr lang="en-US" sz="2000" dirty="0" err="1"/>
              <a:t>energie</a:t>
            </a:r>
            <a:r>
              <a:rPr lang="en-US" sz="2000" dirty="0"/>
              <a:t> </a:t>
            </a:r>
            <a:r>
              <a:rPr lang="en-US" sz="2000" dirty="0" err="1"/>
              <a:t>sau</a:t>
            </a:r>
            <a:r>
              <a:rPr lang="en-US" sz="2000" dirty="0"/>
              <a:t>, </a:t>
            </a:r>
            <a:r>
              <a:rPr lang="en-US" sz="2000" dirty="0" err="1"/>
              <a:t>pentru</a:t>
            </a:r>
            <a:r>
              <a:rPr lang="en-US" sz="2000" dirty="0"/>
              <a:t> a fi exact, se </a:t>
            </a:r>
            <a:r>
              <a:rPr lang="en-US" sz="2000" dirty="0" err="1"/>
              <a:t>pierde</a:t>
            </a:r>
            <a:r>
              <a:rPr lang="en-US" sz="2000" dirty="0"/>
              <a:t> </a:t>
            </a:r>
            <a:r>
              <a:rPr lang="en-US" sz="2000" dirty="0" err="1"/>
              <a:t>doar</a:t>
            </a:r>
            <a:r>
              <a:rPr lang="en-US" sz="2000" dirty="0"/>
              <a:t> o </a:t>
            </a:r>
            <a:r>
              <a:rPr lang="en-US" sz="2000" dirty="0" err="1"/>
              <a:t>cantitate</a:t>
            </a:r>
            <a:r>
              <a:rPr lang="en-US" sz="2000" dirty="0"/>
              <a:t> </a:t>
            </a:r>
            <a:r>
              <a:rPr lang="en-US" sz="2000" dirty="0" err="1"/>
              <a:t>neglijabilă</a:t>
            </a:r>
            <a:r>
              <a:rPr lang="en-US" sz="2000" dirty="0"/>
              <a:t> de </a:t>
            </a:r>
            <a:r>
              <a:rPr lang="en-US" sz="2000" dirty="0" err="1"/>
              <a:t>energie</a:t>
            </a:r>
            <a:r>
              <a:rPr lang="en-US" sz="2000" dirty="0"/>
              <a:t>.</a:t>
            </a:r>
            <a:endParaRPr lang="ro-RO" sz="2000" dirty="0"/>
          </a:p>
          <a:p>
            <a:pPr marL="0" indent="0">
              <a:buNone/>
            </a:pPr>
            <a:r>
              <a:rPr lang="en-US" sz="2000" dirty="0"/>
              <a:t> </a:t>
            </a:r>
            <a:r>
              <a:rPr lang="en-US" sz="2000" dirty="0" err="1"/>
              <a:t>Semnalele</a:t>
            </a:r>
            <a:r>
              <a:rPr lang="en-US" sz="2000" dirty="0"/>
              <a:t> </a:t>
            </a:r>
            <a:r>
              <a:rPr lang="en-US" sz="2000" dirty="0" err="1"/>
              <a:t>produse</a:t>
            </a:r>
            <a:r>
              <a:rPr lang="en-US" sz="2000" dirty="0"/>
              <a:t> de </a:t>
            </a:r>
            <a:r>
              <a:rPr lang="en-US" sz="2000" dirty="0" err="1"/>
              <a:t>interacțiunile</a:t>
            </a:r>
            <a:r>
              <a:rPr lang="en-US" sz="2000" dirty="0"/>
              <a:t> electron-</a:t>
            </a:r>
            <a:r>
              <a:rPr lang="en-US" sz="2000" dirty="0" err="1"/>
              <a:t>materie</a:t>
            </a:r>
            <a:r>
              <a:rPr lang="en-US" sz="2000" dirty="0"/>
              <a:t> </a:t>
            </a:r>
            <a:r>
              <a:rPr lang="en-US" sz="2000" dirty="0" err="1"/>
              <a:t>inelastice</a:t>
            </a:r>
            <a:r>
              <a:rPr lang="en-US" sz="2000" dirty="0"/>
              <a:t> </a:t>
            </a:r>
            <a:r>
              <a:rPr lang="en-US" sz="2000" dirty="0" err="1"/>
              <a:t>sunt</a:t>
            </a:r>
            <a:r>
              <a:rPr lang="en-US" sz="2000" dirty="0"/>
              <a:t> </a:t>
            </a:r>
            <a:r>
              <a:rPr lang="en-US" sz="2000" dirty="0" err="1"/>
              <a:t>utilizate</a:t>
            </a:r>
            <a:r>
              <a:rPr lang="en-US" sz="2000" dirty="0"/>
              <a:t> predominant </a:t>
            </a:r>
            <a:r>
              <a:rPr lang="en-US" sz="2000" dirty="0" err="1"/>
              <a:t>în</a:t>
            </a:r>
            <a:r>
              <a:rPr lang="en-US" sz="2000" dirty="0"/>
              <a:t> </a:t>
            </a:r>
            <a:r>
              <a:rPr lang="en-US" sz="2000" dirty="0" err="1"/>
              <a:t>metodele</a:t>
            </a:r>
            <a:r>
              <a:rPr lang="en-US" sz="2000" dirty="0"/>
              <a:t> de </a:t>
            </a:r>
            <a:r>
              <a:rPr lang="en-US" sz="2000" dirty="0" err="1"/>
              <a:t>microscopie</a:t>
            </a:r>
            <a:r>
              <a:rPr lang="en-US" sz="2000" dirty="0"/>
              <a:t> </a:t>
            </a:r>
            <a:r>
              <a:rPr lang="en-US" sz="2000" dirty="0" err="1"/>
              <a:t>electronică</a:t>
            </a:r>
            <a:r>
              <a:rPr lang="en-US" sz="2000" dirty="0"/>
              <a:t> </a:t>
            </a:r>
            <a:r>
              <a:rPr lang="en-US" sz="2000" dirty="0" err="1"/>
              <a:t>analitică</a:t>
            </a:r>
            <a:r>
              <a:rPr lang="en-US" sz="2000" dirty="0"/>
              <a:t>.</a:t>
            </a:r>
          </a:p>
        </p:txBody>
      </p:sp>
      <p:pic>
        <p:nvPicPr>
          <p:cNvPr id="4" name="Picture 3"/>
          <p:cNvPicPr>
            <a:picLocks noChangeAspect="1"/>
          </p:cNvPicPr>
          <p:nvPr/>
        </p:nvPicPr>
        <p:blipFill>
          <a:blip r:embed="rId2"/>
          <a:stretch>
            <a:fillRect/>
          </a:stretch>
        </p:blipFill>
        <p:spPr>
          <a:xfrm>
            <a:off x="6283002" y="1676400"/>
            <a:ext cx="2682472" cy="3551228"/>
          </a:xfrm>
          <a:prstGeom prst="rect">
            <a:avLst/>
          </a:prstGeom>
        </p:spPr>
      </p:pic>
    </p:spTree>
    <p:extLst>
      <p:ext uri="{BB962C8B-B14F-4D97-AF65-F5344CB8AC3E}">
        <p14:creationId xmlns:p14="http://schemas.microsoft.com/office/powerpoint/2010/main" val="1654470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hlinkClick r:id="rId2"/>
              </a:rPr>
              <a:t>ELECTRON NANOSCOPY INSTRUMENTATION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07665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Specimen interaction</a:t>
            </a:r>
            <a:endParaRPr lang="en-US" dirty="0"/>
          </a:p>
        </p:txBody>
      </p:sp>
      <p:pic>
        <p:nvPicPr>
          <p:cNvPr id="6" name="Picture 5"/>
          <p:cNvPicPr>
            <a:picLocks noChangeAspect="1"/>
          </p:cNvPicPr>
          <p:nvPr/>
        </p:nvPicPr>
        <p:blipFill>
          <a:blip r:embed="rId2"/>
          <a:stretch>
            <a:fillRect/>
          </a:stretch>
        </p:blipFill>
        <p:spPr>
          <a:xfrm>
            <a:off x="494530" y="1486622"/>
            <a:ext cx="6439670" cy="5295178"/>
          </a:xfrm>
          <a:prstGeom prst="rect">
            <a:avLst/>
          </a:prstGeom>
        </p:spPr>
      </p:pic>
    </p:spTree>
    <p:extLst>
      <p:ext uri="{BB962C8B-B14F-4D97-AF65-F5344CB8AC3E}">
        <p14:creationId xmlns:p14="http://schemas.microsoft.com/office/powerpoint/2010/main" val="2620595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Different Interactions of the Incident Electron Beam to the Specimen</a:t>
            </a:r>
          </a:p>
        </p:txBody>
      </p:sp>
      <p:pic>
        <p:nvPicPr>
          <p:cNvPr id="5122" name="Picture 2" descr="Different Interactions of the Incident Electron Beam to the Specim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160" y="1676400"/>
            <a:ext cx="907284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171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Generation depth</a:t>
            </a:r>
            <a:endParaRPr lang="en-US" dirty="0"/>
          </a:p>
        </p:txBody>
      </p:sp>
      <p:pic>
        <p:nvPicPr>
          <p:cNvPr id="4" name="Picture 3"/>
          <p:cNvPicPr>
            <a:picLocks noChangeAspect="1"/>
          </p:cNvPicPr>
          <p:nvPr/>
        </p:nvPicPr>
        <p:blipFill>
          <a:blip r:embed="rId2"/>
          <a:stretch>
            <a:fillRect/>
          </a:stretch>
        </p:blipFill>
        <p:spPr>
          <a:xfrm>
            <a:off x="1033123" y="1600200"/>
            <a:ext cx="7077753" cy="4724400"/>
          </a:xfrm>
          <a:prstGeom prst="rect">
            <a:avLst/>
          </a:prstGeom>
        </p:spPr>
      </p:pic>
    </p:spTree>
    <p:extLst>
      <p:ext uri="{BB962C8B-B14F-4D97-AF65-F5344CB8AC3E}">
        <p14:creationId xmlns:p14="http://schemas.microsoft.com/office/powerpoint/2010/main" val="3054967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Clasificarea</a:t>
            </a:r>
            <a:r>
              <a:rPr lang="en-US" dirty="0"/>
              <a:t> </a:t>
            </a:r>
            <a:r>
              <a:rPr lang="en-US" dirty="0" err="1"/>
              <a:t>microscoapelor</a:t>
            </a:r>
            <a:endParaRPr lang="en-US" dirty="0"/>
          </a:p>
        </p:txBody>
      </p:sp>
      <p:sp>
        <p:nvSpPr>
          <p:cNvPr id="3" name="Content Placeholder 2"/>
          <p:cNvSpPr>
            <a:spLocks noGrp="1"/>
          </p:cNvSpPr>
          <p:nvPr>
            <p:ph idx="1"/>
          </p:nvPr>
        </p:nvSpPr>
        <p:spPr>
          <a:xfrm>
            <a:off x="228600" y="3124200"/>
            <a:ext cx="8915400" cy="2057400"/>
          </a:xfrm>
        </p:spPr>
        <p:txBody>
          <a:bodyPr/>
          <a:lstStyle/>
          <a:p>
            <a:r>
              <a:rPr lang="en-US" sz="2000" b="1" dirty="0">
                <a:hlinkClick r:id="rId2"/>
              </a:rPr>
              <a:t>Transmission Electron Microscope</a:t>
            </a:r>
            <a:r>
              <a:rPr lang="en-US" sz="2000" b="1" dirty="0"/>
              <a:t> </a:t>
            </a:r>
            <a:r>
              <a:rPr lang="en-US" sz="2000" dirty="0"/>
              <a:t>(TEM)</a:t>
            </a:r>
          </a:p>
          <a:p>
            <a:r>
              <a:rPr lang="en-US" sz="2000" b="1" dirty="0">
                <a:hlinkClick r:id="rId3"/>
              </a:rPr>
              <a:t>Scanning Electron Microscope (SEM)</a:t>
            </a:r>
            <a:r>
              <a:rPr lang="en-US" sz="2000" dirty="0"/>
              <a:t> (SEM)</a:t>
            </a:r>
          </a:p>
          <a:p>
            <a:pPr lvl="1"/>
            <a:r>
              <a:rPr lang="en-US" sz="2000" b="1" dirty="0">
                <a:hlinkClick r:id="rId4"/>
              </a:rPr>
              <a:t>Field Emission Scanning Electron Microscopy</a:t>
            </a:r>
            <a:r>
              <a:rPr lang="en-US" sz="2000" dirty="0"/>
              <a:t> (FESEM)</a:t>
            </a:r>
          </a:p>
          <a:p>
            <a:r>
              <a:rPr lang="en-US" sz="2000" dirty="0"/>
              <a:t>Reflection electron microscope (REM)</a:t>
            </a:r>
          </a:p>
          <a:p>
            <a:r>
              <a:rPr lang="en-US" sz="2000" dirty="0"/>
              <a:t>Scanning tunneling microscopy (STM)</a:t>
            </a:r>
          </a:p>
        </p:txBody>
      </p:sp>
    </p:spTree>
    <p:extLst>
      <p:ext uri="{BB962C8B-B14F-4D97-AF65-F5344CB8AC3E}">
        <p14:creationId xmlns:p14="http://schemas.microsoft.com/office/powerpoint/2010/main" val="4184464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Bulk</a:t>
            </a:r>
            <a:r>
              <a:rPr lang="en-US" b="1" dirty="0"/>
              <a:t> Specimen Interactions</a:t>
            </a:r>
            <a:r>
              <a:rPr lang="ro-RO" b="1" dirty="0"/>
              <a:t>: Backscattered Electrons:</a:t>
            </a:r>
            <a:endParaRPr lang="en-US" dirty="0"/>
          </a:p>
        </p:txBody>
      </p:sp>
      <p:sp>
        <p:nvSpPr>
          <p:cNvPr id="3" name="Content Placeholder 2"/>
          <p:cNvSpPr>
            <a:spLocks noGrp="1"/>
          </p:cNvSpPr>
          <p:nvPr>
            <p:ph idx="1"/>
          </p:nvPr>
        </p:nvSpPr>
        <p:spPr/>
        <p:txBody>
          <a:bodyPr/>
          <a:lstStyle/>
          <a:p>
            <a:r>
              <a:rPr lang="en-US" sz="2000" b="1" dirty="0" err="1"/>
              <a:t>Formare</a:t>
            </a:r>
            <a:endParaRPr lang="ro-RO" sz="2000" b="1" dirty="0"/>
          </a:p>
          <a:p>
            <a:r>
              <a:rPr lang="en-US" sz="2000" dirty="0" err="1"/>
              <a:t>Cauzat</a:t>
            </a:r>
            <a:r>
              <a:rPr lang="en-US" sz="2000" dirty="0"/>
              <a:t> de </a:t>
            </a:r>
            <a:r>
              <a:rPr lang="en-US" sz="2000" dirty="0" err="1"/>
              <a:t>ciocnirea</a:t>
            </a:r>
            <a:r>
              <a:rPr lang="en-US" sz="2000" dirty="0"/>
              <a:t> </a:t>
            </a:r>
            <a:r>
              <a:rPr lang="en-US" sz="2000" dirty="0" err="1"/>
              <a:t>unui</a:t>
            </a:r>
            <a:r>
              <a:rPr lang="en-US" sz="2000" dirty="0"/>
              <a:t> electron incident cu un atom din specimen, care </a:t>
            </a:r>
            <a:r>
              <a:rPr lang="en-US" sz="2000" dirty="0" err="1"/>
              <a:t>este</a:t>
            </a:r>
            <a:r>
              <a:rPr lang="en-US" sz="2000" dirty="0"/>
              <a:t> </a:t>
            </a:r>
            <a:r>
              <a:rPr lang="en-US" sz="2000" dirty="0" err="1"/>
              <a:t>aproape</a:t>
            </a:r>
            <a:r>
              <a:rPr lang="en-US" sz="2000" dirty="0"/>
              <a:t> </a:t>
            </a:r>
            <a:r>
              <a:rPr lang="en-US" sz="2000" dirty="0" err="1"/>
              <a:t>normală</a:t>
            </a:r>
            <a:r>
              <a:rPr lang="en-US" sz="2000" dirty="0"/>
              <a:t> cu </a:t>
            </a:r>
            <a:r>
              <a:rPr lang="en-US" sz="2000" dirty="0" err="1"/>
              <a:t>calea</a:t>
            </a:r>
            <a:r>
              <a:rPr lang="en-US" sz="2000" dirty="0"/>
              <a:t> </a:t>
            </a:r>
            <a:r>
              <a:rPr lang="en-US" sz="2000" dirty="0" err="1"/>
              <a:t>incidentului</a:t>
            </a:r>
            <a:r>
              <a:rPr lang="en-US" sz="2000" dirty="0"/>
              <a:t>. </a:t>
            </a:r>
            <a:r>
              <a:rPr lang="en-US" sz="2000" dirty="0" err="1"/>
              <a:t>Electronul</a:t>
            </a:r>
            <a:r>
              <a:rPr lang="en-US" sz="2000" dirty="0"/>
              <a:t> incident </a:t>
            </a:r>
            <a:r>
              <a:rPr lang="en-US" sz="2000" dirty="0" err="1"/>
              <a:t>este</a:t>
            </a:r>
            <a:r>
              <a:rPr lang="en-US" sz="2000" dirty="0"/>
              <a:t> </a:t>
            </a:r>
            <a:r>
              <a:rPr lang="en-US" sz="2000" dirty="0" err="1"/>
              <a:t>apoi</a:t>
            </a:r>
            <a:r>
              <a:rPr lang="en-US" sz="2000" dirty="0"/>
              <a:t> </a:t>
            </a:r>
            <a:r>
              <a:rPr lang="en-US" sz="2000" dirty="0" err="1"/>
              <a:t>împrăștiat</a:t>
            </a:r>
            <a:r>
              <a:rPr lang="en-US" sz="2000" dirty="0"/>
              <a:t> „</a:t>
            </a:r>
            <a:r>
              <a:rPr lang="en-US" sz="2000" dirty="0" err="1"/>
              <a:t>înapoi</a:t>
            </a:r>
            <a:r>
              <a:rPr lang="en-US" sz="2000" dirty="0"/>
              <a:t>” cu 180 de grade.</a:t>
            </a:r>
            <a:endParaRPr lang="ro-RO" sz="2000" dirty="0"/>
          </a:p>
          <a:p>
            <a:r>
              <a:rPr lang="en-US" sz="2000" b="1" dirty="0" err="1"/>
              <a:t>Utilizare</a:t>
            </a:r>
            <a:endParaRPr lang="ro-RO" sz="2000" b="1" dirty="0"/>
          </a:p>
          <a:p>
            <a:r>
              <a:rPr lang="en-US" sz="2000" dirty="0" err="1"/>
              <a:t>Producția</a:t>
            </a:r>
            <a:r>
              <a:rPr lang="en-US" sz="2000" dirty="0"/>
              <a:t> de </a:t>
            </a:r>
            <a:r>
              <a:rPr lang="en-US" sz="2000" dirty="0" err="1"/>
              <a:t>electroni</a:t>
            </a:r>
            <a:r>
              <a:rPr lang="en-US" sz="2000" dirty="0"/>
              <a:t> </a:t>
            </a:r>
            <a:r>
              <a:rPr lang="en-US" sz="2000" dirty="0" err="1"/>
              <a:t>retroîmprăștiați</a:t>
            </a:r>
            <a:r>
              <a:rPr lang="en-US" sz="2000" dirty="0"/>
              <a:t> </a:t>
            </a:r>
            <a:r>
              <a:rPr lang="en-US" sz="2000" dirty="0" err="1"/>
              <a:t>variază</a:t>
            </a:r>
            <a:r>
              <a:rPr lang="en-US" sz="2000" dirty="0"/>
              <a:t> direct cu </a:t>
            </a:r>
            <a:r>
              <a:rPr lang="en-US" sz="2000" dirty="0" err="1"/>
              <a:t>numărul</a:t>
            </a:r>
            <a:r>
              <a:rPr lang="en-US" sz="2000" dirty="0"/>
              <a:t> atomic al </a:t>
            </a:r>
            <a:r>
              <a:rPr lang="en-US" sz="2000" dirty="0" err="1"/>
              <a:t>specimenului</a:t>
            </a:r>
            <a:r>
              <a:rPr lang="en-US" sz="2000" dirty="0"/>
              <a:t>. </a:t>
            </a:r>
            <a:endParaRPr lang="ro-RO" sz="2000" dirty="0"/>
          </a:p>
          <a:p>
            <a:r>
              <a:rPr lang="en-US" sz="2000" dirty="0"/>
              <a:t>Aceste rate de </a:t>
            </a:r>
            <a:r>
              <a:rPr lang="en-US" sz="2000" dirty="0" err="1"/>
              <a:t>producție</a:t>
            </a:r>
            <a:r>
              <a:rPr lang="en-US" sz="2000" dirty="0"/>
              <a:t> </a:t>
            </a:r>
            <a:r>
              <a:rPr lang="en-US" sz="2000" dirty="0" err="1"/>
              <a:t>diferite</a:t>
            </a:r>
            <a:r>
              <a:rPr lang="en-US" sz="2000" dirty="0"/>
              <a:t> </a:t>
            </a:r>
            <a:r>
              <a:rPr lang="en-US" sz="2000" dirty="0" err="1"/>
              <a:t>fac</a:t>
            </a:r>
            <a:r>
              <a:rPr lang="en-US" sz="2000" dirty="0"/>
              <a:t> ca </a:t>
            </a:r>
            <a:r>
              <a:rPr lang="en-US" sz="2000" dirty="0" err="1"/>
              <a:t>elementele</a:t>
            </a:r>
            <a:r>
              <a:rPr lang="en-US" sz="2000" dirty="0"/>
              <a:t> cu </a:t>
            </a:r>
            <a:r>
              <a:rPr lang="en-US" sz="2000" dirty="0" err="1"/>
              <a:t>număr</a:t>
            </a:r>
            <a:r>
              <a:rPr lang="en-US" sz="2000" dirty="0"/>
              <a:t> atomic </a:t>
            </a:r>
            <a:r>
              <a:rPr lang="en-US" sz="2000" dirty="0" err="1"/>
              <a:t>mai</a:t>
            </a:r>
            <a:r>
              <a:rPr lang="en-US" sz="2000" dirty="0"/>
              <a:t> mare </a:t>
            </a:r>
            <a:r>
              <a:rPr lang="en-US" sz="2000" dirty="0" err="1"/>
              <a:t>să</a:t>
            </a:r>
            <a:r>
              <a:rPr lang="en-US" sz="2000" dirty="0"/>
              <a:t> </a:t>
            </a:r>
            <a:r>
              <a:rPr lang="en-US" sz="2000" dirty="0" err="1"/>
              <a:t>pară</a:t>
            </a:r>
            <a:r>
              <a:rPr lang="en-US" sz="2000" dirty="0"/>
              <a:t> </a:t>
            </a:r>
            <a:r>
              <a:rPr lang="en-US" sz="2000" dirty="0" err="1"/>
              <a:t>mai</a:t>
            </a:r>
            <a:r>
              <a:rPr lang="en-US" sz="2000" dirty="0"/>
              <a:t> </a:t>
            </a:r>
            <a:r>
              <a:rPr lang="en-US" sz="2000" dirty="0" err="1"/>
              <a:t>strălucitoare</a:t>
            </a:r>
            <a:r>
              <a:rPr lang="en-US" sz="2000" dirty="0"/>
              <a:t> </a:t>
            </a:r>
            <a:r>
              <a:rPr lang="en-US" sz="2000" dirty="0" err="1"/>
              <a:t>decât</a:t>
            </a:r>
            <a:r>
              <a:rPr lang="en-US" sz="2000" dirty="0"/>
              <a:t> </a:t>
            </a:r>
            <a:r>
              <a:rPr lang="en-US" sz="2000" dirty="0" err="1"/>
              <a:t>elementele</a:t>
            </a:r>
            <a:r>
              <a:rPr lang="en-US" sz="2000" dirty="0"/>
              <a:t> cu </a:t>
            </a:r>
            <a:r>
              <a:rPr lang="en-US" sz="2000" dirty="0" err="1"/>
              <a:t>număr</a:t>
            </a:r>
            <a:r>
              <a:rPr lang="en-US" sz="2000" dirty="0"/>
              <a:t> atomic </a:t>
            </a:r>
            <a:r>
              <a:rPr lang="en-US" sz="2000" dirty="0" err="1"/>
              <a:t>mai</a:t>
            </a:r>
            <a:r>
              <a:rPr lang="en-US" sz="2000" dirty="0"/>
              <a:t> </a:t>
            </a:r>
            <a:r>
              <a:rPr lang="en-US" sz="2000" dirty="0" err="1"/>
              <a:t>scăzut</a:t>
            </a:r>
            <a:r>
              <a:rPr lang="en-US" sz="2000" dirty="0"/>
              <a:t>. </a:t>
            </a:r>
            <a:endParaRPr lang="ro-RO" sz="2000" dirty="0"/>
          </a:p>
          <a:p>
            <a:r>
              <a:rPr lang="en-US" sz="2000" dirty="0" err="1"/>
              <a:t>Această</a:t>
            </a:r>
            <a:r>
              <a:rPr lang="en-US" sz="2000" dirty="0"/>
              <a:t> </a:t>
            </a:r>
            <a:r>
              <a:rPr lang="en-US" sz="2000" dirty="0" err="1"/>
              <a:t>interacțiune</a:t>
            </a:r>
            <a:r>
              <a:rPr lang="en-US" sz="2000" dirty="0"/>
              <a:t> </a:t>
            </a:r>
            <a:r>
              <a:rPr lang="en-US" sz="2000" dirty="0" err="1"/>
              <a:t>este</a:t>
            </a:r>
            <a:r>
              <a:rPr lang="en-US" sz="2000" dirty="0"/>
              <a:t> </a:t>
            </a:r>
            <a:r>
              <a:rPr lang="en-US" sz="2000" dirty="0" err="1"/>
              <a:t>utilizată</a:t>
            </a:r>
            <a:r>
              <a:rPr lang="en-US" sz="2000" dirty="0"/>
              <a:t> </a:t>
            </a:r>
            <a:r>
              <a:rPr lang="en-US" sz="2000" dirty="0" err="1"/>
              <a:t>pentru</a:t>
            </a:r>
            <a:r>
              <a:rPr lang="en-US" sz="2000" dirty="0"/>
              <a:t> a </a:t>
            </a:r>
            <a:r>
              <a:rPr lang="en-US" sz="2000" dirty="0" err="1"/>
              <a:t>diferenția</a:t>
            </a:r>
            <a:r>
              <a:rPr lang="en-US" sz="2000" dirty="0"/>
              <a:t> </a:t>
            </a:r>
            <a:r>
              <a:rPr lang="en-US" sz="2000" dirty="0" err="1"/>
              <a:t>părți</a:t>
            </a:r>
            <a:r>
              <a:rPr lang="en-US" sz="2000" dirty="0"/>
              <a:t> ale </a:t>
            </a:r>
            <a:r>
              <a:rPr lang="en-US" sz="2000" dirty="0" err="1"/>
              <a:t>specimenului</a:t>
            </a:r>
            <a:r>
              <a:rPr lang="en-US" sz="2000" dirty="0"/>
              <a:t> care au un </a:t>
            </a:r>
            <a:r>
              <a:rPr lang="en-US" sz="2000" dirty="0" err="1"/>
              <a:t>număr</a:t>
            </a:r>
            <a:r>
              <a:rPr lang="en-US" sz="2000" dirty="0"/>
              <a:t> atomic </a:t>
            </a:r>
            <a:r>
              <a:rPr lang="en-US" sz="2000" dirty="0" err="1"/>
              <a:t>mediu</a:t>
            </a:r>
            <a:r>
              <a:rPr lang="en-US" sz="2000" dirty="0"/>
              <a:t> </a:t>
            </a:r>
            <a:r>
              <a:rPr lang="en-US" sz="2000" dirty="0" err="1"/>
              <a:t>diferit</a:t>
            </a:r>
            <a:r>
              <a:rPr lang="en-US" sz="2000" dirty="0"/>
              <a:t>. </a:t>
            </a:r>
            <a:endParaRPr lang="ro-RO" sz="2000" dirty="0"/>
          </a:p>
          <a:p>
            <a:r>
              <a:rPr lang="en-US" sz="2000" dirty="0"/>
              <a:t>Un </a:t>
            </a:r>
            <a:r>
              <a:rPr lang="en-US" sz="2000" dirty="0" err="1"/>
              <a:t>exemplu</a:t>
            </a:r>
            <a:r>
              <a:rPr lang="en-US" sz="2000" dirty="0"/>
              <a:t> </a:t>
            </a:r>
            <a:r>
              <a:rPr lang="en-US" sz="2000" dirty="0" err="1"/>
              <a:t>este</a:t>
            </a:r>
            <a:r>
              <a:rPr lang="en-US" sz="2000" dirty="0"/>
              <a:t> </a:t>
            </a:r>
            <a:r>
              <a:rPr lang="en-US" sz="2000" dirty="0" err="1"/>
              <a:t>prezentat</a:t>
            </a:r>
            <a:r>
              <a:rPr lang="en-US" sz="2000" dirty="0"/>
              <a:t> </a:t>
            </a:r>
            <a:r>
              <a:rPr lang="en-US" sz="2000" dirty="0" err="1"/>
              <a:t>în</a:t>
            </a:r>
            <a:r>
              <a:rPr lang="en-US" sz="2000" dirty="0"/>
              <a:t> </a:t>
            </a:r>
            <a:r>
              <a:rPr lang="en-US" sz="2000" dirty="0" err="1"/>
              <a:t>secțiunea</a:t>
            </a:r>
            <a:r>
              <a:rPr lang="en-US" sz="2000" dirty="0"/>
              <a:t> de </a:t>
            </a:r>
            <a:r>
              <a:rPr lang="en-US" sz="2000" dirty="0" err="1"/>
              <a:t>ieșire</a:t>
            </a:r>
            <a:r>
              <a:rPr lang="en-US" sz="2000" dirty="0"/>
              <a:t> SEM, </a:t>
            </a:r>
            <a:r>
              <a:rPr lang="en-US" sz="2000" dirty="0" err="1"/>
              <a:t>în</a:t>
            </a:r>
            <a:r>
              <a:rPr lang="en-US" sz="2000" dirty="0"/>
              <a:t> special </a:t>
            </a:r>
            <a:r>
              <a:rPr lang="en-US" sz="2000" dirty="0" err="1"/>
              <a:t>micrografia</a:t>
            </a:r>
            <a:r>
              <a:rPr lang="en-US" sz="2000" dirty="0"/>
              <a:t> </a:t>
            </a:r>
            <a:r>
              <a:rPr lang="en-US" sz="2000" dirty="0" err="1"/>
              <a:t>specimenului</a:t>
            </a:r>
            <a:r>
              <a:rPr lang="en-US" sz="2000" dirty="0"/>
              <a:t> </a:t>
            </a:r>
            <a:r>
              <a:rPr lang="en-US" sz="2000" dirty="0" err="1"/>
              <a:t>aliat</a:t>
            </a:r>
            <a:r>
              <a:rPr lang="en-US" sz="2000" dirty="0"/>
              <a:t> </a:t>
            </a:r>
            <a:r>
              <a:rPr lang="en-US" sz="2000" dirty="0" err="1"/>
              <a:t>mecanic</a:t>
            </a:r>
            <a:r>
              <a:rPr lang="en-US" sz="2000" dirty="0"/>
              <a:t>.</a:t>
            </a:r>
          </a:p>
        </p:txBody>
      </p:sp>
    </p:spTree>
    <p:extLst>
      <p:ext uri="{BB962C8B-B14F-4D97-AF65-F5344CB8AC3E}">
        <p14:creationId xmlns:p14="http://schemas.microsoft.com/office/powerpoint/2010/main" val="3727978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Secondary Electrons:</a:t>
            </a:r>
            <a:br>
              <a:rPr lang="en-US" b="1" dirty="0"/>
            </a:br>
            <a:endParaRPr lang="en-US" dirty="0"/>
          </a:p>
        </p:txBody>
      </p:sp>
      <p:sp>
        <p:nvSpPr>
          <p:cNvPr id="3" name="Content Placeholder 2"/>
          <p:cNvSpPr>
            <a:spLocks noGrp="1"/>
          </p:cNvSpPr>
          <p:nvPr>
            <p:ph idx="1"/>
          </p:nvPr>
        </p:nvSpPr>
        <p:spPr>
          <a:xfrm>
            <a:off x="0" y="1066800"/>
            <a:ext cx="9130937" cy="4525962"/>
          </a:xfrm>
        </p:spPr>
        <p:txBody>
          <a:bodyPr/>
          <a:lstStyle/>
          <a:p>
            <a:pPr marL="0" indent="0">
              <a:buNone/>
            </a:pPr>
            <a:r>
              <a:rPr lang="en-US" sz="2000" b="1" dirty="0" err="1"/>
              <a:t>Sursă</a:t>
            </a:r>
            <a:endParaRPr lang="ro-RO" sz="2000" b="1" dirty="0"/>
          </a:p>
          <a:p>
            <a:pPr marL="0" indent="0">
              <a:buNone/>
            </a:pPr>
            <a:r>
              <a:rPr lang="en-US" sz="2000" dirty="0" err="1"/>
              <a:t>Cauzat</a:t>
            </a:r>
            <a:r>
              <a:rPr lang="en-US" sz="2000" dirty="0"/>
              <a:t> de un electron incident care </a:t>
            </a:r>
            <a:r>
              <a:rPr lang="en-US" sz="2000" dirty="0" err="1"/>
              <a:t>trece</a:t>
            </a:r>
            <a:r>
              <a:rPr lang="en-US" sz="2000" dirty="0"/>
              <a:t> „</a:t>
            </a:r>
            <a:r>
              <a:rPr lang="en-US" sz="2000" dirty="0" err="1"/>
              <a:t>aproape</a:t>
            </a:r>
            <a:r>
              <a:rPr lang="en-US" sz="2000" dirty="0"/>
              <a:t>” de un atom din specimen, </a:t>
            </a:r>
            <a:r>
              <a:rPr lang="en-US" sz="2000" dirty="0" err="1"/>
              <a:t>suficient</a:t>
            </a:r>
            <a:r>
              <a:rPr lang="en-US" sz="2000" dirty="0"/>
              <a:t> de </a:t>
            </a:r>
            <a:r>
              <a:rPr lang="en-US" sz="2000" dirty="0" err="1"/>
              <a:t>aproape</a:t>
            </a:r>
            <a:r>
              <a:rPr lang="en-US" sz="2000" dirty="0"/>
              <a:t> </a:t>
            </a:r>
            <a:r>
              <a:rPr lang="en-US" sz="2000" dirty="0" err="1"/>
              <a:t>pentru</a:t>
            </a:r>
            <a:r>
              <a:rPr lang="en-US" sz="2000" dirty="0"/>
              <a:t> a </a:t>
            </a:r>
            <a:r>
              <a:rPr lang="en-US" sz="2000" dirty="0" err="1"/>
              <a:t>oferi</a:t>
            </a:r>
            <a:r>
              <a:rPr lang="en-US" sz="2000" dirty="0"/>
              <a:t> o parte din </a:t>
            </a:r>
            <a:r>
              <a:rPr lang="en-US" sz="2000" dirty="0" err="1"/>
              <a:t>energia</a:t>
            </a:r>
            <a:r>
              <a:rPr lang="en-US" sz="2000" dirty="0"/>
              <a:t> </a:t>
            </a:r>
            <a:r>
              <a:rPr lang="en-US" sz="2000" dirty="0" err="1"/>
              <a:t>acestuia</a:t>
            </a:r>
            <a:r>
              <a:rPr lang="en-US" sz="2000" dirty="0"/>
              <a:t> </a:t>
            </a:r>
            <a:r>
              <a:rPr lang="en-US" sz="2000" dirty="0" err="1"/>
              <a:t>unui</a:t>
            </a:r>
            <a:r>
              <a:rPr lang="en-US" sz="2000" dirty="0"/>
              <a:t> electron cu </a:t>
            </a:r>
            <a:r>
              <a:rPr lang="en-US" sz="2000" dirty="0" err="1"/>
              <a:t>energie</a:t>
            </a:r>
            <a:r>
              <a:rPr lang="en-US" sz="2000" dirty="0"/>
              <a:t> </a:t>
            </a:r>
            <a:r>
              <a:rPr lang="en-US" sz="2000" dirty="0" err="1"/>
              <a:t>mai</a:t>
            </a:r>
            <a:r>
              <a:rPr lang="en-US" sz="2000" dirty="0"/>
              <a:t> </a:t>
            </a:r>
            <a:r>
              <a:rPr lang="en-US" sz="2000" dirty="0" err="1"/>
              <a:t>mică</a:t>
            </a:r>
            <a:r>
              <a:rPr lang="en-US" sz="2000" dirty="0"/>
              <a:t> (de </a:t>
            </a:r>
            <a:r>
              <a:rPr lang="en-US" sz="2000" dirty="0" err="1"/>
              <a:t>obicei</a:t>
            </a:r>
            <a:r>
              <a:rPr lang="en-US" sz="2000" dirty="0"/>
              <a:t> </a:t>
            </a:r>
            <a:r>
              <a:rPr lang="en-US" sz="2000" dirty="0" err="1"/>
              <a:t>în</a:t>
            </a:r>
            <a:r>
              <a:rPr lang="en-US" sz="2000" dirty="0"/>
              <a:t> </a:t>
            </a:r>
            <a:r>
              <a:rPr lang="en-US" sz="2000" dirty="0" err="1"/>
              <a:t>învelișul</a:t>
            </a:r>
            <a:r>
              <a:rPr lang="en-US" sz="2000" dirty="0"/>
              <a:t> K). </a:t>
            </a:r>
            <a:r>
              <a:rPr lang="en-US" sz="2000" dirty="0" err="1"/>
              <a:t>Acest</a:t>
            </a:r>
            <a:r>
              <a:rPr lang="en-US" sz="2000" dirty="0"/>
              <a:t> </a:t>
            </a:r>
            <a:r>
              <a:rPr lang="en-US" sz="2000" dirty="0" err="1"/>
              <a:t>lucru</a:t>
            </a:r>
            <a:r>
              <a:rPr lang="en-US" sz="2000" dirty="0"/>
              <a:t> </a:t>
            </a:r>
            <a:r>
              <a:rPr lang="en-US" sz="2000" dirty="0" err="1"/>
              <a:t>determină</a:t>
            </a:r>
            <a:r>
              <a:rPr lang="en-US" sz="2000" dirty="0"/>
              <a:t> o </a:t>
            </a:r>
            <a:r>
              <a:rPr lang="en-US" sz="2000" dirty="0" err="1"/>
              <a:t>ușoară</a:t>
            </a:r>
            <a:r>
              <a:rPr lang="en-US" sz="2000" dirty="0"/>
              <a:t> </a:t>
            </a:r>
            <a:r>
              <a:rPr lang="en-US" sz="2000" dirty="0" err="1"/>
              <a:t>pierdere</a:t>
            </a:r>
            <a:r>
              <a:rPr lang="en-US" sz="2000" dirty="0"/>
              <a:t> de </a:t>
            </a:r>
            <a:r>
              <a:rPr lang="en-US" sz="2000" dirty="0" err="1"/>
              <a:t>energie</a:t>
            </a:r>
            <a:r>
              <a:rPr lang="en-US" sz="2000" dirty="0"/>
              <a:t> </a:t>
            </a:r>
            <a:r>
              <a:rPr lang="en-US" sz="2000" dirty="0" err="1"/>
              <a:t>și</a:t>
            </a:r>
            <a:r>
              <a:rPr lang="en-US" sz="2000" dirty="0"/>
              <a:t> o </a:t>
            </a:r>
            <a:r>
              <a:rPr lang="en-US" sz="2000" dirty="0" err="1"/>
              <a:t>schimbare</a:t>
            </a:r>
            <a:r>
              <a:rPr lang="en-US" sz="2000" dirty="0"/>
              <a:t> a </a:t>
            </a:r>
            <a:r>
              <a:rPr lang="en-US" sz="2000" dirty="0" err="1"/>
              <a:t>căii</a:t>
            </a:r>
            <a:r>
              <a:rPr lang="en-US" sz="2000" dirty="0"/>
              <a:t> </a:t>
            </a:r>
            <a:r>
              <a:rPr lang="en-US" sz="2000" dirty="0" err="1"/>
              <a:t>în</a:t>
            </a:r>
            <a:r>
              <a:rPr lang="en-US" sz="2000" dirty="0"/>
              <a:t> </a:t>
            </a:r>
            <a:r>
              <a:rPr lang="en-US" sz="2000" dirty="0" err="1"/>
              <a:t>electronul</a:t>
            </a:r>
            <a:r>
              <a:rPr lang="en-US" sz="2000" dirty="0"/>
              <a:t> incident </a:t>
            </a:r>
            <a:r>
              <a:rPr lang="en-US" sz="2000" dirty="0" err="1"/>
              <a:t>și</a:t>
            </a:r>
            <a:r>
              <a:rPr lang="en-US" sz="2000" dirty="0"/>
              <a:t> </a:t>
            </a:r>
            <a:r>
              <a:rPr lang="en-US" sz="2000" dirty="0" err="1"/>
              <a:t>ionizarea</a:t>
            </a:r>
            <a:r>
              <a:rPr lang="en-US" sz="2000" dirty="0"/>
              <a:t> </a:t>
            </a:r>
            <a:r>
              <a:rPr lang="en-US" sz="2000" dirty="0" err="1"/>
              <a:t>electronului</a:t>
            </a:r>
            <a:r>
              <a:rPr lang="en-US" sz="2000" dirty="0"/>
              <a:t> </a:t>
            </a:r>
            <a:r>
              <a:rPr lang="en-US" sz="2000" dirty="0" err="1"/>
              <a:t>în</a:t>
            </a:r>
            <a:r>
              <a:rPr lang="en-US" sz="2000" dirty="0"/>
              <a:t> </a:t>
            </a:r>
            <a:r>
              <a:rPr lang="en-US" sz="2000" dirty="0" err="1"/>
              <a:t>atomul</a:t>
            </a:r>
            <a:r>
              <a:rPr lang="en-US" sz="2000" dirty="0"/>
              <a:t> specimen. </a:t>
            </a:r>
            <a:r>
              <a:rPr lang="en-US" sz="2000" dirty="0" err="1"/>
              <a:t>Acest</a:t>
            </a:r>
            <a:r>
              <a:rPr lang="en-US" sz="2000" dirty="0"/>
              <a:t> electron </a:t>
            </a:r>
            <a:r>
              <a:rPr lang="en-US" sz="2000" dirty="0" err="1"/>
              <a:t>ionizat</a:t>
            </a:r>
            <a:r>
              <a:rPr lang="en-US" sz="2000" dirty="0"/>
              <a:t> </a:t>
            </a:r>
            <a:r>
              <a:rPr lang="en-US" sz="2000" dirty="0" err="1"/>
              <a:t>părăsește</a:t>
            </a:r>
            <a:r>
              <a:rPr lang="en-US" sz="2000" dirty="0"/>
              <a:t> </a:t>
            </a:r>
            <a:r>
              <a:rPr lang="en-US" sz="2000" dirty="0" err="1"/>
              <a:t>apoi</a:t>
            </a:r>
            <a:r>
              <a:rPr lang="en-US" sz="2000" dirty="0"/>
              <a:t> </a:t>
            </a:r>
            <a:r>
              <a:rPr lang="en-US" sz="2000" dirty="0" err="1"/>
              <a:t>atomul</a:t>
            </a:r>
            <a:r>
              <a:rPr lang="en-US" sz="2000" dirty="0"/>
              <a:t> cu o </a:t>
            </a:r>
            <a:r>
              <a:rPr lang="en-US" sz="2000" dirty="0" err="1"/>
              <a:t>energie</a:t>
            </a:r>
            <a:r>
              <a:rPr lang="en-US" sz="2000" dirty="0"/>
              <a:t> </a:t>
            </a:r>
            <a:r>
              <a:rPr lang="en-US" sz="2000" dirty="0" err="1"/>
              <a:t>cinetică</a:t>
            </a:r>
            <a:r>
              <a:rPr lang="en-US" sz="2000" dirty="0"/>
              <a:t> </a:t>
            </a:r>
            <a:r>
              <a:rPr lang="en-US" sz="2000" dirty="0" err="1"/>
              <a:t>foarte</a:t>
            </a:r>
            <a:r>
              <a:rPr lang="en-US" sz="2000" dirty="0"/>
              <a:t> </a:t>
            </a:r>
            <a:r>
              <a:rPr lang="en-US" sz="2000" dirty="0" err="1"/>
              <a:t>mică</a:t>
            </a:r>
            <a:r>
              <a:rPr lang="en-US" sz="2000" dirty="0"/>
              <a:t> (5eV) </a:t>
            </a:r>
            <a:r>
              <a:rPr lang="en-US" sz="2000" dirty="0" err="1"/>
              <a:t>și</a:t>
            </a:r>
            <a:r>
              <a:rPr lang="en-US" sz="2000" dirty="0"/>
              <a:t> </a:t>
            </a:r>
            <a:r>
              <a:rPr lang="en-US" sz="2000" dirty="0" err="1"/>
              <a:t>este</a:t>
            </a:r>
            <a:r>
              <a:rPr lang="en-US" sz="2000" dirty="0"/>
              <a:t> </a:t>
            </a:r>
            <a:r>
              <a:rPr lang="en-US" sz="2000" dirty="0" err="1"/>
              <a:t>apoi</a:t>
            </a:r>
            <a:r>
              <a:rPr lang="en-US" sz="2000" dirty="0"/>
              <a:t> </a:t>
            </a:r>
            <a:r>
              <a:rPr lang="en-US" sz="2000" dirty="0" err="1"/>
              <a:t>numit</a:t>
            </a:r>
            <a:r>
              <a:rPr lang="en-US" sz="2000" dirty="0"/>
              <a:t> „electron </a:t>
            </a:r>
            <a:r>
              <a:rPr lang="en-US" sz="2000" dirty="0" err="1"/>
              <a:t>secundar</a:t>
            </a:r>
            <a:r>
              <a:rPr lang="en-US" sz="2000" dirty="0"/>
              <a:t>”. </a:t>
            </a:r>
            <a:r>
              <a:rPr lang="en-US" sz="2000" dirty="0" err="1"/>
              <a:t>Fiecare</a:t>
            </a:r>
            <a:r>
              <a:rPr lang="en-US" sz="2000" dirty="0"/>
              <a:t> electron incident </a:t>
            </a:r>
            <a:r>
              <a:rPr lang="en-US" sz="2000" dirty="0" err="1"/>
              <a:t>poate</a:t>
            </a:r>
            <a:r>
              <a:rPr lang="en-US" sz="2000" dirty="0"/>
              <a:t> produce </a:t>
            </a:r>
            <a:r>
              <a:rPr lang="en-US" sz="2000" dirty="0" err="1"/>
              <a:t>mai</a:t>
            </a:r>
            <a:r>
              <a:rPr lang="en-US" sz="2000" dirty="0"/>
              <a:t> </a:t>
            </a:r>
            <a:r>
              <a:rPr lang="en-US" sz="2000" dirty="0" err="1"/>
              <a:t>mulți</a:t>
            </a:r>
            <a:r>
              <a:rPr lang="en-US" sz="2000" dirty="0"/>
              <a:t> </a:t>
            </a:r>
            <a:r>
              <a:rPr lang="en-US" sz="2000" dirty="0" err="1"/>
              <a:t>electroni</a:t>
            </a:r>
            <a:r>
              <a:rPr lang="en-US" sz="2000" dirty="0"/>
              <a:t> </a:t>
            </a:r>
            <a:r>
              <a:rPr lang="en-US" sz="2000" dirty="0" err="1"/>
              <a:t>secundari</a:t>
            </a:r>
            <a:r>
              <a:rPr lang="en-US" sz="2000" dirty="0"/>
              <a:t>.</a:t>
            </a:r>
            <a:endParaRPr lang="ro-RO" sz="2000" dirty="0"/>
          </a:p>
          <a:p>
            <a:pPr marL="0" indent="0">
              <a:buNone/>
            </a:pPr>
            <a:r>
              <a:rPr lang="en-US" sz="2000" b="1" dirty="0" err="1"/>
              <a:t>Utilizare</a:t>
            </a:r>
            <a:endParaRPr lang="ro-RO" sz="2000" b="1" dirty="0"/>
          </a:p>
          <a:p>
            <a:pPr marL="0" indent="0">
              <a:buNone/>
            </a:pPr>
            <a:r>
              <a:rPr lang="en-US" sz="2000" dirty="0" err="1"/>
              <a:t>Producția</a:t>
            </a:r>
            <a:r>
              <a:rPr lang="en-US" sz="2000" dirty="0"/>
              <a:t> de </a:t>
            </a:r>
            <a:r>
              <a:rPr lang="en-US" sz="2000" dirty="0" err="1"/>
              <a:t>electroni</a:t>
            </a:r>
            <a:r>
              <a:rPr lang="en-US" sz="2000" dirty="0"/>
              <a:t> </a:t>
            </a:r>
            <a:r>
              <a:rPr lang="en-US" sz="2000" dirty="0" err="1"/>
              <a:t>secundari</a:t>
            </a:r>
            <a:r>
              <a:rPr lang="en-US" sz="2000" dirty="0"/>
              <a:t> </a:t>
            </a:r>
            <a:r>
              <a:rPr lang="en-US" sz="2000" dirty="0" err="1"/>
              <a:t>este</a:t>
            </a:r>
            <a:r>
              <a:rPr lang="en-US" sz="2000" dirty="0"/>
              <a:t> </a:t>
            </a:r>
            <a:r>
              <a:rPr lang="ro-RO" sz="2000" dirty="0"/>
              <a:t>corobarată</a:t>
            </a:r>
            <a:r>
              <a:rPr lang="en-US" sz="2000" dirty="0"/>
              <a:t> de </a:t>
            </a:r>
            <a:r>
              <a:rPr lang="en-US" sz="2000" dirty="0" err="1"/>
              <a:t>topografie</a:t>
            </a:r>
            <a:r>
              <a:rPr lang="en-US" sz="2000" dirty="0"/>
              <a:t>. </a:t>
            </a:r>
            <a:r>
              <a:rPr lang="en-US" sz="2000" dirty="0" err="1"/>
              <a:t>Datorită</a:t>
            </a:r>
            <a:r>
              <a:rPr lang="en-US" sz="2000" dirty="0"/>
              <a:t> </a:t>
            </a:r>
            <a:r>
              <a:rPr lang="en-US" sz="2000" dirty="0" err="1"/>
              <a:t>energiei</a:t>
            </a:r>
            <a:r>
              <a:rPr lang="en-US" sz="2000" dirty="0"/>
              <a:t> </a:t>
            </a:r>
            <a:r>
              <a:rPr lang="en-US" sz="2000" dirty="0" err="1"/>
              <a:t>lor</a:t>
            </a:r>
            <a:r>
              <a:rPr lang="en-US" sz="2000" dirty="0"/>
              <a:t> </a:t>
            </a:r>
            <a:r>
              <a:rPr lang="ro-RO" sz="2000" dirty="0"/>
              <a:t>mici</a:t>
            </a:r>
            <a:r>
              <a:rPr lang="en-US" sz="2000" dirty="0"/>
              <a:t>, 5eV, </a:t>
            </a:r>
            <a:r>
              <a:rPr lang="en-US" sz="2000" dirty="0" err="1"/>
              <a:t>numai</a:t>
            </a:r>
            <a:r>
              <a:rPr lang="en-US" sz="2000" dirty="0"/>
              <a:t> </a:t>
            </a:r>
            <a:r>
              <a:rPr lang="ro-RO" sz="2000" dirty="0"/>
              <a:t>ES</a:t>
            </a:r>
            <a:r>
              <a:rPr lang="en-US" sz="2000" dirty="0"/>
              <a:t> care </a:t>
            </a:r>
            <a:r>
              <a:rPr lang="en-US" sz="2000" dirty="0" err="1"/>
              <a:t>sunt</a:t>
            </a:r>
            <a:r>
              <a:rPr lang="en-US" sz="2000" dirty="0"/>
              <a:t> </a:t>
            </a:r>
            <a:r>
              <a:rPr lang="en-US" sz="2000" dirty="0" err="1"/>
              <a:t>foarte</a:t>
            </a:r>
            <a:r>
              <a:rPr lang="en-US" sz="2000" dirty="0"/>
              <a:t> </a:t>
            </a:r>
            <a:r>
              <a:rPr lang="en-US" sz="2000" dirty="0" err="1"/>
              <a:t>aproape</a:t>
            </a:r>
            <a:r>
              <a:rPr lang="en-US" sz="2000" dirty="0"/>
              <a:t> de </a:t>
            </a:r>
            <a:r>
              <a:rPr lang="en-US" sz="2000" dirty="0" err="1"/>
              <a:t>suprafață</a:t>
            </a:r>
            <a:r>
              <a:rPr lang="en-US" sz="2000" dirty="0"/>
              <a:t> (&lt;10 nm</a:t>
            </a:r>
            <a:r>
              <a:rPr lang="ro-RO" sz="2000" dirty="0"/>
              <a:t> </a:t>
            </a:r>
            <a:r>
              <a:rPr lang="en-US" sz="2000" dirty="0"/>
              <a:t> pot </a:t>
            </a:r>
            <a:r>
              <a:rPr lang="en-US" sz="2000" dirty="0" err="1"/>
              <a:t>ieși</a:t>
            </a:r>
            <a:r>
              <a:rPr lang="en-US" sz="2000" dirty="0"/>
              <a:t> din </a:t>
            </a:r>
            <a:r>
              <a:rPr lang="en-US" sz="2000" dirty="0" err="1"/>
              <a:t>eșantion</a:t>
            </a:r>
            <a:r>
              <a:rPr lang="en-US" sz="2000" dirty="0"/>
              <a:t> </a:t>
            </a:r>
            <a:r>
              <a:rPr lang="en-US" sz="2000" dirty="0" err="1"/>
              <a:t>și</a:t>
            </a:r>
            <a:r>
              <a:rPr lang="en-US" sz="2000" dirty="0"/>
              <a:t> pot fi </a:t>
            </a:r>
            <a:r>
              <a:rPr lang="en-US" sz="2000" dirty="0" err="1"/>
              <a:t>examinate</a:t>
            </a:r>
            <a:r>
              <a:rPr lang="en-US" sz="2000" dirty="0"/>
              <a:t>. </a:t>
            </a:r>
            <a:r>
              <a:rPr lang="en-US" sz="2000" dirty="0" err="1"/>
              <a:t>Orice</a:t>
            </a:r>
            <a:r>
              <a:rPr lang="en-US" sz="2000" dirty="0"/>
              <a:t> </a:t>
            </a:r>
            <a:r>
              <a:rPr lang="en-US" sz="2000" dirty="0" err="1"/>
              <a:t>modificare</a:t>
            </a:r>
            <a:r>
              <a:rPr lang="en-US" sz="2000" dirty="0"/>
              <a:t> a </a:t>
            </a:r>
            <a:r>
              <a:rPr lang="en-US" sz="2000" dirty="0" err="1"/>
              <a:t>topografiei</a:t>
            </a:r>
            <a:r>
              <a:rPr lang="en-US" sz="2000" dirty="0"/>
              <a:t> </a:t>
            </a:r>
            <a:r>
              <a:rPr lang="en-US" sz="2000" dirty="0" err="1"/>
              <a:t>în</a:t>
            </a:r>
            <a:r>
              <a:rPr lang="en-US" sz="2000" dirty="0"/>
              <a:t> </a:t>
            </a:r>
            <a:r>
              <a:rPr lang="en-US" sz="2000" dirty="0" err="1"/>
              <a:t>eșantion</a:t>
            </a:r>
            <a:r>
              <a:rPr lang="en-US" sz="2000" dirty="0"/>
              <a:t> care </a:t>
            </a:r>
            <a:r>
              <a:rPr lang="en-US" sz="2000" dirty="0" err="1"/>
              <a:t>este</a:t>
            </a:r>
            <a:r>
              <a:rPr lang="en-US" sz="2000" dirty="0"/>
              <a:t> </a:t>
            </a:r>
            <a:r>
              <a:rPr lang="en-US" sz="2000" dirty="0" err="1"/>
              <a:t>mai</a:t>
            </a:r>
            <a:r>
              <a:rPr lang="en-US" sz="2000" dirty="0"/>
              <a:t> mare </a:t>
            </a:r>
            <a:r>
              <a:rPr lang="en-US" sz="2000" dirty="0" err="1"/>
              <a:t>decât</a:t>
            </a:r>
            <a:r>
              <a:rPr lang="en-US" sz="2000" dirty="0"/>
              <a:t> </a:t>
            </a:r>
            <a:r>
              <a:rPr lang="en-US" sz="2000" dirty="0" err="1"/>
              <a:t>această</a:t>
            </a:r>
            <a:r>
              <a:rPr lang="en-US" sz="2000" dirty="0"/>
              <a:t> </a:t>
            </a:r>
            <a:r>
              <a:rPr lang="en-US" sz="2000" dirty="0" err="1"/>
              <a:t>adâncime</a:t>
            </a:r>
            <a:r>
              <a:rPr lang="en-US" sz="2000" dirty="0"/>
              <a:t> de </a:t>
            </a:r>
            <a:r>
              <a:rPr lang="en-US" sz="2000" dirty="0" err="1"/>
              <a:t>eșantionare</a:t>
            </a:r>
            <a:r>
              <a:rPr lang="en-US" sz="2000" dirty="0"/>
              <a:t> </a:t>
            </a:r>
            <a:r>
              <a:rPr lang="en-US" sz="2000" dirty="0" err="1"/>
              <a:t>va</a:t>
            </a:r>
            <a:r>
              <a:rPr lang="en-US" sz="2000" dirty="0"/>
              <a:t> </a:t>
            </a:r>
            <a:r>
              <a:rPr lang="en-US" sz="2000" dirty="0" err="1"/>
              <a:t>modifica</a:t>
            </a:r>
            <a:r>
              <a:rPr lang="en-US" sz="2000" dirty="0"/>
              <a:t> </a:t>
            </a:r>
            <a:r>
              <a:rPr lang="en-US" sz="2000" dirty="0" err="1"/>
              <a:t>produ</a:t>
            </a:r>
            <a:r>
              <a:rPr lang="ro-RO" sz="2000" dirty="0"/>
              <a:t>cerea ES</a:t>
            </a:r>
            <a:r>
              <a:rPr lang="en-US" sz="2000" dirty="0"/>
              <a:t> din </a:t>
            </a:r>
            <a:r>
              <a:rPr lang="en-US" sz="2000" dirty="0" err="1"/>
              <a:t>cauza</a:t>
            </a:r>
            <a:r>
              <a:rPr lang="en-US" sz="2000" dirty="0"/>
              <a:t> </a:t>
            </a:r>
            <a:r>
              <a:rPr lang="en-US" sz="2000" dirty="0" err="1"/>
              <a:t>eficienței</a:t>
            </a:r>
            <a:r>
              <a:rPr lang="en-US" sz="2000" dirty="0"/>
              <a:t> </a:t>
            </a:r>
            <a:r>
              <a:rPr lang="en-US" sz="2000" dirty="0" err="1"/>
              <a:t>colectării</a:t>
            </a:r>
            <a:r>
              <a:rPr lang="en-US" sz="2000" dirty="0"/>
              <a:t>. </a:t>
            </a:r>
            <a:r>
              <a:rPr lang="en-US" sz="2000" dirty="0" err="1"/>
              <a:t>Colectarea</a:t>
            </a:r>
            <a:r>
              <a:rPr lang="en-US" sz="2000" dirty="0"/>
              <a:t> </a:t>
            </a:r>
            <a:r>
              <a:rPr lang="en-US" sz="2000" dirty="0" err="1"/>
              <a:t>acestor</a:t>
            </a:r>
            <a:r>
              <a:rPr lang="en-US" sz="2000" dirty="0"/>
              <a:t> </a:t>
            </a:r>
            <a:r>
              <a:rPr lang="en-US" sz="2000" dirty="0" err="1"/>
              <a:t>electroni</a:t>
            </a:r>
            <a:r>
              <a:rPr lang="en-US" sz="2000" dirty="0"/>
              <a:t> </a:t>
            </a:r>
            <a:r>
              <a:rPr lang="en-US" sz="2000" dirty="0" err="1"/>
              <a:t>este</a:t>
            </a:r>
            <a:r>
              <a:rPr lang="en-US" sz="2000" dirty="0"/>
              <a:t> </a:t>
            </a:r>
            <a:r>
              <a:rPr lang="en-US" sz="2000" dirty="0" err="1"/>
              <a:t>ajutată</a:t>
            </a:r>
            <a:r>
              <a:rPr lang="en-US" sz="2000" dirty="0"/>
              <a:t> </a:t>
            </a:r>
            <a:r>
              <a:rPr lang="en-US" sz="2000" dirty="0" err="1"/>
              <a:t>prin</a:t>
            </a:r>
            <a:r>
              <a:rPr lang="en-US" sz="2000" dirty="0"/>
              <a:t> </a:t>
            </a:r>
            <a:r>
              <a:rPr lang="en-US" sz="2000" dirty="0" err="1"/>
              <a:t>utilizarea</a:t>
            </a:r>
            <a:r>
              <a:rPr lang="en-US" sz="2000" dirty="0"/>
              <a:t> </a:t>
            </a:r>
            <a:r>
              <a:rPr lang="en-US" sz="2000" dirty="0" err="1"/>
              <a:t>unui</a:t>
            </a:r>
            <a:r>
              <a:rPr lang="en-US" sz="2000" dirty="0"/>
              <a:t> „</a:t>
            </a:r>
            <a:r>
              <a:rPr lang="en-US" sz="2000" dirty="0" err="1"/>
              <a:t>colector</a:t>
            </a:r>
            <a:r>
              <a:rPr lang="en-US" sz="2000" dirty="0"/>
              <a:t>” </a:t>
            </a:r>
            <a:r>
              <a:rPr lang="en-US" sz="2000" dirty="0" err="1"/>
              <a:t>împreună</a:t>
            </a:r>
            <a:r>
              <a:rPr lang="en-US" sz="2000" dirty="0"/>
              <a:t> cu </a:t>
            </a:r>
            <a:r>
              <a:rPr lang="en-US" sz="2000" dirty="0" err="1"/>
              <a:t>detectorul</a:t>
            </a:r>
            <a:r>
              <a:rPr lang="en-US" sz="2000" dirty="0"/>
              <a:t> de </a:t>
            </a:r>
            <a:r>
              <a:rPr lang="en-US" sz="2000" dirty="0" err="1"/>
              <a:t>electroni</a:t>
            </a:r>
            <a:r>
              <a:rPr lang="en-US" sz="2000" dirty="0"/>
              <a:t> </a:t>
            </a:r>
            <a:r>
              <a:rPr lang="en-US" sz="2000" dirty="0" err="1"/>
              <a:t>secundar</a:t>
            </a:r>
            <a:r>
              <a:rPr lang="en-US" sz="2000" dirty="0"/>
              <a:t>. </a:t>
            </a:r>
            <a:r>
              <a:rPr lang="en-US" sz="2000" dirty="0" err="1"/>
              <a:t>Colectorul</a:t>
            </a:r>
            <a:r>
              <a:rPr lang="ro-RO" sz="2000" dirty="0"/>
              <a:t>:</a:t>
            </a:r>
            <a:r>
              <a:rPr lang="en-US" sz="2000" dirty="0"/>
              <a:t> o </a:t>
            </a:r>
            <a:r>
              <a:rPr lang="en-US" sz="2000" dirty="0" err="1"/>
              <a:t>rețea</a:t>
            </a:r>
            <a:r>
              <a:rPr lang="en-US" sz="2000" dirty="0"/>
              <a:t> cu un </a:t>
            </a:r>
            <a:r>
              <a:rPr lang="en-US" sz="2000" dirty="0" err="1"/>
              <a:t>potențial</a:t>
            </a:r>
            <a:r>
              <a:rPr lang="en-US" sz="2000" dirty="0"/>
              <a:t> </a:t>
            </a:r>
            <a:r>
              <a:rPr lang="ro-RO" sz="2000" dirty="0"/>
              <a:t>U=</a:t>
            </a:r>
            <a:r>
              <a:rPr lang="en-US" sz="2000" dirty="0"/>
              <a:t> +100V </a:t>
            </a:r>
            <a:r>
              <a:rPr lang="en-US" sz="2000" dirty="0" err="1"/>
              <a:t>aplicat</a:t>
            </a:r>
            <a:r>
              <a:rPr lang="en-US" sz="2000" dirty="0"/>
              <a:t> </a:t>
            </a:r>
            <a:r>
              <a:rPr lang="en-US" sz="2000" dirty="0" err="1"/>
              <a:t>acestuia</a:t>
            </a:r>
            <a:r>
              <a:rPr lang="en-US" sz="2000" dirty="0"/>
              <a:t>, care </a:t>
            </a:r>
            <a:r>
              <a:rPr lang="en-US" sz="2000" dirty="0" err="1"/>
              <a:t>este</a:t>
            </a:r>
            <a:r>
              <a:rPr lang="en-US" sz="2000" dirty="0"/>
              <a:t> </a:t>
            </a:r>
            <a:r>
              <a:rPr lang="en-US" sz="2000" dirty="0" err="1"/>
              <a:t>plasată</a:t>
            </a:r>
            <a:r>
              <a:rPr lang="en-US" sz="2000" dirty="0"/>
              <a:t> </a:t>
            </a:r>
            <a:r>
              <a:rPr lang="en-US" sz="2000" dirty="0" err="1"/>
              <a:t>în</a:t>
            </a:r>
            <a:r>
              <a:rPr lang="en-US" sz="2000" dirty="0"/>
              <a:t> </a:t>
            </a:r>
            <a:r>
              <a:rPr lang="en-US" sz="2000" dirty="0" err="1"/>
              <a:t>fața</a:t>
            </a:r>
            <a:r>
              <a:rPr lang="en-US" sz="2000" dirty="0"/>
              <a:t> </a:t>
            </a:r>
            <a:r>
              <a:rPr lang="en-US" sz="2000" dirty="0" err="1"/>
              <a:t>detectorului</a:t>
            </a:r>
            <a:r>
              <a:rPr lang="en-US" sz="2000" dirty="0"/>
              <a:t>, </a:t>
            </a:r>
            <a:r>
              <a:rPr lang="en-US" sz="2000" dirty="0" err="1"/>
              <a:t>atrăgând</a:t>
            </a:r>
            <a:r>
              <a:rPr lang="en-US" sz="2000" dirty="0"/>
              <a:t> </a:t>
            </a:r>
            <a:r>
              <a:rPr lang="ro-RO" sz="2000" dirty="0"/>
              <a:t>ES </a:t>
            </a:r>
            <a:r>
              <a:rPr lang="en-US" sz="2000" dirty="0" err="1"/>
              <a:t>încărcați</a:t>
            </a:r>
            <a:r>
              <a:rPr lang="en-US" sz="2000" dirty="0"/>
              <a:t> </a:t>
            </a:r>
            <a:r>
              <a:rPr lang="en-US" sz="2000" dirty="0" err="1"/>
              <a:t>negativ</a:t>
            </a:r>
            <a:r>
              <a:rPr lang="en-US" sz="2000" dirty="0"/>
              <a:t> </a:t>
            </a:r>
            <a:r>
              <a:rPr lang="en-US" sz="2000" dirty="0" err="1"/>
              <a:t>către</a:t>
            </a:r>
            <a:r>
              <a:rPr lang="en-US" sz="2000" dirty="0"/>
              <a:t> </a:t>
            </a:r>
            <a:r>
              <a:rPr lang="en-US" sz="2000" dirty="0" err="1"/>
              <a:t>acesta</a:t>
            </a:r>
            <a:r>
              <a:rPr lang="en-US" sz="2000" dirty="0"/>
              <a:t>, care </a:t>
            </a:r>
            <a:r>
              <a:rPr lang="en-US" sz="2000" dirty="0" err="1"/>
              <a:t>apoi</a:t>
            </a:r>
            <a:r>
              <a:rPr lang="en-US" sz="2000" dirty="0"/>
              <a:t> </a:t>
            </a:r>
            <a:r>
              <a:rPr lang="en-US" sz="2000" dirty="0" err="1"/>
              <a:t>trec</a:t>
            </a:r>
            <a:r>
              <a:rPr lang="en-US" sz="2000" dirty="0"/>
              <a:t> </a:t>
            </a:r>
            <a:r>
              <a:rPr lang="en-US" sz="2000" dirty="0" err="1"/>
              <a:t>prin</a:t>
            </a:r>
            <a:r>
              <a:rPr lang="en-US" sz="2000" dirty="0"/>
              <a:t> </a:t>
            </a:r>
            <a:r>
              <a:rPr lang="en-US" sz="2000" dirty="0" err="1"/>
              <a:t>găurile</a:t>
            </a:r>
            <a:r>
              <a:rPr lang="en-US" sz="2000" dirty="0"/>
              <a:t> </a:t>
            </a:r>
            <a:r>
              <a:rPr lang="en-US" sz="2000" dirty="0" err="1"/>
              <a:t>rețelei</a:t>
            </a:r>
            <a:r>
              <a:rPr lang="en-US" sz="2000" dirty="0"/>
              <a:t> </a:t>
            </a:r>
            <a:r>
              <a:rPr lang="en-US" sz="2000" dirty="0" err="1"/>
              <a:t>și</a:t>
            </a:r>
            <a:r>
              <a:rPr lang="en-US" sz="2000" dirty="0"/>
              <a:t> </a:t>
            </a:r>
            <a:r>
              <a:rPr lang="en-US" sz="2000" dirty="0" err="1"/>
              <a:t>în</a:t>
            </a:r>
            <a:r>
              <a:rPr lang="en-US" sz="2000" dirty="0"/>
              <a:t> detector de </a:t>
            </a:r>
            <a:r>
              <a:rPr lang="en-US" sz="2000" dirty="0" err="1"/>
              <a:t>numărat</a:t>
            </a:r>
            <a:r>
              <a:rPr lang="en-US" sz="2000" dirty="0"/>
              <a:t>.</a:t>
            </a:r>
          </a:p>
        </p:txBody>
      </p:sp>
    </p:spTree>
    <p:extLst>
      <p:ext uri="{BB962C8B-B14F-4D97-AF65-F5344CB8AC3E}">
        <p14:creationId xmlns:p14="http://schemas.microsoft.com/office/powerpoint/2010/main" val="1743654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Electronii Auger</a:t>
            </a:r>
            <a:endParaRPr lang="en-US" dirty="0"/>
          </a:p>
        </p:txBody>
      </p:sp>
      <p:sp>
        <p:nvSpPr>
          <p:cNvPr id="3" name="Content Placeholder 2"/>
          <p:cNvSpPr>
            <a:spLocks noGrp="1"/>
          </p:cNvSpPr>
          <p:nvPr>
            <p:ph idx="1"/>
          </p:nvPr>
        </p:nvSpPr>
        <p:spPr>
          <a:xfrm>
            <a:off x="0" y="1676400"/>
            <a:ext cx="9067800" cy="4525962"/>
          </a:xfrm>
        </p:spPr>
        <p:txBody>
          <a:bodyPr/>
          <a:lstStyle/>
          <a:p>
            <a:pPr marL="0" indent="0">
              <a:buNone/>
            </a:pPr>
            <a:r>
              <a:rPr lang="en-US" sz="2000" b="1" dirty="0" err="1"/>
              <a:t>Sursă</a:t>
            </a:r>
            <a:endParaRPr lang="ro-RO" sz="2000" b="1" dirty="0"/>
          </a:p>
          <a:p>
            <a:pPr marL="0" indent="0">
              <a:buNone/>
            </a:pPr>
            <a:r>
              <a:rPr lang="en-US" sz="2000" dirty="0" err="1"/>
              <a:t>Cauzat</a:t>
            </a:r>
            <a:r>
              <a:rPr lang="en-US" sz="2000" dirty="0"/>
              <a:t> de </a:t>
            </a:r>
            <a:r>
              <a:rPr lang="en-US" sz="2000" dirty="0" err="1"/>
              <a:t>dezactivarea</a:t>
            </a:r>
            <a:r>
              <a:rPr lang="en-US" sz="2000" dirty="0"/>
              <a:t> </a:t>
            </a:r>
            <a:r>
              <a:rPr lang="en-US" sz="2000" dirty="0" err="1"/>
              <a:t>atomului</a:t>
            </a:r>
            <a:r>
              <a:rPr lang="en-US" sz="2000" dirty="0"/>
              <a:t> specimen </a:t>
            </a:r>
            <a:r>
              <a:rPr lang="en-US" sz="2000" dirty="0" err="1"/>
              <a:t>după</a:t>
            </a:r>
            <a:r>
              <a:rPr lang="en-US" sz="2000" dirty="0"/>
              <a:t> </a:t>
            </a:r>
            <a:r>
              <a:rPr lang="en-US" sz="2000" dirty="0" err="1"/>
              <a:t>producerea</a:t>
            </a:r>
            <a:r>
              <a:rPr lang="en-US" sz="2000" dirty="0"/>
              <a:t> </a:t>
            </a:r>
            <a:r>
              <a:rPr lang="en-US" sz="2000" dirty="0" err="1"/>
              <a:t>unui</a:t>
            </a:r>
            <a:r>
              <a:rPr lang="en-US" sz="2000" dirty="0"/>
              <a:t> electron </a:t>
            </a:r>
            <a:r>
              <a:rPr lang="en-US" sz="2000" dirty="0" err="1"/>
              <a:t>secundar</a:t>
            </a:r>
            <a:r>
              <a:rPr lang="en-US" sz="2000" dirty="0"/>
              <a:t>. </a:t>
            </a:r>
            <a:r>
              <a:rPr lang="en-US" sz="2000" dirty="0" err="1"/>
              <a:t>Deoarece</a:t>
            </a:r>
            <a:r>
              <a:rPr lang="en-US" sz="2000" dirty="0"/>
              <a:t> un electron inferior (de </a:t>
            </a:r>
            <a:r>
              <a:rPr lang="en-US" sz="2000" dirty="0" err="1"/>
              <a:t>obicei</a:t>
            </a:r>
            <a:r>
              <a:rPr lang="en-US" sz="2000" dirty="0"/>
              <a:t> K-shell) a </a:t>
            </a:r>
            <a:r>
              <a:rPr lang="en-US" sz="2000" dirty="0" err="1"/>
              <a:t>fost</a:t>
            </a:r>
            <a:r>
              <a:rPr lang="en-US" sz="2000" dirty="0"/>
              <a:t> </a:t>
            </a:r>
            <a:r>
              <a:rPr lang="en-US" sz="2000" dirty="0" err="1"/>
              <a:t>emis</a:t>
            </a:r>
            <a:r>
              <a:rPr lang="en-US" sz="2000" dirty="0"/>
              <a:t> de la atom </a:t>
            </a:r>
            <a:r>
              <a:rPr lang="en-US" sz="2000" dirty="0" err="1"/>
              <a:t>în</a:t>
            </a:r>
            <a:r>
              <a:rPr lang="en-US" sz="2000" dirty="0"/>
              <a:t> </a:t>
            </a:r>
            <a:r>
              <a:rPr lang="en-US" sz="2000" dirty="0" err="1"/>
              <a:t>timpul</a:t>
            </a:r>
            <a:r>
              <a:rPr lang="en-US" sz="2000" dirty="0"/>
              <a:t> </a:t>
            </a:r>
            <a:r>
              <a:rPr lang="en-US" sz="2000" dirty="0" err="1"/>
              <a:t>procesului</a:t>
            </a:r>
            <a:r>
              <a:rPr lang="en-US" sz="2000" dirty="0"/>
              <a:t> de electron </a:t>
            </a:r>
            <a:r>
              <a:rPr lang="en-US" sz="2000" dirty="0" err="1"/>
              <a:t>secundar</a:t>
            </a:r>
            <a:r>
              <a:rPr lang="en-US" sz="2000" dirty="0"/>
              <a:t>,</a:t>
            </a:r>
            <a:r>
              <a:rPr lang="ro-RO" sz="2000" dirty="0"/>
              <a:t> un</a:t>
            </a:r>
            <a:r>
              <a:rPr lang="en-US" sz="2000" dirty="0"/>
              <a:t> </a:t>
            </a:r>
            <a:r>
              <a:rPr lang="en-US" sz="2000" dirty="0" err="1"/>
              <a:t>înveliș</a:t>
            </a:r>
            <a:r>
              <a:rPr lang="en-US" sz="2000" dirty="0"/>
              <a:t> </a:t>
            </a:r>
            <a:r>
              <a:rPr lang="en-US" sz="2000" dirty="0" err="1"/>
              <a:t>interio</a:t>
            </a:r>
            <a:r>
              <a:rPr lang="ro-RO" sz="2000" dirty="0"/>
              <a:t>r</a:t>
            </a:r>
            <a:r>
              <a:rPr lang="en-US" sz="2000" dirty="0"/>
              <a:t> (de </a:t>
            </a:r>
            <a:r>
              <a:rPr lang="en-US" sz="2000" dirty="0" err="1"/>
              <a:t>energie</a:t>
            </a:r>
            <a:r>
              <a:rPr lang="en-US" sz="2000" dirty="0"/>
              <a:t> </a:t>
            </a:r>
            <a:r>
              <a:rPr lang="en-US" sz="2000" dirty="0" err="1"/>
              <a:t>mai</a:t>
            </a:r>
            <a:r>
              <a:rPr lang="en-US" sz="2000" dirty="0"/>
              <a:t> </a:t>
            </a:r>
            <a:r>
              <a:rPr lang="en-US" sz="2000" dirty="0" err="1"/>
              <a:t>scăzută</a:t>
            </a:r>
            <a:r>
              <a:rPr lang="en-US" sz="2000" dirty="0"/>
              <a:t>) are </a:t>
            </a:r>
            <a:r>
              <a:rPr lang="en-US" sz="2000" dirty="0" err="1"/>
              <a:t>acum</a:t>
            </a:r>
            <a:r>
              <a:rPr lang="en-US" sz="2000" dirty="0"/>
              <a:t> un </a:t>
            </a:r>
            <a:r>
              <a:rPr lang="en-US" sz="2000" dirty="0" err="1"/>
              <a:t>loc</a:t>
            </a:r>
            <a:r>
              <a:rPr lang="en-US" sz="2000" dirty="0"/>
              <a:t> liber. Un electron de </a:t>
            </a:r>
            <a:r>
              <a:rPr lang="en-US" sz="2000" dirty="0" err="1"/>
              <a:t>energie</a:t>
            </a:r>
            <a:r>
              <a:rPr lang="en-US" sz="2000" dirty="0"/>
              <a:t> </a:t>
            </a:r>
            <a:r>
              <a:rPr lang="en-US" sz="2000" dirty="0" err="1"/>
              <a:t>mai</a:t>
            </a:r>
            <a:r>
              <a:rPr lang="en-US" sz="2000" dirty="0"/>
              <a:t> mare de la </a:t>
            </a:r>
            <a:r>
              <a:rPr lang="en-US" sz="2000" dirty="0" err="1"/>
              <a:t>același</a:t>
            </a:r>
            <a:r>
              <a:rPr lang="en-US" sz="2000" dirty="0"/>
              <a:t> atom </a:t>
            </a:r>
            <a:r>
              <a:rPr lang="en-US" sz="2000" dirty="0" err="1"/>
              <a:t>poate</a:t>
            </a:r>
            <a:r>
              <a:rPr lang="en-US" sz="2000" dirty="0"/>
              <a:t> „</a:t>
            </a:r>
            <a:r>
              <a:rPr lang="en-US" sz="2000" dirty="0" err="1"/>
              <a:t>cădea</a:t>
            </a:r>
            <a:r>
              <a:rPr lang="en-US" sz="2000" dirty="0"/>
              <a:t>” </a:t>
            </a:r>
            <a:r>
              <a:rPr lang="en-US" sz="2000" dirty="0" err="1"/>
              <a:t>într</a:t>
            </a:r>
            <a:r>
              <a:rPr lang="en-US" sz="2000" dirty="0"/>
              <a:t>-o </a:t>
            </a:r>
            <a:r>
              <a:rPr lang="en-US" sz="2000" dirty="0" err="1"/>
              <a:t>energie</a:t>
            </a:r>
            <a:r>
              <a:rPr lang="en-US" sz="2000" dirty="0"/>
              <a:t> </a:t>
            </a:r>
            <a:r>
              <a:rPr lang="en-US" sz="2000" dirty="0" err="1"/>
              <a:t>mai</a:t>
            </a:r>
            <a:r>
              <a:rPr lang="en-US" sz="2000" dirty="0"/>
              <a:t> </a:t>
            </a:r>
            <a:r>
              <a:rPr lang="en-US" sz="2000" dirty="0" err="1"/>
              <a:t>mică</a:t>
            </a:r>
            <a:r>
              <a:rPr lang="en-US" sz="2000" dirty="0"/>
              <a:t>, </a:t>
            </a:r>
            <a:r>
              <a:rPr lang="en-US" sz="2000" dirty="0" err="1"/>
              <a:t>umplând</a:t>
            </a:r>
            <a:r>
              <a:rPr lang="en-US" sz="2000" dirty="0"/>
              <a:t> </a:t>
            </a:r>
            <a:r>
              <a:rPr lang="en-US" sz="2000" dirty="0" err="1"/>
              <a:t>locul</a:t>
            </a:r>
            <a:r>
              <a:rPr lang="en-US" sz="2000" dirty="0"/>
              <a:t> liber. </a:t>
            </a:r>
            <a:r>
              <a:rPr lang="en-US" sz="2000" dirty="0" err="1"/>
              <a:t>Acest</a:t>
            </a:r>
            <a:r>
              <a:rPr lang="en-US" sz="2000" dirty="0"/>
              <a:t> </a:t>
            </a:r>
            <a:r>
              <a:rPr lang="en-US" sz="2000" dirty="0" err="1"/>
              <a:t>lucru</a:t>
            </a:r>
            <a:r>
              <a:rPr lang="en-US" sz="2000" dirty="0"/>
              <a:t> </a:t>
            </a:r>
            <a:r>
              <a:rPr lang="en-US" sz="2000" dirty="0" err="1"/>
              <a:t>creează</a:t>
            </a:r>
            <a:r>
              <a:rPr lang="en-US" sz="2000" dirty="0"/>
              <a:t> un surplus de </a:t>
            </a:r>
            <a:r>
              <a:rPr lang="en-US" sz="2000" dirty="0" err="1"/>
              <a:t>energie</a:t>
            </a:r>
            <a:r>
              <a:rPr lang="en-US" sz="2000" dirty="0"/>
              <a:t> </a:t>
            </a:r>
            <a:r>
              <a:rPr lang="en-US" sz="2000" dirty="0" err="1"/>
              <a:t>în</a:t>
            </a:r>
            <a:r>
              <a:rPr lang="en-US" sz="2000" dirty="0"/>
              <a:t> atom care </a:t>
            </a:r>
            <a:r>
              <a:rPr lang="en-US" sz="2000" dirty="0" err="1"/>
              <a:t>poate</a:t>
            </a:r>
            <a:r>
              <a:rPr lang="en-US" sz="2000" dirty="0"/>
              <a:t> fi </a:t>
            </a:r>
            <a:r>
              <a:rPr lang="en-US" sz="2000" dirty="0" err="1"/>
              <a:t>corectat</a:t>
            </a:r>
            <a:r>
              <a:rPr lang="en-US" sz="2000" dirty="0"/>
              <a:t> </a:t>
            </a:r>
            <a:r>
              <a:rPr lang="en-US" sz="2000" dirty="0" err="1"/>
              <a:t>prin</a:t>
            </a:r>
            <a:r>
              <a:rPr lang="en-US" sz="2000" dirty="0"/>
              <a:t> </a:t>
            </a:r>
            <a:r>
              <a:rPr lang="en-US" sz="2000" dirty="0" err="1"/>
              <a:t>emiterea</a:t>
            </a:r>
            <a:r>
              <a:rPr lang="en-US" sz="2000" dirty="0"/>
              <a:t> </a:t>
            </a:r>
            <a:r>
              <a:rPr lang="en-US" sz="2000" dirty="0" err="1"/>
              <a:t>unui</a:t>
            </a:r>
            <a:r>
              <a:rPr lang="en-US" sz="2000" dirty="0"/>
              <a:t> electron exterior (de </a:t>
            </a:r>
            <a:r>
              <a:rPr lang="en-US" sz="2000" dirty="0" err="1"/>
              <a:t>energie</a:t>
            </a:r>
            <a:r>
              <a:rPr lang="en-US" sz="2000" dirty="0"/>
              <a:t> </a:t>
            </a:r>
            <a:r>
              <a:rPr lang="en-US" sz="2000" dirty="0" err="1"/>
              <a:t>mai</a:t>
            </a:r>
            <a:r>
              <a:rPr lang="en-US" sz="2000" dirty="0"/>
              <a:t> </a:t>
            </a:r>
            <a:r>
              <a:rPr lang="en-US" sz="2000" dirty="0" err="1"/>
              <a:t>mică</a:t>
            </a:r>
            <a:r>
              <a:rPr lang="en-US" sz="2000" dirty="0"/>
              <a:t>); un electron Auger.</a:t>
            </a:r>
            <a:endParaRPr lang="ro-RO" sz="2000" dirty="0"/>
          </a:p>
          <a:p>
            <a:pPr marL="0" indent="0">
              <a:buNone/>
            </a:pPr>
            <a:r>
              <a:rPr lang="en-US" sz="2000" b="1" dirty="0" err="1"/>
              <a:t>Utilizare</a:t>
            </a:r>
            <a:endParaRPr lang="ro-RO" sz="2000" b="1" dirty="0"/>
          </a:p>
          <a:p>
            <a:pPr marL="0" indent="0">
              <a:buNone/>
            </a:pPr>
            <a:r>
              <a:rPr lang="en-US" sz="2000" dirty="0" err="1"/>
              <a:t>Electronii</a:t>
            </a:r>
            <a:r>
              <a:rPr lang="en-US" sz="2000" dirty="0"/>
              <a:t> Auger au o </a:t>
            </a:r>
            <a:r>
              <a:rPr lang="en-US" sz="2000" dirty="0" err="1"/>
              <a:t>energie</a:t>
            </a:r>
            <a:r>
              <a:rPr lang="en-US" sz="2000" dirty="0"/>
              <a:t> </a:t>
            </a:r>
            <a:r>
              <a:rPr lang="en-US" sz="2000" dirty="0" err="1"/>
              <a:t>caracteristică</a:t>
            </a:r>
            <a:r>
              <a:rPr lang="en-US" sz="2000" dirty="0"/>
              <a:t>, </a:t>
            </a:r>
            <a:r>
              <a:rPr lang="en-US" sz="2000" b="1" dirty="0" err="1"/>
              <a:t>unică</a:t>
            </a:r>
            <a:r>
              <a:rPr lang="en-US" sz="2000" b="1" dirty="0"/>
              <a:t> </a:t>
            </a:r>
            <a:r>
              <a:rPr lang="en-US" sz="2000" b="1" dirty="0" err="1"/>
              <a:t>fiecărui</a:t>
            </a:r>
            <a:r>
              <a:rPr lang="en-US" sz="2000" b="1" dirty="0"/>
              <a:t> element din care au </a:t>
            </a:r>
            <a:r>
              <a:rPr lang="en-US" sz="2000" b="1" dirty="0" err="1"/>
              <a:t>fost</a:t>
            </a:r>
            <a:r>
              <a:rPr lang="en-US" sz="2000" b="1" dirty="0"/>
              <a:t> </a:t>
            </a:r>
            <a:r>
              <a:rPr lang="en-US" sz="2000" b="1" dirty="0" err="1"/>
              <a:t>emise</a:t>
            </a:r>
            <a:r>
              <a:rPr lang="en-US" sz="2000" dirty="0"/>
              <a:t>. </a:t>
            </a:r>
            <a:r>
              <a:rPr lang="en-US" sz="2000" dirty="0" err="1"/>
              <a:t>Acești</a:t>
            </a:r>
            <a:r>
              <a:rPr lang="en-US" sz="2000" dirty="0"/>
              <a:t> </a:t>
            </a:r>
            <a:r>
              <a:rPr lang="en-US" sz="2000" dirty="0" err="1"/>
              <a:t>electroni</a:t>
            </a:r>
            <a:r>
              <a:rPr lang="en-US" sz="2000" dirty="0"/>
              <a:t> </a:t>
            </a:r>
            <a:r>
              <a:rPr lang="en-US" sz="2000" dirty="0" err="1"/>
              <a:t>sunt</a:t>
            </a:r>
            <a:r>
              <a:rPr lang="en-US" sz="2000" dirty="0"/>
              <a:t> </a:t>
            </a:r>
            <a:r>
              <a:rPr lang="en-US" sz="2000" dirty="0" err="1"/>
              <a:t>colectați</a:t>
            </a:r>
            <a:r>
              <a:rPr lang="en-US" sz="2000" dirty="0"/>
              <a:t> </a:t>
            </a:r>
            <a:r>
              <a:rPr lang="en-US" sz="2000" dirty="0" err="1"/>
              <a:t>și</a:t>
            </a:r>
            <a:r>
              <a:rPr lang="en-US" sz="2000" dirty="0"/>
              <a:t> </a:t>
            </a:r>
            <a:r>
              <a:rPr lang="en-US" sz="2000" dirty="0" err="1"/>
              <a:t>sortați</a:t>
            </a:r>
            <a:r>
              <a:rPr lang="en-US" sz="2000" dirty="0"/>
              <a:t> </a:t>
            </a:r>
            <a:r>
              <a:rPr lang="en-US" sz="2000" dirty="0" err="1"/>
              <a:t>în</a:t>
            </a:r>
            <a:r>
              <a:rPr lang="en-US" sz="2000" dirty="0"/>
              <a:t> </a:t>
            </a:r>
            <a:r>
              <a:rPr lang="en-US" sz="2000" dirty="0" err="1"/>
              <a:t>funcție</a:t>
            </a:r>
            <a:r>
              <a:rPr lang="en-US" sz="2000" dirty="0"/>
              <a:t> de </a:t>
            </a:r>
            <a:r>
              <a:rPr lang="en-US" sz="2000" dirty="0" err="1"/>
              <a:t>energie</a:t>
            </a:r>
            <a:r>
              <a:rPr lang="en-US" sz="2000" dirty="0"/>
              <a:t> </a:t>
            </a:r>
            <a:r>
              <a:rPr lang="en-US" sz="2000" dirty="0" err="1"/>
              <a:t>pentru</a:t>
            </a:r>
            <a:r>
              <a:rPr lang="en-US" sz="2000" dirty="0"/>
              <a:t> a </a:t>
            </a:r>
            <a:r>
              <a:rPr lang="en-US" sz="2000" dirty="0" err="1"/>
              <a:t>oferi</a:t>
            </a:r>
            <a:r>
              <a:rPr lang="en-US" sz="2000" dirty="0"/>
              <a:t> </a:t>
            </a:r>
            <a:r>
              <a:rPr lang="en-US" sz="2000" dirty="0" err="1"/>
              <a:t>informații</a:t>
            </a:r>
            <a:r>
              <a:rPr lang="en-US" sz="2000" dirty="0"/>
              <a:t> </a:t>
            </a:r>
            <a:r>
              <a:rPr lang="en-US" sz="2000" dirty="0" err="1"/>
              <a:t>compoziționale</a:t>
            </a:r>
            <a:r>
              <a:rPr lang="en-US" sz="2000" dirty="0"/>
              <a:t> </a:t>
            </a:r>
            <a:r>
              <a:rPr lang="en-US" sz="2000" dirty="0" err="1"/>
              <a:t>despre</a:t>
            </a:r>
            <a:r>
              <a:rPr lang="en-US" sz="2000" dirty="0"/>
              <a:t> specimen. </a:t>
            </a:r>
            <a:r>
              <a:rPr lang="en-US" sz="2000" dirty="0" err="1"/>
              <a:t>Deoarece</a:t>
            </a:r>
            <a:r>
              <a:rPr lang="en-US" sz="2000" dirty="0"/>
              <a:t> </a:t>
            </a:r>
            <a:r>
              <a:rPr lang="en-US" sz="2000" dirty="0" err="1"/>
              <a:t>electronii</a:t>
            </a:r>
            <a:r>
              <a:rPr lang="en-US" sz="2000" dirty="0"/>
              <a:t> Auger au </a:t>
            </a:r>
            <a:r>
              <a:rPr lang="en-US" sz="2000" dirty="0" err="1"/>
              <a:t>energie</a:t>
            </a:r>
            <a:r>
              <a:rPr lang="en-US" sz="2000" dirty="0"/>
              <a:t> </a:t>
            </a:r>
            <a:r>
              <a:rPr lang="en-US" sz="2000" dirty="0" err="1"/>
              <a:t>relativ</a:t>
            </a:r>
            <a:r>
              <a:rPr lang="en-US" sz="2000" dirty="0"/>
              <a:t> </a:t>
            </a:r>
            <a:r>
              <a:rPr lang="en-US" sz="2000" dirty="0" err="1"/>
              <a:t>scăzută</a:t>
            </a:r>
            <a:r>
              <a:rPr lang="en-US" sz="2000" dirty="0"/>
              <a:t>, </a:t>
            </a:r>
            <a:r>
              <a:rPr lang="en-US" sz="2000" dirty="0" err="1"/>
              <a:t>ei</a:t>
            </a:r>
            <a:r>
              <a:rPr lang="en-US" sz="2000" dirty="0"/>
              <a:t> </a:t>
            </a:r>
            <a:r>
              <a:rPr lang="en-US" sz="2000" dirty="0" err="1"/>
              <a:t>sunt</a:t>
            </a:r>
            <a:r>
              <a:rPr lang="en-US" sz="2000" dirty="0"/>
              <a:t> </a:t>
            </a:r>
            <a:r>
              <a:rPr lang="en-US" sz="2000" dirty="0" err="1"/>
              <a:t>emiși</a:t>
            </a:r>
            <a:r>
              <a:rPr lang="en-US" sz="2000" dirty="0"/>
              <a:t> </a:t>
            </a:r>
            <a:r>
              <a:rPr lang="en-US" sz="2000" dirty="0" err="1"/>
              <a:t>doar</a:t>
            </a:r>
            <a:r>
              <a:rPr lang="en-US" sz="2000" dirty="0"/>
              <a:t> de la </a:t>
            </a:r>
            <a:r>
              <a:rPr lang="en-US" sz="2000" dirty="0" err="1"/>
              <a:t>specimenul</a:t>
            </a:r>
            <a:r>
              <a:rPr lang="en-US" sz="2000" dirty="0"/>
              <a:t> </a:t>
            </a:r>
            <a:r>
              <a:rPr lang="en-US" sz="2000" dirty="0" err="1"/>
              <a:t>în</a:t>
            </a:r>
            <a:r>
              <a:rPr lang="en-US" sz="2000" dirty="0"/>
              <a:t> </a:t>
            </a:r>
            <a:r>
              <a:rPr lang="en-US" sz="2000" dirty="0" err="1"/>
              <a:t>vrac</a:t>
            </a:r>
            <a:r>
              <a:rPr lang="en-US" sz="2000" dirty="0"/>
              <a:t> de la o </a:t>
            </a:r>
            <a:r>
              <a:rPr lang="en-US" sz="2000" dirty="0" err="1"/>
              <a:t>adâncime</a:t>
            </a:r>
            <a:r>
              <a:rPr lang="en-US" sz="2000" dirty="0"/>
              <a:t> de &lt; 3.</a:t>
            </a:r>
          </a:p>
        </p:txBody>
      </p:sp>
    </p:spTree>
    <p:extLst>
      <p:ext uri="{BB962C8B-B14F-4D97-AF65-F5344CB8AC3E}">
        <p14:creationId xmlns:p14="http://schemas.microsoft.com/office/powerpoint/2010/main" val="3508463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Raze X</a:t>
            </a:r>
            <a:endParaRPr lang="en-US" dirty="0"/>
          </a:p>
        </p:txBody>
      </p:sp>
      <p:sp>
        <p:nvSpPr>
          <p:cNvPr id="3" name="Content Placeholder 2"/>
          <p:cNvSpPr>
            <a:spLocks noGrp="1"/>
          </p:cNvSpPr>
          <p:nvPr>
            <p:ph idx="1"/>
          </p:nvPr>
        </p:nvSpPr>
        <p:spPr>
          <a:xfrm>
            <a:off x="0" y="1676400"/>
            <a:ext cx="9144000" cy="4525962"/>
          </a:xfrm>
        </p:spPr>
        <p:txBody>
          <a:bodyPr/>
          <a:lstStyle/>
          <a:p>
            <a:pPr marL="0" indent="0">
              <a:buNone/>
            </a:pPr>
            <a:r>
              <a:rPr lang="en-US" sz="2000" b="1" dirty="0" err="1"/>
              <a:t>Sursă</a:t>
            </a:r>
            <a:endParaRPr lang="ro-RO" sz="2000" b="1" dirty="0"/>
          </a:p>
          <a:p>
            <a:r>
              <a:rPr lang="en-US" sz="2000" dirty="0" err="1"/>
              <a:t>Cauzat</a:t>
            </a:r>
            <a:r>
              <a:rPr lang="en-US" sz="2000" dirty="0"/>
              <a:t> de </a:t>
            </a:r>
            <a:r>
              <a:rPr lang="en-US" sz="2000" dirty="0" err="1"/>
              <a:t>dezactivarea</a:t>
            </a:r>
            <a:r>
              <a:rPr lang="en-US" sz="2000" dirty="0"/>
              <a:t> </a:t>
            </a:r>
            <a:r>
              <a:rPr lang="en-US" sz="2000" dirty="0" err="1"/>
              <a:t>atomului</a:t>
            </a:r>
            <a:r>
              <a:rPr lang="en-US" sz="2000" dirty="0"/>
              <a:t> specimen </a:t>
            </a:r>
            <a:r>
              <a:rPr lang="en-US" sz="2000" dirty="0" err="1"/>
              <a:t>după</a:t>
            </a:r>
            <a:r>
              <a:rPr lang="en-US" sz="2000" dirty="0"/>
              <a:t> </a:t>
            </a:r>
            <a:r>
              <a:rPr lang="en-US" sz="2000" dirty="0" err="1"/>
              <a:t>producerea</a:t>
            </a:r>
            <a:r>
              <a:rPr lang="en-US" sz="2000" dirty="0"/>
              <a:t> </a:t>
            </a:r>
            <a:r>
              <a:rPr lang="en-US" sz="2000" dirty="0" err="1"/>
              <a:t>unui</a:t>
            </a:r>
            <a:r>
              <a:rPr lang="en-US" sz="2000" dirty="0"/>
              <a:t> electron </a:t>
            </a:r>
            <a:r>
              <a:rPr lang="en-US" sz="2000" dirty="0" err="1"/>
              <a:t>secundar</a:t>
            </a:r>
            <a:r>
              <a:rPr lang="en-US" sz="2000" dirty="0"/>
              <a:t>. </a:t>
            </a:r>
            <a:r>
              <a:rPr lang="en-US" sz="2000" dirty="0" err="1"/>
              <a:t>Deoarece</a:t>
            </a:r>
            <a:r>
              <a:rPr lang="en-US" sz="2000" dirty="0"/>
              <a:t> un electron inferior (de </a:t>
            </a:r>
            <a:r>
              <a:rPr lang="en-US" sz="2000" dirty="0" err="1"/>
              <a:t>obicei</a:t>
            </a:r>
            <a:r>
              <a:rPr lang="en-US" sz="2000" dirty="0"/>
              <a:t> K-shell) a </a:t>
            </a:r>
            <a:r>
              <a:rPr lang="en-US" sz="2000" dirty="0" err="1"/>
              <a:t>fost</a:t>
            </a:r>
            <a:r>
              <a:rPr lang="en-US" sz="2000" dirty="0"/>
              <a:t> </a:t>
            </a:r>
            <a:r>
              <a:rPr lang="en-US" sz="2000" dirty="0" err="1"/>
              <a:t>emis</a:t>
            </a:r>
            <a:r>
              <a:rPr lang="en-US" sz="2000" dirty="0"/>
              <a:t> de la atom </a:t>
            </a:r>
            <a:r>
              <a:rPr lang="en-US" sz="2000" dirty="0" err="1"/>
              <a:t>în</a:t>
            </a:r>
            <a:r>
              <a:rPr lang="en-US" sz="2000" dirty="0"/>
              <a:t> </a:t>
            </a:r>
            <a:r>
              <a:rPr lang="en-US" sz="2000" dirty="0" err="1"/>
              <a:t>timpul</a:t>
            </a:r>
            <a:r>
              <a:rPr lang="en-US" sz="2000" dirty="0"/>
              <a:t> </a:t>
            </a:r>
            <a:r>
              <a:rPr lang="en-US" sz="2000" dirty="0" err="1"/>
              <a:t>procesului</a:t>
            </a:r>
            <a:r>
              <a:rPr lang="en-US" sz="2000" dirty="0"/>
              <a:t> de electron </a:t>
            </a:r>
            <a:r>
              <a:rPr lang="en-US" sz="2000" dirty="0" err="1"/>
              <a:t>secundar</a:t>
            </a:r>
            <a:r>
              <a:rPr lang="en-US" sz="2000" dirty="0"/>
              <a:t>, </a:t>
            </a:r>
            <a:r>
              <a:rPr lang="ro-RO" sz="2000" dirty="0"/>
              <a:t>un</a:t>
            </a:r>
            <a:r>
              <a:rPr lang="en-US" sz="2000" dirty="0"/>
              <a:t> </a:t>
            </a:r>
            <a:r>
              <a:rPr lang="en-US" sz="2000" dirty="0" err="1"/>
              <a:t>înveliș</a:t>
            </a:r>
            <a:r>
              <a:rPr lang="en-US" sz="2000" dirty="0"/>
              <a:t> </a:t>
            </a:r>
            <a:r>
              <a:rPr lang="en-US" sz="2000" dirty="0" err="1"/>
              <a:t>interio</a:t>
            </a:r>
            <a:r>
              <a:rPr lang="ro-RO" sz="2000" dirty="0"/>
              <a:t>r</a:t>
            </a:r>
            <a:r>
              <a:rPr lang="en-US" sz="2000" dirty="0"/>
              <a:t> (de </a:t>
            </a:r>
            <a:r>
              <a:rPr lang="en-US" sz="2000" dirty="0" err="1"/>
              <a:t>energie</a:t>
            </a:r>
            <a:r>
              <a:rPr lang="en-US" sz="2000" dirty="0"/>
              <a:t> </a:t>
            </a:r>
            <a:r>
              <a:rPr lang="en-US" sz="2000" dirty="0" err="1"/>
              <a:t>mai</a:t>
            </a:r>
            <a:r>
              <a:rPr lang="en-US" sz="2000" dirty="0"/>
              <a:t> </a:t>
            </a:r>
            <a:r>
              <a:rPr lang="en-US" sz="2000" dirty="0" err="1"/>
              <a:t>scăzută</a:t>
            </a:r>
            <a:r>
              <a:rPr lang="en-US" sz="2000" dirty="0"/>
              <a:t>) are </a:t>
            </a:r>
            <a:r>
              <a:rPr lang="en-US" sz="2000" dirty="0" err="1"/>
              <a:t>acum</a:t>
            </a:r>
            <a:r>
              <a:rPr lang="en-US" sz="2000" dirty="0"/>
              <a:t> un </a:t>
            </a:r>
            <a:r>
              <a:rPr lang="en-US" sz="2000" dirty="0" err="1"/>
              <a:t>loc</a:t>
            </a:r>
            <a:r>
              <a:rPr lang="en-US" sz="2000" dirty="0"/>
              <a:t> liber. Un electron de </a:t>
            </a:r>
            <a:r>
              <a:rPr lang="en-US" sz="2000" dirty="0" err="1"/>
              <a:t>energie</a:t>
            </a:r>
            <a:r>
              <a:rPr lang="en-US" sz="2000" dirty="0"/>
              <a:t> </a:t>
            </a:r>
            <a:r>
              <a:rPr lang="en-US" sz="2000" dirty="0" err="1"/>
              <a:t>mai</a:t>
            </a:r>
            <a:r>
              <a:rPr lang="en-US" sz="2000" dirty="0"/>
              <a:t> mare </a:t>
            </a:r>
            <a:r>
              <a:rPr lang="en-US" sz="2000" dirty="0" err="1"/>
              <a:t>poate</a:t>
            </a:r>
            <a:r>
              <a:rPr lang="en-US" sz="2000" dirty="0"/>
              <a:t> „</a:t>
            </a:r>
            <a:r>
              <a:rPr lang="en-US" sz="2000" dirty="0" err="1"/>
              <a:t>cădea</a:t>
            </a:r>
            <a:r>
              <a:rPr lang="en-US" sz="2000" dirty="0"/>
              <a:t>” </a:t>
            </a:r>
            <a:r>
              <a:rPr lang="en-US" sz="2000" dirty="0" err="1"/>
              <a:t>în</a:t>
            </a:r>
            <a:r>
              <a:rPr lang="en-US" sz="2000" dirty="0"/>
              <a:t> </a:t>
            </a:r>
            <a:r>
              <a:rPr lang="en-US" sz="2000" dirty="0" err="1"/>
              <a:t>învelișul</a:t>
            </a:r>
            <a:r>
              <a:rPr lang="en-US" sz="2000" dirty="0"/>
              <a:t> de </a:t>
            </a:r>
            <a:r>
              <a:rPr lang="en-US" sz="2000" dirty="0" err="1"/>
              <a:t>energie</a:t>
            </a:r>
            <a:r>
              <a:rPr lang="en-US" sz="2000" dirty="0"/>
              <a:t> </a:t>
            </a:r>
            <a:r>
              <a:rPr lang="en-US" sz="2000" dirty="0" err="1"/>
              <a:t>inferioară</a:t>
            </a:r>
            <a:r>
              <a:rPr lang="en-US" sz="2000" dirty="0"/>
              <a:t>, </a:t>
            </a:r>
            <a:r>
              <a:rPr lang="en-US" sz="2000" dirty="0" err="1"/>
              <a:t>umplând</a:t>
            </a:r>
            <a:r>
              <a:rPr lang="en-US" sz="2000" dirty="0"/>
              <a:t> </a:t>
            </a:r>
            <a:r>
              <a:rPr lang="en-US" sz="2000" dirty="0" err="1"/>
              <a:t>locul</a:t>
            </a:r>
            <a:r>
              <a:rPr lang="en-US" sz="2000" dirty="0"/>
              <a:t> liber. </a:t>
            </a:r>
            <a:r>
              <a:rPr lang="en-US" sz="2000" dirty="0" err="1"/>
              <a:t>Pe</a:t>
            </a:r>
            <a:r>
              <a:rPr lang="en-US" sz="2000" dirty="0"/>
              <a:t> </a:t>
            </a:r>
            <a:r>
              <a:rPr lang="en-US" sz="2000" dirty="0" err="1"/>
              <a:t>măsură</a:t>
            </a:r>
            <a:r>
              <a:rPr lang="en-US" sz="2000" dirty="0"/>
              <a:t> </a:t>
            </a:r>
            <a:r>
              <a:rPr lang="en-US" sz="2000" dirty="0" err="1"/>
              <a:t>ce</a:t>
            </a:r>
            <a:r>
              <a:rPr lang="en-US" sz="2000" dirty="0"/>
              <a:t> </a:t>
            </a:r>
            <a:r>
              <a:rPr lang="en-US" sz="2000" dirty="0" err="1"/>
              <a:t>electronul</a:t>
            </a:r>
            <a:r>
              <a:rPr lang="en-US" sz="2000" dirty="0"/>
              <a:t> „cade” </a:t>
            </a:r>
            <a:r>
              <a:rPr lang="en-US" sz="2000" dirty="0" err="1"/>
              <a:t>emite</a:t>
            </a:r>
            <a:r>
              <a:rPr lang="en-US" sz="2000" dirty="0"/>
              <a:t> </a:t>
            </a:r>
            <a:r>
              <a:rPr lang="en-US" sz="2000" dirty="0" err="1"/>
              <a:t>energie</a:t>
            </a:r>
            <a:r>
              <a:rPr lang="en-US" sz="2000" dirty="0"/>
              <a:t>, de </a:t>
            </a:r>
            <a:r>
              <a:rPr lang="en-US" sz="2000" dirty="0" err="1"/>
              <a:t>obicei</a:t>
            </a:r>
            <a:r>
              <a:rPr lang="en-US" sz="2000" dirty="0"/>
              <a:t> raze X, </a:t>
            </a:r>
            <a:r>
              <a:rPr lang="en-US" sz="2000" dirty="0" err="1"/>
              <a:t>pentru</a:t>
            </a:r>
            <a:r>
              <a:rPr lang="en-US" sz="2000" dirty="0"/>
              <a:t> a </a:t>
            </a:r>
            <a:r>
              <a:rPr lang="en-US" sz="2000" dirty="0" err="1"/>
              <a:t>echilibra</a:t>
            </a:r>
            <a:r>
              <a:rPr lang="en-US" sz="2000" dirty="0"/>
              <a:t> </a:t>
            </a:r>
            <a:r>
              <a:rPr lang="en-US" sz="2000" dirty="0" err="1"/>
              <a:t>energia</a:t>
            </a:r>
            <a:r>
              <a:rPr lang="en-US" sz="2000" dirty="0"/>
              <a:t> </a:t>
            </a:r>
            <a:r>
              <a:rPr lang="en-US" sz="2000" dirty="0" err="1"/>
              <a:t>totală</a:t>
            </a:r>
            <a:r>
              <a:rPr lang="en-US" sz="2000" dirty="0"/>
              <a:t> a </a:t>
            </a:r>
            <a:r>
              <a:rPr lang="en-US" sz="2000" dirty="0" err="1"/>
              <a:t>atomului</a:t>
            </a:r>
            <a:r>
              <a:rPr lang="en-US" sz="2000" dirty="0"/>
              <a:t>.</a:t>
            </a:r>
            <a:endParaRPr lang="ro-RO" sz="2000" dirty="0"/>
          </a:p>
          <a:p>
            <a:pPr marL="0" indent="0">
              <a:buNone/>
            </a:pPr>
            <a:r>
              <a:rPr lang="en-US" sz="2000" b="1" dirty="0" err="1"/>
              <a:t>Utilizare</a:t>
            </a:r>
            <a:endParaRPr lang="ro-RO" sz="2000" b="1" dirty="0"/>
          </a:p>
          <a:p>
            <a:r>
              <a:rPr lang="en-US" sz="2000" dirty="0" err="1"/>
              <a:t>Razele</a:t>
            </a:r>
            <a:r>
              <a:rPr lang="en-US" sz="2000" dirty="0"/>
              <a:t> X </a:t>
            </a:r>
            <a:r>
              <a:rPr lang="en-US" sz="2000" dirty="0" err="1"/>
              <a:t>sau</a:t>
            </a:r>
            <a:r>
              <a:rPr lang="en-US" sz="2000" dirty="0"/>
              <a:t> </a:t>
            </a:r>
            <a:r>
              <a:rPr lang="ro-RO" sz="2000" dirty="0"/>
              <a:t>l</a:t>
            </a:r>
            <a:r>
              <a:rPr lang="en-US" sz="2000" dirty="0" err="1"/>
              <a:t>umina</a:t>
            </a:r>
            <a:r>
              <a:rPr lang="en-US" sz="2000" dirty="0"/>
              <a:t> </a:t>
            </a:r>
            <a:r>
              <a:rPr lang="en-US" sz="2000" dirty="0" err="1"/>
              <a:t>emisă</a:t>
            </a:r>
            <a:r>
              <a:rPr lang="en-US" sz="2000" dirty="0"/>
              <a:t> de atom </a:t>
            </a:r>
            <a:r>
              <a:rPr lang="en-US" sz="2000" dirty="0" err="1"/>
              <a:t>vor</a:t>
            </a:r>
            <a:r>
              <a:rPr lang="en-US" sz="2000" dirty="0"/>
              <a:t> </a:t>
            </a:r>
            <a:r>
              <a:rPr lang="en-US" sz="2000" dirty="0" err="1"/>
              <a:t>avea</a:t>
            </a:r>
            <a:r>
              <a:rPr lang="en-US" sz="2000" dirty="0"/>
              <a:t> o </a:t>
            </a:r>
            <a:r>
              <a:rPr lang="en-US" sz="2000" b="1" dirty="0" err="1"/>
              <a:t>energie</a:t>
            </a:r>
            <a:r>
              <a:rPr lang="en-US" sz="2000" b="1" dirty="0"/>
              <a:t> </a:t>
            </a:r>
            <a:r>
              <a:rPr lang="en-US" sz="2000" b="1" dirty="0" err="1"/>
              <a:t>caracteristică</a:t>
            </a:r>
            <a:r>
              <a:rPr lang="en-US" sz="2000" b="1" dirty="0"/>
              <a:t> care </a:t>
            </a:r>
            <a:r>
              <a:rPr lang="en-US" sz="2000" b="1" dirty="0" err="1"/>
              <a:t>este</a:t>
            </a:r>
            <a:r>
              <a:rPr lang="en-US" sz="2000" b="1" dirty="0"/>
              <a:t> </a:t>
            </a:r>
            <a:r>
              <a:rPr lang="en-US" sz="2000" b="1" dirty="0" err="1"/>
              <a:t>unică</a:t>
            </a:r>
            <a:r>
              <a:rPr lang="en-US" sz="2000" b="1" dirty="0"/>
              <a:t> </a:t>
            </a:r>
            <a:r>
              <a:rPr lang="en-US" sz="2000" b="1" dirty="0" err="1"/>
              <a:t>pentru</a:t>
            </a:r>
            <a:r>
              <a:rPr lang="en-US" sz="2000" b="1" dirty="0"/>
              <a:t> </a:t>
            </a:r>
            <a:r>
              <a:rPr lang="en-US" sz="2000" b="1" dirty="0" err="1"/>
              <a:t>elementul</a:t>
            </a:r>
            <a:r>
              <a:rPr lang="en-US" sz="2000" b="1" dirty="0"/>
              <a:t> din care </a:t>
            </a:r>
            <a:r>
              <a:rPr lang="en-US" sz="2000" b="1" dirty="0" err="1"/>
              <a:t>provine</a:t>
            </a:r>
            <a:r>
              <a:rPr lang="en-US" sz="2000" dirty="0"/>
              <a:t>. Aceste </a:t>
            </a:r>
            <a:r>
              <a:rPr lang="en-US" sz="2000" dirty="0" err="1"/>
              <a:t>semnale</a:t>
            </a:r>
            <a:r>
              <a:rPr lang="en-US" sz="2000" dirty="0"/>
              <a:t> </a:t>
            </a:r>
            <a:r>
              <a:rPr lang="en-US" sz="2000" dirty="0" err="1"/>
              <a:t>sunt</a:t>
            </a:r>
            <a:r>
              <a:rPr lang="en-US" sz="2000" dirty="0"/>
              <a:t> </a:t>
            </a:r>
            <a:r>
              <a:rPr lang="en-US" sz="2000" dirty="0" err="1"/>
              <a:t>colectate</a:t>
            </a:r>
            <a:r>
              <a:rPr lang="en-US" sz="2000" dirty="0"/>
              <a:t> </a:t>
            </a:r>
            <a:r>
              <a:rPr lang="en-US" sz="2000" dirty="0" err="1"/>
              <a:t>și</a:t>
            </a:r>
            <a:r>
              <a:rPr lang="en-US" sz="2000" dirty="0"/>
              <a:t> </a:t>
            </a:r>
            <a:r>
              <a:rPr lang="en-US" sz="2000" dirty="0" err="1"/>
              <a:t>sortate</a:t>
            </a:r>
            <a:r>
              <a:rPr lang="en-US" sz="2000" dirty="0"/>
              <a:t> </a:t>
            </a:r>
            <a:r>
              <a:rPr lang="en-US" sz="2000" dirty="0" err="1"/>
              <a:t>în</a:t>
            </a:r>
            <a:r>
              <a:rPr lang="en-US" sz="2000" dirty="0"/>
              <a:t> </a:t>
            </a:r>
            <a:r>
              <a:rPr lang="en-US" sz="2000" dirty="0" err="1"/>
              <a:t>funcție</a:t>
            </a:r>
            <a:r>
              <a:rPr lang="en-US" sz="2000" dirty="0"/>
              <a:t> de </a:t>
            </a:r>
            <a:r>
              <a:rPr lang="en-US" sz="2000" dirty="0" err="1"/>
              <a:t>energie</a:t>
            </a:r>
            <a:r>
              <a:rPr lang="en-US" sz="2000" dirty="0"/>
              <a:t> </a:t>
            </a:r>
            <a:r>
              <a:rPr lang="en-US" sz="2000" dirty="0" err="1"/>
              <a:t>pentru</a:t>
            </a:r>
            <a:r>
              <a:rPr lang="en-US" sz="2000" dirty="0"/>
              <a:t> a </a:t>
            </a:r>
            <a:r>
              <a:rPr lang="en-US" sz="2000" dirty="0" err="1"/>
              <a:t>obține</a:t>
            </a:r>
            <a:r>
              <a:rPr lang="en-US" sz="2000" dirty="0"/>
              <a:t> </a:t>
            </a:r>
            <a:r>
              <a:rPr lang="en-US" sz="2000" dirty="0" err="1"/>
              <a:t>diametrul</a:t>
            </a:r>
            <a:r>
              <a:rPr lang="en-US" sz="2000" dirty="0"/>
              <a:t> </a:t>
            </a:r>
            <a:r>
              <a:rPr lang="en-US" sz="2000" dirty="0" err="1"/>
              <a:t>micrometrului</a:t>
            </a:r>
            <a:r>
              <a:rPr lang="en-US" sz="2000" dirty="0"/>
              <a:t>) de </a:t>
            </a:r>
            <a:r>
              <a:rPr lang="en-US" sz="2000" dirty="0" err="1"/>
              <a:t>specimene</a:t>
            </a:r>
            <a:r>
              <a:rPr lang="en-US" sz="2000" dirty="0"/>
              <a:t> </a:t>
            </a:r>
            <a:r>
              <a:rPr lang="en-US" sz="2000" dirty="0" err="1"/>
              <a:t>în</a:t>
            </a:r>
            <a:r>
              <a:rPr lang="en-US" sz="2000" dirty="0"/>
              <a:t> </a:t>
            </a:r>
            <a:r>
              <a:rPr lang="en-US" sz="2000" dirty="0" err="1"/>
              <a:t>vrac</a:t>
            </a:r>
            <a:r>
              <a:rPr lang="en-US" sz="2000" dirty="0"/>
              <a:t> </a:t>
            </a:r>
            <a:r>
              <a:rPr lang="en-US" sz="2000" dirty="0" err="1"/>
              <a:t>limitând</a:t>
            </a:r>
            <a:r>
              <a:rPr lang="en-US" sz="2000" dirty="0"/>
              <a:t> </a:t>
            </a:r>
            <a:r>
              <a:rPr lang="en-US" sz="2000" dirty="0" err="1"/>
              <a:t>comparațiile</a:t>
            </a:r>
            <a:r>
              <a:rPr lang="en-US" sz="2000" dirty="0"/>
              <a:t> </a:t>
            </a:r>
            <a:r>
              <a:rPr lang="en-US" sz="2000" dirty="0" err="1"/>
              <a:t>punct</a:t>
            </a:r>
            <a:r>
              <a:rPr lang="en-US" sz="2000" dirty="0"/>
              <a:t> la </a:t>
            </a:r>
            <a:r>
              <a:rPr lang="en-US" sz="2000" dirty="0" err="1"/>
              <a:t>punct</a:t>
            </a:r>
            <a:r>
              <a:rPr lang="en-US" sz="2000" dirty="0"/>
              <a:t> </a:t>
            </a:r>
            <a:r>
              <a:rPr lang="en-US" sz="2000" dirty="0" err="1"/>
              <a:t>disponibile</a:t>
            </a:r>
            <a:endParaRPr lang="en-US" sz="2000" dirty="0"/>
          </a:p>
        </p:txBody>
      </p:sp>
    </p:spTree>
    <p:extLst>
      <p:ext uri="{BB962C8B-B14F-4D97-AF65-F5344CB8AC3E}">
        <p14:creationId xmlns:p14="http://schemas.microsoft.com/office/powerpoint/2010/main" val="3537316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solidFill>
                  <a:srgbClr val="FF0000"/>
                </a:solidFill>
              </a:rPr>
              <a:t>Thin</a:t>
            </a:r>
            <a:r>
              <a:rPr lang="ro-RO" dirty="0"/>
              <a:t> Speciment Interactios: </a:t>
            </a:r>
            <a:r>
              <a:rPr lang="en-US" dirty="0" err="1"/>
              <a:t>Unscattered</a:t>
            </a:r>
            <a:r>
              <a:rPr lang="en-US" dirty="0"/>
              <a:t> Electrons</a:t>
            </a:r>
          </a:p>
        </p:txBody>
      </p:sp>
      <p:sp>
        <p:nvSpPr>
          <p:cNvPr id="3" name="Content Placeholder 2"/>
          <p:cNvSpPr>
            <a:spLocks noGrp="1"/>
          </p:cNvSpPr>
          <p:nvPr>
            <p:ph idx="1"/>
          </p:nvPr>
        </p:nvSpPr>
        <p:spPr/>
        <p:txBody>
          <a:bodyPr/>
          <a:lstStyle/>
          <a:p>
            <a:r>
              <a:rPr lang="en-US" sz="2000" dirty="0" err="1"/>
              <a:t>Sursă</a:t>
            </a:r>
            <a:endParaRPr lang="ro-RO" sz="2000" dirty="0"/>
          </a:p>
          <a:p>
            <a:r>
              <a:rPr lang="en-US" sz="2000" dirty="0" err="1"/>
              <a:t>Electroni</a:t>
            </a:r>
            <a:r>
              <a:rPr lang="en-US" sz="2000" dirty="0"/>
              <a:t> </a:t>
            </a:r>
            <a:r>
              <a:rPr lang="en-US" sz="2000" dirty="0" err="1"/>
              <a:t>incidenti</a:t>
            </a:r>
            <a:r>
              <a:rPr lang="en-US" sz="2000" dirty="0"/>
              <a:t> care </a:t>
            </a:r>
            <a:r>
              <a:rPr lang="en-US" sz="2000" dirty="0" err="1"/>
              <a:t>sunt</a:t>
            </a:r>
            <a:r>
              <a:rPr lang="en-US" sz="2000" dirty="0"/>
              <a:t> </a:t>
            </a:r>
            <a:r>
              <a:rPr lang="en-US" sz="2000" dirty="0" err="1"/>
              <a:t>transmisi</a:t>
            </a:r>
            <a:r>
              <a:rPr lang="en-US" sz="2000" dirty="0"/>
              <a:t> </a:t>
            </a:r>
            <a:r>
              <a:rPr lang="en-US" sz="2000" dirty="0" err="1"/>
              <a:t>prin</a:t>
            </a:r>
            <a:r>
              <a:rPr lang="en-US" sz="2000" dirty="0"/>
              <a:t> </a:t>
            </a:r>
            <a:r>
              <a:rPr lang="en-US" sz="2000" dirty="0" err="1"/>
              <a:t>specimenul</a:t>
            </a:r>
            <a:r>
              <a:rPr lang="en-US" sz="2000" dirty="0"/>
              <a:t> </a:t>
            </a:r>
            <a:r>
              <a:rPr lang="en-US" sz="2000" dirty="0" err="1"/>
              <a:t>subtire</a:t>
            </a:r>
            <a:r>
              <a:rPr lang="en-US" sz="2000" dirty="0"/>
              <a:t> </a:t>
            </a:r>
            <a:r>
              <a:rPr lang="en-US" sz="2000" dirty="0" err="1"/>
              <a:t>fara</a:t>
            </a:r>
            <a:r>
              <a:rPr lang="en-US" sz="2000" dirty="0"/>
              <a:t> ca in </a:t>
            </a:r>
            <a:r>
              <a:rPr lang="en-US" sz="2000" dirty="0" err="1"/>
              <a:t>interiorul</a:t>
            </a:r>
            <a:r>
              <a:rPr lang="en-US" sz="2000" dirty="0"/>
              <a:t> </a:t>
            </a:r>
            <a:r>
              <a:rPr lang="en-US" sz="2000" dirty="0" err="1"/>
              <a:t>specimenului</a:t>
            </a:r>
            <a:r>
              <a:rPr lang="en-US" sz="2000" dirty="0"/>
              <a:t> </a:t>
            </a:r>
            <a:r>
              <a:rPr lang="en-US" sz="2000" dirty="0" err="1"/>
              <a:t>sa</a:t>
            </a:r>
            <a:r>
              <a:rPr lang="en-US" sz="2000" dirty="0"/>
              <a:t> </a:t>
            </a:r>
            <a:r>
              <a:rPr lang="en-US" sz="2000" dirty="0" err="1"/>
              <a:t>apara</a:t>
            </a:r>
            <a:r>
              <a:rPr lang="en-US" sz="2000" dirty="0"/>
              <a:t> </a:t>
            </a:r>
            <a:r>
              <a:rPr lang="en-US" sz="2000" dirty="0" err="1"/>
              <a:t>vreo</a:t>
            </a:r>
            <a:r>
              <a:rPr lang="en-US" sz="2000" dirty="0"/>
              <a:t> </a:t>
            </a:r>
            <a:r>
              <a:rPr lang="en-US" sz="2000" dirty="0" err="1"/>
              <a:t>interactiune</a:t>
            </a:r>
            <a:r>
              <a:rPr lang="en-US" sz="2000" dirty="0"/>
              <a:t>.</a:t>
            </a:r>
            <a:endParaRPr lang="ro-RO" sz="2000" dirty="0"/>
          </a:p>
          <a:p>
            <a:r>
              <a:rPr lang="en-US" sz="2000" dirty="0" err="1"/>
              <a:t>Utilizare</a:t>
            </a:r>
            <a:endParaRPr lang="ro-RO" sz="2000" dirty="0"/>
          </a:p>
          <a:p>
            <a:r>
              <a:rPr lang="en-US" sz="2000" dirty="0" err="1"/>
              <a:t>Transmisia</a:t>
            </a:r>
            <a:r>
              <a:rPr lang="en-US" sz="2000" dirty="0"/>
              <a:t> </a:t>
            </a:r>
            <a:r>
              <a:rPr lang="en-US" sz="2000" dirty="0" err="1"/>
              <a:t>electronilor</a:t>
            </a:r>
            <a:r>
              <a:rPr lang="en-US" sz="2000" dirty="0"/>
              <a:t> </a:t>
            </a:r>
            <a:r>
              <a:rPr lang="en-US" sz="2000" dirty="0" err="1"/>
              <a:t>neîmprăștiați</a:t>
            </a:r>
            <a:r>
              <a:rPr lang="en-US" sz="2000" dirty="0"/>
              <a:t> </a:t>
            </a:r>
            <a:r>
              <a:rPr lang="en-US" sz="2000" dirty="0" err="1"/>
              <a:t>este</a:t>
            </a:r>
            <a:r>
              <a:rPr lang="en-US" sz="2000" dirty="0"/>
              <a:t> invers </a:t>
            </a:r>
            <a:r>
              <a:rPr lang="en-US" sz="2000" dirty="0" err="1"/>
              <a:t>proporțională</a:t>
            </a:r>
            <a:r>
              <a:rPr lang="en-US" sz="2000" dirty="0"/>
              <a:t> cu </a:t>
            </a:r>
            <a:r>
              <a:rPr lang="en-US" sz="2000" dirty="0" err="1"/>
              <a:t>grosimea</a:t>
            </a:r>
            <a:r>
              <a:rPr lang="en-US" sz="2000" dirty="0"/>
              <a:t> </a:t>
            </a:r>
            <a:r>
              <a:rPr lang="en-US" sz="2000" dirty="0" err="1"/>
              <a:t>probei</a:t>
            </a:r>
            <a:r>
              <a:rPr lang="en-US" sz="2000" dirty="0"/>
              <a:t>. </a:t>
            </a:r>
            <a:r>
              <a:rPr lang="en-US" sz="2000" dirty="0" err="1"/>
              <a:t>Zonele</a:t>
            </a:r>
            <a:r>
              <a:rPr lang="en-US" sz="2000" dirty="0"/>
              <a:t> </a:t>
            </a:r>
            <a:r>
              <a:rPr lang="en-US" sz="2000" dirty="0" err="1"/>
              <a:t>specimenului</a:t>
            </a:r>
            <a:r>
              <a:rPr lang="en-US" sz="2000" dirty="0"/>
              <a:t> care </a:t>
            </a:r>
            <a:r>
              <a:rPr lang="en-US" sz="2000" dirty="0" err="1"/>
              <a:t>sunt</a:t>
            </a:r>
            <a:r>
              <a:rPr lang="en-US" sz="2000" dirty="0"/>
              <a:t> </a:t>
            </a:r>
            <a:r>
              <a:rPr lang="en-US" sz="2000" dirty="0" err="1"/>
              <a:t>mai</a:t>
            </a:r>
            <a:r>
              <a:rPr lang="en-US" sz="2000" dirty="0"/>
              <a:t> </a:t>
            </a:r>
            <a:r>
              <a:rPr lang="en-US" sz="2000" dirty="0" err="1"/>
              <a:t>groase</a:t>
            </a:r>
            <a:r>
              <a:rPr lang="en-US" sz="2000" dirty="0"/>
              <a:t> </a:t>
            </a:r>
            <a:r>
              <a:rPr lang="en-US" sz="2000" dirty="0" err="1"/>
              <a:t>vor</a:t>
            </a:r>
            <a:r>
              <a:rPr lang="en-US" sz="2000" dirty="0"/>
              <a:t> </a:t>
            </a:r>
            <a:r>
              <a:rPr lang="en-US" sz="2000" dirty="0" err="1"/>
              <a:t>avea</a:t>
            </a:r>
            <a:r>
              <a:rPr lang="en-US" sz="2000" dirty="0"/>
              <a:t> </a:t>
            </a:r>
            <a:r>
              <a:rPr lang="en-US" sz="2000" dirty="0" err="1"/>
              <a:t>mai</a:t>
            </a:r>
            <a:r>
              <a:rPr lang="en-US" sz="2000" dirty="0"/>
              <a:t> </a:t>
            </a:r>
            <a:r>
              <a:rPr lang="en-US" sz="2000" dirty="0" err="1"/>
              <a:t>puțini</a:t>
            </a:r>
            <a:r>
              <a:rPr lang="en-US" sz="2000" dirty="0"/>
              <a:t> </a:t>
            </a:r>
            <a:r>
              <a:rPr lang="en-US" sz="2000" dirty="0" err="1"/>
              <a:t>electroni</a:t>
            </a:r>
            <a:r>
              <a:rPr lang="en-US" sz="2000" dirty="0"/>
              <a:t> </a:t>
            </a:r>
            <a:r>
              <a:rPr lang="en-US" sz="2000" dirty="0" err="1"/>
              <a:t>neîmprăștiați</a:t>
            </a:r>
            <a:r>
              <a:rPr lang="en-US" sz="2000" dirty="0"/>
              <a:t> </a:t>
            </a:r>
            <a:r>
              <a:rPr lang="en-US" sz="2000" dirty="0" err="1"/>
              <a:t>transmisi</a:t>
            </a:r>
            <a:r>
              <a:rPr lang="en-US" sz="2000" dirty="0"/>
              <a:t> </a:t>
            </a:r>
            <a:r>
              <a:rPr lang="en-US" sz="2000" dirty="0" err="1"/>
              <a:t>și</a:t>
            </a:r>
            <a:r>
              <a:rPr lang="en-US" sz="2000" dirty="0"/>
              <a:t> </a:t>
            </a:r>
            <a:r>
              <a:rPr lang="en-US" sz="2000" dirty="0" err="1"/>
              <a:t>astfel</a:t>
            </a:r>
            <a:r>
              <a:rPr lang="en-US" sz="2000" dirty="0"/>
              <a:t> </a:t>
            </a:r>
            <a:r>
              <a:rPr lang="en-US" sz="2000" dirty="0" err="1"/>
              <a:t>vor</a:t>
            </a:r>
            <a:r>
              <a:rPr lang="en-US" sz="2000" dirty="0"/>
              <a:t> </a:t>
            </a:r>
            <a:r>
              <a:rPr lang="en-US" sz="2000" dirty="0" err="1"/>
              <a:t>apărea</a:t>
            </a:r>
            <a:r>
              <a:rPr lang="en-US" sz="2000" dirty="0"/>
              <a:t> </a:t>
            </a:r>
            <a:r>
              <a:rPr lang="en-US" sz="2000" dirty="0" err="1"/>
              <a:t>mai</a:t>
            </a:r>
            <a:r>
              <a:rPr lang="en-US" sz="2000" dirty="0"/>
              <a:t> </a:t>
            </a:r>
            <a:r>
              <a:rPr lang="en-US" sz="2000" dirty="0" err="1"/>
              <a:t>întunecate</a:t>
            </a:r>
            <a:r>
              <a:rPr lang="en-US" sz="2000" dirty="0"/>
              <a:t>, </a:t>
            </a:r>
            <a:r>
              <a:rPr lang="en-US" sz="2000" dirty="0" err="1"/>
              <a:t>dimpotrivă</a:t>
            </a:r>
            <a:r>
              <a:rPr lang="en-US" sz="2000" dirty="0"/>
              <a:t> </a:t>
            </a:r>
            <a:r>
              <a:rPr lang="en-US" sz="2000" dirty="0" err="1"/>
              <a:t>zonele</a:t>
            </a:r>
            <a:r>
              <a:rPr lang="en-US" sz="2000" dirty="0"/>
              <a:t> </a:t>
            </a:r>
            <a:r>
              <a:rPr lang="en-US" sz="2000" dirty="0" err="1"/>
              <a:t>mai</a:t>
            </a:r>
            <a:r>
              <a:rPr lang="en-US" sz="2000" dirty="0"/>
              <a:t> </a:t>
            </a:r>
            <a:r>
              <a:rPr lang="en-US" sz="2000" dirty="0" err="1"/>
              <a:t>subțiri</a:t>
            </a:r>
            <a:r>
              <a:rPr lang="en-US" sz="2000" dirty="0"/>
              <a:t> </a:t>
            </a:r>
            <a:r>
              <a:rPr lang="en-US" sz="2000" dirty="0" err="1"/>
              <a:t>vor</a:t>
            </a:r>
            <a:r>
              <a:rPr lang="en-US" sz="2000" dirty="0"/>
              <a:t> </a:t>
            </a:r>
            <a:r>
              <a:rPr lang="en-US" sz="2000" dirty="0" err="1"/>
              <a:t>avea</a:t>
            </a:r>
            <a:r>
              <a:rPr lang="en-US" sz="2000" dirty="0"/>
              <a:t> </a:t>
            </a:r>
            <a:r>
              <a:rPr lang="en-US" sz="2000" dirty="0" err="1"/>
              <a:t>mai</a:t>
            </a:r>
            <a:r>
              <a:rPr lang="en-US" sz="2000" dirty="0"/>
              <a:t> </a:t>
            </a:r>
            <a:r>
              <a:rPr lang="en-US" sz="2000" dirty="0" err="1"/>
              <a:t>mult</a:t>
            </a:r>
            <a:r>
              <a:rPr lang="en-US" sz="2000" dirty="0"/>
              <a:t> </a:t>
            </a:r>
            <a:r>
              <a:rPr lang="en-US" sz="2000" dirty="0" err="1"/>
              <a:t>transmise</a:t>
            </a:r>
            <a:r>
              <a:rPr lang="en-US" sz="2000" dirty="0"/>
              <a:t> </a:t>
            </a:r>
            <a:r>
              <a:rPr lang="en-US" sz="2000" dirty="0" err="1"/>
              <a:t>și</a:t>
            </a:r>
            <a:r>
              <a:rPr lang="en-US" sz="2000" dirty="0"/>
              <a:t> </a:t>
            </a:r>
            <a:r>
              <a:rPr lang="en-US" sz="2000" dirty="0" err="1"/>
              <a:t>astfel</a:t>
            </a:r>
            <a:r>
              <a:rPr lang="en-US" sz="2000" dirty="0"/>
              <a:t> </a:t>
            </a:r>
            <a:r>
              <a:rPr lang="en-US" sz="2000" dirty="0" err="1"/>
              <a:t>vor</a:t>
            </a:r>
            <a:r>
              <a:rPr lang="en-US" sz="2000" dirty="0"/>
              <a:t> </a:t>
            </a:r>
            <a:r>
              <a:rPr lang="en-US" sz="2000" dirty="0" err="1"/>
              <a:t>apărea</a:t>
            </a:r>
            <a:r>
              <a:rPr lang="en-US" sz="2000" dirty="0"/>
              <a:t> </a:t>
            </a:r>
            <a:r>
              <a:rPr lang="en-US" sz="2000" dirty="0" err="1"/>
              <a:t>mai</a:t>
            </a:r>
            <a:r>
              <a:rPr lang="en-US" sz="2000" dirty="0"/>
              <a:t> </a:t>
            </a:r>
            <a:r>
              <a:rPr lang="en-US" sz="2000" dirty="0" err="1"/>
              <a:t>deschise</a:t>
            </a:r>
            <a:r>
              <a:rPr lang="en-US" sz="2000" dirty="0"/>
              <a:t>.</a:t>
            </a:r>
          </a:p>
        </p:txBody>
      </p:sp>
    </p:spTree>
    <p:extLst>
      <p:ext uri="{BB962C8B-B14F-4D97-AF65-F5344CB8AC3E}">
        <p14:creationId xmlns:p14="http://schemas.microsoft.com/office/powerpoint/2010/main" val="3483706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Elasticity Scattered electrons:</a:t>
            </a:r>
            <a:br>
              <a:rPr lang="en-US" b="1" dirty="0"/>
            </a:br>
            <a:endParaRPr lang="en-US" dirty="0"/>
          </a:p>
        </p:txBody>
      </p:sp>
      <p:sp>
        <p:nvSpPr>
          <p:cNvPr id="3" name="Content Placeholder 2"/>
          <p:cNvSpPr>
            <a:spLocks noGrp="1"/>
          </p:cNvSpPr>
          <p:nvPr>
            <p:ph idx="1"/>
          </p:nvPr>
        </p:nvSpPr>
        <p:spPr/>
        <p:txBody>
          <a:bodyPr/>
          <a:lstStyle/>
          <a:p>
            <a:r>
              <a:rPr lang="en-US" sz="2000" dirty="0" err="1"/>
              <a:t>Sursă</a:t>
            </a:r>
            <a:endParaRPr lang="ro-RO" sz="2000" dirty="0"/>
          </a:p>
          <a:p>
            <a:r>
              <a:rPr lang="en-US" sz="2000" dirty="0"/>
              <a:t>Incident </a:t>
            </a:r>
            <a:r>
              <a:rPr lang="en-US" sz="2000" dirty="0" err="1"/>
              <a:t>electroni</a:t>
            </a:r>
            <a:r>
              <a:rPr lang="en-US" sz="2000" dirty="0"/>
              <a:t> care </a:t>
            </a:r>
            <a:r>
              <a:rPr lang="en-US" sz="2000" dirty="0" err="1"/>
              <a:t>sunt</a:t>
            </a:r>
            <a:r>
              <a:rPr lang="en-US" sz="2000" dirty="0"/>
              <a:t> </a:t>
            </a:r>
            <a:r>
              <a:rPr lang="en-US" sz="2000" dirty="0" err="1"/>
              <a:t>împrăștiați</a:t>
            </a:r>
            <a:r>
              <a:rPr lang="en-US" sz="2000" dirty="0"/>
              <a:t> (</a:t>
            </a:r>
            <a:r>
              <a:rPr lang="en-US" sz="2000" dirty="0" err="1"/>
              <a:t>deviați</a:t>
            </a:r>
            <a:r>
              <a:rPr lang="en-US" sz="2000" dirty="0"/>
              <a:t> de la </a:t>
            </a:r>
            <a:r>
              <a:rPr lang="en-US" sz="2000" dirty="0" err="1"/>
              <a:t>calea</a:t>
            </a:r>
            <a:r>
              <a:rPr lang="en-US" sz="2000" dirty="0"/>
              <a:t> </a:t>
            </a:r>
            <a:r>
              <a:rPr lang="en-US" sz="2000" dirty="0" err="1"/>
              <a:t>lor</a:t>
            </a:r>
            <a:r>
              <a:rPr lang="en-US" sz="2000" dirty="0"/>
              <a:t> </a:t>
            </a:r>
            <a:r>
              <a:rPr lang="en-US" sz="2000" dirty="0" err="1"/>
              <a:t>originală</a:t>
            </a:r>
            <a:r>
              <a:rPr lang="en-US" sz="2000" dirty="0"/>
              <a:t>) de </a:t>
            </a:r>
            <a:r>
              <a:rPr lang="en-US" sz="2000" dirty="0" err="1"/>
              <a:t>atomii</a:t>
            </a:r>
            <a:r>
              <a:rPr lang="en-US" sz="2000" dirty="0"/>
              <a:t> din specimen </a:t>
            </a:r>
            <a:r>
              <a:rPr lang="en-US" sz="2000" dirty="0" err="1"/>
              <a:t>într</a:t>
            </a:r>
            <a:r>
              <a:rPr lang="en-US" sz="2000" dirty="0"/>
              <a:t>-o </a:t>
            </a:r>
            <a:r>
              <a:rPr lang="en-US" sz="2000" dirty="0" err="1"/>
              <a:t>manieră</a:t>
            </a:r>
            <a:r>
              <a:rPr lang="en-US" sz="2000" dirty="0"/>
              <a:t> </a:t>
            </a:r>
            <a:r>
              <a:rPr lang="en-US" sz="2000" dirty="0" err="1"/>
              <a:t>elastică</a:t>
            </a:r>
            <a:r>
              <a:rPr lang="en-US" sz="2000" dirty="0"/>
              <a:t> (</a:t>
            </a:r>
            <a:r>
              <a:rPr lang="en-US" sz="2000" dirty="0" err="1"/>
              <a:t>fără</a:t>
            </a:r>
            <a:r>
              <a:rPr lang="en-US" sz="2000" dirty="0"/>
              <a:t> </a:t>
            </a:r>
            <a:r>
              <a:rPr lang="en-US" sz="2000" dirty="0" err="1"/>
              <a:t>pierderi</a:t>
            </a:r>
            <a:r>
              <a:rPr lang="en-US" sz="2000" dirty="0"/>
              <a:t> de </a:t>
            </a:r>
            <a:r>
              <a:rPr lang="en-US" sz="2000" dirty="0" err="1"/>
              <a:t>energie</a:t>
            </a:r>
            <a:r>
              <a:rPr lang="en-US" sz="2000" dirty="0"/>
              <a:t>). </a:t>
            </a:r>
            <a:r>
              <a:rPr lang="en-US" sz="2000" dirty="0" err="1"/>
              <a:t>Acești</a:t>
            </a:r>
            <a:r>
              <a:rPr lang="en-US" sz="2000" dirty="0"/>
              <a:t> </a:t>
            </a:r>
            <a:r>
              <a:rPr lang="en-US" sz="2000" dirty="0" err="1"/>
              <a:t>electroni</a:t>
            </a:r>
            <a:r>
              <a:rPr lang="en-US" sz="2000" dirty="0"/>
              <a:t> </a:t>
            </a:r>
            <a:r>
              <a:rPr lang="en-US" sz="2000" dirty="0" err="1"/>
              <a:t>împrăștiați</a:t>
            </a:r>
            <a:r>
              <a:rPr lang="en-US" sz="2000" dirty="0"/>
              <a:t> </a:t>
            </a:r>
            <a:r>
              <a:rPr lang="en-US" sz="2000" dirty="0" err="1"/>
              <a:t>sunt</a:t>
            </a:r>
            <a:r>
              <a:rPr lang="en-US" sz="2000" dirty="0"/>
              <a:t> </a:t>
            </a:r>
            <a:r>
              <a:rPr lang="en-US" sz="2000" dirty="0" err="1"/>
              <a:t>apoi</a:t>
            </a:r>
            <a:r>
              <a:rPr lang="en-US" sz="2000" dirty="0"/>
              <a:t> </a:t>
            </a:r>
            <a:r>
              <a:rPr lang="en-US" sz="2000" dirty="0" err="1"/>
              <a:t>transmiși</a:t>
            </a:r>
            <a:r>
              <a:rPr lang="en-US" sz="2000" dirty="0"/>
              <a:t> </a:t>
            </a:r>
            <a:r>
              <a:rPr lang="en-US" sz="2000" dirty="0" err="1"/>
              <a:t>prin</a:t>
            </a:r>
            <a:r>
              <a:rPr lang="en-US" sz="2000" dirty="0"/>
              <a:t> </a:t>
            </a:r>
            <a:r>
              <a:rPr lang="en-US" sz="2000" dirty="0" err="1"/>
              <a:t>porțiunile</a:t>
            </a:r>
            <a:r>
              <a:rPr lang="en-US" sz="2000" dirty="0"/>
              <a:t> </a:t>
            </a:r>
            <a:r>
              <a:rPr lang="en-US" sz="2000" dirty="0" err="1"/>
              <a:t>rămase</a:t>
            </a:r>
            <a:r>
              <a:rPr lang="en-US" sz="2000" dirty="0"/>
              <a:t> ale </a:t>
            </a:r>
            <a:r>
              <a:rPr lang="en-US" sz="2000" dirty="0" err="1"/>
              <a:t>specimenului</a:t>
            </a:r>
            <a:r>
              <a:rPr lang="en-US" sz="2000" dirty="0"/>
              <a:t>.</a:t>
            </a:r>
            <a:endParaRPr lang="ro-RO" sz="2000" dirty="0"/>
          </a:p>
          <a:p>
            <a:r>
              <a:rPr lang="en-US" sz="2000" dirty="0" err="1"/>
              <a:t>Utilizare</a:t>
            </a:r>
            <a:endParaRPr lang="ro-RO" sz="2000" dirty="0"/>
          </a:p>
          <a:p>
            <a:r>
              <a:rPr lang="en-US" sz="2000" dirty="0" err="1"/>
              <a:t>Toți</a:t>
            </a:r>
            <a:r>
              <a:rPr lang="en-US" sz="2000" dirty="0"/>
              <a:t> </a:t>
            </a:r>
            <a:r>
              <a:rPr lang="en-US" sz="2000" dirty="0" err="1"/>
              <a:t>electronii</a:t>
            </a:r>
            <a:r>
              <a:rPr lang="en-US" sz="2000" dirty="0"/>
              <a:t> </a:t>
            </a:r>
            <a:r>
              <a:rPr lang="en-US" sz="2000" dirty="0" err="1"/>
              <a:t>urmează</a:t>
            </a:r>
            <a:r>
              <a:rPr lang="en-US" sz="2000" dirty="0"/>
              <a:t> </a:t>
            </a:r>
            <a:r>
              <a:rPr lang="en-US" sz="2000" dirty="0" err="1"/>
              <a:t>legea</a:t>
            </a:r>
            <a:r>
              <a:rPr lang="en-US" sz="2000" dirty="0"/>
              <a:t> </a:t>
            </a:r>
            <a:r>
              <a:rPr lang="en-US" sz="2000" dirty="0" err="1"/>
              <a:t>lui</a:t>
            </a:r>
            <a:r>
              <a:rPr lang="en-US" sz="2000" dirty="0"/>
              <a:t> Bragg </a:t>
            </a:r>
            <a:r>
              <a:rPr lang="en-US" sz="2000" dirty="0" err="1"/>
              <a:t>și</a:t>
            </a:r>
            <a:r>
              <a:rPr lang="en-US" sz="2000" dirty="0"/>
              <a:t> </a:t>
            </a:r>
            <a:r>
              <a:rPr lang="en-US" sz="2000" dirty="0" err="1"/>
              <a:t>astfel</a:t>
            </a:r>
            <a:r>
              <a:rPr lang="en-US" sz="2000" dirty="0"/>
              <a:t> </a:t>
            </a:r>
            <a:r>
              <a:rPr lang="en-US" sz="2000" dirty="0" err="1"/>
              <a:t>sunt</a:t>
            </a:r>
            <a:r>
              <a:rPr lang="en-US" sz="2000" dirty="0"/>
              <a:t> </a:t>
            </a:r>
            <a:r>
              <a:rPr lang="en-US" sz="2000" dirty="0" err="1"/>
              <a:t>împrăștiați</a:t>
            </a:r>
            <a:r>
              <a:rPr lang="en-US" sz="2000" dirty="0"/>
              <a:t> </a:t>
            </a:r>
            <a:r>
              <a:rPr lang="en-US" sz="2000" dirty="0" err="1"/>
              <a:t>în</a:t>
            </a:r>
            <a:r>
              <a:rPr lang="en-US" sz="2000" dirty="0"/>
              <a:t> </a:t>
            </a:r>
            <a:r>
              <a:rPr lang="en-US" sz="2000" dirty="0" err="1"/>
              <a:t>funcție</a:t>
            </a:r>
            <a:r>
              <a:rPr lang="en-US" sz="2000" dirty="0"/>
              <a:t> de </a:t>
            </a:r>
            <a:r>
              <a:rPr lang="en-US" sz="2000" dirty="0" err="1"/>
              <a:t>Lungimea</a:t>
            </a:r>
            <a:r>
              <a:rPr lang="en-US" sz="2000" dirty="0"/>
              <a:t> de </a:t>
            </a:r>
            <a:r>
              <a:rPr lang="en-US" sz="2000" dirty="0" err="1"/>
              <a:t>undă</a:t>
            </a:r>
            <a:r>
              <a:rPr lang="en-US" sz="2000" dirty="0"/>
              <a:t>=2*</a:t>
            </a:r>
            <a:r>
              <a:rPr lang="en-US" sz="2000" dirty="0" err="1"/>
              <a:t>Spațiul</a:t>
            </a:r>
            <a:r>
              <a:rPr lang="en-US" sz="2000" dirty="0"/>
              <a:t> </a:t>
            </a:r>
            <a:r>
              <a:rPr lang="en-US" sz="2000" dirty="0" err="1"/>
              <a:t>dintre</a:t>
            </a:r>
            <a:r>
              <a:rPr lang="en-US" sz="2000" dirty="0"/>
              <a:t> </a:t>
            </a:r>
            <a:r>
              <a:rPr lang="en-US" sz="2000" dirty="0" err="1"/>
              <a:t>atomi</a:t>
            </a:r>
            <a:r>
              <a:rPr lang="en-US" sz="2000" dirty="0"/>
              <a:t> din specimen*sin(</a:t>
            </a:r>
            <a:r>
              <a:rPr lang="en-US" sz="2000" dirty="0" err="1"/>
              <a:t>unghiul</a:t>
            </a:r>
            <a:r>
              <a:rPr lang="en-US" sz="2000" dirty="0"/>
              <a:t> de </a:t>
            </a:r>
            <a:r>
              <a:rPr lang="en-US" sz="2000" dirty="0" err="1"/>
              <a:t>împrăștiere</a:t>
            </a:r>
            <a:r>
              <a:rPr lang="en-US" sz="2000" dirty="0"/>
              <a:t>). </a:t>
            </a:r>
            <a:r>
              <a:rPr lang="en-US" sz="2000" dirty="0" err="1"/>
              <a:t>Toți</a:t>
            </a:r>
            <a:r>
              <a:rPr lang="en-US" sz="2000" dirty="0"/>
              <a:t> </a:t>
            </a:r>
            <a:r>
              <a:rPr lang="en-US" sz="2000" dirty="0" err="1"/>
              <a:t>electronii</a:t>
            </a:r>
            <a:r>
              <a:rPr lang="en-US" sz="2000" dirty="0"/>
              <a:t> </a:t>
            </a:r>
            <a:r>
              <a:rPr lang="en-US" sz="2000" dirty="0" err="1"/>
              <a:t>incidenti</a:t>
            </a:r>
            <a:r>
              <a:rPr lang="en-US" sz="2000" dirty="0"/>
              <a:t> au </a:t>
            </a:r>
            <a:r>
              <a:rPr lang="en-US" sz="2000" dirty="0" err="1"/>
              <a:t>aceeași</a:t>
            </a:r>
            <a:r>
              <a:rPr lang="en-US" sz="2000" dirty="0"/>
              <a:t> </a:t>
            </a:r>
            <a:r>
              <a:rPr lang="en-US" sz="2000" dirty="0" err="1"/>
              <a:t>energie</a:t>
            </a:r>
            <a:r>
              <a:rPr lang="en-US" sz="2000" dirty="0"/>
              <a:t> (</a:t>
            </a:r>
            <a:r>
              <a:rPr lang="en-US" sz="2000" dirty="0" err="1"/>
              <a:t>deci</a:t>
            </a:r>
            <a:r>
              <a:rPr lang="en-US" sz="2000" dirty="0"/>
              <a:t> </a:t>
            </a:r>
            <a:r>
              <a:rPr lang="en-US" sz="2000" dirty="0" err="1"/>
              <a:t>lungime</a:t>
            </a:r>
            <a:r>
              <a:rPr lang="en-US" sz="2000" dirty="0"/>
              <a:t> de </a:t>
            </a:r>
            <a:r>
              <a:rPr lang="en-US" sz="2000" dirty="0" err="1"/>
              <a:t>undă</a:t>
            </a:r>
            <a:r>
              <a:rPr lang="en-US" sz="2000" dirty="0"/>
              <a:t>) </a:t>
            </a:r>
            <a:r>
              <a:rPr lang="en-US" sz="2000" dirty="0" err="1"/>
              <a:t>și</a:t>
            </a:r>
            <a:r>
              <a:rPr lang="en-US" sz="2000" dirty="0"/>
              <a:t> </a:t>
            </a:r>
            <a:r>
              <a:rPr lang="en-US" sz="2000" dirty="0" err="1"/>
              <a:t>intră</a:t>
            </a:r>
            <a:r>
              <a:rPr lang="en-US" sz="2000" dirty="0"/>
              <a:t> </a:t>
            </a:r>
            <a:r>
              <a:rPr lang="en-US" sz="2000" dirty="0" err="1"/>
              <a:t>în</a:t>
            </a:r>
            <a:r>
              <a:rPr lang="en-US" sz="2000" dirty="0"/>
              <a:t> specimen normal </a:t>
            </a:r>
            <a:r>
              <a:rPr lang="en-US" sz="2000" dirty="0" err="1"/>
              <a:t>pe</a:t>
            </a:r>
            <a:r>
              <a:rPr lang="en-US" sz="2000" dirty="0"/>
              <a:t> </a:t>
            </a:r>
            <a:r>
              <a:rPr lang="en-US" sz="2000" dirty="0" err="1"/>
              <a:t>suprafața</a:t>
            </a:r>
            <a:r>
              <a:rPr lang="en-US" sz="2000" dirty="0"/>
              <a:t> </a:t>
            </a:r>
            <a:r>
              <a:rPr lang="en-US" sz="2000" dirty="0" err="1"/>
              <a:t>sa</a:t>
            </a:r>
            <a:r>
              <a:rPr lang="en-US" sz="2000" dirty="0"/>
              <a:t>. </a:t>
            </a:r>
            <a:r>
              <a:rPr lang="en-US" sz="2000" dirty="0" err="1"/>
              <a:t>Toate</a:t>
            </a:r>
            <a:r>
              <a:rPr lang="en-US" sz="2000" dirty="0"/>
              <a:t> </a:t>
            </a:r>
            <a:r>
              <a:rPr lang="en-US" sz="2000" dirty="0" err="1"/>
              <a:t>incidentele</a:t>
            </a:r>
            <a:r>
              <a:rPr lang="en-US" sz="2000" dirty="0"/>
              <a:t> care </a:t>
            </a:r>
            <a:r>
              <a:rPr lang="en-US" sz="2000" dirty="0" err="1"/>
              <a:t>sunt</a:t>
            </a:r>
            <a:r>
              <a:rPr lang="en-US" sz="2000" dirty="0"/>
              <a:t> </a:t>
            </a:r>
            <a:r>
              <a:rPr lang="en-US" sz="2000" dirty="0" err="1"/>
              <a:t>împrăștiate</a:t>
            </a:r>
            <a:r>
              <a:rPr lang="en-US" sz="2000" dirty="0"/>
              <a:t> de </a:t>
            </a:r>
            <a:r>
              <a:rPr lang="en-US" sz="2000" dirty="0" err="1"/>
              <a:t>aceeași</a:t>
            </a:r>
            <a:r>
              <a:rPr lang="en-US" sz="2000" dirty="0"/>
              <a:t> </a:t>
            </a:r>
            <a:r>
              <a:rPr lang="en-US" sz="2000" dirty="0" err="1"/>
              <a:t>distanță</a:t>
            </a:r>
            <a:r>
              <a:rPr lang="en-US" sz="2000" dirty="0"/>
              <a:t> </a:t>
            </a:r>
            <a:r>
              <a:rPr lang="en-US" sz="2000" dirty="0" err="1"/>
              <a:t>atomică</a:t>
            </a:r>
            <a:r>
              <a:rPr lang="en-US" sz="2000" dirty="0"/>
              <a:t> </a:t>
            </a:r>
            <a:r>
              <a:rPr lang="en-US" sz="2000" dirty="0" err="1"/>
              <a:t>vor</a:t>
            </a:r>
            <a:r>
              <a:rPr lang="en-US" sz="2000" dirty="0"/>
              <a:t> fi </a:t>
            </a:r>
            <a:r>
              <a:rPr lang="en-US" sz="2000" dirty="0" err="1"/>
              <a:t>împrăștiate</a:t>
            </a:r>
            <a:r>
              <a:rPr lang="en-US" sz="2000" dirty="0"/>
              <a:t> </a:t>
            </a:r>
            <a:r>
              <a:rPr lang="en-US" sz="2000" dirty="0" err="1"/>
              <a:t>după</a:t>
            </a:r>
            <a:r>
              <a:rPr lang="en-US" sz="2000" dirty="0"/>
              <a:t> </a:t>
            </a:r>
            <a:r>
              <a:rPr lang="en-US" sz="2000" dirty="0" err="1"/>
              <a:t>același</a:t>
            </a:r>
            <a:r>
              <a:rPr lang="en-US" sz="2000" dirty="0"/>
              <a:t> </a:t>
            </a:r>
            <a:r>
              <a:rPr lang="en-US" sz="2000" dirty="0" err="1"/>
              <a:t>unghi</a:t>
            </a:r>
            <a:r>
              <a:rPr lang="en-US" sz="2000" dirty="0"/>
              <a:t>. </a:t>
            </a:r>
            <a:r>
              <a:rPr lang="en-US" sz="2000" dirty="0" err="1"/>
              <a:t>Acești</a:t>
            </a:r>
            <a:r>
              <a:rPr lang="en-US" sz="2000" dirty="0"/>
              <a:t> </a:t>
            </a:r>
            <a:r>
              <a:rPr lang="en-US" sz="2000" dirty="0" err="1"/>
              <a:t>electroni</a:t>
            </a:r>
            <a:r>
              <a:rPr lang="en-US" sz="2000" dirty="0"/>
              <a:t> </a:t>
            </a:r>
            <a:r>
              <a:rPr lang="en-US" sz="2000" dirty="0" err="1"/>
              <a:t>împrăștiați</a:t>
            </a:r>
            <a:r>
              <a:rPr lang="en-US" sz="2000" dirty="0"/>
              <a:t> cu „</a:t>
            </a:r>
            <a:r>
              <a:rPr lang="en-US" sz="2000" dirty="0" err="1"/>
              <a:t>unghi</a:t>
            </a:r>
            <a:r>
              <a:rPr lang="en-US" sz="2000" dirty="0"/>
              <a:t> similar” pot fi </a:t>
            </a:r>
            <a:r>
              <a:rPr lang="en-US" sz="2000" dirty="0" err="1"/>
              <a:t>adunați</a:t>
            </a:r>
            <a:r>
              <a:rPr lang="en-US" sz="2000" dirty="0"/>
              <a:t> </a:t>
            </a:r>
            <a:r>
              <a:rPr lang="en-US" sz="2000" dirty="0" err="1"/>
              <a:t>folosind</a:t>
            </a:r>
            <a:r>
              <a:rPr lang="en-US" sz="2000" dirty="0"/>
              <a:t> </a:t>
            </a:r>
            <a:r>
              <a:rPr lang="en-US" sz="2000" dirty="0" err="1"/>
              <a:t>lentile</a:t>
            </a:r>
            <a:r>
              <a:rPr lang="en-US" sz="2000" dirty="0"/>
              <a:t> </a:t>
            </a:r>
            <a:r>
              <a:rPr lang="en-US" sz="2000" dirty="0" err="1"/>
              <a:t>magnetice</a:t>
            </a:r>
            <a:r>
              <a:rPr lang="en-US" sz="2000" dirty="0"/>
              <a:t> </a:t>
            </a:r>
            <a:r>
              <a:rPr lang="en-US" sz="2000" dirty="0" err="1"/>
              <a:t>pentru</a:t>
            </a:r>
            <a:r>
              <a:rPr lang="en-US" sz="2000" dirty="0"/>
              <a:t> a forma un model de </a:t>
            </a:r>
            <a:r>
              <a:rPr lang="en-US" sz="2000" dirty="0" err="1"/>
              <a:t>pete</a:t>
            </a:r>
            <a:r>
              <a:rPr lang="en-US" sz="2000" dirty="0"/>
              <a:t>; </a:t>
            </a:r>
            <a:r>
              <a:rPr lang="en-US" sz="2000" dirty="0" err="1"/>
              <a:t>fiecare</a:t>
            </a:r>
            <a:r>
              <a:rPr lang="en-US" sz="2000" dirty="0"/>
              <a:t> </a:t>
            </a:r>
            <a:r>
              <a:rPr lang="en-US" sz="2000" dirty="0" err="1"/>
              <a:t>punct</a:t>
            </a:r>
            <a:r>
              <a:rPr lang="en-US" sz="2000" dirty="0"/>
              <a:t> </a:t>
            </a:r>
            <a:r>
              <a:rPr lang="en-US" sz="2000" dirty="0" err="1"/>
              <a:t>corespunzător</a:t>
            </a:r>
            <a:r>
              <a:rPr lang="en-US" sz="2000" dirty="0"/>
              <a:t> </a:t>
            </a:r>
            <a:r>
              <a:rPr lang="en-US" sz="2000" dirty="0" err="1"/>
              <a:t>unei</a:t>
            </a:r>
            <a:r>
              <a:rPr lang="en-US" sz="2000" dirty="0"/>
              <a:t> </a:t>
            </a:r>
            <a:r>
              <a:rPr lang="en-US" sz="2000" dirty="0" err="1"/>
              <a:t>anumite</a:t>
            </a:r>
            <a:r>
              <a:rPr lang="en-US" sz="2000" dirty="0"/>
              <a:t> </a:t>
            </a:r>
            <a:r>
              <a:rPr lang="en-US" sz="2000" dirty="0" err="1"/>
              <a:t>distanțe</a:t>
            </a:r>
            <a:r>
              <a:rPr lang="en-US" sz="2000" dirty="0"/>
              <a:t> </a:t>
            </a:r>
            <a:r>
              <a:rPr lang="en-US" sz="2000" dirty="0" err="1"/>
              <a:t>atomice</a:t>
            </a:r>
            <a:r>
              <a:rPr lang="en-US" sz="2000" dirty="0"/>
              <a:t> (un plan). </a:t>
            </a:r>
            <a:r>
              <a:rPr lang="en-US" sz="2000" dirty="0" err="1"/>
              <a:t>Acest</a:t>
            </a:r>
            <a:r>
              <a:rPr lang="en-US" sz="2000" dirty="0"/>
              <a:t> model </a:t>
            </a:r>
            <a:r>
              <a:rPr lang="en-US" sz="2000" dirty="0" err="1"/>
              <a:t>poate</a:t>
            </a:r>
            <a:r>
              <a:rPr lang="en-US" sz="2000" dirty="0"/>
              <a:t> </a:t>
            </a:r>
            <a:r>
              <a:rPr lang="en-US" sz="2000" dirty="0" err="1"/>
              <a:t>furniza</a:t>
            </a:r>
            <a:r>
              <a:rPr lang="en-US" sz="2000" dirty="0"/>
              <a:t> </a:t>
            </a:r>
            <a:r>
              <a:rPr lang="en-US" sz="2000" dirty="0" err="1"/>
              <a:t>apoi</a:t>
            </a:r>
            <a:r>
              <a:rPr lang="en-US" sz="2000" dirty="0"/>
              <a:t> </a:t>
            </a:r>
            <a:r>
              <a:rPr lang="en-US" sz="2000" dirty="0" err="1"/>
              <a:t>informații</a:t>
            </a:r>
            <a:r>
              <a:rPr lang="en-US" sz="2000" dirty="0"/>
              <a:t> </a:t>
            </a:r>
            <a:r>
              <a:rPr lang="en-US" sz="2000" dirty="0" err="1"/>
              <a:t>despre</a:t>
            </a:r>
            <a:r>
              <a:rPr lang="en-US" sz="2000" dirty="0"/>
              <a:t> </a:t>
            </a:r>
            <a:r>
              <a:rPr lang="en-US" sz="2000" dirty="0" err="1"/>
              <a:t>orientarea</a:t>
            </a:r>
            <a:r>
              <a:rPr lang="en-US" sz="2000" dirty="0"/>
              <a:t>, </a:t>
            </a:r>
            <a:r>
              <a:rPr lang="en-US" sz="2000" dirty="0" err="1"/>
              <a:t>aranjamentele</a:t>
            </a:r>
            <a:r>
              <a:rPr lang="en-US" sz="2000" dirty="0"/>
              <a:t> </a:t>
            </a:r>
            <a:r>
              <a:rPr lang="en-US" sz="2000" dirty="0" err="1"/>
              <a:t>atomice</a:t>
            </a:r>
            <a:r>
              <a:rPr lang="en-US" sz="2000" dirty="0"/>
              <a:t> </a:t>
            </a:r>
            <a:r>
              <a:rPr lang="en-US" sz="2000" dirty="0" err="1"/>
              <a:t>și</a:t>
            </a:r>
            <a:r>
              <a:rPr lang="en-US" sz="2000" dirty="0"/>
              <a:t> </a:t>
            </a:r>
            <a:r>
              <a:rPr lang="en-US" sz="2000" dirty="0" err="1"/>
              <a:t>fazele</a:t>
            </a:r>
            <a:r>
              <a:rPr lang="en-US" sz="2000" dirty="0"/>
              <a:t> </a:t>
            </a:r>
            <a:r>
              <a:rPr lang="en-US" sz="2000" dirty="0" err="1"/>
              <a:t>prezente</a:t>
            </a:r>
            <a:r>
              <a:rPr lang="en-US" sz="2000" dirty="0"/>
              <a:t> </a:t>
            </a:r>
            <a:r>
              <a:rPr lang="en-US" sz="2000" dirty="0" err="1"/>
              <a:t>în</a:t>
            </a:r>
            <a:r>
              <a:rPr lang="en-US" sz="2000" dirty="0"/>
              <a:t> zona </a:t>
            </a:r>
            <a:r>
              <a:rPr lang="en-US" sz="2000" dirty="0" err="1"/>
              <a:t>examinată</a:t>
            </a:r>
            <a:r>
              <a:rPr lang="en-US" sz="2000" dirty="0"/>
              <a:t>.</a:t>
            </a:r>
          </a:p>
        </p:txBody>
      </p:sp>
    </p:spTree>
    <p:extLst>
      <p:ext uri="{BB962C8B-B14F-4D97-AF65-F5344CB8AC3E}">
        <p14:creationId xmlns:p14="http://schemas.microsoft.com/office/powerpoint/2010/main" val="1260841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b="1" dirty="0" err="1"/>
              <a:t>Inelastically</a:t>
            </a:r>
            <a:r>
              <a:rPr lang="en-US" b="1" dirty="0"/>
              <a:t> Scattered Electrons:</a:t>
            </a:r>
            <a:br>
              <a:rPr lang="en-US" b="1" dirty="0"/>
            </a:br>
            <a:endParaRPr lang="en-US" dirty="0"/>
          </a:p>
        </p:txBody>
      </p:sp>
      <p:sp>
        <p:nvSpPr>
          <p:cNvPr id="3" name="Content Placeholder 2"/>
          <p:cNvSpPr>
            <a:spLocks noGrp="1"/>
          </p:cNvSpPr>
          <p:nvPr>
            <p:ph idx="1"/>
          </p:nvPr>
        </p:nvSpPr>
        <p:spPr>
          <a:xfrm>
            <a:off x="0" y="1219200"/>
            <a:ext cx="9144000" cy="4525962"/>
          </a:xfrm>
        </p:spPr>
        <p:txBody>
          <a:bodyPr/>
          <a:lstStyle/>
          <a:p>
            <a:r>
              <a:rPr lang="en-US" sz="2000" b="1" dirty="0" err="1"/>
              <a:t>Sursă</a:t>
            </a:r>
            <a:endParaRPr lang="ro-RO" sz="2000" b="1" dirty="0"/>
          </a:p>
          <a:p>
            <a:r>
              <a:rPr lang="en-US" sz="2000" dirty="0"/>
              <a:t>Incident </a:t>
            </a:r>
            <a:r>
              <a:rPr lang="en-US" sz="2000" dirty="0" err="1"/>
              <a:t>electroni</a:t>
            </a:r>
            <a:r>
              <a:rPr lang="en-US" sz="2000" dirty="0"/>
              <a:t> care </a:t>
            </a:r>
            <a:r>
              <a:rPr lang="en-US" sz="2000" dirty="0" err="1"/>
              <a:t>interacționează</a:t>
            </a:r>
            <a:r>
              <a:rPr lang="en-US" sz="2000" dirty="0"/>
              <a:t> cu </a:t>
            </a:r>
            <a:r>
              <a:rPr lang="en-US" sz="2000" dirty="0" err="1"/>
              <a:t>atomii</a:t>
            </a:r>
            <a:r>
              <a:rPr lang="en-US" sz="2000" dirty="0"/>
              <a:t> </a:t>
            </a:r>
            <a:r>
              <a:rPr lang="en-US" sz="2000" dirty="0" err="1"/>
              <a:t>specimenului</a:t>
            </a:r>
            <a:r>
              <a:rPr lang="en-US" sz="2000" dirty="0"/>
              <a:t> </a:t>
            </a:r>
            <a:r>
              <a:rPr lang="en-US" sz="2000" dirty="0" err="1"/>
              <a:t>într</a:t>
            </a:r>
            <a:r>
              <a:rPr lang="en-US" sz="2000" dirty="0"/>
              <a:t>-un mod inelastic, </a:t>
            </a:r>
            <a:r>
              <a:rPr lang="en-US" sz="2000" dirty="0" err="1"/>
              <a:t>pierzând</a:t>
            </a:r>
            <a:r>
              <a:rPr lang="en-US" sz="2000" dirty="0"/>
              <a:t> </a:t>
            </a:r>
            <a:r>
              <a:rPr lang="en-US" sz="2000" dirty="0" err="1"/>
              <a:t>energie</a:t>
            </a:r>
            <a:r>
              <a:rPr lang="en-US" sz="2000" dirty="0"/>
              <a:t> </a:t>
            </a:r>
            <a:r>
              <a:rPr lang="en-US" sz="2000" dirty="0" err="1"/>
              <a:t>în</a:t>
            </a:r>
            <a:r>
              <a:rPr lang="en-US" sz="2000" dirty="0"/>
              <a:t> </a:t>
            </a:r>
            <a:r>
              <a:rPr lang="en-US" sz="2000" dirty="0" err="1"/>
              <a:t>timpul</a:t>
            </a:r>
            <a:r>
              <a:rPr lang="en-US" sz="2000" dirty="0"/>
              <a:t> </a:t>
            </a:r>
            <a:r>
              <a:rPr lang="en-US" sz="2000" dirty="0" err="1"/>
              <a:t>interacțiunii</a:t>
            </a:r>
            <a:r>
              <a:rPr lang="en-US" sz="2000" dirty="0"/>
              <a:t>. </a:t>
            </a:r>
            <a:r>
              <a:rPr lang="en-US" sz="2000" dirty="0" err="1"/>
              <a:t>Acești</a:t>
            </a:r>
            <a:r>
              <a:rPr lang="en-US" sz="2000" dirty="0"/>
              <a:t> </a:t>
            </a:r>
            <a:r>
              <a:rPr lang="en-US" sz="2000" dirty="0" err="1"/>
              <a:t>electroni</a:t>
            </a:r>
            <a:r>
              <a:rPr lang="en-US" sz="2000" dirty="0"/>
              <a:t> </a:t>
            </a:r>
            <a:r>
              <a:rPr lang="en-US" sz="2000" dirty="0" err="1"/>
              <a:t>sunt</a:t>
            </a:r>
            <a:r>
              <a:rPr lang="en-US" sz="2000" dirty="0"/>
              <a:t> </a:t>
            </a:r>
            <a:r>
              <a:rPr lang="en-US" sz="2000" dirty="0" err="1"/>
              <a:t>apoi</a:t>
            </a:r>
            <a:r>
              <a:rPr lang="en-US" sz="2000" dirty="0"/>
              <a:t> </a:t>
            </a:r>
            <a:r>
              <a:rPr lang="en-US" sz="2000" dirty="0" err="1"/>
              <a:t>transmiși</a:t>
            </a:r>
            <a:r>
              <a:rPr lang="en-US" sz="2000" dirty="0"/>
              <a:t> </a:t>
            </a:r>
            <a:r>
              <a:rPr lang="en-US" sz="2000" dirty="0" err="1"/>
              <a:t>prin</a:t>
            </a:r>
            <a:r>
              <a:rPr lang="en-US" sz="2000" dirty="0"/>
              <a:t> </a:t>
            </a:r>
            <a:r>
              <a:rPr lang="en-US" sz="2000" dirty="0" err="1"/>
              <a:t>restul</a:t>
            </a:r>
            <a:r>
              <a:rPr lang="en-US" sz="2000" dirty="0"/>
              <a:t> </a:t>
            </a:r>
            <a:r>
              <a:rPr lang="en-US" sz="2000" dirty="0" err="1"/>
              <a:t>specimenului</a:t>
            </a:r>
            <a:r>
              <a:rPr lang="en-US" sz="2000" dirty="0"/>
              <a:t>.</a:t>
            </a:r>
            <a:endParaRPr lang="ro-RO" sz="2000" dirty="0"/>
          </a:p>
          <a:p>
            <a:r>
              <a:rPr lang="en-US" sz="2000" b="1" dirty="0" err="1"/>
              <a:t>Utilizare</a:t>
            </a:r>
            <a:endParaRPr lang="ro-RO" sz="2000" b="1" dirty="0"/>
          </a:p>
          <a:p>
            <a:pPr marL="0" indent="0">
              <a:buNone/>
            </a:pPr>
            <a:r>
              <a:rPr lang="en-US" sz="2000" dirty="0" err="1"/>
              <a:t>Electronii</a:t>
            </a:r>
            <a:r>
              <a:rPr lang="en-US" sz="2000" dirty="0"/>
              <a:t> </a:t>
            </a:r>
            <a:r>
              <a:rPr lang="en-US" sz="2000" dirty="0" err="1"/>
              <a:t>împrăștiați</a:t>
            </a:r>
            <a:r>
              <a:rPr lang="en-US" sz="2000" dirty="0"/>
              <a:t> inelastic pot fi </a:t>
            </a:r>
            <a:r>
              <a:rPr lang="en-US" sz="2000" dirty="0" err="1"/>
              <a:t>utilizați</a:t>
            </a:r>
            <a:r>
              <a:rPr lang="en-US" sz="2000" dirty="0"/>
              <a:t> </a:t>
            </a:r>
            <a:r>
              <a:rPr lang="en-US" sz="2000" dirty="0" err="1"/>
              <a:t>în</a:t>
            </a:r>
            <a:r>
              <a:rPr lang="en-US" sz="2000" dirty="0"/>
              <a:t> </a:t>
            </a:r>
            <a:r>
              <a:rPr lang="en-US" sz="2000" dirty="0" err="1"/>
              <a:t>două</a:t>
            </a:r>
            <a:r>
              <a:rPr lang="en-US" sz="2000" dirty="0"/>
              <a:t> </a:t>
            </a:r>
            <a:r>
              <a:rPr lang="en-US" sz="2000" dirty="0" err="1"/>
              <a:t>moduri</a:t>
            </a:r>
            <a:r>
              <a:rPr lang="en-US" sz="2000" dirty="0"/>
              <a:t>:</a:t>
            </a:r>
            <a:endParaRPr lang="ro-RO" sz="2000" dirty="0"/>
          </a:p>
          <a:p>
            <a:r>
              <a:rPr lang="en-US" sz="2000" b="1" i="1" dirty="0" err="1"/>
              <a:t>Spectroscopia</a:t>
            </a:r>
            <a:r>
              <a:rPr lang="en-US" sz="2000" b="1" i="1" dirty="0"/>
              <a:t> </a:t>
            </a:r>
            <a:r>
              <a:rPr lang="en-US" sz="2000" b="1" i="1" dirty="0" err="1"/>
              <a:t>pierderii</a:t>
            </a:r>
            <a:r>
              <a:rPr lang="en-US" sz="2000" b="1" i="1" dirty="0"/>
              <a:t> </a:t>
            </a:r>
            <a:r>
              <a:rPr lang="en-US" sz="2000" b="1" i="1" dirty="0" err="1"/>
              <a:t>energiei</a:t>
            </a:r>
            <a:r>
              <a:rPr lang="en-US" sz="2000" b="1" i="1" dirty="0"/>
              <a:t> </a:t>
            </a:r>
            <a:r>
              <a:rPr lang="en-US" sz="2000" b="1" i="1" dirty="0" err="1"/>
              <a:t>electronilor</a:t>
            </a:r>
            <a:r>
              <a:rPr lang="en-US" sz="2000" b="1" i="1" dirty="0"/>
              <a:t>: </a:t>
            </a:r>
            <a:r>
              <a:rPr lang="en-US" sz="2000" dirty="0" err="1"/>
              <a:t>Pierderea</a:t>
            </a:r>
            <a:r>
              <a:rPr lang="en-US" sz="2000" dirty="0"/>
              <a:t> </a:t>
            </a:r>
            <a:r>
              <a:rPr lang="en-US" sz="2000" dirty="0" err="1"/>
              <a:t>inelastică</a:t>
            </a:r>
            <a:r>
              <a:rPr lang="en-US" sz="2000" dirty="0"/>
              <a:t> de </a:t>
            </a:r>
            <a:r>
              <a:rPr lang="en-US" sz="2000" dirty="0" err="1"/>
              <a:t>energie</a:t>
            </a:r>
            <a:r>
              <a:rPr lang="en-US" sz="2000" dirty="0"/>
              <a:t> de </a:t>
            </a:r>
            <a:r>
              <a:rPr lang="en-US" sz="2000" dirty="0" err="1"/>
              <a:t>către</a:t>
            </a:r>
            <a:r>
              <a:rPr lang="en-US" sz="2000" dirty="0"/>
              <a:t> </a:t>
            </a:r>
            <a:r>
              <a:rPr lang="en-US" sz="2000" dirty="0" err="1"/>
              <a:t>electronii</a:t>
            </a:r>
            <a:r>
              <a:rPr lang="en-US" sz="2000" dirty="0"/>
              <a:t> </a:t>
            </a:r>
            <a:r>
              <a:rPr lang="en-US" sz="2000" dirty="0" err="1"/>
              <a:t>incidenti</a:t>
            </a:r>
            <a:r>
              <a:rPr lang="en-US" sz="2000" dirty="0"/>
              <a:t> </a:t>
            </a:r>
            <a:r>
              <a:rPr lang="en-US" sz="2000" dirty="0" err="1"/>
              <a:t>este</a:t>
            </a:r>
            <a:r>
              <a:rPr lang="en-US" sz="2000" dirty="0"/>
              <a:t> </a:t>
            </a:r>
            <a:r>
              <a:rPr lang="en-US" sz="2000" dirty="0" err="1"/>
              <a:t>caracteristică</a:t>
            </a:r>
            <a:r>
              <a:rPr lang="en-US" sz="2000" dirty="0"/>
              <a:t> </a:t>
            </a:r>
            <a:r>
              <a:rPr lang="en-US" sz="2000" dirty="0" err="1"/>
              <a:t>elementelor</a:t>
            </a:r>
            <a:r>
              <a:rPr lang="en-US" sz="2000" dirty="0"/>
              <a:t> cu care au </a:t>
            </a:r>
            <a:r>
              <a:rPr lang="en-US" sz="2000" dirty="0" err="1"/>
              <a:t>interacționat</a:t>
            </a:r>
            <a:r>
              <a:rPr lang="en-US" sz="2000" dirty="0"/>
              <a:t>. Aceste </a:t>
            </a:r>
            <a:r>
              <a:rPr lang="en-US" sz="2000" dirty="0" err="1"/>
              <a:t>energii</a:t>
            </a:r>
            <a:r>
              <a:rPr lang="en-US" sz="2000" dirty="0"/>
              <a:t> </a:t>
            </a:r>
            <a:r>
              <a:rPr lang="en-US" sz="2000" dirty="0" err="1"/>
              <a:t>sunt</a:t>
            </a:r>
            <a:r>
              <a:rPr lang="en-US" sz="2000" dirty="0"/>
              <a:t> </a:t>
            </a:r>
            <a:r>
              <a:rPr lang="en-US" sz="2000" dirty="0" err="1"/>
              <a:t>unice</a:t>
            </a:r>
            <a:r>
              <a:rPr lang="en-US" sz="2000" dirty="0"/>
              <a:t> </a:t>
            </a:r>
            <a:r>
              <a:rPr lang="en-US" sz="2000" dirty="0" err="1"/>
              <a:t>pentru</a:t>
            </a:r>
            <a:r>
              <a:rPr lang="en-US" sz="2000" dirty="0"/>
              <a:t> </a:t>
            </a:r>
            <a:r>
              <a:rPr lang="en-US" sz="2000" dirty="0" err="1"/>
              <a:t>fiecare</a:t>
            </a:r>
            <a:r>
              <a:rPr lang="en-US" sz="2000" dirty="0"/>
              <a:t> stare de </a:t>
            </a:r>
            <a:r>
              <a:rPr lang="en-US" sz="2000" dirty="0" err="1"/>
              <a:t>legătură</a:t>
            </a:r>
            <a:r>
              <a:rPr lang="en-US" sz="2000" dirty="0"/>
              <a:t> a </a:t>
            </a:r>
            <a:r>
              <a:rPr lang="en-US" sz="2000" dirty="0" err="1"/>
              <a:t>fiecărui</a:t>
            </a:r>
            <a:r>
              <a:rPr lang="en-US" sz="2000" dirty="0"/>
              <a:t> element </a:t>
            </a:r>
            <a:r>
              <a:rPr lang="en-US" sz="2000" dirty="0" err="1"/>
              <a:t>și</a:t>
            </a:r>
            <a:r>
              <a:rPr lang="en-US" sz="2000" dirty="0"/>
              <a:t>, </a:t>
            </a:r>
            <a:r>
              <a:rPr lang="en-US" sz="2000" dirty="0" err="1"/>
              <a:t>prin</a:t>
            </a:r>
            <a:r>
              <a:rPr lang="en-US" sz="2000" dirty="0"/>
              <a:t> </a:t>
            </a:r>
            <a:r>
              <a:rPr lang="en-US" sz="2000" dirty="0" err="1"/>
              <a:t>urmare</a:t>
            </a:r>
            <a:r>
              <a:rPr lang="en-US" sz="2000" dirty="0"/>
              <a:t>, pot fi </a:t>
            </a:r>
            <a:r>
              <a:rPr lang="en-US" sz="2000" dirty="0" err="1"/>
              <a:t>utilizate</a:t>
            </a:r>
            <a:r>
              <a:rPr lang="en-US" sz="2000" dirty="0"/>
              <a:t> </a:t>
            </a:r>
            <a:r>
              <a:rPr lang="en-US" sz="2000" dirty="0" err="1"/>
              <a:t>pentru</a:t>
            </a:r>
            <a:r>
              <a:rPr lang="en-US" sz="2000" dirty="0"/>
              <a:t> a </a:t>
            </a:r>
            <a:r>
              <a:rPr lang="en-US" sz="2000" dirty="0" err="1"/>
              <a:t>extrage</a:t>
            </a:r>
            <a:r>
              <a:rPr lang="en-US" sz="2000" dirty="0"/>
              <a:t> </a:t>
            </a:r>
            <a:r>
              <a:rPr lang="en-US" sz="2000" dirty="0" err="1"/>
              <a:t>atât</a:t>
            </a:r>
            <a:r>
              <a:rPr lang="en-US" sz="2000" dirty="0"/>
              <a:t> </a:t>
            </a:r>
            <a:r>
              <a:rPr lang="en-US" sz="2000" dirty="0" err="1"/>
              <a:t>informații</a:t>
            </a:r>
            <a:r>
              <a:rPr lang="en-US" sz="2000" dirty="0"/>
              <a:t> de </a:t>
            </a:r>
            <a:r>
              <a:rPr lang="en-US" sz="2000" dirty="0" err="1"/>
              <a:t>compoziție</a:t>
            </a:r>
            <a:r>
              <a:rPr lang="en-US" sz="2000" dirty="0"/>
              <a:t>, </a:t>
            </a:r>
            <a:r>
              <a:rPr lang="en-US" sz="2000" dirty="0" err="1"/>
              <a:t>cât</a:t>
            </a:r>
            <a:r>
              <a:rPr lang="en-US" sz="2000" dirty="0"/>
              <a:t> </a:t>
            </a:r>
            <a:r>
              <a:rPr lang="en-US" sz="2000" dirty="0" err="1"/>
              <a:t>și</a:t>
            </a:r>
            <a:r>
              <a:rPr lang="en-US" sz="2000" dirty="0"/>
              <a:t> de </a:t>
            </a:r>
            <a:r>
              <a:rPr lang="en-US" sz="2000" dirty="0" err="1"/>
              <a:t>legătură</a:t>
            </a:r>
            <a:r>
              <a:rPr lang="en-US" sz="2000" dirty="0"/>
              <a:t> (</a:t>
            </a:r>
            <a:r>
              <a:rPr lang="en-US" sz="2000" dirty="0" err="1"/>
              <a:t>adică</a:t>
            </a:r>
            <a:r>
              <a:rPr lang="en-US" sz="2000" dirty="0"/>
              <a:t> </a:t>
            </a:r>
            <a:r>
              <a:rPr lang="en-US" sz="2000" dirty="0" err="1"/>
              <a:t>starea</a:t>
            </a:r>
            <a:r>
              <a:rPr lang="en-US" sz="2000" dirty="0"/>
              <a:t> de </a:t>
            </a:r>
            <a:r>
              <a:rPr lang="en-US" sz="2000" dirty="0" err="1"/>
              <a:t>oxidare</a:t>
            </a:r>
            <a:r>
              <a:rPr lang="en-US" sz="2000" dirty="0"/>
              <a:t>) </a:t>
            </a:r>
            <a:r>
              <a:rPr lang="en-US" sz="2000" dirty="0" err="1"/>
              <a:t>asupra</a:t>
            </a:r>
            <a:r>
              <a:rPr lang="en-US" sz="2000" dirty="0"/>
              <a:t> </a:t>
            </a:r>
            <a:r>
              <a:rPr lang="en-US" sz="2000" dirty="0" err="1"/>
              <a:t>regiunii</a:t>
            </a:r>
            <a:r>
              <a:rPr lang="en-US" sz="2000" dirty="0"/>
              <a:t> </a:t>
            </a:r>
            <a:r>
              <a:rPr lang="en-US" sz="2000" dirty="0" err="1"/>
              <a:t>specimenului</a:t>
            </a:r>
            <a:r>
              <a:rPr lang="en-US" sz="2000" dirty="0"/>
              <a:t> </a:t>
            </a:r>
            <a:r>
              <a:rPr lang="en-US" sz="2000" dirty="0" err="1"/>
              <a:t>examinat</a:t>
            </a:r>
            <a:r>
              <a:rPr lang="en-US" sz="2000" dirty="0"/>
              <a:t>.</a:t>
            </a:r>
            <a:endParaRPr lang="ro-RO" sz="2000" dirty="0"/>
          </a:p>
          <a:p>
            <a:r>
              <a:rPr lang="en-US" sz="2000" b="1" i="1" dirty="0" err="1"/>
              <a:t>Benzi</a:t>
            </a:r>
            <a:r>
              <a:rPr lang="en-US" sz="2000" b="1" i="1" dirty="0"/>
              <a:t> </a:t>
            </a:r>
            <a:r>
              <a:rPr lang="en-US" sz="2000" b="1" i="1" dirty="0" err="1"/>
              <a:t>Kakuchi</a:t>
            </a:r>
            <a:r>
              <a:rPr lang="en-US" sz="2000" dirty="0"/>
              <a:t>: </a:t>
            </a:r>
            <a:r>
              <a:rPr lang="en-US" sz="2000" dirty="0" err="1"/>
              <a:t>benzi</a:t>
            </a:r>
            <a:r>
              <a:rPr lang="en-US" sz="2000" dirty="0"/>
              <a:t> de </a:t>
            </a:r>
            <a:r>
              <a:rPr lang="en-US" sz="2000" dirty="0" err="1"/>
              <a:t>linii</a:t>
            </a:r>
            <a:r>
              <a:rPr lang="en-US" sz="2000" dirty="0"/>
              <a:t> </a:t>
            </a:r>
            <a:r>
              <a:rPr lang="en-US" sz="2000" dirty="0" err="1"/>
              <a:t>luminoase</a:t>
            </a:r>
            <a:r>
              <a:rPr lang="en-US" sz="2000" dirty="0"/>
              <a:t> </a:t>
            </a:r>
            <a:r>
              <a:rPr lang="en-US" sz="2000" dirty="0" err="1"/>
              <a:t>și</a:t>
            </a:r>
            <a:r>
              <a:rPr lang="en-US" sz="2000" dirty="0"/>
              <a:t> </a:t>
            </a:r>
            <a:r>
              <a:rPr lang="en-US" sz="2000" dirty="0" err="1"/>
              <a:t>întunecate</a:t>
            </a:r>
            <a:r>
              <a:rPr lang="en-US" sz="2000" dirty="0"/>
              <a:t> </a:t>
            </a:r>
            <a:r>
              <a:rPr lang="en-US" sz="2000" dirty="0" err="1"/>
              <a:t>alternante</a:t>
            </a:r>
            <a:r>
              <a:rPr lang="en-US" sz="2000" dirty="0"/>
              <a:t> care </a:t>
            </a:r>
            <a:r>
              <a:rPr lang="en-US" sz="2000" dirty="0" err="1"/>
              <a:t>sunt</a:t>
            </a:r>
            <a:r>
              <a:rPr lang="en-US" sz="2000" dirty="0"/>
              <a:t> </a:t>
            </a:r>
            <a:r>
              <a:rPr lang="en-US" sz="2000" dirty="0" err="1"/>
              <a:t>formate</a:t>
            </a:r>
            <a:r>
              <a:rPr lang="en-US" sz="2000" dirty="0"/>
              <a:t> </a:t>
            </a:r>
            <a:r>
              <a:rPr lang="en-US" sz="2000" dirty="0" err="1"/>
              <a:t>prin</a:t>
            </a:r>
            <a:r>
              <a:rPr lang="en-US" sz="2000" dirty="0"/>
              <a:t> </a:t>
            </a:r>
            <a:r>
              <a:rPr lang="en-US" sz="2000" dirty="0" err="1"/>
              <a:t>interacțiuni</a:t>
            </a:r>
            <a:r>
              <a:rPr lang="en-US" sz="2000" dirty="0"/>
              <a:t> de </a:t>
            </a:r>
            <a:r>
              <a:rPr lang="en-US" sz="2000" dirty="0" err="1"/>
              <a:t>împrăștiere</a:t>
            </a:r>
            <a:r>
              <a:rPr lang="en-US" sz="2000" dirty="0"/>
              <a:t> </a:t>
            </a:r>
            <a:r>
              <a:rPr lang="en-US" sz="2000" dirty="0" err="1"/>
              <a:t>inelastice</a:t>
            </a:r>
            <a:r>
              <a:rPr lang="en-US" sz="2000" dirty="0"/>
              <a:t> c</a:t>
            </a:r>
            <a:r>
              <a:rPr lang="ro-RO" sz="2000" dirty="0"/>
              <a:t>oroborate</a:t>
            </a:r>
            <a:r>
              <a:rPr lang="en-US" sz="2000" dirty="0"/>
              <a:t> de </a:t>
            </a:r>
            <a:r>
              <a:rPr lang="en-US" sz="2000" dirty="0" err="1"/>
              <a:t>distanțe</a:t>
            </a:r>
            <a:r>
              <a:rPr lang="en-US" sz="2000" dirty="0"/>
              <a:t> </a:t>
            </a:r>
            <a:r>
              <a:rPr lang="en-US" sz="2000" dirty="0" err="1"/>
              <a:t>atomice</a:t>
            </a:r>
            <a:r>
              <a:rPr lang="en-US" sz="2000" dirty="0"/>
              <a:t> din specimen. Aceste </a:t>
            </a:r>
            <a:r>
              <a:rPr lang="en-US" sz="2000" dirty="0" err="1"/>
              <a:t>benzi</a:t>
            </a:r>
            <a:r>
              <a:rPr lang="en-US" sz="2000" dirty="0"/>
              <a:t> pot fi fie </a:t>
            </a:r>
            <a:r>
              <a:rPr lang="en-US" sz="2000" dirty="0" err="1"/>
              <a:t>măsurate</a:t>
            </a:r>
            <a:r>
              <a:rPr lang="en-US" sz="2000" dirty="0"/>
              <a:t> (</a:t>
            </a:r>
            <a:r>
              <a:rPr lang="en-US" sz="2000" dirty="0" err="1"/>
              <a:t>lățimea</a:t>
            </a:r>
            <a:r>
              <a:rPr lang="en-US" sz="2000" dirty="0"/>
              <a:t> </a:t>
            </a:r>
            <a:r>
              <a:rPr lang="en-US" sz="2000" dirty="0" err="1"/>
              <a:t>lor</a:t>
            </a:r>
            <a:r>
              <a:rPr lang="en-US" sz="2000" dirty="0"/>
              <a:t> </a:t>
            </a:r>
            <a:r>
              <a:rPr lang="en-US" sz="2000" dirty="0" err="1"/>
              <a:t>este</a:t>
            </a:r>
            <a:r>
              <a:rPr lang="en-US" sz="2000" dirty="0"/>
              <a:t> invers </a:t>
            </a:r>
            <a:r>
              <a:rPr lang="en-US" sz="2000" dirty="0" err="1"/>
              <a:t>proporțională</a:t>
            </a:r>
            <a:r>
              <a:rPr lang="en-US" sz="2000" dirty="0"/>
              <a:t> cu </a:t>
            </a:r>
            <a:r>
              <a:rPr lang="en-US" sz="2000" dirty="0" err="1"/>
              <a:t>distanța</a:t>
            </a:r>
            <a:r>
              <a:rPr lang="en-US" sz="2000" dirty="0"/>
              <a:t> </a:t>
            </a:r>
            <a:r>
              <a:rPr lang="en-US" sz="2000" dirty="0" err="1"/>
              <a:t>atomică</a:t>
            </a:r>
            <a:r>
              <a:rPr lang="en-US" sz="2000" dirty="0"/>
              <a:t>) </a:t>
            </a:r>
            <a:r>
              <a:rPr lang="en-US" sz="2000" dirty="0" err="1"/>
              <a:t>sau</a:t>
            </a:r>
            <a:r>
              <a:rPr lang="en-US" sz="2000" dirty="0"/>
              <a:t> u</a:t>
            </a:r>
            <a:r>
              <a:rPr lang="ro-RO" sz="2000" dirty="0"/>
              <a:t>tile</a:t>
            </a:r>
            <a:r>
              <a:rPr lang="en-US" sz="2000" dirty="0"/>
              <a:t> ca o </a:t>
            </a:r>
            <a:r>
              <a:rPr lang="en-US" sz="2000" dirty="0" err="1"/>
              <a:t>foaie</a:t>
            </a:r>
            <a:r>
              <a:rPr lang="en-US" sz="2000" dirty="0"/>
              <a:t> de </a:t>
            </a:r>
            <a:r>
              <a:rPr lang="en-US" sz="2000" dirty="0" err="1"/>
              <a:t>parcurs</a:t>
            </a:r>
            <a:r>
              <a:rPr lang="en-US" sz="2000" dirty="0"/>
              <a:t> </a:t>
            </a:r>
            <a:r>
              <a:rPr lang="en-US" sz="2000" dirty="0" err="1"/>
              <a:t>către</a:t>
            </a:r>
            <a:r>
              <a:rPr lang="en-US" sz="2000" dirty="0"/>
              <a:t> </a:t>
            </a:r>
            <a:r>
              <a:rPr lang="en-US" sz="2000" dirty="0" err="1"/>
              <a:t>modelul</a:t>
            </a:r>
            <a:r>
              <a:rPr lang="en-US" sz="2000" dirty="0"/>
              <a:t> de </a:t>
            </a:r>
            <a:r>
              <a:rPr lang="en-US" sz="2000" dirty="0" err="1"/>
              <a:t>electroni</a:t>
            </a:r>
            <a:r>
              <a:rPr lang="en-US" sz="2000" dirty="0"/>
              <a:t> </a:t>
            </a:r>
            <a:r>
              <a:rPr lang="en-US" sz="2000" dirty="0" err="1"/>
              <a:t>împrăștiați</a:t>
            </a:r>
            <a:r>
              <a:rPr lang="en-US" sz="2000" dirty="0"/>
              <a:t> </a:t>
            </a:r>
            <a:r>
              <a:rPr lang="ro-RO" sz="2000" dirty="0"/>
              <a:t>real </a:t>
            </a:r>
            <a:r>
              <a:rPr lang="en-US" sz="2000" dirty="0"/>
              <a:t>cu </a:t>
            </a:r>
            <a:r>
              <a:rPr lang="en-US" sz="2000" dirty="0" err="1"/>
              <a:t>elasticitate</a:t>
            </a:r>
            <a:r>
              <a:rPr lang="en-US" sz="2000" dirty="0"/>
              <a:t>.</a:t>
            </a:r>
          </a:p>
        </p:txBody>
      </p:sp>
    </p:spTree>
    <p:extLst>
      <p:ext uri="{BB962C8B-B14F-4D97-AF65-F5344CB8AC3E}">
        <p14:creationId xmlns:p14="http://schemas.microsoft.com/office/powerpoint/2010/main" val="1491338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t>Imaging signals from the interaction volume : </a:t>
            </a:r>
            <a:br>
              <a:rPr lang="ro-RO" sz="2000" b="1" dirty="0"/>
            </a:br>
            <a:r>
              <a:rPr lang="en-US" sz="2000" b="1" dirty="0"/>
              <a:t>backscattered (BSE) and secondary electrons (SE)</a:t>
            </a:r>
          </a:p>
        </p:txBody>
      </p:sp>
      <p:pic>
        <p:nvPicPr>
          <p:cNvPr id="4" name="Content Placeholder 3"/>
          <p:cNvPicPr>
            <a:picLocks noGrp="1" noChangeAspect="1"/>
          </p:cNvPicPr>
          <p:nvPr>
            <p:ph idx="1"/>
          </p:nvPr>
        </p:nvPicPr>
        <p:blipFill>
          <a:blip r:embed="rId2"/>
          <a:stretch>
            <a:fillRect/>
          </a:stretch>
        </p:blipFill>
        <p:spPr>
          <a:xfrm>
            <a:off x="457200" y="1634286"/>
            <a:ext cx="8305799" cy="5223714"/>
          </a:xfrm>
          <a:prstGeom prst="rect">
            <a:avLst/>
          </a:prstGeom>
        </p:spPr>
      </p:pic>
    </p:spTree>
    <p:extLst>
      <p:ext uri="{BB962C8B-B14F-4D97-AF65-F5344CB8AC3E}">
        <p14:creationId xmlns:p14="http://schemas.microsoft.com/office/powerpoint/2010/main" val="2139627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Electronii retrodifuzați</a:t>
            </a:r>
            <a:endParaRPr lang="en-US" dirty="0"/>
          </a:p>
        </p:txBody>
      </p:sp>
      <p:sp>
        <p:nvSpPr>
          <p:cNvPr id="3" name="Content Placeholder 2"/>
          <p:cNvSpPr>
            <a:spLocks noGrp="1"/>
          </p:cNvSpPr>
          <p:nvPr>
            <p:ph idx="1"/>
          </p:nvPr>
        </p:nvSpPr>
        <p:spPr>
          <a:xfrm>
            <a:off x="0" y="1642401"/>
            <a:ext cx="9067800" cy="4525962"/>
          </a:xfrm>
        </p:spPr>
        <p:txBody>
          <a:bodyPr/>
          <a:lstStyle/>
          <a:p>
            <a:pPr marL="0" indent="0">
              <a:buNone/>
            </a:pPr>
            <a:r>
              <a:rPr lang="en-US" sz="2000" dirty="0"/>
              <a:t>Backscattered electrons: are beam electrons whose trajectories have intercepted the surface, and which thus escape the specimen after one or more scattering events </a:t>
            </a:r>
            <a:endParaRPr lang="ro-RO" sz="2000" dirty="0"/>
          </a:p>
          <a:p>
            <a:pPr marL="0" indent="0">
              <a:buNone/>
            </a:pPr>
            <a:r>
              <a:rPr lang="en-US" sz="2000" b="1" dirty="0"/>
              <a:t>The backscattering process is influenced by the specimen atomic number</a:t>
            </a:r>
            <a:endParaRPr lang="ro-RO" sz="2000" b="1" dirty="0"/>
          </a:p>
          <a:p>
            <a:r>
              <a:rPr lang="en-US" sz="2000" dirty="0"/>
              <a:t>Low Z specimens allow the penetration of the electrons: multiple scattering events take place inside the sample and the number of backscattered electrons is low and it is due only to large angle scattering events</a:t>
            </a:r>
            <a:endParaRPr lang="ro-RO" sz="2000" dirty="0"/>
          </a:p>
          <a:p>
            <a:r>
              <a:rPr lang="en-US" sz="2000" dirty="0"/>
              <a:t>In high Z specimens the mean free path between two consecutive events is short so the probability of both single and multiple collisions near the surface increase </a:t>
            </a:r>
            <a:endParaRPr lang="ro-RO" sz="2000" dirty="0"/>
          </a:p>
          <a:p>
            <a:pPr marL="0" indent="0">
              <a:buNone/>
            </a:pPr>
            <a:r>
              <a:rPr lang="en-US" sz="2000" dirty="0"/>
              <a:t>Backscattering is quantified by the backscatter coefficient which is defined as: </a:t>
            </a:r>
            <a:endParaRPr lang="ro-RO" sz="2000" dirty="0"/>
          </a:p>
          <a:p>
            <a:pPr marL="0" indent="0">
              <a:buNone/>
            </a:pPr>
            <a:endParaRPr lang="ro-RO" sz="2000" dirty="0"/>
          </a:p>
          <a:p>
            <a:pPr marL="0" indent="0">
              <a:buNone/>
            </a:pPr>
            <a:endParaRPr lang="ro-RO" sz="2000" dirty="0"/>
          </a:p>
          <a:p>
            <a:pPr marL="0" indent="0">
              <a:buNone/>
            </a:pPr>
            <a:r>
              <a:rPr lang="en-US" sz="2000" dirty="0"/>
              <a:t>where </a:t>
            </a:r>
            <a:r>
              <a:rPr lang="en-US" sz="2000" dirty="0" err="1"/>
              <a:t>nB</a:t>
            </a:r>
            <a:r>
              <a:rPr lang="en-US" sz="2000" dirty="0"/>
              <a:t> is the number of beam electrons incident on the specimen and </a:t>
            </a:r>
            <a:r>
              <a:rPr lang="en-US" sz="2000" dirty="0" err="1"/>
              <a:t>nBSE</a:t>
            </a:r>
            <a:r>
              <a:rPr lang="en-US" sz="2000" dirty="0"/>
              <a:t> the number of the backscattered electrons.</a:t>
            </a:r>
          </a:p>
        </p:txBody>
      </p:sp>
      <p:pic>
        <p:nvPicPr>
          <p:cNvPr id="4" name="Picture 3"/>
          <p:cNvPicPr>
            <a:picLocks noChangeAspect="1"/>
          </p:cNvPicPr>
          <p:nvPr/>
        </p:nvPicPr>
        <p:blipFill>
          <a:blip r:embed="rId2"/>
          <a:stretch>
            <a:fillRect/>
          </a:stretch>
        </p:blipFill>
        <p:spPr>
          <a:xfrm>
            <a:off x="4114800" y="5715000"/>
            <a:ext cx="1310754" cy="617273"/>
          </a:xfrm>
          <a:prstGeom prst="rect">
            <a:avLst/>
          </a:prstGeom>
        </p:spPr>
      </p:pic>
    </p:spTree>
    <p:extLst>
      <p:ext uri="{BB962C8B-B14F-4D97-AF65-F5344CB8AC3E}">
        <p14:creationId xmlns:p14="http://schemas.microsoft.com/office/powerpoint/2010/main" val="2821540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5388" y="0"/>
            <a:ext cx="3925870" cy="2895600"/>
          </a:xfrm>
          <a:prstGeom prst="rect">
            <a:avLst/>
          </a:prstGeom>
        </p:spPr>
      </p:pic>
      <p:sp>
        <p:nvSpPr>
          <p:cNvPr id="5" name="Rectangle 4"/>
          <p:cNvSpPr/>
          <p:nvPr/>
        </p:nvSpPr>
        <p:spPr>
          <a:xfrm>
            <a:off x="4434839" y="1580606"/>
            <a:ext cx="4572000" cy="1200329"/>
          </a:xfrm>
          <a:prstGeom prst="rect">
            <a:avLst/>
          </a:prstGeom>
        </p:spPr>
        <p:txBody>
          <a:bodyPr>
            <a:spAutoFit/>
          </a:bodyPr>
          <a:lstStyle/>
          <a:p>
            <a:r>
              <a:rPr lang="en-US" b="1" dirty="0"/>
              <a:t>Variation of the backscattered electron coefficient as a function of atomic number for a value of beam energy of 30 </a:t>
            </a:r>
            <a:r>
              <a:rPr lang="en-US" b="1" dirty="0" err="1"/>
              <a:t>keV</a:t>
            </a:r>
            <a:r>
              <a:rPr lang="en-US" b="1" dirty="0"/>
              <a:t> and for normal incidence</a:t>
            </a:r>
          </a:p>
        </p:txBody>
      </p:sp>
      <p:sp>
        <p:nvSpPr>
          <p:cNvPr id="6" name="Rectangle 5"/>
          <p:cNvSpPr/>
          <p:nvPr/>
        </p:nvSpPr>
        <p:spPr>
          <a:xfrm>
            <a:off x="115388" y="3161211"/>
            <a:ext cx="8891451" cy="2862322"/>
          </a:xfrm>
          <a:prstGeom prst="rect">
            <a:avLst/>
          </a:prstGeom>
        </p:spPr>
        <p:txBody>
          <a:bodyPr wrap="square">
            <a:spAutoFit/>
          </a:bodyPr>
          <a:lstStyle/>
          <a:p>
            <a:r>
              <a:rPr lang="en-US" dirty="0"/>
              <a:t>Some important points about this plot should be noted:</a:t>
            </a:r>
          </a:p>
          <a:p>
            <a:r>
              <a:rPr lang="en-US" dirty="0"/>
              <a:t>1 The plot show a general, monotonic increase in the backscattering</a:t>
            </a:r>
            <a:r>
              <a:rPr lang="ro-RO" dirty="0"/>
              <a:t> </a:t>
            </a:r>
            <a:r>
              <a:rPr lang="en-US" dirty="0" err="1"/>
              <a:t>coefficent</a:t>
            </a:r>
            <a:r>
              <a:rPr lang="en-US" dirty="0"/>
              <a:t> with atomic number. </a:t>
            </a:r>
            <a:endParaRPr lang="ro-RO" dirty="0"/>
          </a:p>
          <a:p>
            <a:r>
              <a:rPr lang="en-US" dirty="0"/>
              <a:t>The monotonic increase of η versus</a:t>
            </a:r>
            <a:r>
              <a:rPr lang="ro-RO" dirty="0"/>
              <a:t> </a:t>
            </a:r>
            <a:r>
              <a:rPr lang="en-US" dirty="0"/>
              <a:t>Z forms the basis for atomic number contrast (in SEM images)</a:t>
            </a:r>
            <a:r>
              <a:rPr lang="ro-RO" dirty="0"/>
              <a:t> </a:t>
            </a:r>
            <a:r>
              <a:rPr lang="en-US" dirty="0"/>
              <a:t>(also called compositional contrast or Z contrast)</a:t>
            </a:r>
            <a:endParaRPr lang="ro-RO" dirty="0"/>
          </a:p>
          <a:p>
            <a:endParaRPr lang="en-US" dirty="0"/>
          </a:p>
          <a:p>
            <a:r>
              <a:rPr lang="en-US" dirty="0"/>
              <a:t>2 The slope of η versus Z is initially steep, but decrease with</a:t>
            </a:r>
            <a:r>
              <a:rPr lang="ro-RO" dirty="0"/>
              <a:t> </a:t>
            </a:r>
            <a:r>
              <a:rPr lang="en-US" dirty="0"/>
              <a:t>increasing Z, becoming very shallow at high Z. </a:t>
            </a:r>
            <a:endParaRPr lang="ro-RO" dirty="0"/>
          </a:p>
          <a:p>
            <a:r>
              <a:rPr lang="en-US" dirty="0"/>
              <a:t>The practical effect</a:t>
            </a:r>
            <a:r>
              <a:rPr lang="ro-RO" dirty="0"/>
              <a:t> </a:t>
            </a:r>
            <a:r>
              <a:rPr lang="en-US" dirty="0"/>
              <a:t>of this </a:t>
            </a:r>
            <a:r>
              <a:rPr lang="en-US" dirty="0" err="1"/>
              <a:t>behaviour</a:t>
            </a:r>
            <a:r>
              <a:rPr lang="en-US" dirty="0"/>
              <a:t> is that atomic number contrast between adjacent</a:t>
            </a:r>
            <a:r>
              <a:rPr lang="ro-RO" dirty="0"/>
              <a:t> </a:t>
            </a:r>
            <a:r>
              <a:rPr lang="en-US" dirty="0"/>
              <a:t>pairs of elements is strong at low atomic number and weak at high</a:t>
            </a:r>
            <a:r>
              <a:rPr lang="ro-RO" dirty="0"/>
              <a:t> </a:t>
            </a:r>
            <a:r>
              <a:rPr lang="en-US" dirty="0"/>
              <a:t>atomic number</a:t>
            </a:r>
          </a:p>
        </p:txBody>
      </p:sp>
      <p:pic>
        <p:nvPicPr>
          <p:cNvPr id="7" name="Picture 6"/>
          <p:cNvPicPr>
            <a:picLocks noChangeAspect="1"/>
          </p:cNvPicPr>
          <p:nvPr/>
        </p:nvPicPr>
        <p:blipFill>
          <a:blip r:embed="rId3"/>
          <a:stretch>
            <a:fillRect/>
          </a:stretch>
        </p:blipFill>
        <p:spPr>
          <a:xfrm>
            <a:off x="658950" y="6089870"/>
            <a:ext cx="8027850" cy="627877"/>
          </a:xfrm>
          <a:prstGeom prst="rect">
            <a:avLst/>
          </a:prstGeom>
        </p:spPr>
      </p:pic>
    </p:spTree>
    <p:extLst>
      <p:ext uri="{BB962C8B-B14F-4D97-AF65-F5344CB8AC3E}">
        <p14:creationId xmlns:p14="http://schemas.microsoft.com/office/powerpoint/2010/main" val="3531855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76400"/>
            <a:ext cx="8229600" cy="4525962"/>
          </a:xfrm>
        </p:spPr>
        <p:txBody>
          <a:bodyPr/>
          <a:lstStyle/>
          <a:p>
            <a:pPr marL="0" indent="0">
              <a:buNone/>
            </a:pPr>
            <a:r>
              <a:rPr lang="en-US" sz="2000" dirty="0"/>
              <a:t>Căile </a:t>
            </a:r>
            <a:r>
              <a:rPr lang="en-US" sz="2000" dirty="0" err="1"/>
              <a:t>optice</a:t>
            </a:r>
            <a:r>
              <a:rPr lang="en-US" sz="2000" dirty="0"/>
              <a:t> ale </a:t>
            </a:r>
            <a:r>
              <a:rPr lang="en-US" sz="2000" dirty="0" err="1"/>
              <a:t>fasciculului</a:t>
            </a:r>
            <a:r>
              <a:rPr lang="en-US" sz="2000" dirty="0"/>
              <a:t> de </a:t>
            </a:r>
            <a:r>
              <a:rPr lang="en-US" sz="2000" dirty="0" err="1"/>
              <a:t>iluminare</a:t>
            </a:r>
            <a:r>
              <a:rPr lang="en-US" sz="2000" dirty="0"/>
              <a:t> </a:t>
            </a:r>
            <a:r>
              <a:rPr lang="en-US" sz="2000" dirty="0" err="1"/>
              <a:t>în</a:t>
            </a:r>
            <a:r>
              <a:rPr lang="en-US" sz="2000" dirty="0"/>
              <a:t> </a:t>
            </a:r>
            <a:r>
              <a:rPr lang="en-US" sz="2000" dirty="0" err="1"/>
              <a:t>microscoapele</a:t>
            </a:r>
            <a:r>
              <a:rPr lang="en-US" sz="2000" dirty="0"/>
              <a:t> </a:t>
            </a:r>
            <a:r>
              <a:rPr lang="ro-RO" sz="2000" dirty="0"/>
              <a:t>optice</a:t>
            </a:r>
            <a:r>
              <a:rPr lang="en-US" sz="2000" dirty="0"/>
              <a:t> </a:t>
            </a:r>
            <a:r>
              <a:rPr lang="en-US" sz="2000" dirty="0" err="1"/>
              <a:t>și</a:t>
            </a:r>
            <a:r>
              <a:rPr lang="en-US" sz="2000" dirty="0"/>
              <a:t> TEM sunt </a:t>
            </a:r>
            <a:r>
              <a:rPr lang="en-US" sz="2000" dirty="0" err="1"/>
              <a:t>aproape</a:t>
            </a:r>
            <a:r>
              <a:rPr lang="en-US" sz="2000" dirty="0"/>
              <a:t> </a:t>
            </a:r>
            <a:r>
              <a:rPr lang="en-US" sz="2000" dirty="0" err="1"/>
              <a:t>identice</a:t>
            </a:r>
            <a:r>
              <a:rPr lang="en-US" sz="2000" dirty="0"/>
              <a:t>. </a:t>
            </a:r>
            <a:endParaRPr lang="ro-RO" sz="2000" dirty="0"/>
          </a:p>
          <a:p>
            <a:pPr marL="0" indent="0">
              <a:buNone/>
            </a:pPr>
            <a:r>
              <a:rPr lang="en-US" sz="2000" dirty="0" err="1"/>
              <a:t>Ambele</a:t>
            </a:r>
            <a:r>
              <a:rPr lang="en-US" sz="2000" dirty="0"/>
              <a:t> </a:t>
            </a:r>
            <a:r>
              <a:rPr lang="en-US" sz="2000" dirty="0" err="1"/>
              <a:t>tipuri</a:t>
            </a:r>
            <a:r>
              <a:rPr lang="en-US" sz="2000" dirty="0"/>
              <a:t> de </a:t>
            </a:r>
            <a:r>
              <a:rPr lang="en-US" sz="2000" dirty="0" err="1"/>
              <a:t>microscoape</a:t>
            </a:r>
            <a:r>
              <a:rPr lang="en-US" sz="2000" dirty="0"/>
              <a:t> </a:t>
            </a:r>
            <a:r>
              <a:rPr lang="en-US" sz="2000" dirty="0" err="1"/>
              <a:t>folosesc</a:t>
            </a:r>
            <a:r>
              <a:rPr lang="en-US" sz="2000" dirty="0"/>
              <a:t> o </a:t>
            </a:r>
            <a:r>
              <a:rPr lang="en-US" sz="2000" dirty="0" err="1"/>
              <a:t>lentilă</a:t>
            </a:r>
            <a:r>
              <a:rPr lang="en-US" sz="2000" dirty="0"/>
              <a:t> de </a:t>
            </a:r>
            <a:r>
              <a:rPr lang="en-US" sz="2000" dirty="0" err="1"/>
              <a:t>condensare</a:t>
            </a:r>
            <a:r>
              <a:rPr lang="en-US" sz="2000" dirty="0"/>
              <a:t> </a:t>
            </a:r>
            <a:r>
              <a:rPr lang="en-US" sz="2000" dirty="0" err="1"/>
              <a:t>pentru</a:t>
            </a:r>
            <a:r>
              <a:rPr lang="en-US" sz="2000" dirty="0"/>
              <a:t> a converge </a:t>
            </a:r>
            <a:r>
              <a:rPr lang="en-US" sz="2000" dirty="0" err="1"/>
              <a:t>fasciculul</a:t>
            </a:r>
            <a:r>
              <a:rPr lang="en-US" sz="2000" dirty="0"/>
              <a:t> </a:t>
            </a:r>
            <a:r>
              <a:rPr lang="en-US" sz="2000" dirty="0" err="1"/>
              <a:t>către</a:t>
            </a:r>
            <a:r>
              <a:rPr lang="en-US" sz="2000" dirty="0"/>
              <a:t> </a:t>
            </a:r>
            <a:r>
              <a:rPr lang="en-US" sz="2000" dirty="0" err="1"/>
              <a:t>probă</a:t>
            </a:r>
            <a:r>
              <a:rPr lang="en-US" sz="2000" dirty="0"/>
              <a:t>. </a:t>
            </a:r>
            <a:r>
              <a:rPr lang="en-US" sz="2000" dirty="0" err="1"/>
              <a:t>Fasciculul</a:t>
            </a:r>
            <a:r>
              <a:rPr lang="en-US" sz="2000" dirty="0"/>
              <a:t> </a:t>
            </a:r>
            <a:r>
              <a:rPr lang="en-US" sz="2000" dirty="0" err="1"/>
              <a:t>pătrunde</a:t>
            </a:r>
            <a:r>
              <a:rPr lang="en-US" sz="2000" dirty="0"/>
              <a:t> </a:t>
            </a:r>
            <a:r>
              <a:rPr lang="en-US" sz="2000" dirty="0" err="1"/>
              <a:t>în</a:t>
            </a:r>
            <a:r>
              <a:rPr lang="en-US" sz="2000" dirty="0"/>
              <a:t> </a:t>
            </a:r>
            <a:r>
              <a:rPr lang="en-US" sz="2000" dirty="0" err="1"/>
              <a:t>eșantion</a:t>
            </a:r>
            <a:r>
              <a:rPr lang="en-US" sz="2000" dirty="0"/>
              <a:t> </a:t>
            </a:r>
            <a:r>
              <a:rPr lang="en-US" sz="2000" dirty="0" err="1"/>
              <a:t>și</a:t>
            </a:r>
            <a:r>
              <a:rPr lang="en-US" sz="2000" dirty="0"/>
              <a:t> </a:t>
            </a:r>
            <a:r>
              <a:rPr lang="en-US" sz="2000" dirty="0" err="1"/>
              <a:t>obiectivul</a:t>
            </a:r>
            <a:r>
              <a:rPr lang="en-US" sz="2000" dirty="0"/>
              <a:t> </a:t>
            </a:r>
            <a:r>
              <a:rPr lang="en-US" sz="2000" dirty="0" err="1"/>
              <a:t>formează</a:t>
            </a:r>
            <a:r>
              <a:rPr lang="en-US" sz="2000" dirty="0"/>
              <a:t> o imagine </a:t>
            </a:r>
            <a:r>
              <a:rPr lang="en-US" sz="2000" dirty="0" err="1"/>
              <a:t>mărită</a:t>
            </a:r>
            <a:r>
              <a:rPr lang="en-US" sz="2000" dirty="0"/>
              <a:t>, care </a:t>
            </a:r>
            <a:r>
              <a:rPr lang="en-US" sz="2000" dirty="0" err="1"/>
              <a:t>este</a:t>
            </a:r>
            <a:r>
              <a:rPr lang="en-US" sz="2000" dirty="0"/>
              <a:t> </a:t>
            </a:r>
            <a:r>
              <a:rPr lang="en-US" sz="2000" dirty="0" err="1"/>
              <a:t>proiectată</a:t>
            </a:r>
            <a:r>
              <a:rPr lang="en-US" sz="2000" dirty="0"/>
              <a:t> </a:t>
            </a:r>
            <a:r>
              <a:rPr lang="en-US" sz="2000" dirty="0" err="1"/>
              <a:t>în</a:t>
            </a:r>
            <a:r>
              <a:rPr lang="en-US" sz="2000" dirty="0"/>
              <a:t> </a:t>
            </a:r>
            <a:r>
              <a:rPr lang="en-US" sz="2000" dirty="0" err="1"/>
              <a:t>planul</a:t>
            </a:r>
            <a:r>
              <a:rPr lang="en-US" sz="2000" dirty="0"/>
              <a:t> de </a:t>
            </a:r>
            <a:r>
              <a:rPr lang="en-US" sz="2000" dirty="0" err="1"/>
              <a:t>vizualizare</a:t>
            </a:r>
            <a:r>
              <a:rPr lang="en-US" sz="2000" dirty="0"/>
              <a:t>. </a:t>
            </a:r>
            <a:endParaRPr lang="ro-RO" sz="2000" dirty="0"/>
          </a:p>
          <a:p>
            <a:pPr marL="0" indent="0">
              <a:buNone/>
            </a:pPr>
            <a:r>
              <a:rPr lang="en-US" sz="2000" dirty="0"/>
              <a:t>SEM </a:t>
            </a:r>
            <a:r>
              <a:rPr lang="en-US" sz="2000" dirty="0" err="1"/>
              <a:t>este</a:t>
            </a:r>
            <a:r>
              <a:rPr lang="en-US" sz="2000" dirty="0"/>
              <a:t> </a:t>
            </a:r>
            <a:r>
              <a:rPr lang="en-US" sz="2000" dirty="0" err="1"/>
              <a:t>aproape</a:t>
            </a:r>
            <a:r>
              <a:rPr lang="en-US" sz="2000" dirty="0"/>
              <a:t> identic cu TEM </a:t>
            </a:r>
            <a:r>
              <a:rPr lang="en-US" sz="2000" dirty="0" err="1"/>
              <a:t>în</a:t>
            </a:r>
            <a:r>
              <a:rPr lang="en-US" sz="2000" dirty="0"/>
              <a:t> </a:t>
            </a:r>
            <a:r>
              <a:rPr lang="en-US" sz="2000" dirty="0" err="1"/>
              <a:t>ceea</a:t>
            </a:r>
            <a:r>
              <a:rPr lang="en-US" sz="2000" dirty="0"/>
              <a:t> </a:t>
            </a:r>
            <a:r>
              <a:rPr lang="en-US" sz="2000" dirty="0" err="1"/>
              <a:t>ce</a:t>
            </a:r>
            <a:r>
              <a:rPr lang="en-US" sz="2000" dirty="0"/>
              <a:t> </a:t>
            </a:r>
            <a:r>
              <a:rPr lang="en-US" sz="2000" dirty="0" err="1"/>
              <a:t>privește</a:t>
            </a:r>
            <a:r>
              <a:rPr lang="en-US" sz="2000" dirty="0"/>
              <a:t> </a:t>
            </a:r>
            <a:r>
              <a:rPr lang="en-US" sz="2000" dirty="0" err="1"/>
              <a:t>sursa</a:t>
            </a:r>
            <a:r>
              <a:rPr lang="en-US" sz="2000" dirty="0"/>
              <a:t> de </a:t>
            </a:r>
            <a:r>
              <a:rPr lang="en-US" sz="2000" dirty="0" err="1"/>
              <a:t>iluminare</a:t>
            </a:r>
            <a:r>
              <a:rPr lang="en-US" sz="2000" dirty="0"/>
              <a:t> </a:t>
            </a:r>
            <a:r>
              <a:rPr lang="en-US" sz="2000" dirty="0" err="1"/>
              <a:t>și</a:t>
            </a:r>
            <a:r>
              <a:rPr lang="en-US" sz="2000" dirty="0"/>
              <a:t> </a:t>
            </a:r>
            <a:r>
              <a:rPr lang="en-US" sz="2000" dirty="0" err="1"/>
              <a:t>condensarea</a:t>
            </a:r>
            <a:r>
              <a:rPr lang="en-US" sz="2000" dirty="0"/>
              <a:t> </a:t>
            </a:r>
            <a:r>
              <a:rPr lang="en-US" sz="2000" dirty="0" err="1"/>
              <a:t>fasciculului</a:t>
            </a:r>
            <a:r>
              <a:rPr lang="en-US" sz="2000" dirty="0"/>
              <a:t> pe </a:t>
            </a:r>
            <a:r>
              <a:rPr lang="en-US" sz="2000" dirty="0" err="1"/>
              <a:t>probă</a:t>
            </a:r>
            <a:r>
              <a:rPr lang="en-US" sz="2000" dirty="0"/>
              <a:t>. </a:t>
            </a:r>
            <a:endParaRPr lang="ro-RO" sz="2000" dirty="0"/>
          </a:p>
          <a:p>
            <a:pPr marL="0" indent="0">
              <a:buNone/>
            </a:pPr>
            <a:r>
              <a:rPr lang="en-US" sz="2000" dirty="0"/>
              <a:t>Cu </a:t>
            </a:r>
            <a:r>
              <a:rPr lang="en-US" sz="2000" dirty="0" err="1"/>
              <a:t>toate</a:t>
            </a:r>
            <a:r>
              <a:rPr lang="en-US" sz="2000" dirty="0"/>
              <a:t> </a:t>
            </a:r>
            <a:r>
              <a:rPr lang="en-US" sz="2000" dirty="0" err="1"/>
              <a:t>acestea</a:t>
            </a:r>
            <a:r>
              <a:rPr lang="en-US" sz="2000" dirty="0"/>
              <a:t>, </a:t>
            </a:r>
            <a:r>
              <a:rPr lang="en-US" sz="2000" dirty="0" err="1"/>
              <a:t>caracteristicile</a:t>
            </a:r>
            <a:r>
              <a:rPr lang="en-US" sz="2000" dirty="0"/>
              <a:t> </a:t>
            </a:r>
            <a:r>
              <a:rPr lang="en-US" sz="2000" dirty="0" err="1"/>
              <a:t>semnificative</a:t>
            </a:r>
            <a:r>
              <a:rPr lang="en-US" sz="2000" dirty="0"/>
              <a:t> </a:t>
            </a:r>
            <a:r>
              <a:rPr lang="en-US" sz="2000" dirty="0" err="1"/>
              <a:t>diferă</a:t>
            </a:r>
            <a:r>
              <a:rPr lang="en-US" sz="2000" dirty="0"/>
              <a:t> SEM </a:t>
            </a:r>
            <a:r>
              <a:rPr lang="en-US" sz="2000" dirty="0" err="1"/>
              <a:t>și</a:t>
            </a:r>
            <a:r>
              <a:rPr lang="en-US" sz="2000" dirty="0"/>
              <a:t> TEM. </a:t>
            </a:r>
            <a:r>
              <a:rPr lang="en-US" sz="2000" dirty="0" err="1"/>
              <a:t>Înainte</a:t>
            </a:r>
            <a:r>
              <a:rPr lang="en-US" sz="2000" dirty="0"/>
              <a:t> de a </a:t>
            </a:r>
            <a:r>
              <a:rPr lang="en-US" sz="2000" dirty="0" err="1"/>
              <a:t>contacta</a:t>
            </a:r>
            <a:r>
              <a:rPr lang="en-US" sz="2000" dirty="0"/>
              <a:t> </a:t>
            </a:r>
            <a:r>
              <a:rPr lang="en-US" sz="2000" dirty="0" err="1"/>
              <a:t>proba</a:t>
            </a:r>
            <a:r>
              <a:rPr lang="en-US" sz="2000" dirty="0"/>
              <a:t>, </a:t>
            </a:r>
            <a:r>
              <a:rPr lang="en-US" sz="2000" dirty="0" err="1"/>
              <a:t>fasciculul</a:t>
            </a:r>
            <a:r>
              <a:rPr lang="en-US" sz="2000" dirty="0"/>
              <a:t> SEM </a:t>
            </a:r>
            <a:r>
              <a:rPr lang="en-US" sz="2000" dirty="0" err="1"/>
              <a:t>este</a:t>
            </a:r>
            <a:r>
              <a:rPr lang="en-US" sz="2000" dirty="0"/>
              <a:t> </a:t>
            </a:r>
            <a:r>
              <a:rPr lang="en-US" sz="2000" dirty="0" err="1"/>
              <a:t>deviat</a:t>
            </a:r>
            <a:r>
              <a:rPr lang="en-US" sz="2000" dirty="0"/>
              <a:t> de </a:t>
            </a:r>
            <a:r>
              <a:rPr lang="en-US" sz="2000" dirty="0" err="1"/>
              <a:t>bobine</a:t>
            </a:r>
            <a:r>
              <a:rPr lang="en-US" sz="2000" dirty="0"/>
              <a:t> care </a:t>
            </a:r>
            <a:r>
              <a:rPr lang="en-US" sz="2000" dirty="0" err="1"/>
              <a:t>mișcă</a:t>
            </a:r>
            <a:r>
              <a:rPr lang="en-US" sz="2000" dirty="0"/>
              <a:t> </a:t>
            </a:r>
            <a:r>
              <a:rPr lang="en-US" sz="2000" dirty="0" err="1"/>
              <a:t>fasciculul</a:t>
            </a:r>
            <a:r>
              <a:rPr lang="en-US" sz="2000" dirty="0"/>
              <a:t> </a:t>
            </a:r>
            <a:r>
              <a:rPr lang="en-US" sz="2000" dirty="0" err="1"/>
              <a:t>în</a:t>
            </a:r>
            <a:r>
              <a:rPr lang="en-US" sz="2000" dirty="0"/>
              <a:t> </a:t>
            </a:r>
            <a:r>
              <a:rPr lang="en-US" sz="2000" dirty="0" err="1"/>
              <a:t>modelul</a:t>
            </a:r>
            <a:r>
              <a:rPr lang="en-US" sz="2000" dirty="0"/>
              <a:t> de </a:t>
            </a:r>
            <a:r>
              <a:rPr lang="en-US" sz="2000" dirty="0" err="1"/>
              <a:t>scanare</a:t>
            </a:r>
            <a:r>
              <a:rPr lang="en-US" sz="2000" dirty="0"/>
              <a:t>. </a:t>
            </a:r>
            <a:r>
              <a:rPr lang="en-US" sz="2000" dirty="0" err="1"/>
              <a:t>Apoi</a:t>
            </a:r>
            <a:r>
              <a:rPr lang="en-US" sz="2000" dirty="0"/>
              <a:t>, o </a:t>
            </a:r>
            <a:r>
              <a:rPr lang="en-US" sz="2000" dirty="0" err="1"/>
              <a:t>lentilă</a:t>
            </a:r>
            <a:r>
              <a:rPr lang="en-US" sz="2000" dirty="0"/>
              <a:t> </a:t>
            </a:r>
            <a:r>
              <a:rPr lang="en-US" sz="2000" dirty="0" err="1"/>
              <a:t>finală</a:t>
            </a:r>
            <a:r>
              <a:rPr lang="en-US" sz="2000" dirty="0"/>
              <a:t> (care </a:t>
            </a:r>
            <a:r>
              <a:rPr lang="en-US" sz="2000" dirty="0" err="1"/>
              <a:t>mai</a:t>
            </a:r>
            <a:r>
              <a:rPr lang="en-US" sz="2000" dirty="0"/>
              <a:t> </a:t>
            </a:r>
            <a:r>
              <a:rPr lang="en-US" sz="2000" dirty="0" err="1"/>
              <a:t>este</a:t>
            </a:r>
            <a:r>
              <a:rPr lang="en-US" sz="2000" dirty="0"/>
              <a:t> </a:t>
            </a:r>
            <a:r>
              <a:rPr lang="en-US" sz="2000" dirty="0" err="1"/>
              <a:t>numită</a:t>
            </a:r>
            <a:r>
              <a:rPr lang="en-US" sz="2000" dirty="0"/>
              <a:t> </a:t>
            </a:r>
            <a:r>
              <a:rPr lang="en-US" sz="2000" dirty="0" err="1"/>
              <a:t>și</a:t>
            </a:r>
            <a:r>
              <a:rPr lang="en-US" sz="2000" dirty="0"/>
              <a:t> </a:t>
            </a:r>
            <a:r>
              <a:rPr lang="en-US" sz="2000" dirty="0" err="1"/>
              <a:t>lentilă</a:t>
            </a:r>
            <a:r>
              <a:rPr lang="en-US" sz="2000" dirty="0"/>
              <a:t> </a:t>
            </a:r>
            <a:r>
              <a:rPr lang="en-US" sz="2000" dirty="0" err="1"/>
              <a:t>obiectiv</a:t>
            </a:r>
            <a:r>
              <a:rPr lang="en-US" sz="2000" dirty="0"/>
              <a:t>) </a:t>
            </a:r>
            <a:r>
              <a:rPr lang="en-US" sz="2000" dirty="0" err="1"/>
              <a:t>condensează</a:t>
            </a:r>
            <a:r>
              <a:rPr lang="en-US" sz="2000" dirty="0"/>
              <a:t> </a:t>
            </a:r>
            <a:r>
              <a:rPr lang="en-US" sz="2000" dirty="0" err="1"/>
              <a:t>fasciculul</a:t>
            </a:r>
            <a:r>
              <a:rPr lang="en-US" sz="2000" dirty="0"/>
              <a:t> </a:t>
            </a:r>
            <a:r>
              <a:rPr lang="en-US" sz="2000" dirty="0" err="1"/>
              <a:t>într</a:t>
            </a:r>
            <a:r>
              <a:rPr lang="en-US" sz="2000" dirty="0"/>
              <a:t>-un </a:t>
            </a:r>
            <a:r>
              <a:rPr lang="en-US" sz="2000" dirty="0" err="1"/>
              <a:t>punct</a:t>
            </a:r>
            <a:r>
              <a:rPr lang="en-US" sz="2000" dirty="0"/>
              <a:t> fin pe </a:t>
            </a:r>
            <a:r>
              <a:rPr lang="en-US" sz="2000" dirty="0" err="1"/>
              <a:t>suprafața</a:t>
            </a:r>
            <a:r>
              <a:rPr lang="en-US" sz="2000" dirty="0"/>
              <a:t> </a:t>
            </a:r>
            <a:r>
              <a:rPr lang="en-US" sz="2000" dirty="0" err="1"/>
              <a:t>specimenului</a:t>
            </a:r>
            <a:r>
              <a:rPr lang="en-US" sz="2000" dirty="0"/>
              <a:t>. </a:t>
            </a:r>
            <a:endParaRPr lang="ro-RO" sz="2000" dirty="0"/>
          </a:p>
          <a:p>
            <a:pPr marL="0" indent="0">
              <a:buNone/>
            </a:pPr>
            <a:r>
              <a:rPr lang="en-US" sz="2000" dirty="0" err="1"/>
              <a:t>Semnalele</a:t>
            </a:r>
            <a:r>
              <a:rPr lang="en-US" sz="2000" dirty="0"/>
              <a:t> </a:t>
            </a:r>
            <a:r>
              <a:rPr lang="en-US" sz="2000" dirty="0" err="1"/>
              <a:t>produse</a:t>
            </a:r>
            <a:r>
              <a:rPr lang="en-US" sz="2000" dirty="0"/>
              <a:t> de </a:t>
            </a:r>
            <a:r>
              <a:rPr lang="en-US" sz="2000" dirty="0" err="1"/>
              <a:t>efectul</a:t>
            </a:r>
            <a:r>
              <a:rPr lang="en-US" sz="2000" dirty="0"/>
              <a:t> </a:t>
            </a:r>
            <a:r>
              <a:rPr lang="en-US" sz="2000" dirty="0" err="1"/>
              <a:t>fasciculului</a:t>
            </a:r>
            <a:r>
              <a:rPr lang="en-US" sz="2000" dirty="0"/>
              <a:t> </a:t>
            </a:r>
            <a:r>
              <a:rPr lang="en-US" sz="2000" dirty="0" err="1"/>
              <a:t>asupra</a:t>
            </a:r>
            <a:r>
              <a:rPr lang="en-US" sz="2000" dirty="0"/>
              <a:t> </a:t>
            </a:r>
            <a:r>
              <a:rPr lang="en-US" sz="2000" dirty="0" err="1"/>
              <a:t>probei</a:t>
            </a:r>
            <a:r>
              <a:rPr lang="en-US" sz="2000" dirty="0"/>
              <a:t> sunt interpretate de </a:t>
            </a:r>
            <a:r>
              <a:rPr lang="en-US" sz="2000" dirty="0" err="1"/>
              <a:t>detectoare</a:t>
            </a:r>
            <a:r>
              <a:rPr lang="en-US" sz="2000" dirty="0"/>
              <a:t> de </a:t>
            </a:r>
            <a:r>
              <a:rPr lang="en-US" sz="2000" dirty="0" err="1"/>
              <a:t>semnal</a:t>
            </a:r>
            <a:r>
              <a:rPr lang="en-US" sz="2000" dirty="0"/>
              <a:t> </a:t>
            </a:r>
            <a:r>
              <a:rPr lang="en-US" sz="2000" dirty="0" err="1"/>
              <a:t>specializate</a:t>
            </a:r>
            <a:r>
              <a:rPr lang="en-US" sz="2000" dirty="0"/>
              <a:t>.</a:t>
            </a:r>
          </a:p>
          <a:p>
            <a:endParaRPr lang="en-US" dirty="0"/>
          </a:p>
        </p:txBody>
      </p:sp>
    </p:spTree>
    <p:extLst>
      <p:ext uri="{BB962C8B-B14F-4D97-AF65-F5344CB8AC3E}">
        <p14:creationId xmlns:p14="http://schemas.microsoft.com/office/powerpoint/2010/main" val="3840408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686800" cy="1143000"/>
          </a:xfrm>
        </p:spPr>
        <p:txBody>
          <a:bodyPr/>
          <a:lstStyle/>
          <a:p>
            <a:r>
              <a:rPr lang="en-US" dirty="0"/>
              <a:t>Beam energy dependence of BSE</a:t>
            </a:r>
          </a:p>
        </p:txBody>
      </p:sp>
      <p:sp>
        <p:nvSpPr>
          <p:cNvPr id="3" name="Content Placeholder 2"/>
          <p:cNvSpPr>
            <a:spLocks noGrp="1"/>
          </p:cNvSpPr>
          <p:nvPr>
            <p:ph idx="1"/>
          </p:nvPr>
        </p:nvSpPr>
        <p:spPr>
          <a:xfrm>
            <a:off x="0" y="1600200"/>
            <a:ext cx="4994796" cy="4525962"/>
          </a:xfrm>
        </p:spPr>
        <p:txBody>
          <a:bodyPr/>
          <a:lstStyle/>
          <a:p>
            <a:pPr marL="0" indent="0">
              <a:buNone/>
            </a:pPr>
            <a:r>
              <a:rPr lang="en-US" sz="2000" dirty="0"/>
              <a:t>The size of the interaction volume is seen to be a strong function of beam energy. </a:t>
            </a:r>
            <a:endParaRPr lang="ro-RO" sz="2000" dirty="0"/>
          </a:p>
          <a:p>
            <a:pPr marL="0" indent="0">
              <a:buNone/>
            </a:pPr>
            <a:r>
              <a:rPr lang="en-US" sz="2000" dirty="0"/>
              <a:t>We might reasonably expect that the backscatter coefficient would also depend strongly on beam energy. </a:t>
            </a:r>
            <a:endParaRPr lang="ro-RO" sz="2000" dirty="0"/>
          </a:p>
          <a:p>
            <a:pPr marL="0" indent="0">
              <a:buNone/>
            </a:pPr>
            <a:endParaRPr lang="ro-RO" sz="2000" dirty="0"/>
          </a:p>
          <a:p>
            <a:pPr marL="0" indent="0">
              <a:buNone/>
            </a:pPr>
            <a:r>
              <a:rPr lang="en-US" sz="2000" dirty="0"/>
              <a:t>However, experimental measurements reveal that this is not the case.</a:t>
            </a:r>
            <a:endParaRPr lang="ro-RO" sz="2000" dirty="0"/>
          </a:p>
          <a:p>
            <a:pPr marL="0" indent="0">
              <a:buNone/>
            </a:pPr>
            <a:endParaRPr lang="ro-RO" sz="2000" dirty="0"/>
          </a:p>
          <a:p>
            <a:pPr marL="0" indent="0">
              <a:buNone/>
            </a:pPr>
            <a:r>
              <a:rPr lang="en-US" sz="2000" dirty="0"/>
              <a:t> As shown in figure there is only a small change, generally less than 10%, in the backscatter coefficient as function of beam energy for the range 5-50 </a:t>
            </a:r>
            <a:r>
              <a:rPr lang="en-US" sz="2000" dirty="0" err="1"/>
              <a:t>keV</a:t>
            </a:r>
            <a:r>
              <a:rPr lang="en-US" sz="2000" dirty="0"/>
              <a:t>, which spans the conventional SEM energy range.</a:t>
            </a:r>
          </a:p>
        </p:txBody>
      </p:sp>
      <p:pic>
        <p:nvPicPr>
          <p:cNvPr id="4" name="Picture 3"/>
          <p:cNvPicPr>
            <a:picLocks noChangeAspect="1"/>
          </p:cNvPicPr>
          <p:nvPr/>
        </p:nvPicPr>
        <p:blipFill>
          <a:blip r:embed="rId2"/>
          <a:stretch>
            <a:fillRect/>
          </a:stretch>
        </p:blipFill>
        <p:spPr>
          <a:xfrm>
            <a:off x="4894178" y="1295400"/>
            <a:ext cx="4228051" cy="3200400"/>
          </a:xfrm>
          <a:prstGeom prst="rect">
            <a:avLst/>
          </a:prstGeom>
        </p:spPr>
      </p:pic>
    </p:spTree>
    <p:extLst>
      <p:ext uri="{BB962C8B-B14F-4D97-AF65-F5344CB8AC3E}">
        <p14:creationId xmlns:p14="http://schemas.microsoft.com/office/powerpoint/2010/main" val="2288936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solidFill>
                  <a:srgbClr val="3C4043"/>
                </a:solidFill>
                <a:latin typeface="Roboto"/>
              </a:rPr>
              <a:t>Dependența de înclinare a ESB</a:t>
            </a:r>
            <a:endParaRPr lang="en-US" dirty="0"/>
          </a:p>
        </p:txBody>
      </p:sp>
      <p:sp>
        <p:nvSpPr>
          <p:cNvPr id="3" name="Content Placeholder 2"/>
          <p:cNvSpPr>
            <a:spLocks noGrp="1"/>
          </p:cNvSpPr>
          <p:nvPr>
            <p:ph idx="1"/>
          </p:nvPr>
        </p:nvSpPr>
        <p:spPr>
          <a:xfrm>
            <a:off x="0" y="1820335"/>
            <a:ext cx="4343400" cy="4525962"/>
          </a:xfrm>
        </p:spPr>
        <p:txBody>
          <a:bodyPr/>
          <a:lstStyle/>
          <a:p>
            <a:pPr marL="0" indent="0">
              <a:buNone/>
            </a:pPr>
            <a:r>
              <a:rPr lang="en-US" sz="2000" dirty="0"/>
              <a:t>If the backscatter coefficient is measured as a function of the tilt angle θ, then a smooth, monotonic increase in backscattering with tilt is found. </a:t>
            </a:r>
            <a:endParaRPr lang="ro-RO" sz="2000" dirty="0"/>
          </a:p>
          <a:p>
            <a:pPr marL="0" indent="0">
              <a:buNone/>
            </a:pPr>
            <a:endParaRPr lang="ro-RO" sz="2000" dirty="0"/>
          </a:p>
          <a:p>
            <a:pPr marL="0" indent="0">
              <a:buNone/>
            </a:pPr>
            <a:r>
              <a:rPr lang="en-US" sz="2000" dirty="0"/>
              <a:t>The slope of the curve is initially shallow, but increases with increasing tilt.</a:t>
            </a:r>
          </a:p>
        </p:txBody>
      </p:sp>
      <p:pic>
        <p:nvPicPr>
          <p:cNvPr id="4" name="Picture 3"/>
          <p:cNvPicPr>
            <a:picLocks noChangeAspect="1"/>
          </p:cNvPicPr>
          <p:nvPr/>
        </p:nvPicPr>
        <p:blipFill>
          <a:blip r:embed="rId2"/>
          <a:stretch>
            <a:fillRect/>
          </a:stretch>
        </p:blipFill>
        <p:spPr>
          <a:xfrm>
            <a:off x="4713954" y="1371600"/>
            <a:ext cx="4408275" cy="2711716"/>
          </a:xfrm>
          <a:prstGeom prst="rect">
            <a:avLst/>
          </a:prstGeom>
        </p:spPr>
      </p:pic>
      <p:pic>
        <p:nvPicPr>
          <p:cNvPr id="5" name="Picture 4"/>
          <p:cNvPicPr>
            <a:picLocks noChangeAspect="1"/>
          </p:cNvPicPr>
          <p:nvPr/>
        </p:nvPicPr>
        <p:blipFill>
          <a:blip r:embed="rId3"/>
          <a:stretch>
            <a:fillRect/>
          </a:stretch>
        </p:blipFill>
        <p:spPr>
          <a:xfrm>
            <a:off x="4974991" y="4083316"/>
            <a:ext cx="3886200" cy="2851182"/>
          </a:xfrm>
          <a:prstGeom prst="rect">
            <a:avLst/>
          </a:prstGeom>
        </p:spPr>
      </p:pic>
      <p:pic>
        <p:nvPicPr>
          <p:cNvPr id="6" name="Picture 5"/>
          <p:cNvPicPr>
            <a:picLocks noChangeAspect="1"/>
          </p:cNvPicPr>
          <p:nvPr/>
        </p:nvPicPr>
        <p:blipFill>
          <a:blip r:embed="rId4"/>
          <a:stretch>
            <a:fillRect/>
          </a:stretch>
        </p:blipFill>
        <p:spPr>
          <a:xfrm>
            <a:off x="2220795" y="5735920"/>
            <a:ext cx="2754196" cy="1122080"/>
          </a:xfrm>
          <a:prstGeom prst="rect">
            <a:avLst/>
          </a:prstGeom>
        </p:spPr>
      </p:pic>
    </p:spTree>
    <p:extLst>
      <p:ext uri="{BB962C8B-B14F-4D97-AF65-F5344CB8AC3E}">
        <p14:creationId xmlns:p14="http://schemas.microsoft.com/office/powerpoint/2010/main" val="2030650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000" dirty="0"/>
              <a:t>Therefore η increases with increasing θ since the penetration of beam electron along the normal direction decreases and the possibility of escaping from surface increases. </a:t>
            </a:r>
            <a:endParaRPr lang="ro-RO" sz="2000" dirty="0"/>
          </a:p>
          <a:p>
            <a:endParaRPr lang="ro-RO" sz="2000" dirty="0"/>
          </a:p>
          <a:p>
            <a:r>
              <a:rPr lang="en-US" sz="2000" b="1" dirty="0"/>
              <a:t>The monotonic rise of η with θ forms the basis for an important component of the mechanism of topographic contrast in the SEM, by which the shape of objects is recognized.</a:t>
            </a:r>
          </a:p>
        </p:txBody>
      </p:sp>
    </p:spTree>
    <p:extLst>
      <p:ext uri="{BB962C8B-B14F-4D97-AF65-F5344CB8AC3E}">
        <p14:creationId xmlns:p14="http://schemas.microsoft.com/office/powerpoint/2010/main" val="3759170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distribution of BSE</a:t>
            </a:r>
          </a:p>
        </p:txBody>
      </p:sp>
      <p:sp>
        <p:nvSpPr>
          <p:cNvPr id="3" name="Content Placeholder 2"/>
          <p:cNvSpPr>
            <a:spLocks noGrp="1"/>
          </p:cNvSpPr>
          <p:nvPr>
            <p:ph idx="1"/>
          </p:nvPr>
        </p:nvSpPr>
        <p:spPr>
          <a:xfrm>
            <a:off x="457200" y="1951038"/>
            <a:ext cx="4724400" cy="4525962"/>
          </a:xfrm>
        </p:spPr>
        <p:txBody>
          <a:bodyPr/>
          <a:lstStyle/>
          <a:p>
            <a:r>
              <a:rPr lang="en-US" sz="2000" dirty="0"/>
              <a:t>As the beam electrons travel within the specimen, the various processes of inelastic scattering reduce the electron energy at a rate of roughly 1-10 eV/nm.</a:t>
            </a:r>
            <a:endParaRPr lang="ro-RO" sz="2000" dirty="0"/>
          </a:p>
          <a:p>
            <a:r>
              <a:rPr lang="en-US" sz="2000" dirty="0"/>
              <a:t> Individual BSE can follow trajectories which involve different distances of travel in the specimen before escaping. </a:t>
            </a:r>
            <a:endParaRPr lang="ro-RO" sz="2000" dirty="0"/>
          </a:p>
          <a:p>
            <a:r>
              <a:rPr lang="en-US" sz="2000" dirty="0"/>
              <a:t>So the energy retained by each BSE depends on the history of the beam electron</a:t>
            </a:r>
          </a:p>
        </p:txBody>
      </p:sp>
      <p:pic>
        <p:nvPicPr>
          <p:cNvPr id="4" name="Picture 3"/>
          <p:cNvPicPr>
            <a:picLocks noChangeAspect="1"/>
          </p:cNvPicPr>
          <p:nvPr/>
        </p:nvPicPr>
        <p:blipFill>
          <a:blip r:embed="rId2"/>
          <a:stretch>
            <a:fillRect/>
          </a:stretch>
        </p:blipFill>
        <p:spPr>
          <a:xfrm>
            <a:off x="5486400" y="2286000"/>
            <a:ext cx="3541361" cy="2522991"/>
          </a:xfrm>
          <a:prstGeom prst="rect">
            <a:avLst/>
          </a:prstGeom>
        </p:spPr>
      </p:pic>
    </p:spTree>
    <p:extLst>
      <p:ext uri="{BB962C8B-B14F-4D97-AF65-F5344CB8AC3E}">
        <p14:creationId xmlns:p14="http://schemas.microsoft.com/office/powerpoint/2010/main" val="3135677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2"/>
          </a:xfrm>
        </p:spPr>
        <p:txBody>
          <a:bodyPr/>
          <a:lstStyle/>
          <a:p>
            <a:pPr marL="0" indent="0">
              <a:buNone/>
            </a:pPr>
            <a:r>
              <a:rPr lang="en-US" sz="2000" b="1" dirty="0"/>
              <a:t>From the energy distribution, it’s possible to evidence several distinct characteristics: </a:t>
            </a:r>
            <a:endParaRPr lang="ro-RO" sz="2000" b="1" dirty="0"/>
          </a:p>
          <a:p>
            <a:pPr marL="0" indent="0">
              <a:buNone/>
            </a:pPr>
            <a:r>
              <a:rPr lang="en-US" sz="2000" b="1" dirty="0"/>
              <a:t>The energy distribution is a continuum, extending from the incident beam E0 </a:t>
            </a:r>
            <a:r>
              <a:rPr lang="en-US" sz="2000" dirty="0"/>
              <a:t>(i.e., small fraction of beam electrons scatter</a:t>
            </a:r>
            <a:r>
              <a:rPr lang="ro-RO" sz="2000" dirty="0"/>
              <a:t> </a:t>
            </a:r>
            <a:r>
              <a:rPr lang="en-US" sz="2000" dirty="0"/>
              <a:t>elastically with a sufficiently large angle</a:t>
            </a:r>
            <a:r>
              <a:rPr lang="ro-RO" sz="2000" dirty="0"/>
              <a:t> </a:t>
            </a:r>
            <a:r>
              <a:rPr lang="en-US" sz="2000" dirty="0"/>
              <a:t>immediately upon entering the specimen and</a:t>
            </a:r>
            <a:r>
              <a:rPr lang="ro-RO" sz="2000" dirty="0"/>
              <a:t> </a:t>
            </a:r>
            <a:r>
              <a:rPr lang="en-US" sz="2000" dirty="0"/>
              <a:t>backscatter without any significant energy loss )</a:t>
            </a:r>
            <a:r>
              <a:rPr lang="ro-RO" sz="2000" dirty="0"/>
              <a:t> </a:t>
            </a:r>
            <a:r>
              <a:rPr lang="en-US" sz="2000" b="1" dirty="0"/>
              <a:t>to essentially zero energy </a:t>
            </a:r>
            <a:r>
              <a:rPr lang="en-US" sz="2000" dirty="0"/>
              <a:t>(i.e., a small fraction</a:t>
            </a:r>
          </a:p>
          <a:p>
            <a:pPr marL="0" indent="0">
              <a:buNone/>
            </a:pPr>
            <a:r>
              <a:rPr lang="en-US" sz="2000" dirty="0"/>
              <a:t>of beam electrons travel so far in the specimen</a:t>
            </a:r>
            <a:r>
              <a:rPr lang="ro-RO" sz="2000" dirty="0"/>
              <a:t> </a:t>
            </a:r>
            <a:r>
              <a:rPr lang="en-US" sz="2000" dirty="0"/>
              <a:t>that they lose virtually all their incident energy</a:t>
            </a:r>
            <a:r>
              <a:rPr lang="ro-RO" sz="2000" dirty="0"/>
              <a:t> </a:t>
            </a:r>
            <a:r>
              <a:rPr lang="en-US" sz="2000" dirty="0"/>
              <a:t>and reach the surface just prior to being</a:t>
            </a:r>
            <a:r>
              <a:rPr lang="ro-RO" sz="2000" dirty="0"/>
              <a:t> </a:t>
            </a:r>
            <a:r>
              <a:rPr lang="en-US" sz="2000" dirty="0"/>
              <a:t>captured by the specimen upon reaching an energy</a:t>
            </a:r>
            <a:r>
              <a:rPr lang="ro-RO" sz="2000" dirty="0"/>
              <a:t> </a:t>
            </a:r>
            <a:r>
              <a:rPr lang="en-US" sz="2000" dirty="0"/>
              <a:t>equivalent to the equilibrium thermal energy of</a:t>
            </a:r>
            <a:r>
              <a:rPr lang="ro-RO" sz="2000" dirty="0"/>
              <a:t> </a:t>
            </a:r>
            <a:r>
              <a:rPr lang="en-US" sz="2000" dirty="0"/>
              <a:t>the specimen electrons)</a:t>
            </a:r>
            <a:endParaRPr lang="ro-RO" sz="2000" dirty="0"/>
          </a:p>
          <a:p>
            <a:pPr marL="0" indent="0">
              <a:buNone/>
            </a:pPr>
            <a:r>
              <a:rPr lang="en-US" sz="2000" b="1" dirty="0"/>
              <a:t>the energy distribution shows two distinct regions:</a:t>
            </a:r>
          </a:p>
          <a:p>
            <a:pPr marL="0" indent="0">
              <a:buNone/>
            </a:pPr>
            <a:r>
              <a:rPr lang="en-US" sz="2000" dirty="0"/>
              <a:t>the uppermost region, </a:t>
            </a:r>
            <a:r>
              <a:rPr lang="en-US" sz="2000" b="1" dirty="0"/>
              <a:t>denoted I,</a:t>
            </a:r>
            <a:r>
              <a:rPr lang="en-US" sz="2000" dirty="0"/>
              <a:t> is the high-energy hump of the BSE that</a:t>
            </a:r>
          </a:p>
          <a:p>
            <a:pPr marL="0" indent="0">
              <a:buNone/>
            </a:pPr>
            <a:r>
              <a:rPr lang="en-US" sz="2000" dirty="0"/>
              <a:t>have lost less than 50% of their early energy E0 (for most targets of </a:t>
            </a:r>
            <a:r>
              <a:rPr lang="ro-RO" sz="2000" dirty="0"/>
              <a:t>i</a:t>
            </a:r>
            <a:r>
              <a:rPr lang="en-US" sz="2000" dirty="0" err="1"/>
              <a:t>ntermediate</a:t>
            </a:r>
            <a:r>
              <a:rPr lang="ro-RO" sz="2000" dirty="0"/>
              <a:t> </a:t>
            </a:r>
            <a:r>
              <a:rPr lang="en-US" sz="2000" dirty="0"/>
              <a:t>and high atomic number, the majority of BSE will be found in this region)</a:t>
            </a:r>
            <a:r>
              <a:rPr lang="ro-RO" sz="2000" dirty="0"/>
              <a:t> </a:t>
            </a:r>
            <a:r>
              <a:rPr lang="en-US" sz="2000" b="1" dirty="0"/>
              <a:t>region II </a:t>
            </a:r>
            <a:r>
              <a:rPr lang="en-US" sz="2000" dirty="0"/>
              <a:t>is the broad, gradually decreasing tail, representing those beam</a:t>
            </a:r>
            <a:r>
              <a:rPr lang="ro-RO" sz="2000" dirty="0"/>
              <a:t> </a:t>
            </a:r>
            <a:r>
              <a:rPr lang="en-US" sz="2000" dirty="0"/>
              <a:t>electrons that travel progressively greater distances, losing progressively more</a:t>
            </a:r>
            <a:r>
              <a:rPr lang="ro-RO" sz="2000" dirty="0"/>
              <a:t> </a:t>
            </a:r>
            <a:r>
              <a:rPr lang="en-US" sz="2000" dirty="0"/>
              <a:t>energy within the specimen prior to backscattering</a:t>
            </a:r>
          </a:p>
        </p:txBody>
      </p:sp>
    </p:spTree>
    <p:extLst>
      <p:ext uri="{BB962C8B-B14F-4D97-AF65-F5344CB8AC3E}">
        <p14:creationId xmlns:p14="http://schemas.microsoft.com/office/powerpoint/2010/main" val="2739061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85503" y="3856038"/>
            <a:ext cx="8229600" cy="3001962"/>
          </a:xfrm>
        </p:spPr>
        <p:txBody>
          <a:bodyPr/>
          <a:lstStyle/>
          <a:p>
            <a:r>
              <a:rPr lang="en-US" sz="2000" dirty="0"/>
              <a:t> </a:t>
            </a:r>
            <a:r>
              <a:rPr lang="en-US" sz="2000" b="1" dirty="0"/>
              <a:t>the energy distribution shows a peak value, region I, which becomes more</a:t>
            </a:r>
            <a:r>
              <a:rPr lang="ro-RO" sz="2000" b="1" dirty="0"/>
              <a:t> </a:t>
            </a:r>
            <a:r>
              <a:rPr lang="en-US" sz="2000" b="1" dirty="0"/>
              <a:t>distinct for higher Z targets. </a:t>
            </a:r>
            <a:r>
              <a:rPr lang="en-US" sz="2000" dirty="0"/>
              <a:t>The peak relative energy E0/E increases from</a:t>
            </a:r>
            <a:r>
              <a:rPr lang="ro-RO" sz="2000" dirty="0"/>
              <a:t> </a:t>
            </a:r>
            <a:r>
              <a:rPr lang="en-US" sz="2000" dirty="0"/>
              <a:t>approximately 0.8 for copper to 0.95 for gold and the distribution for a light</a:t>
            </a:r>
            <a:r>
              <a:rPr lang="ro-RO" sz="2000" dirty="0"/>
              <a:t> </a:t>
            </a:r>
            <a:r>
              <a:rPr lang="en-US" sz="2000" dirty="0"/>
              <a:t>element </a:t>
            </a:r>
            <a:r>
              <a:rPr lang="en-US" sz="2000" dirty="0" err="1"/>
              <a:t>element</a:t>
            </a:r>
            <a:r>
              <a:rPr lang="en-US" sz="2000" dirty="0"/>
              <a:t> (such as carbon), carbon), is extremely </a:t>
            </a:r>
            <a:r>
              <a:rPr lang="en-US" sz="2000" dirty="0" err="1"/>
              <a:t>extremely</a:t>
            </a:r>
            <a:r>
              <a:rPr lang="en-US" sz="2000" dirty="0"/>
              <a:t> wide with only a broad maximum </a:t>
            </a:r>
            <a:r>
              <a:rPr lang="en-US" sz="2000" dirty="0" err="1"/>
              <a:t>maximum</a:t>
            </a:r>
            <a:r>
              <a:rPr lang="en-US" sz="2000" dirty="0"/>
              <a:t> and no</a:t>
            </a:r>
            <a:r>
              <a:rPr lang="ro-RO" sz="2000" dirty="0"/>
              <a:t> </a:t>
            </a:r>
            <a:r>
              <a:rPr lang="en-US" sz="2000" dirty="0"/>
              <a:t>distinct peak</a:t>
            </a:r>
            <a:endParaRPr lang="ro-RO" sz="2000" dirty="0"/>
          </a:p>
          <a:p>
            <a:r>
              <a:rPr lang="en-US" sz="2000" b="1" dirty="0"/>
              <a:t>the energy distribution also depends on the angle above the surface at which the distribution is measured</a:t>
            </a:r>
          </a:p>
          <a:p>
            <a:endParaRPr lang="en-US" dirty="0"/>
          </a:p>
        </p:txBody>
      </p:sp>
      <p:pic>
        <p:nvPicPr>
          <p:cNvPr id="4" name="Picture 3"/>
          <p:cNvPicPr>
            <a:picLocks noChangeAspect="1"/>
          </p:cNvPicPr>
          <p:nvPr/>
        </p:nvPicPr>
        <p:blipFill>
          <a:blip r:embed="rId2"/>
          <a:stretch>
            <a:fillRect/>
          </a:stretch>
        </p:blipFill>
        <p:spPr>
          <a:xfrm>
            <a:off x="4526025" y="34260"/>
            <a:ext cx="4617975" cy="3254118"/>
          </a:xfrm>
          <a:prstGeom prst="rect">
            <a:avLst/>
          </a:prstGeom>
        </p:spPr>
      </p:pic>
    </p:spTree>
    <p:extLst>
      <p:ext uri="{BB962C8B-B14F-4D97-AF65-F5344CB8AC3E}">
        <p14:creationId xmlns:p14="http://schemas.microsoft.com/office/powerpoint/2010/main" val="190992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Secondary electrons (SE)</a:t>
            </a:r>
            <a:endParaRPr lang="en-US" dirty="0"/>
          </a:p>
        </p:txBody>
      </p:sp>
      <p:sp>
        <p:nvSpPr>
          <p:cNvPr id="3" name="Content Placeholder 2"/>
          <p:cNvSpPr>
            <a:spLocks noGrp="1"/>
          </p:cNvSpPr>
          <p:nvPr>
            <p:ph idx="1"/>
          </p:nvPr>
        </p:nvSpPr>
        <p:spPr>
          <a:xfrm>
            <a:off x="1" y="3733800"/>
            <a:ext cx="9144000" cy="2895600"/>
          </a:xfrm>
        </p:spPr>
        <p:txBody>
          <a:bodyPr/>
          <a:lstStyle/>
          <a:p>
            <a:pPr marL="0" indent="0">
              <a:buNone/>
            </a:pPr>
            <a:r>
              <a:rPr lang="en-US" sz="2000" dirty="0"/>
              <a:t>In the energy distribution of all the electrons (measured over the range from E0, the incident beam energy, down to 0 </a:t>
            </a:r>
            <a:r>
              <a:rPr lang="en-US" sz="2000" dirty="0" err="1"/>
              <a:t>keV</a:t>
            </a:r>
            <a:r>
              <a:rPr lang="en-US" sz="2000" dirty="0"/>
              <a:t>) most of the contribution is due to BSE, which give rise to region 1 (high peak energy) and 2 (tail from intermediate to low energy). If this low-energy tail is extrapolated to zero energy, the yield of BSE falls to zero, as expected. However, at very low energy, below 50 eV, it is found experimentally that the number of electrons emitted from the specimen increases sharply to a level much greater than the expected contribution from BSE alone. </a:t>
            </a:r>
            <a:endParaRPr lang="ro-RO" sz="2000" dirty="0"/>
          </a:p>
          <a:p>
            <a:pPr marL="0" indent="0">
              <a:buNone/>
            </a:pPr>
            <a:r>
              <a:rPr lang="en-US" sz="2000" dirty="0"/>
              <a:t>This increase in emitted electrons forms the region 3 and is due to the phenomenon of secondary electron emission</a:t>
            </a:r>
          </a:p>
        </p:txBody>
      </p:sp>
      <p:pic>
        <p:nvPicPr>
          <p:cNvPr id="4" name="Picture 3"/>
          <p:cNvPicPr>
            <a:picLocks noChangeAspect="1"/>
          </p:cNvPicPr>
          <p:nvPr/>
        </p:nvPicPr>
        <p:blipFill>
          <a:blip r:embed="rId2"/>
          <a:stretch>
            <a:fillRect/>
          </a:stretch>
        </p:blipFill>
        <p:spPr>
          <a:xfrm>
            <a:off x="5190319" y="1219200"/>
            <a:ext cx="3953682" cy="2362200"/>
          </a:xfrm>
          <a:prstGeom prst="rect">
            <a:avLst/>
          </a:prstGeom>
        </p:spPr>
      </p:pic>
    </p:spTree>
    <p:extLst>
      <p:ext uri="{BB962C8B-B14F-4D97-AF65-F5344CB8AC3E}">
        <p14:creationId xmlns:p14="http://schemas.microsoft.com/office/powerpoint/2010/main" val="4165868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SE</a:t>
            </a:r>
            <a:endParaRPr lang="en-US" dirty="0"/>
          </a:p>
        </p:txBody>
      </p:sp>
      <p:sp>
        <p:nvSpPr>
          <p:cNvPr id="3" name="Content Placeholder 2"/>
          <p:cNvSpPr>
            <a:spLocks noGrp="1"/>
          </p:cNvSpPr>
          <p:nvPr>
            <p:ph idx="1"/>
          </p:nvPr>
        </p:nvSpPr>
        <p:spPr>
          <a:xfrm>
            <a:off x="0" y="1600200"/>
            <a:ext cx="9144000" cy="4525962"/>
          </a:xfrm>
        </p:spPr>
        <p:txBody>
          <a:bodyPr/>
          <a:lstStyle/>
          <a:p>
            <a:pPr marL="0" indent="0">
              <a:buNone/>
            </a:pPr>
            <a:r>
              <a:rPr lang="en-US" sz="2000" dirty="0"/>
              <a:t>Secondary electrons are loosely bound outer shell electrons from the specimen atoms which receive sufficient kinetics energy during inelastic scattering of the beam electrons to be ejected from the atom and set into motion. </a:t>
            </a:r>
            <a:endParaRPr lang="ro-RO" sz="2000" dirty="0"/>
          </a:p>
          <a:p>
            <a:pPr marL="0" indent="0">
              <a:buNone/>
            </a:pPr>
            <a:r>
              <a:rPr lang="en-US" sz="2000" dirty="0"/>
              <a:t>The SE thus created will propagate through the solid, and some will intersect the surface and escape. </a:t>
            </a:r>
            <a:endParaRPr lang="ro-RO" sz="2000" dirty="0"/>
          </a:p>
          <a:p>
            <a:pPr marL="0" indent="0">
              <a:buNone/>
            </a:pPr>
            <a:r>
              <a:rPr lang="en-US" sz="2000" dirty="0"/>
              <a:t>SE are defined purely on the basis of their kinetic energy; that is, all electrons emitted from the specimen with an energy less than 50 eV (arbitrary choice) are </a:t>
            </a:r>
            <a:r>
              <a:rPr lang="en-US" sz="2000" dirty="0" err="1"/>
              <a:t>condidered</a:t>
            </a:r>
            <a:r>
              <a:rPr lang="en-US" sz="2000" dirty="0"/>
              <a:t> as SE. </a:t>
            </a:r>
            <a:endParaRPr lang="ro-RO" sz="2000" dirty="0"/>
          </a:p>
          <a:p>
            <a:pPr marL="0" indent="0">
              <a:buNone/>
            </a:pPr>
            <a:r>
              <a:rPr lang="en-US" sz="2000" dirty="0"/>
              <a:t>Although a tiny fraction of the BSE are obviously included in this energy region and are thus counted </a:t>
            </a:r>
            <a:r>
              <a:rPr lang="en-US" sz="2000" dirty="0" err="1"/>
              <a:t>counted</a:t>
            </a:r>
            <a:r>
              <a:rPr lang="en-US" sz="2000" dirty="0"/>
              <a:t> as SE, their inclusion </a:t>
            </a:r>
            <a:r>
              <a:rPr lang="en-US" sz="2000" dirty="0" err="1"/>
              <a:t>inclusion</a:t>
            </a:r>
            <a:r>
              <a:rPr lang="en-US" sz="2000" dirty="0"/>
              <a:t> in the definition </a:t>
            </a:r>
            <a:r>
              <a:rPr lang="en-US" sz="2000" dirty="0" err="1"/>
              <a:t>definition</a:t>
            </a:r>
            <a:r>
              <a:rPr lang="en-US" sz="2000" dirty="0"/>
              <a:t> of SE introduces </a:t>
            </a:r>
            <a:r>
              <a:rPr lang="en-US" sz="2000" dirty="0" err="1"/>
              <a:t>introduces</a:t>
            </a:r>
            <a:r>
              <a:rPr lang="en-US" sz="2000" dirty="0"/>
              <a:t> only a negligible </a:t>
            </a:r>
            <a:r>
              <a:rPr lang="en-US" sz="2000" dirty="0" err="1"/>
              <a:t>negligible</a:t>
            </a:r>
            <a:r>
              <a:rPr lang="en-US" sz="2000" dirty="0"/>
              <a:t> effect. </a:t>
            </a:r>
            <a:endParaRPr lang="ro-RO" sz="2000" dirty="0"/>
          </a:p>
          <a:p>
            <a:pPr marL="0" indent="0">
              <a:buNone/>
            </a:pPr>
            <a:r>
              <a:rPr lang="en-US" sz="2000" dirty="0"/>
              <a:t>The total SE coefficient δ is given by:</a:t>
            </a:r>
          </a:p>
        </p:txBody>
      </p:sp>
      <p:pic>
        <p:nvPicPr>
          <p:cNvPr id="4" name="Picture 3"/>
          <p:cNvPicPr>
            <a:picLocks noChangeAspect="1"/>
          </p:cNvPicPr>
          <p:nvPr/>
        </p:nvPicPr>
        <p:blipFill>
          <a:blip r:embed="rId2"/>
          <a:stretch>
            <a:fillRect/>
          </a:stretch>
        </p:blipFill>
        <p:spPr>
          <a:xfrm>
            <a:off x="3989019" y="5638800"/>
            <a:ext cx="2268243" cy="963633"/>
          </a:xfrm>
          <a:prstGeom prst="rect">
            <a:avLst/>
          </a:prstGeom>
        </p:spPr>
      </p:pic>
    </p:spTree>
    <p:extLst>
      <p:ext uri="{BB962C8B-B14F-4D97-AF65-F5344CB8AC3E}">
        <p14:creationId xmlns:p14="http://schemas.microsoft.com/office/powerpoint/2010/main" val="1777384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SE</a:t>
            </a:r>
            <a:endParaRPr lang="en-US" dirty="0"/>
          </a:p>
        </p:txBody>
      </p:sp>
      <p:sp>
        <p:nvSpPr>
          <p:cNvPr id="3" name="Content Placeholder 2"/>
          <p:cNvSpPr>
            <a:spLocks noGrp="1"/>
          </p:cNvSpPr>
          <p:nvPr>
            <p:ph idx="1"/>
          </p:nvPr>
        </p:nvSpPr>
        <p:spPr/>
        <p:txBody>
          <a:bodyPr/>
          <a:lstStyle/>
          <a:p>
            <a:r>
              <a:rPr lang="en-US" sz="2000" dirty="0"/>
              <a:t>SE have energy less than 50 eV and their energy distribution presents a peak in the range 2-5 eV. Moreover, although there is a probability different from zero, but very small, that some electrons could have energy higher than 50 eV, more than 90 % of SE are emitted with energy less than a 10 eV.</a:t>
            </a:r>
          </a:p>
        </p:txBody>
      </p:sp>
      <p:pic>
        <p:nvPicPr>
          <p:cNvPr id="4" name="Picture 3"/>
          <p:cNvPicPr>
            <a:picLocks noChangeAspect="1"/>
          </p:cNvPicPr>
          <p:nvPr/>
        </p:nvPicPr>
        <p:blipFill>
          <a:blip r:embed="rId2"/>
          <a:stretch>
            <a:fillRect/>
          </a:stretch>
        </p:blipFill>
        <p:spPr>
          <a:xfrm>
            <a:off x="2667000" y="3765034"/>
            <a:ext cx="4558447" cy="2694549"/>
          </a:xfrm>
          <a:prstGeom prst="rect">
            <a:avLst/>
          </a:prstGeom>
        </p:spPr>
      </p:pic>
    </p:spTree>
    <p:extLst>
      <p:ext uri="{BB962C8B-B14F-4D97-AF65-F5344CB8AC3E}">
        <p14:creationId xmlns:p14="http://schemas.microsoft.com/office/powerpoint/2010/main" val="477638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 yield with primary beam energy</a:t>
            </a:r>
          </a:p>
        </p:txBody>
      </p:sp>
      <p:sp>
        <p:nvSpPr>
          <p:cNvPr id="3" name="Content Placeholder 2"/>
          <p:cNvSpPr>
            <a:spLocks noGrp="1"/>
          </p:cNvSpPr>
          <p:nvPr>
            <p:ph idx="1"/>
          </p:nvPr>
        </p:nvSpPr>
        <p:spPr>
          <a:xfrm>
            <a:off x="76200" y="1676400"/>
            <a:ext cx="8991600" cy="4525962"/>
          </a:xfrm>
        </p:spPr>
        <p:txBody>
          <a:bodyPr/>
          <a:lstStyle/>
          <a:p>
            <a:pPr marL="0" indent="0">
              <a:buNone/>
            </a:pPr>
            <a:r>
              <a:rPr lang="en-US" sz="2000" dirty="0"/>
              <a:t>The SE coefficient δ generally rises as the beam energy is lowered. The table provides experimental data for δ for Al and Au over a range of energy</a:t>
            </a:r>
            <a:endParaRPr lang="ro-RO" sz="2000" dirty="0"/>
          </a:p>
          <a:p>
            <a:pPr marL="0" indent="0">
              <a:buNone/>
            </a:pPr>
            <a:endParaRPr lang="ro-RO" sz="2000" dirty="0"/>
          </a:p>
          <a:p>
            <a:pPr marL="0" indent="0">
              <a:buNone/>
            </a:pPr>
            <a:endParaRPr lang="ro-RO" sz="2000" dirty="0"/>
          </a:p>
          <a:p>
            <a:pPr marL="0" indent="0">
              <a:buNone/>
            </a:pPr>
            <a:r>
              <a:rPr lang="en-US" sz="2000" dirty="0"/>
              <a:t>Maximum value of δ (as function of energy) can be lower or higher than unity and it depends on the specimen working function. Generally, it </a:t>
            </a:r>
            <a:r>
              <a:rPr lang="en-US" sz="2000" b="1" dirty="0"/>
              <a:t>is &gt; 1 in semiconductors and </a:t>
            </a:r>
            <a:r>
              <a:rPr lang="ro-RO" sz="2000" b="1" dirty="0"/>
              <a:t>insulators whereas it is &lt; or = 1,0 in metals.</a:t>
            </a:r>
          </a:p>
          <a:p>
            <a:pPr marL="0" indent="0">
              <a:buNone/>
            </a:pPr>
            <a:r>
              <a:rPr lang="en-US" sz="2000" dirty="0"/>
              <a:t>The decrease of δ after the maximum is due to the </a:t>
            </a:r>
            <a:endParaRPr lang="ro-RO" sz="2000" dirty="0"/>
          </a:p>
          <a:p>
            <a:pPr marL="0" indent="0">
              <a:buNone/>
            </a:pPr>
            <a:r>
              <a:rPr lang="en-US" sz="2000" dirty="0"/>
              <a:t>fact that, even if the produced SE increase with </a:t>
            </a:r>
            <a:endParaRPr lang="ro-RO" sz="2000" dirty="0"/>
          </a:p>
          <a:p>
            <a:pPr marL="0" indent="0">
              <a:buNone/>
            </a:pPr>
            <a:r>
              <a:rPr lang="en-US" sz="2000" dirty="0"/>
              <a:t>beam electron energy, the interaction volume and </a:t>
            </a:r>
            <a:endParaRPr lang="ro-RO" sz="2000" dirty="0"/>
          </a:p>
          <a:p>
            <a:pPr marL="0" indent="0">
              <a:buNone/>
            </a:pPr>
            <a:r>
              <a:rPr lang="en-US" sz="2000" dirty="0"/>
              <a:t>the diffusion depth increase, too. The secondary </a:t>
            </a:r>
            <a:endParaRPr lang="ro-RO" sz="2000" dirty="0"/>
          </a:p>
          <a:p>
            <a:pPr marL="0" indent="0">
              <a:buNone/>
            </a:pPr>
            <a:r>
              <a:rPr lang="en-US" sz="2000" dirty="0"/>
              <a:t>electrons are thus produced at greater depths and, </a:t>
            </a:r>
            <a:endParaRPr lang="ro-RO" sz="2000" dirty="0"/>
          </a:p>
          <a:p>
            <a:pPr marL="0" indent="0">
              <a:buNone/>
            </a:pPr>
            <a:r>
              <a:rPr lang="en-US" sz="2000" dirty="0"/>
              <a:t>consequently, the probability of escaping from </a:t>
            </a:r>
            <a:endParaRPr lang="ro-RO" sz="2000" dirty="0"/>
          </a:p>
          <a:p>
            <a:pPr marL="0" indent="0">
              <a:buNone/>
            </a:pPr>
            <a:r>
              <a:rPr lang="en-US" sz="2000" dirty="0"/>
              <a:t>surface decreases. SE can reach the surface from</a:t>
            </a:r>
            <a:endParaRPr lang="ro-RO" sz="2000" dirty="0"/>
          </a:p>
          <a:p>
            <a:pPr marL="0" indent="0">
              <a:buNone/>
            </a:pPr>
            <a:r>
              <a:rPr lang="en-US" sz="2000" dirty="0"/>
              <a:t>depths of </a:t>
            </a:r>
            <a:r>
              <a:rPr lang="en-US" sz="2000" b="1" dirty="0"/>
              <a:t>2-20 nm in metals and 5-50 nm in insulators</a:t>
            </a:r>
          </a:p>
        </p:txBody>
      </p:sp>
      <p:pic>
        <p:nvPicPr>
          <p:cNvPr id="4" name="Picture 3"/>
          <p:cNvPicPr>
            <a:picLocks noChangeAspect="1"/>
          </p:cNvPicPr>
          <p:nvPr/>
        </p:nvPicPr>
        <p:blipFill>
          <a:blip r:embed="rId3"/>
          <a:stretch>
            <a:fillRect/>
          </a:stretch>
        </p:blipFill>
        <p:spPr>
          <a:xfrm>
            <a:off x="2884023" y="2362200"/>
            <a:ext cx="3375953" cy="823031"/>
          </a:xfrm>
          <a:prstGeom prst="rect">
            <a:avLst/>
          </a:prstGeom>
        </p:spPr>
      </p:pic>
      <p:pic>
        <p:nvPicPr>
          <p:cNvPr id="5" name="Picture 4"/>
          <p:cNvPicPr>
            <a:picLocks noChangeAspect="1"/>
          </p:cNvPicPr>
          <p:nvPr/>
        </p:nvPicPr>
        <p:blipFill>
          <a:blip r:embed="rId4"/>
          <a:stretch>
            <a:fillRect/>
          </a:stretch>
        </p:blipFill>
        <p:spPr>
          <a:xfrm>
            <a:off x="6144897" y="3939381"/>
            <a:ext cx="3027406" cy="2766219"/>
          </a:xfrm>
          <a:prstGeom prst="rect">
            <a:avLst/>
          </a:prstGeom>
        </p:spPr>
      </p:pic>
    </p:spTree>
    <p:extLst>
      <p:ext uri="{BB962C8B-B14F-4D97-AF65-F5344CB8AC3E}">
        <p14:creationId xmlns:p14="http://schemas.microsoft.com/office/powerpoint/2010/main" val="173454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Geneza dezvoltării instrumentației</a:t>
            </a:r>
            <a:endParaRPr lang="en-US" dirty="0"/>
          </a:p>
        </p:txBody>
      </p:sp>
      <p:sp>
        <p:nvSpPr>
          <p:cNvPr id="3" name="Content Placeholder 2"/>
          <p:cNvSpPr>
            <a:spLocks noGrp="1"/>
          </p:cNvSpPr>
          <p:nvPr>
            <p:ph idx="1"/>
          </p:nvPr>
        </p:nvSpPr>
        <p:spPr>
          <a:xfrm>
            <a:off x="228600" y="1752600"/>
            <a:ext cx="8839200" cy="4525962"/>
          </a:xfrm>
        </p:spPr>
        <p:txBody>
          <a:bodyPr/>
          <a:lstStyle/>
          <a:p>
            <a:pPr marL="0" indent="0">
              <a:buNone/>
            </a:pPr>
            <a:r>
              <a:rPr lang="ro-RO" sz="2000" dirty="0"/>
              <a:t>1927 - </a:t>
            </a:r>
            <a:r>
              <a:rPr lang="en-US" sz="2000" dirty="0"/>
              <a:t>Hans Busch a </a:t>
            </a:r>
            <a:r>
              <a:rPr lang="en-US" sz="2000" dirty="0" err="1"/>
              <a:t>arătat</a:t>
            </a:r>
            <a:r>
              <a:rPr lang="en-US" sz="2000" dirty="0"/>
              <a:t> </a:t>
            </a:r>
            <a:r>
              <a:rPr lang="en-US" sz="2000" dirty="0" err="1"/>
              <a:t>teoretic</a:t>
            </a:r>
            <a:r>
              <a:rPr lang="en-US" sz="2000" dirty="0"/>
              <a:t> </a:t>
            </a:r>
            <a:r>
              <a:rPr lang="en-US" sz="2000" dirty="0" err="1"/>
              <a:t>că</a:t>
            </a:r>
            <a:r>
              <a:rPr lang="en-US" sz="2000" dirty="0"/>
              <a:t> </a:t>
            </a:r>
            <a:r>
              <a:rPr lang="en-US" sz="2000" dirty="0" err="1"/>
              <a:t>fasciculele</a:t>
            </a:r>
            <a:r>
              <a:rPr lang="en-US" sz="2000" dirty="0"/>
              <a:t> de </a:t>
            </a:r>
            <a:r>
              <a:rPr lang="en-US" sz="2000" dirty="0" err="1"/>
              <a:t>electroni</a:t>
            </a:r>
            <a:r>
              <a:rPr lang="en-US" sz="2000" dirty="0"/>
              <a:t> pot fi </a:t>
            </a:r>
            <a:r>
              <a:rPr lang="en-US" sz="2000" dirty="0" err="1"/>
              <a:t>focalizate</a:t>
            </a:r>
            <a:r>
              <a:rPr lang="en-US" sz="2000" dirty="0"/>
              <a:t> </a:t>
            </a:r>
            <a:r>
              <a:rPr lang="en-US" sz="2000" dirty="0" err="1"/>
              <a:t>într</a:t>
            </a:r>
            <a:r>
              <a:rPr lang="en-US" sz="2000" dirty="0"/>
              <a:t>-un </a:t>
            </a:r>
            <a:r>
              <a:rPr lang="en-US" sz="2000" dirty="0" err="1"/>
              <a:t>câmp</a:t>
            </a:r>
            <a:r>
              <a:rPr lang="en-US" sz="2000" dirty="0"/>
              <a:t> magnetic </a:t>
            </a:r>
            <a:r>
              <a:rPr lang="en-US" sz="2000" dirty="0" err="1"/>
              <a:t>neomogen</a:t>
            </a:r>
            <a:r>
              <a:rPr lang="en-US" sz="2000" dirty="0"/>
              <a:t>. El a </a:t>
            </a:r>
            <a:r>
              <a:rPr lang="en-US" sz="2000" dirty="0" err="1"/>
              <a:t>prezis</a:t>
            </a:r>
            <a:r>
              <a:rPr lang="en-US" sz="2000" dirty="0"/>
              <a:t>, </a:t>
            </a:r>
            <a:r>
              <a:rPr lang="en-US" sz="2000" dirty="0" err="1"/>
              <a:t>că</a:t>
            </a:r>
            <a:r>
              <a:rPr lang="en-US" sz="2000" dirty="0"/>
              <a:t> </a:t>
            </a:r>
            <a:r>
              <a:rPr lang="en-US" sz="2000" dirty="0" err="1"/>
              <a:t>distanța</a:t>
            </a:r>
            <a:r>
              <a:rPr lang="en-US" sz="2000" dirty="0"/>
              <a:t> </a:t>
            </a:r>
            <a:r>
              <a:rPr lang="en-US" sz="2000" dirty="0" err="1"/>
              <a:t>focală</a:t>
            </a:r>
            <a:r>
              <a:rPr lang="en-US" sz="2000" dirty="0"/>
              <a:t> a </a:t>
            </a:r>
            <a:r>
              <a:rPr lang="en-US" sz="2000" dirty="0" err="1"/>
              <a:t>unei</a:t>
            </a:r>
            <a:r>
              <a:rPr lang="en-US" sz="2000" dirty="0"/>
              <a:t> </a:t>
            </a:r>
            <a:r>
              <a:rPr lang="en-US" sz="2000" dirty="0" err="1"/>
              <a:t>astfel</a:t>
            </a:r>
            <a:r>
              <a:rPr lang="en-US" sz="2000" dirty="0"/>
              <a:t> de </a:t>
            </a:r>
            <a:r>
              <a:rPr lang="en-US" sz="2000" dirty="0" err="1"/>
              <a:t>lentile</a:t>
            </a:r>
            <a:r>
              <a:rPr lang="en-US" sz="2000" dirty="0"/>
              <a:t> cu </a:t>
            </a:r>
            <a:r>
              <a:rPr lang="en-US" sz="2000" dirty="0" err="1"/>
              <a:t>electroni</a:t>
            </a:r>
            <a:r>
              <a:rPr lang="en-US" sz="2000" dirty="0"/>
              <a:t> </a:t>
            </a:r>
            <a:r>
              <a:rPr lang="ro-RO" sz="2000" dirty="0"/>
              <a:t>în cîmp </a:t>
            </a:r>
            <a:r>
              <a:rPr lang="en-US" sz="2000" dirty="0" err="1"/>
              <a:t>magnetici</a:t>
            </a:r>
            <a:r>
              <a:rPr lang="en-US" sz="2000" dirty="0"/>
              <a:t> </a:t>
            </a:r>
            <a:r>
              <a:rPr lang="en-US" sz="2000" dirty="0" err="1"/>
              <a:t>ar</a:t>
            </a:r>
            <a:r>
              <a:rPr lang="en-US" sz="2000" dirty="0"/>
              <a:t> </a:t>
            </a:r>
            <a:r>
              <a:rPr lang="en-US" sz="2000" dirty="0" err="1"/>
              <a:t>putea</a:t>
            </a:r>
            <a:r>
              <a:rPr lang="en-US" sz="2000" dirty="0"/>
              <a:t> fi </a:t>
            </a:r>
            <a:r>
              <a:rPr lang="en-US" sz="2000" dirty="0" err="1"/>
              <a:t>schimbată</a:t>
            </a:r>
            <a:r>
              <a:rPr lang="en-US" sz="2000" dirty="0"/>
              <a:t> </a:t>
            </a:r>
            <a:r>
              <a:rPr lang="en-US" sz="2000" dirty="0" err="1"/>
              <a:t>continuu</a:t>
            </a:r>
            <a:r>
              <a:rPr lang="en-US" sz="2000" dirty="0"/>
              <a:t> </a:t>
            </a:r>
            <a:r>
              <a:rPr lang="en-US" sz="2000" dirty="0" err="1"/>
              <a:t>prin</a:t>
            </a:r>
            <a:r>
              <a:rPr lang="en-US" sz="2000" dirty="0"/>
              <a:t> </a:t>
            </a:r>
            <a:r>
              <a:rPr lang="en-US" sz="2000" dirty="0" err="1"/>
              <a:t>modificarea</a:t>
            </a:r>
            <a:r>
              <a:rPr lang="en-US" sz="2000" dirty="0"/>
              <a:t> </a:t>
            </a:r>
            <a:r>
              <a:rPr lang="en-US" sz="2000" dirty="0" err="1"/>
              <a:t>curentului</a:t>
            </a:r>
            <a:r>
              <a:rPr lang="en-US" sz="2000" dirty="0"/>
              <a:t> </a:t>
            </a:r>
            <a:r>
              <a:rPr lang="en-US" sz="2000" dirty="0" err="1"/>
              <a:t>bobinei</a:t>
            </a:r>
            <a:r>
              <a:rPr lang="en-US" sz="2000" dirty="0"/>
              <a:t>. </a:t>
            </a:r>
            <a:endParaRPr lang="ro-RO" sz="2000" dirty="0"/>
          </a:p>
          <a:p>
            <a:pPr marL="0" indent="0">
              <a:buNone/>
            </a:pPr>
            <a:r>
              <a:rPr lang="en-US" sz="2000" dirty="0"/>
              <a:t>1931</a:t>
            </a:r>
            <a:r>
              <a:rPr lang="ro-RO" sz="2000" dirty="0"/>
              <a:t> -</a:t>
            </a:r>
            <a:r>
              <a:rPr lang="en-US" sz="2000" dirty="0"/>
              <a:t> Ernst Ruska </a:t>
            </a:r>
            <a:r>
              <a:rPr lang="en-US" sz="2000" dirty="0" err="1"/>
              <a:t>și</a:t>
            </a:r>
            <a:r>
              <a:rPr lang="en-US" sz="2000" dirty="0"/>
              <a:t> Max Knoll au </a:t>
            </a:r>
            <a:r>
              <a:rPr lang="en-US" sz="2000" dirty="0" err="1"/>
              <a:t>confirmat</a:t>
            </a:r>
            <a:r>
              <a:rPr lang="en-US" sz="2000" dirty="0"/>
              <a:t> </a:t>
            </a:r>
            <a:r>
              <a:rPr lang="en-US" sz="2000" dirty="0" err="1"/>
              <a:t>aceast</a:t>
            </a:r>
            <a:r>
              <a:rPr lang="ro-RO" sz="2000" dirty="0"/>
              <a:t>a</a:t>
            </a:r>
            <a:r>
              <a:rPr lang="en-US" sz="2000" dirty="0"/>
              <a:t> </a:t>
            </a:r>
            <a:r>
              <a:rPr lang="en-US" sz="2000" dirty="0" err="1"/>
              <a:t>construind</a:t>
            </a:r>
            <a:r>
              <a:rPr lang="en-US" sz="2000" dirty="0"/>
              <a:t> o </a:t>
            </a:r>
            <a:r>
              <a:rPr lang="en-US" sz="2000" dirty="0" err="1"/>
              <a:t>lentilă</a:t>
            </a:r>
            <a:r>
              <a:rPr lang="en-US" sz="2000" dirty="0"/>
              <a:t> </a:t>
            </a:r>
            <a:r>
              <a:rPr lang="en-US" sz="2000" dirty="0" err="1"/>
              <a:t>magnetică</a:t>
            </a:r>
            <a:r>
              <a:rPr lang="en-US" sz="2000" dirty="0"/>
              <a:t> de </a:t>
            </a:r>
            <a:r>
              <a:rPr lang="en-US" sz="2000" dirty="0" err="1"/>
              <a:t>tipul</a:t>
            </a:r>
            <a:r>
              <a:rPr lang="en-US" sz="2000" dirty="0"/>
              <a:t> care </a:t>
            </a:r>
            <a:r>
              <a:rPr lang="ro-RO" sz="2000" dirty="0"/>
              <a:t>este</a:t>
            </a:r>
            <a:r>
              <a:rPr lang="en-US" sz="2000" dirty="0"/>
              <a:t> </a:t>
            </a:r>
            <a:r>
              <a:rPr lang="en-US" sz="2000" dirty="0" err="1"/>
              <a:t>folosit</a:t>
            </a:r>
            <a:r>
              <a:rPr lang="ro-RO" sz="2000" dirty="0"/>
              <a:t>ă</a:t>
            </a:r>
            <a:r>
              <a:rPr lang="en-US" sz="2000" dirty="0"/>
              <a:t> </a:t>
            </a:r>
            <a:r>
              <a:rPr lang="en-US" sz="2000" dirty="0" err="1"/>
              <a:t>în</a:t>
            </a:r>
            <a:r>
              <a:rPr lang="en-US" sz="2000" dirty="0"/>
              <a:t> </a:t>
            </a:r>
            <a:r>
              <a:rPr lang="en-US" sz="2000" dirty="0" err="1"/>
              <a:t>toate</a:t>
            </a:r>
            <a:r>
              <a:rPr lang="en-US" sz="2000" dirty="0"/>
              <a:t> </a:t>
            </a:r>
            <a:r>
              <a:rPr lang="en-US" sz="2000" dirty="0" err="1"/>
              <a:t>microscoapele</a:t>
            </a:r>
            <a:r>
              <a:rPr lang="en-US" sz="2000" dirty="0"/>
              <a:t> </a:t>
            </a:r>
            <a:r>
              <a:rPr lang="en-US" sz="2000" dirty="0" err="1"/>
              <a:t>electronice</a:t>
            </a:r>
            <a:r>
              <a:rPr lang="en-US" sz="2000" dirty="0"/>
              <a:t>, </a:t>
            </a:r>
            <a:r>
              <a:rPr lang="en-US" sz="2000" dirty="0" err="1"/>
              <a:t>ducând</a:t>
            </a:r>
            <a:r>
              <a:rPr lang="en-US" sz="2000" dirty="0"/>
              <a:t> la </a:t>
            </a:r>
            <a:r>
              <a:rPr lang="en-US" sz="2000" dirty="0" err="1"/>
              <a:t>construirea</a:t>
            </a:r>
            <a:r>
              <a:rPr lang="en-US" sz="2000" dirty="0"/>
              <a:t> </a:t>
            </a:r>
            <a:r>
              <a:rPr lang="en-US" sz="2000" dirty="0" err="1"/>
              <a:t>primului</a:t>
            </a:r>
            <a:r>
              <a:rPr lang="en-US" sz="2000" dirty="0"/>
              <a:t> instrument de </a:t>
            </a:r>
            <a:r>
              <a:rPr lang="en-US" sz="2000" dirty="0" err="1"/>
              <a:t>microscop</a:t>
            </a:r>
            <a:r>
              <a:rPr lang="en-US" sz="2000" dirty="0"/>
              <a:t> electronic cu </a:t>
            </a:r>
            <a:r>
              <a:rPr lang="en-US" sz="2000" dirty="0" err="1"/>
              <a:t>transmisie</a:t>
            </a:r>
            <a:r>
              <a:rPr lang="ro-RO" sz="2000" dirty="0"/>
              <a:t> (TEM)</a:t>
            </a:r>
            <a:r>
              <a:rPr lang="en-US" sz="2000" dirty="0"/>
              <a:t>. </a:t>
            </a:r>
            <a:endParaRPr lang="ro-RO" sz="2000" dirty="0"/>
          </a:p>
          <a:p>
            <a:pPr marL="0" indent="0">
              <a:buNone/>
            </a:pPr>
            <a:r>
              <a:rPr lang="en-US" sz="2000" dirty="0" err="1"/>
              <a:t>Principala</a:t>
            </a:r>
            <a:r>
              <a:rPr lang="en-US" sz="2000" dirty="0"/>
              <a:t> </a:t>
            </a:r>
            <a:r>
              <a:rPr lang="en-US" sz="2000" dirty="0" err="1"/>
              <a:t>limitare</a:t>
            </a:r>
            <a:r>
              <a:rPr lang="en-US" sz="2000" dirty="0"/>
              <a:t> a </a:t>
            </a:r>
            <a:r>
              <a:rPr lang="en-US" sz="2000" dirty="0" err="1"/>
              <a:t>microscopului</a:t>
            </a:r>
            <a:r>
              <a:rPr lang="en-US" sz="2000" dirty="0"/>
              <a:t> lor a </a:t>
            </a:r>
            <a:r>
              <a:rPr lang="en-US" sz="2000" dirty="0" err="1"/>
              <a:t>fost</a:t>
            </a:r>
            <a:r>
              <a:rPr lang="en-US" sz="2000" dirty="0"/>
              <a:t> </a:t>
            </a:r>
            <a:r>
              <a:rPr lang="en-US" sz="2000" dirty="0" err="1"/>
              <a:t>că</a:t>
            </a:r>
            <a:r>
              <a:rPr lang="en-US" sz="2000" dirty="0"/>
              <a:t> </a:t>
            </a:r>
            <a:r>
              <a:rPr lang="en-US" sz="2000" dirty="0" err="1"/>
              <a:t>electronii</a:t>
            </a:r>
            <a:r>
              <a:rPr lang="en-US" sz="2000" dirty="0"/>
              <a:t> nu </a:t>
            </a:r>
            <a:r>
              <a:rPr lang="en-US" sz="2000" dirty="0" err="1"/>
              <a:t>puteau</a:t>
            </a:r>
            <a:r>
              <a:rPr lang="en-US" sz="2000" dirty="0"/>
              <a:t> </a:t>
            </a:r>
            <a:r>
              <a:rPr lang="en-US" sz="2000" dirty="0" err="1"/>
              <a:t>trece</a:t>
            </a:r>
            <a:r>
              <a:rPr lang="en-US" sz="2000" dirty="0"/>
              <a:t> </a:t>
            </a:r>
            <a:r>
              <a:rPr lang="en-US" sz="2000" dirty="0" err="1"/>
              <a:t>prin</a:t>
            </a:r>
            <a:r>
              <a:rPr lang="en-US" sz="2000" dirty="0"/>
              <a:t> </a:t>
            </a:r>
            <a:r>
              <a:rPr lang="en-US" sz="2000" dirty="0" err="1"/>
              <a:t>specimene</a:t>
            </a:r>
            <a:r>
              <a:rPr lang="en-US" sz="2000" dirty="0"/>
              <a:t> </a:t>
            </a:r>
            <a:r>
              <a:rPr lang="en-US" sz="2000" dirty="0" err="1"/>
              <a:t>groase</a:t>
            </a:r>
            <a:r>
              <a:rPr lang="en-US" sz="2000" dirty="0"/>
              <a:t>. </a:t>
            </a:r>
            <a:r>
              <a:rPr lang="en-US" sz="2000" dirty="0" err="1"/>
              <a:t>Astfel</a:t>
            </a:r>
            <a:r>
              <a:rPr lang="en-US" sz="2000" dirty="0"/>
              <a:t>, a </a:t>
            </a:r>
            <a:r>
              <a:rPr lang="en-US" sz="2000" dirty="0" err="1"/>
              <a:t>fost</a:t>
            </a:r>
            <a:r>
              <a:rPr lang="en-US" sz="2000" dirty="0"/>
              <a:t> </a:t>
            </a:r>
            <a:r>
              <a:rPr lang="en-US" sz="2000" dirty="0" err="1"/>
              <a:t>imposibil</a:t>
            </a:r>
            <a:r>
              <a:rPr lang="en-US" sz="2000" dirty="0"/>
              <a:t> </a:t>
            </a:r>
            <a:r>
              <a:rPr lang="en-US" sz="2000" dirty="0" err="1"/>
              <a:t>să</a:t>
            </a:r>
            <a:r>
              <a:rPr lang="en-US" sz="2000" dirty="0"/>
              <a:t> se </a:t>
            </a:r>
            <a:r>
              <a:rPr lang="en-US" sz="2000" dirty="0" err="1"/>
              <a:t>utilizeze</a:t>
            </a:r>
            <a:r>
              <a:rPr lang="en-US" sz="2000" dirty="0"/>
              <a:t> </a:t>
            </a:r>
            <a:r>
              <a:rPr lang="en-US" sz="2000" dirty="0" err="1"/>
              <a:t>instrumentul</a:t>
            </a:r>
            <a:r>
              <a:rPr lang="en-US" sz="2000" dirty="0"/>
              <a:t> la </a:t>
            </a:r>
            <a:r>
              <a:rPr lang="en-US" sz="2000" dirty="0" err="1"/>
              <a:t>capacitatea</a:t>
            </a:r>
            <a:r>
              <a:rPr lang="en-US" sz="2000" dirty="0"/>
              <a:t> </a:t>
            </a:r>
            <a:r>
              <a:rPr lang="en-US" sz="2000" dirty="0" err="1"/>
              <a:t>sa</a:t>
            </a:r>
            <a:r>
              <a:rPr lang="en-US" sz="2000" dirty="0"/>
              <a:t> </a:t>
            </a:r>
            <a:r>
              <a:rPr lang="en-US" sz="2000" dirty="0" err="1"/>
              <a:t>maximă</a:t>
            </a:r>
            <a:r>
              <a:rPr lang="en-US" sz="2000" dirty="0"/>
              <a:t> </a:t>
            </a:r>
            <a:r>
              <a:rPr lang="en-US" sz="2000" dirty="0" err="1"/>
              <a:t>până</a:t>
            </a:r>
            <a:r>
              <a:rPr lang="en-US" sz="2000" dirty="0"/>
              <a:t> </a:t>
            </a:r>
            <a:r>
              <a:rPr lang="en-US" sz="2000" dirty="0" err="1"/>
              <a:t>când</a:t>
            </a:r>
            <a:r>
              <a:rPr lang="en-US" sz="2000" dirty="0"/>
              <a:t> </a:t>
            </a:r>
            <a:r>
              <a:rPr lang="ro-RO" sz="2000" dirty="0"/>
              <a:t>bisturilu </a:t>
            </a:r>
            <a:r>
              <a:rPr lang="en-US" sz="2000" dirty="0"/>
              <a:t>de </a:t>
            </a:r>
            <a:r>
              <a:rPr lang="en-US" sz="2000" dirty="0" err="1"/>
              <a:t>diamant</a:t>
            </a:r>
            <a:r>
              <a:rPr lang="en-US" sz="2000" dirty="0"/>
              <a:t> </a:t>
            </a:r>
            <a:r>
              <a:rPr lang="en-US" sz="2000" dirty="0" err="1"/>
              <a:t>și</a:t>
            </a:r>
            <a:r>
              <a:rPr lang="en-US" sz="2000" dirty="0"/>
              <a:t> ultra-</a:t>
            </a:r>
            <a:r>
              <a:rPr lang="en-US" sz="2000" dirty="0" err="1"/>
              <a:t>microtomul</a:t>
            </a:r>
            <a:r>
              <a:rPr lang="en-US" sz="2000" dirty="0"/>
              <a:t> au </a:t>
            </a:r>
            <a:r>
              <a:rPr lang="en-US" sz="2000" dirty="0" err="1"/>
              <a:t>fost</a:t>
            </a:r>
            <a:r>
              <a:rPr lang="en-US" sz="2000" dirty="0"/>
              <a:t> </a:t>
            </a:r>
            <a:r>
              <a:rPr lang="en-US" sz="2000" dirty="0" err="1"/>
              <a:t>inventate</a:t>
            </a:r>
            <a:r>
              <a:rPr lang="en-US" sz="2000" dirty="0"/>
              <a:t> </a:t>
            </a:r>
            <a:r>
              <a:rPr lang="en-US" sz="2000" dirty="0" err="1"/>
              <a:t>în</a:t>
            </a:r>
            <a:r>
              <a:rPr lang="en-US" sz="2000" dirty="0"/>
              <a:t> 1951. </a:t>
            </a:r>
            <a:endParaRPr lang="ro-RO" sz="2000" dirty="0"/>
          </a:p>
          <a:p>
            <a:pPr marL="0" indent="0">
              <a:buNone/>
            </a:pPr>
            <a:r>
              <a:rPr lang="en-US" sz="2000" dirty="0"/>
              <a:t>1938, Manfred von Ardenne a </a:t>
            </a:r>
            <a:r>
              <a:rPr lang="en-US" sz="2000" dirty="0" err="1"/>
              <a:t>construit</a:t>
            </a:r>
            <a:r>
              <a:rPr lang="en-US" sz="2000" dirty="0"/>
              <a:t> un </a:t>
            </a:r>
            <a:r>
              <a:rPr lang="en-US" sz="2000" dirty="0" err="1"/>
              <a:t>microscop</a:t>
            </a:r>
            <a:r>
              <a:rPr lang="en-US" sz="2000" dirty="0"/>
              <a:t> electronic cu </a:t>
            </a:r>
            <a:r>
              <a:rPr lang="en-US" sz="2000" dirty="0" err="1"/>
              <a:t>transmisie</a:t>
            </a:r>
            <a:r>
              <a:rPr lang="en-US" sz="2000" dirty="0"/>
              <a:t> de </a:t>
            </a:r>
            <a:r>
              <a:rPr lang="en-US" sz="2000" dirty="0" err="1"/>
              <a:t>scanare</a:t>
            </a:r>
            <a:r>
              <a:rPr lang="en-US" sz="2000" dirty="0"/>
              <a:t> (STEM) </a:t>
            </a:r>
            <a:r>
              <a:rPr lang="en-US" sz="2000" dirty="0" err="1"/>
              <a:t>prin</a:t>
            </a:r>
            <a:r>
              <a:rPr lang="en-US" sz="2000" dirty="0"/>
              <a:t> </a:t>
            </a:r>
            <a:r>
              <a:rPr lang="en-US" sz="2000" dirty="0" err="1"/>
              <a:t>adăugarea</a:t>
            </a:r>
            <a:r>
              <a:rPr lang="en-US" sz="2000" dirty="0"/>
              <a:t> de </a:t>
            </a:r>
            <a:r>
              <a:rPr lang="en-US" sz="2000" dirty="0" err="1"/>
              <a:t>bobine</a:t>
            </a:r>
            <a:r>
              <a:rPr lang="en-US" sz="2000" dirty="0"/>
              <a:t> de </a:t>
            </a:r>
            <a:r>
              <a:rPr lang="en-US" sz="2000" dirty="0" err="1"/>
              <a:t>scanare</a:t>
            </a:r>
            <a:r>
              <a:rPr lang="en-US" sz="2000" dirty="0"/>
              <a:t> la </a:t>
            </a:r>
            <a:r>
              <a:rPr lang="ro-RO" sz="2000" dirty="0"/>
              <a:t>TEM</a:t>
            </a:r>
          </a:p>
        </p:txBody>
      </p:sp>
    </p:spTree>
    <p:extLst>
      <p:ext uri="{BB962C8B-B14F-4D97-AF65-F5344CB8AC3E}">
        <p14:creationId xmlns:p14="http://schemas.microsoft.com/office/powerpoint/2010/main" val="2755642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contributions of SE1 and SE 2</a:t>
            </a:r>
          </a:p>
        </p:txBody>
      </p:sp>
      <p:sp>
        <p:nvSpPr>
          <p:cNvPr id="3" name="Content Placeholder 2"/>
          <p:cNvSpPr>
            <a:spLocks noGrp="1"/>
          </p:cNvSpPr>
          <p:nvPr>
            <p:ph idx="1"/>
          </p:nvPr>
        </p:nvSpPr>
        <p:spPr>
          <a:xfrm>
            <a:off x="0" y="1634577"/>
            <a:ext cx="9224124" cy="4525962"/>
          </a:xfrm>
        </p:spPr>
        <p:txBody>
          <a:bodyPr/>
          <a:lstStyle/>
          <a:p>
            <a:r>
              <a:rPr lang="en-US" sz="2000" dirty="0"/>
              <a:t>In samples there are two sources of SE whose origin are illustrated in figure. </a:t>
            </a:r>
            <a:endParaRPr lang="ro-RO" sz="2000" dirty="0"/>
          </a:p>
          <a:p>
            <a:r>
              <a:rPr lang="en-US" sz="2000" dirty="0"/>
              <a:t>Incident beam electrons generate </a:t>
            </a:r>
            <a:endParaRPr lang="ro-RO" sz="2000" dirty="0"/>
          </a:p>
          <a:p>
            <a:pPr marL="0" indent="0">
              <a:buNone/>
            </a:pPr>
            <a:r>
              <a:rPr lang="en-US" sz="2000" dirty="0"/>
              <a:t>secondary electrons (SE1) upon</a:t>
            </a:r>
            <a:r>
              <a:rPr lang="ro-RO" sz="2000" dirty="0"/>
              <a:t> entering</a:t>
            </a:r>
          </a:p>
          <a:p>
            <a:pPr marL="0" indent="0">
              <a:buNone/>
            </a:pPr>
            <a:r>
              <a:rPr lang="en-US" sz="2000" dirty="0"/>
              <a:t>the sample. Backscattered </a:t>
            </a:r>
            <a:r>
              <a:rPr lang="ro-RO" sz="2000" dirty="0"/>
              <a:t>electrons</a:t>
            </a:r>
          </a:p>
          <a:p>
            <a:pPr marL="0" indent="0">
              <a:buNone/>
            </a:pPr>
            <a:r>
              <a:rPr lang="en-US" sz="2000" dirty="0"/>
              <a:t>generate secondary electrons</a:t>
            </a:r>
            <a:r>
              <a:rPr lang="ro-RO" sz="2000" dirty="0"/>
              <a:t> SE2 while</a:t>
            </a:r>
          </a:p>
          <a:p>
            <a:pPr marL="0" indent="0">
              <a:buNone/>
            </a:pPr>
            <a:r>
              <a:rPr lang="en-US" sz="2000" dirty="0"/>
              <a:t>exiting the sample. </a:t>
            </a:r>
            <a:endParaRPr lang="ro-RO" sz="2000" dirty="0"/>
          </a:p>
          <a:p>
            <a:pPr marL="0" indent="0">
              <a:buNone/>
            </a:pPr>
            <a:r>
              <a:rPr lang="en-US" sz="2000" dirty="0"/>
              <a:t>In both the processes electrons </a:t>
            </a:r>
            <a:r>
              <a:rPr lang="ro-RO" sz="2000" dirty="0"/>
              <a:t>escape</a:t>
            </a:r>
          </a:p>
          <a:p>
            <a:pPr marL="0" indent="0">
              <a:buNone/>
            </a:pPr>
            <a:r>
              <a:rPr lang="en-US" sz="2000" dirty="0"/>
              <a:t>from the surface but only those</a:t>
            </a:r>
            <a:r>
              <a:rPr lang="ro-RO" sz="2000" dirty="0"/>
              <a:t> produces</a:t>
            </a:r>
            <a:r>
              <a:rPr lang="en-US" sz="2000" dirty="0"/>
              <a:t> </a:t>
            </a:r>
            <a:endParaRPr lang="ro-RO" sz="2000" dirty="0"/>
          </a:p>
          <a:p>
            <a:pPr marL="0" indent="0">
              <a:buNone/>
            </a:pPr>
            <a:r>
              <a:rPr lang="en-US" sz="2000" dirty="0"/>
              <a:t>just below the surface can be</a:t>
            </a:r>
            <a:r>
              <a:rPr lang="ro-RO" sz="2000" dirty="0"/>
              <a:t> detected </a:t>
            </a:r>
            <a:r>
              <a:rPr lang="en-US" sz="2000" dirty="0"/>
              <a:t>(due to their very low energy)</a:t>
            </a:r>
            <a:endParaRPr lang="ro-RO" sz="2000" dirty="0"/>
          </a:p>
          <a:p>
            <a:pPr marL="0" indent="0">
              <a:buNone/>
            </a:pPr>
            <a:r>
              <a:rPr lang="en-US" sz="2000" dirty="0"/>
              <a:t>Anyway, </a:t>
            </a:r>
            <a:r>
              <a:rPr lang="en-US" sz="2000" b="1" dirty="0"/>
              <a:t>SE2 </a:t>
            </a:r>
            <a:r>
              <a:rPr lang="en-US" sz="2000" dirty="0"/>
              <a:t>are distributed over a larger surface.</a:t>
            </a:r>
          </a:p>
          <a:p>
            <a:pPr marL="0" indent="0">
              <a:buNone/>
            </a:pPr>
            <a:r>
              <a:rPr lang="en-US" sz="2000" dirty="0"/>
              <a:t>Experimentalists have been able to distinguish the relative contribution of</a:t>
            </a:r>
            <a:r>
              <a:rPr lang="ro-RO" sz="2000" dirty="0"/>
              <a:t> </a:t>
            </a:r>
            <a:r>
              <a:rPr lang="en-US" sz="2000" b="1" dirty="0"/>
              <a:t>SE1 and SE2 </a:t>
            </a:r>
            <a:r>
              <a:rPr lang="en-US" sz="2000" dirty="0"/>
              <a:t>to the total </a:t>
            </a:r>
            <a:r>
              <a:rPr lang="ro-RO" sz="2000" dirty="0"/>
              <a:t>SE</a:t>
            </a:r>
            <a:r>
              <a:rPr lang="en-US" sz="2000" dirty="0"/>
              <a:t> by experiments on thin foils,</a:t>
            </a:r>
            <a:r>
              <a:rPr lang="ro-RO" sz="2000" dirty="0"/>
              <a:t> </a:t>
            </a:r>
            <a:r>
              <a:rPr lang="en-US" sz="2000" dirty="0"/>
              <a:t>where the BSE component can be effectively eliminated.</a:t>
            </a:r>
            <a:r>
              <a:rPr lang="ro-RO" sz="2000" dirty="0"/>
              <a:t> </a:t>
            </a:r>
            <a:r>
              <a:rPr lang="en-US" sz="2000" dirty="0"/>
              <a:t>From experiments it results that current associated to </a:t>
            </a:r>
            <a:r>
              <a:rPr lang="en-US" sz="2000" b="1" dirty="0"/>
              <a:t>SE2</a:t>
            </a:r>
            <a:r>
              <a:rPr lang="en-US" sz="2000" dirty="0"/>
              <a:t> is about 4-6</a:t>
            </a:r>
            <a:r>
              <a:rPr lang="ro-RO" sz="2000" dirty="0"/>
              <a:t> </a:t>
            </a:r>
            <a:r>
              <a:rPr lang="en-US" sz="2000" dirty="0"/>
              <a:t>times higher than to </a:t>
            </a:r>
            <a:r>
              <a:rPr lang="en-US" sz="2000" b="1" dirty="0"/>
              <a:t>SE1.</a:t>
            </a:r>
            <a:r>
              <a:rPr lang="en-US" sz="2000" dirty="0"/>
              <a:t> </a:t>
            </a:r>
            <a:r>
              <a:rPr lang="ro-RO" sz="2000" dirty="0"/>
              <a:t>so, </a:t>
            </a:r>
            <a:r>
              <a:rPr lang="en-US" sz="2000" b="1" dirty="0"/>
              <a:t>the</a:t>
            </a:r>
            <a:r>
              <a:rPr lang="ro-RO" sz="2000" b="1" dirty="0"/>
              <a:t> </a:t>
            </a:r>
            <a:r>
              <a:rPr lang="en-US" sz="2000" b="1" dirty="0"/>
              <a:t>resolution in morphologic analyses is limited to SE1</a:t>
            </a:r>
          </a:p>
        </p:txBody>
      </p:sp>
      <p:pic>
        <p:nvPicPr>
          <p:cNvPr id="4" name="Picture 3"/>
          <p:cNvPicPr>
            <a:picLocks noChangeAspect="1"/>
          </p:cNvPicPr>
          <p:nvPr/>
        </p:nvPicPr>
        <p:blipFill>
          <a:blip r:embed="rId2"/>
          <a:stretch>
            <a:fillRect/>
          </a:stretch>
        </p:blipFill>
        <p:spPr>
          <a:xfrm>
            <a:off x="4906849" y="1981200"/>
            <a:ext cx="4310744" cy="2743200"/>
          </a:xfrm>
          <a:prstGeom prst="rect">
            <a:avLst/>
          </a:prstGeom>
        </p:spPr>
      </p:pic>
    </p:spTree>
    <p:extLst>
      <p:ext uri="{BB962C8B-B14F-4D97-AF65-F5344CB8AC3E}">
        <p14:creationId xmlns:p14="http://schemas.microsoft.com/office/powerpoint/2010/main" val="3641148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Spaial profile of SE</a:t>
            </a:r>
            <a:endParaRPr lang="en-US" dirty="0"/>
          </a:p>
        </p:txBody>
      </p:sp>
      <p:pic>
        <p:nvPicPr>
          <p:cNvPr id="4" name="Content Placeholder 3"/>
          <p:cNvPicPr>
            <a:picLocks noGrp="1" noChangeAspect="1"/>
          </p:cNvPicPr>
          <p:nvPr>
            <p:ph idx="1"/>
          </p:nvPr>
        </p:nvPicPr>
        <p:blipFill>
          <a:blip r:embed="rId2"/>
          <a:stretch>
            <a:fillRect/>
          </a:stretch>
        </p:blipFill>
        <p:spPr>
          <a:xfrm>
            <a:off x="4844824" y="1672047"/>
            <a:ext cx="4299176" cy="2518954"/>
          </a:xfrm>
          <a:prstGeom prst="rect">
            <a:avLst/>
          </a:prstGeom>
        </p:spPr>
      </p:pic>
      <p:sp>
        <p:nvSpPr>
          <p:cNvPr id="5" name="Rectangle 4"/>
          <p:cNvSpPr/>
          <p:nvPr/>
        </p:nvSpPr>
        <p:spPr>
          <a:xfrm>
            <a:off x="152400" y="1676400"/>
            <a:ext cx="4572000" cy="5016758"/>
          </a:xfrm>
          <a:prstGeom prst="rect">
            <a:avLst/>
          </a:prstGeom>
        </p:spPr>
        <p:txBody>
          <a:bodyPr>
            <a:spAutoFit/>
          </a:bodyPr>
          <a:lstStyle/>
          <a:p>
            <a:r>
              <a:rPr lang="en-US" sz="2000" dirty="0"/>
              <a:t>The total secondary electron coefficient δ consists of two components δ1 and δ2, corresponding to SE1 and SE2: </a:t>
            </a:r>
            <a:r>
              <a:rPr lang="en-US" sz="2000" b="1" dirty="0"/>
              <a:t>δ= δ1 + ηδ2 </a:t>
            </a:r>
            <a:endParaRPr lang="ro-RO" sz="2000" b="1" dirty="0"/>
          </a:p>
          <a:p>
            <a:r>
              <a:rPr lang="en-US" sz="2000" dirty="0"/>
              <a:t>The backscatter coefficient </a:t>
            </a:r>
            <a:r>
              <a:rPr lang="en-US" sz="2000" b="1" dirty="0"/>
              <a:t>η</a:t>
            </a:r>
            <a:r>
              <a:rPr lang="en-US" sz="2000" dirty="0"/>
              <a:t> multiplies </a:t>
            </a:r>
            <a:r>
              <a:rPr lang="en-US" sz="2000" b="1" dirty="0"/>
              <a:t>δ2</a:t>
            </a:r>
            <a:r>
              <a:rPr lang="en-US" sz="2000" dirty="0"/>
              <a:t> because the flux of energetic beam electrons traveling back to the entrance surface is reduced of </a:t>
            </a:r>
            <a:r>
              <a:rPr lang="en-US" sz="2000" b="1" dirty="0"/>
              <a:t>η</a:t>
            </a:r>
            <a:r>
              <a:rPr lang="en-US" sz="2000" dirty="0"/>
              <a:t> . </a:t>
            </a:r>
            <a:endParaRPr lang="ro-RO" sz="2000" dirty="0"/>
          </a:p>
          <a:p>
            <a:r>
              <a:rPr lang="en-US" sz="2000" dirty="0"/>
              <a:t>The values of </a:t>
            </a:r>
            <a:r>
              <a:rPr lang="en-US" sz="2000" b="1" dirty="0"/>
              <a:t>δ1</a:t>
            </a:r>
            <a:r>
              <a:rPr lang="en-US" sz="2000" dirty="0"/>
              <a:t> and </a:t>
            </a:r>
            <a:r>
              <a:rPr lang="en-US" sz="2000" b="1" dirty="0"/>
              <a:t>δ2 </a:t>
            </a:r>
            <a:r>
              <a:rPr lang="en-US" sz="2000" dirty="0"/>
              <a:t>are not equal , that is an incident beam electron and an average backscattered electron are not equally efficient in generating SE. In general, the ratio </a:t>
            </a:r>
            <a:r>
              <a:rPr lang="en-US" sz="2000" b="1" dirty="0"/>
              <a:t>δ2/δ1</a:t>
            </a:r>
            <a:r>
              <a:rPr lang="en-US" sz="2000" dirty="0"/>
              <a:t> is of the order of 3-4, </a:t>
            </a:r>
            <a:r>
              <a:rPr lang="en-US" sz="2000" b="1" dirty="0"/>
              <a:t>that is BSE are significantly more efficient at generating SE than beam electrons</a:t>
            </a:r>
            <a:r>
              <a:rPr lang="en-US" sz="2000" dirty="0"/>
              <a:t>.</a:t>
            </a:r>
          </a:p>
        </p:txBody>
      </p:sp>
    </p:spTree>
    <p:extLst>
      <p:ext uri="{BB962C8B-B14F-4D97-AF65-F5344CB8AC3E}">
        <p14:creationId xmlns:p14="http://schemas.microsoft.com/office/powerpoint/2010/main" val="3926280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Specimen composition dependence of SE</a:t>
            </a:r>
          </a:p>
        </p:txBody>
      </p:sp>
      <p:sp>
        <p:nvSpPr>
          <p:cNvPr id="3" name="Content Placeholder 2"/>
          <p:cNvSpPr>
            <a:spLocks noGrp="1"/>
          </p:cNvSpPr>
          <p:nvPr>
            <p:ph idx="1"/>
          </p:nvPr>
        </p:nvSpPr>
        <p:spPr>
          <a:xfrm>
            <a:off x="17417" y="1676400"/>
            <a:ext cx="5545183" cy="4525962"/>
          </a:xfrm>
        </p:spPr>
        <p:txBody>
          <a:bodyPr/>
          <a:lstStyle/>
          <a:p>
            <a:pPr marL="0" indent="0">
              <a:buNone/>
            </a:pPr>
            <a:r>
              <a:rPr lang="en-US" sz="2000" dirty="0"/>
              <a:t>Compared to the </a:t>
            </a:r>
            <a:r>
              <a:rPr lang="en-US" sz="2000" dirty="0" err="1"/>
              <a:t>behaviour</a:t>
            </a:r>
            <a:r>
              <a:rPr lang="en-US" sz="2000" dirty="0"/>
              <a:t> of BSE, whose yield increases nearly monotonically with the atomic number of specimen, the SE coefficient is relatively insensitive to Z. </a:t>
            </a:r>
            <a:endParaRPr lang="ro-RO" sz="2000" dirty="0"/>
          </a:p>
          <a:p>
            <a:pPr marL="0" indent="0">
              <a:buNone/>
            </a:pPr>
            <a:r>
              <a:rPr lang="en-US" sz="2000" dirty="0"/>
              <a:t>As an example, for a beam energy of 20 </a:t>
            </a:r>
            <a:r>
              <a:rPr lang="en-US" sz="2000" dirty="0" err="1"/>
              <a:t>keV</a:t>
            </a:r>
            <a:r>
              <a:rPr lang="en-US" sz="2000" dirty="0"/>
              <a:t>, δ has a value </a:t>
            </a:r>
            <a:r>
              <a:rPr lang="en-US" sz="2000" dirty="0" err="1"/>
              <a:t>appoximately</a:t>
            </a:r>
            <a:r>
              <a:rPr lang="en-US" sz="2000" dirty="0"/>
              <a:t> 0.1 for most elements. </a:t>
            </a:r>
            <a:endParaRPr lang="ro-RO" sz="2000" dirty="0"/>
          </a:p>
          <a:p>
            <a:pPr marL="0" indent="0">
              <a:buNone/>
            </a:pPr>
            <a:r>
              <a:rPr lang="en-US" sz="2000" dirty="0"/>
              <a:t>Two </a:t>
            </a:r>
            <a:r>
              <a:rPr lang="en-US" sz="2000" dirty="0" err="1"/>
              <a:t>notheworthy</a:t>
            </a:r>
            <a:r>
              <a:rPr lang="en-US" sz="2000" dirty="0"/>
              <a:t> exceptions to this average value at 20 </a:t>
            </a:r>
            <a:r>
              <a:rPr lang="en-US" sz="2000" dirty="0" err="1"/>
              <a:t>keV</a:t>
            </a:r>
            <a:r>
              <a:rPr lang="en-US" sz="2000" dirty="0"/>
              <a:t> are carbon, which is anomalously low ( δ = 0.05) and gold, which is anomalously high ( δ = 0.2).</a:t>
            </a:r>
          </a:p>
        </p:txBody>
      </p:sp>
      <p:pic>
        <p:nvPicPr>
          <p:cNvPr id="4" name="Picture 3"/>
          <p:cNvPicPr>
            <a:picLocks noChangeAspect="1"/>
          </p:cNvPicPr>
          <p:nvPr/>
        </p:nvPicPr>
        <p:blipFill>
          <a:blip r:embed="rId2"/>
          <a:stretch>
            <a:fillRect/>
          </a:stretch>
        </p:blipFill>
        <p:spPr>
          <a:xfrm>
            <a:off x="5801798" y="1687286"/>
            <a:ext cx="3322608" cy="1958510"/>
          </a:xfrm>
          <a:prstGeom prst="rect">
            <a:avLst/>
          </a:prstGeom>
        </p:spPr>
      </p:pic>
    </p:spTree>
    <p:extLst>
      <p:ext uri="{BB962C8B-B14F-4D97-AF65-F5344CB8AC3E}">
        <p14:creationId xmlns:p14="http://schemas.microsoft.com/office/powerpoint/2010/main" val="924533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Specimen tilt dependence of SE</a:t>
            </a:r>
          </a:p>
        </p:txBody>
      </p:sp>
      <p:sp>
        <p:nvSpPr>
          <p:cNvPr id="3" name="Content Placeholder 2"/>
          <p:cNvSpPr>
            <a:spLocks noGrp="1"/>
          </p:cNvSpPr>
          <p:nvPr>
            <p:ph idx="1"/>
          </p:nvPr>
        </p:nvSpPr>
        <p:spPr/>
        <p:txBody>
          <a:bodyPr/>
          <a:lstStyle/>
          <a:p>
            <a:r>
              <a:rPr lang="en-US" sz="2000" dirty="0"/>
              <a:t>As the angle of the specimen tilt is increased, δ increases following a relationship reasonably well described by a secant function: </a:t>
            </a:r>
            <a:endParaRPr lang="ro-RO" sz="2000" dirty="0"/>
          </a:p>
          <a:p>
            <a:pPr marL="0" indent="0">
              <a:buNone/>
            </a:pPr>
            <a:r>
              <a:rPr lang="en-US" sz="2000" dirty="0"/>
              <a:t>δ(θ) = δ</a:t>
            </a:r>
            <a:r>
              <a:rPr lang="en-US" sz="1200" dirty="0"/>
              <a:t>0</a:t>
            </a:r>
            <a:r>
              <a:rPr lang="en-US" sz="2000" dirty="0"/>
              <a:t> sec θ</a:t>
            </a:r>
            <a:r>
              <a:rPr lang="ro-RO" sz="2000" dirty="0"/>
              <a:t>, </a:t>
            </a:r>
            <a:r>
              <a:rPr lang="en-US" sz="2000" dirty="0"/>
              <a:t> where δ 0 is the value of δ found at θ = 0° (normal incidence)</a:t>
            </a:r>
          </a:p>
        </p:txBody>
      </p:sp>
      <p:pic>
        <p:nvPicPr>
          <p:cNvPr id="4" name="Picture 3"/>
          <p:cNvPicPr>
            <a:picLocks noChangeAspect="1"/>
          </p:cNvPicPr>
          <p:nvPr/>
        </p:nvPicPr>
        <p:blipFill>
          <a:blip r:embed="rId2"/>
          <a:stretch>
            <a:fillRect/>
          </a:stretch>
        </p:blipFill>
        <p:spPr>
          <a:xfrm>
            <a:off x="3276600" y="3276601"/>
            <a:ext cx="3486911" cy="3169920"/>
          </a:xfrm>
          <a:prstGeom prst="rect">
            <a:avLst/>
          </a:prstGeom>
        </p:spPr>
      </p:pic>
    </p:spTree>
    <p:extLst>
      <p:ext uri="{BB962C8B-B14F-4D97-AF65-F5344CB8AC3E}">
        <p14:creationId xmlns:p14="http://schemas.microsoft.com/office/powerpoint/2010/main" val="566191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752600"/>
            <a:ext cx="5257800" cy="4525962"/>
          </a:xfrm>
        </p:spPr>
        <p:txBody>
          <a:bodyPr/>
          <a:lstStyle/>
          <a:p>
            <a:pPr marL="0" indent="0">
              <a:buNone/>
            </a:pPr>
            <a:r>
              <a:rPr lang="en-US" sz="2000" dirty="0"/>
              <a:t>The origin of secant function </a:t>
            </a:r>
            <a:r>
              <a:rPr lang="en-US" sz="2000" dirty="0" err="1"/>
              <a:t>behaviour</a:t>
            </a:r>
            <a:r>
              <a:rPr lang="en-US" sz="2000" dirty="0"/>
              <a:t> can be understood with the simple argument illustrated in figure. </a:t>
            </a:r>
            <a:endParaRPr lang="ro-RO" sz="2000" dirty="0"/>
          </a:p>
          <a:p>
            <a:pPr marL="0" indent="0">
              <a:buNone/>
            </a:pPr>
            <a:r>
              <a:rPr lang="en-US" sz="2000" dirty="0"/>
              <a:t>Consider that all SE are created along the primary beam trajectory within a distance of </a:t>
            </a:r>
            <a:r>
              <a:rPr lang="en-US" sz="2000" b="1" dirty="0"/>
              <a:t>R</a:t>
            </a:r>
            <a:r>
              <a:rPr lang="en-US" sz="1400" b="1" dirty="0"/>
              <a:t>0</a:t>
            </a:r>
            <a:r>
              <a:rPr lang="en-US" sz="2000" dirty="0"/>
              <a:t> of the surface can escape. When the specimen is tilted to a value of </a:t>
            </a:r>
            <a:r>
              <a:rPr lang="en-US" sz="2000" b="1" dirty="0"/>
              <a:t>θ</a:t>
            </a:r>
            <a:r>
              <a:rPr lang="en-US" sz="2000" dirty="0"/>
              <a:t>, the length </a:t>
            </a:r>
            <a:r>
              <a:rPr lang="en-US" sz="2000" b="1" dirty="0"/>
              <a:t>R</a:t>
            </a:r>
            <a:r>
              <a:rPr lang="en-US" sz="2000" dirty="0"/>
              <a:t> of the primary electron path within a distance R</a:t>
            </a:r>
            <a:r>
              <a:rPr lang="en-US" sz="1400" dirty="0"/>
              <a:t>0</a:t>
            </a:r>
            <a:r>
              <a:rPr lang="en-US" sz="2000" dirty="0"/>
              <a:t> from the surface increases as: </a:t>
            </a:r>
            <a:endParaRPr lang="ro-RO" sz="2000" dirty="0"/>
          </a:p>
          <a:p>
            <a:pPr marL="0" indent="0" algn="ctr">
              <a:buNone/>
            </a:pPr>
            <a:r>
              <a:rPr lang="en-US" sz="2000" b="1" dirty="0"/>
              <a:t>R = R</a:t>
            </a:r>
            <a:r>
              <a:rPr lang="en-US" sz="1400" b="1" dirty="0"/>
              <a:t>0</a:t>
            </a:r>
            <a:r>
              <a:rPr lang="en-US" sz="2000" b="1" dirty="0"/>
              <a:t> sec θ </a:t>
            </a:r>
            <a:endParaRPr lang="ro-RO" sz="2000" b="1" dirty="0"/>
          </a:p>
          <a:p>
            <a:pPr marL="0" indent="0">
              <a:buNone/>
            </a:pPr>
            <a:r>
              <a:rPr lang="en-US" sz="2000" dirty="0"/>
              <a:t>Since production and escape of SE are proportional to path length, the secondary electron coefficient increases following a secant relationship. </a:t>
            </a:r>
          </a:p>
        </p:txBody>
      </p:sp>
      <p:pic>
        <p:nvPicPr>
          <p:cNvPr id="4" name="Picture 3"/>
          <p:cNvPicPr>
            <a:picLocks noChangeAspect="1"/>
          </p:cNvPicPr>
          <p:nvPr/>
        </p:nvPicPr>
        <p:blipFill>
          <a:blip r:embed="rId2"/>
          <a:stretch>
            <a:fillRect/>
          </a:stretch>
        </p:blipFill>
        <p:spPr>
          <a:xfrm>
            <a:off x="5422324" y="2057400"/>
            <a:ext cx="3554233" cy="4114800"/>
          </a:xfrm>
          <a:prstGeom prst="rect">
            <a:avLst/>
          </a:prstGeom>
        </p:spPr>
      </p:pic>
      <p:sp>
        <p:nvSpPr>
          <p:cNvPr id="5" name="Rectangle 4"/>
          <p:cNvSpPr/>
          <p:nvPr/>
        </p:nvSpPr>
        <p:spPr>
          <a:xfrm>
            <a:off x="142602" y="6298156"/>
            <a:ext cx="9001397" cy="646331"/>
          </a:xfrm>
          <a:prstGeom prst="rect">
            <a:avLst/>
          </a:prstGeom>
        </p:spPr>
        <p:txBody>
          <a:bodyPr wrap="square">
            <a:spAutoFit/>
          </a:bodyPr>
          <a:lstStyle/>
          <a:p>
            <a:pPr marL="0" indent="0">
              <a:buNone/>
            </a:pPr>
            <a:r>
              <a:rPr lang="en-US" dirty="0"/>
              <a:t>Moreover, since backscattering increases with tilt angle θ, also SE2 contribute to the increase in δ at high till angles.</a:t>
            </a:r>
          </a:p>
        </p:txBody>
      </p:sp>
    </p:spTree>
    <p:extLst>
      <p:ext uri="{BB962C8B-B14F-4D97-AF65-F5344CB8AC3E}">
        <p14:creationId xmlns:p14="http://schemas.microsoft.com/office/powerpoint/2010/main" val="3514102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rot="5400000">
            <a:off x="2463955" y="-844160"/>
            <a:ext cx="3962400" cy="5689909"/>
          </a:xfrm>
          <a:prstGeom prst="rect">
            <a:avLst/>
          </a:prstGeom>
        </p:spPr>
      </p:pic>
      <p:pic>
        <p:nvPicPr>
          <p:cNvPr id="5" name="Picture 4"/>
          <p:cNvPicPr>
            <a:picLocks noChangeAspect="1"/>
          </p:cNvPicPr>
          <p:nvPr/>
        </p:nvPicPr>
        <p:blipFill>
          <a:blip r:embed="rId3"/>
          <a:stretch>
            <a:fillRect/>
          </a:stretch>
        </p:blipFill>
        <p:spPr>
          <a:xfrm rot="5400000">
            <a:off x="3460659" y="2121535"/>
            <a:ext cx="1968989" cy="5689910"/>
          </a:xfrm>
          <a:prstGeom prst="rect">
            <a:avLst/>
          </a:prstGeom>
        </p:spPr>
      </p:pic>
    </p:spTree>
    <p:extLst>
      <p:ext uri="{BB962C8B-B14F-4D97-AF65-F5344CB8AC3E}">
        <p14:creationId xmlns:p14="http://schemas.microsoft.com/office/powerpoint/2010/main" val="444642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Angular distribution of SE</a:t>
            </a:r>
          </a:p>
        </p:txBody>
      </p:sp>
      <p:sp>
        <p:nvSpPr>
          <p:cNvPr id="3" name="Content Placeholder 2"/>
          <p:cNvSpPr>
            <a:spLocks noGrp="1"/>
          </p:cNvSpPr>
          <p:nvPr>
            <p:ph idx="1"/>
          </p:nvPr>
        </p:nvSpPr>
        <p:spPr>
          <a:xfrm>
            <a:off x="0" y="1951038"/>
            <a:ext cx="9144000" cy="4525962"/>
          </a:xfrm>
        </p:spPr>
        <p:txBody>
          <a:bodyPr/>
          <a:lstStyle/>
          <a:p>
            <a:r>
              <a:rPr lang="en-US" sz="2000" dirty="0"/>
              <a:t>For normal incidence of primary beam, SE emission follows a cosine distribution (cos φ), where φ is measured with respect to the surface (similar </a:t>
            </a:r>
            <a:r>
              <a:rPr lang="en-US" sz="2000" dirty="0" err="1"/>
              <a:t>behaviour</a:t>
            </a:r>
            <a:r>
              <a:rPr lang="en-US" sz="2000" dirty="0"/>
              <a:t> of BSE) </a:t>
            </a:r>
            <a:endParaRPr lang="ro-RO" sz="2000" dirty="0"/>
          </a:p>
          <a:p>
            <a:endParaRPr lang="ro-RO" sz="2000" dirty="0"/>
          </a:p>
          <a:p>
            <a:r>
              <a:rPr lang="en-US" sz="2000" dirty="0"/>
              <a:t>When the specimen is tilted, the angular emission </a:t>
            </a:r>
            <a:r>
              <a:rPr lang="en-US" sz="2000" dirty="0" err="1"/>
              <a:t>behaviours</a:t>
            </a:r>
            <a:r>
              <a:rPr lang="en-US" sz="2000" dirty="0"/>
              <a:t> of BSE and SE differ. </a:t>
            </a:r>
            <a:endParaRPr lang="ro-RO" sz="2000" dirty="0"/>
          </a:p>
          <a:p>
            <a:endParaRPr lang="ro-RO" sz="2000" dirty="0"/>
          </a:p>
          <a:p>
            <a:r>
              <a:rPr lang="en-US" sz="2000" dirty="0"/>
              <a:t>For BSE, the angular distribution becomes asymmetric and peaked a in forward scattering direction, for SE the angular </a:t>
            </a:r>
            <a:r>
              <a:rPr lang="en-US" sz="2000" dirty="0" err="1"/>
              <a:t>distribustion</a:t>
            </a:r>
            <a:r>
              <a:rPr lang="en-US" sz="2000" dirty="0"/>
              <a:t> remains a symmetric cosine function of φ. </a:t>
            </a:r>
            <a:endParaRPr lang="ro-RO" sz="2000" dirty="0"/>
          </a:p>
          <a:p>
            <a:endParaRPr lang="ro-RO" sz="2000" dirty="0"/>
          </a:p>
          <a:p>
            <a:r>
              <a:rPr lang="en-US" sz="2000" b="1" dirty="0"/>
              <a:t>This </a:t>
            </a:r>
            <a:r>
              <a:rPr lang="en-US" sz="2000" b="1" dirty="0" err="1"/>
              <a:t>behaviour</a:t>
            </a:r>
            <a:r>
              <a:rPr lang="en-US" sz="2000" b="1" dirty="0"/>
              <a:t> is a result of the fact that SE are generated </a:t>
            </a:r>
            <a:r>
              <a:rPr lang="en-US" sz="2000" b="1" dirty="0" err="1"/>
              <a:t>isotropically</a:t>
            </a:r>
            <a:r>
              <a:rPr lang="en-US" sz="2000" b="1" dirty="0"/>
              <a:t> by the primary electrons regardless of tilt.</a:t>
            </a:r>
          </a:p>
        </p:txBody>
      </p:sp>
    </p:spTree>
    <p:extLst>
      <p:ext uri="{BB962C8B-B14F-4D97-AF65-F5344CB8AC3E}">
        <p14:creationId xmlns:p14="http://schemas.microsoft.com/office/powerpoint/2010/main" val="1990697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818"/>
            <a:ext cx="8458200" cy="1143000"/>
          </a:xfrm>
        </p:spPr>
        <p:txBody>
          <a:bodyPr/>
          <a:lstStyle/>
          <a:p>
            <a:r>
              <a:rPr lang="en-US" dirty="0"/>
              <a:t>TEM Imaging and Diffraction Operational Modes</a:t>
            </a:r>
          </a:p>
        </p:txBody>
      </p:sp>
      <p:sp>
        <p:nvSpPr>
          <p:cNvPr id="4" name="AutoShape 4" descr="Transmission electron microscope Illustration [11] | Download Scientific  Diagr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55575" y="1676400"/>
            <a:ext cx="3959225" cy="923330"/>
          </a:xfrm>
          <a:prstGeom prst="rect">
            <a:avLst/>
          </a:prstGeom>
        </p:spPr>
        <p:txBody>
          <a:bodyPr wrap="square">
            <a:spAutoFit/>
          </a:bodyPr>
          <a:lstStyle/>
          <a:p>
            <a:r>
              <a:rPr lang="en-US" dirty="0"/>
              <a:t>Un TEM </a:t>
            </a:r>
            <a:r>
              <a:rPr lang="en-US" dirty="0" err="1"/>
              <a:t>funcționează</a:t>
            </a:r>
            <a:r>
              <a:rPr lang="en-US" dirty="0"/>
              <a:t> </a:t>
            </a:r>
            <a:r>
              <a:rPr lang="ro-RO" dirty="0"/>
              <a:t>similar</a:t>
            </a:r>
          </a:p>
          <a:p>
            <a:endParaRPr lang="ro-RO" dirty="0"/>
          </a:p>
          <a:p>
            <a:r>
              <a:rPr lang="en-US" dirty="0"/>
              <a:t>un</a:t>
            </a:r>
            <a:r>
              <a:rPr lang="ro-RO" dirty="0"/>
              <a:t>ui </a:t>
            </a:r>
            <a:r>
              <a:rPr lang="en-US" dirty="0" err="1"/>
              <a:t>proiector</a:t>
            </a:r>
            <a:r>
              <a:rPr lang="en-US" dirty="0"/>
              <a:t> de </a:t>
            </a:r>
            <a:r>
              <a:rPr lang="en-US" dirty="0" err="1"/>
              <a:t>diapozitive</a:t>
            </a:r>
            <a:r>
              <a:rPr lang="en-US" dirty="0"/>
              <a:t>. </a:t>
            </a:r>
          </a:p>
        </p:txBody>
      </p:sp>
      <p:pic>
        <p:nvPicPr>
          <p:cNvPr id="4102" name="Picture 6" descr="TEM Imag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006" y="1599343"/>
            <a:ext cx="5867400" cy="525865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7011" y="3429000"/>
            <a:ext cx="2780211" cy="923330"/>
          </a:xfrm>
          <a:prstGeom prst="rect">
            <a:avLst/>
          </a:prstGeom>
        </p:spPr>
        <p:txBody>
          <a:bodyPr wrap="square">
            <a:spAutoFit/>
          </a:bodyPr>
          <a:lstStyle/>
          <a:p>
            <a:r>
              <a:rPr lang="en-US" dirty="0">
                <a:hlinkClick r:id="rId3"/>
              </a:rPr>
              <a:t>https://vaccoat.com/blog/electron-microscope/</a:t>
            </a:r>
            <a:endParaRPr lang="ro-RO" dirty="0"/>
          </a:p>
          <a:p>
            <a:endParaRPr lang="en-US" dirty="0"/>
          </a:p>
        </p:txBody>
      </p:sp>
    </p:spTree>
    <p:extLst>
      <p:ext uri="{BB962C8B-B14F-4D97-AF65-F5344CB8AC3E}">
        <p14:creationId xmlns:p14="http://schemas.microsoft.com/office/powerpoint/2010/main" val="2309713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Scanning electron microscope</a:t>
            </a:r>
            <a:endParaRPr lang="en-US" dirty="0"/>
          </a:p>
        </p:txBody>
      </p:sp>
      <p:sp>
        <p:nvSpPr>
          <p:cNvPr id="3" name="Content Placeholder 2"/>
          <p:cNvSpPr>
            <a:spLocks noGrp="1"/>
          </p:cNvSpPr>
          <p:nvPr>
            <p:ph idx="1"/>
          </p:nvPr>
        </p:nvSpPr>
        <p:spPr>
          <a:xfrm>
            <a:off x="0" y="1524000"/>
            <a:ext cx="9144000" cy="4525962"/>
          </a:xfrm>
        </p:spPr>
        <p:txBody>
          <a:bodyPr/>
          <a:lstStyle/>
          <a:p>
            <a:pPr marL="0" indent="0">
              <a:buNone/>
            </a:pPr>
            <a:r>
              <a:rPr lang="en-US" sz="2000" dirty="0" err="1"/>
              <a:t>Microscopia</a:t>
            </a:r>
            <a:r>
              <a:rPr lang="en-US" sz="2000" dirty="0"/>
              <a:t> </a:t>
            </a:r>
            <a:r>
              <a:rPr lang="en-US" sz="2000" dirty="0" err="1"/>
              <a:t>electronică</a:t>
            </a:r>
            <a:r>
              <a:rPr lang="en-US" sz="2000" dirty="0"/>
              <a:t> cu </a:t>
            </a:r>
            <a:r>
              <a:rPr lang="en-US" sz="2000" dirty="0" err="1"/>
              <a:t>scanare</a:t>
            </a:r>
            <a:r>
              <a:rPr lang="en-US" sz="2000" dirty="0"/>
              <a:t> se </a:t>
            </a:r>
            <a:r>
              <a:rPr lang="en-US" sz="2000" dirty="0" err="1"/>
              <a:t>bazează</a:t>
            </a:r>
            <a:r>
              <a:rPr lang="en-US" sz="2000" dirty="0"/>
              <a:t> </a:t>
            </a:r>
            <a:r>
              <a:rPr lang="en-US" sz="2000" dirty="0" err="1"/>
              <a:t>pe</a:t>
            </a:r>
            <a:r>
              <a:rPr lang="en-US" sz="2000" dirty="0"/>
              <a:t> </a:t>
            </a:r>
            <a:r>
              <a:rPr lang="en-US" sz="2000" dirty="0" err="1"/>
              <a:t>emisia</a:t>
            </a:r>
            <a:r>
              <a:rPr lang="en-US" sz="2000" dirty="0"/>
              <a:t> de </a:t>
            </a:r>
            <a:r>
              <a:rPr lang="en-US" sz="2000" dirty="0" err="1"/>
              <a:t>electroni</a:t>
            </a:r>
            <a:r>
              <a:rPr lang="en-US" sz="2000" dirty="0"/>
              <a:t> </a:t>
            </a:r>
            <a:r>
              <a:rPr lang="en-US" sz="2000" dirty="0" err="1"/>
              <a:t>secundari</a:t>
            </a:r>
            <a:r>
              <a:rPr lang="en-US" sz="2000" dirty="0"/>
              <a:t> </a:t>
            </a:r>
            <a:r>
              <a:rPr lang="en-US" sz="2000" dirty="0" err="1"/>
              <a:t>și</a:t>
            </a:r>
            <a:r>
              <a:rPr lang="en-US" sz="2000" dirty="0"/>
              <a:t> </a:t>
            </a:r>
            <a:r>
              <a:rPr lang="en-US" sz="2000" dirty="0" err="1"/>
              <a:t>electroni</a:t>
            </a:r>
            <a:r>
              <a:rPr lang="en-US" sz="2000" dirty="0"/>
              <a:t> </a:t>
            </a:r>
            <a:r>
              <a:rPr lang="en-US" sz="2000" dirty="0" err="1"/>
              <a:t>retroîmprăștiați</a:t>
            </a:r>
            <a:r>
              <a:rPr lang="en-US" sz="2000" dirty="0"/>
              <a:t> </a:t>
            </a:r>
            <a:r>
              <a:rPr lang="en-US" sz="2000" dirty="0" err="1"/>
              <a:t>și</a:t>
            </a:r>
            <a:r>
              <a:rPr lang="en-US" sz="2000" dirty="0"/>
              <a:t> </a:t>
            </a:r>
            <a:r>
              <a:rPr lang="en-US" sz="2000" dirty="0" err="1"/>
              <a:t>dezvăluie</a:t>
            </a:r>
            <a:r>
              <a:rPr lang="en-US" sz="2000" dirty="0"/>
              <a:t> </a:t>
            </a:r>
            <a:r>
              <a:rPr lang="en-US" sz="2000" dirty="0" err="1"/>
              <a:t>informații</a:t>
            </a:r>
            <a:r>
              <a:rPr lang="en-US" sz="2000" dirty="0"/>
              <a:t> </a:t>
            </a:r>
            <a:r>
              <a:rPr lang="en-US" sz="2000" dirty="0" err="1"/>
              <a:t>despre</a:t>
            </a:r>
            <a:r>
              <a:rPr lang="en-US" sz="2000" dirty="0"/>
              <a:t> </a:t>
            </a:r>
            <a:r>
              <a:rPr lang="en-US" sz="2000" dirty="0" err="1"/>
              <a:t>eșantion</a:t>
            </a:r>
            <a:r>
              <a:rPr lang="en-US" sz="2000" dirty="0"/>
              <a:t>, </a:t>
            </a:r>
            <a:r>
              <a:rPr lang="en-US" sz="2000" dirty="0" err="1"/>
              <a:t>inclusiv</a:t>
            </a:r>
            <a:r>
              <a:rPr lang="en-US" sz="2000" dirty="0"/>
              <a:t> </a:t>
            </a:r>
            <a:r>
              <a:rPr lang="en-US" sz="2000" dirty="0" err="1"/>
              <a:t>morfologia</a:t>
            </a:r>
            <a:r>
              <a:rPr lang="en-US" sz="2000" dirty="0"/>
              <a:t> </a:t>
            </a:r>
            <a:r>
              <a:rPr lang="en-US" sz="2000" dirty="0" err="1"/>
              <a:t>suprafeței</a:t>
            </a:r>
            <a:r>
              <a:rPr lang="en-US" sz="2000" dirty="0"/>
              <a:t>, </a:t>
            </a:r>
            <a:r>
              <a:rPr lang="en-US" sz="2000" dirty="0" err="1"/>
              <a:t>compoziția</a:t>
            </a:r>
            <a:r>
              <a:rPr lang="en-US" sz="2000" dirty="0"/>
              <a:t> </a:t>
            </a:r>
            <a:r>
              <a:rPr lang="en-US" sz="2000" dirty="0" err="1"/>
              <a:t>chimică</a:t>
            </a:r>
            <a:r>
              <a:rPr lang="en-US" sz="2000" dirty="0"/>
              <a:t> </a:t>
            </a:r>
            <a:r>
              <a:rPr lang="en-US" sz="2000" dirty="0" err="1"/>
              <a:t>și</a:t>
            </a:r>
            <a:r>
              <a:rPr lang="en-US" sz="2000" dirty="0"/>
              <a:t> </a:t>
            </a:r>
            <a:r>
              <a:rPr lang="en-US" sz="2000" dirty="0" err="1"/>
              <a:t>structura</a:t>
            </a:r>
            <a:r>
              <a:rPr lang="en-US" sz="2000" dirty="0"/>
              <a:t> </a:t>
            </a:r>
            <a:r>
              <a:rPr lang="en-US" sz="2000" dirty="0" err="1"/>
              <a:t>cristalină</a:t>
            </a:r>
            <a:r>
              <a:rPr lang="en-US" sz="2000" dirty="0"/>
              <a:t> a </a:t>
            </a:r>
            <a:r>
              <a:rPr lang="en-US" sz="2000" dirty="0" err="1"/>
              <a:t>probei</a:t>
            </a:r>
            <a:r>
              <a:rPr lang="en-US" sz="2000" dirty="0"/>
              <a:t>. </a:t>
            </a:r>
            <a:r>
              <a:rPr lang="en-US" sz="2000" dirty="0" err="1"/>
              <a:t>Deoarece</a:t>
            </a:r>
            <a:r>
              <a:rPr lang="en-US" sz="2000" dirty="0"/>
              <a:t> </a:t>
            </a:r>
            <a:r>
              <a:rPr lang="en-US" sz="2000" dirty="0" err="1"/>
              <a:t>electronii</a:t>
            </a:r>
            <a:r>
              <a:rPr lang="en-US" sz="2000" dirty="0"/>
              <a:t> </a:t>
            </a:r>
            <a:r>
              <a:rPr lang="en-US" sz="2000" dirty="0" err="1"/>
              <a:t>secundari</a:t>
            </a:r>
            <a:r>
              <a:rPr lang="en-US" sz="2000" dirty="0"/>
              <a:t> au </a:t>
            </a:r>
            <a:r>
              <a:rPr lang="en-US" sz="2000" dirty="0" err="1"/>
              <a:t>energie</a:t>
            </a:r>
            <a:r>
              <a:rPr lang="en-US" sz="2000" dirty="0"/>
              <a:t> </a:t>
            </a:r>
            <a:r>
              <a:rPr lang="en-US" sz="2000" dirty="0" err="1"/>
              <a:t>scăzută</a:t>
            </a:r>
            <a:r>
              <a:rPr lang="en-US" sz="2000" dirty="0"/>
              <a:t>, </a:t>
            </a:r>
            <a:r>
              <a:rPr lang="en-US" sz="2000" dirty="0" err="1"/>
              <a:t>ei</a:t>
            </a:r>
            <a:r>
              <a:rPr lang="en-US" sz="2000" dirty="0"/>
              <a:t> </a:t>
            </a:r>
            <a:r>
              <a:rPr lang="ro-RO" sz="2000" dirty="0"/>
              <a:t>un parcurs </a:t>
            </a:r>
            <a:r>
              <a:rPr lang="en-US" sz="2000" dirty="0"/>
              <a:t>liber </a:t>
            </a:r>
            <a:r>
              <a:rPr lang="en-US" sz="2000" dirty="0" err="1"/>
              <a:t>medi</a:t>
            </a:r>
            <a:r>
              <a:rPr lang="ro-RO" sz="2000" dirty="0"/>
              <a:t>u</a:t>
            </a:r>
            <a:r>
              <a:rPr lang="en-US" sz="2000" dirty="0"/>
              <a:t> mic </a:t>
            </a:r>
            <a:r>
              <a:rPr lang="en-US" sz="2000" dirty="0" err="1"/>
              <a:t>în</a:t>
            </a:r>
            <a:r>
              <a:rPr lang="en-US" sz="2000" dirty="0"/>
              <a:t> </a:t>
            </a:r>
            <a:r>
              <a:rPr lang="en-US" sz="2000" dirty="0" err="1"/>
              <a:t>materialele</a:t>
            </a:r>
            <a:r>
              <a:rPr lang="en-US" sz="2000" dirty="0"/>
              <a:t> </a:t>
            </a:r>
            <a:r>
              <a:rPr lang="en-US" sz="2000" dirty="0" err="1"/>
              <a:t>solide</a:t>
            </a:r>
            <a:r>
              <a:rPr lang="en-US" sz="2000" dirty="0"/>
              <a:t> </a:t>
            </a:r>
            <a:r>
              <a:rPr lang="en-US" sz="2000" dirty="0" err="1"/>
              <a:t>și</a:t>
            </a:r>
            <a:r>
              <a:rPr lang="en-US" sz="2000" dirty="0"/>
              <a:t> </a:t>
            </a:r>
            <a:r>
              <a:rPr lang="ro-RO" sz="2000" dirty="0"/>
              <a:t>penetreză </a:t>
            </a:r>
            <a:r>
              <a:rPr lang="en-US" sz="2000" dirty="0" err="1"/>
              <a:t>suprafaț</a:t>
            </a:r>
            <a:r>
              <a:rPr lang="ro-RO" sz="2000" dirty="0"/>
              <a:t>a</a:t>
            </a:r>
            <a:r>
              <a:rPr lang="en-US" sz="2000" dirty="0"/>
              <a:t> la o </a:t>
            </a:r>
            <a:r>
              <a:rPr lang="en-US" sz="2000" dirty="0" err="1"/>
              <a:t>adâncime</a:t>
            </a:r>
            <a:r>
              <a:rPr lang="en-US" sz="2000" dirty="0"/>
              <a:t> de </a:t>
            </a:r>
            <a:r>
              <a:rPr lang="en-US" sz="2000" dirty="0" err="1"/>
              <a:t>câțiva</a:t>
            </a:r>
            <a:r>
              <a:rPr lang="en-US" sz="2000" dirty="0"/>
              <a:t> </a:t>
            </a:r>
            <a:r>
              <a:rPr lang="en-US" sz="2000" dirty="0" err="1"/>
              <a:t>nanometri</a:t>
            </a:r>
            <a:r>
              <a:rPr lang="en-US" sz="2000" dirty="0"/>
              <a:t>.</a:t>
            </a:r>
          </a:p>
        </p:txBody>
      </p:sp>
      <p:pic>
        <p:nvPicPr>
          <p:cNvPr id="6150" name="Picture 6" descr="Electron Interactions with the Speci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57600"/>
            <a:ext cx="2857500" cy="27717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488668"/>
            <a:ext cx="4239237" cy="369332"/>
          </a:xfrm>
          <a:prstGeom prst="rect">
            <a:avLst/>
          </a:prstGeom>
        </p:spPr>
        <p:txBody>
          <a:bodyPr wrap="none">
            <a:spAutoFit/>
          </a:bodyPr>
          <a:lstStyle/>
          <a:p>
            <a:r>
              <a:rPr lang="en-US" dirty="0">
                <a:solidFill>
                  <a:srgbClr val="444444"/>
                </a:solidFill>
                <a:latin typeface="tahoma" panose="020B0604030504040204" pitchFamily="34" charset="0"/>
              </a:rPr>
              <a:t>Electron Interactions with the Specimen</a:t>
            </a:r>
            <a:endParaRPr lang="en-US" dirty="0"/>
          </a:p>
        </p:txBody>
      </p:sp>
      <p:pic>
        <p:nvPicPr>
          <p:cNvPr id="6152" name="Picture 8" descr="Different Parts of SEM - SEM Microscope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974" y="3233567"/>
            <a:ext cx="2403226" cy="3604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617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545"/>
            <a:ext cx="6161314" cy="3493655"/>
          </a:xfrm>
        </p:spPr>
        <p:txBody>
          <a:bodyPr/>
          <a:lstStyle/>
          <a:p>
            <a:pPr marL="0" indent="0">
              <a:buNone/>
            </a:pPr>
            <a:r>
              <a:rPr lang="en-US" sz="2000" dirty="0"/>
              <a:t>„</a:t>
            </a:r>
            <a:r>
              <a:rPr lang="en-US" sz="2000" dirty="0" err="1"/>
              <a:t>Sursa</a:t>
            </a:r>
            <a:r>
              <a:rPr lang="en-US" sz="2000" dirty="0"/>
              <a:t> </a:t>
            </a:r>
            <a:r>
              <a:rPr lang="en-US" sz="2000" dirty="0" err="1"/>
              <a:t>virtuală</a:t>
            </a:r>
            <a:r>
              <a:rPr lang="en-US" sz="2000" dirty="0"/>
              <a:t>” </a:t>
            </a:r>
            <a:r>
              <a:rPr lang="en-US" sz="2000" dirty="0" err="1"/>
              <a:t>reprezintă</a:t>
            </a:r>
            <a:r>
              <a:rPr lang="en-US" sz="2000" dirty="0"/>
              <a:t> </a:t>
            </a:r>
            <a:r>
              <a:rPr lang="en-US" sz="2000" dirty="0" err="1"/>
              <a:t>tunul</a:t>
            </a:r>
            <a:r>
              <a:rPr lang="en-US" sz="2000" dirty="0"/>
              <a:t> de </a:t>
            </a:r>
            <a:r>
              <a:rPr lang="en-US" sz="2000" dirty="0" err="1"/>
              <a:t>electroni</a:t>
            </a:r>
            <a:r>
              <a:rPr lang="en-US" sz="2000" dirty="0"/>
              <a:t>, care produce un flux de </a:t>
            </a:r>
            <a:r>
              <a:rPr lang="en-US" sz="2000" dirty="0" err="1"/>
              <a:t>electroni</a:t>
            </a:r>
            <a:r>
              <a:rPr lang="en-US" sz="2000" dirty="0"/>
              <a:t> </a:t>
            </a:r>
            <a:r>
              <a:rPr lang="en-US" sz="2000" dirty="0" err="1"/>
              <a:t>monocromatici</a:t>
            </a:r>
            <a:r>
              <a:rPr lang="ro-RO" sz="2000" dirty="0"/>
              <a:t>, care este </a:t>
            </a:r>
            <a:r>
              <a:rPr lang="en-US" sz="2000" dirty="0" err="1"/>
              <a:t>focalizat</a:t>
            </a:r>
            <a:r>
              <a:rPr lang="en-US" sz="2000" dirty="0"/>
              <a:t> </a:t>
            </a:r>
            <a:r>
              <a:rPr lang="ro-RO" sz="2000" dirty="0"/>
              <a:t>ca</a:t>
            </a:r>
            <a:r>
              <a:rPr lang="en-US" sz="2000" dirty="0"/>
              <a:t> un </a:t>
            </a:r>
            <a:r>
              <a:rPr lang="en-US" sz="2000" dirty="0" err="1"/>
              <a:t>fascicul</a:t>
            </a:r>
            <a:r>
              <a:rPr lang="en-US" sz="2000" dirty="0"/>
              <a:t> mic, </a:t>
            </a:r>
            <a:r>
              <a:rPr lang="en-US" sz="2000" dirty="0" err="1"/>
              <a:t>subțire</a:t>
            </a:r>
            <a:r>
              <a:rPr lang="en-US" sz="2000" dirty="0"/>
              <a:t> </a:t>
            </a:r>
            <a:r>
              <a:rPr lang="en-US" sz="2000" dirty="0" err="1"/>
              <a:t>și</a:t>
            </a:r>
            <a:r>
              <a:rPr lang="en-US" sz="2000" dirty="0"/>
              <a:t> </a:t>
            </a:r>
            <a:r>
              <a:rPr lang="en-US" sz="2000" dirty="0" err="1"/>
              <a:t>coerent</a:t>
            </a:r>
            <a:r>
              <a:rPr lang="en-US" sz="2000" dirty="0"/>
              <a:t> </a:t>
            </a:r>
            <a:r>
              <a:rPr lang="en-US" sz="2000" dirty="0" err="1"/>
              <a:t>prin</a:t>
            </a:r>
            <a:r>
              <a:rPr lang="en-US" sz="2000" dirty="0"/>
              <a:t> </a:t>
            </a:r>
            <a:r>
              <a:rPr lang="en-US" sz="2000" dirty="0" err="1"/>
              <a:t>utilizarea</a:t>
            </a:r>
            <a:r>
              <a:rPr lang="en-US" sz="2000" dirty="0"/>
              <a:t> </a:t>
            </a:r>
            <a:r>
              <a:rPr lang="en-US" sz="2000" dirty="0" err="1"/>
              <a:t>lentilelor</a:t>
            </a:r>
            <a:r>
              <a:rPr lang="en-US" sz="2000" dirty="0"/>
              <a:t> </a:t>
            </a:r>
            <a:r>
              <a:rPr lang="en-US" sz="2000" dirty="0" err="1"/>
              <a:t>condensatoare</a:t>
            </a:r>
            <a:r>
              <a:rPr lang="en-US" sz="2000" dirty="0"/>
              <a:t> 1 </a:t>
            </a:r>
            <a:r>
              <a:rPr lang="en-US" sz="2000" dirty="0" err="1"/>
              <a:t>și</a:t>
            </a:r>
            <a:r>
              <a:rPr lang="en-US" sz="2000" dirty="0"/>
              <a:t> 2. Prima </a:t>
            </a:r>
            <a:r>
              <a:rPr lang="en-US" sz="2000" dirty="0" err="1"/>
              <a:t>lentilă</a:t>
            </a:r>
            <a:r>
              <a:rPr lang="en-US" sz="2000" dirty="0"/>
              <a:t> (</a:t>
            </a:r>
            <a:r>
              <a:rPr lang="en-US" sz="2000" dirty="0" err="1"/>
              <a:t>pentru</a:t>
            </a:r>
            <a:r>
              <a:rPr lang="en-US" sz="2000" dirty="0"/>
              <a:t> </a:t>
            </a:r>
            <a:r>
              <a:rPr lang="en-US" sz="2000" dirty="0" err="1"/>
              <a:t>dimensiunea</a:t>
            </a:r>
            <a:r>
              <a:rPr lang="en-US" sz="2000" dirty="0"/>
              <a:t> </a:t>
            </a:r>
            <a:r>
              <a:rPr lang="en-US" sz="2000" dirty="0" err="1"/>
              <a:t>punctului</a:t>
            </a:r>
            <a:r>
              <a:rPr lang="en-US" sz="2000" dirty="0"/>
              <a:t>”) </a:t>
            </a:r>
            <a:r>
              <a:rPr lang="en-US" sz="2000" dirty="0" err="1"/>
              <a:t>determină</a:t>
            </a:r>
            <a:r>
              <a:rPr lang="en-US" sz="2000" dirty="0"/>
              <a:t> </a:t>
            </a:r>
            <a:r>
              <a:rPr lang="en-US" sz="2000" dirty="0" err="1"/>
              <a:t>în</a:t>
            </a:r>
            <a:r>
              <a:rPr lang="en-US" sz="2000" dirty="0"/>
              <a:t> mare </a:t>
            </a:r>
            <a:r>
              <a:rPr lang="en-US" sz="2000" dirty="0" err="1"/>
              <a:t>măsură</a:t>
            </a:r>
            <a:r>
              <a:rPr lang="en-US" sz="2000" dirty="0"/>
              <a:t> „</a:t>
            </a:r>
            <a:r>
              <a:rPr lang="en-US" sz="2000" dirty="0" err="1"/>
              <a:t>dimensiunea</a:t>
            </a:r>
            <a:r>
              <a:rPr lang="en-US" sz="2000" dirty="0"/>
              <a:t> </a:t>
            </a:r>
            <a:r>
              <a:rPr lang="en-US" sz="2000" dirty="0" err="1"/>
              <a:t>spotului</a:t>
            </a:r>
            <a:r>
              <a:rPr lang="en-US" sz="2000" dirty="0"/>
              <a:t>”; </a:t>
            </a:r>
            <a:r>
              <a:rPr lang="en-US" sz="2000" dirty="0" err="1"/>
              <a:t>intervalul</a:t>
            </a:r>
            <a:r>
              <a:rPr lang="en-US" sz="2000" dirty="0"/>
              <a:t> general de </a:t>
            </a:r>
            <a:r>
              <a:rPr lang="en-US" sz="2000" dirty="0" err="1"/>
              <a:t>mărime</a:t>
            </a:r>
            <a:r>
              <a:rPr lang="en-US" sz="2000" dirty="0"/>
              <a:t> al </a:t>
            </a:r>
            <a:r>
              <a:rPr lang="en-US" sz="2000" dirty="0" err="1"/>
              <a:t>punctului</a:t>
            </a:r>
            <a:r>
              <a:rPr lang="en-US" sz="2000" dirty="0"/>
              <a:t> final care </a:t>
            </a:r>
            <a:r>
              <a:rPr lang="en-US" sz="2000" dirty="0" err="1"/>
              <a:t>lovește</a:t>
            </a:r>
            <a:r>
              <a:rPr lang="en-US" sz="2000" dirty="0"/>
              <a:t> </a:t>
            </a:r>
            <a:r>
              <a:rPr lang="en-US" sz="2000" dirty="0" err="1"/>
              <a:t>eșantionul</a:t>
            </a:r>
            <a:r>
              <a:rPr lang="en-US" sz="2000" dirty="0"/>
              <a:t>. A </a:t>
            </a:r>
            <a:r>
              <a:rPr lang="en-US" sz="2000" dirty="0" err="1"/>
              <a:t>doua</a:t>
            </a:r>
            <a:r>
              <a:rPr lang="en-US" sz="2000" dirty="0"/>
              <a:t> </a:t>
            </a:r>
            <a:r>
              <a:rPr lang="en-US" sz="2000" dirty="0" err="1"/>
              <a:t>lentilă</a:t>
            </a:r>
            <a:r>
              <a:rPr lang="en-US" sz="2000" dirty="0"/>
              <a:t> (</a:t>
            </a:r>
            <a:r>
              <a:rPr lang="en-US" sz="2000" dirty="0" err="1"/>
              <a:t>intensitate</a:t>
            </a:r>
            <a:r>
              <a:rPr lang="en-US" sz="2000" dirty="0"/>
              <a:t> </a:t>
            </a:r>
            <a:r>
              <a:rPr lang="en-US" sz="2000" dirty="0" err="1"/>
              <a:t>sau</a:t>
            </a:r>
            <a:r>
              <a:rPr lang="en-US" sz="2000" dirty="0"/>
              <a:t> </a:t>
            </a:r>
            <a:r>
              <a:rPr lang="en-US" sz="2000" dirty="0" err="1"/>
              <a:t>luminozitate</a:t>
            </a:r>
            <a:r>
              <a:rPr lang="en-US" sz="2000" dirty="0"/>
              <a:t>” </a:t>
            </a:r>
            <a:r>
              <a:rPr lang="en-US" sz="2000" dirty="0" err="1"/>
              <a:t>schimbă</a:t>
            </a:r>
            <a:r>
              <a:rPr lang="en-US" sz="2000" dirty="0"/>
              <a:t> de </a:t>
            </a:r>
            <a:r>
              <a:rPr lang="en-US" sz="2000" dirty="0" err="1"/>
              <a:t>fapt</a:t>
            </a:r>
            <a:r>
              <a:rPr lang="en-US" sz="2000" dirty="0"/>
              <a:t> </a:t>
            </a:r>
            <a:r>
              <a:rPr lang="en-US" sz="2000" dirty="0" err="1"/>
              <a:t>dimensiunea</a:t>
            </a:r>
            <a:r>
              <a:rPr lang="en-US" sz="2000" dirty="0"/>
              <a:t> </a:t>
            </a:r>
            <a:r>
              <a:rPr lang="en-US" sz="2000" dirty="0" err="1"/>
              <a:t>punctului</a:t>
            </a:r>
            <a:r>
              <a:rPr lang="en-US" sz="2000" dirty="0"/>
              <a:t> de </a:t>
            </a:r>
            <a:r>
              <a:rPr lang="en-US" sz="2000" dirty="0" err="1"/>
              <a:t>pe</a:t>
            </a:r>
            <a:r>
              <a:rPr lang="en-US" sz="2000" dirty="0"/>
              <a:t> </a:t>
            </a:r>
            <a:r>
              <a:rPr lang="en-US" sz="2000" dirty="0" err="1"/>
              <a:t>eșantion</a:t>
            </a:r>
            <a:r>
              <a:rPr lang="en-US" sz="2000" dirty="0"/>
              <a:t>; </a:t>
            </a:r>
            <a:r>
              <a:rPr lang="en-US" sz="2000" dirty="0" err="1"/>
              <a:t>schimbându</a:t>
            </a:r>
            <a:r>
              <a:rPr lang="en-US" sz="2000" dirty="0"/>
              <a:t>-l </a:t>
            </a:r>
            <a:r>
              <a:rPr lang="en-US" sz="2000" dirty="0" err="1"/>
              <a:t>dintr</a:t>
            </a:r>
            <a:r>
              <a:rPr lang="en-US" sz="2000" dirty="0"/>
              <a:t>-un </a:t>
            </a:r>
            <a:r>
              <a:rPr lang="en-US" sz="2000" dirty="0" err="1"/>
              <a:t>punct</a:t>
            </a:r>
            <a:r>
              <a:rPr lang="en-US" sz="2000" dirty="0"/>
              <a:t> </a:t>
            </a:r>
            <a:r>
              <a:rPr lang="en-US" sz="2000" dirty="0" err="1"/>
              <a:t>larg</a:t>
            </a:r>
            <a:r>
              <a:rPr lang="en-US" sz="2000" dirty="0"/>
              <a:t> </a:t>
            </a:r>
            <a:r>
              <a:rPr lang="en-US" sz="2000" dirty="0" err="1"/>
              <a:t>dispersat</a:t>
            </a:r>
            <a:r>
              <a:rPr lang="en-US" sz="2000" dirty="0"/>
              <a:t> </a:t>
            </a:r>
            <a:r>
              <a:rPr lang="en-US" sz="2000" dirty="0" err="1"/>
              <a:t>într</a:t>
            </a:r>
            <a:r>
              <a:rPr lang="en-US" sz="2000" dirty="0"/>
              <a:t>-un </a:t>
            </a:r>
            <a:r>
              <a:rPr lang="en-US" sz="2000" dirty="0" err="1"/>
              <a:t>fascicul</a:t>
            </a:r>
            <a:r>
              <a:rPr lang="en-US" sz="2000" dirty="0"/>
              <a:t> punctual.</a:t>
            </a:r>
          </a:p>
        </p:txBody>
      </p:sp>
      <p:sp>
        <p:nvSpPr>
          <p:cNvPr id="5" name="Rectangle 4"/>
          <p:cNvSpPr/>
          <p:nvPr/>
        </p:nvSpPr>
        <p:spPr>
          <a:xfrm>
            <a:off x="83127" y="3441700"/>
            <a:ext cx="9122229" cy="3477875"/>
          </a:xfrm>
          <a:prstGeom prst="rect">
            <a:avLst/>
          </a:prstGeom>
        </p:spPr>
        <p:txBody>
          <a:bodyPr wrap="square">
            <a:spAutoFit/>
          </a:bodyPr>
          <a:lstStyle/>
          <a:p>
            <a:r>
              <a:rPr lang="en-US" sz="2000" dirty="0" err="1"/>
              <a:t>Fasciculul</a:t>
            </a:r>
            <a:r>
              <a:rPr lang="en-US" sz="2000" dirty="0"/>
              <a:t> </a:t>
            </a:r>
            <a:r>
              <a:rPr lang="en-US" sz="2000" dirty="0" err="1"/>
              <a:t>este</a:t>
            </a:r>
            <a:r>
              <a:rPr lang="en-US" sz="2000" dirty="0"/>
              <a:t> </a:t>
            </a:r>
            <a:r>
              <a:rPr lang="en-US" sz="2000" dirty="0" err="1"/>
              <a:t>limitat</a:t>
            </a:r>
            <a:r>
              <a:rPr lang="en-US" sz="2000" dirty="0"/>
              <a:t> de </a:t>
            </a:r>
            <a:r>
              <a:rPr lang="en-US" sz="2000" dirty="0" err="1"/>
              <a:t>deschiderea</a:t>
            </a:r>
            <a:r>
              <a:rPr lang="en-US" sz="2000" dirty="0"/>
              <a:t> </a:t>
            </a:r>
            <a:r>
              <a:rPr lang="en-US" sz="2000" dirty="0" err="1"/>
              <a:t>condensatorului</a:t>
            </a:r>
            <a:r>
              <a:rPr lang="ro-RO" sz="2000" dirty="0"/>
              <a:t> </a:t>
            </a:r>
            <a:r>
              <a:rPr lang="en-US" sz="2000" dirty="0"/>
              <a:t>(de </a:t>
            </a:r>
            <a:r>
              <a:rPr lang="en-US" sz="2000" dirty="0" err="1"/>
              <a:t>obicei</a:t>
            </a:r>
            <a:r>
              <a:rPr lang="en-US" sz="2000" dirty="0"/>
              <a:t>, </a:t>
            </a:r>
            <a:r>
              <a:rPr lang="en-US" sz="2000" dirty="0" err="1"/>
              <a:t>selectabil</a:t>
            </a:r>
            <a:r>
              <a:rPr lang="en-US" sz="2000" dirty="0"/>
              <a:t> de </a:t>
            </a:r>
            <a:r>
              <a:rPr lang="en-US" sz="2000" dirty="0" err="1"/>
              <a:t>utilizator</a:t>
            </a:r>
            <a:r>
              <a:rPr lang="en-US" sz="2000" dirty="0"/>
              <a:t>), </a:t>
            </a:r>
            <a:r>
              <a:rPr lang="en-US" sz="2000" dirty="0" err="1"/>
              <a:t>eliminând</a:t>
            </a:r>
            <a:r>
              <a:rPr lang="en-US" sz="2000" dirty="0"/>
              <a:t> </a:t>
            </a:r>
            <a:r>
              <a:rPr lang="en-US" sz="2000" dirty="0" err="1"/>
              <a:t>unghiul</a:t>
            </a:r>
            <a:r>
              <a:rPr lang="en-US" sz="2000" dirty="0"/>
              <a:t> </a:t>
            </a:r>
            <a:r>
              <a:rPr lang="en-US" sz="2000" dirty="0" err="1"/>
              <a:t>înalt</a:t>
            </a:r>
            <a:r>
              <a:rPr lang="ro-RO" sz="2000" dirty="0"/>
              <a:t> de </a:t>
            </a:r>
            <a:r>
              <a:rPr lang="en-US" sz="2000" dirty="0" err="1"/>
              <a:t>electroni</a:t>
            </a:r>
            <a:r>
              <a:rPr lang="en-US" sz="2000" dirty="0"/>
              <a:t> (</a:t>
            </a:r>
            <a:r>
              <a:rPr lang="en-US" sz="2000" dirty="0" err="1"/>
              <a:t>cei</a:t>
            </a:r>
            <a:r>
              <a:rPr lang="en-US" sz="2000" dirty="0"/>
              <a:t> </a:t>
            </a:r>
            <a:r>
              <a:rPr lang="en-US" sz="2000" dirty="0" err="1"/>
              <a:t>departe</a:t>
            </a:r>
            <a:r>
              <a:rPr lang="en-US" sz="2000" dirty="0"/>
              <a:t> de </a:t>
            </a:r>
            <a:r>
              <a:rPr lang="en-US" sz="2000" dirty="0" err="1"/>
              <a:t>axa</a:t>
            </a:r>
            <a:r>
              <a:rPr lang="en-US" sz="2000" dirty="0"/>
              <a:t> </a:t>
            </a:r>
            <a:r>
              <a:rPr lang="en-US" sz="2000" dirty="0" err="1"/>
              <a:t>optică</a:t>
            </a:r>
            <a:r>
              <a:rPr lang="en-US" sz="2000" dirty="0"/>
              <a:t>, </a:t>
            </a:r>
            <a:r>
              <a:rPr lang="en-US" sz="2000" dirty="0" err="1"/>
              <a:t>linia</a:t>
            </a:r>
            <a:r>
              <a:rPr lang="en-US" sz="2000" dirty="0"/>
              <a:t> </a:t>
            </a:r>
            <a:r>
              <a:rPr lang="en-US" sz="2000" dirty="0" err="1"/>
              <a:t>punctată</a:t>
            </a:r>
            <a:r>
              <a:rPr lang="en-US" sz="2000" dirty="0"/>
              <a:t> </a:t>
            </a:r>
            <a:r>
              <a:rPr lang="en-US" sz="2000" dirty="0" err="1"/>
              <a:t>în</a:t>
            </a:r>
            <a:r>
              <a:rPr lang="en-US" sz="2000" dirty="0"/>
              <a:t> </a:t>
            </a:r>
            <a:r>
              <a:rPr lang="en-US" sz="2000" dirty="0" err="1"/>
              <a:t>centru</a:t>
            </a:r>
            <a:r>
              <a:rPr lang="en-US" sz="2000" dirty="0"/>
              <a:t>)</a:t>
            </a:r>
            <a:r>
              <a:rPr lang="ro-RO" sz="2000" dirty="0"/>
              <a:t>. </a:t>
            </a:r>
            <a:r>
              <a:rPr lang="en-US" sz="2000" dirty="0" err="1"/>
              <a:t>Fasciculul</a:t>
            </a:r>
            <a:r>
              <a:rPr lang="en-US" sz="2000" dirty="0"/>
              <a:t> </a:t>
            </a:r>
            <a:r>
              <a:rPr lang="en-US" sz="2000" dirty="0" err="1"/>
              <a:t>lovește</a:t>
            </a:r>
            <a:r>
              <a:rPr lang="en-US" sz="2000" dirty="0"/>
              <a:t> </a:t>
            </a:r>
            <a:r>
              <a:rPr lang="en-US" sz="2000" dirty="0" err="1"/>
              <a:t>specimenul</a:t>
            </a:r>
            <a:r>
              <a:rPr lang="en-US" sz="2000" dirty="0"/>
              <a:t> </a:t>
            </a:r>
            <a:r>
              <a:rPr lang="en-US" sz="2000" dirty="0" err="1"/>
              <a:t>și</a:t>
            </a:r>
            <a:r>
              <a:rPr lang="en-US" sz="2000" dirty="0"/>
              <a:t> </a:t>
            </a:r>
            <a:r>
              <a:rPr lang="en-US" sz="2000" dirty="0" err="1"/>
              <a:t>părți</a:t>
            </a:r>
            <a:r>
              <a:rPr lang="en-US" sz="2000" dirty="0"/>
              <a:t> din </a:t>
            </a:r>
            <a:r>
              <a:rPr lang="en-US" sz="2000" dirty="0" err="1"/>
              <a:t>acesta</a:t>
            </a:r>
            <a:r>
              <a:rPr lang="en-US" sz="2000" dirty="0"/>
              <a:t> </a:t>
            </a:r>
            <a:r>
              <a:rPr lang="en-US" sz="2000" dirty="0" err="1"/>
              <a:t>sunt</a:t>
            </a:r>
            <a:r>
              <a:rPr lang="en-US" sz="2000" dirty="0"/>
              <a:t> </a:t>
            </a:r>
            <a:r>
              <a:rPr lang="en-US" sz="2000" dirty="0" err="1"/>
              <a:t>transmise</a:t>
            </a:r>
            <a:r>
              <a:rPr lang="ro-RO" sz="2000" dirty="0"/>
              <a:t>. </a:t>
            </a:r>
            <a:r>
              <a:rPr lang="en-US" sz="2000" dirty="0" err="1"/>
              <a:t>Această</a:t>
            </a:r>
            <a:r>
              <a:rPr lang="en-US" sz="2000" dirty="0"/>
              <a:t> </a:t>
            </a:r>
            <a:r>
              <a:rPr lang="en-US" sz="2000" dirty="0" err="1"/>
              <a:t>porțiune</a:t>
            </a:r>
            <a:r>
              <a:rPr lang="en-US" sz="2000" dirty="0"/>
              <a:t> </a:t>
            </a:r>
            <a:r>
              <a:rPr lang="en-US" sz="2000" dirty="0" err="1"/>
              <a:t>transmisă</a:t>
            </a:r>
            <a:r>
              <a:rPr lang="en-US" sz="2000" dirty="0"/>
              <a:t> </a:t>
            </a:r>
            <a:r>
              <a:rPr lang="en-US" sz="2000" dirty="0" err="1"/>
              <a:t>este</a:t>
            </a:r>
            <a:r>
              <a:rPr lang="en-US" sz="2000" dirty="0"/>
              <a:t> </a:t>
            </a:r>
            <a:r>
              <a:rPr lang="en-US" sz="2000" dirty="0" err="1"/>
              <a:t>focalizată</a:t>
            </a:r>
            <a:r>
              <a:rPr lang="en-US" sz="2000" dirty="0"/>
              <a:t> de </a:t>
            </a:r>
            <a:r>
              <a:rPr lang="en-US" sz="2000" dirty="0" err="1"/>
              <a:t>obiectivul</a:t>
            </a:r>
            <a:r>
              <a:rPr lang="en-US" sz="2000" dirty="0"/>
              <a:t> </a:t>
            </a:r>
            <a:r>
              <a:rPr lang="en-US" sz="2000" dirty="0" err="1"/>
              <a:t>într</a:t>
            </a:r>
            <a:r>
              <a:rPr lang="en-US" sz="2000" dirty="0"/>
              <a:t>-o imagine</a:t>
            </a:r>
            <a:r>
              <a:rPr lang="ro-RO" sz="2000" dirty="0"/>
              <a:t>. </a:t>
            </a:r>
          </a:p>
          <a:p>
            <a:r>
              <a:rPr lang="en-US" sz="2000" dirty="0" err="1"/>
              <a:t>Deschiderile</a:t>
            </a:r>
            <a:r>
              <a:rPr lang="en-US" sz="2000" dirty="0"/>
              <a:t> </a:t>
            </a:r>
            <a:r>
              <a:rPr lang="en-US" sz="2000" dirty="0" err="1"/>
              <a:t>metalice</a:t>
            </a:r>
            <a:r>
              <a:rPr lang="en-US" sz="2000" dirty="0"/>
              <a:t> </a:t>
            </a:r>
            <a:r>
              <a:rPr lang="en-US" sz="2000" dirty="0" err="1"/>
              <a:t>opționale</a:t>
            </a:r>
            <a:r>
              <a:rPr lang="en-US" sz="2000" dirty="0"/>
              <a:t> ale </a:t>
            </a:r>
            <a:r>
              <a:rPr lang="en-US" sz="2000" dirty="0" err="1"/>
              <a:t>obiectivului</a:t>
            </a:r>
            <a:r>
              <a:rPr lang="en-US" sz="2000" dirty="0"/>
              <a:t> </a:t>
            </a:r>
            <a:r>
              <a:rPr lang="en-US" sz="2000" dirty="0" err="1"/>
              <a:t>și</a:t>
            </a:r>
            <a:r>
              <a:rPr lang="en-US" sz="2000" dirty="0"/>
              <a:t> ale </a:t>
            </a:r>
            <a:r>
              <a:rPr lang="en-US" sz="2000" dirty="0" err="1"/>
              <a:t>zonei</a:t>
            </a:r>
            <a:r>
              <a:rPr lang="en-US" sz="2000" dirty="0"/>
              <a:t> </a:t>
            </a:r>
            <a:r>
              <a:rPr lang="en-US" sz="2000" dirty="0" err="1"/>
              <a:t>selectate</a:t>
            </a:r>
            <a:r>
              <a:rPr lang="en-US" sz="2000" dirty="0"/>
              <a:t> pot </a:t>
            </a:r>
            <a:r>
              <a:rPr lang="en-US" sz="2000" dirty="0" err="1"/>
              <a:t>restricționa</a:t>
            </a:r>
            <a:r>
              <a:rPr lang="en-US" sz="2000" dirty="0"/>
              <a:t> </a:t>
            </a:r>
            <a:r>
              <a:rPr lang="en-US" sz="2000" dirty="0" err="1"/>
              <a:t>fasciculul</a:t>
            </a:r>
            <a:r>
              <a:rPr lang="en-US" sz="2000" dirty="0"/>
              <a:t>; </a:t>
            </a:r>
            <a:endParaRPr lang="ro-RO" sz="2000" dirty="0"/>
          </a:p>
          <a:p>
            <a:r>
              <a:rPr lang="en-US" sz="2000" dirty="0" err="1"/>
              <a:t>deschiderea</a:t>
            </a:r>
            <a:r>
              <a:rPr lang="en-US" sz="2000" dirty="0"/>
              <a:t> </a:t>
            </a:r>
            <a:r>
              <a:rPr lang="en-US" sz="2000" dirty="0" err="1"/>
              <a:t>obiectivă</a:t>
            </a:r>
            <a:r>
              <a:rPr lang="en-US" sz="2000" dirty="0"/>
              <a:t> </a:t>
            </a:r>
            <a:r>
              <a:rPr lang="en-US" sz="2000" dirty="0" err="1"/>
              <a:t>sporește</a:t>
            </a:r>
            <a:r>
              <a:rPr lang="en-US" sz="2000" dirty="0"/>
              <a:t> </a:t>
            </a:r>
            <a:r>
              <a:rPr lang="en-US" sz="2000" dirty="0" err="1"/>
              <a:t>contrastul</a:t>
            </a:r>
            <a:r>
              <a:rPr lang="en-US" sz="2000" dirty="0"/>
              <a:t> </a:t>
            </a:r>
            <a:r>
              <a:rPr lang="en-US" sz="2000" dirty="0" err="1"/>
              <a:t>prin</a:t>
            </a:r>
            <a:r>
              <a:rPr lang="en-US" sz="2000" dirty="0"/>
              <a:t> </a:t>
            </a:r>
            <a:r>
              <a:rPr lang="en-US" sz="2000" dirty="0" err="1"/>
              <a:t>blocarea</a:t>
            </a:r>
            <a:r>
              <a:rPr lang="en-US" sz="2000" dirty="0"/>
              <a:t> </a:t>
            </a:r>
            <a:r>
              <a:rPr lang="en-US" sz="2000" dirty="0" err="1"/>
              <a:t>electronilor</a:t>
            </a:r>
            <a:r>
              <a:rPr lang="en-US" sz="2000" dirty="0"/>
              <a:t> </a:t>
            </a:r>
            <a:r>
              <a:rPr lang="en-US" sz="2000" dirty="0" err="1"/>
              <a:t>difracți</a:t>
            </a:r>
            <a:r>
              <a:rPr lang="en-US" sz="2000" dirty="0"/>
              <a:t> cu </a:t>
            </a:r>
            <a:r>
              <a:rPr lang="en-US" sz="2000" dirty="0" err="1"/>
              <a:t>unghi</a:t>
            </a:r>
            <a:r>
              <a:rPr lang="en-US" sz="2000" dirty="0"/>
              <a:t> </a:t>
            </a:r>
            <a:r>
              <a:rPr lang="en-US" sz="2000" dirty="0" err="1"/>
              <a:t>înalt</a:t>
            </a:r>
            <a:r>
              <a:rPr lang="en-US" sz="2000" dirty="0"/>
              <a:t>, </a:t>
            </a:r>
            <a:endParaRPr lang="ro-RO" sz="2000" dirty="0"/>
          </a:p>
          <a:p>
            <a:r>
              <a:rPr lang="en-US" sz="2000" dirty="0" err="1"/>
              <a:t>deschiderea</a:t>
            </a:r>
            <a:r>
              <a:rPr lang="en-US" sz="2000" dirty="0"/>
              <a:t> </a:t>
            </a:r>
            <a:r>
              <a:rPr lang="en-US" sz="2000" dirty="0" err="1"/>
              <a:t>zonei</a:t>
            </a:r>
            <a:r>
              <a:rPr lang="en-US" sz="2000" dirty="0"/>
              <a:t> </a:t>
            </a:r>
            <a:r>
              <a:rPr lang="en-US" sz="2000" dirty="0" err="1"/>
              <a:t>selectate</a:t>
            </a:r>
            <a:r>
              <a:rPr lang="en-US" sz="2000" dirty="0"/>
              <a:t> </a:t>
            </a:r>
            <a:r>
              <a:rPr lang="en-US" sz="2000" dirty="0" err="1"/>
              <a:t>permi</a:t>
            </a:r>
            <a:r>
              <a:rPr lang="ro-RO" sz="2000" dirty="0"/>
              <a:t>te</a:t>
            </a:r>
            <a:r>
              <a:rPr lang="en-US" sz="2000" dirty="0"/>
              <a:t> </a:t>
            </a:r>
            <a:r>
              <a:rPr lang="en-US" sz="2000" dirty="0" err="1"/>
              <a:t>utilizatorului</a:t>
            </a:r>
            <a:r>
              <a:rPr lang="en-US" sz="2000" dirty="0"/>
              <a:t> </a:t>
            </a:r>
            <a:r>
              <a:rPr lang="en-US" sz="2000" dirty="0" err="1"/>
              <a:t>să</a:t>
            </a:r>
            <a:r>
              <a:rPr lang="en-US" sz="2000" dirty="0"/>
              <a:t> </a:t>
            </a:r>
            <a:r>
              <a:rPr lang="en-US" sz="2000" dirty="0" err="1"/>
              <a:t>examineze</a:t>
            </a:r>
            <a:r>
              <a:rPr lang="en-US" sz="2000" dirty="0"/>
              <a:t> </a:t>
            </a:r>
            <a:r>
              <a:rPr lang="en-US" sz="2000" dirty="0" err="1"/>
              <a:t>difracția</a:t>
            </a:r>
            <a:r>
              <a:rPr lang="en-US" sz="2000" dirty="0"/>
              <a:t> </a:t>
            </a:r>
            <a:r>
              <a:rPr lang="en-US" sz="2000" dirty="0" err="1"/>
              <a:t>periodică</a:t>
            </a:r>
            <a:r>
              <a:rPr lang="en-US" sz="2000" dirty="0"/>
              <a:t> a </a:t>
            </a:r>
            <a:r>
              <a:rPr lang="en-US" sz="2000" dirty="0" err="1"/>
              <a:t>electronilor</a:t>
            </a:r>
            <a:r>
              <a:rPr lang="en-US" sz="2000" dirty="0"/>
              <a:t> </a:t>
            </a:r>
            <a:r>
              <a:rPr lang="en-US" sz="2000" dirty="0" err="1"/>
              <a:t>prin</a:t>
            </a:r>
            <a:r>
              <a:rPr lang="en-US" sz="2000" dirty="0"/>
              <a:t> </a:t>
            </a:r>
            <a:r>
              <a:rPr lang="en-US" sz="2000" dirty="0" err="1"/>
              <a:t>aranjamente</a:t>
            </a:r>
            <a:r>
              <a:rPr lang="en-US" sz="2000" dirty="0"/>
              <a:t> </a:t>
            </a:r>
            <a:r>
              <a:rPr lang="en-US" sz="2000" dirty="0" err="1"/>
              <a:t>ordonate</a:t>
            </a:r>
            <a:r>
              <a:rPr lang="en-US" sz="2000" dirty="0"/>
              <a:t> ale </a:t>
            </a:r>
            <a:r>
              <a:rPr lang="en-US" sz="2000" dirty="0" err="1"/>
              <a:t>atomilor</a:t>
            </a:r>
            <a:r>
              <a:rPr lang="en-US" sz="2000" dirty="0"/>
              <a:t> din </a:t>
            </a:r>
            <a:r>
              <a:rPr lang="en-US" sz="2000" dirty="0" err="1"/>
              <a:t>probă</a:t>
            </a:r>
            <a:r>
              <a:rPr lang="ro-RO" sz="2000" dirty="0"/>
              <a:t>. </a:t>
            </a:r>
            <a:endParaRPr lang="en-US" dirty="0"/>
          </a:p>
        </p:txBody>
      </p:sp>
      <p:pic>
        <p:nvPicPr>
          <p:cNvPr id="6" name="Picture 5"/>
          <p:cNvPicPr>
            <a:picLocks noChangeAspect="1"/>
          </p:cNvPicPr>
          <p:nvPr/>
        </p:nvPicPr>
        <p:blipFill>
          <a:blip r:embed="rId2"/>
          <a:stretch>
            <a:fillRect/>
          </a:stretch>
        </p:blipFill>
        <p:spPr>
          <a:xfrm>
            <a:off x="6164139" y="369054"/>
            <a:ext cx="2979861" cy="2778635"/>
          </a:xfrm>
          <a:prstGeom prst="rect">
            <a:avLst/>
          </a:prstGeom>
        </p:spPr>
      </p:pic>
    </p:spTree>
    <p:extLst>
      <p:ext uri="{BB962C8B-B14F-4D97-AF65-F5344CB8AC3E}">
        <p14:creationId xmlns:p14="http://schemas.microsoft.com/office/powerpoint/2010/main" val="1845033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ro-RO" sz="2000" dirty="0"/>
              <a:t>1942 – V.</a:t>
            </a:r>
            <a:r>
              <a:rPr lang="en-US" sz="2000" dirty="0"/>
              <a:t>Zworykin, J. Hillier </a:t>
            </a:r>
            <a:r>
              <a:rPr lang="en-US" sz="2000" dirty="0" err="1"/>
              <a:t>și</a:t>
            </a:r>
            <a:r>
              <a:rPr lang="en-US" sz="2000" dirty="0"/>
              <a:t> R. L. Zinder au </a:t>
            </a:r>
            <a:r>
              <a:rPr lang="en-US" sz="2000" dirty="0" err="1"/>
              <a:t>dezvoltat</a:t>
            </a:r>
            <a:r>
              <a:rPr lang="en-US" sz="2000" dirty="0"/>
              <a:t> </a:t>
            </a:r>
            <a:r>
              <a:rPr lang="ro-RO" sz="2000" dirty="0"/>
              <a:t>primul</a:t>
            </a:r>
            <a:r>
              <a:rPr lang="en-US" sz="2000" dirty="0"/>
              <a:t> </a:t>
            </a:r>
            <a:r>
              <a:rPr lang="en-US" sz="2000" dirty="0" err="1"/>
              <a:t>microscop</a:t>
            </a:r>
            <a:r>
              <a:rPr lang="en-US" sz="2000" dirty="0"/>
              <a:t> electronic cu </a:t>
            </a:r>
            <a:r>
              <a:rPr lang="en-US" sz="2000" dirty="0" err="1"/>
              <a:t>scanare</a:t>
            </a:r>
            <a:r>
              <a:rPr lang="en-US" sz="2000" dirty="0"/>
              <a:t> (SEM) </a:t>
            </a:r>
            <a:r>
              <a:rPr lang="en-US" sz="2000" dirty="0" err="1"/>
              <a:t>fără</a:t>
            </a:r>
            <a:r>
              <a:rPr lang="en-US" sz="2000" dirty="0"/>
              <a:t> a </a:t>
            </a:r>
            <a:r>
              <a:rPr lang="en-US" sz="2000" dirty="0" err="1"/>
              <a:t>utiliza</a:t>
            </a:r>
            <a:r>
              <a:rPr lang="en-US" sz="2000" dirty="0"/>
              <a:t> </a:t>
            </a:r>
            <a:r>
              <a:rPr lang="en-US" sz="2000" dirty="0" err="1"/>
              <a:t>semnalul</a:t>
            </a:r>
            <a:r>
              <a:rPr lang="en-US" sz="2000" dirty="0"/>
              <a:t> electronic </a:t>
            </a:r>
            <a:r>
              <a:rPr lang="en-US" sz="2000" dirty="0" err="1"/>
              <a:t>transmis</a:t>
            </a:r>
            <a:r>
              <a:rPr lang="en-US" sz="2000" dirty="0"/>
              <a:t>.</a:t>
            </a:r>
            <a:endParaRPr lang="ro-RO" sz="2000" dirty="0"/>
          </a:p>
          <a:p>
            <a:r>
              <a:rPr lang="ro-RO" sz="2000" dirty="0"/>
              <a:t>1964 - </a:t>
            </a:r>
            <a:r>
              <a:rPr lang="en-US" sz="2000" dirty="0"/>
              <a:t>Charles Oatley </a:t>
            </a:r>
            <a:r>
              <a:rPr lang="en-US" sz="2000" dirty="0" err="1"/>
              <a:t>și</a:t>
            </a:r>
            <a:r>
              <a:rPr lang="en-US" sz="2000" dirty="0"/>
              <a:t> </a:t>
            </a:r>
            <a:r>
              <a:rPr lang="en-US" sz="2000" dirty="0" err="1"/>
              <a:t>studenții</a:t>
            </a:r>
            <a:r>
              <a:rPr lang="en-US" sz="2000" dirty="0"/>
              <a:t> </a:t>
            </a:r>
            <a:r>
              <a:rPr lang="en-US" sz="2000" dirty="0" err="1"/>
              <a:t>săi</a:t>
            </a:r>
            <a:r>
              <a:rPr lang="en-US" sz="2000" dirty="0"/>
              <a:t> de </a:t>
            </a:r>
            <a:r>
              <a:rPr lang="en-US" sz="2000" dirty="0" err="1"/>
              <a:t>doctorat</a:t>
            </a:r>
            <a:r>
              <a:rPr lang="en-US" sz="2000" dirty="0"/>
              <a:t> de la </a:t>
            </a:r>
            <a:r>
              <a:rPr lang="en-US" sz="2000" dirty="0" err="1"/>
              <a:t>Universitatea</a:t>
            </a:r>
            <a:r>
              <a:rPr lang="en-US" sz="2000" dirty="0"/>
              <a:t> din Cambridge au </a:t>
            </a:r>
            <a:r>
              <a:rPr lang="ro-RO" sz="2000" dirty="0"/>
              <a:t>prezentat </a:t>
            </a:r>
            <a:r>
              <a:rPr lang="en-US" sz="2000" dirty="0" err="1"/>
              <a:t>multe</a:t>
            </a:r>
            <a:r>
              <a:rPr lang="en-US" sz="2000" dirty="0"/>
              <a:t> </a:t>
            </a:r>
            <a:r>
              <a:rPr lang="en-US" sz="2000" dirty="0" err="1"/>
              <a:t>îmbunătățiri</a:t>
            </a:r>
            <a:r>
              <a:rPr lang="en-US" sz="2000" dirty="0"/>
              <a:t> </a:t>
            </a:r>
            <a:r>
              <a:rPr lang="en-US" sz="2000" dirty="0" err="1"/>
              <a:t>încorporate</a:t>
            </a:r>
            <a:r>
              <a:rPr lang="en-US" sz="2000" dirty="0"/>
              <a:t> </a:t>
            </a:r>
            <a:r>
              <a:rPr lang="en-US" sz="2000" dirty="0" err="1"/>
              <a:t>modelelor</a:t>
            </a:r>
            <a:r>
              <a:rPr lang="en-US" sz="2000" dirty="0"/>
              <a:t> SEM </a:t>
            </a:r>
            <a:r>
              <a:rPr lang="en-US" sz="2000" dirty="0" err="1"/>
              <a:t>ulterioare</a:t>
            </a:r>
            <a:r>
              <a:rPr lang="en-US" sz="2000" dirty="0"/>
              <a:t>, care </a:t>
            </a:r>
            <a:r>
              <a:rPr lang="en-US" sz="2000" dirty="0" err="1"/>
              <a:t>în</a:t>
            </a:r>
            <a:r>
              <a:rPr lang="en-US" sz="2000" dirty="0"/>
              <a:t> </a:t>
            </a:r>
            <a:r>
              <a:rPr lang="en-US" sz="2000" dirty="0" err="1"/>
              <a:t>cele</a:t>
            </a:r>
            <a:r>
              <a:rPr lang="en-US" sz="2000" dirty="0"/>
              <a:t> din </a:t>
            </a:r>
            <a:r>
              <a:rPr lang="en-US" sz="2000" dirty="0" err="1"/>
              <a:t>urmă</a:t>
            </a:r>
            <a:r>
              <a:rPr lang="en-US" sz="2000" dirty="0"/>
              <a:t> au </a:t>
            </a:r>
            <a:r>
              <a:rPr lang="en-US" sz="2000" dirty="0" err="1"/>
              <a:t>dus</a:t>
            </a:r>
            <a:r>
              <a:rPr lang="en-US" sz="2000" dirty="0"/>
              <a:t> la </a:t>
            </a:r>
            <a:r>
              <a:rPr lang="en-US" sz="2000" dirty="0" err="1"/>
              <a:t>primul</a:t>
            </a:r>
            <a:r>
              <a:rPr lang="en-US" sz="2000" dirty="0"/>
              <a:t> SEM </a:t>
            </a:r>
            <a:r>
              <a:rPr lang="en-US" sz="2000" dirty="0" err="1"/>
              <a:t>comercial</a:t>
            </a:r>
            <a:r>
              <a:rPr lang="en-US" sz="2000" dirty="0"/>
              <a:t> de </a:t>
            </a:r>
            <a:r>
              <a:rPr lang="en-US" sz="2000" dirty="0" err="1"/>
              <a:t>către</a:t>
            </a:r>
            <a:r>
              <a:rPr lang="en-US" sz="2000" dirty="0"/>
              <a:t> Cambridge Instruments. </a:t>
            </a:r>
            <a:endParaRPr lang="ro-RO" sz="2000" dirty="0"/>
          </a:p>
          <a:p>
            <a:r>
              <a:rPr lang="en-US" sz="2000" dirty="0"/>
              <a:t>1986 </a:t>
            </a:r>
            <a:r>
              <a:rPr lang="ro-RO" sz="2000" dirty="0"/>
              <a:t>- </a:t>
            </a:r>
            <a:r>
              <a:rPr lang="en-US" sz="2000" dirty="0"/>
              <a:t>E. Ruska (</a:t>
            </a:r>
            <a:r>
              <a:rPr lang="en-US" sz="2000" dirty="0" err="1"/>
              <a:t>împreună</a:t>
            </a:r>
            <a:r>
              <a:rPr lang="en-US" sz="2000" dirty="0"/>
              <a:t> cu G. Binning </a:t>
            </a:r>
            <a:r>
              <a:rPr lang="en-US" sz="2000" dirty="0" err="1"/>
              <a:t>și</a:t>
            </a:r>
            <a:r>
              <a:rPr lang="en-US" sz="2000" dirty="0"/>
              <a:t> H. Rohrer, care au </a:t>
            </a:r>
            <a:r>
              <a:rPr lang="en-US" sz="2000" dirty="0" err="1"/>
              <a:t>dezvoltat</a:t>
            </a:r>
            <a:r>
              <a:rPr lang="en-US" sz="2000" dirty="0"/>
              <a:t> </a:t>
            </a:r>
            <a:r>
              <a:rPr lang="en-US" sz="2000" dirty="0" err="1"/>
              <a:t>microscopul</a:t>
            </a:r>
            <a:r>
              <a:rPr lang="en-US" sz="2000" dirty="0"/>
              <a:t> de </a:t>
            </a:r>
            <a:r>
              <a:rPr lang="en-US" sz="2000" dirty="0" err="1"/>
              <a:t>scanare</a:t>
            </a:r>
            <a:r>
              <a:rPr lang="en-US" sz="2000" dirty="0"/>
              <a:t> </a:t>
            </a:r>
            <a:r>
              <a:rPr lang="en-US" sz="2000" dirty="0" err="1"/>
              <a:t>tunel</a:t>
            </a:r>
            <a:r>
              <a:rPr lang="en-US" sz="2000" dirty="0"/>
              <a:t>) a</a:t>
            </a:r>
            <a:r>
              <a:rPr lang="ro-RO" sz="2000" dirty="0"/>
              <a:t>u</a:t>
            </a:r>
            <a:r>
              <a:rPr lang="en-US" sz="2000" dirty="0"/>
              <a:t> </a:t>
            </a:r>
            <a:r>
              <a:rPr lang="en-US" sz="2000" dirty="0" err="1"/>
              <a:t>obținut</a:t>
            </a:r>
            <a:r>
              <a:rPr lang="en-US" sz="2000" dirty="0"/>
              <a:t> </a:t>
            </a:r>
            <a:r>
              <a:rPr lang="en-US" sz="2000" dirty="0" err="1"/>
              <a:t>Premiul</a:t>
            </a:r>
            <a:r>
              <a:rPr lang="en-US" sz="2000" dirty="0"/>
              <a:t> Nobel.</a:t>
            </a:r>
          </a:p>
          <a:p>
            <a:endParaRPr lang="en-US" dirty="0"/>
          </a:p>
        </p:txBody>
      </p:sp>
    </p:spTree>
    <p:extLst>
      <p:ext uri="{BB962C8B-B14F-4D97-AF65-F5344CB8AC3E}">
        <p14:creationId xmlns:p14="http://schemas.microsoft.com/office/powerpoint/2010/main" val="4221988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76400"/>
            <a:ext cx="5867400" cy="4525962"/>
          </a:xfrm>
        </p:spPr>
        <p:txBody>
          <a:bodyPr/>
          <a:lstStyle/>
          <a:p>
            <a:r>
              <a:rPr lang="en-US" sz="2000" dirty="0"/>
              <a:t>Imaginea </a:t>
            </a:r>
            <a:r>
              <a:rPr lang="en-US" sz="2000" dirty="0" err="1"/>
              <a:t>este</a:t>
            </a:r>
            <a:r>
              <a:rPr lang="en-US" sz="2000" dirty="0"/>
              <a:t> </a:t>
            </a:r>
            <a:r>
              <a:rPr lang="en-US" sz="2000" dirty="0" err="1"/>
              <a:t>transmisă</a:t>
            </a:r>
            <a:r>
              <a:rPr lang="en-US" sz="2000" dirty="0"/>
              <a:t> </a:t>
            </a:r>
            <a:r>
              <a:rPr lang="en-US" sz="2000" dirty="0" err="1"/>
              <a:t>pe</a:t>
            </a:r>
            <a:r>
              <a:rPr lang="en-US" sz="2000" dirty="0"/>
              <a:t> </a:t>
            </a:r>
            <a:r>
              <a:rPr lang="en-US" sz="2000" dirty="0" err="1"/>
              <a:t>coloană</a:t>
            </a:r>
            <a:r>
              <a:rPr lang="en-US" sz="2000" dirty="0"/>
              <a:t> </a:t>
            </a:r>
            <a:r>
              <a:rPr lang="en-US" sz="2000" dirty="0" err="1"/>
              <a:t>prin</a:t>
            </a:r>
            <a:r>
              <a:rPr lang="en-US" sz="2000" dirty="0"/>
              <a:t> </a:t>
            </a:r>
            <a:r>
              <a:rPr lang="en-US" sz="2000" dirty="0" err="1"/>
              <a:t>lentilele</a:t>
            </a:r>
            <a:r>
              <a:rPr lang="en-US" sz="2000" dirty="0"/>
              <a:t> </a:t>
            </a:r>
            <a:r>
              <a:rPr lang="en-US" sz="2000" dirty="0" err="1"/>
              <a:t>intermediare</a:t>
            </a:r>
            <a:r>
              <a:rPr lang="en-US" sz="2000" dirty="0"/>
              <a:t> </a:t>
            </a:r>
            <a:r>
              <a:rPr lang="en-US" sz="2000" dirty="0" err="1"/>
              <a:t>și</a:t>
            </a:r>
            <a:r>
              <a:rPr lang="en-US" sz="2000" dirty="0"/>
              <a:t> de </a:t>
            </a:r>
            <a:r>
              <a:rPr lang="en-US" sz="2000" dirty="0" err="1"/>
              <a:t>proiector</a:t>
            </a:r>
            <a:r>
              <a:rPr lang="en-US" sz="2000" dirty="0"/>
              <a:t>, </a:t>
            </a:r>
            <a:r>
              <a:rPr lang="en-US" sz="2000" dirty="0" err="1"/>
              <a:t>fiind</a:t>
            </a:r>
            <a:r>
              <a:rPr lang="en-US" sz="2000" dirty="0"/>
              <a:t> </a:t>
            </a:r>
            <a:r>
              <a:rPr lang="en-US" sz="2000" dirty="0" err="1"/>
              <a:t>mărită</a:t>
            </a:r>
            <a:r>
              <a:rPr lang="en-US" sz="2000" dirty="0"/>
              <a:t> </a:t>
            </a:r>
            <a:r>
              <a:rPr lang="en-US" sz="2000" dirty="0" err="1"/>
              <a:t>până</a:t>
            </a:r>
            <a:r>
              <a:rPr lang="en-US" sz="2000" dirty="0"/>
              <a:t> la </a:t>
            </a:r>
            <a:r>
              <a:rPr lang="en-US" sz="2000" dirty="0" err="1"/>
              <a:t>capăt</a:t>
            </a:r>
            <a:r>
              <a:rPr lang="ro-RO" sz="2000" dirty="0"/>
              <a:t>. </a:t>
            </a:r>
          </a:p>
          <a:p>
            <a:r>
              <a:rPr lang="en-US" sz="2000" dirty="0"/>
              <a:t>Imaginea </a:t>
            </a:r>
            <a:r>
              <a:rPr lang="en-US" sz="2000" dirty="0" err="1"/>
              <a:t>lovește</a:t>
            </a:r>
            <a:r>
              <a:rPr lang="en-US" sz="2000" dirty="0"/>
              <a:t> </a:t>
            </a:r>
            <a:r>
              <a:rPr lang="en-US" sz="2000" dirty="0" err="1"/>
              <a:t>ecranul</a:t>
            </a:r>
            <a:r>
              <a:rPr lang="en-US" sz="2000" dirty="0"/>
              <a:t> </a:t>
            </a:r>
            <a:r>
              <a:rPr lang="en-US" sz="2000" dirty="0" err="1"/>
              <a:t>imaginii</a:t>
            </a:r>
            <a:r>
              <a:rPr lang="en-US" sz="2000" dirty="0"/>
              <a:t> cu </a:t>
            </a:r>
            <a:r>
              <a:rPr lang="en-US" sz="2000" dirty="0" err="1"/>
              <a:t>fosfor</a:t>
            </a:r>
            <a:r>
              <a:rPr lang="en-US" sz="2000" dirty="0"/>
              <a:t> </a:t>
            </a:r>
            <a:r>
              <a:rPr lang="en-US" sz="2000" dirty="0" err="1"/>
              <a:t>și</a:t>
            </a:r>
            <a:r>
              <a:rPr lang="en-US" sz="2000" dirty="0"/>
              <a:t> </a:t>
            </a:r>
            <a:r>
              <a:rPr lang="en-US" sz="2000" dirty="0" err="1"/>
              <a:t>este</a:t>
            </a:r>
            <a:r>
              <a:rPr lang="en-US" sz="2000" dirty="0"/>
              <a:t> </a:t>
            </a:r>
            <a:r>
              <a:rPr lang="en-US" sz="2000" dirty="0" err="1"/>
              <a:t>generată</a:t>
            </a:r>
            <a:r>
              <a:rPr lang="en-US" sz="2000" dirty="0"/>
              <a:t> </a:t>
            </a:r>
            <a:r>
              <a:rPr lang="en-US" sz="2000" dirty="0" err="1"/>
              <a:t>lumină</a:t>
            </a:r>
            <a:r>
              <a:rPr lang="en-US" sz="2000" dirty="0"/>
              <a:t>, </a:t>
            </a:r>
            <a:r>
              <a:rPr lang="en-US" sz="2000" dirty="0" err="1"/>
              <a:t>permițând</a:t>
            </a:r>
            <a:r>
              <a:rPr lang="en-US" sz="2000" dirty="0"/>
              <a:t> </a:t>
            </a:r>
            <a:r>
              <a:rPr lang="en-US" sz="2000" dirty="0" err="1"/>
              <a:t>utilizatorului</a:t>
            </a:r>
            <a:r>
              <a:rPr lang="en-US" sz="2000" dirty="0"/>
              <a:t> </a:t>
            </a:r>
            <a:r>
              <a:rPr lang="en-US" sz="2000" dirty="0" err="1"/>
              <a:t>să</a:t>
            </a:r>
            <a:r>
              <a:rPr lang="en-US" sz="2000" dirty="0"/>
              <a:t> </a:t>
            </a:r>
            <a:r>
              <a:rPr lang="en-US" sz="2000" dirty="0" err="1"/>
              <a:t>vadă</a:t>
            </a:r>
            <a:r>
              <a:rPr lang="en-US" sz="2000" dirty="0"/>
              <a:t> </a:t>
            </a:r>
            <a:r>
              <a:rPr lang="en-US" sz="2000" dirty="0" err="1"/>
              <a:t>imaginea</a:t>
            </a:r>
            <a:r>
              <a:rPr lang="en-US" sz="2000" dirty="0"/>
              <a:t>. </a:t>
            </a:r>
            <a:endParaRPr lang="ro-RO" sz="2000" dirty="0"/>
          </a:p>
          <a:p>
            <a:r>
              <a:rPr lang="en-US" sz="2000" dirty="0" err="1"/>
              <a:t>Zonele</a:t>
            </a:r>
            <a:r>
              <a:rPr lang="en-US" sz="2000" dirty="0"/>
              <a:t> </a:t>
            </a:r>
            <a:r>
              <a:rPr lang="en-US" sz="2000" dirty="0" err="1"/>
              <a:t>mai</a:t>
            </a:r>
            <a:r>
              <a:rPr lang="en-US" sz="2000" dirty="0"/>
              <a:t> </a:t>
            </a:r>
            <a:r>
              <a:rPr lang="en-US" sz="2000" dirty="0" err="1"/>
              <a:t>întunecate</a:t>
            </a:r>
            <a:r>
              <a:rPr lang="en-US" sz="2000" dirty="0"/>
              <a:t> ale </a:t>
            </a:r>
            <a:r>
              <a:rPr lang="en-US" sz="2000" dirty="0" err="1"/>
              <a:t>imaginii</a:t>
            </a:r>
            <a:r>
              <a:rPr lang="en-US" sz="2000" dirty="0"/>
              <a:t> </a:t>
            </a:r>
            <a:r>
              <a:rPr lang="en-US" sz="2000" dirty="0" err="1"/>
              <a:t>reprezintă</a:t>
            </a:r>
            <a:r>
              <a:rPr lang="en-US" sz="2000" dirty="0"/>
              <a:t> </a:t>
            </a:r>
            <a:r>
              <a:rPr lang="en-US" sz="2000" dirty="0" err="1"/>
              <a:t>acele</a:t>
            </a:r>
            <a:r>
              <a:rPr lang="en-US" sz="2000" dirty="0"/>
              <a:t> zone ale </a:t>
            </a:r>
            <a:r>
              <a:rPr lang="en-US" sz="2000" dirty="0" err="1"/>
              <a:t>probei</a:t>
            </a:r>
            <a:r>
              <a:rPr lang="en-US" sz="2000" dirty="0"/>
              <a:t> </a:t>
            </a:r>
            <a:r>
              <a:rPr lang="en-US" sz="2000" dirty="0" err="1"/>
              <a:t>prin</a:t>
            </a:r>
            <a:r>
              <a:rPr lang="en-US" sz="2000" dirty="0"/>
              <a:t> care au </a:t>
            </a:r>
            <a:r>
              <a:rPr lang="en-US" sz="2000" dirty="0" err="1"/>
              <a:t>fost</a:t>
            </a:r>
            <a:r>
              <a:rPr lang="en-US" sz="2000" dirty="0"/>
              <a:t> </a:t>
            </a:r>
            <a:r>
              <a:rPr lang="en-US" sz="2000" dirty="0" err="1"/>
              <a:t>transmise</a:t>
            </a:r>
            <a:r>
              <a:rPr lang="en-US" sz="2000" dirty="0"/>
              <a:t> </a:t>
            </a:r>
            <a:r>
              <a:rPr lang="en-US" sz="2000" dirty="0" err="1"/>
              <a:t>mai</a:t>
            </a:r>
            <a:r>
              <a:rPr lang="en-US" sz="2000" dirty="0"/>
              <a:t> </a:t>
            </a:r>
            <a:r>
              <a:rPr lang="en-US" sz="2000" dirty="0" err="1"/>
              <a:t>puțini</a:t>
            </a:r>
            <a:r>
              <a:rPr lang="en-US" sz="2000" dirty="0"/>
              <a:t> </a:t>
            </a:r>
            <a:r>
              <a:rPr lang="en-US" sz="2000" dirty="0" err="1"/>
              <a:t>electroni</a:t>
            </a:r>
            <a:r>
              <a:rPr lang="en-US" sz="2000" dirty="0"/>
              <a:t> (</a:t>
            </a:r>
            <a:r>
              <a:rPr lang="en-US" sz="2000" dirty="0" err="1"/>
              <a:t>sunt</a:t>
            </a:r>
            <a:r>
              <a:rPr lang="en-US" sz="2000" dirty="0"/>
              <a:t> </a:t>
            </a:r>
            <a:r>
              <a:rPr lang="en-US" sz="2000" dirty="0" err="1"/>
              <a:t>mai</a:t>
            </a:r>
            <a:r>
              <a:rPr lang="en-US" sz="2000" dirty="0"/>
              <a:t> </a:t>
            </a:r>
            <a:r>
              <a:rPr lang="en-US" sz="2000" dirty="0" err="1"/>
              <a:t>groase</a:t>
            </a:r>
            <a:r>
              <a:rPr lang="en-US" sz="2000" dirty="0"/>
              <a:t> </a:t>
            </a:r>
            <a:r>
              <a:rPr lang="en-US" sz="2000" dirty="0" err="1"/>
              <a:t>sau</a:t>
            </a:r>
            <a:r>
              <a:rPr lang="en-US" sz="2000" dirty="0"/>
              <a:t> </a:t>
            </a:r>
            <a:r>
              <a:rPr lang="en-US" sz="2000" dirty="0" err="1"/>
              <a:t>mai</a:t>
            </a:r>
            <a:r>
              <a:rPr lang="en-US" sz="2000" dirty="0"/>
              <a:t> dense). </a:t>
            </a:r>
            <a:endParaRPr lang="ro-RO" sz="2000" dirty="0"/>
          </a:p>
          <a:p>
            <a:r>
              <a:rPr lang="en-US" sz="2000" dirty="0" err="1"/>
              <a:t>Zonele</a:t>
            </a:r>
            <a:r>
              <a:rPr lang="en-US" sz="2000" dirty="0"/>
              <a:t> </a:t>
            </a:r>
            <a:r>
              <a:rPr lang="en-US" sz="2000" dirty="0" err="1"/>
              <a:t>mai</a:t>
            </a:r>
            <a:r>
              <a:rPr lang="en-US" sz="2000" dirty="0"/>
              <a:t> </a:t>
            </a:r>
            <a:r>
              <a:rPr lang="en-US" sz="2000" dirty="0" err="1"/>
              <a:t>luminoase</a:t>
            </a:r>
            <a:r>
              <a:rPr lang="en-US" sz="2000" dirty="0"/>
              <a:t> ale </a:t>
            </a:r>
            <a:r>
              <a:rPr lang="en-US" sz="2000" dirty="0" err="1"/>
              <a:t>imaginii</a:t>
            </a:r>
            <a:r>
              <a:rPr lang="en-US" sz="2000" dirty="0"/>
              <a:t> </a:t>
            </a:r>
            <a:r>
              <a:rPr lang="en-US" sz="2000" dirty="0" err="1"/>
              <a:t>reprezintă</a:t>
            </a:r>
            <a:r>
              <a:rPr lang="en-US" sz="2000" dirty="0"/>
              <a:t> </a:t>
            </a:r>
            <a:r>
              <a:rPr lang="en-US" sz="2000" dirty="0" err="1"/>
              <a:t>acele</a:t>
            </a:r>
            <a:r>
              <a:rPr lang="en-US" sz="2000" dirty="0"/>
              <a:t> zone ale </a:t>
            </a:r>
            <a:r>
              <a:rPr lang="en-US" sz="2000" dirty="0" err="1"/>
              <a:t>probei</a:t>
            </a:r>
            <a:r>
              <a:rPr lang="en-US" sz="2000" dirty="0"/>
              <a:t> </a:t>
            </a:r>
            <a:r>
              <a:rPr lang="en-US" sz="2000" dirty="0" err="1"/>
              <a:t>prin</a:t>
            </a:r>
            <a:r>
              <a:rPr lang="en-US" sz="2000" dirty="0"/>
              <a:t> care au </a:t>
            </a:r>
            <a:r>
              <a:rPr lang="en-US" sz="2000" dirty="0" err="1"/>
              <a:t>fost</a:t>
            </a:r>
            <a:r>
              <a:rPr lang="en-US" sz="2000" dirty="0"/>
              <a:t> </a:t>
            </a:r>
            <a:r>
              <a:rPr lang="en-US" sz="2000" dirty="0" err="1"/>
              <a:t>transmise</a:t>
            </a:r>
            <a:r>
              <a:rPr lang="en-US" sz="2000" dirty="0"/>
              <a:t> </a:t>
            </a:r>
            <a:r>
              <a:rPr lang="en-US" sz="2000" dirty="0" err="1"/>
              <a:t>mai</a:t>
            </a:r>
            <a:r>
              <a:rPr lang="en-US" sz="2000" dirty="0"/>
              <a:t> </a:t>
            </a:r>
            <a:r>
              <a:rPr lang="en-US" sz="2000" dirty="0" err="1"/>
              <a:t>mulți</a:t>
            </a:r>
            <a:r>
              <a:rPr lang="en-US" sz="2000" dirty="0"/>
              <a:t> </a:t>
            </a:r>
            <a:r>
              <a:rPr lang="en-US" sz="2000" dirty="0" err="1"/>
              <a:t>electroni</a:t>
            </a:r>
            <a:r>
              <a:rPr lang="en-US" sz="2000" dirty="0"/>
              <a:t> (</a:t>
            </a:r>
            <a:r>
              <a:rPr lang="en-US" sz="2000" dirty="0" err="1"/>
              <a:t>sunt</a:t>
            </a:r>
            <a:r>
              <a:rPr lang="en-US" sz="2000" dirty="0"/>
              <a:t> </a:t>
            </a:r>
            <a:r>
              <a:rPr lang="en-US" sz="2000" dirty="0" err="1"/>
              <a:t>mai</a:t>
            </a:r>
            <a:r>
              <a:rPr lang="en-US" sz="2000" dirty="0"/>
              <a:t> </a:t>
            </a:r>
            <a:r>
              <a:rPr lang="en-US" sz="2000" dirty="0" err="1"/>
              <a:t>subțiri</a:t>
            </a:r>
            <a:r>
              <a:rPr lang="en-US" sz="2000" dirty="0"/>
              <a:t> </a:t>
            </a:r>
            <a:r>
              <a:rPr lang="en-US" sz="2000" dirty="0" err="1"/>
              <a:t>sau</a:t>
            </a:r>
            <a:r>
              <a:rPr lang="en-US" sz="2000" dirty="0"/>
              <a:t> </a:t>
            </a:r>
            <a:r>
              <a:rPr lang="en-US" sz="2000" dirty="0" err="1"/>
              <a:t>mai</a:t>
            </a:r>
            <a:r>
              <a:rPr lang="en-US" sz="2000" dirty="0"/>
              <a:t> </a:t>
            </a:r>
            <a:r>
              <a:rPr lang="en-US" sz="2000" dirty="0" err="1"/>
              <a:t>puțin</a:t>
            </a:r>
            <a:r>
              <a:rPr lang="en-US" sz="2000" dirty="0"/>
              <a:t> dense)</a:t>
            </a:r>
          </a:p>
          <a:p>
            <a:endParaRPr lang="en-US" dirty="0"/>
          </a:p>
        </p:txBody>
      </p:sp>
      <p:pic>
        <p:nvPicPr>
          <p:cNvPr id="5" name="Picture 4"/>
          <p:cNvPicPr>
            <a:picLocks noChangeAspect="1"/>
          </p:cNvPicPr>
          <p:nvPr/>
        </p:nvPicPr>
        <p:blipFill>
          <a:blip r:embed="rId2"/>
          <a:stretch>
            <a:fillRect/>
          </a:stretch>
        </p:blipFill>
        <p:spPr>
          <a:xfrm>
            <a:off x="5747581" y="2743200"/>
            <a:ext cx="3396419" cy="3167063"/>
          </a:xfrm>
          <a:prstGeom prst="rect">
            <a:avLst/>
          </a:prstGeom>
        </p:spPr>
      </p:pic>
    </p:spTree>
    <p:extLst>
      <p:ext uri="{BB962C8B-B14F-4D97-AF65-F5344CB8AC3E}">
        <p14:creationId xmlns:p14="http://schemas.microsoft.com/office/powerpoint/2010/main" val="1237032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1143000"/>
          </a:xfrm>
        </p:spPr>
        <p:txBody>
          <a:bodyPr/>
          <a:lstStyle/>
          <a:p>
            <a:r>
              <a:rPr lang="en-US" b="1" dirty="0"/>
              <a:t>Field Emission Scanning Electron Microscope</a:t>
            </a:r>
            <a:r>
              <a:rPr lang="ro-RO" b="1" dirty="0"/>
              <a:t> (FE-SEM)</a:t>
            </a:r>
            <a:endParaRPr lang="en-US" dirty="0"/>
          </a:p>
        </p:txBody>
      </p:sp>
      <p:sp>
        <p:nvSpPr>
          <p:cNvPr id="3" name="Content Placeholder 2"/>
          <p:cNvSpPr>
            <a:spLocks noGrp="1"/>
          </p:cNvSpPr>
          <p:nvPr>
            <p:ph idx="1"/>
          </p:nvPr>
        </p:nvSpPr>
        <p:spPr>
          <a:xfrm>
            <a:off x="38100" y="1828800"/>
            <a:ext cx="9105900" cy="609600"/>
          </a:xfrm>
        </p:spPr>
        <p:txBody>
          <a:bodyPr/>
          <a:lstStyle/>
          <a:p>
            <a:pPr marL="0" indent="0">
              <a:buNone/>
            </a:pPr>
            <a:r>
              <a:rPr lang="en-US" sz="2000" dirty="0">
                <a:hlinkClick r:id="rId2"/>
              </a:rPr>
              <a:t>https://vaccoat.com/blog/field-emission-scanning-electron-microscopy-fesem/</a:t>
            </a:r>
            <a:endParaRPr lang="ro-RO" sz="2000" dirty="0"/>
          </a:p>
          <a:p>
            <a:endParaRPr lang="en-US" dirty="0"/>
          </a:p>
        </p:txBody>
      </p:sp>
      <p:pic>
        <p:nvPicPr>
          <p:cNvPr id="4" name="Picture 3"/>
          <p:cNvPicPr>
            <a:picLocks noChangeAspect="1"/>
          </p:cNvPicPr>
          <p:nvPr/>
        </p:nvPicPr>
        <p:blipFill>
          <a:blip r:embed="rId3"/>
          <a:stretch>
            <a:fillRect/>
          </a:stretch>
        </p:blipFill>
        <p:spPr>
          <a:xfrm>
            <a:off x="4305242" y="2438400"/>
            <a:ext cx="4812632" cy="3048000"/>
          </a:xfrm>
          <a:prstGeom prst="rect">
            <a:avLst/>
          </a:prstGeom>
        </p:spPr>
      </p:pic>
      <p:sp>
        <p:nvSpPr>
          <p:cNvPr id="5" name="Rectangle 4"/>
          <p:cNvSpPr/>
          <p:nvPr/>
        </p:nvSpPr>
        <p:spPr>
          <a:xfrm>
            <a:off x="62049" y="2418806"/>
            <a:ext cx="4243193" cy="3139321"/>
          </a:xfrm>
          <a:prstGeom prst="rect">
            <a:avLst/>
          </a:prstGeom>
        </p:spPr>
        <p:txBody>
          <a:bodyPr wrap="square">
            <a:spAutoFit/>
          </a:bodyPr>
          <a:lstStyle/>
          <a:p>
            <a:r>
              <a:rPr lang="en-US" dirty="0" err="1"/>
              <a:t>Metoda</a:t>
            </a:r>
            <a:r>
              <a:rPr lang="en-US" dirty="0"/>
              <a:t> de </a:t>
            </a:r>
            <a:r>
              <a:rPr lang="en-US" dirty="0" err="1"/>
              <a:t>funcționare</a:t>
            </a:r>
            <a:r>
              <a:rPr lang="ro-RO" dirty="0"/>
              <a:t> </a:t>
            </a:r>
            <a:r>
              <a:rPr lang="en-US" dirty="0" err="1"/>
              <a:t>este</a:t>
            </a:r>
            <a:r>
              <a:rPr lang="en-US" dirty="0"/>
              <a:t> </a:t>
            </a:r>
            <a:r>
              <a:rPr lang="en-US" dirty="0" err="1"/>
              <a:t>similară</a:t>
            </a:r>
            <a:r>
              <a:rPr lang="en-US" dirty="0"/>
              <a:t> cu </a:t>
            </a:r>
            <a:r>
              <a:rPr lang="en-US" dirty="0" err="1"/>
              <a:t>cea</a:t>
            </a:r>
            <a:r>
              <a:rPr lang="en-US" dirty="0"/>
              <a:t> a </a:t>
            </a:r>
            <a:r>
              <a:rPr lang="en-US" dirty="0" err="1"/>
              <a:t>microscoapelor</a:t>
            </a:r>
            <a:r>
              <a:rPr lang="en-US" dirty="0"/>
              <a:t> </a:t>
            </a:r>
            <a:r>
              <a:rPr lang="en-US" dirty="0" err="1"/>
              <a:t>electronice</a:t>
            </a:r>
            <a:r>
              <a:rPr lang="en-US" dirty="0"/>
              <a:t> cu </a:t>
            </a:r>
            <a:r>
              <a:rPr lang="en-US" dirty="0" err="1"/>
              <a:t>scanare</a:t>
            </a:r>
            <a:r>
              <a:rPr lang="en-US" dirty="0"/>
              <a:t> </a:t>
            </a:r>
            <a:r>
              <a:rPr lang="en-US" dirty="0" err="1"/>
              <a:t>convenționale</a:t>
            </a:r>
            <a:r>
              <a:rPr lang="en-US" dirty="0"/>
              <a:t> (SEM). Un </a:t>
            </a:r>
            <a:r>
              <a:rPr lang="en-US" dirty="0" err="1"/>
              <a:t>fascicul</a:t>
            </a:r>
            <a:r>
              <a:rPr lang="en-US" dirty="0"/>
              <a:t> de </a:t>
            </a:r>
            <a:r>
              <a:rPr lang="en-US" dirty="0" err="1"/>
              <a:t>electroni</a:t>
            </a:r>
            <a:r>
              <a:rPr lang="en-US" dirty="0"/>
              <a:t> </a:t>
            </a:r>
            <a:r>
              <a:rPr lang="en-US" dirty="0" err="1"/>
              <a:t>focalizat</a:t>
            </a:r>
            <a:r>
              <a:rPr lang="en-US" dirty="0"/>
              <a:t> de </a:t>
            </a:r>
            <a:r>
              <a:rPr lang="en-US" dirty="0" err="1"/>
              <a:t>lentile</a:t>
            </a:r>
            <a:r>
              <a:rPr lang="en-US" dirty="0"/>
              <a:t> </a:t>
            </a:r>
            <a:r>
              <a:rPr lang="en-US" dirty="0" err="1"/>
              <a:t>electromagnetice</a:t>
            </a:r>
            <a:r>
              <a:rPr lang="en-US" dirty="0"/>
              <a:t> </a:t>
            </a:r>
            <a:r>
              <a:rPr lang="en-US" dirty="0" err="1"/>
              <a:t>scanează</a:t>
            </a:r>
            <a:r>
              <a:rPr lang="en-US" dirty="0"/>
              <a:t> </a:t>
            </a:r>
            <a:r>
              <a:rPr lang="en-US" dirty="0" err="1"/>
              <a:t>suprafața</a:t>
            </a:r>
            <a:r>
              <a:rPr lang="en-US" dirty="0"/>
              <a:t> </a:t>
            </a:r>
            <a:r>
              <a:rPr lang="en-US" dirty="0" err="1"/>
              <a:t>specimenului</a:t>
            </a:r>
            <a:r>
              <a:rPr lang="en-US" dirty="0"/>
              <a:t>, </a:t>
            </a:r>
            <a:r>
              <a:rPr lang="en-US" dirty="0" err="1"/>
              <a:t>unde</a:t>
            </a:r>
            <a:r>
              <a:rPr lang="en-US" dirty="0"/>
              <a:t> </a:t>
            </a:r>
            <a:r>
              <a:rPr lang="en-US" dirty="0" err="1"/>
              <a:t>electronii</a:t>
            </a:r>
            <a:r>
              <a:rPr lang="en-US" dirty="0"/>
              <a:t> </a:t>
            </a:r>
            <a:r>
              <a:rPr lang="en-US" dirty="0" err="1"/>
              <a:t>reflectați</a:t>
            </a:r>
            <a:r>
              <a:rPr lang="en-US" dirty="0"/>
              <a:t>/</a:t>
            </a:r>
            <a:r>
              <a:rPr lang="en-US" dirty="0" err="1"/>
              <a:t>interacționați</a:t>
            </a:r>
            <a:r>
              <a:rPr lang="en-US" dirty="0"/>
              <a:t> </a:t>
            </a:r>
            <a:r>
              <a:rPr lang="en-US" dirty="0" err="1"/>
              <a:t>creează</a:t>
            </a:r>
            <a:r>
              <a:rPr lang="en-US" dirty="0"/>
              <a:t> o imagine a </a:t>
            </a:r>
            <a:r>
              <a:rPr lang="en-US" dirty="0" err="1"/>
              <a:t>suprafeței</a:t>
            </a:r>
            <a:r>
              <a:rPr lang="en-US" dirty="0"/>
              <a:t> </a:t>
            </a:r>
            <a:r>
              <a:rPr lang="en-US" dirty="0" err="1"/>
              <a:t>probei</a:t>
            </a:r>
            <a:r>
              <a:rPr lang="en-US" dirty="0"/>
              <a:t> </a:t>
            </a:r>
            <a:r>
              <a:rPr lang="en-US" dirty="0" err="1"/>
              <a:t>și</a:t>
            </a:r>
            <a:r>
              <a:rPr lang="en-US" dirty="0"/>
              <a:t> a </a:t>
            </a:r>
            <a:r>
              <a:rPr lang="en-US" dirty="0" err="1"/>
              <a:t>topografiei</a:t>
            </a:r>
            <a:r>
              <a:rPr lang="en-US" dirty="0"/>
              <a:t>. În general, FESEM </a:t>
            </a:r>
            <a:r>
              <a:rPr lang="en-US" dirty="0" err="1"/>
              <a:t>urmează</a:t>
            </a:r>
            <a:r>
              <a:rPr lang="en-US" dirty="0"/>
              <a:t> </a:t>
            </a:r>
            <a:r>
              <a:rPr lang="en-US" dirty="0" err="1"/>
              <a:t>aceleași</a:t>
            </a:r>
            <a:r>
              <a:rPr lang="en-US" dirty="0"/>
              <a:t> </a:t>
            </a:r>
            <a:r>
              <a:rPr lang="en-US" dirty="0" err="1"/>
              <a:t>principii</a:t>
            </a:r>
            <a:r>
              <a:rPr lang="en-US" dirty="0"/>
              <a:t> ca </a:t>
            </a:r>
            <a:r>
              <a:rPr lang="en-US" dirty="0" err="1"/>
              <a:t>și</a:t>
            </a:r>
            <a:r>
              <a:rPr lang="en-US" dirty="0"/>
              <a:t> </a:t>
            </a:r>
            <a:r>
              <a:rPr lang="en-US" dirty="0" err="1"/>
              <a:t>cel</a:t>
            </a:r>
            <a:r>
              <a:rPr lang="en-US" dirty="0"/>
              <a:t> din SEM</a:t>
            </a:r>
            <a:r>
              <a:rPr lang="ro-RO" dirty="0"/>
              <a:t>. </a:t>
            </a:r>
            <a:endParaRPr lang="en-US" dirty="0"/>
          </a:p>
        </p:txBody>
      </p:sp>
      <p:sp>
        <p:nvSpPr>
          <p:cNvPr id="6" name="Rectangle 5"/>
          <p:cNvSpPr/>
          <p:nvPr/>
        </p:nvSpPr>
        <p:spPr>
          <a:xfrm>
            <a:off x="62048" y="5577721"/>
            <a:ext cx="9081951" cy="1200329"/>
          </a:xfrm>
          <a:prstGeom prst="rect">
            <a:avLst/>
          </a:prstGeom>
        </p:spPr>
        <p:txBody>
          <a:bodyPr wrap="square">
            <a:spAutoFit/>
          </a:bodyPr>
          <a:lstStyle/>
          <a:p>
            <a:r>
              <a:rPr lang="ro-RO" dirty="0"/>
              <a:t>D</a:t>
            </a:r>
            <a:r>
              <a:rPr lang="en-US" dirty="0" err="1"/>
              <a:t>iferență</a:t>
            </a:r>
            <a:r>
              <a:rPr lang="en-US" dirty="0"/>
              <a:t> </a:t>
            </a:r>
            <a:r>
              <a:rPr lang="ro-RO" dirty="0"/>
              <a:t>majoră </a:t>
            </a:r>
            <a:r>
              <a:rPr lang="en-US" dirty="0" err="1"/>
              <a:t>între</a:t>
            </a:r>
            <a:r>
              <a:rPr lang="en-US" dirty="0"/>
              <a:t> SEM </a:t>
            </a:r>
            <a:r>
              <a:rPr lang="en-US" dirty="0" err="1"/>
              <a:t>și</a:t>
            </a:r>
            <a:r>
              <a:rPr lang="en-US" dirty="0"/>
              <a:t> FE-SEM </a:t>
            </a:r>
            <a:r>
              <a:rPr lang="en-US" dirty="0" err="1"/>
              <a:t>este</a:t>
            </a:r>
            <a:r>
              <a:rPr lang="en-US" dirty="0"/>
              <a:t> </a:t>
            </a:r>
            <a:r>
              <a:rPr lang="en-US" dirty="0" err="1"/>
              <a:t>sistemul</a:t>
            </a:r>
            <a:r>
              <a:rPr lang="en-US" dirty="0"/>
              <a:t> de </a:t>
            </a:r>
            <a:r>
              <a:rPr lang="en-US" dirty="0" err="1"/>
              <a:t>generare</a:t>
            </a:r>
            <a:r>
              <a:rPr lang="en-US" dirty="0"/>
              <a:t> de </a:t>
            </a:r>
            <a:r>
              <a:rPr lang="en-US" dirty="0" err="1"/>
              <a:t>electroni</a:t>
            </a:r>
            <a:r>
              <a:rPr lang="en-US" dirty="0"/>
              <a:t>. FE-SEM </a:t>
            </a:r>
            <a:r>
              <a:rPr lang="en-US" dirty="0" err="1"/>
              <a:t>utilizează</a:t>
            </a:r>
            <a:r>
              <a:rPr lang="en-US" dirty="0"/>
              <a:t> un pistol de </a:t>
            </a:r>
            <a:r>
              <a:rPr lang="en-US" dirty="0" err="1"/>
              <a:t>emisie</a:t>
            </a:r>
            <a:r>
              <a:rPr lang="en-US" dirty="0"/>
              <a:t> de </a:t>
            </a:r>
            <a:r>
              <a:rPr lang="en-US" dirty="0" err="1"/>
              <a:t>câmp</a:t>
            </a:r>
            <a:r>
              <a:rPr lang="en-US" dirty="0"/>
              <a:t> (FEG) ca </a:t>
            </a:r>
            <a:r>
              <a:rPr lang="en-US" dirty="0" err="1"/>
              <a:t>sursă</a:t>
            </a:r>
            <a:r>
              <a:rPr lang="en-US" dirty="0"/>
              <a:t> de </a:t>
            </a:r>
            <a:r>
              <a:rPr lang="en-US" dirty="0" err="1"/>
              <a:t>electroni</a:t>
            </a:r>
            <a:r>
              <a:rPr lang="en-US" dirty="0"/>
              <a:t>. În FEG se </a:t>
            </a:r>
            <a:r>
              <a:rPr lang="en-US" dirty="0" err="1"/>
              <a:t>aplică</a:t>
            </a:r>
            <a:r>
              <a:rPr lang="en-US" dirty="0"/>
              <a:t> un gradient de </a:t>
            </a:r>
            <a:r>
              <a:rPr lang="en-US" dirty="0" err="1"/>
              <a:t>potențial</a:t>
            </a:r>
            <a:r>
              <a:rPr lang="en-US" dirty="0"/>
              <a:t> </a:t>
            </a:r>
            <a:r>
              <a:rPr lang="en-US" dirty="0" err="1"/>
              <a:t>pentru</a:t>
            </a:r>
            <a:r>
              <a:rPr lang="en-US" dirty="0"/>
              <a:t> a </a:t>
            </a:r>
            <a:r>
              <a:rPr lang="en-US" dirty="0" err="1"/>
              <a:t>emite</a:t>
            </a:r>
            <a:r>
              <a:rPr lang="en-US" dirty="0"/>
              <a:t> </a:t>
            </a:r>
            <a:r>
              <a:rPr lang="en-US" dirty="0" err="1"/>
              <a:t>fasciculul</a:t>
            </a:r>
            <a:r>
              <a:rPr lang="en-US" dirty="0"/>
              <a:t> de </a:t>
            </a:r>
            <a:r>
              <a:rPr lang="en-US" dirty="0" err="1"/>
              <a:t>electroni</a:t>
            </a:r>
            <a:r>
              <a:rPr lang="en-US" dirty="0"/>
              <a:t>, </a:t>
            </a:r>
            <a:r>
              <a:rPr lang="en-US" dirty="0" err="1"/>
              <a:t>în</a:t>
            </a:r>
            <a:r>
              <a:rPr lang="en-US" dirty="0"/>
              <a:t> </a:t>
            </a:r>
            <a:r>
              <a:rPr lang="en-US" dirty="0" err="1"/>
              <a:t>timp</a:t>
            </a:r>
            <a:r>
              <a:rPr lang="en-US" dirty="0"/>
              <a:t> </a:t>
            </a:r>
            <a:r>
              <a:rPr lang="en-US" dirty="0" err="1"/>
              <a:t>ce</a:t>
            </a:r>
            <a:r>
              <a:rPr lang="en-US" dirty="0"/>
              <a:t> </a:t>
            </a:r>
            <a:r>
              <a:rPr lang="en-US" dirty="0" err="1"/>
              <a:t>în</a:t>
            </a:r>
            <a:r>
              <a:rPr lang="en-US" dirty="0"/>
              <a:t> SEM se </a:t>
            </a:r>
            <a:r>
              <a:rPr lang="en-US" dirty="0" err="1"/>
              <a:t>utilizează</a:t>
            </a:r>
            <a:r>
              <a:rPr lang="en-US" dirty="0"/>
              <a:t> </a:t>
            </a:r>
            <a:r>
              <a:rPr lang="en-US" dirty="0" err="1"/>
              <a:t>emisia</a:t>
            </a:r>
            <a:r>
              <a:rPr lang="en-US" dirty="0"/>
              <a:t> </a:t>
            </a:r>
            <a:r>
              <a:rPr lang="en-US" dirty="0" err="1"/>
              <a:t>termoionică</a:t>
            </a:r>
            <a:r>
              <a:rPr lang="en-US" dirty="0"/>
              <a:t>.</a:t>
            </a:r>
          </a:p>
        </p:txBody>
      </p:sp>
    </p:spTree>
    <p:extLst>
      <p:ext uri="{BB962C8B-B14F-4D97-AF65-F5344CB8AC3E}">
        <p14:creationId xmlns:p14="http://schemas.microsoft.com/office/powerpoint/2010/main" val="34842867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9188" y="1828800"/>
            <a:ext cx="8952411" cy="4525962"/>
          </a:xfrm>
        </p:spPr>
        <p:txBody>
          <a:bodyPr/>
          <a:lstStyle/>
          <a:p>
            <a:r>
              <a:rPr lang="en-US" sz="2000" dirty="0" err="1"/>
              <a:t>Emisia</a:t>
            </a:r>
            <a:r>
              <a:rPr lang="en-US" sz="2000" dirty="0"/>
              <a:t> de </a:t>
            </a:r>
            <a:r>
              <a:rPr lang="en-US" sz="2000" dirty="0" err="1"/>
              <a:t>câmp</a:t>
            </a:r>
            <a:r>
              <a:rPr lang="en-US" sz="2000" dirty="0"/>
              <a:t> </a:t>
            </a:r>
            <a:r>
              <a:rPr lang="en-US" sz="2000" dirty="0" err="1"/>
              <a:t>în</a:t>
            </a:r>
            <a:r>
              <a:rPr lang="en-US" sz="2000" dirty="0"/>
              <a:t> FE-SEM </a:t>
            </a:r>
            <a:r>
              <a:rPr lang="en-US" sz="2000" dirty="0" err="1"/>
              <a:t>este</a:t>
            </a:r>
            <a:r>
              <a:rPr lang="en-US" sz="2000" dirty="0"/>
              <a:t> </a:t>
            </a:r>
            <a:r>
              <a:rPr lang="en-US" sz="2000" dirty="0" err="1"/>
              <a:t>realizată</a:t>
            </a:r>
            <a:r>
              <a:rPr lang="en-US" sz="2000" dirty="0"/>
              <a:t> de FEG </a:t>
            </a:r>
            <a:r>
              <a:rPr lang="en-US" sz="2000" dirty="0" err="1"/>
              <a:t>prin</a:t>
            </a:r>
            <a:r>
              <a:rPr lang="en-US" sz="2000" dirty="0"/>
              <a:t> </a:t>
            </a:r>
            <a:r>
              <a:rPr lang="en-US" sz="2000" dirty="0" err="1"/>
              <a:t>aplicarea</a:t>
            </a:r>
            <a:r>
              <a:rPr lang="en-US" sz="2000" dirty="0"/>
              <a:t> </a:t>
            </a:r>
            <a:r>
              <a:rPr lang="en-US" sz="2000" dirty="0" err="1"/>
              <a:t>unor</a:t>
            </a:r>
            <a:r>
              <a:rPr lang="en-US" sz="2000" dirty="0"/>
              <a:t> </a:t>
            </a:r>
            <a:r>
              <a:rPr lang="en-US" sz="2000" dirty="0" err="1"/>
              <a:t>tensiuni</a:t>
            </a:r>
            <a:r>
              <a:rPr lang="en-US" sz="2000" dirty="0"/>
              <a:t> </a:t>
            </a:r>
            <a:r>
              <a:rPr lang="en-US" sz="2000" dirty="0" err="1"/>
              <a:t>joase</a:t>
            </a:r>
            <a:r>
              <a:rPr lang="en-US" sz="2000" dirty="0"/>
              <a:t> </a:t>
            </a:r>
            <a:r>
              <a:rPr lang="en-US" sz="2000" dirty="0" err="1"/>
              <a:t>pe</a:t>
            </a:r>
            <a:r>
              <a:rPr lang="en-US" sz="2000" dirty="0"/>
              <a:t> o </a:t>
            </a:r>
            <a:r>
              <a:rPr lang="en-US" sz="2000" dirty="0" err="1"/>
              <a:t>sursă</a:t>
            </a:r>
            <a:r>
              <a:rPr lang="en-US" sz="2000" dirty="0"/>
              <a:t> de </a:t>
            </a:r>
            <a:r>
              <a:rPr lang="en-US" sz="2000" dirty="0" err="1"/>
              <a:t>electroni</a:t>
            </a:r>
            <a:r>
              <a:rPr lang="en-US" sz="2000" dirty="0"/>
              <a:t>, de </a:t>
            </a:r>
            <a:r>
              <a:rPr lang="en-US" sz="2000" dirty="0" err="1"/>
              <a:t>obicei</a:t>
            </a:r>
            <a:r>
              <a:rPr lang="en-US" sz="2000" dirty="0"/>
              <a:t> un </a:t>
            </a:r>
            <a:r>
              <a:rPr lang="en-US" sz="2000" dirty="0" err="1"/>
              <a:t>singur</a:t>
            </a:r>
            <a:r>
              <a:rPr lang="en-US" sz="2000" dirty="0"/>
              <a:t> filament de wolfram cu un </a:t>
            </a:r>
            <a:r>
              <a:rPr lang="en-US" sz="2000" dirty="0" err="1"/>
              <a:t>vârf</a:t>
            </a:r>
            <a:r>
              <a:rPr lang="en-US" sz="2000" dirty="0"/>
              <a:t> </a:t>
            </a:r>
            <a:r>
              <a:rPr lang="en-US" sz="2000" dirty="0" err="1"/>
              <a:t>ascuțit</a:t>
            </a:r>
            <a:r>
              <a:rPr lang="en-US" sz="2000" dirty="0"/>
              <a:t> (</a:t>
            </a:r>
            <a:r>
              <a:rPr lang="en-US" sz="2000" dirty="0" err="1"/>
              <a:t>Figura</a:t>
            </a:r>
            <a:r>
              <a:rPr lang="en-US" sz="2000" dirty="0"/>
              <a:t>), care </a:t>
            </a:r>
            <a:r>
              <a:rPr lang="en-US" sz="2000" dirty="0" err="1"/>
              <a:t>concentrează</a:t>
            </a:r>
            <a:r>
              <a:rPr lang="en-US" sz="2000" dirty="0"/>
              <a:t> </a:t>
            </a:r>
            <a:r>
              <a:rPr lang="en-US" sz="2000" dirty="0" err="1"/>
              <a:t>electronii</a:t>
            </a:r>
            <a:r>
              <a:rPr lang="en-US" sz="2000" dirty="0"/>
              <a:t> de </a:t>
            </a:r>
            <a:r>
              <a:rPr lang="en-US" sz="2000" dirty="0" err="1"/>
              <a:t>energie</a:t>
            </a:r>
            <a:r>
              <a:rPr lang="en-US" sz="2000" dirty="0"/>
              <a:t> </a:t>
            </a:r>
            <a:r>
              <a:rPr lang="en-US" sz="2000" dirty="0" err="1"/>
              <a:t>scăzută</a:t>
            </a:r>
            <a:r>
              <a:rPr lang="en-US" sz="2000" dirty="0"/>
              <a:t> </a:t>
            </a:r>
            <a:r>
              <a:rPr lang="en-US" sz="2000" dirty="0" err="1"/>
              <a:t>și</a:t>
            </a:r>
            <a:r>
              <a:rPr lang="en-US" sz="2000" dirty="0"/>
              <a:t> de </a:t>
            </a:r>
            <a:r>
              <a:rPr lang="en-US" sz="2000" dirty="0" err="1"/>
              <a:t>înaltă</a:t>
            </a:r>
            <a:r>
              <a:rPr lang="en-US" sz="2000" dirty="0"/>
              <a:t> </a:t>
            </a:r>
            <a:r>
              <a:rPr lang="en-US" sz="2000" dirty="0" err="1"/>
              <a:t>energie</a:t>
            </a:r>
            <a:r>
              <a:rPr lang="en-US" sz="2000" dirty="0"/>
              <a:t> la un </a:t>
            </a:r>
            <a:r>
              <a:rPr lang="en-US" sz="2000" dirty="0" err="1"/>
              <a:t>potențial</a:t>
            </a:r>
            <a:r>
              <a:rPr lang="en-US" sz="2000" dirty="0"/>
              <a:t> electric </a:t>
            </a:r>
            <a:r>
              <a:rPr lang="en-US" sz="2000" dirty="0" err="1"/>
              <a:t>scăzut</a:t>
            </a:r>
            <a:r>
              <a:rPr lang="en-US" sz="2000" dirty="0"/>
              <a:t> ( </a:t>
            </a:r>
            <a:r>
              <a:rPr lang="en-US" sz="2000" dirty="0" err="1"/>
              <a:t>aproximativ</a:t>
            </a:r>
            <a:r>
              <a:rPr lang="en-US" sz="2000" dirty="0"/>
              <a:t> 0,02 </a:t>
            </a:r>
            <a:r>
              <a:rPr lang="en-US" sz="2000" dirty="0" err="1"/>
              <a:t>până</a:t>
            </a:r>
            <a:r>
              <a:rPr lang="en-US" sz="2000" dirty="0"/>
              <a:t> la 5 kV) </a:t>
            </a:r>
            <a:r>
              <a:rPr lang="en-US" sz="2000" dirty="0" err="1"/>
              <a:t>și</a:t>
            </a:r>
            <a:r>
              <a:rPr lang="en-US" sz="2000" dirty="0"/>
              <a:t> </a:t>
            </a:r>
            <a:r>
              <a:rPr lang="en-US" sz="2000" dirty="0" err="1"/>
              <a:t>rezoluție</a:t>
            </a:r>
            <a:r>
              <a:rPr lang="en-US" sz="2000" dirty="0"/>
              <a:t> </a:t>
            </a:r>
            <a:r>
              <a:rPr lang="en-US" sz="2000" dirty="0" err="1"/>
              <a:t>spațială</a:t>
            </a:r>
            <a:r>
              <a:rPr lang="en-US" sz="2000" dirty="0"/>
              <a:t> </a:t>
            </a:r>
            <a:r>
              <a:rPr lang="en-US" sz="2000" dirty="0" err="1"/>
              <a:t>crescută</a:t>
            </a:r>
            <a:r>
              <a:rPr lang="en-US" sz="2000" dirty="0"/>
              <a:t>. </a:t>
            </a:r>
            <a:r>
              <a:rPr lang="en-US" sz="2000" dirty="0" err="1"/>
              <a:t>Această</a:t>
            </a:r>
            <a:r>
              <a:rPr lang="en-US" sz="2000" dirty="0"/>
              <a:t> </a:t>
            </a:r>
            <a:r>
              <a:rPr lang="en-US" sz="2000" dirty="0" err="1"/>
              <a:t>metodă</a:t>
            </a:r>
            <a:r>
              <a:rPr lang="en-US" sz="2000" dirty="0"/>
              <a:t> </a:t>
            </a:r>
            <a:r>
              <a:rPr lang="en-US" sz="2000" dirty="0" err="1"/>
              <a:t>previne</a:t>
            </a:r>
            <a:r>
              <a:rPr lang="en-US" sz="2000" dirty="0"/>
              <a:t> </a:t>
            </a:r>
            <a:r>
              <a:rPr lang="en-US" sz="2000" dirty="0" err="1"/>
              <a:t>contaminarea</a:t>
            </a:r>
            <a:r>
              <a:rPr lang="en-US" sz="2000" dirty="0"/>
              <a:t> </a:t>
            </a:r>
            <a:r>
              <a:rPr lang="en-US" sz="2000" dirty="0" err="1"/>
              <a:t>suprafeței</a:t>
            </a:r>
            <a:r>
              <a:rPr lang="en-US" sz="2000" dirty="0"/>
              <a:t> </a:t>
            </a:r>
            <a:r>
              <a:rPr lang="en-US" sz="2000" dirty="0" err="1"/>
              <a:t>probei</a:t>
            </a:r>
            <a:r>
              <a:rPr lang="en-US" sz="2000" dirty="0"/>
              <a:t>, </a:t>
            </a:r>
            <a:r>
              <a:rPr lang="en-US" sz="2000" dirty="0" err="1"/>
              <a:t>deoarece</a:t>
            </a:r>
            <a:r>
              <a:rPr lang="en-US" sz="2000" dirty="0"/>
              <a:t> nu </a:t>
            </a:r>
            <a:r>
              <a:rPr lang="en-US" sz="2000" dirty="0" err="1"/>
              <a:t>necesită</a:t>
            </a:r>
            <a:r>
              <a:rPr lang="en-US" sz="2000" dirty="0"/>
              <a:t> </a:t>
            </a:r>
            <a:r>
              <a:rPr lang="en-US" sz="2000" dirty="0" err="1"/>
              <a:t>energie</a:t>
            </a:r>
            <a:r>
              <a:rPr lang="en-US" sz="2000" dirty="0"/>
              <a:t> </a:t>
            </a:r>
            <a:r>
              <a:rPr lang="en-US" sz="2000" dirty="0" err="1"/>
              <a:t>termică</a:t>
            </a:r>
            <a:r>
              <a:rPr lang="en-US" sz="2000" dirty="0"/>
              <a:t> </a:t>
            </a:r>
            <a:r>
              <a:rPr lang="en-US" sz="2000" dirty="0" err="1"/>
              <a:t>pentru</a:t>
            </a:r>
            <a:r>
              <a:rPr lang="en-US" sz="2000" dirty="0"/>
              <a:t> a </a:t>
            </a:r>
            <a:r>
              <a:rPr lang="en-US" sz="2000" dirty="0" err="1"/>
              <a:t>depăși</a:t>
            </a:r>
            <a:r>
              <a:rPr lang="en-US" sz="2000" dirty="0"/>
              <a:t> </a:t>
            </a:r>
            <a:r>
              <a:rPr lang="en-US" sz="2000" dirty="0" err="1"/>
              <a:t>potențialul</a:t>
            </a:r>
            <a:r>
              <a:rPr lang="en-US" sz="2000" dirty="0"/>
              <a:t> de </a:t>
            </a:r>
            <a:r>
              <a:rPr lang="en-US" sz="2000" dirty="0" err="1"/>
              <a:t>suprafață</a:t>
            </a:r>
            <a:r>
              <a:rPr lang="en-US" sz="2000" dirty="0"/>
              <a:t>.</a:t>
            </a:r>
          </a:p>
        </p:txBody>
      </p:sp>
      <p:pic>
        <p:nvPicPr>
          <p:cNvPr id="7170" name="Picture 2" descr="Field Emission Gun in FE-S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743" y="4351246"/>
            <a:ext cx="65913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645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Field emission guns</a:t>
            </a:r>
            <a:br>
              <a:rPr lang="ro-RO" dirty="0"/>
            </a:br>
            <a:endParaRPr lang="en-US" dirty="0"/>
          </a:p>
        </p:txBody>
      </p:sp>
      <p:sp>
        <p:nvSpPr>
          <p:cNvPr id="3" name="Content Placeholder 2"/>
          <p:cNvSpPr>
            <a:spLocks noGrp="1"/>
          </p:cNvSpPr>
          <p:nvPr>
            <p:ph idx="1"/>
          </p:nvPr>
        </p:nvSpPr>
        <p:spPr>
          <a:xfrm>
            <a:off x="0" y="1600200"/>
            <a:ext cx="9144000" cy="4525962"/>
          </a:xfrm>
        </p:spPr>
        <p:txBody>
          <a:bodyPr/>
          <a:lstStyle/>
          <a:p>
            <a:pPr marL="0" indent="0">
              <a:buNone/>
            </a:pPr>
            <a:r>
              <a:rPr lang="en-US" sz="2000" b="1" dirty="0"/>
              <a:t>Cold field Emission (CFE) Source</a:t>
            </a:r>
            <a:r>
              <a:rPr lang="ro-RO" sz="2000" b="1" dirty="0"/>
              <a:t> </a:t>
            </a:r>
            <a:r>
              <a:rPr lang="ro-RO" sz="2000" dirty="0"/>
              <a:t>emisia de electroni funcționează la temperatura camerei și depinde doar de câmpul electric aplicat între electrozi, folosind emitori din monocristal de tungsten. Deși curentul fasciculului de electroni emis este scăzut, se poate obține o luminozitate ridicată datorită diametrului mic al fasciculului de electroni și a zonei de emisie. Acest tip de FEG necesită condiții de vid înalt pentru a funcționa, în caz contrar, după o perioadă lungă de funcționare, moleculele de gaz adsorbite pe vârful FE-SEM vor forma un strat și pot duce la emisie de curent instabilă.</a:t>
            </a:r>
          </a:p>
          <a:p>
            <a:pPr marL="0" indent="0">
              <a:buNone/>
            </a:pPr>
            <a:endParaRPr lang="ro-RO" sz="2000" dirty="0"/>
          </a:p>
          <a:p>
            <a:pPr marL="0" indent="0">
              <a:buNone/>
            </a:pPr>
            <a:endParaRPr lang="en-US" sz="2000" dirty="0"/>
          </a:p>
          <a:p>
            <a:r>
              <a:rPr lang="en-US" sz="2000" b="1" dirty="0"/>
              <a:t>Thermal Field Emission (TFE) Source</a:t>
            </a:r>
            <a:r>
              <a:rPr lang="ro-RO" sz="2000" b="1" dirty="0"/>
              <a:t> </a:t>
            </a:r>
            <a:r>
              <a:rPr lang="ro-RO" sz="2000" dirty="0"/>
              <a:t>funcționează la temperatură ridicată</a:t>
            </a:r>
          </a:p>
          <a:p>
            <a:pPr marL="0" indent="0">
              <a:buNone/>
            </a:pPr>
            <a:r>
              <a:rPr lang="ro-RO" sz="2000" dirty="0"/>
              <a:t>(1800K), ceea ce minimizează adsorbția moleculelor de gaz pe vârful pistolului, iar stabilitatea emisiei de electroni este îmbunătățită chiar și în condiții de vid mai scăzut.</a:t>
            </a:r>
            <a:endParaRPr lang="en-US" sz="2000" dirty="0"/>
          </a:p>
          <a:p>
            <a:endParaRPr lang="en-US" dirty="0"/>
          </a:p>
        </p:txBody>
      </p:sp>
    </p:spTree>
    <p:extLst>
      <p:ext uri="{BB962C8B-B14F-4D97-AF65-F5344CB8AC3E}">
        <p14:creationId xmlns:p14="http://schemas.microsoft.com/office/powerpoint/2010/main" val="35156600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Field emission guns...</a:t>
            </a:r>
            <a:endParaRPr lang="en-US" dirty="0"/>
          </a:p>
        </p:txBody>
      </p:sp>
      <p:sp>
        <p:nvSpPr>
          <p:cNvPr id="3" name="Content Placeholder 2"/>
          <p:cNvSpPr>
            <a:spLocks noGrp="1"/>
          </p:cNvSpPr>
          <p:nvPr>
            <p:ph idx="1"/>
          </p:nvPr>
        </p:nvSpPr>
        <p:spPr/>
        <p:txBody>
          <a:bodyPr/>
          <a:lstStyle/>
          <a:p>
            <a:r>
              <a:rPr lang="en-US" sz="2000" b="1" dirty="0"/>
              <a:t>Schottky Emission (SC) </a:t>
            </a:r>
            <a:r>
              <a:rPr lang="ro-RO" sz="2000" b="1" dirty="0"/>
              <a:t>- </a:t>
            </a:r>
            <a:r>
              <a:rPr lang="ro-RO" sz="2000" dirty="0"/>
              <a:t>surse de electroni mai extins comparativ cu CFE la energie furnizată similar, ceea ce a permis să prevină vibrațiile. Aceste tunuri pot utiliza emitori de monocristale de W acoperite cu ZrO</a:t>
            </a:r>
            <a:r>
              <a:rPr lang="en-US" sz="2000" dirty="0"/>
              <a:t>.</a:t>
            </a:r>
          </a:p>
          <a:p>
            <a:endParaRPr lang="en-US" sz="2000" dirty="0"/>
          </a:p>
        </p:txBody>
      </p:sp>
      <p:pic>
        <p:nvPicPr>
          <p:cNvPr id="8194" name="Picture 2" descr="Schottky Em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350623"/>
            <a:ext cx="7651437" cy="335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04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FESEM vs SEM: Benefits and Limitations</a:t>
            </a:r>
            <a:endParaRPr lang="en-US" dirty="0"/>
          </a:p>
        </p:txBody>
      </p:sp>
      <p:sp>
        <p:nvSpPr>
          <p:cNvPr id="3" name="Content Placeholder 2"/>
          <p:cNvSpPr>
            <a:spLocks noGrp="1"/>
          </p:cNvSpPr>
          <p:nvPr>
            <p:ph idx="1"/>
          </p:nvPr>
        </p:nvSpPr>
        <p:spPr>
          <a:xfrm>
            <a:off x="152400" y="1828800"/>
            <a:ext cx="8686800" cy="4525962"/>
          </a:xfrm>
        </p:spPr>
        <p:txBody>
          <a:bodyPr/>
          <a:lstStyle/>
          <a:p>
            <a:pPr marL="0" indent="0">
              <a:buNone/>
            </a:pPr>
            <a:r>
              <a:rPr lang="en-US" sz="2000" dirty="0" err="1"/>
              <a:t>Emisia</a:t>
            </a:r>
            <a:r>
              <a:rPr lang="en-US" sz="2000" dirty="0"/>
              <a:t> </a:t>
            </a:r>
            <a:r>
              <a:rPr lang="en-US" sz="2000" dirty="0" err="1"/>
              <a:t>termoionică</a:t>
            </a:r>
            <a:r>
              <a:rPr lang="en-US" sz="2000" dirty="0"/>
              <a:t> a </a:t>
            </a:r>
            <a:r>
              <a:rPr lang="en-US" sz="2000" dirty="0" err="1"/>
              <a:t>electronilor</a:t>
            </a:r>
            <a:r>
              <a:rPr lang="en-US" sz="2000" dirty="0"/>
              <a:t> are ca </a:t>
            </a:r>
            <a:r>
              <a:rPr lang="en-US" sz="2000" dirty="0" err="1"/>
              <a:t>rezultat</a:t>
            </a:r>
            <a:r>
              <a:rPr lang="en-US" sz="2000" dirty="0"/>
              <a:t> </a:t>
            </a:r>
            <a:r>
              <a:rPr lang="en-US" sz="2000" dirty="0" err="1"/>
              <a:t>contaminarea</a:t>
            </a:r>
            <a:r>
              <a:rPr lang="en-US" sz="2000" dirty="0"/>
              <a:t> </a:t>
            </a:r>
            <a:r>
              <a:rPr lang="en-US" sz="2000" dirty="0" err="1"/>
              <a:t>substratului</a:t>
            </a:r>
            <a:r>
              <a:rPr lang="en-US" sz="2000" dirty="0"/>
              <a:t>, care nu are </a:t>
            </a:r>
            <a:r>
              <a:rPr lang="en-US" sz="2000" dirty="0" err="1"/>
              <a:t>loc</a:t>
            </a:r>
            <a:r>
              <a:rPr lang="en-US" sz="2000" dirty="0"/>
              <a:t> </a:t>
            </a:r>
            <a:r>
              <a:rPr lang="en-US" sz="2000" dirty="0" err="1"/>
              <a:t>în</a:t>
            </a:r>
            <a:r>
              <a:rPr lang="en-US" sz="2000" dirty="0"/>
              <a:t> </a:t>
            </a:r>
            <a:r>
              <a:rPr lang="en-US" sz="2000" dirty="0" err="1"/>
              <a:t>câmpul</a:t>
            </a:r>
            <a:r>
              <a:rPr lang="en-US" sz="2000" dirty="0"/>
              <a:t> de </a:t>
            </a:r>
            <a:r>
              <a:rPr lang="en-US" sz="2000" dirty="0" err="1"/>
              <a:t>emisie</a:t>
            </a:r>
            <a:r>
              <a:rPr lang="en-US" sz="2000" dirty="0"/>
              <a:t> a </a:t>
            </a:r>
            <a:r>
              <a:rPr lang="en-US" sz="2000" dirty="0" err="1"/>
              <a:t>surselor</a:t>
            </a:r>
            <a:r>
              <a:rPr lang="en-US" sz="2000" dirty="0"/>
              <a:t> de </a:t>
            </a:r>
            <a:r>
              <a:rPr lang="en-US" sz="2000" dirty="0" err="1"/>
              <a:t>electroni</a:t>
            </a:r>
            <a:endParaRPr lang="ro-RO" sz="2000" dirty="0"/>
          </a:p>
          <a:p>
            <a:pPr marL="0" indent="0">
              <a:buNone/>
            </a:pPr>
            <a:r>
              <a:rPr lang="ro-RO" sz="2000" dirty="0"/>
              <a:t>Î</a:t>
            </a:r>
            <a:r>
              <a:rPr lang="en-US" sz="2000" dirty="0"/>
              <a:t>n </a:t>
            </a:r>
            <a:r>
              <a:rPr lang="en-US" sz="2000" dirty="0" err="1"/>
              <a:t>metoda</a:t>
            </a:r>
            <a:r>
              <a:rPr lang="en-US" sz="2000" dirty="0"/>
              <a:t> SEM, </a:t>
            </a:r>
            <a:r>
              <a:rPr lang="en-US" sz="2000" dirty="0" err="1"/>
              <a:t>este</a:t>
            </a:r>
            <a:r>
              <a:rPr lang="en-US" sz="2000" dirty="0"/>
              <a:t> </a:t>
            </a:r>
            <a:r>
              <a:rPr lang="en-US" sz="2000" dirty="0" err="1"/>
              <a:t>posibilă</a:t>
            </a:r>
            <a:r>
              <a:rPr lang="en-US" sz="2000" dirty="0"/>
              <a:t> o </a:t>
            </a:r>
            <a:r>
              <a:rPr lang="en-US" sz="2000" dirty="0" err="1"/>
              <a:t>rezoluție</a:t>
            </a:r>
            <a:r>
              <a:rPr lang="en-US" sz="2000" dirty="0"/>
              <a:t> de 3-7 nm, </a:t>
            </a:r>
            <a:r>
              <a:rPr lang="en-US" sz="2000" dirty="0" err="1"/>
              <a:t>în</a:t>
            </a:r>
            <a:r>
              <a:rPr lang="en-US" sz="2000" dirty="0"/>
              <a:t> </a:t>
            </a:r>
            <a:r>
              <a:rPr lang="en-US" sz="2000" dirty="0" err="1"/>
              <a:t>timp</a:t>
            </a:r>
            <a:r>
              <a:rPr lang="en-US" sz="2000" dirty="0"/>
              <a:t> </a:t>
            </a:r>
            <a:r>
              <a:rPr lang="en-US" sz="2000" dirty="0" err="1"/>
              <a:t>ce</a:t>
            </a:r>
            <a:r>
              <a:rPr lang="en-US" sz="2000" dirty="0"/>
              <a:t> </a:t>
            </a:r>
            <a:r>
              <a:rPr lang="en-US" sz="2000" dirty="0" err="1"/>
              <a:t>în</a:t>
            </a:r>
            <a:r>
              <a:rPr lang="en-US" sz="2000" dirty="0"/>
              <a:t> FE-SEM </a:t>
            </a:r>
            <a:r>
              <a:rPr lang="en-US" sz="2000" dirty="0" err="1"/>
              <a:t>rezoluția</a:t>
            </a:r>
            <a:r>
              <a:rPr lang="en-US" sz="2000" dirty="0"/>
              <a:t> </a:t>
            </a:r>
            <a:r>
              <a:rPr lang="en-US" sz="2000" dirty="0" err="1"/>
              <a:t>este</a:t>
            </a:r>
            <a:r>
              <a:rPr lang="en-US" sz="2000" dirty="0"/>
              <a:t> de 1,5 nm </a:t>
            </a:r>
            <a:r>
              <a:rPr lang="en-US" sz="2000" dirty="0" err="1"/>
              <a:t>sau</a:t>
            </a:r>
            <a:r>
              <a:rPr lang="en-US" sz="2000" dirty="0"/>
              <a:t> </a:t>
            </a:r>
            <a:r>
              <a:rPr lang="en-US" sz="2000" dirty="0" err="1"/>
              <a:t>mai</a:t>
            </a:r>
            <a:r>
              <a:rPr lang="en-US" sz="2000" dirty="0"/>
              <a:t> </a:t>
            </a:r>
            <a:r>
              <a:rPr lang="en-US" sz="2000" dirty="0" err="1"/>
              <a:t>bună</a:t>
            </a:r>
            <a:r>
              <a:rPr lang="en-US" sz="2000" dirty="0"/>
              <a:t>.</a:t>
            </a:r>
            <a:endParaRPr lang="ro-RO" sz="2000" dirty="0"/>
          </a:p>
          <a:p>
            <a:pPr marL="0" indent="0">
              <a:buNone/>
            </a:pPr>
            <a:r>
              <a:rPr lang="en-US" sz="2000" dirty="0" err="1"/>
              <a:t>Stratul</a:t>
            </a:r>
            <a:r>
              <a:rPr lang="en-US" sz="2000" dirty="0"/>
              <a:t> </a:t>
            </a:r>
            <a:r>
              <a:rPr lang="en-US" sz="2000" dirty="0" err="1"/>
              <a:t>conductiv</a:t>
            </a:r>
            <a:r>
              <a:rPr lang="en-US" sz="2000" dirty="0"/>
              <a:t> </a:t>
            </a:r>
            <a:r>
              <a:rPr lang="en-US" sz="2000" dirty="0" err="1"/>
              <a:t>acoperit</a:t>
            </a:r>
            <a:r>
              <a:rPr lang="en-US" sz="2000" dirty="0"/>
              <a:t> </a:t>
            </a:r>
            <a:r>
              <a:rPr lang="en-US" sz="2000" dirty="0" err="1"/>
              <a:t>pe</a:t>
            </a:r>
            <a:r>
              <a:rPr lang="en-US" sz="2000" dirty="0"/>
              <a:t> o </a:t>
            </a:r>
            <a:r>
              <a:rPr lang="en-US" sz="2000" dirty="0" err="1"/>
              <a:t>probă</a:t>
            </a:r>
            <a:r>
              <a:rPr lang="en-US" sz="2000" dirty="0"/>
              <a:t> care </a:t>
            </a:r>
            <a:r>
              <a:rPr lang="en-US" sz="2000" dirty="0" err="1"/>
              <a:t>urmează</a:t>
            </a:r>
            <a:r>
              <a:rPr lang="en-US" sz="2000" dirty="0"/>
              <a:t> </a:t>
            </a:r>
            <a:r>
              <a:rPr lang="en-US" sz="2000" dirty="0" err="1"/>
              <a:t>să</a:t>
            </a:r>
            <a:r>
              <a:rPr lang="en-US" sz="2000" dirty="0"/>
              <a:t> fie </a:t>
            </a:r>
            <a:r>
              <a:rPr lang="en-US" sz="2000" dirty="0" err="1"/>
              <a:t>fotografiată</a:t>
            </a:r>
            <a:r>
              <a:rPr lang="en-US" sz="2000" dirty="0"/>
              <a:t> ulterior de FE-SEM </a:t>
            </a:r>
            <a:r>
              <a:rPr lang="en-US" sz="2000" dirty="0" err="1"/>
              <a:t>trebuie</a:t>
            </a:r>
            <a:r>
              <a:rPr lang="en-US" sz="2000" dirty="0"/>
              <a:t> </a:t>
            </a:r>
            <a:r>
              <a:rPr lang="en-US" sz="2000" dirty="0" err="1"/>
              <a:t>să</a:t>
            </a:r>
            <a:r>
              <a:rPr lang="en-US" sz="2000" dirty="0"/>
              <a:t> fie </a:t>
            </a:r>
            <a:r>
              <a:rPr lang="en-US" sz="2000" dirty="0" err="1"/>
              <a:t>foarte</a:t>
            </a:r>
            <a:r>
              <a:rPr lang="en-US" sz="2000" dirty="0"/>
              <a:t> </a:t>
            </a:r>
            <a:r>
              <a:rPr lang="en-US" sz="2000" dirty="0" err="1"/>
              <a:t>subțire</a:t>
            </a:r>
            <a:r>
              <a:rPr lang="en-US" sz="2000" dirty="0"/>
              <a:t> </a:t>
            </a:r>
            <a:r>
              <a:rPr lang="en-US" sz="2000" dirty="0" err="1"/>
              <a:t>și</a:t>
            </a:r>
            <a:r>
              <a:rPr lang="en-US" sz="2000" dirty="0"/>
              <a:t> uniform </a:t>
            </a:r>
            <a:r>
              <a:rPr lang="en-US" sz="2000" dirty="0" err="1"/>
              <a:t>și</a:t>
            </a:r>
            <a:r>
              <a:rPr lang="en-US" sz="2000" dirty="0"/>
              <a:t> </a:t>
            </a:r>
            <a:r>
              <a:rPr lang="en-US" sz="2000" dirty="0" err="1"/>
              <a:t>să</a:t>
            </a:r>
            <a:r>
              <a:rPr lang="en-US" sz="2000" dirty="0"/>
              <a:t> </a:t>
            </a:r>
            <a:r>
              <a:rPr lang="en-US" sz="2000" dirty="0" err="1"/>
              <a:t>aibă</a:t>
            </a:r>
            <a:r>
              <a:rPr lang="en-US" sz="2000" dirty="0"/>
              <a:t> o </a:t>
            </a:r>
            <a:r>
              <a:rPr lang="en-US" sz="2000" dirty="0" err="1"/>
              <a:t>dimensiune</a:t>
            </a:r>
            <a:r>
              <a:rPr lang="en-US" sz="2000" dirty="0"/>
              <a:t> a </a:t>
            </a:r>
            <a:r>
              <a:rPr lang="en-US" sz="2000" dirty="0" err="1"/>
              <a:t>granulelor</a:t>
            </a:r>
            <a:r>
              <a:rPr lang="en-US" sz="2000" dirty="0"/>
              <a:t> </a:t>
            </a:r>
            <a:r>
              <a:rPr lang="en-US" sz="2000" dirty="0" err="1"/>
              <a:t>mai</a:t>
            </a:r>
            <a:r>
              <a:rPr lang="en-US" sz="2000" dirty="0"/>
              <a:t> fine </a:t>
            </a:r>
            <a:r>
              <a:rPr lang="en-US" sz="2000" dirty="0" err="1"/>
              <a:t>în</a:t>
            </a:r>
            <a:r>
              <a:rPr lang="en-US" sz="2000" dirty="0"/>
              <a:t> </a:t>
            </a:r>
            <a:r>
              <a:rPr lang="en-US" sz="2000" dirty="0" err="1"/>
              <a:t>comparație</a:t>
            </a:r>
            <a:r>
              <a:rPr lang="en-US" sz="2000" dirty="0"/>
              <a:t> cu </a:t>
            </a:r>
            <a:r>
              <a:rPr lang="en-US" sz="2000" dirty="0" err="1"/>
              <a:t>ceea</a:t>
            </a:r>
            <a:r>
              <a:rPr lang="en-US" sz="2000" dirty="0"/>
              <a:t> </a:t>
            </a:r>
            <a:r>
              <a:rPr lang="en-US" sz="2000" dirty="0" err="1"/>
              <a:t>ce</a:t>
            </a:r>
            <a:r>
              <a:rPr lang="en-US" sz="2000" dirty="0"/>
              <a:t> </a:t>
            </a:r>
            <a:r>
              <a:rPr lang="en-US" sz="2000" dirty="0" err="1"/>
              <a:t>este</a:t>
            </a:r>
            <a:r>
              <a:rPr lang="en-US" sz="2000" dirty="0"/>
              <a:t> </a:t>
            </a:r>
            <a:r>
              <a:rPr lang="en-US" sz="2000" dirty="0" err="1"/>
              <a:t>necesar</a:t>
            </a:r>
            <a:r>
              <a:rPr lang="en-US" sz="2000" dirty="0"/>
              <a:t> </a:t>
            </a:r>
            <a:r>
              <a:rPr lang="en-US" sz="2000" dirty="0" err="1"/>
              <a:t>pentru</a:t>
            </a:r>
            <a:r>
              <a:rPr lang="en-US" sz="2000" dirty="0"/>
              <a:t> </a:t>
            </a:r>
            <a:r>
              <a:rPr lang="en-US" sz="2000" dirty="0" err="1"/>
              <a:t>imagistica</a:t>
            </a:r>
            <a:r>
              <a:rPr lang="en-US" sz="2000" dirty="0"/>
              <a:t> SEM</a:t>
            </a:r>
            <a:endParaRPr lang="ro-RO" sz="2000" dirty="0"/>
          </a:p>
          <a:p>
            <a:pPr marL="0" indent="0">
              <a:buNone/>
            </a:pPr>
            <a:r>
              <a:rPr lang="en-US" sz="2000" dirty="0"/>
              <a:t>Este </a:t>
            </a:r>
            <a:r>
              <a:rPr lang="en-US" sz="2000" dirty="0" err="1"/>
              <a:t>posibil</a:t>
            </a:r>
            <a:r>
              <a:rPr lang="en-US" sz="2000" dirty="0"/>
              <a:t> un contrast </a:t>
            </a:r>
            <a:r>
              <a:rPr lang="en-US" sz="2000" dirty="0" err="1"/>
              <a:t>mai</a:t>
            </a:r>
            <a:r>
              <a:rPr lang="en-US" sz="2000" dirty="0"/>
              <a:t> bun </a:t>
            </a:r>
            <a:r>
              <a:rPr lang="en-US" sz="2000" dirty="0" err="1"/>
              <a:t>în</a:t>
            </a:r>
            <a:r>
              <a:rPr lang="en-US" sz="2000" dirty="0"/>
              <a:t> </a:t>
            </a:r>
            <a:r>
              <a:rPr lang="en-US" sz="2000" dirty="0" err="1"/>
              <a:t>imagistica</a:t>
            </a:r>
            <a:r>
              <a:rPr lang="en-US" sz="2000" dirty="0"/>
              <a:t> </a:t>
            </a:r>
            <a:r>
              <a:rPr lang="en-US" sz="2000" dirty="0" err="1"/>
              <a:t>materialelor</a:t>
            </a:r>
            <a:r>
              <a:rPr lang="en-US" sz="2000" dirty="0"/>
              <a:t> cu </a:t>
            </a:r>
            <a:r>
              <a:rPr lang="en-US" sz="2000" dirty="0" err="1"/>
              <a:t>densitate</a:t>
            </a:r>
            <a:r>
              <a:rPr lang="en-US" sz="2000" dirty="0"/>
              <a:t> </a:t>
            </a:r>
            <a:r>
              <a:rPr lang="en-US" sz="2000" dirty="0" err="1"/>
              <a:t>scăzută</a:t>
            </a:r>
            <a:r>
              <a:rPr lang="en-US" sz="2000" dirty="0"/>
              <a:t> </a:t>
            </a:r>
            <a:r>
              <a:rPr lang="en-US" sz="2000" dirty="0" err="1"/>
              <a:t>prin</a:t>
            </a:r>
            <a:r>
              <a:rPr lang="en-US" sz="2000" dirty="0"/>
              <a:t> </a:t>
            </a:r>
            <a:r>
              <a:rPr lang="en-US" sz="2000" dirty="0" err="1"/>
              <a:t>tehnica</a:t>
            </a:r>
            <a:r>
              <a:rPr lang="en-US" sz="2000" dirty="0"/>
              <a:t> FE SEM</a:t>
            </a:r>
            <a:endParaRPr lang="ro-RO" sz="2000" dirty="0"/>
          </a:p>
          <a:p>
            <a:pPr marL="0" indent="0">
              <a:buNone/>
            </a:pPr>
            <a:r>
              <a:rPr lang="en-US" sz="2000" dirty="0"/>
              <a:t>În FESEM, </a:t>
            </a:r>
            <a:r>
              <a:rPr lang="en-US" sz="2000" dirty="0" err="1"/>
              <a:t>sursa</a:t>
            </a:r>
            <a:r>
              <a:rPr lang="en-US" sz="2000" dirty="0"/>
              <a:t> de </a:t>
            </a:r>
            <a:r>
              <a:rPr lang="en-US" sz="2000" dirty="0" err="1"/>
              <a:t>electroni</a:t>
            </a:r>
            <a:r>
              <a:rPr lang="en-US" sz="2000" dirty="0"/>
              <a:t> </a:t>
            </a:r>
            <a:r>
              <a:rPr lang="en-US" sz="2000" dirty="0" err="1"/>
              <a:t>necesită</a:t>
            </a:r>
            <a:r>
              <a:rPr lang="en-US" sz="2000" dirty="0"/>
              <a:t> un </a:t>
            </a:r>
            <a:r>
              <a:rPr lang="en-US" sz="2000" dirty="0" err="1"/>
              <a:t>mediu</a:t>
            </a:r>
            <a:r>
              <a:rPr lang="en-US" sz="2000" dirty="0"/>
              <a:t> de vid </a:t>
            </a:r>
            <a:r>
              <a:rPr lang="en-US" sz="2000" dirty="0" err="1"/>
              <a:t>mai</a:t>
            </a:r>
            <a:r>
              <a:rPr lang="en-US" sz="2000" dirty="0"/>
              <a:t> mare (</a:t>
            </a:r>
            <a:r>
              <a:rPr lang="en-US" sz="2000" dirty="0" err="1"/>
              <a:t>mai</a:t>
            </a:r>
            <a:r>
              <a:rPr lang="en-US" sz="2000" dirty="0"/>
              <a:t> mare de 10-9 </a:t>
            </a:r>
            <a:r>
              <a:rPr lang="en-US" sz="2000" dirty="0" err="1"/>
              <a:t>Torr</a:t>
            </a:r>
            <a:r>
              <a:rPr lang="en-US" sz="2000" dirty="0"/>
              <a:t>) </a:t>
            </a:r>
            <a:r>
              <a:rPr lang="en-US" sz="2000" dirty="0" err="1"/>
              <a:t>în</a:t>
            </a:r>
            <a:r>
              <a:rPr lang="en-US" sz="2000" dirty="0"/>
              <a:t> </a:t>
            </a:r>
            <a:r>
              <a:rPr lang="en-US" sz="2000" dirty="0" err="1"/>
              <a:t>timpul</a:t>
            </a:r>
            <a:r>
              <a:rPr lang="en-US" sz="2000" dirty="0"/>
              <a:t> </a:t>
            </a:r>
            <a:r>
              <a:rPr lang="en-US" sz="2000" dirty="0" err="1"/>
              <a:t>funcționării</a:t>
            </a:r>
            <a:r>
              <a:rPr lang="en-US" sz="2000" dirty="0"/>
              <a:t> </a:t>
            </a:r>
            <a:r>
              <a:rPr lang="en-US" sz="2000" dirty="0" err="1"/>
              <a:t>pentru</a:t>
            </a:r>
            <a:r>
              <a:rPr lang="en-US" sz="2000" dirty="0"/>
              <a:t> a </a:t>
            </a:r>
            <a:r>
              <a:rPr lang="en-US" sz="2000" dirty="0" err="1"/>
              <a:t>asigura</a:t>
            </a:r>
            <a:r>
              <a:rPr lang="en-US" sz="2000" dirty="0"/>
              <a:t> </a:t>
            </a:r>
            <a:r>
              <a:rPr lang="en-US" sz="2000" dirty="0" err="1"/>
              <a:t>stabilitatea</a:t>
            </a:r>
            <a:r>
              <a:rPr lang="en-US" sz="2000" dirty="0"/>
              <a:t> </a:t>
            </a:r>
            <a:r>
              <a:rPr lang="en-US" sz="2000" dirty="0" err="1"/>
              <a:t>electronilor</a:t>
            </a:r>
            <a:r>
              <a:rPr lang="en-US" sz="2000" dirty="0"/>
              <a:t> </a:t>
            </a:r>
            <a:r>
              <a:rPr lang="en-US" sz="2000" dirty="0" err="1"/>
              <a:t>și</a:t>
            </a:r>
            <a:r>
              <a:rPr lang="en-US" sz="2000" dirty="0"/>
              <a:t> </a:t>
            </a:r>
            <a:r>
              <a:rPr lang="en-US" sz="2000" dirty="0" err="1"/>
              <a:t>pentru</a:t>
            </a:r>
            <a:r>
              <a:rPr lang="en-US" sz="2000" dirty="0"/>
              <a:t> a </a:t>
            </a:r>
            <a:r>
              <a:rPr lang="en-US" sz="2000" dirty="0" err="1"/>
              <a:t>preveni</a:t>
            </a:r>
            <a:r>
              <a:rPr lang="en-US" sz="2000" dirty="0"/>
              <a:t> </a:t>
            </a:r>
            <a:r>
              <a:rPr lang="en-US" sz="2000" dirty="0" err="1"/>
              <a:t>contaminarea</a:t>
            </a:r>
            <a:r>
              <a:rPr lang="en-US" sz="2000" dirty="0"/>
              <a:t> </a:t>
            </a:r>
            <a:r>
              <a:rPr lang="en-US" sz="2000" dirty="0" err="1"/>
              <a:t>catodului</a:t>
            </a:r>
            <a:endParaRPr lang="ro-RO" sz="2000" dirty="0"/>
          </a:p>
          <a:p>
            <a:pPr marL="0" indent="0">
              <a:buNone/>
            </a:pPr>
            <a:r>
              <a:rPr lang="en-US" sz="2000" dirty="0" err="1"/>
              <a:t>Sursele</a:t>
            </a:r>
            <a:r>
              <a:rPr lang="en-US" sz="2000" dirty="0"/>
              <a:t> de </a:t>
            </a:r>
            <a:r>
              <a:rPr lang="en-US" sz="2000" dirty="0" err="1"/>
              <a:t>electroni</a:t>
            </a:r>
            <a:r>
              <a:rPr lang="en-US" sz="2000" dirty="0"/>
              <a:t> FE-SEM </a:t>
            </a:r>
            <a:r>
              <a:rPr lang="en-US" sz="2000" dirty="0" err="1"/>
              <a:t>suferă</a:t>
            </a:r>
            <a:r>
              <a:rPr lang="en-US" sz="2000" dirty="0"/>
              <a:t> </a:t>
            </a:r>
            <a:r>
              <a:rPr lang="en-US" sz="2000" dirty="0" err="1"/>
              <a:t>stabilitate</a:t>
            </a:r>
            <a:r>
              <a:rPr lang="en-US" sz="2000" dirty="0"/>
              <a:t> de </a:t>
            </a:r>
            <a:r>
              <a:rPr lang="en-US" sz="2000" dirty="0" err="1"/>
              <a:t>curent</a:t>
            </a:r>
            <a:r>
              <a:rPr lang="en-US" sz="2000" dirty="0"/>
              <a:t> al </a:t>
            </a:r>
            <a:r>
              <a:rPr lang="en-US" sz="2000" dirty="0" err="1"/>
              <a:t>fasciculului</a:t>
            </a:r>
            <a:r>
              <a:rPr lang="en-US" sz="2000" dirty="0"/>
              <a:t> </a:t>
            </a:r>
            <a:r>
              <a:rPr lang="en-US" sz="2000" dirty="0" err="1"/>
              <a:t>scăzut</a:t>
            </a:r>
            <a:endParaRPr lang="en-US" sz="2000" dirty="0"/>
          </a:p>
        </p:txBody>
      </p:sp>
    </p:spTree>
    <p:extLst>
      <p:ext uri="{BB962C8B-B14F-4D97-AF65-F5344CB8AC3E}">
        <p14:creationId xmlns:p14="http://schemas.microsoft.com/office/powerpoint/2010/main" val="28294317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FE-SEM applications</a:t>
            </a:r>
            <a:endParaRPr lang="en-US" dirty="0"/>
          </a:p>
        </p:txBody>
      </p:sp>
      <p:sp>
        <p:nvSpPr>
          <p:cNvPr id="3" name="Content Placeholder 2"/>
          <p:cNvSpPr>
            <a:spLocks noGrp="1"/>
          </p:cNvSpPr>
          <p:nvPr>
            <p:ph idx="1"/>
          </p:nvPr>
        </p:nvSpPr>
        <p:spPr/>
        <p:txBody>
          <a:bodyPr/>
          <a:lstStyle/>
          <a:p>
            <a:r>
              <a:rPr lang="en-US" sz="2000" dirty="0"/>
              <a:t>Measurement of sample microscopic features</a:t>
            </a:r>
          </a:p>
          <a:p>
            <a:r>
              <a:rPr lang="en-US" sz="2000" dirty="0"/>
              <a:t>Study of surface morphology</a:t>
            </a:r>
          </a:p>
          <a:p>
            <a:r>
              <a:rPr lang="en-US" sz="2000" dirty="0"/>
              <a:t>Characterization of coatings</a:t>
            </a:r>
          </a:p>
          <a:p>
            <a:r>
              <a:rPr lang="en-US" sz="2000" dirty="0"/>
              <a:t>Integrated circuit evaluation</a:t>
            </a:r>
          </a:p>
          <a:p>
            <a:r>
              <a:rPr lang="en-US" sz="2000" dirty="0"/>
              <a:t>Fine structure analysis</a:t>
            </a:r>
          </a:p>
          <a:p>
            <a:r>
              <a:rPr lang="en-US" sz="2000" dirty="0"/>
              <a:t>Study of microstructures</a:t>
            </a:r>
          </a:p>
          <a:p>
            <a:r>
              <a:rPr lang="en-US" sz="2000" dirty="0"/>
              <a:t>Fracture and structural defects analysis</a:t>
            </a:r>
          </a:p>
          <a:p>
            <a:pPr marL="0" indent="0">
              <a:buNone/>
            </a:pPr>
            <a:endParaRPr lang="ro-RO" dirty="0"/>
          </a:p>
          <a:p>
            <a:pPr marL="0" indent="0">
              <a:buNone/>
            </a:pPr>
            <a:endParaRPr lang="en-US" dirty="0"/>
          </a:p>
        </p:txBody>
      </p:sp>
    </p:spTree>
    <p:extLst>
      <p:ext uri="{BB962C8B-B14F-4D97-AF65-F5344CB8AC3E}">
        <p14:creationId xmlns:p14="http://schemas.microsoft.com/office/powerpoint/2010/main" val="3282708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Scanning Electron Microscopy (SEM) Lecture with Animations and Real Measurement</a:t>
            </a:r>
            <a:endParaRPr lang="ro-RO" dirty="0"/>
          </a:p>
          <a:p>
            <a:endParaRPr lang="ro-RO" dirty="0"/>
          </a:p>
          <a:p>
            <a:r>
              <a:rPr lang="en-US" dirty="0">
                <a:hlinkClick r:id="rId3"/>
              </a:rPr>
              <a:t>https://vaccoat.com/blog/field-emission-scanning-electron-microscopy-fesem/</a:t>
            </a:r>
            <a:endParaRPr lang="ro-RO" dirty="0"/>
          </a:p>
          <a:p>
            <a:endParaRPr lang="en-US" dirty="0"/>
          </a:p>
        </p:txBody>
      </p:sp>
    </p:spTree>
    <p:extLst>
      <p:ext uri="{BB962C8B-B14F-4D97-AF65-F5344CB8AC3E}">
        <p14:creationId xmlns:p14="http://schemas.microsoft.com/office/powerpoint/2010/main" val="1862175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 ELECTRON MICROSCOPY (REM)</a:t>
            </a:r>
          </a:p>
        </p:txBody>
      </p:sp>
      <p:sp>
        <p:nvSpPr>
          <p:cNvPr id="3" name="Content Placeholder 2"/>
          <p:cNvSpPr>
            <a:spLocks noGrp="1"/>
          </p:cNvSpPr>
          <p:nvPr>
            <p:ph idx="1"/>
          </p:nvPr>
        </p:nvSpPr>
        <p:spPr>
          <a:xfrm>
            <a:off x="-15240" y="1600200"/>
            <a:ext cx="9144000" cy="5029200"/>
          </a:xfrm>
        </p:spPr>
        <p:txBody>
          <a:bodyPr/>
          <a:lstStyle/>
          <a:p>
            <a:pPr marL="0" indent="0">
              <a:buNone/>
            </a:pPr>
            <a:r>
              <a:rPr lang="en-US" sz="2000" dirty="0"/>
              <a:t>REM </a:t>
            </a:r>
            <a:r>
              <a:rPr lang="en-US" sz="2000" dirty="0" err="1"/>
              <a:t>este</a:t>
            </a:r>
            <a:r>
              <a:rPr lang="en-US" sz="2000" dirty="0"/>
              <a:t> o </a:t>
            </a:r>
            <a:r>
              <a:rPr lang="en-US" sz="2000" dirty="0" err="1"/>
              <a:t>combinație</a:t>
            </a:r>
            <a:r>
              <a:rPr lang="en-US" sz="2000" dirty="0"/>
              <a:t> de </a:t>
            </a:r>
            <a:r>
              <a:rPr lang="en-US" sz="2000" dirty="0" err="1"/>
              <a:t>tehnici</a:t>
            </a:r>
            <a:r>
              <a:rPr lang="en-US" sz="2000" dirty="0"/>
              <a:t> de </a:t>
            </a:r>
            <a:r>
              <a:rPr lang="en-US" sz="2000" dirty="0" err="1"/>
              <a:t>imagistică</a:t>
            </a:r>
            <a:r>
              <a:rPr lang="en-US" sz="2000" dirty="0"/>
              <a:t>, </a:t>
            </a:r>
            <a:r>
              <a:rPr lang="en-US" sz="2000" dirty="0" err="1"/>
              <a:t>difracție</a:t>
            </a:r>
            <a:r>
              <a:rPr lang="en-US" sz="2000" dirty="0"/>
              <a:t> </a:t>
            </a:r>
            <a:r>
              <a:rPr lang="en-US" sz="2000" dirty="0" err="1"/>
              <a:t>și</a:t>
            </a:r>
            <a:r>
              <a:rPr lang="en-US" sz="2000" dirty="0"/>
              <a:t> </a:t>
            </a:r>
            <a:r>
              <a:rPr lang="en-US" sz="2000" dirty="0" err="1"/>
              <a:t>spectroscopie</a:t>
            </a:r>
            <a:r>
              <a:rPr lang="en-US" sz="2000" dirty="0"/>
              <a:t> </a:t>
            </a:r>
            <a:r>
              <a:rPr lang="en-US" sz="2000" dirty="0" err="1"/>
              <a:t>pentru</a:t>
            </a:r>
            <a:r>
              <a:rPr lang="en-US" sz="2000" dirty="0"/>
              <a:t> </a:t>
            </a:r>
            <a:r>
              <a:rPr lang="en-US" sz="2000" dirty="0" err="1"/>
              <a:t>caracterizarea</a:t>
            </a:r>
            <a:r>
              <a:rPr lang="en-US" sz="2000" dirty="0"/>
              <a:t> </a:t>
            </a:r>
            <a:r>
              <a:rPr lang="en-US" sz="2000" dirty="0" err="1"/>
              <a:t>topografiei</a:t>
            </a:r>
            <a:r>
              <a:rPr lang="en-US" sz="2000" dirty="0"/>
              <a:t>,</a:t>
            </a:r>
            <a:r>
              <a:rPr lang="ro-RO" sz="2000" dirty="0"/>
              <a:t> </a:t>
            </a:r>
            <a:r>
              <a:rPr lang="en-US" sz="2000" dirty="0" err="1"/>
              <a:t>structura</a:t>
            </a:r>
            <a:r>
              <a:rPr lang="en-US" sz="2000" dirty="0"/>
              <a:t> </a:t>
            </a:r>
            <a:r>
              <a:rPr lang="en-US" sz="2000" dirty="0" err="1"/>
              <a:t>cristalină</a:t>
            </a:r>
            <a:r>
              <a:rPr lang="en-US" sz="2000" dirty="0"/>
              <a:t> </a:t>
            </a:r>
            <a:r>
              <a:rPr lang="en-US" sz="2000" dirty="0" err="1"/>
              <a:t>și</a:t>
            </a:r>
            <a:r>
              <a:rPr lang="en-US" sz="2000" dirty="0"/>
              <a:t> </a:t>
            </a:r>
            <a:r>
              <a:rPr lang="en-US" sz="2000" dirty="0" err="1"/>
              <a:t>compoziția</a:t>
            </a:r>
            <a:r>
              <a:rPr lang="en-US" sz="2000" dirty="0"/>
              <a:t> </a:t>
            </a:r>
            <a:r>
              <a:rPr lang="en-US" sz="2000" dirty="0" err="1"/>
              <a:t>suprafețelor</a:t>
            </a:r>
            <a:r>
              <a:rPr lang="en-US" sz="2000" dirty="0"/>
              <a:t> </a:t>
            </a:r>
            <a:r>
              <a:rPr lang="en-US" sz="2000" dirty="0" err="1"/>
              <a:t>monocristalelor</a:t>
            </a:r>
            <a:r>
              <a:rPr lang="en-US" sz="2000" dirty="0"/>
              <a:t>.</a:t>
            </a:r>
            <a:endParaRPr lang="ro-RO" sz="2000" dirty="0"/>
          </a:p>
          <a:p>
            <a:pPr marL="0" indent="0">
              <a:buNone/>
            </a:pPr>
            <a:r>
              <a:rPr lang="ro-RO" sz="2000" dirty="0"/>
              <a:t>În REM un fascicul de electroni este incident pe o suprafață identic cu metodele anterioare, dar în loc să utilizeze transmisia (TEM) sau electroni secundari (SEM), </a:t>
            </a:r>
            <a:r>
              <a:rPr lang="ro-RO" sz="2000" b="1" dirty="0"/>
              <a:t>fasciculul reflectat de electroni împrăștiați elastic este detectat</a:t>
            </a:r>
            <a:r>
              <a:rPr lang="ro-RO" sz="2000" dirty="0"/>
              <a:t>. </a:t>
            </a:r>
          </a:p>
          <a:p>
            <a:pPr marL="0" indent="0">
              <a:buNone/>
            </a:pPr>
            <a:r>
              <a:rPr lang="ro-RO" sz="2000" dirty="0"/>
              <a:t>Această tehnică este în mod obișnuit combinată cu alte metode de caracterizare, cum ar fi difracția electronilor cu energie înaltă prin reflexie (RHEED), spectroscopia cu pierderi de energie înaltă prin reflexie (RHELS) și microscopia electronică cu energie joasă energie polarizată prin spin (SPLEEM), care este utilizată pentru investigarea microstructura domeniilor magnetice. De asemenea, datele REM pot fi corelate cu datele de la microscopia electronică Auger (AES). </a:t>
            </a:r>
          </a:p>
          <a:p>
            <a:pPr marL="0" indent="0">
              <a:buNone/>
            </a:pPr>
            <a:r>
              <a:rPr lang="ro-RO" sz="2000" dirty="0"/>
              <a:t>REM este acum o tehnică avansată pentru a studia structura de suprafață a cristalelor cu o rezoluție mai bună de 1 nm, în care sunt accesibile imagini clare ale pașilor de suprafață cu înălțimea de 0,1 până la 0,2 nm.</a:t>
            </a:r>
          </a:p>
          <a:p>
            <a:endParaRPr lang="ro-RO" sz="2000" dirty="0"/>
          </a:p>
          <a:p>
            <a:endParaRPr lang="ro-RO" sz="2000" dirty="0"/>
          </a:p>
          <a:p>
            <a:endParaRPr lang="ro-RO" sz="2000" dirty="0"/>
          </a:p>
        </p:txBody>
      </p:sp>
    </p:spTree>
    <p:extLst>
      <p:ext uri="{BB962C8B-B14F-4D97-AF65-F5344CB8AC3E}">
        <p14:creationId xmlns:p14="http://schemas.microsoft.com/office/powerpoint/2010/main" val="42290865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 Imaging Schematic</a:t>
            </a:r>
          </a:p>
        </p:txBody>
      </p:sp>
      <p:pic>
        <p:nvPicPr>
          <p:cNvPr id="9218" name="Picture 2" descr="REM Imaging Schemat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0780" y="2590800"/>
            <a:ext cx="706244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52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951038"/>
            <a:ext cx="8915400" cy="4525962"/>
          </a:xfrm>
        </p:spPr>
        <p:txBody>
          <a:bodyPr/>
          <a:lstStyle/>
          <a:p>
            <a:pPr marL="0" indent="0">
              <a:buNone/>
            </a:pPr>
            <a:r>
              <a:rPr lang="en-US" sz="2000" dirty="0" err="1"/>
              <a:t>Principalele</a:t>
            </a:r>
            <a:r>
              <a:rPr lang="en-US" sz="2000" dirty="0"/>
              <a:t> </a:t>
            </a:r>
            <a:r>
              <a:rPr lang="en-US" sz="2000" dirty="0" err="1"/>
              <a:t>direcții</a:t>
            </a:r>
            <a:r>
              <a:rPr lang="en-US" sz="2000" dirty="0"/>
              <a:t> de </a:t>
            </a:r>
            <a:r>
              <a:rPr lang="en-US" sz="2000" dirty="0" err="1"/>
              <a:t>îmbunătățire</a:t>
            </a:r>
            <a:r>
              <a:rPr lang="en-US" sz="2000" dirty="0"/>
              <a:t> a </a:t>
            </a:r>
            <a:r>
              <a:rPr lang="en-US" sz="2000" dirty="0" err="1"/>
              <a:t>caracteristicilor</a:t>
            </a:r>
            <a:r>
              <a:rPr lang="en-US" sz="2000" dirty="0"/>
              <a:t> de </a:t>
            </a:r>
            <a:r>
              <a:rPr lang="en-US" sz="2000" dirty="0" err="1"/>
              <a:t>proiectare</a:t>
            </a:r>
            <a:r>
              <a:rPr lang="en-US" sz="2000" dirty="0"/>
              <a:t> ale </a:t>
            </a:r>
            <a:r>
              <a:rPr lang="en-US" sz="2000" dirty="0" err="1"/>
              <a:t>microscopului</a:t>
            </a:r>
            <a:r>
              <a:rPr lang="en-US" sz="2000" dirty="0"/>
              <a:t> electronic </a:t>
            </a:r>
            <a:r>
              <a:rPr lang="en-US" sz="2000" dirty="0" err="1"/>
              <a:t>în</a:t>
            </a:r>
            <a:r>
              <a:rPr lang="en-US" sz="2000" dirty="0"/>
              <a:t> </a:t>
            </a:r>
            <a:r>
              <a:rPr lang="en-US" sz="2000" dirty="0" err="1"/>
              <a:t>această</a:t>
            </a:r>
            <a:r>
              <a:rPr lang="en-US" sz="2000" dirty="0"/>
              <a:t> </a:t>
            </a:r>
            <a:r>
              <a:rPr lang="en-US" sz="2000" dirty="0" err="1"/>
              <a:t>etapă</a:t>
            </a:r>
            <a:r>
              <a:rPr lang="en-US" sz="2000" dirty="0"/>
              <a:t> au </a:t>
            </a:r>
            <a:r>
              <a:rPr lang="en-US" sz="2000" dirty="0" err="1"/>
              <a:t>fost</a:t>
            </a:r>
            <a:r>
              <a:rPr lang="en-US" sz="2000" dirty="0"/>
              <a:t> </a:t>
            </a:r>
            <a:r>
              <a:rPr lang="ro-RO" sz="2000" dirty="0"/>
              <a:t>: </a:t>
            </a:r>
          </a:p>
          <a:p>
            <a:pPr marL="0" indent="0">
              <a:buNone/>
            </a:pPr>
            <a:r>
              <a:rPr lang="en-US" sz="2000" i="1" dirty="0" err="1"/>
              <a:t>Cercetarea</a:t>
            </a:r>
            <a:r>
              <a:rPr lang="ro-RO" sz="2000" i="1" dirty="0"/>
              <a:t> </a:t>
            </a:r>
            <a:r>
              <a:rPr lang="en-US" sz="2000" i="1" dirty="0" err="1"/>
              <a:t>posibilități</a:t>
            </a:r>
            <a:r>
              <a:rPr lang="en-US" sz="2000" i="1" dirty="0"/>
              <a:t> de </a:t>
            </a:r>
            <a:r>
              <a:rPr lang="en-US" sz="2000" i="1" dirty="0" err="1"/>
              <a:t>reducere</a:t>
            </a:r>
            <a:r>
              <a:rPr lang="en-US" sz="2000" i="1" dirty="0"/>
              <a:t> a </a:t>
            </a:r>
            <a:r>
              <a:rPr lang="en-US" sz="2000" i="1" dirty="0" err="1"/>
              <a:t>dimensiunii</a:t>
            </a:r>
            <a:r>
              <a:rPr lang="en-US" sz="2000" i="1" dirty="0"/>
              <a:t> </a:t>
            </a:r>
            <a:r>
              <a:rPr lang="en-US" sz="2000" i="1" dirty="0" err="1"/>
              <a:t>spotului</a:t>
            </a:r>
            <a:r>
              <a:rPr lang="en-US" sz="2000" i="1" dirty="0"/>
              <a:t>, </a:t>
            </a:r>
            <a:endParaRPr lang="ro-RO" sz="2000" i="1" dirty="0"/>
          </a:p>
          <a:p>
            <a:pPr marL="0" indent="0">
              <a:buNone/>
            </a:pPr>
            <a:r>
              <a:rPr lang="en-US" sz="2000" i="1" dirty="0" err="1"/>
              <a:t>creșterea</a:t>
            </a:r>
            <a:r>
              <a:rPr lang="en-US" sz="2000" i="1" dirty="0"/>
              <a:t> </a:t>
            </a:r>
            <a:r>
              <a:rPr lang="en-US" sz="2000" i="1" dirty="0" err="1"/>
              <a:t>stabilității</a:t>
            </a:r>
            <a:r>
              <a:rPr lang="en-US" sz="2000" i="1" dirty="0"/>
              <a:t> </a:t>
            </a:r>
            <a:r>
              <a:rPr lang="en-US" sz="2000" i="1" dirty="0" err="1"/>
              <a:t>semnalului</a:t>
            </a:r>
            <a:endParaRPr lang="ro-RO" sz="2000" i="1" dirty="0"/>
          </a:p>
          <a:p>
            <a:pPr marL="0" indent="0">
              <a:buNone/>
            </a:pPr>
            <a:r>
              <a:rPr lang="ro-RO" sz="2000" i="1" dirty="0"/>
              <a:t>O</a:t>
            </a:r>
            <a:r>
              <a:rPr lang="en-US" sz="2000" i="1" dirty="0" err="1"/>
              <a:t>bținerea</a:t>
            </a:r>
            <a:r>
              <a:rPr lang="en-US" sz="2000" i="1" dirty="0"/>
              <a:t> </a:t>
            </a:r>
            <a:r>
              <a:rPr lang="en-US" sz="2000" i="1" dirty="0" err="1"/>
              <a:t>celei</a:t>
            </a:r>
            <a:r>
              <a:rPr lang="en-US" sz="2000" i="1" dirty="0"/>
              <a:t> </a:t>
            </a:r>
            <a:r>
              <a:rPr lang="en-US" sz="2000" i="1" dirty="0" err="1"/>
              <a:t>mai</a:t>
            </a:r>
            <a:r>
              <a:rPr lang="en-US" sz="2000" i="1" dirty="0"/>
              <a:t> </a:t>
            </a:r>
            <a:r>
              <a:rPr lang="en-US" sz="2000" i="1" dirty="0" err="1"/>
              <a:t>mari</a:t>
            </a:r>
            <a:r>
              <a:rPr lang="en-US" sz="2000" i="1" dirty="0"/>
              <a:t> </a:t>
            </a:r>
            <a:r>
              <a:rPr lang="en-US" sz="2000" i="1" dirty="0" err="1"/>
              <a:t>sensibilități</a:t>
            </a:r>
            <a:r>
              <a:rPr lang="en-US" sz="2000" i="1" dirty="0"/>
              <a:t> a </a:t>
            </a:r>
            <a:r>
              <a:rPr lang="en-US" sz="2000" i="1" dirty="0" err="1"/>
              <a:t>detectorului</a:t>
            </a:r>
            <a:r>
              <a:rPr lang="en-US" sz="2000" i="1" dirty="0"/>
              <a:t> de </a:t>
            </a:r>
            <a:r>
              <a:rPr lang="en-US" sz="2000" i="1" dirty="0" err="1"/>
              <a:t>scintilație</a:t>
            </a:r>
            <a:r>
              <a:rPr lang="en-US" sz="2000" i="1" dirty="0"/>
              <a:t>.</a:t>
            </a:r>
            <a:endParaRPr lang="ro-RO" sz="2000" i="1" dirty="0"/>
          </a:p>
          <a:p>
            <a:pPr marL="0" indent="0">
              <a:buNone/>
            </a:pPr>
            <a:endParaRPr lang="ro-RO" sz="2000" dirty="0"/>
          </a:p>
          <a:p>
            <a:pPr marL="0" indent="0">
              <a:buNone/>
            </a:pPr>
            <a:r>
              <a:rPr lang="en-US" sz="2000" dirty="0" err="1"/>
              <a:t>Pentru</a:t>
            </a:r>
            <a:r>
              <a:rPr lang="en-US" sz="2000" dirty="0"/>
              <a:t> a </a:t>
            </a:r>
            <a:r>
              <a:rPr lang="en-US" sz="2000" dirty="0" err="1"/>
              <a:t>îmbunătăți</a:t>
            </a:r>
            <a:r>
              <a:rPr lang="en-US" sz="2000" dirty="0"/>
              <a:t> </a:t>
            </a:r>
            <a:r>
              <a:rPr lang="en-US" sz="2000" dirty="0" err="1"/>
              <a:t>calitatea</a:t>
            </a:r>
            <a:r>
              <a:rPr lang="en-US" sz="2000" dirty="0"/>
              <a:t> </a:t>
            </a:r>
            <a:r>
              <a:rPr lang="en-US" sz="2000" dirty="0" err="1"/>
              <a:t>microfotografiilor</a:t>
            </a:r>
            <a:r>
              <a:rPr lang="en-US" sz="2000" dirty="0"/>
              <a:t>, s-au </a:t>
            </a:r>
            <a:r>
              <a:rPr lang="en-US" sz="2000" dirty="0" err="1"/>
              <a:t>făcut</a:t>
            </a:r>
            <a:r>
              <a:rPr lang="en-US" sz="2000" dirty="0"/>
              <a:t> </a:t>
            </a:r>
            <a:r>
              <a:rPr lang="en-US" sz="2000" dirty="0" err="1"/>
              <a:t>încercări</a:t>
            </a:r>
            <a:r>
              <a:rPr lang="en-US" sz="2000" dirty="0"/>
              <a:t> de </a:t>
            </a:r>
            <a:r>
              <a:rPr lang="en-US" sz="2000" dirty="0" err="1"/>
              <a:t>îmbunătățire</a:t>
            </a:r>
            <a:r>
              <a:rPr lang="en-US" sz="2000" dirty="0"/>
              <a:t> a </a:t>
            </a:r>
            <a:r>
              <a:rPr lang="en-US" sz="2000" dirty="0" err="1"/>
              <a:t>sistemului</a:t>
            </a:r>
            <a:r>
              <a:rPr lang="ro-RO" sz="2000" dirty="0"/>
              <a:t> </a:t>
            </a:r>
            <a:r>
              <a:rPr lang="en-US" sz="2000" dirty="0" err="1"/>
              <a:t>lentile</a:t>
            </a:r>
            <a:r>
              <a:rPr lang="en-US" sz="2000" dirty="0"/>
              <a:t> </a:t>
            </a:r>
            <a:r>
              <a:rPr lang="en-US" sz="2000" dirty="0" err="1"/>
              <a:t>electromagnetice</a:t>
            </a:r>
            <a:r>
              <a:rPr lang="en-US" sz="2000" dirty="0"/>
              <a:t> s-au </a:t>
            </a:r>
            <a:r>
              <a:rPr lang="en-US" sz="2000" dirty="0" err="1"/>
              <a:t>folosit</a:t>
            </a:r>
            <a:r>
              <a:rPr lang="en-US" sz="2000" dirty="0"/>
              <a:t> diverse </a:t>
            </a:r>
            <a:r>
              <a:rPr lang="en-US" sz="2000" dirty="0" err="1"/>
              <a:t>tipuri</a:t>
            </a:r>
            <a:r>
              <a:rPr lang="en-US" sz="2000" dirty="0"/>
              <a:t> de </a:t>
            </a:r>
            <a:r>
              <a:rPr lang="en-US" sz="2000" dirty="0" err="1"/>
              <a:t>surse</a:t>
            </a:r>
            <a:r>
              <a:rPr lang="ro-RO" sz="2000" dirty="0"/>
              <a:t> de </a:t>
            </a:r>
            <a:r>
              <a:rPr lang="en-US" sz="2000" dirty="0" err="1"/>
              <a:t>electroni</a:t>
            </a:r>
            <a:r>
              <a:rPr lang="en-US" sz="2000" dirty="0"/>
              <a:t> – </a:t>
            </a:r>
            <a:r>
              <a:rPr lang="en-US" sz="2000" dirty="0" err="1"/>
              <a:t>emisie</a:t>
            </a:r>
            <a:r>
              <a:rPr lang="en-US" sz="2000" dirty="0"/>
              <a:t> de </a:t>
            </a:r>
            <a:r>
              <a:rPr lang="en-US" sz="2000" dirty="0" err="1"/>
              <a:t>câmp</a:t>
            </a:r>
            <a:r>
              <a:rPr lang="en-US" sz="2000" dirty="0"/>
              <a:t> („</a:t>
            </a:r>
            <a:r>
              <a:rPr lang="en-US" sz="2000" dirty="0" err="1"/>
              <a:t>rece</a:t>
            </a:r>
            <a:r>
              <a:rPr lang="en-US" sz="2000" dirty="0"/>
              <a:t>”) </a:t>
            </a:r>
            <a:r>
              <a:rPr lang="en-US" sz="2000" dirty="0" err="1"/>
              <a:t>și</a:t>
            </a:r>
            <a:r>
              <a:rPr lang="en-US" sz="2000" dirty="0"/>
              <a:t> </a:t>
            </a:r>
            <a:r>
              <a:rPr lang="en-US" sz="2000" dirty="0" err="1"/>
              <a:t>catozi</a:t>
            </a:r>
            <a:r>
              <a:rPr lang="en-US" sz="2000" dirty="0"/>
              <a:t> </a:t>
            </a:r>
            <a:r>
              <a:rPr lang="en-US" sz="2000" dirty="0" err="1"/>
              <a:t>termoionici</a:t>
            </a:r>
            <a:r>
              <a:rPr lang="en-US" sz="2000" dirty="0"/>
              <a:t> („</a:t>
            </a:r>
            <a:r>
              <a:rPr lang="en-US" sz="2000" dirty="0" err="1"/>
              <a:t>fierbinți</a:t>
            </a:r>
            <a:r>
              <a:rPr lang="en-US" sz="2000" dirty="0"/>
              <a:t>”) la </a:t>
            </a:r>
            <a:r>
              <a:rPr lang="en-US" sz="2000" dirty="0" err="1"/>
              <a:t>procesarea</a:t>
            </a:r>
            <a:r>
              <a:rPr lang="en-US" sz="2000" dirty="0"/>
              <a:t> </a:t>
            </a:r>
            <a:r>
              <a:rPr lang="en-US" sz="2000" dirty="0" err="1"/>
              <a:t>semnalului</a:t>
            </a:r>
            <a:r>
              <a:rPr lang="en-US" sz="2000" dirty="0"/>
              <a:t>, </a:t>
            </a:r>
            <a:r>
              <a:rPr lang="en-US" sz="2000" dirty="0" err="1"/>
              <a:t>neliniar</a:t>
            </a:r>
            <a:r>
              <a:rPr lang="en-US" sz="2000" dirty="0"/>
              <a:t> </a:t>
            </a:r>
            <a:r>
              <a:rPr lang="en-US" sz="2000" dirty="0" err="1"/>
              <a:t>și</a:t>
            </a:r>
            <a:r>
              <a:rPr lang="ro-RO" sz="2000" dirty="0"/>
              <a:t> </a:t>
            </a:r>
            <a:r>
              <a:rPr lang="en-US" sz="2000" dirty="0" err="1"/>
              <a:t>castig</a:t>
            </a:r>
            <a:r>
              <a:rPr lang="en-US" sz="2000" dirty="0"/>
              <a:t> </a:t>
            </a:r>
            <a:r>
              <a:rPr lang="en-US" sz="2000" dirty="0" err="1"/>
              <a:t>diferential</a:t>
            </a:r>
            <a:r>
              <a:rPr lang="en-US" sz="2000" dirty="0"/>
              <a:t>.</a:t>
            </a:r>
            <a:endParaRPr lang="ro-RO" sz="2000" dirty="0"/>
          </a:p>
          <a:p>
            <a:pPr marL="0" indent="0">
              <a:buNone/>
            </a:pPr>
            <a:r>
              <a:rPr lang="en-US" sz="2000" dirty="0"/>
              <a:t>În </a:t>
            </a:r>
            <a:r>
              <a:rPr lang="en-US" sz="2000" dirty="0" err="1"/>
              <a:t>timpul</a:t>
            </a:r>
            <a:r>
              <a:rPr lang="en-US" sz="2000" dirty="0"/>
              <a:t> </a:t>
            </a:r>
            <a:r>
              <a:rPr lang="en-US" sz="2000" dirty="0" err="1"/>
              <a:t>dezvoltării</a:t>
            </a:r>
            <a:r>
              <a:rPr lang="en-US" sz="2000" dirty="0"/>
              <a:t> </a:t>
            </a:r>
            <a:r>
              <a:rPr lang="en-US" sz="2000" dirty="0" err="1"/>
              <a:t>metodei</a:t>
            </a:r>
            <a:r>
              <a:rPr lang="en-US" sz="2000" dirty="0"/>
              <a:t> SEM, s</a:t>
            </a:r>
            <a:r>
              <a:rPr lang="ro-RO" sz="2000" dirty="0"/>
              <a:t>e</a:t>
            </a:r>
            <a:r>
              <a:rPr lang="en-US" sz="2000" dirty="0"/>
              <a:t> </a:t>
            </a:r>
            <a:r>
              <a:rPr lang="en-US" sz="2000" dirty="0" err="1"/>
              <a:t>acorda</a:t>
            </a:r>
            <a:r>
              <a:rPr lang="en-US" sz="2000" dirty="0"/>
              <a:t> </a:t>
            </a:r>
            <a:r>
              <a:rPr lang="en-US" sz="2000" dirty="0" err="1"/>
              <a:t>multă</a:t>
            </a:r>
            <a:r>
              <a:rPr lang="en-US" sz="2000" dirty="0"/>
              <a:t> </a:t>
            </a:r>
            <a:r>
              <a:rPr lang="en-US" sz="2000" dirty="0" err="1"/>
              <a:t>atenție</a:t>
            </a:r>
            <a:r>
              <a:rPr lang="en-US" sz="2000" dirty="0"/>
              <a:t> </a:t>
            </a:r>
            <a:r>
              <a:rPr lang="ro-RO" sz="2000" dirty="0"/>
              <a:t>și </a:t>
            </a:r>
            <a:r>
              <a:rPr lang="en-US" sz="2000" dirty="0" err="1"/>
              <a:t>studiului</a:t>
            </a:r>
            <a:r>
              <a:rPr lang="en-US" sz="2000" dirty="0"/>
              <a:t> </a:t>
            </a:r>
            <a:r>
              <a:rPr lang="en-US" sz="2000" i="1" dirty="0" err="1"/>
              <a:t>mecanismelor</a:t>
            </a:r>
            <a:r>
              <a:rPr lang="en-US" sz="2000" i="1" dirty="0"/>
              <a:t> de contrast (</a:t>
            </a:r>
            <a:r>
              <a:rPr lang="en-US" sz="2000" i="1" dirty="0" err="1"/>
              <a:t>cristalografice</a:t>
            </a:r>
            <a:r>
              <a:rPr lang="en-US" sz="2000" i="1" dirty="0"/>
              <a:t>, </a:t>
            </a:r>
            <a:r>
              <a:rPr lang="en-US" sz="2000" i="1" dirty="0" err="1"/>
              <a:t>magnetice</a:t>
            </a:r>
            <a:r>
              <a:rPr lang="en-US" sz="2000" i="1" dirty="0"/>
              <a:t>), </a:t>
            </a:r>
            <a:r>
              <a:rPr lang="en-US" sz="2000" i="1" dirty="0" err="1"/>
              <a:t>creșterea</a:t>
            </a:r>
            <a:r>
              <a:rPr lang="en-US" sz="2000" i="1" dirty="0"/>
              <a:t> </a:t>
            </a:r>
            <a:r>
              <a:rPr lang="en-US" sz="2000" i="1" dirty="0" err="1"/>
              <a:t>adâncimii</a:t>
            </a:r>
            <a:r>
              <a:rPr lang="en-US" sz="2000" i="1" dirty="0"/>
              <a:t> </a:t>
            </a:r>
            <a:r>
              <a:rPr lang="en-US" sz="2000" i="1" dirty="0" err="1"/>
              <a:t>focalizării</a:t>
            </a:r>
            <a:r>
              <a:rPr lang="en-US" sz="2000" i="1" dirty="0"/>
              <a:t>, </a:t>
            </a:r>
            <a:r>
              <a:rPr lang="en-US" sz="2000" i="1" dirty="0" err="1"/>
              <a:t>precum</a:t>
            </a:r>
            <a:r>
              <a:rPr lang="en-US" sz="2000" i="1" dirty="0"/>
              <a:t> </a:t>
            </a:r>
            <a:r>
              <a:rPr lang="en-US" sz="2000" i="1" dirty="0" err="1"/>
              <a:t>și</a:t>
            </a:r>
            <a:r>
              <a:rPr lang="en-US" sz="2000" i="1" dirty="0"/>
              <a:t> </a:t>
            </a:r>
            <a:r>
              <a:rPr lang="en-US" sz="2000" i="1" dirty="0" err="1"/>
              <a:t>formării</a:t>
            </a:r>
            <a:r>
              <a:rPr lang="en-US" sz="2000" i="1" dirty="0"/>
              <a:t> </a:t>
            </a:r>
            <a:r>
              <a:rPr lang="en-US" sz="2000" i="1" dirty="0" err="1"/>
              <a:t>topografiei</a:t>
            </a:r>
            <a:r>
              <a:rPr lang="en-US" sz="2000" i="1" dirty="0"/>
              <a:t> de </a:t>
            </a:r>
            <a:r>
              <a:rPr lang="en-US" sz="2000" i="1" dirty="0" err="1"/>
              <a:t>suprafață</a:t>
            </a:r>
            <a:r>
              <a:rPr lang="en-US" sz="2000" i="1" dirty="0"/>
              <a:t>.</a:t>
            </a:r>
          </a:p>
        </p:txBody>
      </p:sp>
    </p:spTree>
    <p:extLst>
      <p:ext uri="{BB962C8B-B14F-4D97-AF65-F5344CB8AC3E}">
        <p14:creationId xmlns:p14="http://schemas.microsoft.com/office/powerpoint/2010/main" val="1565888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REM </a:t>
            </a:r>
            <a:r>
              <a:rPr lang="en-US" dirty="0"/>
              <a:t>Possible Applications </a:t>
            </a:r>
            <a:r>
              <a:rPr lang="ro-RO" dirty="0"/>
              <a:t>and Limitations</a:t>
            </a:r>
            <a:endParaRPr lang="en-US" dirty="0"/>
          </a:p>
        </p:txBody>
      </p:sp>
      <p:sp>
        <p:nvSpPr>
          <p:cNvPr id="3" name="Content Placeholder 2"/>
          <p:cNvSpPr>
            <a:spLocks noGrp="1"/>
          </p:cNvSpPr>
          <p:nvPr>
            <p:ph idx="1"/>
          </p:nvPr>
        </p:nvSpPr>
        <p:spPr/>
        <p:txBody>
          <a:bodyPr/>
          <a:lstStyle/>
          <a:p>
            <a:r>
              <a:rPr lang="ro-RO" sz="2000" b="1" dirty="0"/>
              <a:t>Aplicații</a:t>
            </a:r>
          </a:p>
          <a:p>
            <a:r>
              <a:rPr lang="en-US" sz="2000" dirty="0"/>
              <a:t> Surface reconstructions and phase transformations </a:t>
            </a:r>
            <a:endParaRPr lang="ro-RO" sz="2000" dirty="0"/>
          </a:p>
          <a:p>
            <a:r>
              <a:rPr lang="en-US" sz="2000" dirty="0"/>
              <a:t> Correlation between topographical features and reconstructions </a:t>
            </a:r>
            <a:endParaRPr lang="ro-RO" sz="2000" dirty="0"/>
          </a:p>
          <a:p>
            <a:r>
              <a:rPr lang="en-US" sz="2000" dirty="0"/>
              <a:t> Directions, distribution and motion of surface steps </a:t>
            </a:r>
            <a:endParaRPr lang="ro-RO" sz="2000" dirty="0"/>
          </a:p>
          <a:p>
            <a:r>
              <a:rPr lang="en-US" sz="2000" dirty="0"/>
              <a:t> Dislocations on surfaces </a:t>
            </a:r>
            <a:endParaRPr lang="ro-RO" sz="2000" dirty="0"/>
          </a:p>
          <a:p>
            <a:r>
              <a:rPr lang="en-US" sz="2000" dirty="0"/>
              <a:t> Nucleation and growth of films </a:t>
            </a:r>
            <a:endParaRPr lang="ro-RO" sz="2000" dirty="0"/>
          </a:p>
          <a:p>
            <a:r>
              <a:rPr lang="en-US" sz="2000" dirty="0"/>
              <a:t> Surface reactions</a:t>
            </a:r>
            <a:endParaRPr lang="ro-RO" sz="2000" dirty="0"/>
          </a:p>
          <a:p>
            <a:r>
              <a:rPr lang="ro-RO" sz="2000" b="1" dirty="0"/>
              <a:t>Limitarea</a:t>
            </a:r>
          </a:p>
          <a:p>
            <a:r>
              <a:rPr lang="en-US" sz="2000" dirty="0"/>
              <a:t>Imaginea REM </a:t>
            </a:r>
            <a:r>
              <a:rPr lang="en-US" sz="2000" dirty="0" err="1"/>
              <a:t>este</a:t>
            </a:r>
            <a:r>
              <a:rPr lang="en-US" sz="2000" dirty="0"/>
              <a:t> </a:t>
            </a:r>
            <a:r>
              <a:rPr lang="en-US" sz="2000" dirty="0" err="1"/>
              <a:t>scurtată</a:t>
            </a:r>
            <a:r>
              <a:rPr lang="en-US" sz="2000" dirty="0"/>
              <a:t> </a:t>
            </a:r>
            <a:r>
              <a:rPr lang="en-US" sz="2000" dirty="0" err="1"/>
              <a:t>în</a:t>
            </a:r>
            <a:r>
              <a:rPr lang="en-US" sz="2000" dirty="0"/>
              <a:t> </a:t>
            </a:r>
            <a:r>
              <a:rPr lang="en-US" sz="2000" dirty="0" err="1"/>
              <a:t>direcția</a:t>
            </a:r>
            <a:r>
              <a:rPr lang="en-US" sz="2000" dirty="0"/>
              <a:t> </a:t>
            </a:r>
            <a:r>
              <a:rPr lang="en-US" sz="2000" dirty="0" err="1"/>
              <a:t>incidenței</a:t>
            </a:r>
            <a:r>
              <a:rPr lang="en-US" sz="2000" dirty="0"/>
              <a:t> </a:t>
            </a:r>
            <a:r>
              <a:rPr lang="en-US" sz="2000" dirty="0" err="1"/>
              <a:t>electronilor</a:t>
            </a:r>
            <a:r>
              <a:rPr lang="en-US" sz="2000" dirty="0"/>
              <a:t> </a:t>
            </a:r>
            <a:r>
              <a:rPr lang="en-US" sz="2000" dirty="0" err="1"/>
              <a:t>și</a:t>
            </a:r>
            <a:r>
              <a:rPr lang="en-US" sz="2000" dirty="0"/>
              <a:t> </a:t>
            </a:r>
            <a:r>
              <a:rPr lang="en-US" sz="2000" dirty="0" err="1"/>
              <a:t>rezoluția</a:t>
            </a:r>
            <a:r>
              <a:rPr lang="en-US" sz="2000" dirty="0"/>
              <a:t> </a:t>
            </a:r>
            <a:r>
              <a:rPr lang="en-US" sz="2000" dirty="0" err="1"/>
              <a:t>înaltă</a:t>
            </a:r>
            <a:r>
              <a:rPr lang="en-US" sz="2000" dirty="0"/>
              <a:t> </a:t>
            </a:r>
            <a:r>
              <a:rPr lang="en-US" sz="2000" dirty="0" err="1"/>
              <a:t>este</a:t>
            </a:r>
            <a:r>
              <a:rPr lang="en-US" sz="2000" dirty="0"/>
              <a:t> </a:t>
            </a:r>
            <a:r>
              <a:rPr lang="en-US" sz="2000" dirty="0" err="1"/>
              <a:t>atinsă</a:t>
            </a:r>
            <a:r>
              <a:rPr lang="en-US" sz="2000" dirty="0"/>
              <a:t> </a:t>
            </a:r>
            <a:r>
              <a:rPr lang="en-US" sz="2000" dirty="0" err="1"/>
              <a:t>numai</a:t>
            </a:r>
            <a:r>
              <a:rPr lang="en-US" sz="2000" dirty="0"/>
              <a:t> </a:t>
            </a:r>
            <a:r>
              <a:rPr lang="en-US" sz="2000" dirty="0" err="1"/>
              <a:t>în</a:t>
            </a:r>
            <a:r>
              <a:rPr lang="ro-RO" sz="2000" dirty="0"/>
              <a:t> </a:t>
            </a:r>
            <a:r>
              <a:rPr lang="en-US" sz="2000" dirty="0" err="1"/>
              <a:t>direcția</a:t>
            </a:r>
            <a:r>
              <a:rPr lang="en-US" sz="2000" dirty="0"/>
              <a:t> </a:t>
            </a:r>
            <a:r>
              <a:rPr lang="en-US" sz="2000" dirty="0" err="1"/>
              <a:t>normală</a:t>
            </a:r>
            <a:r>
              <a:rPr lang="en-US" sz="2000" dirty="0"/>
              <a:t>. Pot fi </a:t>
            </a:r>
            <a:r>
              <a:rPr lang="en-US" sz="2000" dirty="0" err="1"/>
              <a:t>necesare</a:t>
            </a:r>
            <a:r>
              <a:rPr lang="en-US" sz="2000" dirty="0"/>
              <a:t> </a:t>
            </a:r>
            <a:r>
              <a:rPr lang="en-US" sz="2000" dirty="0" err="1"/>
              <a:t>imagini</a:t>
            </a:r>
            <a:r>
              <a:rPr lang="en-US" sz="2000" dirty="0"/>
              <a:t> </a:t>
            </a:r>
            <a:r>
              <a:rPr lang="en-US" sz="2000" dirty="0" err="1"/>
              <a:t>în</a:t>
            </a:r>
            <a:r>
              <a:rPr lang="en-US" sz="2000" dirty="0"/>
              <a:t> </a:t>
            </a:r>
            <a:r>
              <a:rPr lang="en-US" sz="2000" dirty="0" err="1"/>
              <a:t>mai</a:t>
            </a:r>
            <a:r>
              <a:rPr lang="en-US" sz="2000" dirty="0"/>
              <a:t> </a:t>
            </a:r>
            <a:r>
              <a:rPr lang="en-US" sz="2000" dirty="0" err="1"/>
              <a:t>mult</a:t>
            </a:r>
            <a:r>
              <a:rPr lang="en-US" sz="2000" dirty="0"/>
              <a:t> de un </a:t>
            </a:r>
            <a:r>
              <a:rPr lang="en-US" sz="2000" dirty="0" err="1"/>
              <a:t>azimut</a:t>
            </a:r>
            <a:r>
              <a:rPr lang="en-US" sz="2000" dirty="0"/>
              <a:t> </a:t>
            </a:r>
            <a:r>
              <a:rPr lang="en-US" sz="2000" dirty="0" err="1"/>
              <a:t>pentru</a:t>
            </a:r>
            <a:r>
              <a:rPr lang="en-US" sz="2000" dirty="0"/>
              <a:t> a </a:t>
            </a:r>
            <a:r>
              <a:rPr lang="en-US" sz="2000" dirty="0" err="1"/>
              <a:t>determina</a:t>
            </a:r>
            <a:r>
              <a:rPr lang="en-US" sz="2000" dirty="0"/>
              <a:t> </a:t>
            </a:r>
            <a:r>
              <a:rPr lang="en-US" sz="2000" dirty="0" err="1"/>
              <a:t>toate</a:t>
            </a:r>
            <a:r>
              <a:rPr lang="en-US" sz="2000" dirty="0"/>
              <a:t> </a:t>
            </a:r>
            <a:r>
              <a:rPr lang="en-US" sz="2000" dirty="0" err="1"/>
              <a:t>detaliile</a:t>
            </a:r>
            <a:r>
              <a:rPr lang="ro-RO" sz="2000" dirty="0"/>
              <a:t> </a:t>
            </a:r>
            <a:r>
              <a:rPr lang="en-US" sz="2000" dirty="0" err="1"/>
              <a:t>topografia</a:t>
            </a:r>
            <a:r>
              <a:rPr lang="en-US" sz="2000" dirty="0"/>
              <a:t> </a:t>
            </a:r>
            <a:r>
              <a:rPr lang="en-US" sz="2000" dirty="0" err="1"/>
              <a:t>suprafeței</a:t>
            </a:r>
            <a:r>
              <a:rPr lang="en-US" sz="2000" dirty="0"/>
              <a:t>.</a:t>
            </a:r>
          </a:p>
        </p:txBody>
      </p:sp>
    </p:spTree>
    <p:extLst>
      <p:ext uri="{BB962C8B-B14F-4D97-AF65-F5344CB8AC3E}">
        <p14:creationId xmlns:p14="http://schemas.microsoft.com/office/powerpoint/2010/main" val="23775436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b="1" dirty="0"/>
              <a:t>Scanning Tunneling</a:t>
            </a:r>
            <a:r>
              <a:rPr lang="ro-RO" b="1" dirty="0"/>
              <a:t> M</a:t>
            </a:r>
            <a:r>
              <a:rPr lang="en-US" b="1" dirty="0" err="1"/>
              <a:t>icroscopy</a:t>
            </a:r>
            <a:r>
              <a:rPr lang="en-US" b="1" dirty="0"/>
              <a:t> (STM)</a:t>
            </a:r>
            <a:endParaRPr lang="en-US" dirty="0"/>
          </a:p>
        </p:txBody>
      </p:sp>
      <p:sp>
        <p:nvSpPr>
          <p:cNvPr id="3" name="Content Placeholder 2"/>
          <p:cNvSpPr>
            <a:spLocks noGrp="1"/>
          </p:cNvSpPr>
          <p:nvPr>
            <p:ph idx="1"/>
          </p:nvPr>
        </p:nvSpPr>
        <p:spPr>
          <a:xfrm>
            <a:off x="76200" y="1600200"/>
            <a:ext cx="9067800" cy="4525962"/>
          </a:xfrm>
        </p:spPr>
        <p:txBody>
          <a:bodyPr/>
          <a:lstStyle/>
          <a:p>
            <a:pPr marL="0" indent="0">
              <a:buNone/>
            </a:pPr>
            <a:r>
              <a:rPr lang="en-US" sz="2000" dirty="0"/>
              <a:t>STM </a:t>
            </a:r>
            <a:r>
              <a:rPr lang="en-US" sz="2000" dirty="0" err="1"/>
              <a:t>este</a:t>
            </a:r>
            <a:r>
              <a:rPr lang="en-US" sz="2000" dirty="0"/>
              <a:t> </a:t>
            </a:r>
            <a:r>
              <a:rPr lang="en-US" sz="2000" dirty="0" err="1"/>
              <a:t>utilizat</a:t>
            </a:r>
            <a:r>
              <a:rPr lang="en-US" sz="2000" dirty="0"/>
              <a:t> </a:t>
            </a:r>
            <a:r>
              <a:rPr lang="en-US" sz="2000" dirty="0" err="1"/>
              <a:t>în</a:t>
            </a:r>
            <a:r>
              <a:rPr lang="en-US" sz="2000" dirty="0"/>
              <a:t> principal </a:t>
            </a:r>
            <a:r>
              <a:rPr lang="en-US" sz="2000" dirty="0" err="1"/>
              <a:t>pentru</a:t>
            </a:r>
            <a:r>
              <a:rPr lang="en-US" sz="2000" dirty="0"/>
              <a:t> </a:t>
            </a:r>
            <a:r>
              <a:rPr lang="en-US" sz="2000" dirty="0" err="1"/>
              <a:t>imagistica</a:t>
            </a:r>
            <a:r>
              <a:rPr lang="en-US" sz="2000" dirty="0"/>
              <a:t> </a:t>
            </a:r>
            <a:r>
              <a:rPr lang="en-US" sz="2000" dirty="0" err="1"/>
              <a:t>suprafețelor</a:t>
            </a:r>
            <a:r>
              <a:rPr lang="en-US" sz="2000" dirty="0"/>
              <a:t> la </a:t>
            </a:r>
            <a:r>
              <a:rPr lang="en-US" sz="2000" dirty="0" err="1"/>
              <a:t>nivel</a:t>
            </a:r>
            <a:r>
              <a:rPr lang="en-US" sz="2000" dirty="0"/>
              <a:t> atomic </a:t>
            </a:r>
            <a:r>
              <a:rPr lang="en-US" sz="2000" dirty="0" err="1"/>
              <a:t>pe</a:t>
            </a:r>
            <a:r>
              <a:rPr lang="en-US" sz="2000" dirty="0"/>
              <a:t> </a:t>
            </a:r>
            <a:r>
              <a:rPr lang="en-US" sz="2000" dirty="0" err="1"/>
              <a:t>baza</a:t>
            </a:r>
            <a:r>
              <a:rPr lang="en-US" sz="2000" dirty="0"/>
              <a:t> </a:t>
            </a:r>
            <a:r>
              <a:rPr lang="en-US" sz="2000" dirty="0" err="1"/>
              <a:t>conceptului</a:t>
            </a:r>
            <a:r>
              <a:rPr lang="en-US" sz="2000" dirty="0"/>
              <a:t> de </a:t>
            </a:r>
            <a:r>
              <a:rPr lang="en-US" sz="2000" dirty="0" err="1"/>
              <a:t>tunel</a:t>
            </a:r>
            <a:r>
              <a:rPr lang="en-US" sz="2000" dirty="0"/>
              <a:t> </a:t>
            </a:r>
            <a:r>
              <a:rPr lang="en-US" sz="2000" dirty="0" err="1"/>
              <a:t>cuantic</a:t>
            </a:r>
            <a:r>
              <a:rPr lang="en-US" sz="2000" dirty="0"/>
              <a:t>. </a:t>
            </a:r>
            <a:endParaRPr lang="ro-RO" sz="2000" dirty="0"/>
          </a:p>
          <a:p>
            <a:pPr marL="0" indent="0">
              <a:buNone/>
            </a:pPr>
            <a:r>
              <a:rPr lang="en-US" sz="2000" dirty="0"/>
              <a:t>În STM, un </a:t>
            </a:r>
            <a:r>
              <a:rPr lang="en-US" sz="2000" dirty="0" err="1"/>
              <a:t>vârf</a:t>
            </a:r>
            <a:r>
              <a:rPr lang="en-US" sz="2000" dirty="0"/>
              <a:t> </a:t>
            </a:r>
            <a:r>
              <a:rPr lang="en-US" sz="2000" dirty="0" err="1"/>
              <a:t>extrem</a:t>
            </a:r>
            <a:r>
              <a:rPr lang="en-US" sz="2000" dirty="0"/>
              <a:t> de </a:t>
            </a:r>
            <a:r>
              <a:rPr lang="en-US" sz="2000" dirty="0" err="1"/>
              <a:t>conductiv</a:t>
            </a:r>
            <a:r>
              <a:rPr lang="en-US" sz="2000" dirty="0"/>
              <a:t> </a:t>
            </a:r>
            <a:r>
              <a:rPr lang="en-US" sz="2000" dirty="0" err="1"/>
              <a:t>este</a:t>
            </a:r>
            <a:r>
              <a:rPr lang="en-US" sz="2000" dirty="0"/>
              <a:t> </a:t>
            </a:r>
            <a:r>
              <a:rPr lang="en-US" sz="2000" dirty="0" err="1"/>
              <a:t>adus</a:t>
            </a:r>
            <a:r>
              <a:rPr lang="en-US" sz="2000" dirty="0"/>
              <a:t> </a:t>
            </a:r>
            <a:r>
              <a:rPr lang="en-US" sz="2000" dirty="0" err="1"/>
              <a:t>foarte</a:t>
            </a:r>
            <a:r>
              <a:rPr lang="en-US" sz="2000" dirty="0"/>
              <a:t> </a:t>
            </a:r>
            <a:r>
              <a:rPr lang="en-US" sz="2000" dirty="0" err="1"/>
              <a:t>aproape</a:t>
            </a:r>
            <a:r>
              <a:rPr lang="en-US" sz="2000" dirty="0"/>
              <a:t> de </a:t>
            </a:r>
            <a:r>
              <a:rPr lang="en-US" sz="2000" dirty="0" err="1"/>
              <a:t>suprafața</a:t>
            </a:r>
            <a:r>
              <a:rPr lang="en-US" sz="2000" dirty="0"/>
              <a:t> </a:t>
            </a:r>
            <a:r>
              <a:rPr lang="en-US" sz="2000" dirty="0" err="1"/>
              <a:t>probei</a:t>
            </a:r>
            <a:r>
              <a:rPr lang="en-US" sz="2000" dirty="0"/>
              <a:t> cu o </a:t>
            </a:r>
            <a:r>
              <a:rPr lang="en-US" sz="2000" dirty="0" err="1"/>
              <a:t>tensiune</a:t>
            </a:r>
            <a:r>
              <a:rPr lang="en-US" sz="2000" dirty="0"/>
              <a:t> de </a:t>
            </a:r>
            <a:r>
              <a:rPr lang="en-US" sz="2000" dirty="0" err="1"/>
              <a:t>polarizare</a:t>
            </a:r>
            <a:r>
              <a:rPr lang="en-US" sz="2000" dirty="0"/>
              <a:t> </a:t>
            </a:r>
            <a:r>
              <a:rPr lang="en-US" sz="2000" dirty="0" err="1"/>
              <a:t>aplicată</a:t>
            </a:r>
            <a:r>
              <a:rPr lang="en-US" sz="2000" dirty="0"/>
              <a:t> </a:t>
            </a:r>
            <a:r>
              <a:rPr lang="en-US" sz="2000" dirty="0" err="1"/>
              <a:t>între</a:t>
            </a:r>
            <a:r>
              <a:rPr lang="en-US" sz="2000" dirty="0"/>
              <a:t> </a:t>
            </a:r>
            <a:r>
              <a:rPr lang="en-US" sz="2000" dirty="0" err="1"/>
              <a:t>ele</a:t>
            </a:r>
            <a:r>
              <a:rPr lang="en-US" sz="2000" dirty="0"/>
              <a:t>, </a:t>
            </a:r>
            <a:r>
              <a:rPr lang="en-US" sz="2000" dirty="0" err="1"/>
              <a:t>ceea</a:t>
            </a:r>
            <a:r>
              <a:rPr lang="en-US" sz="2000" dirty="0"/>
              <a:t> </a:t>
            </a:r>
            <a:r>
              <a:rPr lang="en-US" sz="2000" dirty="0" err="1"/>
              <a:t>ce</a:t>
            </a:r>
            <a:r>
              <a:rPr lang="en-US" sz="2000" dirty="0"/>
              <a:t> </a:t>
            </a:r>
            <a:r>
              <a:rPr lang="en-US" sz="2000" dirty="0" err="1"/>
              <a:t>permite</a:t>
            </a:r>
            <a:r>
              <a:rPr lang="en-US" sz="2000" dirty="0"/>
              <a:t> </a:t>
            </a:r>
            <a:r>
              <a:rPr lang="en-US" sz="2000" dirty="0" err="1"/>
              <a:t>electronilor</a:t>
            </a:r>
            <a:r>
              <a:rPr lang="en-US" sz="2000" dirty="0"/>
              <a:t> </a:t>
            </a:r>
            <a:r>
              <a:rPr lang="en-US" sz="2000" dirty="0" err="1"/>
              <a:t>să</a:t>
            </a:r>
            <a:r>
              <a:rPr lang="en-US" sz="2000" dirty="0"/>
              <a:t> </a:t>
            </a:r>
            <a:r>
              <a:rPr lang="en-US" sz="2000" dirty="0" err="1"/>
              <a:t>treacă</a:t>
            </a:r>
            <a:r>
              <a:rPr lang="en-US" sz="2000" dirty="0"/>
              <a:t> </a:t>
            </a:r>
            <a:r>
              <a:rPr lang="en-US" sz="2000" dirty="0" err="1"/>
              <a:t>prin</a:t>
            </a:r>
            <a:r>
              <a:rPr lang="en-US" sz="2000" dirty="0"/>
              <a:t> </a:t>
            </a:r>
            <a:r>
              <a:rPr lang="en-US" sz="2000" dirty="0" err="1"/>
              <a:t>tunel</a:t>
            </a:r>
            <a:r>
              <a:rPr lang="en-US" sz="2000" dirty="0"/>
              <a:t> </a:t>
            </a:r>
            <a:r>
              <a:rPr lang="en-US" sz="2000" dirty="0" err="1"/>
              <a:t>prin</a:t>
            </a:r>
            <a:r>
              <a:rPr lang="en-US" sz="2000" dirty="0"/>
              <a:t> </a:t>
            </a:r>
            <a:r>
              <a:rPr lang="en-US" sz="2000" dirty="0" err="1"/>
              <a:t>vidul</a:t>
            </a:r>
            <a:r>
              <a:rPr lang="en-US" sz="2000" dirty="0"/>
              <a:t> de </a:t>
            </a:r>
            <a:r>
              <a:rPr lang="en-US" sz="2000" dirty="0" err="1"/>
              <a:t>separare</a:t>
            </a:r>
            <a:r>
              <a:rPr lang="en-US" sz="2000" dirty="0"/>
              <a:t>.</a:t>
            </a:r>
            <a:endParaRPr lang="ro-RO" sz="2000" dirty="0"/>
          </a:p>
          <a:p>
            <a:pPr marL="0" indent="0">
              <a:buNone/>
            </a:pPr>
            <a:r>
              <a:rPr lang="en-US" sz="2000" dirty="0" err="1"/>
              <a:t>Curentul</a:t>
            </a:r>
            <a:r>
              <a:rPr lang="en-US" sz="2000" dirty="0"/>
              <a:t> de </a:t>
            </a:r>
            <a:r>
              <a:rPr lang="en-US" sz="2000" dirty="0" err="1"/>
              <a:t>tunelare</a:t>
            </a:r>
            <a:r>
              <a:rPr lang="en-US" sz="2000" dirty="0"/>
              <a:t> </a:t>
            </a:r>
            <a:r>
              <a:rPr lang="en-US" sz="2000" dirty="0" err="1"/>
              <a:t>rezultat</a:t>
            </a:r>
            <a:r>
              <a:rPr lang="en-US" sz="2000" dirty="0"/>
              <a:t> </a:t>
            </a:r>
            <a:r>
              <a:rPr lang="en-US" sz="2000" dirty="0" err="1"/>
              <a:t>oferă</a:t>
            </a:r>
            <a:r>
              <a:rPr lang="en-US" sz="2000" dirty="0"/>
              <a:t> un </a:t>
            </a:r>
            <a:r>
              <a:rPr lang="en-US" sz="2000" dirty="0" err="1"/>
              <a:t>profil</a:t>
            </a:r>
            <a:r>
              <a:rPr lang="en-US" sz="2000" dirty="0"/>
              <a:t> </a:t>
            </a:r>
            <a:r>
              <a:rPr lang="en-US" sz="2000" dirty="0" err="1"/>
              <a:t>bazat</a:t>
            </a:r>
            <a:r>
              <a:rPr lang="en-US" sz="2000" dirty="0"/>
              <a:t> </a:t>
            </a:r>
            <a:r>
              <a:rPr lang="en-US" sz="2000" dirty="0" err="1"/>
              <a:t>pe</a:t>
            </a:r>
            <a:r>
              <a:rPr lang="en-US" sz="2000" dirty="0"/>
              <a:t> </a:t>
            </a:r>
            <a:r>
              <a:rPr lang="en-US" sz="2000" dirty="0" err="1"/>
              <a:t>probabilitatea</a:t>
            </a:r>
            <a:r>
              <a:rPr lang="en-US" sz="2000" dirty="0"/>
              <a:t> de </a:t>
            </a:r>
            <a:r>
              <a:rPr lang="en-US" sz="2000" dirty="0" err="1"/>
              <a:t>tunelare</a:t>
            </a:r>
            <a:r>
              <a:rPr lang="en-US" sz="2000" dirty="0"/>
              <a:t> a </a:t>
            </a:r>
            <a:r>
              <a:rPr lang="en-US" sz="2000" dirty="0" err="1"/>
              <a:t>unui</a:t>
            </a:r>
            <a:r>
              <a:rPr lang="en-US" sz="2000" dirty="0"/>
              <a:t> electron de la </a:t>
            </a:r>
            <a:r>
              <a:rPr lang="en-US" sz="2000" dirty="0" err="1"/>
              <a:t>vârf</a:t>
            </a:r>
            <a:r>
              <a:rPr lang="en-US" sz="2000" dirty="0"/>
              <a:t> la </a:t>
            </a:r>
            <a:r>
              <a:rPr lang="en-US" sz="2000" dirty="0" err="1"/>
              <a:t>probă</a:t>
            </a:r>
            <a:r>
              <a:rPr lang="en-US" sz="2000" dirty="0"/>
              <a:t>, </a:t>
            </a:r>
            <a:r>
              <a:rPr lang="en-US" sz="2000" dirty="0" err="1"/>
              <a:t>deoarece</a:t>
            </a:r>
            <a:r>
              <a:rPr lang="en-US" sz="2000" dirty="0"/>
              <a:t> </a:t>
            </a:r>
            <a:r>
              <a:rPr lang="en-US" sz="2000" dirty="0" err="1"/>
              <a:t>este</a:t>
            </a:r>
            <a:r>
              <a:rPr lang="en-US" sz="2000" dirty="0"/>
              <a:t> o </a:t>
            </a:r>
            <a:r>
              <a:rPr lang="en-US" sz="2000" dirty="0" err="1"/>
              <a:t>funcție</a:t>
            </a:r>
            <a:r>
              <a:rPr lang="en-US" sz="2000" dirty="0"/>
              <a:t> de </a:t>
            </a:r>
            <a:r>
              <a:rPr lang="en-US" sz="2000" dirty="0" err="1"/>
              <a:t>distanță</a:t>
            </a:r>
            <a:r>
              <a:rPr lang="en-US" sz="2000" dirty="0"/>
              <a:t>, </a:t>
            </a:r>
            <a:r>
              <a:rPr lang="en-US" sz="2000" dirty="0" err="1"/>
              <a:t>tensiune</a:t>
            </a:r>
            <a:r>
              <a:rPr lang="en-US" sz="2000" dirty="0"/>
              <a:t> </a:t>
            </a:r>
            <a:r>
              <a:rPr lang="en-US" sz="2000" dirty="0" err="1"/>
              <a:t>aplicată</a:t>
            </a:r>
            <a:r>
              <a:rPr lang="en-US" sz="2000" dirty="0"/>
              <a:t> </a:t>
            </a:r>
            <a:r>
              <a:rPr lang="en-US" sz="2000" dirty="0" err="1"/>
              <a:t>și</a:t>
            </a:r>
            <a:r>
              <a:rPr lang="en-US" sz="2000" dirty="0"/>
              <a:t> </a:t>
            </a:r>
            <a:r>
              <a:rPr lang="en-US" sz="2000" dirty="0" err="1"/>
              <a:t>densitatea</a:t>
            </a:r>
            <a:r>
              <a:rPr lang="en-US" sz="2000" dirty="0"/>
              <a:t> </a:t>
            </a:r>
            <a:r>
              <a:rPr lang="en-US" sz="2000" dirty="0" err="1"/>
              <a:t>locală</a:t>
            </a:r>
            <a:r>
              <a:rPr lang="en-US" sz="2000" dirty="0"/>
              <a:t> a </a:t>
            </a:r>
            <a:r>
              <a:rPr lang="en-US" sz="2000" dirty="0" err="1"/>
              <a:t>stărilor</a:t>
            </a:r>
            <a:r>
              <a:rPr lang="en-US" sz="2000" dirty="0"/>
              <a:t> (LDOS) a </a:t>
            </a:r>
            <a:r>
              <a:rPr lang="en-US" sz="2000" dirty="0" err="1"/>
              <a:t>probei</a:t>
            </a:r>
            <a:r>
              <a:rPr lang="en-US" sz="2000" dirty="0"/>
              <a:t>. </a:t>
            </a:r>
            <a:endParaRPr lang="ro-RO" sz="2000" dirty="0"/>
          </a:p>
          <a:p>
            <a:pPr marL="0" indent="0">
              <a:buNone/>
            </a:pPr>
            <a:r>
              <a:rPr lang="en-US" sz="2000" dirty="0" err="1"/>
              <a:t>Această</a:t>
            </a:r>
            <a:r>
              <a:rPr lang="en-US" sz="2000" dirty="0"/>
              <a:t> </a:t>
            </a:r>
            <a:r>
              <a:rPr lang="en-US" sz="2000" dirty="0" err="1"/>
              <a:t>metodă</a:t>
            </a:r>
            <a:r>
              <a:rPr lang="en-US" sz="2000" dirty="0"/>
              <a:t> </a:t>
            </a:r>
            <a:r>
              <a:rPr lang="en-US" sz="2000" dirty="0" err="1"/>
              <a:t>poate</a:t>
            </a:r>
            <a:r>
              <a:rPr lang="en-US" sz="2000" dirty="0"/>
              <a:t> </a:t>
            </a:r>
            <a:r>
              <a:rPr lang="en-US" sz="2000" dirty="0" err="1"/>
              <a:t>distinge</a:t>
            </a:r>
            <a:r>
              <a:rPr lang="en-US" sz="2000" dirty="0"/>
              <a:t> </a:t>
            </a:r>
            <a:r>
              <a:rPr lang="en-US" sz="2000" dirty="0" err="1"/>
              <a:t>caracteristici</a:t>
            </a:r>
            <a:r>
              <a:rPr lang="en-US" sz="2000" dirty="0"/>
              <a:t> </a:t>
            </a:r>
            <a:r>
              <a:rPr lang="en-US" sz="2000" dirty="0" err="1"/>
              <a:t>mai</a:t>
            </a:r>
            <a:r>
              <a:rPr lang="en-US" sz="2000" dirty="0"/>
              <a:t> </a:t>
            </a:r>
            <a:r>
              <a:rPr lang="en-US" sz="2000" dirty="0" err="1"/>
              <a:t>mici</a:t>
            </a:r>
            <a:r>
              <a:rPr lang="en-US" sz="2000" dirty="0"/>
              <a:t> de 0,1 nm cu o </a:t>
            </a:r>
            <a:r>
              <a:rPr lang="en-US" sz="2000" dirty="0" err="1"/>
              <a:t>rezoluție</a:t>
            </a:r>
            <a:r>
              <a:rPr lang="en-US" sz="2000" dirty="0"/>
              <a:t> de </a:t>
            </a:r>
            <a:r>
              <a:rPr lang="en-US" sz="2000" dirty="0" err="1"/>
              <a:t>adâncime</a:t>
            </a:r>
            <a:r>
              <a:rPr lang="en-US" sz="2000" dirty="0"/>
              <a:t> de 0,01 nm (10 pm)</a:t>
            </a:r>
          </a:p>
        </p:txBody>
      </p:sp>
    </p:spTree>
    <p:extLst>
      <p:ext uri="{BB962C8B-B14F-4D97-AF65-F5344CB8AC3E}">
        <p14:creationId xmlns:p14="http://schemas.microsoft.com/office/powerpoint/2010/main" val="16844374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Schematic of STM Imaging Process</a:t>
            </a:r>
          </a:p>
        </p:txBody>
      </p:sp>
      <p:pic>
        <p:nvPicPr>
          <p:cNvPr id="10242" name="Picture 2" descr="Schematic of STM Imaging Proces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6472" y="1951038"/>
            <a:ext cx="5631056"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3310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Scanning Tunneling Microscope Operating Principle</a:t>
            </a:r>
            <a:endParaRPr lang="ro-RO" dirty="0"/>
          </a:p>
          <a:p>
            <a:endParaRPr lang="ro-RO" dirty="0"/>
          </a:p>
          <a:p>
            <a:r>
              <a:rPr lang="en-US" dirty="0">
                <a:hlinkClick r:id="rId2"/>
              </a:rPr>
              <a:t>https://vaccoat.com/blog/electron-microscope/</a:t>
            </a:r>
            <a:endParaRPr lang="ro-RO" dirty="0"/>
          </a:p>
          <a:p>
            <a:endParaRPr lang="en-US" dirty="0"/>
          </a:p>
        </p:txBody>
      </p:sp>
    </p:spTree>
    <p:extLst>
      <p:ext uri="{BB962C8B-B14F-4D97-AF65-F5344CB8AC3E}">
        <p14:creationId xmlns:p14="http://schemas.microsoft.com/office/powerpoint/2010/main" val="41503969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Disadvantages of Electron Microscopes</a:t>
            </a:r>
            <a:endParaRPr lang="en-US" dirty="0"/>
          </a:p>
        </p:txBody>
      </p:sp>
      <p:sp>
        <p:nvSpPr>
          <p:cNvPr id="3" name="Content Placeholder 2"/>
          <p:cNvSpPr>
            <a:spLocks noGrp="1"/>
          </p:cNvSpPr>
          <p:nvPr>
            <p:ph idx="1"/>
          </p:nvPr>
        </p:nvSpPr>
        <p:spPr/>
        <p:txBody>
          <a:bodyPr/>
          <a:lstStyle/>
          <a:p>
            <a:r>
              <a:rPr lang="en-US" sz="2000" dirty="0" err="1"/>
              <a:t>Microscoapele</a:t>
            </a:r>
            <a:r>
              <a:rPr lang="en-US" sz="2000" dirty="0"/>
              <a:t> </a:t>
            </a:r>
            <a:r>
              <a:rPr lang="en-US" sz="2000" dirty="0" err="1"/>
              <a:t>electronice</a:t>
            </a:r>
            <a:r>
              <a:rPr lang="en-US" sz="2000" dirty="0"/>
              <a:t> </a:t>
            </a:r>
            <a:r>
              <a:rPr lang="en-US" sz="2000" dirty="0" err="1"/>
              <a:t>sunt</a:t>
            </a:r>
            <a:r>
              <a:rPr lang="en-US" sz="2000" dirty="0"/>
              <a:t> </a:t>
            </a:r>
            <a:r>
              <a:rPr lang="en-US" sz="2000" dirty="0" err="1"/>
              <a:t>costisitoare</a:t>
            </a:r>
            <a:r>
              <a:rPr lang="en-US" sz="2000" dirty="0"/>
              <a:t> de </a:t>
            </a:r>
            <a:r>
              <a:rPr lang="en-US" sz="2000" dirty="0" err="1"/>
              <a:t>construit</a:t>
            </a:r>
            <a:r>
              <a:rPr lang="en-US" sz="2000" dirty="0"/>
              <a:t> </a:t>
            </a:r>
            <a:r>
              <a:rPr lang="en-US" sz="2000" dirty="0" err="1"/>
              <a:t>și</a:t>
            </a:r>
            <a:r>
              <a:rPr lang="en-US" sz="2000" dirty="0"/>
              <a:t> </a:t>
            </a:r>
            <a:r>
              <a:rPr lang="en-US" sz="2000" dirty="0" err="1"/>
              <a:t>întreținut</a:t>
            </a:r>
            <a:endParaRPr lang="ro-RO" sz="2000" dirty="0"/>
          </a:p>
          <a:p>
            <a:r>
              <a:rPr lang="en-US" sz="2000" dirty="0" err="1"/>
              <a:t>Acestea</a:t>
            </a:r>
            <a:r>
              <a:rPr lang="en-US" sz="2000" dirty="0"/>
              <a:t> </a:t>
            </a:r>
            <a:r>
              <a:rPr lang="en-US" sz="2000" dirty="0" err="1"/>
              <a:t>trebuie</a:t>
            </a:r>
            <a:r>
              <a:rPr lang="en-US" sz="2000" dirty="0"/>
              <a:t> </a:t>
            </a:r>
            <a:r>
              <a:rPr lang="en-US" sz="2000" dirty="0" err="1"/>
              <a:t>să</a:t>
            </a:r>
            <a:r>
              <a:rPr lang="en-US" sz="2000" dirty="0"/>
              <a:t> fie </a:t>
            </a:r>
            <a:r>
              <a:rPr lang="en-US" sz="2000" dirty="0" err="1"/>
              <a:t>așezate</a:t>
            </a:r>
            <a:r>
              <a:rPr lang="en-US" sz="2000" dirty="0"/>
              <a:t> </a:t>
            </a:r>
            <a:r>
              <a:rPr lang="en-US" sz="2000" dirty="0" err="1"/>
              <a:t>în</a:t>
            </a:r>
            <a:r>
              <a:rPr lang="en-US" sz="2000" dirty="0"/>
              <a:t> </a:t>
            </a:r>
            <a:r>
              <a:rPr lang="en-US" sz="2000" dirty="0" err="1"/>
              <a:t>clădiri</a:t>
            </a:r>
            <a:r>
              <a:rPr lang="en-US" sz="2000" dirty="0"/>
              <a:t> stabile (</a:t>
            </a:r>
            <a:r>
              <a:rPr lang="en-US" sz="2000" dirty="0" err="1"/>
              <a:t>uneori</a:t>
            </a:r>
            <a:r>
              <a:rPr lang="en-US" sz="2000" dirty="0"/>
              <a:t> </a:t>
            </a:r>
            <a:r>
              <a:rPr lang="en-US" sz="2000" dirty="0" err="1"/>
              <a:t>subterane</a:t>
            </a:r>
            <a:r>
              <a:rPr lang="en-US" sz="2000" dirty="0"/>
              <a:t>) cu </a:t>
            </a:r>
            <a:r>
              <a:rPr lang="en-US" sz="2000" dirty="0" err="1"/>
              <a:t>instrumente</a:t>
            </a:r>
            <a:r>
              <a:rPr lang="en-US" sz="2000" dirty="0"/>
              <a:t> </a:t>
            </a:r>
            <a:r>
              <a:rPr lang="en-US" sz="2000" dirty="0" err="1"/>
              <a:t>speciale</a:t>
            </a:r>
            <a:r>
              <a:rPr lang="en-US" sz="2000" dirty="0"/>
              <a:t>, cum </a:t>
            </a:r>
            <a:r>
              <a:rPr lang="en-US" sz="2000" dirty="0" err="1"/>
              <a:t>ar</a:t>
            </a:r>
            <a:r>
              <a:rPr lang="en-US" sz="2000" dirty="0"/>
              <a:t> fi </a:t>
            </a:r>
            <a:r>
              <a:rPr lang="en-US" sz="2000" dirty="0" err="1"/>
              <a:t>sisteme</a:t>
            </a:r>
            <a:r>
              <a:rPr lang="en-US" sz="2000" dirty="0"/>
              <a:t> de </a:t>
            </a:r>
            <a:r>
              <a:rPr lang="en-US" sz="2000" dirty="0" err="1"/>
              <a:t>anulare</a:t>
            </a:r>
            <a:r>
              <a:rPr lang="en-US" sz="2000" dirty="0"/>
              <a:t> a </a:t>
            </a:r>
            <a:r>
              <a:rPr lang="en-US" sz="2000" dirty="0" err="1"/>
              <a:t>câmpului</a:t>
            </a:r>
            <a:r>
              <a:rPr lang="en-US" sz="2000" dirty="0"/>
              <a:t> magnetic.</a:t>
            </a:r>
            <a:endParaRPr lang="ro-RO" sz="2000" dirty="0"/>
          </a:p>
          <a:p>
            <a:r>
              <a:rPr lang="en-US" sz="2000" dirty="0" err="1"/>
              <a:t>Mostrele</a:t>
            </a:r>
            <a:r>
              <a:rPr lang="en-US" sz="2000" dirty="0"/>
              <a:t> </a:t>
            </a:r>
            <a:r>
              <a:rPr lang="en-US" sz="2000" dirty="0" err="1"/>
              <a:t>trebuie</a:t>
            </a:r>
            <a:r>
              <a:rPr lang="en-US" sz="2000" dirty="0"/>
              <a:t> </a:t>
            </a:r>
            <a:r>
              <a:rPr lang="en-US" sz="2000" dirty="0" err="1"/>
              <a:t>privite</a:t>
            </a:r>
            <a:r>
              <a:rPr lang="en-US" sz="2000" dirty="0"/>
              <a:t> </a:t>
            </a:r>
            <a:r>
              <a:rPr lang="en-US" sz="2000" dirty="0" err="1"/>
              <a:t>în</a:t>
            </a:r>
            <a:r>
              <a:rPr lang="en-US" sz="2000" dirty="0"/>
              <a:t> mare parte </a:t>
            </a:r>
            <a:r>
              <a:rPr lang="en-US" sz="2000" dirty="0" err="1"/>
              <a:t>în</a:t>
            </a:r>
            <a:r>
              <a:rPr lang="en-US" sz="2000" dirty="0"/>
              <a:t> </a:t>
            </a:r>
            <a:r>
              <a:rPr lang="en-US" sz="2000" dirty="0" err="1"/>
              <a:t>condiții</a:t>
            </a:r>
            <a:r>
              <a:rPr lang="en-US" sz="2000" dirty="0"/>
              <a:t> de vid</a:t>
            </a:r>
            <a:endParaRPr lang="ro-RO" sz="2000" dirty="0"/>
          </a:p>
          <a:p>
            <a:r>
              <a:rPr lang="en-US" sz="2000" dirty="0" err="1"/>
              <a:t>Observarea</a:t>
            </a:r>
            <a:r>
              <a:rPr lang="en-US" sz="2000" dirty="0"/>
              <a:t> </a:t>
            </a:r>
            <a:r>
              <a:rPr lang="en-US" sz="2000" dirty="0" err="1"/>
              <a:t>materialelor</a:t>
            </a:r>
            <a:r>
              <a:rPr lang="en-US" sz="2000" dirty="0"/>
              <a:t> </a:t>
            </a:r>
            <a:r>
              <a:rPr lang="en-US" sz="2000" dirty="0" err="1"/>
              <a:t>neconductoare</a:t>
            </a:r>
            <a:r>
              <a:rPr lang="en-US" sz="2000" dirty="0"/>
              <a:t> </a:t>
            </a:r>
            <a:r>
              <a:rPr lang="en-US" sz="2000" dirty="0" err="1"/>
              <a:t>necesită</a:t>
            </a:r>
            <a:r>
              <a:rPr lang="en-US" sz="2000" dirty="0"/>
              <a:t> o </a:t>
            </a:r>
            <a:r>
              <a:rPr lang="en-US" sz="2000" dirty="0" err="1"/>
              <a:t>acoperire</a:t>
            </a:r>
            <a:r>
              <a:rPr lang="en-US" sz="2000" dirty="0"/>
              <a:t> </a:t>
            </a:r>
            <a:r>
              <a:rPr lang="en-US" sz="2000" dirty="0" err="1"/>
              <a:t>conductivă</a:t>
            </a:r>
            <a:r>
              <a:rPr lang="en-US" sz="2000" dirty="0"/>
              <a:t> (</a:t>
            </a:r>
            <a:r>
              <a:rPr lang="en-US" sz="2000" dirty="0" err="1"/>
              <a:t>aliaj</a:t>
            </a:r>
            <a:r>
              <a:rPr lang="en-US" sz="2000" dirty="0"/>
              <a:t> de </a:t>
            </a:r>
            <a:r>
              <a:rPr lang="en-US" sz="2000" dirty="0" err="1"/>
              <a:t>aur</a:t>
            </a:r>
            <a:r>
              <a:rPr lang="en-US" sz="2000" dirty="0"/>
              <a:t>/</a:t>
            </a:r>
            <a:r>
              <a:rPr lang="en-US" sz="2000" dirty="0" err="1"/>
              <a:t>paladiu</a:t>
            </a:r>
            <a:r>
              <a:rPr lang="en-US" sz="2000" dirty="0"/>
              <a:t>, carbon, </a:t>
            </a:r>
            <a:r>
              <a:rPr lang="en-US" sz="2000" dirty="0" err="1"/>
              <a:t>osmiu</a:t>
            </a:r>
            <a:r>
              <a:rPr lang="en-US" sz="2000" dirty="0"/>
              <a:t> etc.)</a:t>
            </a:r>
            <a:endParaRPr lang="ro-RO" sz="2000" dirty="0"/>
          </a:p>
          <a:p>
            <a:r>
              <a:rPr lang="en-US" sz="2000" dirty="0" err="1"/>
              <a:t>Probele</a:t>
            </a:r>
            <a:r>
              <a:rPr lang="en-US" sz="2000" dirty="0"/>
              <a:t> de </a:t>
            </a:r>
            <a:r>
              <a:rPr lang="en-US" sz="2000" dirty="0" err="1"/>
              <a:t>materiale</a:t>
            </a:r>
            <a:r>
              <a:rPr lang="en-US" sz="2000" dirty="0"/>
              <a:t> </a:t>
            </a:r>
            <a:r>
              <a:rPr lang="en-US" sz="2000" dirty="0" err="1"/>
              <a:t>hidratate</a:t>
            </a:r>
            <a:r>
              <a:rPr lang="en-US" sz="2000" dirty="0"/>
              <a:t>, </a:t>
            </a:r>
            <a:r>
              <a:rPr lang="en-US" sz="2000" dirty="0" err="1"/>
              <a:t>inclusiv</a:t>
            </a:r>
            <a:r>
              <a:rPr lang="en-US" sz="2000" dirty="0"/>
              <a:t> </a:t>
            </a:r>
            <a:r>
              <a:rPr lang="en-US" sz="2000" dirty="0" err="1"/>
              <a:t>aproape</a:t>
            </a:r>
            <a:r>
              <a:rPr lang="en-US" sz="2000" dirty="0"/>
              <a:t> </a:t>
            </a:r>
            <a:r>
              <a:rPr lang="en-US" sz="2000" dirty="0" err="1"/>
              <a:t>toate</a:t>
            </a:r>
            <a:r>
              <a:rPr lang="en-US" sz="2000" dirty="0"/>
              <a:t> </a:t>
            </a:r>
            <a:r>
              <a:rPr lang="en-US" sz="2000" dirty="0" err="1"/>
              <a:t>specimenele</a:t>
            </a:r>
            <a:r>
              <a:rPr lang="en-US" sz="2000" dirty="0"/>
              <a:t> </a:t>
            </a:r>
            <a:r>
              <a:rPr lang="en-US" sz="2000" dirty="0" err="1"/>
              <a:t>biologice</a:t>
            </a:r>
            <a:r>
              <a:rPr lang="en-US" sz="2000" dirty="0"/>
              <a:t>, </a:t>
            </a:r>
            <a:r>
              <a:rPr lang="en-US" sz="2000" dirty="0" err="1"/>
              <a:t>trebuie</a:t>
            </a:r>
            <a:r>
              <a:rPr lang="en-US" sz="2000" dirty="0"/>
              <a:t> </a:t>
            </a:r>
            <a:r>
              <a:rPr lang="en-US" sz="2000" dirty="0" err="1"/>
              <a:t>să</a:t>
            </a:r>
            <a:r>
              <a:rPr lang="en-US" sz="2000" dirty="0"/>
              <a:t> fie </a:t>
            </a:r>
            <a:r>
              <a:rPr lang="en-US" sz="2000" dirty="0" err="1"/>
              <a:t>pregătite</a:t>
            </a:r>
            <a:r>
              <a:rPr lang="en-US" sz="2000" dirty="0"/>
              <a:t> </a:t>
            </a:r>
            <a:r>
              <a:rPr lang="en-US" sz="2000" dirty="0" err="1"/>
              <a:t>în</a:t>
            </a:r>
            <a:r>
              <a:rPr lang="en-US" sz="2000" dirty="0"/>
              <a:t> </a:t>
            </a:r>
            <a:r>
              <a:rPr lang="en-US" sz="2000" dirty="0" err="1"/>
              <a:t>diferite</a:t>
            </a:r>
            <a:r>
              <a:rPr lang="en-US" sz="2000" dirty="0"/>
              <a:t> </a:t>
            </a:r>
            <a:r>
              <a:rPr lang="en-US" sz="2000" dirty="0" err="1"/>
              <a:t>moduri</a:t>
            </a:r>
            <a:r>
              <a:rPr lang="en-US" sz="2000" dirty="0"/>
              <a:t> </a:t>
            </a:r>
            <a:r>
              <a:rPr lang="en-US" sz="2000" dirty="0" err="1"/>
              <a:t>pentru</a:t>
            </a:r>
            <a:r>
              <a:rPr lang="en-US" sz="2000" dirty="0"/>
              <a:t> a se </a:t>
            </a:r>
            <a:r>
              <a:rPr lang="en-US" sz="2000" dirty="0" err="1"/>
              <a:t>stabiliza</a:t>
            </a:r>
            <a:r>
              <a:rPr lang="en-US" sz="2000" dirty="0"/>
              <a:t>, de </a:t>
            </a:r>
            <a:r>
              <a:rPr lang="en-US" sz="2000" dirty="0" err="1"/>
              <a:t>asemenea</a:t>
            </a:r>
            <a:r>
              <a:rPr lang="en-US" sz="2000" dirty="0"/>
              <a:t>, </a:t>
            </a:r>
            <a:r>
              <a:rPr lang="en-US" sz="2000" dirty="0" err="1"/>
              <a:t>grosimea</a:t>
            </a:r>
            <a:r>
              <a:rPr lang="en-US" sz="2000" dirty="0"/>
              <a:t> </a:t>
            </a:r>
            <a:r>
              <a:rPr lang="en-US" sz="2000" dirty="0" err="1"/>
              <a:t>lor</a:t>
            </a:r>
            <a:r>
              <a:rPr lang="en-US" sz="2000" dirty="0"/>
              <a:t> </a:t>
            </a:r>
            <a:r>
              <a:rPr lang="en-US" sz="2000" dirty="0" err="1"/>
              <a:t>poate</a:t>
            </a:r>
            <a:r>
              <a:rPr lang="en-US" sz="2000" dirty="0"/>
              <a:t> fi </a:t>
            </a:r>
            <a:r>
              <a:rPr lang="en-US" sz="2000" dirty="0" err="1"/>
              <a:t>redusă</a:t>
            </a:r>
            <a:r>
              <a:rPr lang="en-US" sz="2000" dirty="0"/>
              <a:t> </a:t>
            </a:r>
            <a:r>
              <a:rPr lang="en-US" sz="2000" dirty="0" err="1"/>
              <a:t>prin</a:t>
            </a:r>
            <a:r>
              <a:rPr lang="en-US" sz="2000" dirty="0"/>
              <a:t> </a:t>
            </a:r>
            <a:r>
              <a:rPr lang="en-US" sz="2000" dirty="0" err="1"/>
              <a:t>secționare</a:t>
            </a:r>
            <a:r>
              <a:rPr lang="en-US" sz="2000" dirty="0"/>
              <a:t> ultra-</a:t>
            </a:r>
            <a:r>
              <a:rPr lang="en-US" sz="2000" dirty="0" err="1"/>
              <a:t>subțire</a:t>
            </a:r>
            <a:r>
              <a:rPr lang="en-US" sz="2000" dirty="0"/>
              <a:t>, </a:t>
            </a:r>
            <a:r>
              <a:rPr lang="en-US" sz="2000" dirty="0" err="1"/>
              <a:t>iar</a:t>
            </a:r>
            <a:r>
              <a:rPr lang="en-US" sz="2000" dirty="0"/>
              <a:t> </a:t>
            </a:r>
            <a:r>
              <a:rPr lang="en-US" sz="2000" dirty="0" err="1"/>
              <a:t>contrastul</a:t>
            </a:r>
            <a:r>
              <a:rPr lang="en-US" sz="2000" dirty="0"/>
              <a:t> </a:t>
            </a:r>
            <a:r>
              <a:rPr lang="en-US" sz="2000" dirty="0" err="1"/>
              <a:t>lor</a:t>
            </a:r>
            <a:r>
              <a:rPr lang="en-US" sz="2000" dirty="0"/>
              <a:t> optic electronic </a:t>
            </a:r>
            <a:r>
              <a:rPr lang="en-US" sz="2000" dirty="0" err="1"/>
              <a:t>ar</a:t>
            </a:r>
            <a:r>
              <a:rPr lang="en-US" sz="2000" dirty="0"/>
              <a:t> </a:t>
            </a:r>
            <a:r>
              <a:rPr lang="en-US" sz="2000" dirty="0" err="1"/>
              <a:t>trebui</a:t>
            </a:r>
            <a:r>
              <a:rPr lang="en-US" sz="2000" dirty="0"/>
              <a:t> </a:t>
            </a:r>
            <a:r>
              <a:rPr lang="en-US" sz="2000" dirty="0" err="1"/>
              <a:t>să</a:t>
            </a:r>
            <a:r>
              <a:rPr lang="en-US" sz="2000" dirty="0"/>
              <a:t> </a:t>
            </a:r>
            <a:r>
              <a:rPr lang="en-US" sz="2000" dirty="0" err="1"/>
              <a:t>crească</a:t>
            </a:r>
            <a:r>
              <a:rPr lang="en-US" sz="2000" dirty="0"/>
              <a:t> </a:t>
            </a:r>
            <a:r>
              <a:rPr lang="en-US" sz="2000" dirty="0" err="1"/>
              <a:t>prin</a:t>
            </a:r>
            <a:r>
              <a:rPr lang="en-US" sz="2000" dirty="0"/>
              <a:t> </a:t>
            </a:r>
            <a:r>
              <a:rPr lang="en-US" sz="2000" dirty="0" err="1"/>
              <a:t>colorare</a:t>
            </a:r>
            <a:r>
              <a:rPr lang="en-US" sz="2000" dirty="0"/>
              <a:t>.</a:t>
            </a:r>
          </a:p>
        </p:txBody>
      </p:sp>
    </p:spTree>
    <p:extLst>
      <p:ext uri="{BB962C8B-B14F-4D97-AF65-F5344CB8AC3E}">
        <p14:creationId xmlns:p14="http://schemas.microsoft.com/office/powerpoint/2010/main" val="12434959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ro-RO" dirty="0"/>
              <a:t>Imaging in SEM, TEM ...capitol in PPT</a:t>
            </a:r>
            <a:endParaRPr lang="en-US" dirty="0"/>
          </a:p>
        </p:txBody>
      </p:sp>
    </p:spTree>
    <p:extLst>
      <p:ext uri="{BB962C8B-B14F-4D97-AF65-F5344CB8AC3E}">
        <p14:creationId xmlns:p14="http://schemas.microsoft.com/office/powerpoint/2010/main" val="1501016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2438400"/>
            <a:ext cx="8839200" cy="3200400"/>
          </a:xfrm>
        </p:spPr>
        <p:txBody>
          <a:bodyPr/>
          <a:lstStyle/>
          <a:p>
            <a:pPr marL="0" indent="0">
              <a:buNone/>
            </a:pPr>
            <a:r>
              <a:rPr lang="en-US" sz="2000" dirty="0" err="1"/>
              <a:t>Pentru</a:t>
            </a:r>
            <a:r>
              <a:rPr lang="en-US" sz="2000" dirty="0"/>
              <a:t> a </a:t>
            </a:r>
            <a:r>
              <a:rPr lang="en-US" sz="2000" dirty="0" err="1"/>
              <a:t>înțelege</a:t>
            </a:r>
            <a:r>
              <a:rPr lang="en-US" sz="2000" dirty="0"/>
              <a:t> </a:t>
            </a:r>
            <a:r>
              <a:rPr lang="en-US" sz="2000" dirty="0" err="1"/>
              <a:t>fundamentele</a:t>
            </a:r>
            <a:r>
              <a:rPr lang="en-US" sz="2000" dirty="0"/>
              <a:t> </a:t>
            </a:r>
            <a:r>
              <a:rPr lang="en-US" sz="2000" dirty="0" err="1"/>
              <a:t>teoretice</a:t>
            </a:r>
            <a:r>
              <a:rPr lang="en-US" sz="2000" dirty="0"/>
              <a:t> ale </a:t>
            </a:r>
            <a:r>
              <a:rPr lang="en-US" sz="2000" dirty="0" err="1"/>
              <a:t>microscopiei</a:t>
            </a:r>
            <a:r>
              <a:rPr lang="en-US" sz="2000" dirty="0"/>
              <a:t> </a:t>
            </a:r>
            <a:r>
              <a:rPr lang="en-US" sz="2000" dirty="0" err="1"/>
              <a:t>electronice</a:t>
            </a:r>
            <a:r>
              <a:rPr lang="en-US" sz="2000" dirty="0"/>
              <a:t>, </a:t>
            </a:r>
            <a:r>
              <a:rPr lang="en-US" sz="2000" dirty="0" err="1"/>
              <a:t>este</a:t>
            </a:r>
            <a:r>
              <a:rPr lang="en-US" sz="2000" dirty="0"/>
              <a:t> </a:t>
            </a:r>
            <a:r>
              <a:rPr lang="en-US" sz="2000" dirty="0" err="1"/>
              <a:t>necesar</a:t>
            </a:r>
            <a:r>
              <a:rPr lang="en-US" sz="2000" dirty="0"/>
              <a:t> </a:t>
            </a:r>
            <a:r>
              <a:rPr lang="en-US" sz="2000" dirty="0" err="1"/>
              <a:t>să</a:t>
            </a:r>
            <a:r>
              <a:rPr lang="en-US" sz="2000" dirty="0"/>
              <a:t> se </a:t>
            </a:r>
            <a:r>
              <a:rPr lang="en-US" sz="2000" dirty="0" err="1"/>
              <a:t>cunoască</a:t>
            </a:r>
            <a:r>
              <a:rPr lang="en-US" sz="2000" dirty="0"/>
              <a:t> </a:t>
            </a:r>
            <a:r>
              <a:rPr lang="en-US" sz="2000" dirty="0" err="1"/>
              <a:t>următoarele</a:t>
            </a:r>
            <a:r>
              <a:rPr lang="en-US" sz="2000" dirty="0"/>
              <a:t> </a:t>
            </a:r>
            <a:r>
              <a:rPr lang="en-US" sz="2000" dirty="0" err="1"/>
              <a:t>caracteristici</a:t>
            </a:r>
            <a:r>
              <a:rPr lang="en-US" sz="2000" dirty="0"/>
              <a:t> ale </a:t>
            </a:r>
            <a:r>
              <a:rPr lang="en-US" sz="2000" dirty="0" err="1"/>
              <a:t>metodei</a:t>
            </a:r>
            <a:r>
              <a:rPr lang="en-US" sz="2000" dirty="0"/>
              <a:t> de </a:t>
            </a:r>
            <a:r>
              <a:rPr lang="en-US" sz="2000" dirty="0" err="1"/>
              <a:t>formare</a:t>
            </a:r>
            <a:r>
              <a:rPr lang="en-US" sz="2000" dirty="0"/>
              <a:t> </a:t>
            </a:r>
            <a:r>
              <a:rPr lang="en-US" sz="2000" dirty="0" err="1"/>
              <a:t>optică</a:t>
            </a:r>
            <a:r>
              <a:rPr lang="ro-RO" sz="2000" dirty="0"/>
              <a:t> a </a:t>
            </a:r>
            <a:r>
              <a:rPr lang="en-US" sz="2000" dirty="0" err="1"/>
              <a:t>imagini</a:t>
            </a:r>
            <a:r>
              <a:rPr lang="ro-RO" sz="2000" dirty="0"/>
              <a:t>i</a:t>
            </a:r>
            <a:r>
              <a:rPr lang="en-US" sz="2000" dirty="0"/>
              <a:t>:</a:t>
            </a:r>
            <a:endParaRPr lang="ro-RO" sz="2000" dirty="0"/>
          </a:p>
          <a:p>
            <a:pPr marL="0" indent="0">
              <a:buNone/>
            </a:pPr>
            <a:endParaRPr lang="en-US" sz="2000" dirty="0"/>
          </a:p>
          <a:p>
            <a:r>
              <a:rPr lang="en-US" sz="2000" dirty="0"/>
              <a:t>1) </a:t>
            </a:r>
            <a:r>
              <a:rPr lang="en-US" sz="2000" i="1" dirty="0" err="1"/>
              <a:t>ochiul</a:t>
            </a:r>
            <a:r>
              <a:rPr lang="en-US" sz="2000" i="1" dirty="0"/>
              <a:t> </a:t>
            </a:r>
            <a:r>
              <a:rPr lang="en-US" sz="2000" i="1" dirty="0" err="1"/>
              <a:t>uman</a:t>
            </a:r>
            <a:r>
              <a:rPr lang="en-US" sz="2000" i="1" dirty="0"/>
              <a:t> </a:t>
            </a:r>
            <a:r>
              <a:rPr lang="en-US" sz="2000" i="1" dirty="0" err="1"/>
              <a:t>distinge</a:t>
            </a:r>
            <a:r>
              <a:rPr lang="en-US" sz="2000" i="1" dirty="0"/>
              <a:t> </a:t>
            </a:r>
            <a:r>
              <a:rPr lang="en-US" sz="2000" i="1" dirty="0" err="1"/>
              <a:t>obiectele</a:t>
            </a:r>
            <a:r>
              <a:rPr lang="en-US" sz="2000" i="1" dirty="0"/>
              <a:t> la un </a:t>
            </a:r>
            <a:r>
              <a:rPr lang="en-US" sz="2000" i="1" dirty="0" err="1"/>
              <a:t>unghi</a:t>
            </a:r>
            <a:r>
              <a:rPr lang="en-US" sz="2000" i="1" dirty="0"/>
              <a:t> de </a:t>
            </a:r>
            <a:r>
              <a:rPr lang="en-US" sz="2000" i="1" dirty="0" err="1"/>
              <a:t>vizualizare</a:t>
            </a:r>
            <a:r>
              <a:rPr lang="en-US" sz="2000" i="1" dirty="0"/>
              <a:t> de 1/60 de grade, </a:t>
            </a:r>
            <a:r>
              <a:rPr lang="en-US" sz="2000" i="1" dirty="0" err="1"/>
              <a:t>ceea</a:t>
            </a:r>
            <a:r>
              <a:rPr lang="en-US" sz="2000" i="1" dirty="0"/>
              <a:t> </a:t>
            </a:r>
            <a:r>
              <a:rPr lang="en-US" sz="2000" i="1" dirty="0" err="1"/>
              <a:t>ce</a:t>
            </a:r>
            <a:r>
              <a:rPr lang="en-US" sz="2000" i="1" dirty="0"/>
              <a:t> </a:t>
            </a:r>
            <a:r>
              <a:rPr lang="en-US" sz="2000" i="1" dirty="0" err="1"/>
              <a:t>corespunde</a:t>
            </a:r>
            <a:r>
              <a:rPr lang="en-US" sz="2000" i="1" dirty="0"/>
              <a:t> </a:t>
            </a:r>
            <a:r>
              <a:rPr lang="en-US" sz="2000" i="1" dirty="0" err="1"/>
              <a:t>unei</a:t>
            </a:r>
            <a:r>
              <a:rPr lang="en-US" sz="2000" i="1" dirty="0"/>
              <a:t> </a:t>
            </a:r>
            <a:r>
              <a:rPr lang="en-US" sz="2000" i="1" dirty="0" err="1"/>
              <a:t>rezoluții</a:t>
            </a:r>
            <a:r>
              <a:rPr lang="en-US" sz="2000" i="1" dirty="0"/>
              <a:t> de </a:t>
            </a:r>
            <a:r>
              <a:rPr lang="en-US" sz="2000" i="1" dirty="0" err="1"/>
              <a:t>ordinul</a:t>
            </a:r>
            <a:r>
              <a:rPr lang="en-US" sz="2000" i="1" dirty="0"/>
              <a:t> a 0,1 mm la </a:t>
            </a:r>
            <a:r>
              <a:rPr lang="en-US" sz="2000" i="1" dirty="0" err="1"/>
              <a:t>distanta</a:t>
            </a:r>
            <a:r>
              <a:rPr lang="en-US" sz="2000" i="1" dirty="0"/>
              <a:t> de </a:t>
            </a:r>
            <a:r>
              <a:rPr lang="en-US" sz="2000" i="1" dirty="0" err="1"/>
              <a:t>vizualizare</a:t>
            </a:r>
            <a:r>
              <a:rPr lang="en-US" sz="2000" i="1" dirty="0"/>
              <a:t> </a:t>
            </a:r>
            <a:r>
              <a:rPr lang="ro-RO" sz="2000" i="1" dirty="0"/>
              <a:t>optimă de </a:t>
            </a:r>
            <a:r>
              <a:rPr lang="en-US" sz="2000" i="1" dirty="0"/>
              <a:t>25 cm;</a:t>
            </a:r>
          </a:p>
          <a:p>
            <a:r>
              <a:rPr lang="en-US" sz="2000" i="1" dirty="0"/>
              <a:t>2) </a:t>
            </a:r>
            <a:r>
              <a:rPr lang="en-US" sz="2000" i="1" dirty="0" err="1"/>
              <a:t>microscopia</a:t>
            </a:r>
            <a:r>
              <a:rPr lang="en-US" sz="2000" i="1" dirty="0"/>
              <a:t> </a:t>
            </a:r>
            <a:r>
              <a:rPr lang="en-US" sz="2000" i="1" dirty="0" err="1"/>
              <a:t>optică</a:t>
            </a:r>
            <a:r>
              <a:rPr lang="en-US" sz="2000" i="1" dirty="0"/>
              <a:t> are o </a:t>
            </a:r>
            <a:r>
              <a:rPr lang="en-US" sz="2000" i="1" dirty="0" err="1"/>
              <a:t>limită</a:t>
            </a:r>
            <a:r>
              <a:rPr lang="en-US" sz="2000" i="1" dirty="0"/>
              <a:t> de </a:t>
            </a:r>
            <a:r>
              <a:rPr lang="en-US" sz="2000" i="1" dirty="0" err="1"/>
              <a:t>rezoluție</a:t>
            </a:r>
            <a:r>
              <a:rPr lang="en-US" sz="2000" i="1" dirty="0"/>
              <a:t> de </a:t>
            </a:r>
            <a:r>
              <a:rPr lang="en-US" sz="2000" i="1" dirty="0" err="1"/>
              <a:t>aproximativ</a:t>
            </a:r>
            <a:r>
              <a:rPr lang="en-US" sz="2000" i="1" dirty="0"/>
              <a:t> 2000 Å</a:t>
            </a:r>
            <a:r>
              <a:rPr lang="ro-RO" sz="2000" i="1" dirty="0"/>
              <a:t> </a:t>
            </a:r>
            <a:r>
              <a:rPr lang="en-US" sz="2000" i="1" dirty="0" err="1"/>
              <a:t>datorită</a:t>
            </a:r>
            <a:r>
              <a:rPr lang="en-US" sz="2000" i="1" dirty="0"/>
              <a:t> </a:t>
            </a:r>
            <a:r>
              <a:rPr lang="en-US" sz="2000" i="1" dirty="0" err="1"/>
              <a:t>creșterii</a:t>
            </a:r>
            <a:r>
              <a:rPr lang="en-US" sz="2000" i="1" dirty="0"/>
              <a:t> </a:t>
            </a:r>
            <a:r>
              <a:rPr lang="en-US" sz="2000" i="1" dirty="0" err="1"/>
              <a:t>unghiului</a:t>
            </a:r>
            <a:r>
              <a:rPr lang="en-US" sz="2000" i="1" dirty="0"/>
              <a:t> de </a:t>
            </a:r>
            <a:r>
              <a:rPr lang="en-US" sz="2000" i="1" dirty="0" err="1"/>
              <a:t>vedere</a:t>
            </a:r>
            <a:r>
              <a:rPr lang="en-US" sz="2000" i="1" dirty="0"/>
              <a:t> </a:t>
            </a:r>
            <a:r>
              <a:rPr lang="en-US" sz="2000" i="1" dirty="0" err="1"/>
              <a:t>prin</a:t>
            </a:r>
            <a:r>
              <a:rPr lang="en-US" sz="2000" i="1" dirty="0"/>
              <a:t> </a:t>
            </a:r>
            <a:r>
              <a:rPr lang="en-US" sz="2000" i="1" dirty="0" err="1"/>
              <a:t>lentila</a:t>
            </a:r>
            <a:r>
              <a:rPr lang="en-US" sz="2000" i="1" dirty="0"/>
              <a:t> </a:t>
            </a:r>
            <a:r>
              <a:rPr lang="en-US" sz="2000" i="1" dirty="0" err="1"/>
              <a:t>optică</a:t>
            </a:r>
            <a:r>
              <a:rPr lang="en-US" sz="2000" i="1" dirty="0"/>
              <a:t>. </a:t>
            </a:r>
            <a:endParaRPr lang="ro-RO" sz="2000" i="1" dirty="0"/>
          </a:p>
        </p:txBody>
      </p:sp>
    </p:spTree>
    <p:extLst>
      <p:ext uri="{BB962C8B-B14F-4D97-AF65-F5344CB8AC3E}">
        <p14:creationId xmlns:p14="http://schemas.microsoft.com/office/powerpoint/2010/main" val="2981172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000" dirty="0"/>
              <a:t>Descoperirea </a:t>
            </a:r>
            <a:r>
              <a:rPr lang="en-US" sz="2000" dirty="0" err="1"/>
              <a:t>fenomenului</a:t>
            </a:r>
            <a:r>
              <a:rPr lang="en-US" sz="2000" dirty="0"/>
              <a:t> de </a:t>
            </a:r>
            <a:r>
              <a:rPr lang="en-US" sz="2000" dirty="0" err="1"/>
              <a:t>interacțiune</a:t>
            </a:r>
            <a:r>
              <a:rPr lang="en-US" sz="2000" dirty="0"/>
              <a:t> </a:t>
            </a:r>
            <a:r>
              <a:rPr lang="en-US" sz="2000" dirty="0" err="1"/>
              <a:t>între</a:t>
            </a:r>
            <a:r>
              <a:rPr lang="en-US" sz="2000" dirty="0"/>
              <a:t> </a:t>
            </a:r>
            <a:r>
              <a:rPr lang="en-US" sz="2000" dirty="0" err="1"/>
              <a:t>electroni</a:t>
            </a:r>
            <a:r>
              <a:rPr lang="en-US" sz="2000" dirty="0"/>
              <a:t> </a:t>
            </a:r>
            <a:r>
              <a:rPr lang="en-US" sz="2000" dirty="0" err="1"/>
              <a:t>și</a:t>
            </a:r>
            <a:r>
              <a:rPr lang="en-US" sz="2000" dirty="0"/>
              <a:t> </a:t>
            </a:r>
            <a:r>
              <a:rPr lang="en-US" sz="2000" dirty="0" err="1"/>
              <a:t>câmpuri</a:t>
            </a:r>
            <a:r>
              <a:rPr lang="en-US" sz="2000" dirty="0"/>
              <a:t> </a:t>
            </a:r>
            <a:r>
              <a:rPr lang="en-US" sz="2000" dirty="0" err="1"/>
              <a:t>magnetice</a:t>
            </a:r>
            <a:r>
              <a:rPr lang="ro-RO" sz="2000" dirty="0"/>
              <a:t> </a:t>
            </a:r>
            <a:r>
              <a:rPr lang="en-US" sz="2000" dirty="0"/>
              <a:t>a </a:t>
            </a:r>
            <a:r>
              <a:rPr lang="en-US" sz="2000" dirty="0" err="1"/>
              <a:t>făcut</a:t>
            </a:r>
            <a:r>
              <a:rPr lang="en-US" sz="2000" dirty="0"/>
              <a:t> </a:t>
            </a:r>
            <a:r>
              <a:rPr lang="en-US" sz="2000" dirty="0" err="1"/>
              <a:t>posibilă</a:t>
            </a:r>
            <a:r>
              <a:rPr lang="en-US" sz="2000" dirty="0"/>
              <a:t> </a:t>
            </a:r>
            <a:r>
              <a:rPr lang="en-US" sz="2000" dirty="0" err="1"/>
              <a:t>dezvoltarea</a:t>
            </a:r>
            <a:r>
              <a:rPr lang="en-US" sz="2000" dirty="0"/>
              <a:t> </a:t>
            </a:r>
            <a:r>
              <a:rPr lang="en-US" sz="2000" dirty="0" err="1"/>
              <a:t>bazelor</a:t>
            </a:r>
            <a:r>
              <a:rPr lang="en-US" sz="2000" dirty="0"/>
              <a:t> </a:t>
            </a:r>
            <a:r>
              <a:rPr lang="en-US" sz="2000" dirty="0" err="1"/>
              <a:t>microscopiei</a:t>
            </a:r>
            <a:r>
              <a:rPr lang="en-US" sz="2000" dirty="0"/>
              <a:t> </a:t>
            </a:r>
            <a:r>
              <a:rPr lang="en-US" sz="2000" dirty="0" err="1"/>
              <a:t>electronice</a:t>
            </a:r>
            <a:r>
              <a:rPr lang="en-US" sz="2000" dirty="0"/>
              <a:t> </a:t>
            </a:r>
            <a:r>
              <a:rPr lang="en-US" sz="2000" dirty="0" err="1"/>
              <a:t>prin</a:t>
            </a:r>
            <a:r>
              <a:rPr lang="en-US" sz="2000" dirty="0"/>
              <a:t> </a:t>
            </a:r>
            <a:r>
              <a:rPr lang="en-US" sz="2000" dirty="0" err="1"/>
              <a:t>înlocuirea</a:t>
            </a:r>
            <a:r>
              <a:rPr lang="en-US" sz="2000" dirty="0"/>
              <a:t> </a:t>
            </a:r>
            <a:r>
              <a:rPr lang="en-US" sz="2000" dirty="0" err="1"/>
              <a:t>sursei</a:t>
            </a:r>
            <a:r>
              <a:rPr lang="en-US" sz="2000" dirty="0"/>
              <a:t> de </a:t>
            </a:r>
            <a:r>
              <a:rPr lang="en-US" sz="2000" dirty="0" err="1"/>
              <a:t>lumină</a:t>
            </a:r>
            <a:r>
              <a:rPr lang="en-US" sz="2000" dirty="0"/>
              <a:t> cu un </a:t>
            </a:r>
            <a:r>
              <a:rPr lang="en-US" sz="2000" dirty="0" err="1"/>
              <a:t>fascicul</a:t>
            </a:r>
            <a:r>
              <a:rPr lang="en-US" sz="2000" dirty="0"/>
              <a:t> de </a:t>
            </a:r>
            <a:r>
              <a:rPr lang="en-US" sz="2000" dirty="0" err="1"/>
              <a:t>electroni</a:t>
            </a:r>
            <a:r>
              <a:rPr lang="en-US" sz="2000" dirty="0"/>
              <a:t> de </a:t>
            </a:r>
            <a:r>
              <a:rPr lang="en-US" sz="2000" dirty="0" err="1"/>
              <a:t>înaltă</a:t>
            </a:r>
            <a:r>
              <a:rPr lang="en-US" sz="2000" dirty="0"/>
              <a:t> </a:t>
            </a:r>
            <a:r>
              <a:rPr lang="en-US" sz="2000" dirty="0" err="1"/>
              <a:t>energie</a:t>
            </a:r>
            <a:r>
              <a:rPr lang="en-US" sz="2000" dirty="0"/>
              <a:t>.</a:t>
            </a:r>
            <a:r>
              <a:rPr lang="ro-RO" sz="2000" dirty="0"/>
              <a:t>  </a:t>
            </a:r>
            <a:endParaRPr lang="en-US" sz="2000" dirty="0"/>
          </a:p>
          <a:p>
            <a:r>
              <a:rPr lang="en-US" sz="2000" dirty="0"/>
              <a:t>Este important de </a:t>
            </a:r>
            <a:r>
              <a:rPr lang="en-US" sz="2000" dirty="0" err="1"/>
              <a:t>înțeles</a:t>
            </a:r>
            <a:r>
              <a:rPr lang="en-US" sz="2000" dirty="0"/>
              <a:t> </a:t>
            </a:r>
            <a:r>
              <a:rPr lang="en-US" sz="2000" dirty="0" err="1"/>
              <a:t>că</a:t>
            </a:r>
            <a:r>
              <a:rPr lang="en-US" sz="2000" dirty="0"/>
              <a:t> </a:t>
            </a:r>
            <a:r>
              <a:rPr lang="en-US" sz="2000" dirty="0" err="1"/>
              <a:t>dimensiunile</a:t>
            </a:r>
            <a:r>
              <a:rPr lang="en-US" sz="2000" dirty="0"/>
              <a:t> </a:t>
            </a:r>
            <a:r>
              <a:rPr lang="en-US" sz="2000" dirty="0" err="1"/>
              <a:t>imaginii</a:t>
            </a:r>
            <a:r>
              <a:rPr lang="en-US" sz="2000" dirty="0"/>
              <a:t> </a:t>
            </a:r>
            <a:r>
              <a:rPr lang="en-US" sz="2000" dirty="0" err="1"/>
              <a:t>formate</a:t>
            </a:r>
            <a:r>
              <a:rPr lang="en-US" sz="2000" dirty="0"/>
              <a:t> </a:t>
            </a:r>
            <a:r>
              <a:rPr lang="en-US" sz="2000" dirty="0" err="1"/>
              <a:t>prin</a:t>
            </a:r>
            <a:r>
              <a:rPr lang="en-US" sz="2000" dirty="0"/>
              <a:t> </a:t>
            </a:r>
            <a:r>
              <a:rPr lang="en-US" sz="2000" dirty="0" err="1"/>
              <a:t>metoda</a:t>
            </a:r>
            <a:r>
              <a:rPr lang="en-US" sz="2000" dirty="0"/>
              <a:t> </a:t>
            </a:r>
            <a:r>
              <a:rPr lang="en-US" sz="2000" dirty="0" err="1"/>
              <a:t>optică</a:t>
            </a:r>
            <a:r>
              <a:rPr lang="en-US" sz="2000" dirty="0"/>
              <a:t> </a:t>
            </a:r>
            <a:r>
              <a:rPr lang="en-US" sz="2000" dirty="0" err="1"/>
              <a:t>sau</a:t>
            </a:r>
            <a:r>
              <a:rPr lang="en-US" sz="2000" dirty="0"/>
              <a:t> </a:t>
            </a:r>
            <a:r>
              <a:rPr lang="en-US" sz="2000" dirty="0" err="1"/>
              <a:t>electronică</a:t>
            </a:r>
            <a:r>
              <a:rPr lang="en-US" sz="2000" dirty="0"/>
              <a:t> </a:t>
            </a:r>
            <a:r>
              <a:rPr lang="en-US" sz="2000" dirty="0" err="1"/>
              <a:t>sunt</a:t>
            </a:r>
            <a:r>
              <a:rPr lang="en-US" sz="2000" dirty="0"/>
              <a:t> </a:t>
            </a:r>
            <a:r>
              <a:rPr lang="en-US" sz="2000" i="1" dirty="0"/>
              <a:t>determinate </a:t>
            </a:r>
            <a:r>
              <a:rPr lang="en-US" sz="2000" i="1" dirty="0" err="1"/>
              <a:t>în</a:t>
            </a:r>
            <a:r>
              <a:rPr lang="en-US" sz="2000" i="1" dirty="0"/>
              <a:t> </a:t>
            </a:r>
            <a:r>
              <a:rPr lang="en-US" sz="2000" i="1" dirty="0" err="1"/>
              <a:t>primul</a:t>
            </a:r>
            <a:r>
              <a:rPr lang="en-US" sz="2000" i="1" dirty="0"/>
              <a:t> </a:t>
            </a:r>
            <a:r>
              <a:rPr lang="en-US" sz="2000" i="1" dirty="0" err="1"/>
              <a:t>rând</a:t>
            </a:r>
            <a:r>
              <a:rPr lang="en-US" sz="2000" i="1" dirty="0"/>
              <a:t> de </a:t>
            </a:r>
            <a:r>
              <a:rPr lang="en-US" sz="2000" i="1" dirty="0" err="1"/>
              <a:t>lungimea</a:t>
            </a:r>
            <a:r>
              <a:rPr lang="ro-RO" sz="2000" i="1" dirty="0"/>
              <a:t> </a:t>
            </a:r>
            <a:r>
              <a:rPr lang="en-US" sz="2000" i="1" dirty="0" err="1"/>
              <a:t>unde</a:t>
            </a:r>
            <a:r>
              <a:rPr lang="ro-RO" sz="2000" i="1" dirty="0"/>
              <a:t>i</a:t>
            </a:r>
            <a:r>
              <a:rPr lang="en-US" sz="2000" i="1" dirty="0"/>
              <a:t> de </a:t>
            </a:r>
            <a:r>
              <a:rPr lang="en-US" sz="2000" i="1" dirty="0" err="1"/>
              <a:t>radiație</a:t>
            </a:r>
            <a:r>
              <a:rPr lang="en-US" sz="2000" i="1" dirty="0"/>
              <a:t> </a:t>
            </a:r>
            <a:r>
              <a:rPr lang="ro-RO" sz="2000" i="1" dirty="0"/>
              <a:t>a sondei</a:t>
            </a:r>
            <a:r>
              <a:rPr lang="en-US" sz="2000" dirty="0"/>
              <a:t>: </a:t>
            </a:r>
          </a:p>
          <a:p>
            <a:pPr marL="0" indent="0">
              <a:buNone/>
            </a:pPr>
            <a:r>
              <a:rPr lang="en-US" sz="2000" b="1" dirty="0">
                <a:solidFill>
                  <a:srgbClr val="FF0000"/>
                </a:solidFill>
              </a:rPr>
              <a:t>            cu </a:t>
            </a:r>
            <a:r>
              <a:rPr lang="en-US" sz="2000" b="1" dirty="0" err="1">
                <a:solidFill>
                  <a:srgbClr val="FF0000"/>
                </a:solidFill>
              </a:rPr>
              <a:t>cât</a:t>
            </a:r>
            <a:r>
              <a:rPr lang="en-US" sz="2000" b="1" dirty="0">
                <a:solidFill>
                  <a:srgbClr val="FF0000"/>
                </a:solidFill>
              </a:rPr>
              <a:t> </a:t>
            </a:r>
            <a:r>
              <a:rPr lang="en-US" sz="2000" b="1" dirty="0" err="1">
                <a:solidFill>
                  <a:srgbClr val="FF0000"/>
                </a:solidFill>
              </a:rPr>
              <a:t>lungimea</a:t>
            </a:r>
            <a:r>
              <a:rPr lang="en-US" sz="2000" b="1" dirty="0">
                <a:solidFill>
                  <a:srgbClr val="FF0000"/>
                </a:solidFill>
              </a:rPr>
              <a:t> de </a:t>
            </a:r>
            <a:r>
              <a:rPr lang="en-US" sz="2000" b="1" dirty="0" err="1">
                <a:solidFill>
                  <a:srgbClr val="FF0000"/>
                </a:solidFill>
              </a:rPr>
              <a:t>undă</a:t>
            </a:r>
            <a:r>
              <a:rPr lang="en-US" sz="2000" b="1" dirty="0">
                <a:solidFill>
                  <a:srgbClr val="FF0000"/>
                </a:solidFill>
              </a:rPr>
              <a:t> </a:t>
            </a:r>
            <a:r>
              <a:rPr lang="en-US" sz="2000" b="1" dirty="0" err="1">
                <a:solidFill>
                  <a:srgbClr val="FF0000"/>
                </a:solidFill>
              </a:rPr>
              <a:t>este</a:t>
            </a:r>
            <a:r>
              <a:rPr lang="en-US" sz="2000" b="1" dirty="0">
                <a:solidFill>
                  <a:srgbClr val="FF0000"/>
                </a:solidFill>
              </a:rPr>
              <a:t> </a:t>
            </a:r>
            <a:r>
              <a:rPr lang="en-US" sz="2000" b="1" dirty="0" err="1">
                <a:solidFill>
                  <a:srgbClr val="FF0000"/>
                </a:solidFill>
              </a:rPr>
              <a:t>mai</a:t>
            </a:r>
            <a:r>
              <a:rPr lang="en-US" sz="2000" b="1" dirty="0">
                <a:solidFill>
                  <a:srgbClr val="FF0000"/>
                </a:solidFill>
              </a:rPr>
              <a:t> </a:t>
            </a:r>
            <a:r>
              <a:rPr lang="en-US" sz="2000" b="1" dirty="0" err="1">
                <a:solidFill>
                  <a:srgbClr val="FF0000"/>
                </a:solidFill>
              </a:rPr>
              <a:t>mică</a:t>
            </a:r>
            <a:r>
              <a:rPr lang="en-US" sz="2000" b="1" dirty="0">
                <a:solidFill>
                  <a:srgbClr val="FF0000"/>
                </a:solidFill>
              </a:rPr>
              <a:t>, cu </a:t>
            </a:r>
            <a:r>
              <a:rPr lang="en-US" sz="2000" b="1" dirty="0" err="1">
                <a:solidFill>
                  <a:srgbClr val="FF0000"/>
                </a:solidFill>
              </a:rPr>
              <a:t>atât</a:t>
            </a:r>
            <a:r>
              <a:rPr lang="en-US" sz="2000" b="1" dirty="0">
                <a:solidFill>
                  <a:srgbClr val="FF0000"/>
                </a:solidFill>
              </a:rPr>
              <a:t> </a:t>
            </a:r>
            <a:r>
              <a:rPr lang="en-US" sz="2000" b="1" dirty="0" err="1">
                <a:solidFill>
                  <a:srgbClr val="FF0000"/>
                </a:solidFill>
              </a:rPr>
              <a:t>este</a:t>
            </a:r>
            <a:r>
              <a:rPr lang="en-US" sz="2000" b="1" dirty="0">
                <a:solidFill>
                  <a:srgbClr val="FF0000"/>
                </a:solidFill>
              </a:rPr>
              <a:t> </a:t>
            </a:r>
            <a:r>
              <a:rPr lang="en-US" sz="2000" b="1" dirty="0" err="1">
                <a:solidFill>
                  <a:srgbClr val="FF0000"/>
                </a:solidFill>
              </a:rPr>
              <a:t>mai</a:t>
            </a:r>
            <a:r>
              <a:rPr lang="en-US" sz="2000" b="1" dirty="0">
                <a:solidFill>
                  <a:srgbClr val="FF0000"/>
                </a:solidFill>
              </a:rPr>
              <a:t> mare</a:t>
            </a:r>
            <a:r>
              <a:rPr lang="ro-RO" sz="2000" b="1" dirty="0">
                <a:solidFill>
                  <a:srgbClr val="FF0000"/>
                </a:solidFill>
              </a:rPr>
              <a:t> </a:t>
            </a:r>
            <a:r>
              <a:rPr lang="en-US" sz="2000" b="1" dirty="0" err="1">
                <a:solidFill>
                  <a:srgbClr val="FF0000"/>
                </a:solidFill>
              </a:rPr>
              <a:t>rezoluția</a:t>
            </a:r>
            <a:r>
              <a:rPr lang="en-US" sz="2000" b="1" dirty="0">
                <a:solidFill>
                  <a:srgbClr val="FF0000"/>
                </a:solidFill>
              </a:rPr>
              <a:t> </a:t>
            </a:r>
            <a:r>
              <a:rPr lang="en-US" sz="2000" b="1" dirty="0" err="1">
                <a:solidFill>
                  <a:srgbClr val="FF0000"/>
                </a:solidFill>
              </a:rPr>
              <a:t>metodei</a:t>
            </a:r>
            <a:r>
              <a:rPr lang="en-US" sz="2000" b="1" dirty="0">
                <a:solidFill>
                  <a:srgbClr val="FF0000"/>
                </a:solidFill>
              </a:rPr>
              <a:t>. </a:t>
            </a:r>
            <a:endParaRPr lang="ro-RO" sz="2000" b="1" dirty="0">
              <a:solidFill>
                <a:srgbClr val="FF0000"/>
              </a:solidFill>
            </a:endParaRPr>
          </a:p>
          <a:p>
            <a:endParaRPr lang="en-US" dirty="0"/>
          </a:p>
        </p:txBody>
      </p:sp>
    </p:spTree>
    <p:extLst>
      <p:ext uri="{BB962C8B-B14F-4D97-AF65-F5344CB8AC3E}">
        <p14:creationId xmlns:p14="http://schemas.microsoft.com/office/powerpoint/2010/main" val="1925840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752600"/>
            <a:ext cx="8839200" cy="4525962"/>
          </a:xfrm>
        </p:spPr>
        <p:txBody>
          <a:bodyPr/>
          <a:lstStyle/>
          <a:p>
            <a:r>
              <a:rPr lang="en-US" sz="2000" dirty="0"/>
              <a:t>Lungimea de </a:t>
            </a:r>
            <a:r>
              <a:rPr lang="en-US" sz="2000" dirty="0" err="1"/>
              <a:t>undă</a:t>
            </a:r>
            <a:r>
              <a:rPr lang="en-US" sz="2000" dirty="0"/>
              <a:t> a </a:t>
            </a:r>
            <a:r>
              <a:rPr lang="en-US" sz="2000" dirty="0" err="1"/>
              <a:t>luminii</a:t>
            </a:r>
            <a:r>
              <a:rPr lang="en-US" sz="2000" dirty="0"/>
              <a:t> </a:t>
            </a:r>
            <a:r>
              <a:rPr lang="en-US" sz="2000" dirty="0" err="1"/>
              <a:t>vizibile</a:t>
            </a:r>
            <a:r>
              <a:rPr lang="en-US" sz="2000" dirty="0"/>
              <a:t> </a:t>
            </a:r>
            <a:r>
              <a:rPr lang="en-US" sz="2000" dirty="0" err="1"/>
              <a:t>este</a:t>
            </a:r>
            <a:r>
              <a:rPr lang="en-US" sz="2000" dirty="0"/>
              <a:t> de </a:t>
            </a:r>
            <a:r>
              <a:rPr lang="en-US" sz="2000" dirty="0" err="1"/>
              <a:t>aproximativ</a:t>
            </a:r>
            <a:r>
              <a:rPr lang="en-US" sz="2000" dirty="0"/>
              <a:t> 5·10</a:t>
            </a:r>
            <a:r>
              <a:rPr lang="ro-RO" sz="2000" dirty="0"/>
              <a:t>^</a:t>
            </a:r>
            <a:r>
              <a:rPr lang="en-US" sz="2000" dirty="0"/>
              <a:t>–7 m, </a:t>
            </a:r>
          </a:p>
          <a:p>
            <a:r>
              <a:rPr lang="en-US" sz="2000" dirty="0" err="1"/>
              <a:t>Radiația</a:t>
            </a:r>
            <a:r>
              <a:rPr lang="en-US" sz="2000" dirty="0"/>
              <a:t> cu raze X – 1·10</a:t>
            </a:r>
            <a:r>
              <a:rPr lang="ro-RO" sz="2000" dirty="0"/>
              <a:t>^</a:t>
            </a:r>
            <a:r>
              <a:rPr lang="en-US" sz="2000" dirty="0"/>
              <a:t>–10 m;</a:t>
            </a:r>
          </a:p>
          <a:p>
            <a:r>
              <a:rPr lang="en-US" sz="2000" dirty="0" err="1"/>
              <a:t>Lungimea</a:t>
            </a:r>
            <a:r>
              <a:rPr lang="en-US" sz="2000" dirty="0"/>
              <a:t> de </a:t>
            </a:r>
            <a:r>
              <a:rPr lang="en-US" sz="2000" dirty="0" err="1"/>
              <a:t>undă</a:t>
            </a:r>
            <a:r>
              <a:rPr lang="en-US" sz="2000" dirty="0"/>
              <a:t> de Broglie a </a:t>
            </a:r>
            <a:r>
              <a:rPr lang="en-US" sz="2000" dirty="0" err="1"/>
              <a:t>unui</a:t>
            </a:r>
            <a:r>
              <a:rPr lang="en-US" sz="2000" dirty="0"/>
              <a:t> electron </a:t>
            </a:r>
            <a:r>
              <a:rPr lang="en-US" sz="2000" dirty="0" err="1"/>
              <a:t>accelerat</a:t>
            </a:r>
            <a:r>
              <a:rPr lang="en-US" sz="2000" dirty="0"/>
              <a:t> de o </a:t>
            </a:r>
            <a:r>
              <a:rPr lang="en-US" sz="2000" dirty="0" err="1"/>
              <a:t>tensiune</a:t>
            </a:r>
            <a:r>
              <a:rPr lang="en-US" sz="2000" dirty="0"/>
              <a:t> de 20 keV </a:t>
            </a:r>
            <a:r>
              <a:rPr lang="en-US" sz="2000" dirty="0" err="1"/>
              <a:t>este</a:t>
            </a:r>
            <a:r>
              <a:rPr lang="en-US" sz="2000" dirty="0"/>
              <a:t> de </a:t>
            </a:r>
            <a:r>
              <a:rPr lang="en-US" sz="2000" dirty="0" err="1"/>
              <a:t>aproximativ</a:t>
            </a:r>
            <a:r>
              <a:rPr lang="en-US" sz="2000" dirty="0"/>
              <a:t> 6·10</a:t>
            </a:r>
            <a:r>
              <a:rPr lang="ro-RO" sz="2000" dirty="0"/>
              <a:t>^</a:t>
            </a:r>
            <a:r>
              <a:rPr lang="en-US" sz="2000" dirty="0"/>
              <a:t>–11m  </a:t>
            </a:r>
          </a:p>
          <a:p>
            <a:pPr marL="0" indent="0">
              <a:buNone/>
            </a:pPr>
            <a:r>
              <a:rPr lang="en-US" sz="2000" dirty="0" err="1"/>
              <a:t>Astfel</a:t>
            </a:r>
            <a:r>
              <a:rPr lang="en-US" sz="2000" dirty="0"/>
              <a:t>, </a:t>
            </a:r>
            <a:r>
              <a:rPr lang="en-US" sz="2000" dirty="0" err="1"/>
              <a:t>rezoluția</a:t>
            </a:r>
            <a:r>
              <a:rPr lang="en-US" sz="2000" dirty="0"/>
              <a:t> </a:t>
            </a:r>
            <a:r>
              <a:rPr lang="en-US" sz="2000" dirty="0" err="1"/>
              <a:t>microscopiei</a:t>
            </a:r>
            <a:r>
              <a:rPr lang="en-US" sz="2000" dirty="0"/>
              <a:t> </a:t>
            </a:r>
            <a:r>
              <a:rPr lang="en-US" sz="2000" dirty="0" err="1"/>
              <a:t>electronice</a:t>
            </a:r>
            <a:r>
              <a:rPr lang="en-US" sz="2000" dirty="0"/>
              <a:t> </a:t>
            </a:r>
            <a:r>
              <a:rPr lang="en-US" sz="2000" dirty="0" err="1"/>
              <a:t>este</a:t>
            </a:r>
            <a:r>
              <a:rPr lang="en-US" sz="2000" dirty="0"/>
              <a:t> </a:t>
            </a:r>
            <a:r>
              <a:rPr lang="en-US" sz="2000" dirty="0" err="1"/>
              <a:t>mai</a:t>
            </a:r>
            <a:r>
              <a:rPr lang="en-US" sz="2000" dirty="0"/>
              <a:t> mare </a:t>
            </a:r>
            <a:r>
              <a:rPr lang="en-US" sz="2000" dirty="0" err="1"/>
              <a:t>decât</a:t>
            </a:r>
            <a:r>
              <a:rPr lang="en-US" sz="2000" dirty="0"/>
              <a:t> </a:t>
            </a:r>
            <a:r>
              <a:rPr lang="en-US" sz="2000" dirty="0" err="1"/>
              <a:t>cea</a:t>
            </a:r>
            <a:r>
              <a:rPr lang="en-US" sz="2000" dirty="0"/>
              <a:t> a </a:t>
            </a:r>
            <a:r>
              <a:rPr lang="en-US" sz="2000" dirty="0" err="1"/>
              <a:t>microscopiei</a:t>
            </a:r>
            <a:r>
              <a:rPr lang="en-US" sz="2000" dirty="0"/>
              <a:t> </a:t>
            </a:r>
            <a:r>
              <a:rPr lang="en-US" sz="2000" dirty="0" err="1"/>
              <a:t>optice</a:t>
            </a:r>
            <a:r>
              <a:rPr lang="en-US" sz="2000" dirty="0"/>
              <a:t>, </a:t>
            </a:r>
            <a:r>
              <a:rPr lang="en-US" sz="2000" dirty="0" err="1"/>
              <a:t>mai</a:t>
            </a:r>
            <a:r>
              <a:rPr lang="en-US" sz="2000" dirty="0"/>
              <a:t> </a:t>
            </a:r>
            <a:r>
              <a:rPr lang="en-US" sz="2000" dirty="0" err="1"/>
              <a:t>mult</a:t>
            </a:r>
            <a:r>
              <a:rPr lang="en-US" sz="2000" dirty="0"/>
              <a:t> </a:t>
            </a:r>
            <a:r>
              <a:rPr lang="en-US" sz="2000" dirty="0" err="1"/>
              <a:t>decât</a:t>
            </a:r>
            <a:r>
              <a:rPr lang="en-US" sz="2000" dirty="0"/>
              <a:t> de 500 de </a:t>
            </a:r>
            <a:r>
              <a:rPr lang="en-US" sz="2000" dirty="0" err="1"/>
              <a:t>ori</a:t>
            </a:r>
            <a:r>
              <a:rPr lang="en-US" sz="2000" dirty="0"/>
              <a:t>.</a:t>
            </a:r>
          </a:p>
          <a:p>
            <a:r>
              <a:rPr lang="en-US" sz="2000" dirty="0"/>
              <a:t>În </a:t>
            </a:r>
            <a:r>
              <a:rPr lang="en-US" sz="2000" dirty="0" err="1"/>
              <a:t>prezent</a:t>
            </a:r>
            <a:r>
              <a:rPr lang="en-US" sz="2000" dirty="0"/>
              <a:t>, SEM </a:t>
            </a:r>
            <a:r>
              <a:rPr lang="en-US" sz="2000" dirty="0" err="1"/>
              <a:t>este</a:t>
            </a:r>
            <a:r>
              <a:rPr lang="en-US" sz="2000" dirty="0"/>
              <a:t> </a:t>
            </a:r>
            <a:r>
              <a:rPr lang="en-US" sz="2000" dirty="0" err="1"/>
              <a:t>una</a:t>
            </a:r>
            <a:r>
              <a:rPr lang="en-US" sz="2000" dirty="0"/>
              <a:t> </a:t>
            </a:r>
            <a:r>
              <a:rPr lang="en-US" sz="2000" dirty="0" err="1"/>
              <a:t>dintre</a:t>
            </a:r>
            <a:r>
              <a:rPr lang="en-US" sz="2000" dirty="0"/>
              <a:t> </a:t>
            </a:r>
            <a:r>
              <a:rPr lang="en-US" sz="2000" dirty="0" err="1"/>
              <a:t>cele</a:t>
            </a:r>
            <a:r>
              <a:rPr lang="en-US" sz="2000" dirty="0"/>
              <a:t> </a:t>
            </a:r>
            <a:r>
              <a:rPr lang="en-US" sz="2000" dirty="0" err="1"/>
              <a:t>mai</a:t>
            </a:r>
            <a:r>
              <a:rPr lang="en-US" sz="2000" dirty="0"/>
              <a:t> </a:t>
            </a:r>
            <a:r>
              <a:rPr lang="ro-RO" sz="2000" dirty="0"/>
              <a:t>utilizate </a:t>
            </a:r>
            <a:r>
              <a:rPr lang="en-US" sz="2000" dirty="0" err="1"/>
              <a:t>metode</a:t>
            </a:r>
            <a:r>
              <a:rPr lang="en-US" sz="2000" dirty="0"/>
              <a:t> </a:t>
            </a:r>
            <a:r>
              <a:rPr lang="en-US" sz="2000" dirty="0" err="1"/>
              <a:t>analitice</a:t>
            </a:r>
            <a:r>
              <a:rPr lang="en-US" sz="2000" dirty="0"/>
              <a:t> </a:t>
            </a:r>
            <a:r>
              <a:rPr lang="en-US" sz="2000" dirty="0" err="1"/>
              <a:t>pentru</a:t>
            </a:r>
            <a:r>
              <a:rPr lang="en-US" sz="2000" dirty="0"/>
              <a:t> </a:t>
            </a:r>
            <a:r>
              <a:rPr lang="en-US" sz="2000" dirty="0" err="1"/>
              <a:t>studierea</a:t>
            </a:r>
            <a:r>
              <a:rPr lang="en-US" sz="2000" dirty="0"/>
              <a:t> </a:t>
            </a:r>
            <a:r>
              <a:rPr lang="en-US" sz="2000" dirty="0" err="1"/>
              <a:t>topografiei</a:t>
            </a:r>
            <a:r>
              <a:rPr lang="en-US" sz="2000" dirty="0"/>
              <a:t> </a:t>
            </a:r>
            <a:r>
              <a:rPr lang="en-US" sz="2000" dirty="0" err="1"/>
              <a:t>și</a:t>
            </a:r>
            <a:r>
              <a:rPr lang="en-US" sz="2000" dirty="0"/>
              <a:t> </a:t>
            </a:r>
            <a:r>
              <a:rPr lang="en-US" sz="2000" dirty="0" err="1"/>
              <a:t>morfologiei</a:t>
            </a:r>
            <a:r>
              <a:rPr lang="en-US" sz="2000" dirty="0"/>
              <a:t> </a:t>
            </a:r>
            <a:r>
              <a:rPr lang="en-US" sz="2000" dirty="0" err="1"/>
              <a:t>suprafeței</a:t>
            </a:r>
            <a:r>
              <a:rPr lang="en-US" sz="2000" dirty="0"/>
              <a:t> </a:t>
            </a:r>
            <a:r>
              <a:rPr lang="en-US" sz="2000" dirty="0" err="1"/>
              <a:t>materialelor</a:t>
            </a:r>
            <a:r>
              <a:rPr lang="en-US" sz="2000" dirty="0"/>
              <a:t> </a:t>
            </a:r>
            <a:r>
              <a:rPr lang="en-US" sz="2000" dirty="0" err="1"/>
              <a:t>structur</a:t>
            </a:r>
            <a:r>
              <a:rPr lang="ro-RO" sz="2000" dirty="0"/>
              <a:t>ate</a:t>
            </a:r>
            <a:r>
              <a:rPr lang="en-US" sz="2000" dirty="0"/>
              <a:t> </a:t>
            </a:r>
            <a:r>
              <a:rPr lang="en-US" sz="2000" dirty="0" err="1"/>
              <a:t>și</a:t>
            </a:r>
            <a:r>
              <a:rPr lang="en-US" sz="2000" dirty="0"/>
              <a:t> </a:t>
            </a:r>
            <a:r>
              <a:rPr lang="en-US" sz="2000" dirty="0" err="1"/>
              <a:t>compozite</a:t>
            </a:r>
            <a:r>
              <a:rPr lang="en-US" sz="2000" dirty="0"/>
              <a:t>, </a:t>
            </a:r>
            <a:r>
              <a:rPr lang="en-US" sz="2000" dirty="0" err="1"/>
              <a:t>inclusiv</a:t>
            </a:r>
            <a:r>
              <a:rPr lang="en-US" sz="2000" dirty="0"/>
              <a:t> </a:t>
            </a:r>
            <a:r>
              <a:rPr lang="en-US" sz="2000" dirty="0" err="1"/>
              <a:t>nanomateriale</a:t>
            </a:r>
            <a:r>
              <a:rPr lang="en-US" sz="2000" dirty="0"/>
              <a:t> cu </a:t>
            </a:r>
            <a:r>
              <a:rPr lang="en-US" sz="2000" dirty="0" err="1"/>
              <a:t>rezoluție</a:t>
            </a:r>
            <a:r>
              <a:rPr lang="en-US" sz="2000" dirty="0"/>
              <a:t> mare </a:t>
            </a:r>
            <a:r>
              <a:rPr lang="en-US" sz="2000" dirty="0" err="1"/>
              <a:t>și</a:t>
            </a:r>
            <a:r>
              <a:rPr lang="en-US" sz="2000" dirty="0"/>
              <a:t> </a:t>
            </a:r>
            <a:r>
              <a:rPr lang="en-US" sz="2000" dirty="0" err="1"/>
              <a:t>mărire</a:t>
            </a:r>
            <a:r>
              <a:rPr lang="en-US" sz="2000" dirty="0"/>
              <a:t> </a:t>
            </a:r>
            <a:r>
              <a:rPr lang="en-US" sz="2000" dirty="0" err="1"/>
              <a:t>spațială</a:t>
            </a:r>
            <a:r>
              <a:rPr lang="en-US" sz="2000" dirty="0"/>
              <a:t>.</a:t>
            </a:r>
          </a:p>
          <a:p>
            <a:pPr marL="0" indent="0">
              <a:buNone/>
            </a:pPr>
            <a:endParaRPr lang="en-US" sz="2000" dirty="0"/>
          </a:p>
          <a:p>
            <a:r>
              <a:rPr lang="en-US" sz="2000" dirty="0" err="1"/>
              <a:t>Microscoape</a:t>
            </a:r>
            <a:r>
              <a:rPr lang="en-US" sz="2000" dirty="0"/>
              <a:t> </a:t>
            </a:r>
            <a:r>
              <a:rPr lang="en-US" sz="2000" dirty="0" err="1"/>
              <a:t>electronice</a:t>
            </a:r>
            <a:r>
              <a:rPr lang="en-US" sz="2000" dirty="0"/>
              <a:t> cu </a:t>
            </a:r>
            <a:r>
              <a:rPr lang="en-US" sz="2000" dirty="0" err="1"/>
              <a:t>scanare</a:t>
            </a:r>
            <a:r>
              <a:rPr lang="en-US" sz="2000" dirty="0"/>
              <a:t> </a:t>
            </a:r>
            <a:r>
              <a:rPr lang="en-US" sz="2000" dirty="0" err="1"/>
              <a:t>moderne</a:t>
            </a:r>
            <a:r>
              <a:rPr lang="en-US" sz="2000" dirty="0"/>
              <a:t> </a:t>
            </a:r>
            <a:r>
              <a:rPr lang="en-US" sz="2000" dirty="0" err="1"/>
              <a:t>echipate</a:t>
            </a:r>
            <a:r>
              <a:rPr lang="en-US" sz="2000" dirty="0"/>
              <a:t> cu </a:t>
            </a:r>
            <a:r>
              <a:rPr lang="en-US" sz="2000" dirty="0" err="1"/>
              <a:t>spectrometre</a:t>
            </a:r>
            <a:r>
              <a:rPr lang="en-US" sz="2000" dirty="0"/>
              <a:t> cu </a:t>
            </a:r>
            <a:r>
              <a:rPr lang="en-US" sz="2000" dirty="0" err="1"/>
              <a:t>dispersie</a:t>
            </a:r>
            <a:r>
              <a:rPr lang="en-US" sz="2000" dirty="0"/>
              <a:t> de </a:t>
            </a:r>
            <a:r>
              <a:rPr lang="en-US" sz="2000" dirty="0" err="1"/>
              <a:t>energie</a:t>
            </a:r>
            <a:r>
              <a:rPr lang="en-US" sz="2000" dirty="0"/>
              <a:t>, </a:t>
            </a:r>
            <a:r>
              <a:rPr lang="en-US" sz="2000" dirty="0" err="1"/>
              <a:t>pe</a:t>
            </a:r>
            <a:r>
              <a:rPr lang="en-US" sz="2000" dirty="0"/>
              <a:t> </a:t>
            </a:r>
            <a:r>
              <a:rPr lang="en-US" sz="2000" dirty="0" err="1"/>
              <a:t>lângă</a:t>
            </a:r>
            <a:r>
              <a:rPr lang="en-US" sz="2000" dirty="0"/>
              <a:t> </a:t>
            </a:r>
            <a:r>
              <a:rPr lang="en-US" sz="2000" dirty="0" err="1"/>
              <a:t>imagistica</a:t>
            </a:r>
            <a:r>
              <a:rPr lang="ro-RO" sz="2000" dirty="0"/>
              <a:t> </a:t>
            </a:r>
            <a:r>
              <a:rPr lang="en-US" sz="2000" dirty="0" err="1"/>
              <a:t>obiectul</a:t>
            </a:r>
            <a:r>
              <a:rPr lang="ro-RO" sz="2000" dirty="0"/>
              <a:t>ui</a:t>
            </a:r>
            <a:r>
              <a:rPr lang="en-US" sz="2000" dirty="0"/>
              <a:t> </a:t>
            </a:r>
            <a:r>
              <a:rPr lang="en-US" sz="2000" dirty="0" err="1"/>
              <a:t>permite</a:t>
            </a:r>
            <a:r>
              <a:rPr lang="en-US" sz="2000" dirty="0"/>
              <a:t> </a:t>
            </a:r>
            <a:r>
              <a:rPr lang="en-US" sz="2000" dirty="0" err="1"/>
              <a:t>analiza</a:t>
            </a:r>
            <a:r>
              <a:rPr lang="en-US" sz="2000" dirty="0"/>
              <a:t> </a:t>
            </a:r>
            <a:r>
              <a:rPr lang="en-US" sz="2000" dirty="0" err="1"/>
              <a:t>calitativă</a:t>
            </a:r>
            <a:r>
              <a:rPr lang="en-US" sz="2000" dirty="0"/>
              <a:t> </a:t>
            </a:r>
            <a:r>
              <a:rPr lang="en-US" sz="2000" dirty="0" err="1"/>
              <a:t>și</a:t>
            </a:r>
            <a:r>
              <a:rPr lang="en-US" sz="2000" dirty="0"/>
              <a:t> </a:t>
            </a:r>
            <a:r>
              <a:rPr lang="en-US" sz="2000" dirty="0" err="1"/>
              <a:t>cantitativă</a:t>
            </a:r>
            <a:r>
              <a:rPr lang="en-US" sz="2000" dirty="0"/>
              <a:t> a </a:t>
            </a:r>
            <a:r>
              <a:rPr lang="en-US" sz="2000" dirty="0" err="1"/>
              <a:t>acestuia</a:t>
            </a:r>
            <a:r>
              <a:rPr lang="ro-RO" sz="2000" dirty="0"/>
              <a:t> la </a:t>
            </a:r>
            <a:r>
              <a:rPr lang="en-US" sz="2000" dirty="0" err="1"/>
              <a:t>compoziție</a:t>
            </a:r>
            <a:r>
              <a:rPr lang="en-US" sz="2000" dirty="0"/>
              <a:t> </a:t>
            </a:r>
            <a:r>
              <a:rPr lang="en-US" sz="2000" dirty="0" err="1"/>
              <a:t>chimică</a:t>
            </a:r>
            <a:endParaRPr lang="en-US" sz="2000" dirty="0"/>
          </a:p>
        </p:txBody>
      </p:sp>
    </p:spTree>
    <p:extLst>
      <p:ext uri="{BB962C8B-B14F-4D97-AF65-F5344CB8AC3E}">
        <p14:creationId xmlns:p14="http://schemas.microsoft.com/office/powerpoint/2010/main" val="113966810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00226F</Template>
  <TotalTime>719</TotalTime>
  <Words>6156</Words>
  <Application>Microsoft Office PowerPoint</Application>
  <PresentationFormat>Expunere pe ecran (4:3)</PresentationFormat>
  <Paragraphs>319</Paragraphs>
  <Slides>65</Slides>
  <Notes>1</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65</vt:i4>
      </vt:variant>
    </vt:vector>
  </HeadingPairs>
  <TitlesOfParts>
    <vt:vector size="71" baseType="lpstr">
      <vt:lpstr>Arial</vt:lpstr>
      <vt:lpstr>Calibri</vt:lpstr>
      <vt:lpstr>Roboto</vt:lpstr>
      <vt:lpstr>tahoma</vt:lpstr>
      <vt:lpstr>Times New Roman</vt:lpstr>
      <vt:lpstr>Default Design</vt:lpstr>
      <vt:lpstr>Tema  Bazele teoretice ale microscopiei electronice cu scanare /rastru</vt:lpstr>
      <vt:lpstr>Clasificarea microscoapelor</vt:lpstr>
      <vt:lpstr>Prezentare PowerPoint</vt:lpstr>
      <vt:lpstr>Geneza dezvoltării instrumentației</vt:lpstr>
      <vt:lpstr>Prezentare PowerPoint</vt:lpstr>
      <vt:lpstr>Prezentare PowerPoint</vt:lpstr>
      <vt:lpstr>Prezentare PowerPoint</vt:lpstr>
      <vt:lpstr>Prezentare PowerPoint</vt:lpstr>
      <vt:lpstr>Prezentare PowerPoint</vt:lpstr>
      <vt:lpstr>Proprietățile fasciculelor de electroni</vt:lpstr>
      <vt:lpstr>Prezentare PowerPoint</vt:lpstr>
      <vt:lpstr>Electron wavelengths at some acceleration voltages used in TEM.</vt:lpstr>
      <vt:lpstr>Prezentare PowerPoint</vt:lpstr>
      <vt:lpstr>Electron – matter Interactions</vt:lpstr>
      <vt:lpstr>Elastic and inelastic scattering</vt:lpstr>
      <vt:lpstr>ELECTRON NANOSCOPY INSTRUMENTATION </vt:lpstr>
      <vt:lpstr>Specimen interaction</vt:lpstr>
      <vt:lpstr>Different Interactions of the Incident Electron Beam to the Specimen</vt:lpstr>
      <vt:lpstr>Generation depth</vt:lpstr>
      <vt:lpstr>Bulk Specimen Interactions: Backscattered Electrons:</vt:lpstr>
      <vt:lpstr>Secondary Electrons: </vt:lpstr>
      <vt:lpstr>Electronii Auger</vt:lpstr>
      <vt:lpstr>Raze X</vt:lpstr>
      <vt:lpstr>Thin Speciment Interactios: Unscattered Electrons</vt:lpstr>
      <vt:lpstr>Elasticity Scattered electrons: </vt:lpstr>
      <vt:lpstr>Inelastically Scattered Electrons: </vt:lpstr>
      <vt:lpstr>Imaging signals from the interaction volume :  backscattered (BSE) and secondary electrons (SE)</vt:lpstr>
      <vt:lpstr>Electronii retrodifuzați</vt:lpstr>
      <vt:lpstr>Prezentare PowerPoint</vt:lpstr>
      <vt:lpstr>Beam energy dependence of BSE</vt:lpstr>
      <vt:lpstr>Dependența de înclinare a ESB</vt:lpstr>
      <vt:lpstr>Prezentare PowerPoint</vt:lpstr>
      <vt:lpstr>Energy distribution of BSE</vt:lpstr>
      <vt:lpstr>Prezentare PowerPoint</vt:lpstr>
      <vt:lpstr>Prezentare PowerPoint</vt:lpstr>
      <vt:lpstr>Secondary electrons (SE)</vt:lpstr>
      <vt:lpstr>SE</vt:lpstr>
      <vt:lpstr>SE</vt:lpstr>
      <vt:lpstr>SE yield with primary beam energy</vt:lpstr>
      <vt:lpstr>Relative contributions of SE1 and SE 2</vt:lpstr>
      <vt:lpstr>Spaial profile of SE</vt:lpstr>
      <vt:lpstr>Specimen composition dependence of SE</vt:lpstr>
      <vt:lpstr>Specimen tilt dependence of SE</vt:lpstr>
      <vt:lpstr>Prezentare PowerPoint</vt:lpstr>
      <vt:lpstr>Prezentare PowerPoint</vt:lpstr>
      <vt:lpstr>Angular distribution of SE</vt:lpstr>
      <vt:lpstr>TEM Imaging and Diffraction Operational Modes</vt:lpstr>
      <vt:lpstr>Scanning electron microscope</vt:lpstr>
      <vt:lpstr>Prezentare PowerPoint</vt:lpstr>
      <vt:lpstr>Prezentare PowerPoint</vt:lpstr>
      <vt:lpstr>Field Emission Scanning Electron Microscope (FE-SEM)</vt:lpstr>
      <vt:lpstr>Prezentare PowerPoint</vt:lpstr>
      <vt:lpstr>Field emission guns </vt:lpstr>
      <vt:lpstr>Field emission guns...</vt:lpstr>
      <vt:lpstr>FESEM vs SEM: Benefits and Limitations</vt:lpstr>
      <vt:lpstr>FE-SEM applications</vt:lpstr>
      <vt:lpstr>Prezentare PowerPoint</vt:lpstr>
      <vt:lpstr>REFLECTION ELECTRON MICROSCOPY (REM)</vt:lpstr>
      <vt:lpstr>REM Imaging Schematic</vt:lpstr>
      <vt:lpstr>REM Possible Applications and Limitations</vt:lpstr>
      <vt:lpstr>Scanning Tunneling Microscopy (STM)</vt:lpstr>
      <vt:lpstr>Schematic of STM Imaging Process</vt:lpstr>
      <vt:lpstr>Prezentare PowerPoint</vt:lpstr>
      <vt:lpstr>Disadvantages of Electron Microscopes</vt:lpstr>
      <vt:lpstr>Prezentare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1 Întroducere în Instrumentație și Metrologie pentru Nanoinginerie</dc:title>
  <dc:subject>DigitalOfficePro Free Templates</dc:subject>
  <dc:creator>buzdugan artur</dc:creator>
  <cp:keywords>Templates; PowerPoint; DigitalOfficePro; Free</cp:keywords>
  <cp:lastModifiedBy>buzdugan artur</cp:lastModifiedBy>
  <cp:revision>67</cp:revision>
  <dcterms:created xsi:type="dcterms:W3CDTF">2024-06-17T15:33:16Z</dcterms:created>
  <dcterms:modified xsi:type="dcterms:W3CDTF">2024-10-14T08:07:49Z</dcterms:modified>
  <cp:category>Templates;PowerPoint</cp:category>
</cp:coreProperties>
</file>