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8"/>
  </p:notesMasterIdLst>
  <p:sldIdLst>
    <p:sldId id="256" r:id="rId2"/>
    <p:sldId id="257" r:id="rId3"/>
    <p:sldId id="258" r:id="rId4"/>
    <p:sldId id="261" r:id="rId5"/>
    <p:sldId id="262" r:id="rId6"/>
    <p:sldId id="263" r:id="rId7"/>
    <p:sldId id="264" r:id="rId8"/>
    <p:sldId id="265" r:id="rId9"/>
    <p:sldId id="272" r:id="rId10"/>
    <p:sldId id="273" r:id="rId11"/>
    <p:sldId id="274" r:id="rId12"/>
    <p:sldId id="275" r:id="rId13"/>
    <p:sldId id="276" r:id="rId14"/>
    <p:sldId id="267" r:id="rId15"/>
    <p:sldId id="268" r:id="rId16"/>
    <p:sldId id="266" r:id="rId17"/>
    <p:sldId id="295" r:id="rId18"/>
    <p:sldId id="270" r:id="rId19"/>
    <p:sldId id="271" r:id="rId20"/>
    <p:sldId id="277" r:id="rId21"/>
    <p:sldId id="278" r:id="rId22"/>
    <p:sldId id="279" r:id="rId23"/>
    <p:sldId id="280" r:id="rId24"/>
    <p:sldId id="281" r:id="rId25"/>
    <p:sldId id="282" r:id="rId26"/>
    <p:sldId id="283" r:id="rId27"/>
    <p:sldId id="284" r:id="rId28"/>
    <p:sldId id="285" r:id="rId29"/>
    <p:sldId id="286" r:id="rId30"/>
    <p:sldId id="287" r:id="rId31"/>
    <p:sldId id="288" r:id="rId32"/>
    <p:sldId id="289" r:id="rId33"/>
    <p:sldId id="290" r:id="rId34"/>
    <p:sldId id="291" r:id="rId35"/>
    <p:sldId id="292" r:id="rId36"/>
    <p:sldId id="293" r:id="rId3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940675A-B579-460E-94D1-54222C63F5DA}" styleName="Нет стиля, сетка таблиц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Светлый стиль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770" autoAdjust="0"/>
    <p:restoredTop sz="95253" autoAdjust="0"/>
  </p:normalViewPr>
  <p:slideViewPr>
    <p:cSldViewPr snapToGrid="0">
      <p:cViewPr>
        <p:scale>
          <a:sx n="110" d="100"/>
          <a:sy n="110" d="100"/>
        </p:scale>
        <p:origin x="-894" y="-11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5527F67-3A50-4297-B8B6-693DA88AA5E4}" type="datetimeFigureOut">
              <a:rPr lang="en-US" smtClean="0"/>
              <a:t>2/6/2022</a:t>
            </a:fld>
            <a:endParaRPr lang="en-US"/>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858DB0D-707A-4B4F-9F6C-74B60B20FB92}" type="slidenum">
              <a:rPr lang="en-US" smtClean="0"/>
              <a:t>‹#›</a:t>
            </a:fld>
            <a:endParaRPr lang="en-US"/>
          </a:p>
        </p:txBody>
      </p:sp>
    </p:spTree>
    <p:extLst>
      <p:ext uri="{BB962C8B-B14F-4D97-AF65-F5344CB8AC3E}">
        <p14:creationId xmlns:p14="http://schemas.microsoft.com/office/powerpoint/2010/main" val="15706558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en-GB" b="1" dirty="0" err="1" smtClean="0">
                <a:solidFill>
                  <a:srgbClr val="FF0000"/>
                </a:solidFill>
              </a:rPr>
              <a:t>Reprezentarea</a:t>
            </a:r>
            <a:r>
              <a:rPr lang="en-GB" b="1" dirty="0" smtClean="0">
                <a:solidFill>
                  <a:srgbClr val="FF0000"/>
                </a:solidFill>
              </a:rPr>
              <a:t> in virgule </a:t>
            </a:r>
            <a:r>
              <a:rPr lang="en-GB" b="1" dirty="0" err="1" smtClean="0">
                <a:solidFill>
                  <a:srgbClr val="FF0000"/>
                </a:solidFill>
              </a:rPr>
              <a:t>Mobila</a:t>
            </a:r>
            <a:r>
              <a:rPr lang="en-GB" b="1" dirty="0" smtClean="0">
                <a:solidFill>
                  <a:srgbClr val="FF0000"/>
                </a:solidFill>
              </a:rPr>
              <a:t> </a:t>
            </a:r>
            <a:r>
              <a:rPr lang="en-GB" b="1" dirty="0" err="1" smtClean="0">
                <a:solidFill>
                  <a:srgbClr val="FF0000"/>
                </a:solidFill>
              </a:rPr>
              <a:t>Setul</a:t>
            </a:r>
            <a:r>
              <a:rPr lang="en-GB" b="1" dirty="0" smtClean="0">
                <a:solidFill>
                  <a:srgbClr val="FF0000"/>
                </a:solidFill>
              </a:rPr>
              <a:t> de </a:t>
            </a:r>
            <a:r>
              <a:rPr lang="en-GB" b="1" dirty="0" err="1" smtClean="0">
                <a:solidFill>
                  <a:srgbClr val="FF0000"/>
                </a:solidFill>
              </a:rPr>
              <a:t>instructiuni</a:t>
            </a:r>
            <a:r>
              <a:rPr lang="en-GB" b="1" dirty="0" smtClean="0">
                <a:solidFill>
                  <a:srgbClr val="FF0000"/>
                </a:solidFill>
              </a:rPr>
              <a:t> </a:t>
            </a:r>
            <a:endParaRPr lang="en-US" b="1" dirty="0">
              <a:solidFill>
                <a:srgbClr val="FF0000"/>
              </a:solidFill>
            </a:endParaRPr>
          </a:p>
        </p:txBody>
      </p:sp>
      <p:sp>
        <p:nvSpPr>
          <p:cNvPr id="4" name="Номер слайда 3"/>
          <p:cNvSpPr>
            <a:spLocks noGrp="1"/>
          </p:cNvSpPr>
          <p:nvPr>
            <p:ph type="sldNum" sz="quarter" idx="10"/>
          </p:nvPr>
        </p:nvSpPr>
        <p:spPr/>
        <p:txBody>
          <a:bodyPr/>
          <a:lstStyle/>
          <a:p>
            <a:fld id="{6858DB0D-707A-4B4F-9F6C-74B60B20FB92}" type="slidenum">
              <a:rPr lang="en-US" smtClean="0"/>
              <a:t>3</a:t>
            </a:fld>
            <a:endParaRPr lang="en-US"/>
          </a:p>
        </p:txBody>
      </p:sp>
    </p:spTree>
    <p:extLst>
      <p:ext uri="{BB962C8B-B14F-4D97-AF65-F5344CB8AC3E}">
        <p14:creationId xmlns:p14="http://schemas.microsoft.com/office/powerpoint/2010/main" val="35314941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en-US" dirty="0"/>
          </a:p>
        </p:txBody>
      </p:sp>
      <p:sp>
        <p:nvSpPr>
          <p:cNvPr id="4" name="Номер слайда 3"/>
          <p:cNvSpPr>
            <a:spLocks noGrp="1"/>
          </p:cNvSpPr>
          <p:nvPr>
            <p:ph type="sldNum" sz="quarter" idx="10"/>
          </p:nvPr>
        </p:nvSpPr>
        <p:spPr/>
        <p:txBody>
          <a:bodyPr/>
          <a:lstStyle/>
          <a:p>
            <a:fld id="{6858DB0D-707A-4B4F-9F6C-74B60B20FB92}" type="slidenum">
              <a:rPr lang="en-US" smtClean="0"/>
              <a:t>29</a:t>
            </a:fld>
            <a:endParaRPr lang="en-US"/>
          </a:p>
        </p:txBody>
      </p:sp>
    </p:spTree>
    <p:extLst>
      <p:ext uri="{BB962C8B-B14F-4D97-AF65-F5344CB8AC3E}">
        <p14:creationId xmlns:p14="http://schemas.microsoft.com/office/powerpoint/2010/main" val="4961103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BD7CAE28-B5DB-416C-BBE2-FF443ED9C5B5}" type="datetimeFigureOut">
              <a:rPr lang="en-US" smtClean="0"/>
              <a:t>2/6/2022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BC0902-DFCD-4542-83AB-0F1E2C26E220}" type="slidenum">
              <a:rPr lang="en-US" smtClean="0"/>
              <a:t>‹#›</a:t>
            </a:fld>
            <a:endParaRPr lang="en-US"/>
          </a:p>
        </p:txBody>
      </p:sp>
    </p:spTree>
    <p:extLst>
      <p:ext uri="{BB962C8B-B14F-4D97-AF65-F5344CB8AC3E}">
        <p14:creationId xmlns:p14="http://schemas.microsoft.com/office/powerpoint/2010/main" val="15380149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D7CAE28-B5DB-416C-BBE2-FF443ED9C5B5}" type="datetimeFigureOut">
              <a:rPr lang="en-US" smtClean="0"/>
              <a:t>2/6/2022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BC0902-DFCD-4542-83AB-0F1E2C26E220}" type="slidenum">
              <a:rPr lang="en-US" smtClean="0"/>
              <a:t>‹#›</a:t>
            </a:fld>
            <a:endParaRPr lang="en-US"/>
          </a:p>
        </p:txBody>
      </p:sp>
    </p:spTree>
    <p:extLst>
      <p:ext uri="{BB962C8B-B14F-4D97-AF65-F5344CB8AC3E}">
        <p14:creationId xmlns:p14="http://schemas.microsoft.com/office/powerpoint/2010/main" val="13442071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D7CAE28-B5DB-416C-BBE2-FF443ED9C5B5}" type="datetimeFigureOut">
              <a:rPr lang="en-US" smtClean="0"/>
              <a:t>2/6/2022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BC0902-DFCD-4542-83AB-0F1E2C26E220}" type="slidenum">
              <a:rPr lang="en-US" smtClean="0"/>
              <a:t>‹#›</a:t>
            </a:fld>
            <a:endParaRPr lang="en-US"/>
          </a:p>
        </p:txBody>
      </p:sp>
    </p:spTree>
    <p:extLst>
      <p:ext uri="{BB962C8B-B14F-4D97-AF65-F5344CB8AC3E}">
        <p14:creationId xmlns:p14="http://schemas.microsoft.com/office/powerpoint/2010/main" val="21897679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D7CAE28-B5DB-416C-BBE2-FF443ED9C5B5}" type="datetimeFigureOut">
              <a:rPr lang="en-US" smtClean="0"/>
              <a:t>2/6/2022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BC0902-DFCD-4542-83AB-0F1E2C26E220}" type="slidenum">
              <a:rPr lang="en-US" smtClean="0"/>
              <a:t>‹#›</a:t>
            </a:fld>
            <a:endParaRPr lang="en-US"/>
          </a:p>
        </p:txBody>
      </p:sp>
    </p:spTree>
    <p:extLst>
      <p:ext uri="{BB962C8B-B14F-4D97-AF65-F5344CB8AC3E}">
        <p14:creationId xmlns:p14="http://schemas.microsoft.com/office/powerpoint/2010/main" val="6461965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D7CAE28-B5DB-416C-BBE2-FF443ED9C5B5}" type="datetimeFigureOut">
              <a:rPr lang="en-US" smtClean="0"/>
              <a:t>2/6/2022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BC0902-DFCD-4542-83AB-0F1E2C26E220}" type="slidenum">
              <a:rPr lang="en-US" smtClean="0"/>
              <a:t>‹#›</a:t>
            </a:fld>
            <a:endParaRPr lang="en-US"/>
          </a:p>
        </p:txBody>
      </p:sp>
    </p:spTree>
    <p:extLst>
      <p:ext uri="{BB962C8B-B14F-4D97-AF65-F5344CB8AC3E}">
        <p14:creationId xmlns:p14="http://schemas.microsoft.com/office/powerpoint/2010/main" val="9063510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BD7CAE28-B5DB-416C-BBE2-FF443ED9C5B5}" type="datetimeFigureOut">
              <a:rPr lang="en-US" smtClean="0"/>
              <a:t>2/6/2022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CBC0902-DFCD-4542-83AB-0F1E2C26E220}" type="slidenum">
              <a:rPr lang="en-US" smtClean="0"/>
              <a:t>‹#›</a:t>
            </a:fld>
            <a:endParaRPr lang="en-US"/>
          </a:p>
        </p:txBody>
      </p:sp>
    </p:spTree>
    <p:extLst>
      <p:ext uri="{BB962C8B-B14F-4D97-AF65-F5344CB8AC3E}">
        <p14:creationId xmlns:p14="http://schemas.microsoft.com/office/powerpoint/2010/main" val="301116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BD7CAE28-B5DB-416C-BBE2-FF443ED9C5B5}" type="datetimeFigureOut">
              <a:rPr lang="en-US" smtClean="0"/>
              <a:t>2/6/2022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CBC0902-DFCD-4542-83AB-0F1E2C26E220}" type="slidenum">
              <a:rPr lang="en-US" smtClean="0"/>
              <a:t>‹#›</a:t>
            </a:fld>
            <a:endParaRPr lang="en-US"/>
          </a:p>
        </p:txBody>
      </p:sp>
    </p:spTree>
    <p:extLst>
      <p:ext uri="{BB962C8B-B14F-4D97-AF65-F5344CB8AC3E}">
        <p14:creationId xmlns:p14="http://schemas.microsoft.com/office/powerpoint/2010/main" val="20529724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BD7CAE28-B5DB-416C-BBE2-FF443ED9C5B5}" type="datetimeFigureOut">
              <a:rPr lang="en-US" smtClean="0"/>
              <a:t>2/6/2022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CBC0902-DFCD-4542-83AB-0F1E2C26E220}" type="slidenum">
              <a:rPr lang="en-US" smtClean="0"/>
              <a:t>‹#›</a:t>
            </a:fld>
            <a:endParaRPr lang="en-US"/>
          </a:p>
        </p:txBody>
      </p:sp>
    </p:spTree>
    <p:extLst>
      <p:ext uri="{BB962C8B-B14F-4D97-AF65-F5344CB8AC3E}">
        <p14:creationId xmlns:p14="http://schemas.microsoft.com/office/powerpoint/2010/main" val="28204833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D7CAE28-B5DB-416C-BBE2-FF443ED9C5B5}" type="datetimeFigureOut">
              <a:rPr lang="en-US" smtClean="0"/>
              <a:t>2/6/2022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CBC0902-DFCD-4542-83AB-0F1E2C26E220}" type="slidenum">
              <a:rPr lang="en-US" smtClean="0"/>
              <a:t>‹#›</a:t>
            </a:fld>
            <a:endParaRPr lang="en-US"/>
          </a:p>
        </p:txBody>
      </p:sp>
    </p:spTree>
    <p:extLst>
      <p:ext uri="{BB962C8B-B14F-4D97-AF65-F5344CB8AC3E}">
        <p14:creationId xmlns:p14="http://schemas.microsoft.com/office/powerpoint/2010/main" val="14844779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BD7CAE28-B5DB-416C-BBE2-FF443ED9C5B5}" type="datetimeFigureOut">
              <a:rPr lang="en-US" smtClean="0"/>
              <a:t>2/6/2022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CBC0902-DFCD-4542-83AB-0F1E2C26E220}" type="slidenum">
              <a:rPr lang="en-US" smtClean="0"/>
              <a:t>‹#›</a:t>
            </a:fld>
            <a:endParaRPr lang="en-US"/>
          </a:p>
        </p:txBody>
      </p:sp>
    </p:spTree>
    <p:extLst>
      <p:ext uri="{BB962C8B-B14F-4D97-AF65-F5344CB8AC3E}">
        <p14:creationId xmlns:p14="http://schemas.microsoft.com/office/powerpoint/2010/main" val="41788277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BD7CAE28-B5DB-416C-BBE2-FF443ED9C5B5}" type="datetimeFigureOut">
              <a:rPr lang="en-US" smtClean="0"/>
              <a:t>2/6/2022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CBC0902-DFCD-4542-83AB-0F1E2C26E220}" type="slidenum">
              <a:rPr lang="en-US" smtClean="0"/>
              <a:t>‹#›</a:t>
            </a:fld>
            <a:endParaRPr lang="en-US"/>
          </a:p>
        </p:txBody>
      </p:sp>
    </p:spTree>
    <p:extLst>
      <p:ext uri="{BB962C8B-B14F-4D97-AF65-F5344CB8AC3E}">
        <p14:creationId xmlns:p14="http://schemas.microsoft.com/office/powerpoint/2010/main" val="36960697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D7CAE28-B5DB-416C-BBE2-FF443ED9C5B5}" type="datetimeFigureOut">
              <a:rPr lang="en-US" smtClean="0"/>
              <a:t>2/6/2022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CBC0902-DFCD-4542-83AB-0F1E2C26E220}" type="slidenum">
              <a:rPr lang="en-US" smtClean="0"/>
              <a:t>‹#›</a:t>
            </a:fld>
            <a:endParaRPr lang="en-US"/>
          </a:p>
        </p:txBody>
      </p:sp>
    </p:spTree>
    <p:extLst>
      <p:ext uri="{BB962C8B-B14F-4D97-AF65-F5344CB8AC3E}">
        <p14:creationId xmlns:p14="http://schemas.microsoft.com/office/powerpoint/2010/main" val="145158230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ctrTitle"/>
          </p:nvPr>
        </p:nvSpPr>
        <p:spPr>
          <a:xfrm>
            <a:off x="434564" y="422567"/>
            <a:ext cx="11633703" cy="1426913"/>
          </a:xfrm>
        </p:spPr>
        <p:txBody>
          <a:bodyPr anchor="t">
            <a:normAutofit fontScale="90000"/>
          </a:bodyPr>
          <a:lstStyle/>
          <a:p>
            <a:r>
              <a:rPr lang="ru-MO" sz="5400" b="1">
                <a:latin typeface="Times New Roman" panose="02020603050405020304" pitchFamily="18" charset="0"/>
                <a:cs typeface="Times New Roman" panose="02020603050405020304" pitchFamily="18" charset="0"/>
              </a:rPr>
              <a:t>Компьютерная архитектура</a:t>
            </a:r>
            <a:r>
              <a:rPr lang="x-none" sz="5400" b="1" dirty="0" smtClean="0">
                <a:latin typeface="Times New Roman" panose="02020603050405020304" pitchFamily="18" charset="0"/>
                <a:cs typeface="Times New Roman" panose="02020603050405020304" pitchFamily="18" charset="0"/>
              </a:rPr>
              <a:t/>
            </a:r>
            <a:br>
              <a:rPr lang="x-none" sz="5400" b="1" dirty="0" smtClean="0">
                <a:latin typeface="Times New Roman" panose="02020603050405020304" pitchFamily="18" charset="0"/>
                <a:cs typeface="Times New Roman" panose="02020603050405020304" pitchFamily="18" charset="0"/>
              </a:rPr>
            </a:br>
            <a:r>
              <a:rPr lang="en-GB" sz="3200" dirty="0" smtClean="0">
                <a:latin typeface="Times New Roman" panose="02020603050405020304" pitchFamily="18" charset="0"/>
                <a:cs typeface="Times New Roman" panose="02020603050405020304" pitchFamily="18" charset="0"/>
              </a:rPr>
              <a:t>T</a:t>
            </a:r>
            <a:r>
              <a:rPr lang="x-none" sz="3200" dirty="0" smtClean="0">
                <a:latin typeface="Times New Roman" panose="02020603050405020304" pitchFamily="18" charset="0"/>
                <a:cs typeface="Times New Roman" panose="02020603050405020304" pitchFamily="18" charset="0"/>
              </a:rPr>
              <a:t>.</a:t>
            </a:r>
            <a:r>
              <a:rPr lang="en-GB" sz="3200" smtClean="0">
                <a:latin typeface="Times New Roman" panose="02020603050405020304" pitchFamily="18" charset="0"/>
                <a:cs typeface="Times New Roman" panose="02020603050405020304" pitchFamily="18" charset="0"/>
              </a:rPr>
              <a:t>5</a:t>
            </a:r>
            <a:r>
              <a:rPr lang="x-none" sz="3200" smtClean="0">
                <a:latin typeface="Times New Roman" panose="02020603050405020304" pitchFamily="18" charset="0"/>
                <a:cs typeface="Times New Roman" panose="02020603050405020304" pitchFamily="18" charset="0"/>
              </a:rPr>
              <a:t> </a:t>
            </a:r>
            <a:r>
              <a:rPr lang="x-none" sz="3200" smtClean="0">
                <a:latin typeface="Times New Roman" panose="02020603050405020304" pitchFamily="18" charset="0"/>
                <a:cs typeface="Times New Roman" panose="02020603050405020304" pitchFamily="18" charset="0"/>
              </a:rPr>
              <a:t>–</a:t>
            </a:r>
            <a:r>
              <a:rPr lang="ru-MO" sz="4000" b="1">
                <a:latin typeface="Times New Roman" panose="02020603050405020304" pitchFamily="18" charset="0"/>
                <a:ea typeface="+mn-ea"/>
                <a:cs typeface="Times New Roman" panose="02020603050405020304" pitchFamily="18" charset="0"/>
              </a:rPr>
              <a:t>процессор</a:t>
            </a:r>
            <a:r>
              <a:rPr lang="en-US" dirty="0"/>
              <a:t/>
            </a:r>
            <a:br>
              <a:rPr lang="en-US" dirty="0"/>
            </a:br>
            <a:r>
              <a:rPr lang="en-US" dirty="0"/>
              <a:t/>
            </a:r>
            <a:br>
              <a:rPr lang="en-US" dirty="0"/>
            </a:br>
            <a:r>
              <a:rPr lang="en-US" sz="3200" dirty="0">
                <a:latin typeface="Times New Roman" panose="02020603050405020304" pitchFamily="18" charset="0"/>
                <a:cs typeface="Times New Roman" panose="02020603050405020304" pitchFamily="18" charset="0"/>
              </a:rPr>
              <a:t/>
            </a:r>
            <a:br>
              <a:rPr lang="en-US" sz="3200" dirty="0">
                <a:latin typeface="Times New Roman" panose="02020603050405020304" pitchFamily="18" charset="0"/>
                <a:cs typeface="Times New Roman" panose="02020603050405020304" pitchFamily="18" charset="0"/>
              </a:rPr>
            </a:br>
            <a:r>
              <a:rPr lang="ro-RO" sz="3200" dirty="0" smtClean="0">
                <a:latin typeface="Times New Roman" panose="02020603050405020304" pitchFamily="18" charset="0"/>
                <a:cs typeface="Times New Roman" panose="02020603050405020304" pitchFamily="18" charset="0"/>
              </a:rPr>
              <a:t> </a:t>
            </a:r>
            <a:endParaRPr lang="en-US" sz="3200" dirty="0">
              <a:latin typeface="Times New Roman" panose="02020603050405020304" pitchFamily="18" charset="0"/>
              <a:cs typeface="Times New Roman" panose="02020603050405020304" pitchFamily="18" charset="0"/>
            </a:endParaRPr>
          </a:p>
        </p:txBody>
      </p:sp>
      <p:sp>
        <p:nvSpPr>
          <p:cNvPr id="5" name="Подзаголовок 4"/>
          <p:cNvSpPr>
            <a:spLocks noGrp="1"/>
          </p:cNvSpPr>
          <p:nvPr>
            <p:ph type="subTitle" idx="1"/>
          </p:nvPr>
        </p:nvSpPr>
        <p:spPr>
          <a:xfrm>
            <a:off x="1406305" y="6047715"/>
            <a:ext cx="9144000" cy="495678"/>
          </a:xfrm>
        </p:spPr>
        <p:txBody>
          <a:bodyPr/>
          <a:lstStyle/>
          <a:p>
            <a:r>
              <a:rPr lang="x-none" dirty="0" smtClean="0"/>
              <a:t>Conf. Univ. Dr. Crețu Vasilii</a:t>
            </a:r>
            <a:endParaRPr lang="en-US" dirty="0"/>
          </a:p>
        </p:txBody>
      </p:sp>
      <p:sp>
        <p:nvSpPr>
          <p:cNvPr id="2" name="TextBox 1"/>
          <p:cNvSpPr txBox="1"/>
          <p:nvPr/>
        </p:nvSpPr>
        <p:spPr>
          <a:xfrm>
            <a:off x="366662" y="3423298"/>
            <a:ext cx="11572296" cy="646331"/>
          </a:xfrm>
          <a:prstGeom prst="rect">
            <a:avLst/>
          </a:prstGeom>
          <a:noFill/>
        </p:spPr>
        <p:txBody>
          <a:bodyPr wrap="square" rtlCol="0">
            <a:spAutoFit/>
          </a:bodyPr>
          <a:lstStyle/>
          <a:p>
            <a:r>
              <a:rPr lang="ru-MO" b="1"/>
              <a:t>Цель урока: Ознакомиться с историей развития микропроцессоров. Их основные особенности и общая схема микропроцессора i8086</a:t>
            </a:r>
            <a:endParaRPr lang="en-US" dirty="0"/>
          </a:p>
        </p:txBody>
      </p:sp>
      <p:sp>
        <p:nvSpPr>
          <p:cNvPr id="6" name="TextBox 5"/>
          <p:cNvSpPr txBox="1"/>
          <p:nvPr/>
        </p:nvSpPr>
        <p:spPr>
          <a:xfrm>
            <a:off x="0" y="1764713"/>
            <a:ext cx="12192000" cy="1754326"/>
          </a:xfrm>
          <a:prstGeom prst="rect">
            <a:avLst/>
          </a:prstGeom>
          <a:noFill/>
        </p:spPr>
        <p:txBody>
          <a:bodyPr wrap="square" rtlCol="0">
            <a:spAutoFit/>
          </a:bodyPr>
          <a:lstStyle/>
          <a:p>
            <a:pPr lvl="0"/>
            <a:r>
              <a:rPr lang="ru-MO" b="1"/>
              <a:t>Чип микропроцессора. Функциональные единицы. Центральное процессорное устройство. Характеристики микропроцессора. История эволюции микропроцессоров. Особенности новейших микропроцессоров. Примеры микропроцессоров - Intel. УльтраСПАРК 2. INTEL 8086. АРХИТЕКТУРА И ФУНКЦИОНИРОВАНИЕ UCP. Описание функциональных блоков. Архитектурные особенности. Общая схема микропроцессора 8086 Модель программатора сборки. Цикл инструкций. Микропроцессор регистрирует адресацию памяти. Сегментация памяти. Формат инструкции. Способы адресации</a:t>
            </a:r>
            <a:endParaRPr lang="en-US" b="1" dirty="0"/>
          </a:p>
        </p:txBody>
      </p:sp>
      <p:sp>
        <p:nvSpPr>
          <p:cNvPr id="3" name="Прямоугольник 2"/>
          <p:cNvSpPr/>
          <p:nvPr/>
        </p:nvSpPr>
        <p:spPr>
          <a:xfrm>
            <a:off x="434564" y="3948335"/>
            <a:ext cx="10234945" cy="2308324"/>
          </a:xfrm>
          <a:prstGeom prst="rect">
            <a:avLst/>
          </a:prstGeom>
        </p:spPr>
        <p:txBody>
          <a:bodyPr wrap="square">
            <a:spAutoFit/>
          </a:bodyPr>
          <a:lstStyle/>
          <a:p>
            <a:r>
              <a:rPr lang="ru-MO" b="1"/>
              <a:t>Студент должен знать:</a:t>
            </a:r>
            <a:endParaRPr lang="ro-RO" b="1" dirty="0"/>
          </a:p>
          <a:p>
            <a:r>
              <a:rPr lang="ru-MO" b="1" i="1"/>
              <a:t>§ </a:t>
            </a:r>
            <a:r>
              <a:rPr lang="ru-MO" b="1" i="1"/>
              <a:t>Понятие </a:t>
            </a:r>
            <a:r>
              <a:rPr lang="ru-MO" b="1" i="1" smtClean="0"/>
              <a:t>микропроцессора</a:t>
            </a:r>
            <a:endParaRPr lang="en-US" b="1" i="1" smtClean="0"/>
          </a:p>
          <a:p>
            <a:r>
              <a:rPr lang="ru-MO" b="1" i="1" smtClean="0"/>
              <a:t>§ </a:t>
            </a:r>
            <a:r>
              <a:rPr lang="ru-MO" b="1" i="1"/>
              <a:t>Характеристики </a:t>
            </a:r>
            <a:r>
              <a:rPr lang="ru-MO" b="1" i="1" smtClean="0"/>
              <a:t>микропроцессора</a:t>
            </a:r>
            <a:endParaRPr lang="en-US" b="1" i="1" smtClean="0"/>
          </a:p>
          <a:p>
            <a:r>
              <a:rPr lang="ru-MO" b="1" i="1" smtClean="0"/>
              <a:t>§ </a:t>
            </a:r>
            <a:r>
              <a:rPr lang="ru-MO" b="1" i="1"/>
              <a:t>Архитектура и </a:t>
            </a:r>
            <a:r>
              <a:rPr lang="ru-MO" b="1" i="1"/>
              <a:t>работа </a:t>
            </a:r>
            <a:r>
              <a:rPr lang="ru-MO" b="1" i="1" smtClean="0"/>
              <a:t>i8086</a:t>
            </a:r>
            <a:endParaRPr lang="en-US" b="1" i="1" smtClean="0"/>
          </a:p>
          <a:p>
            <a:r>
              <a:rPr lang="ru-MO" b="1" i="1" smtClean="0"/>
              <a:t>§ </a:t>
            </a:r>
            <a:r>
              <a:rPr lang="ru-MO" b="1" i="1"/>
              <a:t>Модель </a:t>
            </a:r>
            <a:r>
              <a:rPr lang="ru-MO" b="1" i="1"/>
              <a:t>программиста </a:t>
            </a:r>
            <a:r>
              <a:rPr lang="ru-MO" b="1" i="1" smtClean="0"/>
              <a:t>сборки</a:t>
            </a:r>
            <a:endParaRPr lang="en-US" b="1" i="1" smtClean="0"/>
          </a:p>
          <a:p>
            <a:r>
              <a:rPr lang="ru-MO" b="1" i="1" smtClean="0"/>
              <a:t>§ </a:t>
            </a:r>
            <a:r>
              <a:rPr lang="ru-MO" b="1" i="1"/>
              <a:t>Регистры </a:t>
            </a:r>
            <a:r>
              <a:rPr lang="ru-MO" b="1" i="1"/>
              <a:t>микропроцессора </a:t>
            </a:r>
            <a:r>
              <a:rPr lang="ru-MO" b="1" i="1" smtClean="0"/>
              <a:t>i8086</a:t>
            </a:r>
            <a:endParaRPr lang="en-US" b="1" i="1" smtClean="0"/>
          </a:p>
          <a:p>
            <a:r>
              <a:rPr lang="ru-MO" b="1" i="1" smtClean="0"/>
              <a:t>§ </a:t>
            </a:r>
            <a:r>
              <a:rPr lang="ru-MO" b="1" i="1"/>
              <a:t>Сегментация памяти. Формат инструкции. Способы адресации</a:t>
            </a:r>
            <a:endParaRPr lang="ro-RO" b="1" dirty="0"/>
          </a:p>
          <a:p>
            <a:endParaRPr lang="ro-RO" b="1" dirty="0"/>
          </a:p>
        </p:txBody>
      </p:sp>
    </p:spTree>
    <p:extLst>
      <p:ext uri="{BB962C8B-B14F-4D97-AF65-F5344CB8AC3E}">
        <p14:creationId xmlns:p14="http://schemas.microsoft.com/office/powerpoint/2010/main" val="26999531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Таблица 3"/>
          <p:cNvGraphicFramePr>
            <a:graphicFrameLocks noGrp="1"/>
          </p:cNvGraphicFramePr>
          <p:nvPr>
            <p:extLst>
              <p:ext uri="{D42A27DB-BD31-4B8C-83A1-F6EECF244321}">
                <p14:modId xmlns:p14="http://schemas.microsoft.com/office/powerpoint/2010/main" val="653253707"/>
              </p:ext>
            </p:extLst>
          </p:nvPr>
        </p:nvGraphicFramePr>
        <p:xfrm>
          <a:off x="76452" y="369332"/>
          <a:ext cx="11991818" cy="5852160"/>
        </p:xfrm>
        <a:graphic>
          <a:graphicData uri="http://schemas.openxmlformats.org/drawingml/2006/table">
            <a:tbl>
              <a:tblPr firstRow="1" bandRow="1">
                <a:tableStyleId>{5940675A-B579-460E-94D1-54222C63F5DA}</a:tableStyleId>
              </a:tblPr>
              <a:tblGrid>
                <a:gridCol w="1089260">
                  <a:extLst>
                    <a:ext uri="{9D8B030D-6E8A-4147-A177-3AD203B41FA5}">
                      <a16:colId xmlns="" xmlns:a16="http://schemas.microsoft.com/office/drawing/2014/main" val="3728640639"/>
                    </a:ext>
                  </a:extLst>
                </a:gridCol>
                <a:gridCol w="1003634">
                  <a:extLst>
                    <a:ext uri="{9D8B030D-6E8A-4147-A177-3AD203B41FA5}">
                      <a16:colId xmlns="" xmlns:a16="http://schemas.microsoft.com/office/drawing/2014/main" val="3566058201"/>
                    </a:ext>
                  </a:extLst>
                </a:gridCol>
                <a:gridCol w="9898924">
                  <a:extLst>
                    <a:ext uri="{9D8B030D-6E8A-4147-A177-3AD203B41FA5}">
                      <a16:colId xmlns="" xmlns:a16="http://schemas.microsoft.com/office/drawing/2014/main" val="539895189"/>
                    </a:ext>
                  </a:extLst>
                </a:gridCol>
              </a:tblGrid>
              <a:tr h="370840">
                <a:tc>
                  <a:txBody>
                    <a:bodyPr/>
                    <a:lstStyle/>
                    <a:p>
                      <a:endParaRPr lang="en-US" dirty="0"/>
                    </a:p>
                  </a:txBody>
                  <a:tcPr/>
                </a:tc>
                <a:tc>
                  <a:txBody>
                    <a:bodyPr/>
                    <a:lstStyle/>
                    <a:p>
                      <a:r>
                        <a:rPr lang="en-US" sz="1800" b="0" i="0" kern="1200" dirty="0" smtClean="0">
                          <a:solidFill>
                            <a:schemeClr val="tx1"/>
                          </a:solidFill>
                          <a:effectLst/>
                          <a:latin typeface="+mn-lt"/>
                          <a:ea typeface="+mn-ea"/>
                          <a:cs typeface="+mn-cs"/>
                        </a:rPr>
                        <a:t>Pentium</a:t>
                      </a:r>
                      <a:r>
                        <a:rPr lang="en-US" dirty="0" smtClean="0"/>
                        <a:t> </a:t>
                      </a:r>
                      <a:endParaRPr lang="en-US" dirty="0"/>
                    </a:p>
                  </a:txBody>
                  <a:tcPr/>
                </a:tc>
                <a:tc>
                  <a:txBody>
                    <a:bodyPr/>
                    <a:lstStyle/>
                    <a:p>
                      <a:pPr marL="285750" indent="-285750">
                        <a:buFontTx/>
                        <a:buChar char="-"/>
                      </a:pPr>
                      <a:r>
                        <a:rPr lang="ru-MO" sz="1800" b="0" i="0" kern="1200" smtClean="0">
                          <a:solidFill>
                            <a:schemeClr val="tx1"/>
                          </a:solidFill>
                          <a:effectLst/>
                          <a:latin typeface="+mn-lt"/>
                          <a:ea typeface="+mn-ea"/>
                          <a:cs typeface="+mn-cs"/>
                        </a:rPr>
                        <a:t>высокая степень интеграции (3 миллиона транзисторов и путей ≈ 0,5 мкм) </a:t>
                      </a:r>
                      <a:endParaRPr lang="en-US" sz="1800" b="0" i="0" kern="1200" smtClean="0">
                        <a:solidFill>
                          <a:schemeClr val="tx1"/>
                        </a:solidFill>
                        <a:effectLst/>
                        <a:latin typeface="+mn-lt"/>
                        <a:ea typeface="+mn-ea"/>
                        <a:cs typeface="+mn-cs"/>
                      </a:endParaRPr>
                    </a:p>
                    <a:p>
                      <a:pPr marL="285750" indent="-285750">
                        <a:buFontTx/>
                        <a:buChar char="-"/>
                      </a:pPr>
                      <a:r>
                        <a:rPr lang="ru-MO" sz="1800" b="0" i="0" kern="1200" smtClean="0">
                          <a:solidFill>
                            <a:schemeClr val="tx1"/>
                          </a:solidFill>
                          <a:effectLst/>
                          <a:latin typeface="+mn-lt"/>
                          <a:ea typeface="+mn-ea"/>
                          <a:cs typeface="+mn-cs"/>
                        </a:rPr>
                        <a:t>суперскалярная архитектура - за счет выполнения инструкций с конвейерной технологией </a:t>
                      </a:r>
                      <a:endParaRPr lang="en-US" sz="1800" b="0" i="0" kern="1200" smtClean="0">
                        <a:solidFill>
                          <a:schemeClr val="tx1"/>
                        </a:solidFill>
                        <a:effectLst/>
                        <a:latin typeface="+mn-lt"/>
                        <a:ea typeface="+mn-ea"/>
                        <a:cs typeface="+mn-cs"/>
                      </a:endParaRPr>
                    </a:p>
                    <a:p>
                      <a:pPr marL="0" indent="0">
                        <a:buFontTx/>
                        <a:buNone/>
                      </a:pPr>
                      <a:r>
                        <a:rPr lang="en-US" sz="1800" b="0" i="0" kern="1200" smtClean="0">
                          <a:solidFill>
                            <a:schemeClr val="tx1"/>
                          </a:solidFill>
                          <a:effectLst/>
                          <a:latin typeface="+mn-lt"/>
                          <a:ea typeface="+mn-ea"/>
                          <a:cs typeface="+mn-cs"/>
                        </a:rPr>
                        <a:t>                         </a:t>
                      </a:r>
                      <a:r>
                        <a:rPr lang="ru-MO" sz="1800" b="0" i="0" kern="1200" smtClean="0">
                          <a:solidFill>
                            <a:schemeClr val="tx1"/>
                          </a:solidFill>
                          <a:effectLst/>
                          <a:latin typeface="+mn-lt"/>
                          <a:ea typeface="+mn-ea"/>
                          <a:cs typeface="+mn-cs"/>
                        </a:rPr>
                        <a:t>2 конвейера за 5 шагов </a:t>
                      </a:r>
                      <a:endParaRPr lang="en-US" sz="1800" b="0" i="0" kern="1200" smtClean="0">
                        <a:solidFill>
                          <a:schemeClr val="tx1"/>
                        </a:solidFill>
                        <a:effectLst/>
                        <a:latin typeface="+mn-lt"/>
                        <a:ea typeface="+mn-ea"/>
                        <a:cs typeface="+mn-cs"/>
                      </a:endParaRPr>
                    </a:p>
                    <a:p>
                      <a:pPr marL="0" indent="0">
                        <a:buFontTx/>
                        <a:buNone/>
                      </a:pPr>
                      <a:r>
                        <a:rPr lang="ru-MO" sz="1800" b="0" i="0" kern="1200" smtClean="0">
                          <a:solidFill>
                            <a:schemeClr val="tx1"/>
                          </a:solidFill>
                          <a:effectLst/>
                          <a:latin typeface="+mn-lt"/>
                          <a:ea typeface="+mn-ea"/>
                          <a:cs typeface="+mn-cs"/>
                        </a:rPr>
                        <a:t>→ предварительная выборка </a:t>
                      </a:r>
                      <a:endParaRPr lang="en-US" sz="1800" b="0" i="0" kern="1200" smtClean="0">
                        <a:solidFill>
                          <a:schemeClr val="tx1"/>
                        </a:solidFill>
                        <a:effectLst/>
                        <a:latin typeface="+mn-lt"/>
                        <a:ea typeface="+mn-ea"/>
                        <a:cs typeface="+mn-cs"/>
                      </a:endParaRPr>
                    </a:p>
                    <a:p>
                      <a:pPr marL="0" indent="0">
                        <a:buFontTx/>
                        <a:buNone/>
                      </a:pPr>
                      <a:r>
                        <a:rPr lang="ru-MO" sz="1800" b="0" i="0" kern="1200" smtClean="0">
                          <a:solidFill>
                            <a:schemeClr val="tx1"/>
                          </a:solidFill>
                          <a:effectLst/>
                          <a:latin typeface="+mn-lt"/>
                          <a:ea typeface="+mn-ea"/>
                          <a:cs typeface="+mn-cs"/>
                        </a:rPr>
                        <a:t>→ код1 </a:t>
                      </a:r>
                      <a:endParaRPr lang="en-US" sz="1800" b="0" i="0" kern="1200" smtClean="0">
                        <a:solidFill>
                          <a:schemeClr val="tx1"/>
                        </a:solidFill>
                        <a:effectLst/>
                        <a:latin typeface="+mn-lt"/>
                        <a:ea typeface="+mn-ea"/>
                        <a:cs typeface="+mn-cs"/>
                      </a:endParaRPr>
                    </a:p>
                    <a:p>
                      <a:pPr marL="0" indent="0">
                        <a:buFontTx/>
                        <a:buNone/>
                      </a:pPr>
                      <a:r>
                        <a:rPr lang="ru-MO" sz="1800" b="0" i="0" kern="1200" smtClean="0">
                          <a:solidFill>
                            <a:schemeClr val="tx1"/>
                          </a:solidFill>
                          <a:effectLst/>
                          <a:latin typeface="+mn-lt"/>
                          <a:ea typeface="+mn-ea"/>
                          <a:cs typeface="+mn-cs"/>
                        </a:rPr>
                        <a:t>→ код2 </a:t>
                      </a:r>
                      <a:endParaRPr lang="en-US" sz="1800" b="0" i="0" kern="1200" smtClean="0">
                        <a:solidFill>
                          <a:schemeClr val="tx1"/>
                        </a:solidFill>
                        <a:effectLst/>
                        <a:latin typeface="+mn-lt"/>
                        <a:ea typeface="+mn-ea"/>
                        <a:cs typeface="+mn-cs"/>
                      </a:endParaRPr>
                    </a:p>
                    <a:p>
                      <a:pPr marL="0" indent="0">
                        <a:buFontTx/>
                        <a:buNone/>
                      </a:pPr>
                      <a:r>
                        <a:rPr lang="ru-MO" sz="1800" b="0" i="0" kern="1200" smtClean="0">
                          <a:solidFill>
                            <a:schemeClr val="tx1"/>
                          </a:solidFill>
                          <a:effectLst/>
                          <a:latin typeface="+mn-lt"/>
                          <a:ea typeface="+mn-ea"/>
                          <a:cs typeface="+mn-cs"/>
                        </a:rPr>
                        <a:t>→ выполнение </a:t>
                      </a:r>
                      <a:endParaRPr lang="en-US" sz="1800" b="0" i="0" kern="1200" smtClean="0">
                        <a:solidFill>
                          <a:schemeClr val="tx1"/>
                        </a:solidFill>
                        <a:effectLst/>
                        <a:latin typeface="+mn-lt"/>
                        <a:ea typeface="+mn-ea"/>
                        <a:cs typeface="+mn-cs"/>
                      </a:endParaRPr>
                    </a:p>
                    <a:p>
                      <a:pPr marL="0" indent="0">
                        <a:buFontTx/>
                        <a:buNone/>
                      </a:pPr>
                      <a:r>
                        <a:rPr lang="ru-MO" sz="1800" b="0" i="0" kern="1200" smtClean="0">
                          <a:solidFill>
                            <a:schemeClr val="tx1"/>
                          </a:solidFill>
                          <a:effectLst/>
                          <a:latin typeface="+mn-lt"/>
                          <a:ea typeface="+mn-ea"/>
                          <a:cs typeface="+mn-cs"/>
                        </a:rPr>
                        <a:t>→ обратная запись</a:t>
                      </a:r>
                      <a:endParaRPr lang="en-US" sz="1800" b="0" i="0" kern="1200" smtClean="0">
                        <a:solidFill>
                          <a:schemeClr val="tx1"/>
                        </a:solidFill>
                        <a:effectLst/>
                        <a:latin typeface="+mn-lt"/>
                        <a:ea typeface="+mn-ea"/>
                        <a:cs typeface="+mn-cs"/>
                      </a:endParaRPr>
                    </a:p>
                    <a:p>
                      <a:pPr marL="0" indent="0">
                        <a:buFontTx/>
                        <a:buNone/>
                      </a:pPr>
                      <a:r>
                        <a:rPr lang="ru-MO" sz="1800" b="0" i="0" kern="1200" smtClean="0">
                          <a:solidFill>
                            <a:schemeClr val="tx1"/>
                          </a:solidFill>
                          <a:effectLst/>
                          <a:latin typeface="+mn-lt"/>
                          <a:ea typeface="+mn-ea"/>
                          <a:cs typeface="+mn-cs"/>
                        </a:rPr>
                        <a:t> ⇒ выполняется больше инструкций за цикл инструкций </a:t>
                      </a:r>
                      <a:endParaRPr lang="en-US" sz="1800" b="0" i="0" kern="1200" smtClean="0">
                        <a:solidFill>
                          <a:schemeClr val="tx1"/>
                        </a:solidFill>
                        <a:effectLst/>
                        <a:latin typeface="+mn-lt"/>
                        <a:ea typeface="+mn-ea"/>
                        <a:cs typeface="+mn-cs"/>
                      </a:endParaRPr>
                    </a:p>
                    <a:p>
                      <a:pPr marL="285750" indent="-285750">
                        <a:buFontTx/>
                        <a:buChar char="-"/>
                      </a:pPr>
                      <a:r>
                        <a:rPr lang="ru-MO" sz="1800" b="0" i="0" kern="1200" smtClean="0">
                          <a:solidFill>
                            <a:schemeClr val="tx1"/>
                          </a:solidFill>
                          <a:effectLst/>
                          <a:latin typeface="+mn-lt"/>
                          <a:ea typeface="+mn-ea"/>
                          <a:cs typeface="+mn-cs"/>
                        </a:rPr>
                        <a:t>некоторые инструкции проводной, не микрокодированный</a:t>
                      </a:r>
                      <a:endParaRPr lang="en-US" sz="1800" b="0" i="0" kern="1200" smtClean="0">
                        <a:solidFill>
                          <a:schemeClr val="tx1"/>
                        </a:solidFill>
                        <a:effectLst/>
                        <a:latin typeface="+mn-lt"/>
                        <a:ea typeface="+mn-ea"/>
                        <a:cs typeface="+mn-cs"/>
                      </a:endParaRPr>
                    </a:p>
                    <a:p>
                      <a:pPr marL="285750" indent="-285750">
                        <a:buFontTx/>
                        <a:buChar char="-"/>
                      </a:pPr>
                      <a:r>
                        <a:rPr lang="ru-MO" sz="1800" b="0" i="0" kern="1200" smtClean="0">
                          <a:solidFill>
                            <a:schemeClr val="tx1"/>
                          </a:solidFill>
                          <a:effectLst/>
                          <a:latin typeface="+mn-lt"/>
                          <a:ea typeface="+mn-ea"/>
                          <a:cs typeface="+mn-cs"/>
                        </a:rPr>
                        <a:t>кэш поддерживается для кода и данных по 8 килобайт каждый. - 2-сторонний поиск 32-битных данных без сканирования всего кеша данных - использует 2 метода: </a:t>
                      </a:r>
                      <a:endParaRPr lang="en-US" sz="1800" b="0" i="0" kern="1200" smtClean="0">
                        <a:solidFill>
                          <a:schemeClr val="tx1"/>
                        </a:solidFill>
                        <a:effectLst/>
                        <a:latin typeface="+mn-lt"/>
                        <a:ea typeface="+mn-ea"/>
                        <a:cs typeface="+mn-cs"/>
                      </a:endParaRPr>
                    </a:p>
                    <a:p>
                      <a:pPr marL="285750" indent="-285750">
                        <a:buFontTx/>
                        <a:buChar char="-"/>
                      </a:pPr>
                      <a:r>
                        <a:rPr lang="ru-MO" sz="1800" b="0" i="0" kern="1200" smtClean="0">
                          <a:solidFill>
                            <a:schemeClr val="tx1"/>
                          </a:solidFill>
                          <a:effectLst/>
                          <a:latin typeface="+mn-lt"/>
                          <a:ea typeface="+mn-ea"/>
                          <a:cs typeface="+mn-cs"/>
                        </a:rPr>
                        <a:t>→ обратная запись </a:t>
                      </a:r>
                      <a:endParaRPr lang="en-US" sz="1800" b="0" i="0" kern="1200" smtClean="0">
                        <a:solidFill>
                          <a:schemeClr val="tx1"/>
                        </a:solidFill>
                        <a:effectLst/>
                        <a:latin typeface="+mn-lt"/>
                        <a:ea typeface="+mn-ea"/>
                        <a:cs typeface="+mn-cs"/>
                      </a:endParaRPr>
                    </a:p>
                    <a:p>
                      <a:pPr marL="285750" indent="-285750">
                        <a:buFontTx/>
                        <a:buChar char="-"/>
                      </a:pPr>
                      <a:r>
                        <a:rPr lang="ru-MO" sz="1800" b="0" i="0" kern="1200" smtClean="0">
                          <a:solidFill>
                            <a:schemeClr val="tx1"/>
                          </a:solidFill>
                          <a:effectLst/>
                          <a:latin typeface="+mn-lt"/>
                          <a:ea typeface="+mn-ea"/>
                          <a:cs typeface="+mn-cs"/>
                        </a:rPr>
                        <a:t>которая передает данные в основную память только по запросу методом записи через </a:t>
                      </a:r>
                      <a:endParaRPr lang="en-US" sz="1800" b="0" i="0" kern="1200" smtClean="0">
                        <a:solidFill>
                          <a:schemeClr val="tx1"/>
                        </a:solidFill>
                        <a:effectLst/>
                        <a:latin typeface="+mn-lt"/>
                        <a:ea typeface="+mn-ea"/>
                        <a:cs typeface="+mn-cs"/>
                      </a:endParaRPr>
                    </a:p>
                    <a:p>
                      <a:pPr marL="285750" indent="-285750">
                        <a:buFontTx/>
                        <a:buChar char="-"/>
                      </a:pPr>
                      <a:r>
                        <a:rPr lang="ru-MO" sz="1800" b="0" i="0" kern="1200" smtClean="0">
                          <a:solidFill>
                            <a:schemeClr val="tx1"/>
                          </a:solidFill>
                          <a:effectLst/>
                          <a:latin typeface="+mn-lt"/>
                          <a:ea typeface="+mn-ea"/>
                          <a:cs typeface="+mn-cs"/>
                        </a:rPr>
                        <a:t>передавалась всякий раз, когда она перезаписывалась в системном кеше производительность за счет сокращения использования шин → протокол MESII (Modified Exclusive Shared Invalid) — для согласованности данных — предсказание ветвления — которое относится к переходам для продолжения выполнения ветвления или выхода из него и основано на предсказании того, что предыдущая ветвь будет использовать снова. Используются два буфера предварительной выборки → один выполняет предварительную выборку для следующей инструкции → другой для адреса в начале цикла</a:t>
                      </a:r>
                      <a:endParaRPr lang="en-US" dirty="0"/>
                    </a:p>
                  </a:txBody>
                  <a:tcPr/>
                </a:tc>
                <a:extLst>
                  <a:ext uri="{0D108BD9-81ED-4DB2-BD59-A6C34878D82A}">
                    <a16:rowId xmlns="" xmlns:a16="http://schemas.microsoft.com/office/drawing/2014/main" val="1835080839"/>
                  </a:ext>
                </a:extLst>
              </a:tr>
            </a:tbl>
          </a:graphicData>
        </a:graphic>
      </p:graphicFrame>
    </p:spTree>
    <p:extLst>
      <p:ext uri="{BB962C8B-B14F-4D97-AF65-F5344CB8AC3E}">
        <p14:creationId xmlns:p14="http://schemas.microsoft.com/office/powerpoint/2010/main" val="30332033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Таблица 3"/>
          <p:cNvGraphicFramePr>
            <a:graphicFrameLocks noGrp="1"/>
          </p:cNvGraphicFramePr>
          <p:nvPr>
            <p:extLst>
              <p:ext uri="{D42A27DB-BD31-4B8C-83A1-F6EECF244321}">
                <p14:modId xmlns:p14="http://schemas.microsoft.com/office/powerpoint/2010/main" val="406824173"/>
              </p:ext>
            </p:extLst>
          </p:nvPr>
        </p:nvGraphicFramePr>
        <p:xfrm>
          <a:off x="200182" y="78306"/>
          <a:ext cx="11991818" cy="3931920"/>
        </p:xfrm>
        <a:graphic>
          <a:graphicData uri="http://schemas.openxmlformats.org/drawingml/2006/table">
            <a:tbl>
              <a:tblPr firstRow="1" bandRow="1">
                <a:tableStyleId>{5940675A-B579-460E-94D1-54222C63F5DA}</a:tableStyleId>
              </a:tblPr>
              <a:tblGrid>
                <a:gridCol w="1089260">
                  <a:extLst>
                    <a:ext uri="{9D8B030D-6E8A-4147-A177-3AD203B41FA5}">
                      <a16:colId xmlns="" xmlns:a16="http://schemas.microsoft.com/office/drawing/2014/main" val="3861051552"/>
                    </a:ext>
                  </a:extLst>
                </a:gridCol>
                <a:gridCol w="1003634">
                  <a:extLst>
                    <a:ext uri="{9D8B030D-6E8A-4147-A177-3AD203B41FA5}">
                      <a16:colId xmlns="" xmlns:a16="http://schemas.microsoft.com/office/drawing/2014/main" val="6583343"/>
                    </a:ext>
                  </a:extLst>
                </a:gridCol>
                <a:gridCol w="9898924">
                  <a:extLst>
                    <a:ext uri="{9D8B030D-6E8A-4147-A177-3AD203B41FA5}">
                      <a16:colId xmlns="" xmlns:a16="http://schemas.microsoft.com/office/drawing/2014/main" val="3194704796"/>
                    </a:ext>
                  </a:extLst>
                </a:gridCol>
              </a:tblGrid>
              <a:tr h="370840">
                <a:tc>
                  <a:txBody>
                    <a:bodyPr/>
                    <a:lstStyle/>
                    <a:p>
                      <a:endParaRPr lang="en-US" dirty="0"/>
                    </a:p>
                  </a:txBody>
                  <a:tcPr/>
                </a:tc>
                <a:tc>
                  <a:txBody>
                    <a:bodyPr/>
                    <a:lstStyle/>
                    <a:p>
                      <a:endParaRPr lang="en-US" dirty="0"/>
                    </a:p>
                  </a:txBody>
                  <a:tcPr/>
                </a:tc>
                <a:tc>
                  <a:txBody>
                    <a:bodyPr/>
                    <a:lstStyle/>
                    <a:p>
                      <a:r>
                        <a:rPr lang="x-none" sz="1800" b="0" i="0" kern="1200" dirty="0" smtClean="0">
                          <a:solidFill>
                            <a:schemeClr val="tx1"/>
                          </a:solidFill>
                          <a:effectLst/>
                          <a:latin typeface="+mn-lt"/>
                          <a:ea typeface="+mn-ea"/>
                          <a:cs typeface="+mn-cs"/>
                        </a:rPr>
                        <a:t> </a:t>
                      </a:r>
                      <a:r>
                        <a:rPr lang="en-US" sz="1800" b="0" i="0" kern="1200" smtClean="0">
                          <a:solidFill>
                            <a:schemeClr val="tx1"/>
                          </a:solidFill>
                          <a:effectLst/>
                          <a:latin typeface="+mn-lt"/>
                          <a:ea typeface="+mn-ea"/>
                          <a:cs typeface="+mn-cs"/>
                        </a:rPr>
                        <a:t>- </a:t>
                      </a:r>
                      <a:r>
                        <a:rPr lang="ru-MO" sz="1800" b="0" i="0" kern="1200" smtClean="0">
                          <a:solidFill>
                            <a:schemeClr val="tx1"/>
                          </a:solidFill>
                          <a:effectLst/>
                          <a:latin typeface="+mn-lt"/>
                          <a:ea typeface="+mn-ea"/>
                          <a:cs typeface="+mn-cs"/>
                        </a:rPr>
                        <a:t>Высокопроизводительный встроенный FPU с 8 шагами пайпа (к 5 шагам целых пайпов добавлено 3 шага для инструкций в ВМ) </a:t>
                      </a:r>
                      <a:endParaRPr lang="en-US" sz="1800" b="0" i="0" kern="1200" smtClean="0">
                        <a:solidFill>
                          <a:schemeClr val="tx1"/>
                        </a:solidFill>
                        <a:effectLst/>
                        <a:latin typeface="+mn-lt"/>
                        <a:ea typeface="+mn-ea"/>
                        <a:cs typeface="+mn-cs"/>
                      </a:endParaRPr>
                    </a:p>
                    <a:p>
                      <a:pPr marL="285750" indent="-285750">
                        <a:buFontTx/>
                        <a:buChar char="-"/>
                      </a:pPr>
                      <a:r>
                        <a:rPr lang="ru-MO" sz="1800" b="0" i="0" kern="1200" smtClean="0">
                          <a:solidFill>
                            <a:schemeClr val="tx1"/>
                          </a:solidFill>
                          <a:effectLst/>
                          <a:latin typeface="+mn-lt"/>
                          <a:ea typeface="+mn-ea"/>
                          <a:cs typeface="+mn-cs"/>
                        </a:rPr>
                        <a:t>распаяны общие функции +, *, / - 64-битные шины данных - цикл шины реализована в конвейерной обработке шинных циклов - для увеличения пропускной способности шины позволяет запустить второй цикл, когда первый не закончен ⇒ память имеет больше времени для декодирования адреса → может использоваться с более медленными компонентами </a:t>
                      </a:r>
                      <a:endParaRPr lang="en-US" sz="1800" b="0" i="0" kern="1200" smtClean="0">
                        <a:solidFill>
                          <a:schemeClr val="tx1"/>
                        </a:solidFill>
                        <a:effectLst/>
                        <a:latin typeface="+mn-lt"/>
                        <a:ea typeface="+mn-ea"/>
                        <a:cs typeface="+mn-cs"/>
                      </a:endParaRPr>
                    </a:p>
                    <a:p>
                      <a:pPr marL="285750" indent="-285750">
                        <a:buFontTx/>
                        <a:buChar char="-"/>
                      </a:pPr>
                      <a:r>
                        <a:rPr lang="ru-MO" sz="1800" b="0" i="0" kern="1200" smtClean="0">
                          <a:solidFill>
                            <a:schemeClr val="tx1"/>
                          </a:solidFill>
                          <a:effectLst/>
                          <a:latin typeface="+mn-lt"/>
                          <a:ea typeface="+mn-ea"/>
                          <a:cs typeface="+mn-cs"/>
                        </a:rPr>
                        <a:t>имеет 2 буфера для записи, соответствующих каждый конвейер </a:t>
                      </a:r>
                      <a:endParaRPr lang="en-US" sz="1800" b="0" i="0" kern="1200" smtClean="0">
                        <a:solidFill>
                          <a:schemeClr val="tx1"/>
                        </a:solidFill>
                        <a:effectLst/>
                        <a:latin typeface="+mn-lt"/>
                        <a:ea typeface="+mn-ea"/>
                        <a:cs typeface="+mn-cs"/>
                      </a:endParaRPr>
                    </a:p>
                    <a:p>
                      <a:pPr marL="285750" indent="-285750">
                        <a:buFontTx/>
                        <a:buChar char="-"/>
                      </a:pPr>
                      <a:r>
                        <a:rPr lang="ru-MO" sz="1800" b="0" i="0" kern="1200" smtClean="0">
                          <a:solidFill>
                            <a:schemeClr val="tx1"/>
                          </a:solidFill>
                          <a:effectLst/>
                          <a:latin typeface="+mn-lt"/>
                          <a:ea typeface="+mn-ea"/>
                          <a:cs typeface="+mn-cs"/>
                        </a:rPr>
                        <a:t>целостность данных путем защиты и обеспечения их целостности. Обеспечивается интеграцией двух функций → обнаружение внутренних ошибок – по битам четности во внутренней памяти → тестирование функциональной избыточности FRC (Functional Redundancy Check) – с помощью 2 Pentium, один мастер, другой чекер (верификатор), выходы объявлено о сравнении и отличии - расширенная поддержка многопроцессорности с: → контроллером прерывания чипа → двухпроцессорным режимом, в котором два процессора совместно используют вторичный кэш - расширенная поддержка подкачки (4 Кбайта или более) для уменьшения свопинга</a:t>
                      </a:r>
                      <a:endParaRPr lang="en-US" dirty="0"/>
                    </a:p>
                  </a:txBody>
                  <a:tcPr/>
                </a:tc>
                <a:extLst>
                  <a:ext uri="{0D108BD9-81ED-4DB2-BD59-A6C34878D82A}">
                    <a16:rowId xmlns="" xmlns:a16="http://schemas.microsoft.com/office/drawing/2014/main" val="1926046329"/>
                  </a:ext>
                </a:extLst>
              </a:tr>
            </a:tbl>
          </a:graphicData>
        </a:graphic>
      </p:graphicFrame>
    </p:spTree>
    <p:extLst>
      <p:ext uri="{BB962C8B-B14F-4D97-AF65-F5344CB8AC3E}">
        <p14:creationId xmlns:p14="http://schemas.microsoft.com/office/powerpoint/2010/main" val="449054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Таблица 8"/>
          <p:cNvGraphicFramePr>
            <a:graphicFrameLocks noGrp="1"/>
          </p:cNvGraphicFramePr>
          <p:nvPr>
            <p:extLst>
              <p:ext uri="{D42A27DB-BD31-4B8C-83A1-F6EECF244321}">
                <p14:modId xmlns:p14="http://schemas.microsoft.com/office/powerpoint/2010/main" val="3161813241"/>
              </p:ext>
            </p:extLst>
          </p:nvPr>
        </p:nvGraphicFramePr>
        <p:xfrm>
          <a:off x="275628" y="113084"/>
          <a:ext cx="11810748" cy="4663440"/>
        </p:xfrm>
        <a:graphic>
          <a:graphicData uri="http://schemas.openxmlformats.org/drawingml/2006/table">
            <a:tbl>
              <a:tblPr firstRow="1" bandRow="1">
                <a:tableStyleId>{5940675A-B579-460E-94D1-54222C63F5DA}</a:tableStyleId>
              </a:tblPr>
              <a:tblGrid>
                <a:gridCol w="2177971">
                  <a:extLst>
                    <a:ext uri="{9D8B030D-6E8A-4147-A177-3AD203B41FA5}">
                      <a16:colId xmlns="" xmlns:a16="http://schemas.microsoft.com/office/drawing/2014/main" val="3226095261"/>
                    </a:ext>
                  </a:extLst>
                </a:gridCol>
                <a:gridCol w="9632777">
                  <a:extLst>
                    <a:ext uri="{9D8B030D-6E8A-4147-A177-3AD203B41FA5}">
                      <a16:colId xmlns="" xmlns:a16="http://schemas.microsoft.com/office/drawing/2014/main" val="819427809"/>
                    </a:ext>
                  </a:extLst>
                </a:gridCol>
              </a:tblGrid>
              <a:tr h="370840">
                <a:tc>
                  <a:txBody>
                    <a:bodyPr/>
                    <a:lstStyle/>
                    <a:p>
                      <a:r>
                        <a:rPr lang="ru-MO" sz="1800" b="0" i="0" kern="1200" smtClean="0">
                          <a:solidFill>
                            <a:schemeClr val="tx1"/>
                          </a:solidFill>
                          <a:effectLst/>
                          <a:latin typeface="+mn-lt"/>
                          <a:ea typeface="+mn-ea"/>
                          <a:cs typeface="+mn-cs"/>
                        </a:rPr>
                        <a:t>Архитектура</a:t>
                      </a:r>
                      <a:endParaRPr lang="en-US" dirty="0"/>
                    </a:p>
                  </a:txBody>
                  <a:tcPr/>
                </a:tc>
                <a:tc>
                  <a:txBody>
                    <a:bodyPr/>
                    <a:lstStyle/>
                    <a:p>
                      <a:pPr marL="285750" indent="-285750">
                        <a:buFontTx/>
                        <a:buChar char="-"/>
                      </a:pPr>
                      <a:r>
                        <a:rPr lang="ru-MO" sz="1800" b="0" i="0" kern="1200" smtClean="0">
                          <a:solidFill>
                            <a:schemeClr val="tx1"/>
                          </a:solidFill>
                          <a:effectLst/>
                          <a:latin typeface="+mn-lt"/>
                          <a:ea typeface="+mn-ea"/>
                          <a:cs typeface="+mn-cs"/>
                        </a:rPr>
                        <a:t>составные блоки: </a:t>
                      </a:r>
                      <a:endParaRPr lang="en-US" sz="1800" b="0" i="0" kern="1200" smtClean="0">
                        <a:solidFill>
                          <a:schemeClr val="tx1"/>
                        </a:solidFill>
                        <a:effectLst/>
                        <a:latin typeface="+mn-lt"/>
                        <a:ea typeface="+mn-ea"/>
                        <a:cs typeface="+mn-cs"/>
                      </a:endParaRPr>
                    </a:p>
                    <a:p>
                      <a:pPr marL="285750" indent="-285750">
                        <a:buFontTx/>
                        <a:buChar char="-"/>
                      </a:pPr>
                      <a:r>
                        <a:rPr lang="ru-MO" sz="1800" b="0" i="0" kern="1200" smtClean="0">
                          <a:solidFill>
                            <a:schemeClr val="tx1"/>
                          </a:solidFill>
                          <a:effectLst/>
                          <a:latin typeface="+mn-lt"/>
                          <a:ea typeface="+mn-ea"/>
                          <a:cs typeface="+mn-cs"/>
                        </a:rPr>
                        <a:t>CPU - IU - Instruction Unit - инструкции декодирования и хранение в строке декодированных инструкций                                   </a:t>
                      </a:r>
                      <a:endParaRPr lang="en-US" sz="1800" b="0" i="0" kern="1200" smtClean="0">
                        <a:solidFill>
                          <a:schemeClr val="tx1"/>
                        </a:solidFill>
                        <a:effectLst/>
                        <a:latin typeface="+mn-lt"/>
                        <a:ea typeface="+mn-ea"/>
                        <a:cs typeface="+mn-cs"/>
                      </a:endParaRPr>
                    </a:p>
                    <a:p>
                      <a:pPr marL="285750" indent="-285750">
                        <a:buFontTx/>
                        <a:buChar char="-"/>
                      </a:pPr>
                      <a:r>
                        <a:rPr lang="ru-MO" sz="1800" b="0" i="0" kern="1200" smtClean="0">
                          <a:solidFill>
                            <a:schemeClr val="tx1"/>
                          </a:solidFill>
                          <a:effectLst/>
                          <a:latin typeface="+mn-lt"/>
                          <a:ea typeface="+mn-ea"/>
                          <a:cs typeface="+mn-cs"/>
                        </a:rPr>
                        <a:t>EU - Execution Unit - 8 регистров общего назначения для обработки данных, адреса ……Блок управления памятью MMU                                     </a:t>
                      </a:r>
                      <a:endParaRPr lang="en-US" sz="1800" b="0" i="0" kern="1200" smtClean="0">
                        <a:solidFill>
                          <a:schemeClr val="tx1"/>
                        </a:solidFill>
                        <a:effectLst/>
                        <a:latin typeface="+mn-lt"/>
                        <a:ea typeface="+mn-ea"/>
                        <a:cs typeface="+mn-cs"/>
                      </a:endParaRPr>
                    </a:p>
                    <a:p>
                      <a:pPr marL="285750" indent="-285750">
                        <a:buFontTx/>
                        <a:buChar char="-"/>
                      </a:pPr>
                      <a:r>
                        <a:rPr lang="ru-MO" sz="1800" b="0" i="0" kern="1200" smtClean="0">
                          <a:solidFill>
                            <a:schemeClr val="tx1"/>
                          </a:solidFill>
                          <a:effectLst/>
                          <a:latin typeface="+mn-lt"/>
                          <a:ea typeface="+mn-ea"/>
                          <a:cs typeface="+mn-cs"/>
                        </a:rPr>
                        <a:t> SU - Отправить блок                                     </a:t>
                      </a:r>
                      <a:endParaRPr lang="en-US" sz="1800" b="0" i="0" kern="1200" smtClean="0">
                        <a:solidFill>
                          <a:schemeClr val="tx1"/>
                        </a:solidFill>
                        <a:effectLst/>
                        <a:latin typeface="+mn-lt"/>
                        <a:ea typeface="+mn-ea"/>
                        <a:cs typeface="+mn-cs"/>
                      </a:endParaRPr>
                    </a:p>
                    <a:p>
                      <a:pPr marL="285750" indent="-285750">
                        <a:buFontTx/>
                        <a:buChar char="-"/>
                      </a:pPr>
                      <a:r>
                        <a:rPr lang="ru-MO" sz="1800" b="0" i="0" kern="1200" smtClean="0">
                          <a:solidFill>
                            <a:schemeClr val="tx1"/>
                          </a:solidFill>
                          <a:effectLst/>
                          <a:latin typeface="+mn-lt"/>
                          <a:ea typeface="+mn-ea"/>
                          <a:cs typeface="+mn-cs"/>
                        </a:rPr>
                        <a:t>УЕ - Паж Единица - 4 Кост с. накладывается на сегментыБлок интерфейса BIU BiosБлок FPU с плавающей запятой</a:t>
                      </a:r>
                      <a:endParaRPr lang="en-US" dirty="0"/>
                    </a:p>
                  </a:txBody>
                  <a:tcPr/>
                </a:tc>
                <a:extLst>
                  <a:ext uri="{0D108BD9-81ED-4DB2-BD59-A6C34878D82A}">
                    <a16:rowId xmlns="" xmlns:a16="http://schemas.microsoft.com/office/drawing/2014/main" val="202638713"/>
                  </a:ext>
                </a:extLst>
              </a:tr>
              <a:tr h="370840">
                <a:tc>
                  <a:txBody>
                    <a:bodyPr/>
                    <a:lstStyle/>
                    <a:p>
                      <a:r>
                        <a:rPr lang="ru-MO" sz="1800" b="0" i="0" kern="1200" smtClean="0">
                          <a:solidFill>
                            <a:schemeClr val="tx1"/>
                          </a:solidFill>
                          <a:effectLst/>
                          <a:latin typeface="+mn-lt"/>
                          <a:ea typeface="+mn-ea"/>
                          <a:cs typeface="+mn-cs"/>
                        </a:rPr>
                        <a:t>регистры</a:t>
                      </a:r>
                      <a:r>
                        <a:rPr lang="en-US" dirty="0" smtClean="0"/>
                        <a:t/>
                      </a:r>
                      <a:br>
                        <a:rPr lang="en-US" dirty="0" smtClean="0"/>
                      </a:br>
                      <a:endParaRPr lang="en-US" dirty="0"/>
                    </a:p>
                  </a:txBody>
                  <a:tcPr/>
                </a:tc>
                <a:tc>
                  <a:txBody>
                    <a:bodyPr/>
                    <a:lstStyle/>
                    <a:p>
                      <a:pPr marL="285750" indent="-285750">
                        <a:buFontTx/>
                        <a:buChar char="-"/>
                      </a:pPr>
                      <a:r>
                        <a:rPr lang="ru-MO" sz="1800" b="0" i="0" kern="1200" smtClean="0">
                          <a:solidFill>
                            <a:schemeClr val="tx1"/>
                          </a:solidFill>
                          <a:effectLst/>
                          <a:latin typeface="+mn-lt"/>
                          <a:ea typeface="+mn-ea"/>
                          <a:cs typeface="+mn-cs"/>
                        </a:rPr>
                        <a:t>общее назначение</a:t>
                      </a:r>
                      <a:endParaRPr lang="en-US" sz="1800" b="0" i="0" kern="1200" smtClean="0">
                        <a:solidFill>
                          <a:schemeClr val="tx1"/>
                        </a:solidFill>
                        <a:effectLst/>
                        <a:latin typeface="+mn-lt"/>
                        <a:ea typeface="+mn-ea"/>
                        <a:cs typeface="+mn-cs"/>
                      </a:endParaRPr>
                    </a:p>
                    <a:p>
                      <a:pPr marL="285750" indent="-285750">
                        <a:buFontTx/>
                        <a:buChar char="-"/>
                      </a:pPr>
                      <a:r>
                        <a:rPr lang="ru-MO" sz="1800" b="0" i="0" kern="1200" smtClean="0">
                          <a:solidFill>
                            <a:schemeClr val="tx1"/>
                          </a:solidFill>
                          <a:effectLst/>
                          <a:latin typeface="+mn-lt"/>
                          <a:ea typeface="+mn-ea"/>
                          <a:cs typeface="+mn-cs"/>
                        </a:rPr>
                        <a:t> сегмент - флаги - IP </a:t>
                      </a:r>
                      <a:endParaRPr lang="en-US" sz="1800" b="0" i="0" kern="1200" smtClean="0">
                        <a:solidFill>
                          <a:schemeClr val="tx1"/>
                        </a:solidFill>
                        <a:effectLst/>
                        <a:latin typeface="+mn-lt"/>
                        <a:ea typeface="+mn-ea"/>
                        <a:cs typeface="+mn-cs"/>
                      </a:endParaRPr>
                    </a:p>
                    <a:p>
                      <a:pPr marL="285750" indent="-285750">
                        <a:buFontTx/>
                        <a:buChar char="-"/>
                      </a:pPr>
                      <a:r>
                        <a:rPr lang="ru-MO" sz="1800" b="0" i="0" kern="1200" smtClean="0">
                          <a:solidFill>
                            <a:schemeClr val="tx1"/>
                          </a:solidFill>
                          <a:effectLst/>
                          <a:latin typeface="+mn-lt"/>
                          <a:ea typeface="+mn-ea"/>
                          <a:cs typeface="+mn-cs"/>
                        </a:rPr>
                        <a:t>команда CR∅ ÷ CR3 </a:t>
                      </a:r>
                      <a:endParaRPr lang="en-US" sz="1800" b="0" i="0" kern="1200" smtClean="0">
                        <a:solidFill>
                          <a:schemeClr val="tx1"/>
                        </a:solidFill>
                        <a:effectLst/>
                        <a:latin typeface="+mn-lt"/>
                        <a:ea typeface="+mn-ea"/>
                        <a:cs typeface="+mn-cs"/>
                      </a:endParaRPr>
                    </a:p>
                    <a:p>
                      <a:pPr marL="285750" indent="-285750">
                        <a:buFontTx/>
                        <a:buChar char="-"/>
                      </a:pPr>
                      <a:r>
                        <a:rPr lang="ru-MO" sz="1800" b="0" i="0" kern="1200" smtClean="0">
                          <a:solidFill>
                            <a:schemeClr val="tx1"/>
                          </a:solidFill>
                          <a:effectLst/>
                          <a:latin typeface="+mn-lt"/>
                          <a:ea typeface="+mn-ea"/>
                          <a:cs typeface="+mn-cs"/>
                        </a:rPr>
                        <a:t>внутренний адрес </a:t>
                      </a:r>
                      <a:endParaRPr lang="en-US" sz="1800" b="0" i="0" kern="1200" smtClean="0">
                        <a:solidFill>
                          <a:schemeClr val="tx1"/>
                        </a:solidFill>
                        <a:effectLst/>
                        <a:latin typeface="+mn-lt"/>
                        <a:ea typeface="+mn-ea"/>
                        <a:cs typeface="+mn-cs"/>
                      </a:endParaRPr>
                    </a:p>
                    <a:p>
                      <a:pPr marL="285750" indent="-285750">
                        <a:buFontTx/>
                        <a:buChar char="-"/>
                      </a:pPr>
                      <a:r>
                        <a:rPr lang="ru-MO" sz="1800" b="0" i="0" kern="1200" smtClean="0">
                          <a:solidFill>
                            <a:schemeClr val="tx1"/>
                          </a:solidFill>
                          <a:effectLst/>
                          <a:latin typeface="+mn-lt"/>
                          <a:ea typeface="+mn-ea"/>
                          <a:cs typeface="+mn-cs"/>
                        </a:rPr>
                        <a:t>устранение неполадок </a:t>
                      </a:r>
                      <a:endParaRPr lang="en-US" sz="1800" b="0" i="0" kern="1200" smtClean="0">
                        <a:solidFill>
                          <a:schemeClr val="tx1"/>
                        </a:solidFill>
                        <a:effectLst/>
                        <a:latin typeface="+mn-lt"/>
                        <a:ea typeface="+mn-ea"/>
                        <a:cs typeface="+mn-cs"/>
                      </a:endParaRPr>
                    </a:p>
                    <a:p>
                      <a:pPr marL="285750" indent="-285750">
                        <a:buFontTx/>
                        <a:buChar char="-"/>
                      </a:pPr>
                      <a:r>
                        <a:rPr lang="ru-MO" sz="1800" b="0" i="0" kern="1200" smtClean="0">
                          <a:solidFill>
                            <a:schemeClr val="tx1"/>
                          </a:solidFill>
                          <a:effectLst/>
                          <a:latin typeface="+mn-lt"/>
                          <a:ea typeface="+mn-ea"/>
                          <a:cs typeface="+mn-cs"/>
                        </a:rPr>
                        <a:t>тестирование TR6, TR7</a:t>
                      </a:r>
                      <a:endParaRPr lang="en-US" dirty="0"/>
                    </a:p>
                  </a:txBody>
                  <a:tcPr/>
                </a:tc>
                <a:extLst>
                  <a:ext uri="{0D108BD9-81ED-4DB2-BD59-A6C34878D82A}">
                    <a16:rowId xmlns="" xmlns:a16="http://schemas.microsoft.com/office/drawing/2014/main" val="1981735369"/>
                  </a:ext>
                </a:extLst>
              </a:tr>
              <a:tr h="370840">
                <a:tc>
                  <a:txBody>
                    <a:bodyPr/>
                    <a:lstStyle/>
                    <a:p>
                      <a:r>
                        <a:rPr lang="ru-MO" sz="1800" b="0" i="0" kern="1200" smtClean="0">
                          <a:solidFill>
                            <a:schemeClr val="tx1"/>
                          </a:solidFill>
                          <a:effectLst/>
                          <a:latin typeface="+mn-lt"/>
                          <a:ea typeface="+mn-ea"/>
                          <a:cs typeface="+mn-cs"/>
                        </a:rPr>
                        <a:t>Способы работы</a:t>
                      </a:r>
                      <a:endParaRPr lang="en-US" sz="1800" b="0" i="0" kern="1200" dirty="0">
                        <a:solidFill>
                          <a:schemeClr val="tx1"/>
                        </a:solidFill>
                        <a:effectLst/>
                        <a:latin typeface="+mn-lt"/>
                        <a:ea typeface="+mn-ea"/>
                        <a:cs typeface="+mn-cs"/>
                      </a:endParaRPr>
                    </a:p>
                  </a:txBody>
                  <a:tcPr/>
                </a:tc>
                <a:tc>
                  <a:txBody>
                    <a:bodyPr/>
                    <a:lstStyle/>
                    <a:p>
                      <a:r>
                        <a:rPr lang="ru-MO" sz="1800" b="0" i="0" kern="1200" smtClean="0">
                          <a:solidFill>
                            <a:schemeClr val="tx1"/>
                          </a:solidFill>
                          <a:effectLst/>
                          <a:latin typeface="+mn-lt"/>
                          <a:ea typeface="+mn-ea"/>
                          <a:cs typeface="+mn-cs"/>
                        </a:rPr>
                        <a:t>→ реальный </a:t>
                      </a:r>
                      <a:endParaRPr lang="en-US" sz="1800" b="0" i="0" kern="1200" smtClean="0">
                        <a:solidFill>
                          <a:schemeClr val="tx1"/>
                        </a:solidFill>
                        <a:effectLst/>
                        <a:latin typeface="+mn-lt"/>
                        <a:ea typeface="+mn-ea"/>
                        <a:cs typeface="+mn-cs"/>
                      </a:endParaRPr>
                    </a:p>
                    <a:p>
                      <a:r>
                        <a:rPr lang="ru-MO" sz="1800" b="0" i="0" kern="1200" smtClean="0">
                          <a:solidFill>
                            <a:schemeClr val="tx1"/>
                          </a:solidFill>
                          <a:effectLst/>
                          <a:latin typeface="+mn-lt"/>
                          <a:ea typeface="+mn-ea"/>
                          <a:cs typeface="+mn-cs"/>
                        </a:rPr>
                        <a:t>→ защищенный</a:t>
                      </a:r>
                      <a:endParaRPr lang="en-US" sz="1800" b="0" i="0" kern="1200" dirty="0">
                        <a:solidFill>
                          <a:schemeClr val="tx1"/>
                        </a:solidFill>
                        <a:effectLst/>
                        <a:latin typeface="+mn-lt"/>
                        <a:ea typeface="+mn-ea"/>
                        <a:cs typeface="+mn-cs"/>
                      </a:endParaRPr>
                    </a:p>
                  </a:txBody>
                  <a:tcPr anchor="ctr"/>
                </a:tc>
                <a:extLst>
                  <a:ext uri="{0D108BD9-81ED-4DB2-BD59-A6C34878D82A}">
                    <a16:rowId xmlns="" xmlns:a16="http://schemas.microsoft.com/office/drawing/2014/main" val="1027374672"/>
                  </a:ext>
                </a:extLst>
              </a:tr>
            </a:tbl>
          </a:graphicData>
        </a:graphic>
      </p:graphicFrame>
    </p:spTree>
    <p:extLst>
      <p:ext uri="{BB962C8B-B14F-4D97-AF65-F5344CB8AC3E}">
        <p14:creationId xmlns:p14="http://schemas.microsoft.com/office/powerpoint/2010/main" val="33880235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Таблица 3"/>
          <p:cNvGraphicFramePr>
            <a:graphicFrameLocks noGrp="1"/>
          </p:cNvGraphicFramePr>
          <p:nvPr>
            <p:extLst>
              <p:ext uri="{D42A27DB-BD31-4B8C-83A1-F6EECF244321}">
                <p14:modId xmlns:p14="http://schemas.microsoft.com/office/powerpoint/2010/main" val="1076320428"/>
              </p:ext>
            </p:extLst>
          </p:nvPr>
        </p:nvGraphicFramePr>
        <p:xfrm>
          <a:off x="168243" y="105467"/>
          <a:ext cx="11810748" cy="3749040"/>
        </p:xfrm>
        <a:graphic>
          <a:graphicData uri="http://schemas.openxmlformats.org/drawingml/2006/table">
            <a:tbl>
              <a:tblPr firstRow="1" bandRow="1">
                <a:tableStyleId>{5940675A-B579-460E-94D1-54222C63F5DA}</a:tableStyleId>
              </a:tblPr>
              <a:tblGrid>
                <a:gridCol w="2177971">
                  <a:extLst>
                    <a:ext uri="{9D8B030D-6E8A-4147-A177-3AD203B41FA5}">
                      <a16:colId xmlns="" xmlns:a16="http://schemas.microsoft.com/office/drawing/2014/main" val="2152233292"/>
                    </a:ext>
                  </a:extLst>
                </a:gridCol>
                <a:gridCol w="9632777">
                  <a:extLst>
                    <a:ext uri="{9D8B030D-6E8A-4147-A177-3AD203B41FA5}">
                      <a16:colId xmlns="" xmlns:a16="http://schemas.microsoft.com/office/drawing/2014/main" val="2269006799"/>
                    </a:ext>
                  </a:extLst>
                </a:gridCol>
              </a:tblGrid>
              <a:tr h="370840">
                <a:tc>
                  <a:txBody>
                    <a:bodyPr/>
                    <a:lstStyle/>
                    <a:p>
                      <a:r>
                        <a:rPr lang="ru-MO" sz="1800" b="0" i="0" kern="1200" smtClean="0">
                          <a:solidFill>
                            <a:schemeClr val="tx1"/>
                          </a:solidFill>
                          <a:effectLst/>
                          <a:latin typeface="+mn-lt"/>
                          <a:ea typeface="+mn-ea"/>
                          <a:cs typeface="+mn-cs"/>
                        </a:rPr>
                        <a:t>Типы данных</a:t>
                      </a:r>
                      <a:endParaRPr lang="en-US" sz="1800" b="0" i="0" kern="1200" dirty="0">
                        <a:solidFill>
                          <a:schemeClr val="tx1"/>
                        </a:solidFill>
                        <a:effectLst/>
                        <a:latin typeface="+mn-lt"/>
                        <a:ea typeface="+mn-ea"/>
                        <a:cs typeface="+mn-cs"/>
                      </a:endParaRPr>
                    </a:p>
                  </a:txBody>
                  <a:tcPr/>
                </a:tc>
                <a:tc>
                  <a:txBody>
                    <a:bodyPr/>
                    <a:lstStyle/>
                    <a:p>
                      <a:pPr marL="285750" indent="-285750">
                        <a:buFontTx/>
                        <a:buChar char="-"/>
                      </a:pPr>
                      <a:r>
                        <a:rPr lang="ru-MO" sz="1800" b="0" i="0" kern="1200" smtClean="0">
                          <a:solidFill>
                            <a:schemeClr val="tx1"/>
                          </a:solidFill>
                          <a:effectLst/>
                          <a:latin typeface="+mn-lt"/>
                          <a:ea typeface="+mn-ea"/>
                          <a:cs typeface="+mn-cs"/>
                        </a:rPr>
                        <a:t>Бит</a:t>
                      </a:r>
                      <a:endParaRPr lang="en-US" sz="1800" b="0" i="0" kern="1200" smtClean="0">
                        <a:solidFill>
                          <a:schemeClr val="tx1"/>
                        </a:solidFill>
                        <a:effectLst/>
                        <a:latin typeface="+mn-lt"/>
                        <a:ea typeface="+mn-ea"/>
                        <a:cs typeface="+mn-cs"/>
                      </a:endParaRPr>
                    </a:p>
                    <a:p>
                      <a:pPr marL="285750" indent="-285750">
                        <a:buFontTx/>
                        <a:buChar char="-"/>
                      </a:pPr>
                      <a:r>
                        <a:rPr lang="ru-MO" sz="1800" b="0" i="0" kern="1200" smtClean="0">
                          <a:solidFill>
                            <a:schemeClr val="tx1"/>
                          </a:solidFill>
                          <a:effectLst/>
                          <a:latin typeface="+mn-lt"/>
                          <a:ea typeface="+mn-ea"/>
                          <a:cs typeface="+mn-cs"/>
                        </a:rPr>
                        <a:t>битовое поле</a:t>
                      </a:r>
                      <a:endParaRPr lang="en-US" sz="1800" b="0" i="0" kern="1200" smtClean="0">
                        <a:solidFill>
                          <a:schemeClr val="tx1"/>
                        </a:solidFill>
                        <a:effectLst/>
                        <a:latin typeface="+mn-lt"/>
                        <a:ea typeface="+mn-ea"/>
                        <a:cs typeface="+mn-cs"/>
                      </a:endParaRPr>
                    </a:p>
                    <a:p>
                      <a:pPr marL="285750" indent="-285750">
                        <a:buFontTx/>
                        <a:buChar char="-"/>
                      </a:pPr>
                      <a:r>
                        <a:rPr lang="ru-MO" sz="1800" b="0" i="0" kern="1200" smtClean="0">
                          <a:solidFill>
                            <a:schemeClr val="tx1"/>
                          </a:solidFill>
                          <a:effectLst/>
                          <a:latin typeface="+mn-lt"/>
                          <a:ea typeface="+mn-ea"/>
                          <a:cs typeface="+mn-cs"/>
                        </a:rPr>
                        <a:t>16, 32, 64 битные прерывания</a:t>
                      </a:r>
                      <a:endParaRPr lang="en-US" sz="1800" b="0" i="0" kern="1200" smtClean="0">
                        <a:solidFill>
                          <a:schemeClr val="tx1"/>
                        </a:solidFill>
                        <a:effectLst/>
                        <a:latin typeface="+mn-lt"/>
                        <a:ea typeface="+mn-ea"/>
                        <a:cs typeface="+mn-cs"/>
                      </a:endParaRPr>
                    </a:p>
                    <a:p>
                      <a:pPr marL="285750" indent="-285750">
                        <a:buFontTx/>
                        <a:buChar char="-"/>
                      </a:pPr>
                      <a:r>
                        <a:rPr lang="ru-MO" sz="1800" b="0" i="0" kern="1200" smtClean="0">
                          <a:solidFill>
                            <a:schemeClr val="tx1"/>
                          </a:solidFill>
                          <a:effectLst/>
                          <a:latin typeface="+mn-lt"/>
                          <a:ea typeface="+mn-ea"/>
                          <a:cs typeface="+mn-cs"/>
                        </a:rPr>
                        <a:t>16, 32-битное смещение</a:t>
                      </a:r>
                      <a:endParaRPr lang="en-US" sz="1800" b="0" i="0" kern="1200" smtClean="0">
                        <a:solidFill>
                          <a:schemeClr val="tx1"/>
                        </a:solidFill>
                        <a:effectLst/>
                        <a:latin typeface="+mn-lt"/>
                        <a:ea typeface="+mn-ea"/>
                        <a:cs typeface="+mn-cs"/>
                      </a:endParaRPr>
                    </a:p>
                    <a:p>
                      <a:pPr marL="0" indent="0">
                        <a:buFontTx/>
                        <a:buNone/>
                      </a:pPr>
                      <a:r>
                        <a:rPr lang="ru-MO" sz="1800" b="0" i="0" kern="1200" smtClean="0">
                          <a:solidFill>
                            <a:schemeClr val="tx1"/>
                          </a:solidFill>
                          <a:effectLst/>
                          <a:latin typeface="+mn-lt"/>
                          <a:ea typeface="+mn-ea"/>
                          <a:cs typeface="+mn-cs"/>
                        </a:rPr>
                        <a:t>индикатор: </a:t>
                      </a:r>
                      <a:endParaRPr lang="en-US" sz="1800" b="0" i="0" kern="1200" smtClean="0">
                        <a:solidFill>
                          <a:schemeClr val="tx1"/>
                        </a:solidFill>
                        <a:effectLst/>
                        <a:latin typeface="+mn-lt"/>
                        <a:ea typeface="+mn-ea"/>
                        <a:cs typeface="+mn-cs"/>
                      </a:endParaRPr>
                    </a:p>
                    <a:p>
                      <a:pPr marL="285750" indent="-285750">
                        <a:buFontTx/>
                        <a:buChar char="-"/>
                      </a:pPr>
                      <a:r>
                        <a:rPr lang="ru-MO" sz="1800" b="0" i="0" kern="1200" smtClean="0">
                          <a:solidFill>
                            <a:schemeClr val="tx1"/>
                          </a:solidFill>
                          <a:effectLst/>
                          <a:latin typeface="+mn-lt"/>
                          <a:ea typeface="+mn-ea"/>
                          <a:cs typeface="+mn-cs"/>
                        </a:rPr>
                        <a:t>селектор + смещение</a:t>
                      </a:r>
                      <a:endParaRPr lang="en-US" sz="1800" b="0" i="0" kern="1200" smtClean="0">
                        <a:solidFill>
                          <a:schemeClr val="tx1"/>
                        </a:solidFill>
                        <a:effectLst/>
                        <a:latin typeface="+mn-lt"/>
                        <a:ea typeface="+mn-ea"/>
                        <a:cs typeface="+mn-cs"/>
                      </a:endParaRPr>
                    </a:p>
                    <a:p>
                      <a:pPr marL="285750" indent="-285750">
                        <a:buFontTx/>
                        <a:buChar char="-"/>
                      </a:pPr>
                      <a:r>
                        <a:rPr lang="ru-MO" sz="1800" b="0" i="0" kern="1200" smtClean="0">
                          <a:solidFill>
                            <a:schemeClr val="tx1"/>
                          </a:solidFill>
                          <a:effectLst/>
                          <a:latin typeface="+mn-lt"/>
                          <a:ea typeface="+mn-ea"/>
                          <a:cs typeface="+mn-cs"/>
                        </a:rPr>
                        <a:t>ASCII</a:t>
                      </a:r>
                      <a:endParaRPr lang="en-US" sz="1800" b="0" i="0" kern="1200" smtClean="0">
                        <a:solidFill>
                          <a:schemeClr val="tx1"/>
                        </a:solidFill>
                        <a:effectLst/>
                        <a:latin typeface="+mn-lt"/>
                        <a:ea typeface="+mn-ea"/>
                        <a:cs typeface="+mn-cs"/>
                      </a:endParaRPr>
                    </a:p>
                    <a:p>
                      <a:pPr marL="285750" indent="-285750">
                        <a:buFontTx/>
                        <a:buChar char="-"/>
                      </a:pPr>
                      <a:r>
                        <a:rPr lang="ru-MO" sz="1800" b="0" i="0" kern="1200" smtClean="0">
                          <a:solidFill>
                            <a:schemeClr val="tx1"/>
                          </a:solidFill>
                          <a:effectLst/>
                          <a:latin typeface="+mn-lt"/>
                          <a:ea typeface="+mn-ea"/>
                          <a:cs typeface="+mn-cs"/>
                        </a:rPr>
                        <a:t>BCD разделенный, не разделенныйВМ</a:t>
                      </a:r>
                      <a:endParaRPr lang="en-US" sz="1800" b="0" i="0" kern="1200" dirty="0">
                        <a:solidFill>
                          <a:schemeClr val="tx1"/>
                        </a:solidFill>
                        <a:effectLst/>
                        <a:latin typeface="+mn-lt"/>
                        <a:ea typeface="+mn-ea"/>
                        <a:cs typeface="+mn-cs"/>
                      </a:endParaRPr>
                    </a:p>
                  </a:txBody>
                  <a:tcPr anchor="ctr"/>
                </a:tc>
                <a:extLst>
                  <a:ext uri="{0D108BD9-81ED-4DB2-BD59-A6C34878D82A}">
                    <a16:rowId xmlns="" xmlns:a16="http://schemas.microsoft.com/office/drawing/2014/main" val="368875481"/>
                  </a:ext>
                </a:extLst>
              </a:tr>
              <a:tr h="370840">
                <a:tc>
                  <a:txBody>
                    <a:bodyPr/>
                    <a:lstStyle/>
                    <a:p>
                      <a:r>
                        <a:rPr lang="ru-MO" sz="1800" b="0" i="0" kern="1200" smtClean="0">
                          <a:solidFill>
                            <a:schemeClr val="tx1"/>
                          </a:solidFill>
                          <a:effectLst/>
                          <a:latin typeface="+mn-lt"/>
                          <a:ea typeface="+mn-ea"/>
                          <a:cs typeface="+mn-cs"/>
                        </a:rPr>
                        <a:t>Способы адресации</a:t>
                      </a:r>
                      <a:r>
                        <a:rPr lang="en-US" dirty="0" smtClean="0"/>
                        <a:t/>
                      </a:r>
                      <a:br>
                        <a:rPr lang="en-US" dirty="0" smtClean="0"/>
                      </a:br>
                      <a:endParaRPr lang="en-US" sz="1800" b="0" i="0" kern="1200" dirty="0">
                        <a:solidFill>
                          <a:schemeClr val="tx1"/>
                        </a:solidFill>
                        <a:effectLst/>
                        <a:latin typeface="+mn-lt"/>
                        <a:ea typeface="+mn-ea"/>
                        <a:cs typeface="+mn-cs"/>
                      </a:endParaRPr>
                    </a:p>
                  </a:txBody>
                  <a:tcPr anchor="ctr"/>
                </a:tc>
                <a:tc>
                  <a:txBody>
                    <a:bodyPr/>
                    <a:lstStyle/>
                    <a:p>
                      <a:pPr marL="0" indent="0">
                        <a:buFontTx/>
                        <a:buNone/>
                      </a:pPr>
                      <a:r>
                        <a:rPr lang="ru-MO" sz="1800" b="0" i="0" kern="1200" smtClean="0">
                          <a:solidFill>
                            <a:schemeClr val="tx1"/>
                          </a:solidFill>
                          <a:effectLst/>
                          <a:latin typeface="+mn-lt"/>
                          <a:ea typeface="+mn-ea"/>
                          <a:cs typeface="+mn-cs"/>
                        </a:rPr>
                        <a:t>прямой через регистры G(g) </a:t>
                      </a:r>
                      <a:endParaRPr lang="en-US" sz="1800" b="0" i="0" kern="1200" smtClean="0">
                        <a:solidFill>
                          <a:schemeClr val="tx1"/>
                        </a:solidFill>
                        <a:effectLst/>
                        <a:latin typeface="+mn-lt"/>
                        <a:ea typeface="+mn-ea"/>
                        <a:cs typeface="+mn-cs"/>
                      </a:endParaRPr>
                    </a:p>
                    <a:p>
                      <a:pPr marL="0" indent="0">
                        <a:buFontTx/>
                        <a:buNone/>
                      </a:pPr>
                      <a:r>
                        <a:rPr lang="ru-MO" sz="1800" b="0" i="0" kern="1200" smtClean="0">
                          <a:solidFill>
                            <a:schemeClr val="tx1"/>
                          </a:solidFill>
                          <a:effectLst/>
                          <a:latin typeface="+mn-lt"/>
                          <a:ea typeface="+mn-ea"/>
                          <a:cs typeface="+mn-cs"/>
                        </a:rPr>
                        <a:t>с автоинкрементом M(M(PC)); </a:t>
                      </a:r>
                      <a:endParaRPr lang="en-US" sz="1800" b="0" i="0" kern="1200" smtClean="0">
                        <a:solidFill>
                          <a:schemeClr val="tx1"/>
                        </a:solidFill>
                        <a:effectLst/>
                        <a:latin typeface="+mn-lt"/>
                        <a:ea typeface="+mn-ea"/>
                        <a:cs typeface="+mn-cs"/>
                      </a:endParaRPr>
                    </a:p>
                    <a:p>
                      <a:pPr marL="0" indent="0">
                        <a:buFontTx/>
                        <a:buNone/>
                      </a:pPr>
                      <a:r>
                        <a:rPr lang="ru-MO" sz="1800" b="0" i="0" kern="1200" smtClean="0">
                          <a:solidFill>
                            <a:schemeClr val="tx1"/>
                          </a:solidFill>
                          <a:effectLst/>
                          <a:latin typeface="+mn-lt"/>
                          <a:ea typeface="+mn-ea"/>
                          <a:cs typeface="+mn-cs"/>
                        </a:rPr>
                        <a:t>ПК = ПК + 1 немедленная М (ПК); </a:t>
                      </a:r>
                      <a:endParaRPr lang="en-US" sz="1800" b="0" i="0" kern="1200" smtClean="0">
                        <a:solidFill>
                          <a:schemeClr val="tx1"/>
                        </a:solidFill>
                        <a:effectLst/>
                        <a:latin typeface="+mn-lt"/>
                        <a:ea typeface="+mn-ea"/>
                        <a:cs typeface="+mn-cs"/>
                      </a:endParaRPr>
                    </a:p>
                    <a:p>
                      <a:pPr marL="0" indent="0">
                        <a:buFontTx/>
                        <a:buNone/>
                      </a:pPr>
                      <a:r>
                        <a:rPr lang="ru-MO" sz="1800" b="0" i="0" kern="1200" smtClean="0">
                          <a:solidFill>
                            <a:schemeClr val="tx1"/>
                          </a:solidFill>
                          <a:effectLst/>
                          <a:latin typeface="+mn-lt"/>
                          <a:ea typeface="+mn-ea"/>
                          <a:cs typeface="+mn-cs"/>
                        </a:rPr>
                        <a:t>ПК = ПК + 1 непрямой по регистрам М(Г(ж)) косвенный со смещением М(Г(г)+д) косвенный по индексному М(Г(г1)+Г(г2)*Сб*Н) где N= 0, 1, 2, 4</a:t>
                      </a:r>
                      <a:endParaRPr lang="en-US" sz="1800" b="0" i="0" kern="1200" dirty="0">
                        <a:solidFill>
                          <a:schemeClr val="tx1"/>
                        </a:solidFill>
                        <a:effectLst/>
                        <a:latin typeface="+mn-lt"/>
                        <a:ea typeface="+mn-ea"/>
                        <a:cs typeface="+mn-cs"/>
                      </a:endParaRPr>
                    </a:p>
                  </a:txBody>
                  <a:tcPr anchor="ctr"/>
                </a:tc>
                <a:extLst>
                  <a:ext uri="{0D108BD9-81ED-4DB2-BD59-A6C34878D82A}">
                    <a16:rowId xmlns="" xmlns:a16="http://schemas.microsoft.com/office/drawing/2014/main" val="2227836911"/>
                  </a:ext>
                </a:extLst>
              </a:tr>
            </a:tbl>
          </a:graphicData>
        </a:graphic>
      </p:graphicFrame>
    </p:spTree>
    <p:extLst>
      <p:ext uri="{BB962C8B-B14F-4D97-AF65-F5344CB8AC3E}">
        <p14:creationId xmlns:p14="http://schemas.microsoft.com/office/powerpoint/2010/main" val="35194582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0"/>
            <a:ext cx="6096000" cy="369332"/>
          </a:xfrm>
          <a:prstGeom prst="rect">
            <a:avLst/>
          </a:prstGeom>
        </p:spPr>
        <p:txBody>
          <a:bodyPr>
            <a:spAutoFit/>
          </a:bodyPr>
          <a:lstStyle/>
          <a:p>
            <a:r>
              <a:rPr lang="en-US" b="1" dirty="0" err="1">
                <a:solidFill>
                  <a:srgbClr val="000000"/>
                </a:solidFill>
                <a:latin typeface="Times New Roman" pitchFamily="18" charset="0"/>
                <a:cs typeface="Times New Roman" pitchFamily="18" charset="0"/>
              </a:rPr>
              <a:t>UltraSPARC</a:t>
            </a:r>
            <a:r>
              <a:rPr lang="en-US" b="1" dirty="0">
                <a:solidFill>
                  <a:srgbClr val="000000"/>
                </a:solidFill>
                <a:latin typeface="Times New Roman" pitchFamily="18" charset="0"/>
                <a:cs typeface="Times New Roman" pitchFamily="18" charset="0"/>
              </a:rPr>
              <a:t> II</a:t>
            </a:r>
            <a:r>
              <a:rPr lang="en-US" dirty="0">
                <a:latin typeface="Times New Roman" pitchFamily="18" charset="0"/>
                <a:cs typeface="Times New Roman" pitchFamily="18" charset="0"/>
              </a:rPr>
              <a:t> </a:t>
            </a:r>
          </a:p>
        </p:txBody>
      </p:sp>
      <p:graphicFrame>
        <p:nvGraphicFramePr>
          <p:cNvPr id="2" name="Таблица 1"/>
          <p:cNvGraphicFramePr>
            <a:graphicFrameLocks noGrp="1"/>
          </p:cNvGraphicFramePr>
          <p:nvPr>
            <p:extLst>
              <p:ext uri="{D42A27DB-BD31-4B8C-83A1-F6EECF244321}">
                <p14:modId xmlns:p14="http://schemas.microsoft.com/office/powerpoint/2010/main" val="3883698622"/>
              </p:ext>
            </p:extLst>
          </p:nvPr>
        </p:nvGraphicFramePr>
        <p:xfrm>
          <a:off x="0" y="369332"/>
          <a:ext cx="12068270" cy="4572000"/>
        </p:xfrm>
        <a:graphic>
          <a:graphicData uri="http://schemas.openxmlformats.org/drawingml/2006/table">
            <a:tbl>
              <a:tblPr firstRow="1" bandRow="1">
                <a:tableStyleId>{5940675A-B579-460E-94D1-54222C63F5DA}</a:tableStyleId>
              </a:tblPr>
              <a:tblGrid>
                <a:gridCol w="1004935">
                  <a:extLst>
                    <a:ext uri="{9D8B030D-6E8A-4147-A177-3AD203B41FA5}">
                      <a16:colId xmlns="" xmlns:a16="http://schemas.microsoft.com/office/drawing/2014/main" val="3478211657"/>
                    </a:ext>
                  </a:extLst>
                </a:gridCol>
                <a:gridCol w="11063335">
                  <a:extLst>
                    <a:ext uri="{9D8B030D-6E8A-4147-A177-3AD203B41FA5}">
                      <a16:colId xmlns="" xmlns:a16="http://schemas.microsoft.com/office/drawing/2014/main" val="3777567960"/>
                    </a:ext>
                  </a:extLst>
                </a:gridCol>
              </a:tblGrid>
              <a:tr h="370840">
                <a:tc>
                  <a:txBody>
                    <a:bodyPr/>
                    <a:lstStyle/>
                    <a:p>
                      <a:r>
                        <a:rPr lang="en-US" sz="1800" b="0" i="0" kern="1200" dirty="0">
                          <a:solidFill>
                            <a:schemeClr val="tx1"/>
                          </a:solidFill>
                          <a:effectLst/>
                          <a:latin typeface="+mn-lt"/>
                          <a:ea typeface="+mn-ea"/>
                          <a:cs typeface="+mn-cs"/>
                        </a:rPr>
                        <a:t>1970</a:t>
                      </a:r>
                    </a:p>
                  </a:txBody>
                  <a:tcPr/>
                </a:tc>
                <a:tc>
                  <a:txBody>
                    <a:bodyPr/>
                    <a:lstStyle/>
                    <a:p>
                      <a:r>
                        <a:rPr lang="ru-MO" sz="1800" b="0" i="0" kern="1200" smtClean="0">
                          <a:solidFill>
                            <a:schemeClr val="tx1"/>
                          </a:solidFill>
                          <a:effectLst/>
                          <a:latin typeface="+mn-lt"/>
                          <a:ea typeface="+mn-ea"/>
                          <a:cs typeface="+mn-cs"/>
                        </a:rPr>
                        <a:t>- Энди Бехтольшейм - в Стэнфордском университете сделали первую рабочую станцию ​​в сети под названием SUN 1 (Standford University Network) → с микропроцессором</a:t>
                      </a:r>
                      <a:endParaRPr lang="en-US" sz="1800" b="0" i="0" kern="1200" dirty="0">
                        <a:solidFill>
                          <a:schemeClr val="tx1"/>
                        </a:solidFill>
                        <a:effectLst/>
                        <a:latin typeface="+mn-lt"/>
                        <a:ea typeface="+mn-ea"/>
                        <a:cs typeface="+mn-cs"/>
                      </a:endParaRPr>
                    </a:p>
                  </a:txBody>
                  <a:tcPr anchor="ctr"/>
                </a:tc>
                <a:extLst>
                  <a:ext uri="{0D108BD9-81ED-4DB2-BD59-A6C34878D82A}">
                    <a16:rowId xmlns="" xmlns:a16="http://schemas.microsoft.com/office/drawing/2014/main" val="2903616204"/>
                  </a:ext>
                </a:extLst>
              </a:tr>
              <a:tr h="370840">
                <a:tc>
                  <a:txBody>
                    <a:bodyPr/>
                    <a:lstStyle/>
                    <a:p>
                      <a:r>
                        <a:rPr lang="en-US" sz="1800" b="0" i="0" kern="1200" dirty="0" smtClean="0">
                          <a:solidFill>
                            <a:schemeClr val="tx1"/>
                          </a:solidFill>
                          <a:effectLst/>
                          <a:latin typeface="+mn-lt"/>
                          <a:ea typeface="+mn-ea"/>
                          <a:cs typeface="+mn-cs"/>
                        </a:rPr>
                        <a:t>1982</a:t>
                      </a:r>
                      <a:r>
                        <a:rPr lang="en-US" dirty="0" smtClean="0"/>
                        <a:t> </a:t>
                      </a:r>
                      <a:br>
                        <a:rPr lang="en-US" dirty="0" smtClean="0"/>
                      </a:br>
                      <a:endParaRPr lang="en-US" dirty="0"/>
                    </a:p>
                  </a:txBody>
                  <a:tcPr/>
                </a:tc>
                <a:tc>
                  <a:txBody>
                    <a:bodyPr/>
                    <a:lstStyle/>
                    <a:p>
                      <a:r>
                        <a:rPr lang="ru-MO" sz="1800" b="0" i="0" kern="1200" smtClean="0">
                          <a:solidFill>
                            <a:schemeClr val="tx1"/>
                          </a:solidFill>
                          <a:effectLst/>
                          <a:latin typeface="+mn-lt"/>
                          <a:ea typeface="+mn-ea"/>
                          <a:cs typeface="+mn-cs"/>
                        </a:rPr>
                        <a:t>- основание Sun Microsystem SUN2, SUN3 - с использованием микропроцессора Motorola - с сетевой картой Ethernet, программным обеспечением TCP/IP</a:t>
                      </a:r>
                      <a:endParaRPr lang="en-US" dirty="0"/>
                    </a:p>
                  </a:txBody>
                  <a:tcPr/>
                </a:tc>
                <a:extLst>
                  <a:ext uri="{0D108BD9-81ED-4DB2-BD59-A6C34878D82A}">
                    <a16:rowId xmlns="" xmlns:a16="http://schemas.microsoft.com/office/drawing/2014/main" val="264986239"/>
                  </a:ext>
                </a:extLst>
              </a:tr>
              <a:tr h="370840">
                <a:tc>
                  <a:txBody>
                    <a:bodyPr/>
                    <a:lstStyle/>
                    <a:p>
                      <a:r>
                        <a:rPr lang="en-US" sz="1800" b="0" i="0" kern="1200" dirty="0">
                          <a:solidFill>
                            <a:schemeClr val="tx1"/>
                          </a:solidFill>
                          <a:effectLst/>
                          <a:latin typeface="+mn-lt"/>
                          <a:ea typeface="+mn-ea"/>
                          <a:cs typeface="+mn-cs"/>
                        </a:rPr>
                        <a:t>1987</a:t>
                      </a:r>
                    </a:p>
                  </a:txBody>
                  <a:tcPr/>
                </a:tc>
                <a:tc>
                  <a:txBody>
                    <a:bodyPr/>
                    <a:lstStyle/>
                    <a:p>
                      <a:r>
                        <a:rPr lang="ru-MO" sz="1800" b="0" i="0" kern="1200" smtClean="0">
                          <a:solidFill>
                            <a:schemeClr val="tx1"/>
                          </a:solidFill>
                          <a:effectLst/>
                          <a:latin typeface="+mn-lt"/>
                          <a:ea typeface="+mn-ea"/>
                          <a:cs typeface="+mn-cs"/>
                        </a:rPr>
                        <a:t>- Sun создает свой первый ЦП с технологиями RISC II под названием SPARC (Scalable Processor ARChitecture).32-битная машина на 36 МГц инструкции для целых чисел</a:t>
                      </a:r>
                      <a:endParaRPr lang="en-US" sz="1800" b="0" i="0" kern="1200" dirty="0">
                        <a:solidFill>
                          <a:schemeClr val="tx1"/>
                        </a:solidFill>
                        <a:effectLst/>
                        <a:latin typeface="+mn-lt"/>
                        <a:ea typeface="+mn-ea"/>
                        <a:cs typeface="+mn-cs"/>
                      </a:endParaRPr>
                    </a:p>
                  </a:txBody>
                  <a:tcPr anchor="ctr"/>
                </a:tc>
                <a:extLst>
                  <a:ext uri="{0D108BD9-81ED-4DB2-BD59-A6C34878D82A}">
                    <a16:rowId xmlns="" xmlns:a16="http://schemas.microsoft.com/office/drawing/2014/main" val="3729296713"/>
                  </a:ext>
                </a:extLst>
              </a:tr>
              <a:tr h="370840">
                <a:tc>
                  <a:txBody>
                    <a:bodyPr/>
                    <a:lstStyle/>
                    <a:p>
                      <a:r>
                        <a:rPr lang="en-US" sz="1800" b="0" i="0" kern="1200" dirty="0" smtClean="0">
                          <a:solidFill>
                            <a:schemeClr val="tx1"/>
                          </a:solidFill>
                          <a:effectLst/>
                          <a:latin typeface="+mn-lt"/>
                          <a:ea typeface="+mn-ea"/>
                          <a:cs typeface="+mn-cs"/>
                        </a:rPr>
                        <a:t>1995</a:t>
                      </a:r>
                      <a:r>
                        <a:rPr lang="en-US" dirty="0" smtClean="0"/>
                        <a:t> </a:t>
                      </a:r>
                      <a:br>
                        <a:rPr lang="en-US" dirty="0" smtClean="0"/>
                      </a:br>
                      <a:endParaRPr lang="en-US" dirty="0"/>
                    </a:p>
                  </a:txBody>
                  <a:tcPr/>
                </a:tc>
                <a:tc>
                  <a:txBody>
                    <a:bodyPr/>
                    <a:lstStyle/>
                    <a:p>
                      <a:pPr marL="285750" indent="-285750">
                        <a:buFontTx/>
                        <a:buChar char="-"/>
                      </a:pPr>
                      <a:r>
                        <a:rPr lang="ru-MO" sz="1800" b="0" i="0" kern="1200" smtClean="0">
                          <a:solidFill>
                            <a:schemeClr val="tx1"/>
                          </a:solidFill>
                          <a:effectLst/>
                          <a:latin typeface="+mn-lt"/>
                          <a:ea typeface="+mn-ea"/>
                          <a:cs typeface="+mn-cs"/>
                        </a:rPr>
                        <a:t>UltraSPARC - версия 9 (V9) - 64-битная</a:t>
                      </a:r>
                      <a:endParaRPr lang="en-US" sz="1800" b="0" i="0" kern="1200" smtClean="0">
                        <a:solidFill>
                          <a:schemeClr val="tx1"/>
                        </a:solidFill>
                        <a:effectLst/>
                        <a:latin typeface="+mn-lt"/>
                        <a:ea typeface="+mn-ea"/>
                        <a:cs typeface="+mn-cs"/>
                      </a:endParaRPr>
                    </a:p>
                    <a:p>
                      <a:pPr marL="285750" indent="-285750">
                        <a:buFontTx/>
                        <a:buChar char="-"/>
                      </a:pPr>
                      <a:r>
                        <a:rPr lang="ru-MO" sz="1800" b="0" i="0" kern="1200" smtClean="0">
                          <a:solidFill>
                            <a:schemeClr val="tx1"/>
                          </a:solidFill>
                          <a:effectLst/>
                          <a:latin typeface="+mn-lt"/>
                          <a:ea typeface="+mn-ea"/>
                          <a:cs typeface="+mn-cs"/>
                        </a:rPr>
                        <a:t>обработка изображений и аудио/видео сигналов </a:t>
                      </a:r>
                      <a:endParaRPr lang="en-US" sz="1800" b="0" i="0" kern="1200" smtClean="0">
                        <a:solidFill>
                          <a:schemeClr val="tx1"/>
                        </a:solidFill>
                        <a:effectLst/>
                        <a:latin typeface="+mn-lt"/>
                        <a:ea typeface="+mn-ea"/>
                        <a:cs typeface="+mn-cs"/>
                      </a:endParaRPr>
                    </a:p>
                    <a:p>
                      <a:pPr marL="285750" indent="-285750">
                        <a:buFontTx/>
                        <a:buChar char="-"/>
                      </a:pPr>
                      <a:r>
                        <a:rPr lang="ru-MO" sz="1800" b="0" i="0" kern="1200" smtClean="0">
                          <a:solidFill>
                            <a:schemeClr val="tx1"/>
                          </a:solidFill>
                          <a:effectLst/>
                          <a:latin typeface="+mn-lt"/>
                          <a:ea typeface="+mn-ea"/>
                          <a:cs typeface="+mn-cs"/>
                        </a:rPr>
                        <a:t>набор новых инструкций под названием VIS = Visual Instruction Set </a:t>
                      </a:r>
                      <a:endParaRPr lang="en-US" sz="1800" b="0" i="0" kern="1200" smtClean="0">
                        <a:solidFill>
                          <a:schemeClr val="tx1"/>
                        </a:solidFill>
                        <a:effectLst/>
                        <a:latin typeface="+mn-lt"/>
                        <a:ea typeface="+mn-ea"/>
                        <a:cs typeface="+mn-cs"/>
                      </a:endParaRPr>
                    </a:p>
                    <a:p>
                      <a:pPr marL="285750" indent="-285750">
                        <a:buFontTx/>
                        <a:buChar char="-"/>
                      </a:pPr>
                      <a:r>
                        <a:rPr lang="ru-MO" sz="1800" b="0" i="0" kern="1200" smtClean="0">
                          <a:solidFill>
                            <a:schemeClr val="tx1"/>
                          </a:solidFill>
                          <a:effectLst/>
                          <a:latin typeface="+mn-lt"/>
                          <a:ea typeface="+mn-ea"/>
                          <a:cs typeface="+mn-cs"/>
                        </a:rPr>
                        <a:t>для профессиональных приложений в качестве многопроцессорных веб-серверов с десятками процессоров и физической памятью 2-го порядка ТБ (1 терабайт = 1012 байт)</a:t>
                      </a:r>
                      <a:endParaRPr lang="en-US" dirty="0"/>
                    </a:p>
                  </a:txBody>
                  <a:tcPr/>
                </a:tc>
                <a:extLst>
                  <a:ext uri="{0D108BD9-81ED-4DB2-BD59-A6C34878D82A}">
                    <a16:rowId xmlns="" xmlns:a16="http://schemas.microsoft.com/office/drawing/2014/main" val="1683651193"/>
                  </a:ext>
                </a:extLst>
              </a:tr>
              <a:tr h="370840">
                <a:tc>
                  <a:txBody>
                    <a:bodyPr/>
                    <a:lstStyle/>
                    <a:p>
                      <a:r>
                        <a:rPr lang="en-US" sz="1800" b="0" i="0" kern="1200" dirty="0" err="1" smtClean="0">
                          <a:solidFill>
                            <a:schemeClr val="tx1"/>
                          </a:solidFill>
                          <a:effectLst/>
                          <a:latin typeface="+mn-lt"/>
                          <a:ea typeface="+mn-ea"/>
                          <a:cs typeface="+mn-cs"/>
                        </a:rPr>
                        <a:t>UltraSPARC</a:t>
                      </a:r>
                      <a:r>
                        <a:rPr lang="en-US" sz="1800" b="0" i="0" kern="1200" dirty="0" smtClean="0">
                          <a:solidFill>
                            <a:schemeClr val="tx1"/>
                          </a:solidFill>
                          <a:effectLst/>
                          <a:latin typeface="+mn-lt"/>
                          <a:ea typeface="+mn-ea"/>
                          <a:cs typeface="+mn-cs"/>
                        </a:rPr>
                        <a:t> I –</a:t>
                      </a:r>
                      <a:r>
                        <a:rPr lang="en-US" dirty="0" smtClean="0"/>
                        <a:t> </a:t>
                      </a:r>
                      <a:br>
                        <a:rPr lang="en-US" dirty="0" smtClean="0"/>
                      </a:br>
                      <a:r>
                        <a:rPr lang="en-US" sz="1800" b="0" i="0" kern="1200" dirty="0" err="1" smtClean="0">
                          <a:solidFill>
                            <a:schemeClr val="tx1"/>
                          </a:solidFill>
                          <a:effectLst/>
                          <a:latin typeface="+mn-lt"/>
                          <a:ea typeface="+mn-ea"/>
                          <a:cs typeface="+mn-cs"/>
                        </a:rPr>
                        <a:t>UltraSPARC</a:t>
                      </a:r>
                      <a:r>
                        <a:rPr lang="en-US" sz="1800" b="0" i="0" kern="1200" dirty="0" smtClean="0">
                          <a:solidFill>
                            <a:schemeClr val="tx1"/>
                          </a:solidFill>
                          <a:effectLst/>
                          <a:latin typeface="+mn-lt"/>
                          <a:ea typeface="+mn-ea"/>
                          <a:cs typeface="+mn-cs"/>
                        </a:rPr>
                        <a:t> II –</a:t>
                      </a:r>
                      <a:r>
                        <a:rPr lang="en-US" dirty="0" smtClean="0"/>
                        <a:t> </a:t>
                      </a:r>
                      <a:endParaRPr lang="en-US" dirty="0"/>
                    </a:p>
                  </a:txBody>
                  <a:tcPr/>
                </a:tc>
                <a:tc>
                  <a:txBody>
                    <a:bodyPr/>
                    <a:lstStyle/>
                    <a:p>
                      <a:r>
                        <a:rPr lang="ru-MO" sz="1800" b="0" i="0" kern="1200" smtClean="0">
                          <a:solidFill>
                            <a:schemeClr val="tx1"/>
                          </a:solidFill>
                          <a:effectLst/>
                          <a:latin typeface="+mn-lt"/>
                          <a:ea typeface="+mn-ea"/>
                          <a:cs typeface="+mn-cs"/>
                        </a:rPr>
                        <a:t>с повышенной тактовой частотой</a:t>
                      </a:r>
                      <a:r>
                        <a:rPr lang="en-US" dirty="0" smtClean="0"/>
                        <a:t/>
                      </a:r>
                      <a:br>
                        <a:rPr lang="en-US" dirty="0" smtClean="0"/>
                      </a:br>
                      <a:endParaRPr lang="en-US" dirty="0"/>
                    </a:p>
                  </a:txBody>
                  <a:tcPr/>
                </a:tc>
                <a:extLst>
                  <a:ext uri="{0D108BD9-81ED-4DB2-BD59-A6C34878D82A}">
                    <a16:rowId xmlns="" xmlns:a16="http://schemas.microsoft.com/office/drawing/2014/main" val="1616190302"/>
                  </a:ext>
                </a:extLst>
              </a:tr>
            </a:tbl>
          </a:graphicData>
        </a:graphic>
      </p:graphicFrame>
    </p:spTree>
    <p:extLst>
      <p:ext uri="{BB962C8B-B14F-4D97-AF65-F5344CB8AC3E}">
        <p14:creationId xmlns:p14="http://schemas.microsoft.com/office/powerpoint/2010/main" val="19658745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0"/>
            <a:ext cx="6096000" cy="369332"/>
          </a:xfrm>
          <a:prstGeom prst="rect">
            <a:avLst/>
          </a:prstGeom>
        </p:spPr>
        <p:txBody>
          <a:bodyPr>
            <a:spAutoFit/>
          </a:bodyPr>
          <a:lstStyle/>
          <a:p>
            <a:r>
              <a:rPr lang="ru-MO" b="1">
                <a:solidFill>
                  <a:srgbClr val="000000"/>
                </a:solidFill>
                <a:latin typeface="Times New Roman" pitchFamily="18" charset="0"/>
                <a:cs typeface="Times New Roman" pitchFamily="18" charset="0"/>
              </a:rPr>
              <a:t>Чипы </a:t>
            </a:r>
            <a:r>
              <a:rPr lang="en-US" b="1" smtClean="0">
                <a:solidFill>
                  <a:srgbClr val="000000"/>
                </a:solidFill>
                <a:latin typeface="Times New Roman" pitchFamily="18" charset="0"/>
                <a:cs typeface="Times New Roman" pitchFamily="18" charset="0"/>
              </a:rPr>
              <a:t>PicoJava </a:t>
            </a:r>
            <a:r>
              <a:rPr lang="en-US" smtClean="0">
                <a:latin typeface="Times New Roman" pitchFamily="18" charset="0"/>
                <a:cs typeface="Times New Roman" pitchFamily="18" charset="0"/>
              </a:rPr>
              <a:t> </a:t>
            </a:r>
            <a:endParaRPr lang="en-US" dirty="0">
              <a:latin typeface="Times New Roman" pitchFamily="18" charset="0"/>
              <a:cs typeface="Times New Roman" pitchFamily="18" charset="0"/>
            </a:endParaRPr>
          </a:p>
        </p:txBody>
      </p:sp>
      <p:sp>
        <p:nvSpPr>
          <p:cNvPr id="2" name="Прямоугольник 1"/>
          <p:cNvSpPr/>
          <p:nvPr/>
        </p:nvSpPr>
        <p:spPr>
          <a:xfrm>
            <a:off x="0" y="444301"/>
            <a:ext cx="12086376" cy="3139321"/>
          </a:xfrm>
          <a:prstGeom prst="rect">
            <a:avLst/>
          </a:prstGeom>
        </p:spPr>
        <p:txBody>
          <a:bodyPr wrap="square">
            <a:spAutoFit/>
          </a:bodyPr>
          <a:lstStyle/>
          <a:p>
            <a:pPr marL="285750" indent="-285750">
              <a:buFontTx/>
              <a:buChar char="-"/>
            </a:pPr>
            <a:r>
              <a:rPr lang="ru-MO" smtClean="0">
                <a:solidFill>
                  <a:srgbClr val="000000"/>
                </a:solidFill>
                <a:latin typeface="Helvetica" panose="020B0604020202020204" pitchFamily="34" charset="0"/>
              </a:rPr>
              <a:t>Sun </a:t>
            </a:r>
            <a:r>
              <a:rPr lang="ru-MO">
                <a:solidFill>
                  <a:srgbClr val="000000"/>
                </a:solidFill>
                <a:latin typeface="Helvetica" panose="020B0604020202020204" pitchFamily="34" charset="0"/>
              </a:rPr>
              <a:t>определяет виртуальную машину под названием JVM с 32-битной памятью и 226 </a:t>
            </a:r>
            <a:r>
              <a:rPr lang="ru-MO">
                <a:solidFill>
                  <a:srgbClr val="000000"/>
                </a:solidFill>
                <a:latin typeface="Helvetica" panose="020B0604020202020204" pitchFamily="34" charset="0"/>
              </a:rPr>
              <a:t>инструкциями</a:t>
            </a:r>
            <a:r>
              <a:rPr lang="ru-MO" smtClean="0">
                <a:solidFill>
                  <a:srgbClr val="000000"/>
                </a:solidFill>
                <a:latin typeface="Helvetica" panose="020B0604020202020204" pitchFamily="34" charset="0"/>
              </a:rPr>
              <a:t>.</a:t>
            </a:r>
            <a:endParaRPr lang="en-US" smtClean="0">
              <a:solidFill>
                <a:srgbClr val="000000"/>
              </a:solidFill>
              <a:latin typeface="Helvetica" panose="020B0604020202020204" pitchFamily="34" charset="0"/>
            </a:endParaRPr>
          </a:p>
          <a:p>
            <a:pPr marL="285750" indent="-285750">
              <a:buFontTx/>
              <a:buChar char="-"/>
            </a:pPr>
            <a:r>
              <a:rPr lang="ru-MO" smtClean="0">
                <a:solidFill>
                  <a:srgbClr val="000000"/>
                </a:solidFill>
                <a:latin typeface="Helvetica" panose="020B0604020202020204" pitchFamily="34" charset="0"/>
              </a:rPr>
              <a:t>есть </a:t>
            </a:r>
            <a:r>
              <a:rPr lang="ru-MO">
                <a:solidFill>
                  <a:srgbClr val="000000"/>
                </a:solidFill>
                <a:latin typeface="Helvetica" panose="020B0604020202020204" pitchFamily="34" charset="0"/>
              </a:rPr>
              <a:t>компилятор, который компилирует для </a:t>
            </a:r>
            <a:r>
              <a:rPr lang="ru-MO">
                <a:solidFill>
                  <a:srgbClr val="000000"/>
                </a:solidFill>
                <a:latin typeface="Helvetica" panose="020B0604020202020204" pitchFamily="34" charset="0"/>
              </a:rPr>
              <a:t>JVM</a:t>
            </a:r>
            <a:r>
              <a:rPr lang="ru-MO" smtClean="0">
                <a:solidFill>
                  <a:srgbClr val="000000"/>
                </a:solidFill>
                <a:latin typeface="Helvetica" panose="020B0604020202020204" pitchFamily="34" charset="0"/>
              </a:rPr>
              <a:t>.</a:t>
            </a:r>
            <a:endParaRPr lang="en-US" smtClean="0">
              <a:solidFill>
                <a:srgbClr val="000000"/>
              </a:solidFill>
              <a:latin typeface="Helvetica" panose="020B0604020202020204" pitchFamily="34" charset="0"/>
            </a:endParaRPr>
          </a:p>
          <a:p>
            <a:pPr marL="285750" indent="-285750">
              <a:buFontTx/>
              <a:buChar char="-"/>
            </a:pPr>
            <a:r>
              <a:rPr lang="ru-MO" smtClean="0">
                <a:solidFill>
                  <a:srgbClr val="000000"/>
                </a:solidFill>
                <a:latin typeface="Helvetica" panose="020B0604020202020204" pitchFamily="34" charset="0"/>
              </a:rPr>
              <a:t>есть </a:t>
            </a:r>
            <a:r>
              <a:rPr lang="ru-MO">
                <a:solidFill>
                  <a:srgbClr val="000000"/>
                </a:solidFill>
                <a:latin typeface="Helvetica" panose="020B0604020202020204" pitchFamily="34" charset="0"/>
              </a:rPr>
              <a:t>интерпретатор для машины компилятора (компиляция+исполнение</a:t>
            </a:r>
            <a:r>
              <a:rPr lang="ru-MO">
                <a:solidFill>
                  <a:srgbClr val="000000"/>
                </a:solidFill>
                <a:latin typeface="Helvetica" panose="020B0604020202020204" pitchFamily="34" charset="0"/>
              </a:rPr>
              <a:t>)                </a:t>
            </a:r>
            <a:endParaRPr lang="en-US" smtClean="0">
              <a:solidFill>
                <a:srgbClr val="000000"/>
              </a:solidFill>
              <a:latin typeface="Helvetica" panose="020B0604020202020204" pitchFamily="34" charset="0"/>
            </a:endParaRPr>
          </a:p>
          <a:p>
            <a:pPr marL="285750" indent="-285750">
              <a:buFontTx/>
              <a:buChar char="-"/>
            </a:pPr>
            <a:endParaRPr lang="en-US">
              <a:solidFill>
                <a:srgbClr val="000000"/>
              </a:solidFill>
              <a:latin typeface="Helvetica" panose="020B0604020202020204" pitchFamily="34" charset="0"/>
            </a:endParaRPr>
          </a:p>
          <a:p>
            <a:pPr marL="285750" indent="-285750">
              <a:buFontTx/>
              <a:buChar char="-"/>
            </a:pPr>
            <a:endParaRPr lang="en-US" smtClean="0">
              <a:solidFill>
                <a:srgbClr val="000000"/>
              </a:solidFill>
              <a:latin typeface="Helvetica" panose="020B0604020202020204" pitchFamily="34" charset="0"/>
            </a:endParaRPr>
          </a:p>
          <a:p>
            <a:r>
              <a:rPr lang="ru-MO" smtClean="0">
                <a:solidFill>
                  <a:srgbClr val="000000"/>
                </a:solidFill>
                <a:latin typeface="Helvetica" panose="020B0604020202020204" pitchFamily="34" charset="0"/>
              </a:rPr>
              <a:t> </a:t>
            </a:r>
            <a:r>
              <a:rPr lang="ru-MO">
                <a:solidFill>
                  <a:srgbClr val="000000"/>
                </a:solidFill>
                <a:latin typeface="Helvetica" panose="020B0604020202020204" pitchFamily="34" charset="0"/>
              </a:rPr>
              <a:t>в большинстве браузеров есть интерпретатор Java для запуска </a:t>
            </a:r>
            <a:r>
              <a:rPr lang="ru-MO">
                <a:solidFill>
                  <a:srgbClr val="000000"/>
                </a:solidFill>
                <a:latin typeface="Helvetica" panose="020B0604020202020204" pitchFamily="34" charset="0"/>
              </a:rPr>
              <a:t>апплетов </a:t>
            </a:r>
            <a:endParaRPr lang="en-US" smtClean="0">
              <a:solidFill>
                <a:srgbClr val="000000"/>
              </a:solidFill>
              <a:latin typeface="Helvetica" panose="020B0604020202020204" pitchFamily="34" charset="0"/>
            </a:endParaRPr>
          </a:p>
          <a:p>
            <a:r>
              <a:rPr lang="ru-MO" smtClean="0">
                <a:solidFill>
                  <a:srgbClr val="000000"/>
                </a:solidFill>
                <a:latin typeface="Helvetica" panose="020B0604020202020204" pitchFamily="34" charset="0"/>
              </a:rPr>
              <a:t>— </a:t>
            </a:r>
            <a:r>
              <a:rPr lang="ru-MO">
                <a:solidFill>
                  <a:srgbClr val="000000"/>
                </a:solidFill>
                <a:latin typeface="Helvetica" panose="020B0604020202020204" pitchFamily="34" charset="0"/>
              </a:rPr>
              <a:t>есть аппаратные чипы </a:t>
            </a:r>
            <a:r>
              <a:rPr lang="ru-MO">
                <a:solidFill>
                  <a:srgbClr val="000000"/>
                </a:solidFill>
                <a:latin typeface="Helvetica" panose="020B0604020202020204" pitchFamily="34" charset="0"/>
              </a:rPr>
              <a:t>JVM </a:t>
            </a:r>
            <a:endParaRPr lang="en-US" smtClean="0">
              <a:solidFill>
                <a:srgbClr val="000000"/>
              </a:solidFill>
              <a:latin typeface="Helvetica" panose="020B0604020202020204" pitchFamily="34" charset="0"/>
            </a:endParaRPr>
          </a:p>
          <a:p>
            <a:r>
              <a:rPr lang="ru-MO" smtClean="0">
                <a:solidFill>
                  <a:srgbClr val="000000"/>
                </a:solidFill>
                <a:latin typeface="Helvetica" panose="020B0604020202020204" pitchFamily="34" charset="0"/>
              </a:rPr>
              <a:t>— </a:t>
            </a:r>
            <a:r>
              <a:rPr lang="ru-MO">
                <a:solidFill>
                  <a:srgbClr val="000000"/>
                </a:solidFill>
                <a:latin typeface="Helvetica" panose="020B0604020202020204" pitchFamily="34" charset="0"/>
              </a:rPr>
              <a:t>на которых исполняемые программы JVM работают напрямую без необходимости интерпретации или </a:t>
            </a:r>
            <a:r>
              <a:rPr lang="ru-MO">
                <a:solidFill>
                  <a:srgbClr val="000000"/>
                </a:solidFill>
                <a:latin typeface="Helvetica" panose="020B0604020202020204" pitchFamily="34" charset="0"/>
              </a:rPr>
              <a:t>компиляции              </a:t>
            </a:r>
            <a:endParaRPr lang="en-US" smtClean="0">
              <a:solidFill>
                <a:srgbClr val="000000"/>
              </a:solidFill>
              <a:latin typeface="Helvetica" panose="020B0604020202020204" pitchFamily="34" charset="0"/>
            </a:endParaRPr>
          </a:p>
          <a:p>
            <a:r>
              <a:rPr lang="ru-MO" smtClean="0">
                <a:solidFill>
                  <a:srgbClr val="000000"/>
                </a:solidFill>
                <a:latin typeface="Helvetica" panose="020B0604020202020204" pitchFamily="34" charset="0"/>
              </a:rPr>
              <a:t>  </a:t>
            </a:r>
            <a:r>
              <a:rPr lang="ru-MO">
                <a:solidFill>
                  <a:srgbClr val="000000"/>
                </a:solidFill>
                <a:latin typeface="Helvetica" panose="020B0604020202020204" pitchFamily="34" charset="0"/>
              </a:rPr>
              <a:t>подпись Sun - PicoJava II</a:t>
            </a:r>
            <a:r>
              <a:rPr lang="en-US" dirty="0"/>
              <a:t/>
            </a:r>
            <a:br>
              <a:rPr lang="en-US" dirty="0"/>
            </a:br>
            <a:endParaRPr lang="en-US" dirty="0"/>
          </a:p>
        </p:txBody>
      </p:sp>
    </p:spTree>
    <p:extLst>
      <p:ext uri="{BB962C8B-B14F-4D97-AF65-F5344CB8AC3E}">
        <p14:creationId xmlns:p14="http://schemas.microsoft.com/office/powerpoint/2010/main" val="26013050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p:cNvSpPr/>
          <p:nvPr/>
        </p:nvSpPr>
        <p:spPr>
          <a:xfrm>
            <a:off x="0" y="369332"/>
            <a:ext cx="6096000" cy="369332"/>
          </a:xfrm>
          <a:prstGeom prst="rect">
            <a:avLst/>
          </a:prstGeom>
        </p:spPr>
        <p:txBody>
          <a:bodyPr>
            <a:spAutoFit/>
          </a:bodyPr>
          <a:lstStyle/>
          <a:p>
            <a:r>
              <a:rPr lang="ru-MO" b="1">
                <a:solidFill>
                  <a:srgbClr val="000000"/>
                </a:solidFill>
                <a:latin typeface="Times New Roman" pitchFamily="18" charset="0"/>
                <a:cs typeface="Times New Roman" pitchFamily="18" charset="0"/>
              </a:rPr>
              <a:t>АРХИТЕКТУРА И ФУНКЦИОНИРОВАНИЕ </a:t>
            </a:r>
            <a:r>
              <a:rPr lang="en-US" b="1">
                <a:solidFill>
                  <a:srgbClr val="000000"/>
                </a:solidFill>
                <a:latin typeface="Times New Roman" pitchFamily="18" charset="0"/>
                <a:cs typeface="Times New Roman" pitchFamily="18" charset="0"/>
              </a:rPr>
              <a:t>UCP</a:t>
            </a:r>
            <a:endParaRPr lang="en-US" b="1" dirty="0">
              <a:latin typeface="Times New Roman" pitchFamily="18" charset="0"/>
              <a:cs typeface="Times New Roman" pitchFamily="18" charset="0"/>
            </a:endParaRPr>
          </a:p>
        </p:txBody>
      </p:sp>
      <p:sp>
        <p:nvSpPr>
          <p:cNvPr id="6" name="Прямоугольник 5"/>
          <p:cNvSpPr/>
          <p:nvPr/>
        </p:nvSpPr>
        <p:spPr>
          <a:xfrm>
            <a:off x="0" y="738664"/>
            <a:ext cx="6096000" cy="369332"/>
          </a:xfrm>
          <a:prstGeom prst="rect">
            <a:avLst/>
          </a:prstGeom>
        </p:spPr>
        <p:txBody>
          <a:bodyPr>
            <a:spAutoFit/>
          </a:bodyPr>
          <a:lstStyle/>
          <a:p>
            <a:r>
              <a:rPr lang="ru-MO" b="1">
                <a:solidFill>
                  <a:srgbClr val="000000"/>
                </a:solidFill>
                <a:latin typeface="Times New Roman" pitchFamily="18" charset="0"/>
                <a:cs typeface="Times New Roman" pitchFamily="18" charset="0"/>
              </a:rPr>
              <a:t>Функциональные компоненты</a:t>
            </a:r>
            <a:endParaRPr lang="en-US" b="1" dirty="0">
              <a:latin typeface="Times New Roman" pitchFamily="18" charset="0"/>
              <a:cs typeface="Times New Roman" pitchFamily="18" charset="0"/>
            </a:endParaRPr>
          </a:p>
        </p:txBody>
      </p:sp>
      <p:sp>
        <p:nvSpPr>
          <p:cNvPr id="7" name="Прямоугольник 6"/>
          <p:cNvSpPr/>
          <p:nvPr/>
        </p:nvSpPr>
        <p:spPr>
          <a:xfrm>
            <a:off x="0" y="1107996"/>
            <a:ext cx="12192000" cy="5693866"/>
          </a:xfrm>
          <a:prstGeom prst="rect">
            <a:avLst/>
          </a:prstGeom>
        </p:spPr>
        <p:txBody>
          <a:bodyPr wrap="square">
            <a:spAutoFit/>
          </a:bodyPr>
          <a:lstStyle/>
          <a:p>
            <a:r>
              <a:rPr lang="ru-MO" sz="2000">
                <a:solidFill>
                  <a:srgbClr val="000000"/>
                </a:solidFill>
                <a:latin typeface="Times New Roman" pitchFamily="18" charset="0"/>
                <a:cs typeface="Times New Roman" pitchFamily="18" charset="0"/>
              </a:rPr>
              <a:t>Центральный процессор включает в себя следующие </a:t>
            </a:r>
            <a:r>
              <a:rPr lang="ru-MO" sz="2000">
                <a:solidFill>
                  <a:srgbClr val="000000"/>
                </a:solidFill>
                <a:latin typeface="Times New Roman" pitchFamily="18" charset="0"/>
                <a:cs typeface="Times New Roman" pitchFamily="18" charset="0"/>
              </a:rPr>
              <a:t>функциональные </a:t>
            </a:r>
            <a:r>
              <a:rPr lang="ru-MO" sz="2000" smtClean="0">
                <a:solidFill>
                  <a:srgbClr val="000000"/>
                </a:solidFill>
                <a:latin typeface="Times New Roman" pitchFamily="18" charset="0"/>
                <a:cs typeface="Times New Roman" pitchFamily="18" charset="0"/>
              </a:rPr>
              <a:t>блоки</a:t>
            </a:r>
            <a:endParaRPr lang="en-US" sz="2000" smtClean="0">
              <a:solidFill>
                <a:srgbClr val="000000"/>
              </a:solidFill>
              <a:latin typeface="Times New Roman" pitchFamily="18" charset="0"/>
              <a:cs typeface="Times New Roman" pitchFamily="18" charset="0"/>
            </a:endParaRPr>
          </a:p>
          <a:p>
            <a:r>
              <a:rPr lang="en-US" sz="2000" dirty="0">
                <a:solidFill>
                  <a:srgbClr val="000000"/>
                </a:solidFill>
                <a:latin typeface="Times New Roman" pitchFamily="18" charset="0"/>
                <a:cs typeface="Times New Roman" pitchFamily="18" charset="0"/>
              </a:rPr>
              <a:t/>
            </a:r>
            <a:br>
              <a:rPr lang="en-US" sz="2000" dirty="0">
                <a:solidFill>
                  <a:srgbClr val="000000"/>
                </a:solidFill>
                <a:latin typeface="Times New Roman" pitchFamily="18" charset="0"/>
                <a:cs typeface="Times New Roman" pitchFamily="18" charset="0"/>
              </a:rPr>
            </a:br>
            <a:r>
              <a:rPr lang="en-US">
                <a:solidFill>
                  <a:srgbClr val="000000"/>
                </a:solidFill>
                <a:latin typeface="Times New Roman" pitchFamily="18" charset="0"/>
                <a:cs typeface="Times New Roman" pitchFamily="18" charset="0"/>
              </a:rPr>
              <a:t>- </a:t>
            </a:r>
            <a:r>
              <a:rPr lang="ru-MO" b="1">
                <a:solidFill>
                  <a:srgbClr val="000000"/>
                </a:solidFill>
                <a:latin typeface="Times New Roman" pitchFamily="18" charset="0"/>
                <a:cs typeface="Times New Roman" pitchFamily="18" charset="0"/>
              </a:rPr>
              <a:t>UAL (Arithmetic and Logic Unit) </a:t>
            </a:r>
            <a:r>
              <a:rPr lang="ru-MO">
                <a:solidFill>
                  <a:srgbClr val="000000"/>
                </a:solidFill>
                <a:latin typeface="Times New Roman" pitchFamily="18" charset="0"/>
                <a:cs typeface="Times New Roman" pitchFamily="18" charset="0"/>
              </a:rPr>
              <a:t>— комбинаторный блок с двумя входами и одним выходом, выполняющий арифметические и </a:t>
            </a:r>
            <a:r>
              <a:rPr lang="ru-MO">
                <a:solidFill>
                  <a:srgbClr val="000000"/>
                </a:solidFill>
                <a:latin typeface="Times New Roman" pitchFamily="18" charset="0"/>
                <a:cs typeface="Times New Roman" pitchFamily="18" charset="0"/>
              </a:rPr>
              <a:t>логические </a:t>
            </a:r>
            <a:r>
              <a:rPr lang="ru-MO" smtClean="0">
                <a:solidFill>
                  <a:srgbClr val="000000"/>
                </a:solidFill>
                <a:latin typeface="Times New Roman" pitchFamily="18" charset="0"/>
                <a:cs typeface="Times New Roman" pitchFamily="18" charset="0"/>
              </a:rPr>
              <a:t>операции</a:t>
            </a:r>
            <a:endParaRPr lang="en-US" smtClean="0">
              <a:solidFill>
                <a:srgbClr val="000000"/>
              </a:solidFill>
              <a:latin typeface="Times New Roman" pitchFamily="18" charset="0"/>
              <a:cs typeface="Times New Roman" pitchFamily="18" charset="0"/>
            </a:endParaRPr>
          </a:p>
          <a:p>
            <a:r>
              <a:rPr lang="en-US" b="1">
                <a:solidFill>
                  <a:srgbClr val="000000"/>
                </a:solidFill>
                <a:latin typeface="Times New Roman" pitchFamily="18" charset="0"/>
                <a:cs typeface="Times New Roman" pitchFamily="18" charset="0"/>
              </a:rPr>
              <a:t/>
            </a:r>
            <a:br>
              <a:rPr lang="en-US" b="1">
                <a:solidFill>
                  <a:srgbClr val="000000"/>
                </a:solidFill>
                <a:latin typeface="Times New Roman" pitchFamily="18" charset="0"/>
                <a:cs typeface="Times New Roman" pitchFamily="18" charset="0"/>
              </a:rPr>
            </a:br>
            <a:r>
              <a:rPr lang="ru-MO" b="1">
                <a:solidFill>
                  <a:srgbClr val="000000"/>
                </a:solidFill>
                <a:latin typeface="Times New Roman" pitchFamily="18" charset="0"/>
                <a:cs typeface="Times New Roman" pitchFamily="18" charset="0"/>
              </a:rPr>
              <a:t>- UC (Control Unit) - </a:t>
            </a:r>
            <a:r>
              <a:rPr lang="ru-MO">
                <a:solidFill>
                  <a:srgbClr val="000000"/>
                </a:solidFill>
                <a:latin typeface="Times New Roman" pitchFamily="18" charset="0"/>
                <a:cs typeface="Times New Roman" pitchFamily="18" charset="0"/>
              </a:rPr>
              <a:t>функциональный блок, который программирует последовательное выполнение всех операций, необходимых для выполнения инструкций, вырабатывая управляющие сигналы для всей системы, направляя поток данных, соотнося скорость работы центрального процессора с памятью и т.д. .блока управления управляется тактовым сигналом, частота которого теперь составляет порядка сотен МГц.</a:t>
            </a:r>
            <a:r>
              <a:rPr lang="en-US" smtClean="0">
                <a:solidFill>
                  <a:srgbClr val="000000"/>
                </a:solidFill>
                <a:latin typeface="Times New Roman" pitchFamily="18" charset="0"/>
                <a:cs typeface="Times New Roman" pitchFamily="18" charset="0"/>
              </a:rPr>
              <a:t>.</a:t>
            </a:r>
            <a:endParaRPr lang="x-none" dirty="0" smtClean="0">
              <a:solidFill>
                <a:srgbClr val="000000"/>
              </a:solidFill>
              <a:latin typeface="Times New Roman" pitchFamily="18" charset="0"/>
              <a:cs typeface="Times New Roman" pitchFamily="18" charset="0"/>
            </a:endParaRPr>
          </a:p>
          <a:p>
            <a:r>
              <a:rPr lang="en-US" dirty="0">
                <a:solidFill>
                  <a:srgbClr val="000000"/>
                </a:solidFill>
                <a:latin typeface="Times New Roman" pitchFamily="18" charset="0"/>
                <a:cs typeface="Times New Roman" pitchFamily="18" charset="0"/>
              </a:rPr>
              <a:t/>
            </a:r>
            <a:br>
              <a:rPr lang="en-US" dirty="0">
                <a:solidFill>
                  <a:srgbClr val="000000"/>
                </a:solidFill>
                <a:latin typeface="Times New Roman" pitchFamily="18" charset="0"/>
                <a:cs typeface="Times New Roman" pitchFamily="18" charset="0"/>
              </a:rPr>
            </a:br>
            <a:r>
              <a:rPr lang="en-US">
                <a:solidFill>
                  <a:srgbClr val="000000"/>
                </a:solidFill>
                <a:latin typeface="Times New Roman" pitchFamily="18" charset="0"/>
                <a:cs typeface="Times New Roman" pitchFamily="18" charset="0"/>
              </a:rPr>
              <a:t>- </a:t>
            </a:r>
            <a:r>
              <a:rPr lang="ru-MO" b="1">
                <a:solidFill>
                  <a:srgbClr val="000000"/>
                </a:solidFill>
                <a:latin typeface="Times New Roman" pitchFamily="18" charset="0"/>
                <a:cs typeface="Times New Roman" pitchFamily="18" charset="0"/>
              </a:rPr>
              <a:t>Регистры </a:t>
            </a:r>
            <a:r>
              <a:rPr lang="ru-MO">
                <a:solidFill>
                  <a:srgbClr val="000000"/>
                </a:solidFill>
                <a:latin typeface="Times New Roman" pitchFamily="18" charset="0"/>
                <a:cs typeface="Times New Roman" pitchFamily="18" charset="0"/>
              </a:rPr>
              <a:t>— это элементы памяти, в которых временно хранятся данные или адреса. Одни используются для отслеживания выполнения инструкций (регистр счетчика программ), другие используются в вычислениях (регистры общего назначения), третьи хранят статус запущенной программы (регистр состояния), третьи используются для вычисления адресов памяти (адресные регистры). . Это самая быстрая форма памяти в системе, напрямую подключенная к UAL</a:t>
            </a:r>
            <a:r>
              <a:rPr lang="ru-MO" b="1">
                <a:solidFill>
                  <a:srgbClr val="000000"/>
                </a:solidFill>
                <a:latin typeface="Times New Roman" pitchFamily="18" charset="0"/>
                <a:cs typeface="Times New Roman" pitchFamily="18" charset="0"/>
              </a:rPr>
              <a:t>.</a:t>
            </a:r>
            <a:r>
              <a:rPr lang="en-US" smtClean="0">
                <a:solidFill>
                  <a:srgbClr val="000000"/>
                </a:solidFill>
                <a:latin typeface="Times New Roman" pitchFamily="18" charset="0"/>
                <a:cs typeface="Times New Roman" pitchFamily="18" charset="0"/>
              </a:rPr>
              <a:t>.</a:t>
            </a:r>
            <a:endParaRPr lang="x-none" dirty="0" smtClean="0">
              <a:solidFill>
                <a:srgbClr val="000000"/>
              </a:solidFill>
              <a:latin typeface="Times New Roman" pitchFamily="18" charset="0"/>
              <a:cs typeface="Times New Roman" pitchFamily="18" charset="0"/>
            </a:endParaRPr>
          </a:p>
          <a:p>
            <a:r>
              <a:rPr lang="en-US">
                <a:solidFill>
                  <a:srgbClr val="000000"/>
                </a:solidFill>
                <a:latin typeface="Times New Roman" pitchFamily="18" charset="0"/>
                <a:cs typeface="Times New Roman" pitchFamily="18" charset="0"/>
              </a:rPr>
              <a:t/>
            </a:r>
            <a:br>
              <a:rPr lang="en-US">
                <a:solidFill>
                  <a:srgbClr val="000000"/>
                </a:solidFill>
                <a:latin typeface="Times New Roman" pitchFamily="18" charset="0"/>
                <a:cs typeface="Times New Roman" pitchFamily="18" charset="0"/>
              </a:rPr>
            </a:br>
            <a:r>
              <a:rPr lang="ru-MO">
                <a:solidFill>
                  <a:srgbClr val="000000"/>
                </a:solidFill>
                <a:latin typeface="Times New Roman" pitchFamily="18" charset="0"/>
                <a:cs typeface="Times New Roman" pitchFamily="18" charset="0"/>
              </a:rPr>
              <a:t>Передача данных и команд между функциональными блоками микропроцессора осуществляется по внутренней шине данных микропроцессора. Электрические сигналы, посредством которых микропроцессор подает команды на выполнение в память и другие компоненты системы, называются управляющими сигналами. Электрические сигналы, с помощью которых микропроцессор собирает информацию о состоянии компонентов системы, называются сигналами </a:t>
            </a:r>
            <a:r>
              <a:rPr lang="ru-MO">
                <a:solidFill>
                  <a:srgbClr val="000000"/>
                </a:solidFill>
                <a:latin typeface="Times New Roman" pitchFamily="18" charset="0"/>
                <a:cs typeface="Times New Roman" pitchFamily="18" charset="0"/>
              </a:rPr>
              <a:t>состояния</a:t>
            </a:r>
            <a:r>
              <a:rPr lang="ru-MO" smtClean="0">
                <a:solidFill>
                  <a:srgbClr val="000000"/>
                </a:solidFill>
                <a:latin typeface="Times New Roman" pitchFamily="18" charset="0"/>
                <a:cs typeface="Times New Roman" pitchFamily="18" charset="0"/>
              </a:rPr>
              <a:t>.</a:t>
            </a:r>
            <a:r>
              <a:rPr lang="en-US" smtClean="0">
                <a:latin typeface="Times New Roman" pitchFamily="18" charset="0"/>
                <a:cs typeface="Times New Roman" pitchFamily="18" charset="0"/>
              </a:rPr>
              <a:t> </a:t>
            </a:r>
            <a:endParaRPr lang="en-US" dirty="0">
              <a:latin typeface="Times New Roman" pitchFamily="18" charset="0"/>
              <a:cs typeface="Times New Roman" pitchFamily="18" charset="0"/>
            </a:endParaRPr>
          </a:p>
        </p:txBody>
      </p:sp>
      <p:sp>
        <p:nvSpPr>
          <p:cNvPr id="2" name="Прямоугольник 1"/>
          <p:cNvSpPr/>
          <p:nvPr/>
        </p:nvSpPr>
        <p:spPr>
          <a:xfrm>
            <a:off x="114678" y="46166"/>
            <a:ext cx="6096000" cy="646331"/>
          </a:xfrm>
          <a:prstGeom prst="rect">
            <a:avLst/>
          </a:prstGeom>
        </p:spPr>
        <p:txBody>
          <a:bodyPr>
            <a:spAutoFit/>
          </a:bodyPr>
          <a:lstStyle/>
          <a:p>
            <a:r>
              <a:rPr lang="en-US" b="1" dirty="0" smtClean="0">
                <a:solidFill>
                  <a:srgbClr val="000000"/>
                </a:solidFill>
                <a:latin typeface="Times New Roman" pitchFamily="18" charset="0"/>
                <a:cs typeface="Times New Roman" pitchFamily="18" charset="0"/>
              </a:rPr>
              <a:t>INTEL 8086</a:t>
            </a:r>
            <a:r>
              <a:rPr lang="en-US" dirty="0" smtClean="0">
                <a:latin typeface="Times New Roman" pitchFamily="18" charset="0"/>
                <a:cs typeface="Times New Roman" pitchFamily="18" charset="0"/>
              </a:rPr>
              <a:t> </a:t>
            </a:r>
            <a:br>
              <a:rPr lang="en-US" dirty="0" smtClean="0">
                <a:latin typeface="Times New Roman" pitchFamily="18" charset="0"/>
                <a:cs typeface="Times New Roman" pitchFamily="18" charset="0"/>
              </a:rPr>
            </a:b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6242908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0"/>
            <a:ext cx="12192000" cy="3416320"/>
          </a:xfrm>
          <a:prstGeom prst="rect">
            <a:avLst/>
          </a:prstGeom>
        </p:spPr>
        <p:txBody>
          <a:bodyPr wrap="square">
            <a:spAutoFit/>
          </a:bodyPr>
          <a:lstStyle/>
          <a:p>
            <a:r>
              <a:rPr lang="ru-MO">
                <a:solidFill>
                  <a:srgbClr val="000000"/>
                </a:solidFill>
                <a:latin typeface="Times New Roman" panose="02020603050405020304" pitchFamily="18" charset="0"/>
                <a:cs typeface="Times New Roman" panose="02020603050405020304" pitchFamily="18" charset="0"/>
              </a:rPr>
              <a:t>Длина (количество битов) внутренних регистров обычно коррелирует с шириной (количеством строк) шины данных. Это мера количества битов микропроцессора. Микропроцессоры с фиксированной структурой имеют разрядность 8,16,32,64 бита. Размер слова микрокомпьютеров, выполненных с микропроцессорами «битового слайса» (битовые слайсы), структура которых является гибкой, будет целым числом, кратным количеству битов слайса. Адресная книга или ширина адресной шины определяет пространство памяти, к которому может напрямую обращаться микропроцессор. 16-битная адресная шина позволяет адресовать 2</a:t>
            </a:r>
            <a:r>
              <a:rPr lang="ru-MO" baseline="30000">
                <a:solidFill>
                  <a:srgbClr val="000000"/>
                </a:solidFill>
                <a:latin typeface="Times New Roman" panose="02020603050405020304" pitchFamily="18" charset="0"/>
                <a:cs typeface="Times New Roman" panose="02020603050405020304" pitchFamily="18" charset="0"/>
              </a:rPr>
              <a:t>16</a:t>
            </a:r>
            <a:r>
              <a:rPr lang="ru-MO">
                <a:solidFill>
                  <a:srgbClr val="000000"/>
                </a:solidFill>
                <a:latin typeface="Times New Roman" panose="02020603050405020304" pitchFamily="18" charset="0"/>
                <a:cs typeface="Times New Roman" panose="02020603050405020304" pitchFamily="18" charset="0"/>
              </a:rPr>
              <a:t> = 65 536 отдельных ячеек, а 20 адресных строк переносят нас в мир мегабайтов: 2</a:t>
            </a:r>
            <a:r>
              <a:rPr lang="ru-MO" baseline="30000">
                <a:solidFill>
                  <a:srgbClr val="000000"/>
                </a:solidFill>
                <a:latin typeface="Times New Roman" panose="02020603050405020304" pitchFamily="18" charset="0"/>
                <a:cs typeface="Times New Roman" panose="02020603050405020304" pitchFamily="18" charset="0"/>
              </a:rPr>
              <a:t>20</a:t>
            </a:r>
            <a:r>
              <a:rPr lang="ru-MO">
                <a:solidFill>
                  <a:srgbClr val="000000"/>
                </a:solidFill>
                <a:latin typeface="Times New Roman" panose="02020603050405020304" pitchFamily="18" charset="0"/>
                <a:cs typeface="Times New Roman" panose="02020603050405020304" pitchFamily="18" charset="0"/>
              </a:rPr>
              <a:t> = 1 048 576 адресуемых ячеек.</a:t>
            </a:r>
            <a:r>
              <a:rPr lang="en-US" smtClean="0">
                <a:solidFill>
                  <a:srgbClr val="000000"/>
                </a:solidFill>
                <a:latin typeface="Times New Roman" panose="02020603050405020304" pitchFamily="18" charset="0"/>
                <a:cs typeface="Times New Roman" panose="02020603050405020304" pitchFamily="18" charset="0"/>
              </a:rPr>
              <a:t>.</a:t>
            </a:r>
            <a:endParaRPr lang="x-none" dirty="0" smtClean="0">
              <a:solidFill>
                <a:srgbClr val="000000"/>
              </a:solidFill>
              <a:latin typeface="Times New Roman" panose="02020603050405020304" pitchFamily="18" charset="0"/>
              <a:cs typeface="Times New Roman" panose="02020603050405020304" pitchFamily="18" charset="0"/>
            </a:endParaRPr>
          </a:p>
          <a:p>
            <a:r>
              <a:rPr lang="en-US">
                <a:solidFill>
                  <a:srgbClr val="000000"/>
                </a:solidFill>
                <a:latin typeface="Times New Roman" panose="02020603050405020304" pitchFamily="18" charset="0"/>
                <a:cs typeface="Times New Roman" panose="02020603050405020304" pitchFamily="18" charset="0"/>
              </a:rPr>
              <a:t/>
            </a:r>
            <a:br>
              <a:rPr lang="en-US">
                <a:solidFill>
                  <a:srgbClr val="000000"/>
                </a:solidFill>
                <a:latin typeface="Times New Roman" panose="02020603050405020304" pitchFamily="18" charset="0"/>
                <a:cs typeface="Times New Roman" panose="02020603050405020304" pitchFamily="18" charset="0"/>
              </a:rPr>
            </a:br>
            <a:r>
              <a:rPr lang="ru-MO">
                <a:solidFill>
                  <a:srgbClr val="000000"/>
                </a:solidFill>
                <a:latin typeface="Times New Roman" panose="02020603050405020304" pitchFamily="18" charset="0"/>
                <a:cs typeface="Times New Roman" panose="02020603050405020304" pitchFamily="18" charset="0"/>
              </a:rPr>
              <a:t>Память, адресуемая непосредственно микропроцессором, может быть разделена на память программ и память данных. Память программ содержит инструкции, исполняемые микропроцессором, и память данных, используемая программными инструкциями. Данные, используемые в программе, могут быть адресами (адресация) или данными, хранящимися в памяти (адресация).</a:t>
            </a:r>
            <a:endParaRPr lang="en-US" dirty="0">
              <a:latin typeface="Times New Roman" panose="02020603050405020304" pitchFamily="18" charset="0"/>
              <a:cs typeface="Times New Roman" panose="02020603050405020304" pitchFamily="18" charset="0"/>
            </a:endParaRPr>
          </a:p>
        </p:txBody>
      </p:sp>
      <p:sp>
        <p:nvSpPr>
          <p:cNvPr id="5" name="Прямоугольник 4"/>
          <p:cNvSpPr/>
          <p:nvPr/>
        </p:nvSpPr>
        <p:spPr>
          <a:xfrm>
            <a:off x="-2" y="3400550"/>
            <a:ext cx="9940705" cy="2123658"/>
          </a:xfrm>
          <a:prstGeom prst="rect">
            <a:avLst/>
          </a:prstGeom>
        </p:spPr>
        <p:txBody>
          <a:bodyPr wrap="square">
            <a:spAutoFit/>
          </a:bodyPr>
          <a:lstStyle/>
          <a:p>
            <a:r>
              <a:rPr lang="ru-MO" sz="2400" b="1">
                <a:solidFill>
                  <a:srgbClr val="000000"/>
                </a:solidFill>
                <a:latin typeface="Times New Roman" pitchFamily="18" charset="0"/>
                <a:cs typeface="Times New Roman" pitchFamily="18" charset="0"/>
              </a:rPr>
              <a:t>Характеристики микропроцессора</a:t>
            </a:r>
            <a:r>
              <a:rPr lang="en-US" sz="2400" b="1" smtClean="0">
                <a:solidFill>
                  <a:srgbClr val="000000"/>
                </a:solidFill>
                <a:latin typeface="Times New Roman" pitchFamily="18" charset="0"/>
                <a:cs typeface="Times New Roman" pitchFamily="18" charset="0"/>
              </a:rPr>
              <a:t>:</a:t>
            </a:r>
            <a:endParaRPr lang="x-none" sz="2400" b="1" dirty="0" smtClean="0">
              <a:solidFill>
                <a:srgbClr val="000000"/>
              </a:solidFill>
              <a:latin typeface="Times New Roman" pitchFamily="18" charset="0"/>
              <a:cs typeface="Times New Roman" pitchFamily="18" charset="0"/>
            </a:endParaRPr>
          </a:p>
          <a:p>
            <a:pPr marL="285750" indent="-285750">
              <a:buFont typeface="Arial" panose="020B0604020202020204" pitchFamily="34" charset="0"/>
              <a:buChar char="•"/>
            </a:pPr>
            <a:r>
              <a:rPr lang="ru-MO">
                <a:solidFill>
                  <a:srgbClr val="000000"/>
                </a:solidFill>
                <a:latin typeface="Times New Roman" pitchFamily="18" charset="0"/>
                <a:cs typeface="Times New Roman" pitchFamily="18" charset="0"/>
              </a:rPr>
              <a:t>Тактовая </a:t>
            </a:r>
            <a:r>
              <a:rPr lang="ru-MO">
                <a:solidFill>
                  <a:srgbClr val="000000"/>
                </a:solidFill>
                <a:latin typeface="Times New Roman" pitchFamily="18" charset="0"/>
                <a:cs typeface="Times New Roman" pitchFamily="18" charset="0"/>
              </a:rPr>
              <a:t>частота  </a:t>
            </a:r>
            <a:endParaRPr lang="en-US" smtClean="0">
              <a:solidFill>
                <a:srgbClr val="000000"/>
              </a:solidFill>
              <a:latin typeface="Times New Roman" pitchFamily="18" charset="0"/>
              <a:cs typeface="Times New Roman" pitchFamily="18" charset="0"/>
            </a:endParaRPr>
          </a:p>
          <a:p>
            <a:pPr marL="285750" indent="-285750">
              <a:buFont typeface="Arial" panose="020B0604020202020204" pitchFamily="34" charset="0"/>
              <a:buChar char="•"/>
            </a:pPr>
            <a:r>
              <a:rPr lang="ru-MO" smtClean="0">
                <a:solidFill>
                  <a:srgbClr val="000000"/>
                </a:solidFill>
                <a:latin typeface="Times New Roman" pitchFamily="18" charset="0"/>
                <a:cs typeface="Times New Roman" pitchFamily="18" charset="0"/>
              </a:rPr>
              <a:t>Ширина </a:t>
            </a:r>
            <a:r>
              <a:rPr lang="ru-MO">
                <a:solidFill>
                  <a:srgbClr val="000000"/>
                </a:solidFill>
                <a:latin typeface="Times New Roman" pitchFamily="18" charset="0"/>
                <a:cs typeface="Times New Roman" pitchFamily="18" charset="0"/>
              </a:rPr>
              <a:t>шины </a:t>
            </a:r>
            <a:r>
              <a:rPr lang="ru-MO">
                <a:solidFill>
                  <a:srgbClr val="000000"/>
                </a:solidFill>
                <a:latin typeface="Times New Roman" pitchFamily="18" charset="0"/>
                <a:cs typeface="Times New Roman" pitchFamily="18" charset="0"/>
              </a:rPr>
              <a:t>данных  </a:t>
            </a:r>
            <a:endParaRPr lang="en-US" smtClean="0">
              <a:solidFill>
                <a:srgbClr val="000000"/>
              </a:solidFill>
              <a:latin typeface="Times New Roman" pitchFamily="18" charset="0"/>
              <a:cs typeface="Times New Roman" pitchFamily="18" charset="0"/>
            </a:endParaRPr>
          </a:p>
          <a:p>
            <a:pPr marL="285750" indent="-285750">
              <a:buFont typeface="Arial" panose="020B0604020202020204" pitchFamily="34" charset="0"/>
              <a:buChar char="•"/>
            </a:pPr>
            <a:r>
              <a:rPr lang="ru-MO" smtClean="0">
                <a:solidFill>
                  <a:srgbClr val="000000"/>
                </a:solidFill>
                <a:latin typeface="Times New Roman" pitchFamily="18" charset="0"/>
                <a:cs typeface="Times New Roman" pitchFamily="18" charset="0"/>
              </a:rPr>
              <a:t>Ширина </a:t>
            </a:r>
            <a:r>
              <a:rPr lang="ru-MO">
                <a:solidFill>
                  <a:srgbClr val="000000"/>
                </a:solidFill>
                <a:latin typeface="Times New Roman" pitchFamily="18" charset="0"/>
                <a:cs typeface="Times New Roman" pitchFamily="18" charset="0"/>
              </a:rPr>
              <a:t>адресной </a:t>
            </a:r>
            <a:r>
              <a:rPr lang="ru-MO">
                <a:solidFill>
                  <a:srgbClr val="000000"/>
                </a:solidFill>
                <a:latin typeface="Times New Roman" pitchFamily="18" charset="0"/>
                <a:cs typeface="Times New Roman" pitchFamily="18" charset="0"/>
              </a:rPr>
              <a:t>шины  </a:t>
            </a:r>
            <a:endParaRPr lang="en-US" smtClean="0">
              <a:solidFill>
                <a:srgbClr val="000000"/>
              </a:solidFill>
              <a:latin typeface="Times New Roman" pitchFamily="18" charset="0"/>
              <a:cs typeface="Times New Roman" pitchFamily="18" charset="0"/>
            </a:endParaRPr>
          </a:p>
          <a:p>
            <a:pPr marL="285750" indent="-285750">
              <a:buFont typeface="Arial" panose="020B0604020202020204" pitchFamily="34" charset="0"/>
              <a:buChar char="•"/>
            </a:pPr>
            <a:r>
              <a:rPr lang="ru-MO" smtClean="0">
                <a:solidFill>
                  <a:srgbClr val="000000"/>
                </a:solidFill>
                <a:latin typeface="Times New Roman" pitchFamily="18" charset="0"/>
                <a:cs typeface="Times New Roman" pitchFamily="18" charset="0"/>
              </a:rPr>
              <a:t>Набор </a:t>
            </a:r>
            <a:r>
              <a:rPr lang="ru-MO">
                <a:solidFill>
                  <a:srgbClr val="000000"/>
                </a:solidFill>
                <a:latin typeface="Times New Roman" pitchFamily="18" charset="0"/>
                <a:cs typeface="Times New Roman" pitchFamily="18" charset="0"/>
              </a:rPr>
              <a:t>инструкций  </a:t>
            </a:r>
            <a:endParaRPr lang="en-US" smtClean="0">
              <a:solidFill>
                <a:srgbClr val="000000"/>
              </a:solidFill>
              <a:latin typeface="Times New Roman" pitchFamily="18" charset="0"/>
              <a:cs typeface="Times New Roman" pitchFamily="18" charset="0"/>
            </a:endParaRPr>
          </a:p>
          <a:p>
            <a:pPr marL="285750" indent="-285750">
              <a:buFont typeface="Arial" panose="020B0604020202020204" pitchFamily="34" charset="0"/>
              <a:buChar char="•"/>
            </a:pPr>
            <a:r>
              <a:rPr lang="ru-MO" smtClean="0">
                <a:solidFill>
                  <a:srgbClr val="000000"/>
                </a:solidFill>
                <a:latin typeface="Times New Roman" pitchFamily="18" charset="0"/>
                <a:cs typeface="Times New Roman" pitchFamily="18" charset="0"/>
              </a:rPr>
              <a:t>UCP-архитектура</a:t>
            </a:r>
            <a:r>
              <a:rPr lang="en-US" dirty="0">
                <a:latin typeface="Times New Roman" pitchFamily="18" charset="0"/>
                <a:cs typeface="Times New Roman" pitchFamily="18" charset="0"/>
              </a:rPr>
              <a:t/>
            </a:r>
            <a:br>
              <a:rPr lang="en-US" dirty="0">
                <a:latin typeface="Times New Roman" pitchFamily="18" charset="0"/>
                <a:cs typeface="Times New Roman" pitchFamily="18" charset="0"/>
              </a:rPr>
            </a:b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241851672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0"/>
            <a:ext cx="12192000" cy="923330"/>
          </a:xfrm>
          <a:prstGeom prst="rect">
            <a:avLst/>
          </a:prstGeom>
        </p:spPr>
        <p:txBody>
          <a:bodyPr wrap="square">
            <a:spAutoFit/>
          </a:bodyPr>
          <a:lstStyle/>
          <a:p>
            <a:r>
              <a:rPr lang="en-US">
                <a:solidFill>
                  <a:srgbClr val="000000"/>
                </a:solidFill>
                <a:latin typeface="Times New Roman" panose="02020603050405020304" pitchFamily="18" charset="0"/>
                <a:cs typeface="Times New Roman" panose="02020603050405020304" pitchFamily="18" charset="0"/>
              </a:rPr>
              <a:t/>
            </a:r>
            <a:br>
              <a:rPr lang="en-US">
                <a:solidFill>
                  <a:srgbClr val="000000"/>
                </a:solidFill>
                <a:latin typeface="Times New Roman" panose="02020603050405020304" pitchFamily="18" charset="0"/>
                <a:cs typeface="Times New Roman" panose="02020603050405020304" pitchFamily="18" charset="0"/>
              </a:rPr>
            </a:br>
            <a:r>
              <a:rPr lang="ru-MO">
                <a:solidFill>
                  <a:srgbClr val="000000"/>
                </a:solidFill>
                <a:latin typeface="Times New Roman" panose="02020603050405020304" pitchFamily="18" charset="0"/>
                <a:cs typeface="Times New Roman" panose="02020603050405020304" pitchFamily="18" charset="0"/>
              </a:rPr>
              <a:t>Словесная инструкция содержит ряд битов, которые выражают поле кода операции (OPCODE) и поле, соответствующее значению или адресу операнда.</a:t>
            </a:r>
            <a:endParaRPr lang="en-US" dirty="0">
              <a:latin typeface="Times New Roman" panose="02020603050405020304" pitchFamily="18" charset="0"/>
              <a:cs typeface="Times New Roman" panose="02020603050405020304" pitchFamily="18" charset="0"/>
            </a:endParaRPr>
          </a:p>
        </p:txBody>
      </p:sp>
      <p:sp>
        <p:nvSpPr>
          <p:cNvPr id="5" name="Прямоугольник 4"/>
          <p:cNvSpPr/>
          <p:nvPr/>
        </p:nvSpPr>
        <p:spPr>
          <a:xfrm>
            <a:off x="112143" y="923330"/>
            <a:ext cx="11715184" cy="3200876"/>
          </a:xfrm>
          <a:prstGeom prst="rect">
            <a:avLst/>
          </a:prstGeom>
        </p:spPr>
        <p:txBody>
          <a:bodyPr wrap="square">
            <a:spAutoFit/>
          </a:bodyPr>
          <a:lstStyle/>
          <a:p>
            <a:r>
              <a:rPr lang="ru-MO" sz="2000" b="1">
                <a:solidFill>
                  <a:srgbClr val="000000"/>
                </a:solidFill>
                <a:latin typeface="Times New Roman" panose="02020603050405020304" pitchFamily="18" charset="0"/>
                <a:cs typeface="Times New Roman" panose="02020603050405020304" pitchFamily="18" charset="0"/>
              </a:rPr>
              <a:t>Работа </a:t>
            </a:r>
            <a:r>
              <a:rPr lang="ru-MO" sz="2000" b="1" smtClean="0">
                <a:solidFill>
                  <a:srgbClr val="000000"/>
                </a:solidFill>
                <a:latin typeface="Times New Roman" panose="02020603050405020304" pitchFamily="18" charset="0"/>
                <a:cs typeface="Times New Roman" panose="02020603050405020304" pitchFamily="18" charset="0"/>
              </a:rPr>
              <a:t>процессора</a:t>
            </a:r>
            <a:endParaRPr lang="en-US" sz="2000" b="1" smtClean="0">
              <a:solidFill>
                <a:srgbClr val="000000"/>
              </a:solidFill>
              <a:latin typeface="Times New Roman" panose="02020603050405020304" pitchFamily="18" charset="0"/>
              <a:cs typeface="Times New Roman" panose="02020603050405020304" pitchFamily="18" charset="0"/>
            </a:endParaRPr>
          </a:p>
          <a:p>
            <a:r>
              <a:rPr lang="en-US" sz="2000" b="1">
                <a:solidFill>
                  <a:srgbClr val="000000"/>
                </a:solidFill>
                <a:latin typeface="Times New Roman" panose="02020603050405020304" pitchFamily="18" charset="0"/>
                <a:cs typeface="Times New Roman" panose="02020603050405020304" pitchFamily="18" charset="0"/>
              </a:rPr>
              <a:t/>
            </a:r>
            <a:br>
              <a:rPr lang="en-US" sz="2000" b="1">
                <a:solidFill>
                  <a:srgbClr val="000000"/>
                </a:solidFill>
                <a:latin typeface="Times New Roman" panose="02020603050405020304" pitchFamily="18" charset="0"/>
                <a:cs typeface="Times New Roman" panose="02020603050405020304" pitchFamily="18" charset="0"/>
              </a:rPr>
            </a:br>
            <a:r>
              <a:rPr lang="ru-MO">
                <a:solidFill>
                  <a:srgbClr val="000000"/>
                </a:solidFill>
                <a:latin typeface="Times New Roman" panose="02020603050405020304" pitchFamily="18" charset="0"/>
                <a:cs typeface="Times New Roman" panose="02020603050405020304" pitchFamily="18" charset="0"/>
              </a:rPr>
              <a:t>Программа, исполняемая микропроцессором, сохраняется в памяти в закодированном виде. Каждая инструкция кодируется в соответствии с ранее указанным форматом (OPCODE и операнд). Инструкции хранятся в порядке их выполнения. В специальном регистре хранится порядок выполнения инструкций по адресу следующей выполняемой инструкции. Это регистр счетчика команд, также называемый ПК (счетчик программ) или адресный счетчик. Чтобы запустить программу, ПК загружает адрес первой инструкции для запуска. Этот адрес отправляется в память для получения кода инструкции, которая должна быть выполнена. Адресный буфер (AB-буфер) используется для хранения адресных строк во время чтения памяти. Закодированная информация, считанная из памяти, сохраняется в буферном регистре буфера данных (DB). Силовые линии, на которых формируется двоичное адресное слово, образуют шину адреса, а линии, предназначенные для чтения/записи данных, из памяти шины данных.</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757562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stretch>
            <a:fillRect/>
          </a:stretch>
        </p:blipFill>
        <p:spPr>
          <a:xfrm>
            <a:off x="0" y="0"/>
            <a:ext cx="7106970" cy="6835712"/>
          </a:xfrm>
          <a:prstGeom prst="rect">
            <a:avLst/>
          </a:prstGeom>
        </p:spPr>
      </p:pic>
      <p:sp>
        <p:nvSpPr>
          <p:cNvPr id="2" name="Прямоугольник 1"/>
          <p:cNvSpPr/>
          <p:nvPr/>
        </p:nvSpPr>
        <p:spPr>
          <a:xfrm>
            <a:off x="6931937" y="0"/>
            <a:ext cx="5260063" cy="4801314"/>
          </a:xfrm>
          <a:prstGeom prst="rect">
            <a:avLst/>
          </a:prstGeom>
        </p:spPr>
        <p:txBody>
          <a:bodyPr wrap="square">
            <a:spAutoFit/>
          </a:bodyPr>
          <a:lstStyle/>
          <a:p>
            <a:r>
              <a:rPr lang="ru-MO">
                <a:solidFill>
                  <a:srgbClr val="000000"/>
                </a:solidFill>
                <a:latin typeface="Times New Roman" panose="02020603050405020304" pitchFamily="18" charset="0"/>
                <a:cs typeface="Times New Roman" panose="02020603050405020304" pitchFamily="18" charset="0"/>
              </a:rPr>
              <a:t>Из буфера данных выполняемая инструкция загружается в регистр инструкций (RI), и ПК автоматически увеличивается/обновляется, сохраняя адрес следующей выполняемой инструкции. RI поддерживает обучение на протяжении всего срока его действия. Код операции (OPCODE) передается в декодер для инструкций по идентификации, а затем в блок управления для выполнения. Поле операнда содержит значение операнда, адрес или другую информацию, необходимую для получения его значения. В зависимости от требований значение в этом поле передается в систему или блок управления. Когда вся необходимая информация доступна, блок управления выполняет инструкцию и адрес следующей инструкции передается от ПК для выполнения.</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123005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0"/>
            <a:ext cx="12192000" cy="1292662"/>
          </a:xfrm>
          <a:prstGeom prst="rect">
            <a:avLst/>
          </a:prstGeom>
        </p:spPr>
        <p:txBody>
          <a:bodyPr wrap="square">
            <a:spAutoFit/>
          </a:bodyPr>
          <a:lstStyle/>
          <a:p>
            <a:r>
              <a:rPr lang="ru-MO" sz="2400" b="1">
                <a:solidFill>
                  <a:srgbClr val="000000"/>
                </a:solidFill>
                <a:latin typeface="Times New Roman" pitchFamily="18" charset="0"/>
                <a:cs typeface="Times New Roman" pitchFamily="18" charset="0"/>
              </a:rPr>
              <a:t>Микропроцессорный чип</a:t>
            </a:r>
            <a:r>
              <a:rPr lang="en-US" sz="2400" b="1">
                <a:solidFill>
                  <a:srgbClr val="000000"/>
                </a:solidFill>
                <a:latin typeface="Times New Roman" pitchFamily="18" charset="0"/>
                <a:cs typeface="Times New Roman" pitchFamily="18" charset="0"/>
              </a:rPr>
              <a:t/>
            </a:r>
            <a:br>
              <a:rPr lang="en-US" sz="2400" b="1">
                <a:solidFill>
                  <a:srgbClr val="000000"/>
                </a:solidFill>
                <a:latin typeface="Times New Roman" pitchFamily="18" charset="0"/>
                <a:cs typeface="Times New Roman" pitchFamily="18" charset="0"/>
              </a:rPr>
            </a:br>
            <a:r>
              <a:rPr lang="ru-MO">
                <a:solidFill>
                  <a:srgbClr val="000000"/>
                </a:solidFill>
                <a:latin typeface="Times New Roman" pitchFamily="18" charset="0"/>
                <a:cs typeface="Times New Roman" pitchFamily="18" charset="0"/>
              </a:rPr>
              <a:t>Микропроцессор — это «мозг» компьютера. Это центральный процессор, встроенный в единую микросхему интегральной схемы (микросхему или чип), который считывает инструкции программы, хранящиеся в оперативной памяти, декодирует их и выполняет последовательно (одну за другой).</a:t>
            </a:r>
            <a:endParaRPr lang="en-US" dirty="0">
              <a:latin typeface="Times New Roman" pitchFamily="18" charset="0"/>
              <a:cs typeface="Times New Roman" pitchFamily="18" charset="0"/>
            </a:endParaRPr>
          </a:p>
        </p:txBody>
      </p:sp>
      <p:pic>
        <p:nvPicPr>
          <p:cNvPr id="5" name="Рисунок 4"/>
          <p:cNvPicPr>
            <a:picLocks noChangeAspect="1"/>
          </p:cNvPicPr>
          <p:nvPr/>
        </p:nvPicPr>
        <p:blipFill>
          <a:blip r:embed="rId2"/>
          <a:stretch>
            <a:fillRect/>
          </a:stretch>
        </p:blipFill>
        <p:spPr>
          <a:xfrm>
            <a:off x="7475946" y="1292662"/>
            <a:ext cx="4616064" cy="2973734"/>
          </a:xfrm>
          <a:prstGeom prst="rect">
            <a:avLst/>
          </a:prstGeom>
        </p:spPr>
      </p:pic>
      <p:sp>
        <p:nvSpPr>
          <p:cNvPr id="6" name="Прямоугольник 5"/>
          <p:cNvSpPr/>
          <p:nvPr/>
        </p:nvSpPr>
        <p:spPr>
          <a:xfrm>
            <a:off x="0" y="1555212"/>
            <a:ext cx="7541537" cy="5078313"/>
          </a:xfrm>
          <a:prstGeom prst="rect">
            <a:avLst/>
          </a:prstGeom>
        </p:spPr>
        <p:txBody>
          <a:bodyPr wrap="square">
            <a:spAutoFit/>
          </a:bodyPr>
          <a:lstStyle/>
          <a:p>
            <a:r>
              <a:rPr lang="ru-MO">
                <a:solidFill>
                  <a:srgbClr val="000000"/>
                </a:solidFill>
                <a:latin typeface="Helvetica" panose="020B0604020202020204" pitchFamily="34" charset="0"/>
              </a:rPr>
              <a:t>Чипы микропроцессора взаимодействуют с внешним миром через контакты. В зависимости от направления, в котором протекают эти сигналы, они классифицируются на</a:t>
            </a:r>
            <a:r>
              <a:rPr lang="ru-MO">
                <a:solidFill>
                  <a:srgbClr val="000000"/>
                </a:solidFill>
                <a:latin typeface="Helvetica" panose="020B0604020202020204" pitchFamily="34" charset="0"/>
              </a:rPr>
              <a:t>: </a:t>
            </a:r>
            <a:endParaRPr lang="en-US" smtClean="0">
              <a:solidFill>
                <a:srgbClr val="000000"/>
              </a:solidFill>
              <a:latin typeface="Helvetica" panose="020B0604020202020204" pitchFamily="34" charset="0"/>
            </a:endParaRPr>
          </a:p>
          <a:p>
            <a:pPr marL="285750" indent="-285750">
              <a:buFontTx/>
              <a:buChar char="-"/>
            </a:pPr>
            <a:r>
              <a:rPr lang="ru-MO" smtClean="0">
                <a:solidFill>
                  <a:srgbClr val="000000"/>
                </a:solidFill>
                <a:latin typeface="Helvetica" panose="020B0604020202020204" pitchFamily="34" charset="0"/>
              </a:rPr>
              <a:t>входные </a:t>
            </a:r>
            <a:r>
              <a:rPr lang="ru-MO">
                <a:solidFill>
                  <a:srgbClr val="000000"/>
                </a:solidFill>
                <a:latin typeface="Helvetica" panose="020B0604020202020204" pitchFamily="34" charset="0"/>
              </a:rPr>
              <a:t>контакты - через которые микропроцессор получает сигналы от других функциональных блоков компьютерной </a:t>
            </a:r>
            <a:r>
              <a:rPr lang="ru-MO">
                <a:solidFill>
                  <a:srgbClr val="000000"/>
                </a:solidFill>
                <a:latin typeface="Helvetica" panose="020B0604020202020204" pitchFamily="34" charset="0"/>
              </a:rPr>
              <a:t>системы </a:t>
            </a:r>
            <a:endParaRPr lang="en-US" smtClean="0">
              <a:solidFill>
                <a:srgbClr val="000000"/>
              </a:solidFill>
              <a:latin typeface="Helvetica" panose="020B0604020202020204" pitchFamily="34" charset="0"/>
            </a:endParaRPr>
          </a:p>
          <a:p>
            <a:pPr marL="285750" indent="-285750">
              <a:buFontTx/>
              <a:buChar char="-"/>
            </a:pPr>
            <a:r>
              <a:rPr lang="ru-MO" smtClean="0">
                <a:solidFill>
                  <a:srgbClr val="000000"/>
                </a:solidFill>
                <a:latin typeface="Helvetica" panose="020B0604020202020204" pitchFamily="34" charset="0"/>
              </a:rPr>
              <a:t>выходные </a:t>
            </a:r>
            <a:r>
              <a:rPr lang="ru-MO">
                <a:solidFill>
                  <a:srgbClr val="000000"/>
                </a:solidFill>
                <a:latin typeface="Helvetica" panose="020B0604020202020204" pitchFamily="34" charset="0"/>
              </a:rPr>
              <a:t>контакты - через которые микропроцессор передает сигналы другим функциональным </a:t>
            </a:r>
            <a:r>
              <a:rPr lang="ru-MO">
                <a:solidFill>
                  <a:srgbClr val="000000"/>
                </a:solidFill>
                <a:latin typeface="Helvetica" panose="020B0604020202020204" pitchFamily="34" charset="0"/>
              </a:rPr>
              <a:t>блокам </a:t>
            </a:r>
            <a:endParaRPr lang="en-US" smtClean="0">
              <a:solidFill>
                <a:srgbClr val="000000"/>
              </a:solidFill>
              <a:latin typeface="Helvetica" panose="020B0604020202020204" pitchFamily="34" charset="0"/>
            </a:endParaRPr>
          </a:p>
          <a:p>
            <a:pPr marL="285750" indent="-285750">
              <a:buFontTx/>
              <a:buChar char="-"/>
            </a:pPr>
            <a:r>
              <a:rPr lang="ru-MO" smtClean="0">
                <a:solidFill>
                  <a:srgbClr val="000000"/>
                </a:solidFill>
                <a:latin typeface="Helvetica" panose="020B0604020202020204" pitchFamily="34" charset="0"/>
              </a:rPr>
              <a:t>входные </a:t>
            </a:r>
            <a:r>
              <a:rPr lang="ru-MO">
                <a:solidFill>
                  <a:srgbClr val="000000"/>
                </a:solidFill>
                <a:latin typeface="Helvetica" panose="020B0604020202020204" pitchFamily="34" charset="0"/>
              </a:rPr>
              <a:t>пины/выход — через которые микропроцессор может принимать и передавать </a:t>
            </a:r>
            <a:r>
              <a:rPr lang="ru-MO">
                <a:solidFill>
                  <a:srgbClr val="000000"/>
                </a:solidFill>
                <a:latin typeface="Helvetica" panose="020B0604020202020204" pitchFamily="34" charset="0"/>
              </a:rPr>
              <a:t>сигналы</a:t>
            </a:r>
            <a:r>
              <a:rPr lang="ru-MO" smtClean="0">
                <a:solidFill>
                  <a:srgbClr val="000000"/>
                </a:solidFill>
                <a:latin typeface="Helvetica" panose="020B0604020202020204" pitchFamily="34" charset="0"/>
              </a:rPr>
              <a:t>.</a:t>
            </a:r>
            <a:endParaRPr lang="en-US" smtClean="0">
              <a:solidFill>
                <a:srgbClr val="000000"/>
              </a:solidFill>
              <a:latin typeface="Helvetica" panose="020B0604020202020204" pitchFamily="34" charset="0"/>
            </a:endParaRPr>
          </a:p>
          <a:p>
            <a:endParaRPr lang="en-US">
              <a:solidFill>
                <a:srgbClr val="000000"/>
              </a:solidFill>
              <a:latin typeface="Helvetica" panose="020B0604020202020204" pitchFamily="34" charset="0"/>
            </a:endParaRPr>
          </a:p>
          <a:p>
            <a:r>
              <a:rPr lang="ru-MO" smtClean="0">
                <a:solidFill>
                  <a:srgbClr val="000000"/>
                </a:solidFill>
                <a:latin typeface="Helvetica" panose="020B0604020202020204" pitchFamily="34" charset="0"/>
              </a:rPr>
              <a:t>В </a:t>
            </a:r>
            <a:r>
              <a:rPr lang="ru-MO">
                <a:solidFill>
                  <a:srgbClr val="000000"/>
                </a:solidFill>
                <a:latin typeface="Helvetica" panose="020B0604020202020204" pitchFamily="34" charset="0"/>
              </a:rPr>
              <a:t>зависимости от типа данных, передаваемых через выводы, у нас есть</a:t>
            </a:r>
            <a:r>
              <a:rPr lang="ru-MO">
                <a:solidFill>
                  <a:srgbClr val="000000"/>
                </a:solidFill>
                <a:latin typeface="Helvetica" panose="020B0604020202020204" pitchFamily="34" charset="0"/>
              </a:rPr>
              <a:t>: </a:t>
            </a:r>
            <a:endParaRPr lang="en-US" smtClean="0">
              <a:solidFill>
                <a:srgbClr val="000000"/>
              </a:solidFill>
              <a:latin typeface="Helvetica" panose="020B0604020202020204" pitchFamily="34" charset="0"/>
            </a:endParaRPr>
          </a:p>
          <a:p>
            <a:pPr marL="285750" indent="-285750">
              <a:buFontTx/>
              <a:buChar char="-"/>
            </a:pPr>
            <a:r>
              <a:rPr lang="ru-MO" smtClean="0">
                <a:solidFill>
                  <a:srgbClr val="000000"/>
                </a:solidFill>
                <a:latin typeface="Helvetica" panose="020B0604020202020204" pitchFamily="34" charset="0"/>
              </a:rPr>
              <a:t>адресные </a:t>
            </a:r>
            <a:r>
              <a:rPr lang="ru-MO">
                <a:solidFill>
                  <a:srgbClr val="000000"/>
                </a:solidFill>
                <a:latin typeface="Helvetica" panose="020B0604020202020204" pitchFamily="34" charset="0"/>
              </a:rPr>
              <a:t>выводы </a:t>
            </a:r>
            <a:endParaRPr lang="en-US" smtClean="0">
              <a:solidFill>
                <a:srgbClr val="000000"/>
              </a:solidFill>
              <a:latin typeface="Helvetica" panose="020B0604020202020204" pitchFamily="34" charset="0"/>
            </a:endParaRPr>
          </a:p>
          <a:p>
            <a:pPr marL="285750" indent="-285750">
              <a:buFontTx/>
              <a:buChar char="-"/>
            </a:pPr>
            <a:r>
              <a:rPr lang="ru-MO" smtClean="0">
                <a:solidFill>
                  <a:srgbClr val="000000"/>
                </a:solidFill>
                <a:latin typeface="Helvetica" panose="020B0604020202020204" pitchFamily="34" charset="0"/>
              </a:rPr>
              <a:t>выводы </a:t>
            </a:r>
            <a:r>
              <a:rPr lang="ru-MO">
                <a:solidFill>
                  <a:srgbClr val="000000"/>
                </a:solidFill>
                <a:latin typeface="Helvetica" panose="020B0604020202020204" pitchFamily="34" charset="0"/>
              </a:rPr>
              <a:t>данных </a:t>
            </a:r>
            <a:endParaRPr lang="en-US" smtClean="0">
              <a:solidFill>
                <a:srgbClr val="000000"/>
              </a:solidFill>
              <a:latin typeface="Helvetica" panose="020B0604020202020204" pitchFamily="34" charset="0"/>
            </a:endParaRPr>
          </a:p>
          <a:p>
            <a:pPr marL="285750" indent="-285750">
              <a:buFontTx/>
              <a:buChar char="-"/>
            </a:pPr>
            <a:r>
              <a:rPr lang="ru-MO" smtClean="0">
                <a:solidFill>
                  <a:srgbClr val="000000"/>
                </a:solidFill>
                <a:latin typeface="Helvetica" panose="020B0604020202020204" pitchFamily="34" charset="0"/>
              </a:rPr>
              <a:t>выводы </a:t>
            </a:r>
            <a:r>
              <a:rPr lang="ru-MO">
                <a:solidFill>
                  <a:srgbClr val="000000"/>
                </a:solidFill>
                <a:latin typeface="Helvetica" panose="020B0604020202020204" pitchFamily="34" charset="0"/>
              </a:rPr>
              <a:t>управления (шина, прерывания, сигнализация и т. д.) выводы </a:t>
            </a:r>
            <a:r>
              <a:rPr lang="ru-MO">
                <a:solidFill>
                  <a:srgbClr val="000000"/>
                </a:solidFill>
                <a:latin typeface="Helvetica" panose="020B0604020202020204" pitchFamily="34" charset="0"/>
              </a:rPr>
              <a:t>состояния </a:t>
            </a:r>
            <a:endParaRPr lang="en-US" smtClean="0">
              <a:solidFill>
                <a:srgbClr val="000000"/>
              </a:solidFill>
              <a:latin typeface="Helvetica" panose="020B0604020202020204" pitchFamily="34" charset="0"/>
            </a:endParaRPr>
          </a:p>
          <a:p>
            <a:pPr marL="285750" indent="-285750">
              <a:buFontTx/>
              <a:buChar char="-"/>
            </a:pPr>
            <a:r>
              <a:rPr lang="ru-MO" smtClean="0">
                <a:solidFill>
                  <a:srgbClr val="000000"/>
                </a:solidFill>
                <a:latin typeface="Helvetica" panose="020B0604020202020204" pitchFamily="34" charset="0"/>
              </a:rPr>
              <a:t>выводы </a:t>
            </a:r>
            <a:r>
              <a:rPr lang="ru-MO">
                <a:solidFill>
                  <a:srgbClr val="000000"/>
                </a:solidFill>
                <a:latin typeface="Helvetica" panose="020B0604020202020204" pitchFamily="34" charset="0"/>
              </a:rPr>
              <a:t>питания и заземления</a:t>
            </a:r>
            <a:endParaRPr lang="en-US" dirty="0"/>
          </a:p>
        </p:txBody>
      </p:sp>
    </p:spTree>
    <p:extLst>
      <p:ext uri="{BB962C8B-B14F-4D97-AF65-F5344CB8AC3E}">
        <p14:creationId xmlns:p14="http://schemas.microsoft.com/office/powerpoint/2010/main" val="121559558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0"/>
            <a:ext cx="6096000" cy="369332"/>
          </a:xfrm>
          <a:prstGeom prst="rect">
            <a:avLst/>
          </a:prstGeom>
        </p:spPr>
        <p:txBody>
          <a:bodyPr>
            <a:spAutoFit/>
          </a:bodyPr>
          <a:lstStyle/>
          <a:p>
            <a:r>
              <a:rPr lang="ru-MO" b="1">
                <a:solidFill>
                  <a:srgbClr val="000000"/>
                </a:solidFill>
                <a:latin typeface="Times New Roman" pitchFamily="18" charset="0"/>
                <a:cs typeface="Times New Roman" pitchFamily="18" charset="0"/>
              </a:rPr>
              <a:t>Описание функциональных блоков</a:t>
            </a:r>
            <a:r>
              <a:rPr lang="en-US" b="1" smtClean="0">
                <a:solidFill>
                  <a:srgbClr val="000000"/>
                </a:solidFill>
                <a:latin typeface="Times New Roman" pitchFamily="18" charset="0"/>
                <a:cs typeface="Times New Roman" pitchFamily="18" charset="0"/>
              </a:rPr>
              <a:t>unit</a:t>
            </a:r>
            <a:r>
              <a:rPr lang="en-US" smtClean="0">
                <a:solidFill>
                  <a:srgbClr val="000000"/>
                </a:solidFill>
                <a:latin typeface="Times New Roman" pitchFamily="18" charset="0"/>
                <a:cs typeface="Times New Roman" pitchFamily="18" charset="0"/>
              </a:rPr>
              <a:t>ăţ</a:t>
            </a:r>
            <a:r>
              <a:rPr lang="en-US" b="1" smtClean="0">
                <a:solidFill>
                  <a:srgbClr val="000000"/>
                </a:solidFill>
                <a:latin typeface="Times New Roman" pitchFamily="18" charset="0"/>
                <a:cs typeface="Times New Roman" pitchFamily="18" charset="0"/>
              </a:rPr>
              <a:t>ilor </a:t>
            </a:r>
            <a:r>
              <a:rPr lang="en-US" b="1" dirty="0" err="1">
                <a:solidFill>
                  <a:srgbClr val="000000"/>
                </a:solidFill>
                <a:latin typeface="Times New Roman" pitchFamily="18" charset="0"/>
                <a:cs typeface="Times New Roman" pitchFamily="18" charset="0"/>
              </a:rPr>
              <a:t>func</a:t>
            </a:r>
            <a:r>
              <a:rPr lang="en-US" dirty="0" err="1">
                <a:solidFill>
                  <a:srgbClr val="000000"/>
                </a:solidFill>
                <a:latin typeface="Times New Roman" pitchFamily="18" charset="0"/>
                <a:cs typeface="Times New Roman" pitchFamily="18" charset="0"/>
              </a:rPr>
              <a:t>ţ</a:t>
            </a:r>
            <a:r>
              <a:rPr lang="en-US" b="1" dirty="0" err="1">
                <a:solidFill>
                  <a:srgbClr val="000000"/>
                </a:solidFill>
                <a:latin typeface="Times New Roman" pitchFamily="18" charset="0"/>
                <a:cs typeface="Times New Roman" pitchFamily="18" charset="0"/>
              </a:rPr>
              <a:t>ionale</a:t>
            </a:r>
            <a:r>
              <a:rPr lang="en-US" dirty="0">
                <a:latin typeface="Times New Roman" pitchFamily="18" charset="0"/>
                <a:cs typeface="Times New Roman" pitchFamily="18" charset="0"/>
              </a:rPr>
              <a:t> </a:t>
            </a:r>
          </a:p>
        </p:txBody>
      </p:sp>
      <p:sp>
        <p:nvSpPr>
          <p:cNvPr id="5" name="Прямоугольник 4"/>
          <p:cNvSpPr/>
          <p:nvPr/>
        </p:nvSpPr>
        <p:spPr>
          <a:xfrm>
            <a:off x="0" y="277680"/>
            <a:ext cx="12192000" cy="1200329"/>
          </a:xfrm>
          <a:prstGeom prst="rect">
            <a:avLst/>
          </a:prstGeom>
        </p:spPr>
        <p:txBody>
          <a:bodyPr wrap="square">
            <a:spAutoFit/>
          </a:bodyPr>
          <a:lstStyle/>
          <a:p>
            <a:r>
              <a:rPr lang="ru-MO" b="1">
                <a:solidFill>
                  <a:srgbClr val="000000"/>
                </a:solidFill>
                <a:latin typeface="Times New Roman" panose="02020603050405020304" pitchFamily="18" charset="0"/>
                <a:cs typeface="Times New Roman" panose="02020603050405020304" pitchFamily="18" charset="0"/>
              </a:rPr>
              <a:t>UAL — </a:t>
            </a:r>
            <a:r>
              <a:rPr lang="ru-MO">
                <a:solidFill>
                  <a:srgbClr val="000000"/>
                </a:solidFill>
                <a:latin typeface="Times New Roman" panose="02020603050405020304" pitchFamily="18" charset="0"/>
                <a:cs typeface="Times New Roman" panose="02020603050405020304" pitchFamily="18" charset="0"/>
              </a:rPr>
              <a:t>это схема в структуре микропроцессора, которая обрабатывает информацию, выполняя арифметические и логические операции. Это комбинационная схема с двумя входами и одним выходом, требующая регистров временной памяти как для входов, так и для выходов. Результат операции сохраняется в одном из входных регистров. Эти регистры называются аккумуляторного типа.</a:t>
            </a:r>
            <a:endParaRPr lang="en-US" dirty="0">
              <a:latin typeface="Times New Roman" panose="02020603050405020304" pitchFamily="18" charset="0"/>
              <a:cs typeface="Times New Roman" panose="02020603050405020304" pitchFamily="18" charset="0"/>
            </a:endParaRPr>
          </a:p>
        </p:txBody>
      </p:sp>
      <p:sp>
        <p:nvSpPr>
          <p:cNvPr id="6" name="Прямоугольник 5"/>
          <p:cNvSpPr/>
          <p:nvPr/>
        </p:nvSpPr>
        <p:spPr>
          <a:xfrm>
            <a:off x="0" y="1478690"/>
            <a:ext cx="12192000" cy="5078313"/>
          </a:xfrm>
          <a:prstGeom prst="rect">
            <a:avLst/>
          </a:prstGeom>
        </p:spPr>
        <p:txBody>
          <a:bodyPr wrap="square">
            <a:spAutoFit/>
          </a:bodyPr>
          <a:lstStyle/>
          <a:p>
            <a:pPr marL="342900" indent="-342900">
              <a:buAutoNum type="arabicPeriod"/>
            </a:pPr>
            <a:r>
              <a:rPr lang="ru-MO" b="1">
                <a:solidFill>
                  <a:srgbClr val="000000"/>
                </a:solidFill>
                <a:latin typeface="Times New Roman" panose="02020603050405020304" pitchFamily="18" charset="0"/>
                <a:cs typeface="Times New Roman" panose="02020603050405020304" pitchFamily="18" charset="0"/>
              </a:rPr>
              <a:t>Счетчик адресов </a:t>
            </a:r>
            <a:r>
              <a:rPr lang="ru-MO">
                <a:solidFill>
                  <a:srgbClr val="000000"/>
                </a:solidFill>
                <a:latin typeface="Times New Roman" panose="02020603050405020304" pitchFamily="18" charset="0"/>
                <a:cs typeface="Times New Roman" panose="02020603050405020304" pitchFamily="18" charset="0"/>
              </a:rPr>
              <a:t>(счетчик программ, ПК) хранит адрес ячейки, содержащей следующую исполняемую инструкцию. Программа хранится в памяти в виде последовательности инструкций, которые должны последовательно выполняться микропроцессором. При выполнении инструкции содержимое ПК автоматически увеличивается на одну единицу, чтобы указать следующую инструкцию для выполнения. Есть возможность прописать реестр ПК, т.е. введение значений, отличных от полученных в естественном порядке (программные переходы, необходимые в решениях и циклах). Чтобы инициировать программу H, загружаемую на ПК с соответствующим начальным адресом, командой RESET, подаваемой на МИКРОПРОЦЕССОР, счетчик программ загружается с адресом, установленным производителем, обычно это ООООН. Команда RESET подается автоматически при включении микропроцессора после подключения или подачи напряжения извне</a:t>
            </a:r>
            <a:r>
              <a:rPr lang="ru-MO">
                <a:solidFill>
                  <a:srgbClr val="000000"/>
                </a:solidFill>
                <a:latin typeface="Times New Roman" panose="02020603050405020304" pitchFamily="18" charset="0"/>
                <a:cs typeface="Times New Roman" panose="02020603050405020304" pitchFamily="18" charset="0"/>
              </a:rPr>
              <a:t>. </a:t>
            </a:r>
            <a:endParaRPr lang="en-US" smtClean="0">
              <a:solidFill>
                <a:srgbClr val="000000"/>
              </a:solidFill>
              <a:latin typeface="Times New Roman" panose="02020603050405020304" pitchFamily="18" charset="0"/>
              <a:cs typeface="Times New Roman" panose="02020603050405020304" pitchFamily="18" charset="0"/>
            </a:endParaRPr>
          </a:p>
          <a:p>
            <a:pPr marL="342900" indent="-342900">
              <a:buAutoNum type="arabicPeriod"/>
            </a:pPr>
            <a:endParaRPr lang="en-US" smtClean="0">
              <a:solidFill>
                <a:srgbClr val="000000"/>
              </a:solidFill>
              <a:latin typeface="Times New Roman" panose="02020603050405020304" pitchFamily="18" charset="0"/>
              <a:cs typeface="Times New Roman" panose="02020603050405020304" pitchFamily="18" charset="0"/>
            </a:endParaRPr>
          </a:p>
          <a:p>
            <a:pPr marL="342900" indent="-342900">
              <a:buAutoNum type="arabicPeriod"/>
            </a:pPr>
            <a:r>
              <a:rPr lang="ru-MO" b="1" smtClean="0">
                <a:solidFill>
                  <a:srgbClr val="000000"/>
                </a:solidFill>
                <a:latin typeface="Times New Roman" panose="02020603050405020304" pitchFamily="18" charset="0"/>
                <a:cs typeface="Times New Roman" panose="02020603050405020304" pitchFamily="18" charset="0"/>
              </a:rPr>
              <a:t>Регистр </a:t>
            </a:r>
            <a:r>
              <a:rPr lang="ru-MO" b="1">
                <a:solidFill>
                  <a:srgbClr val="000000"/>
                </a:solidFill>
                <a:latin typeface="Times New Roman" panose="02020603050405020304" pitchFamily="18" charset="0"/>
                <a:cs typeface="Times New Roman" panose="02020603050405020304" pitchFamily="18" charset="0"/>
              </a:rPr>
              <a:t>адреса памяти</a:t>
            </a:r>
            <a:r>
              <a:rPr lang="ru-MO">
                <a:solidFill>
                  <a:srgbClr val="000000"/>
                </a:solidFill>
                <a:latin typeface="Times New Roman" panose="02020603050405020304" pitchFamily="18" charset="0"/>
                <a:cs typeface="Times New Roman" panose="02020603050405020304" pitchFamily="18" charset="0"/>
              </a:rPr>
              <a:t>. Этот адресный буферный регистр, называемый адресным буфером, подключается к адресной шине памяти или станции ввода/вывода. Содержимое реестра ПК передается в выходной буфер, который подает на внешнюю адресную шину однобитное двоичное слово, представляющее адрес ячейки памяти или адрес порта ввода-вывода. Но загрузка адресного буфера может производиться не только на ПК, но и на других элементах микропроцессора, в результате чего на адресную шину могут подаваться адресные слова, отличные от содержимого регистра ПК. Некоторые инструкции могут загружать выходные регистры адресом, полученным из содержимого ПК, к которому добавляется или вычитается число, полученное в результате определенных вычислений (часто генерируя несколько вариантов адреса).</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442960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0"/>
            <a:ext cx="12192000" cy="7017306"/>
          </a:xfrm>
          <a:prstGeom prst="rect">
            <a:avLst/>
          </a:prstGeom>
        </p:spPr>
        <p:txBody>
          <a:bodyPr wrap="square">
            <a:spAutoFit/>
          </a:bodyPr>
          <a:lstStyle/>
          <a:p>
            <a:r>
              <a:rPr lang="ru-MO">
                <a:solidFill>
                  <a:srgbClr val="000000"/>
                </a:solidFill>
                <a:latin typeface="Times New Roman" panose="02020603050405020304" pitchFamily="18" charset="0"/>
                <a:cs typeface="Times New Roman" panose="02020603050405020304" pitchFamily="18" charset="0"/>
              </a:rPr>
              <a:t>3. </a:t>
            </a:r>
            <a:r>
              <a:rPr lang="ru-MO" b="1">
                <a:solidFill>
                  <a:srgbClr val="000000"/>
                </a:solidFill>
                <a:latin typeface="Times New Roman" panose="02020603050405020304" pitchFamily="18" charset="0"/>
                <a:cs typeface="Times New Roman" panose="02020603050405020304" pitchFamily="18" charset="0"/>
              </a:rPr>
              <a:t>Регистр ввода-вывода</a:t>
            </a:r>
            <a:r>
              <a:rPr lang="ru-MO">
                <a:solidFill>
                  <a:srgbClr val="000000"/>
                </a:solidFill>
                <a:latin typeface="Times New Roman" panose="02020603050405020304" pitchFamily="18" charset="0"/>
                <a:cs typeface="Times New Roman" panose="02020603050405020304" pitchFamily="18" charset="0"/>
              </a:rPr>
              <a:t> (буфер ввода-вывода). Этот буфер ввода-вывода соединяет внутреннюю шину данных микропроцессора с внешней шиной данных системы, поэтому он передает данные и инструкции в потоковом </a:t>
            </a:r>
            <a:r>
              <a:rPr lang="ru-MO">
                <a:solidFill>
                  <a:srgbClr val="000000"/>
                </a:solidFill>
                <a:latin typeface="Times New Roman" panose="02020603050405020304" pitchFamily="18" charset="0"/>
                <a:cs typeface="Times New Roman" panose="02020603050405020304" pitchFamily="18" charset="0"/>
              </a:rPr>
              <a:t>режиме</a:t>
            </a:r>
            <a:r>
              <a:rPr lang="ru-MO" smtClean="0">
                <a:solidFill>
                  <a:srgbClr val="000000"/>
                </a:solidFill>
                <a:latin typeface="Times New Roman" panose="02020603050405020304" pitchFamily="18" charset="0"/>
                <a:cs typeface="Times New Roman" panose="02020603050405020304" pitchFamily="18" charset="0"/>
              </a:rPr>
              <a:t>.</a:t>
            </a:r>
            <a:endParaRPr lang="en-US" smtClean="0">
              <a:solidFill>
                <a:srgbClr val="000000"/>
              </a:solidFill>
              <a:latin typeface="Times New Roman" panose="02020603050405020304" pitchFamily="18" charset="0"/>
              <a:cs typeface="Times New Roman" panose="02020603050405020304" pitchFamily="18" charset="0"/>
            </a:endParaRPr>
          </a:p>
          <a:p>
            <a:endParaRPr lang="en-US">
              <a:solidFill>
                <a:srgbClr val="000000"/>
              </a:solidFill>
              <a:latin typeface="Times New Roman" panose="02020603050405020304" pitchFamily="18" charset="0"/>
              <a:cs typeface="Times New Roman" panose="02020603050405020304" pitchFamily="18" charset="0"/>
            </a:endParaRPr>
          </a:p>
          <a:p>
            <a:r>
              <a:rPr lang="ru-MO" smtClean="0">
                <a:solidFill>
                  <a:srgbClr val="000000"/>
                </a:solidFill>
                <a:latin typeface="Times New Roman" panose="02020603050405020304" pitchFamily="18" charset="0"/>
                <a:cs typeface="Times New Roman" panose="02020603050405020304" pitchFamily="18" charset="0"/>
              </a:rPr>
              <a:t>4</a:t>
            </a:r>
            <a:r>
              <a:rPr lang="ru-MO">
                <a:solidFill>
                  <a:srgbClr val="000000"/>
                </a:solidFill>
                <a:latin typeface="Times New Roman" panose="02020603050405020304" pitchFamily="18" charset="0"/>
                <a:cs typeface="Times New Roman" panose="02020603050405020304" pitchFamily="18" charset="0"/>
              </a:rPr>
              <a:t>. </a:t>
            </a:r>
            <a:r>
              <a:rPr lang="ru-MO" b="1">
                <a:solidFill>
                  <a:srgbClr val="000000"/>
                </a:solidFill>
                <a:latin typeface="Times New Roman" panose="02020603050405020304" pitchFamily="18" charset="0"/>
                <a:cs typeface="Times New Roman" panose="02020603050405020304" pitchFamily="18" charset="0"/>
              </a:rPr>
              <a:t>Регистр инструкций</a:t>
            </a:r>
            <a:r>
              <a:rPr lang="ru-MO">
                <a:solidFill>
                  <a:srgbClr val="000000"/>
                </a:solidFill>
                <a:latin typeface="Times New Roman" panose="02020603050405020304" pitchFamily="18" charset="0"/>
                <a:cs typeface="Times New Roman" panose="02020603050405020304" pitchFamily="18" charset="0"/>
              </a:rPr>
              <a:t>, РИ. После командное слово выводится из памяти через буфер ввода-вывода на внутреннюю шину микропроцессора. Копия этого слова будет внесена в книгу инструкций. Регистр RI хранит инструкцию во время ее выполнения. Как только инструкция копируется в RI, содержимое адресного счетчика автоматически увеличивается на диск ПК + 1. Инструкция разделена на 2 поля: поле кода операции, OPCODE и поле операнда (или адреса операнда). Биты в коде операции подаются на декодер инструкций, который затем через блок управления будет генерировать все управляющие сигналы, необходимые для выполнения инструкции, представленной кодом операции. Поле адреса операнда применяется к адресному буферу для формирования адреса в памяти, где находится операнд, необходимый для </a:t>
            </a:r>
            <a:r>
              <a:rPr lang="ru-MO">
                <a:solidFill>
                  <a:srgbClr val="000000"/>
                </a:solidFill>
                <a:latin typeface="Times New Roman" panose="02020603050405020304" pitchFamily="18" charset="0"/>
                <a:cs typeface="Times New Roman" panose="02020603050405020304" pitchFamily="18" charset="0"/>
              </a:rPr>
              <a:t>операции</a:t>
            </a:r>
            <a:r>
              <a:rPr lang="ru-MO" smtClean="0">
                <a:solidFill>
                  <a:srgbClr val="000000"/>
                </a:solidFill>
                <a:latin typeface="Times New Roman" panose="02020603050405020304" pitchFamily="18" charset="0"/>
                <a:cs typeface="Times New Roman" panose="02020603050405020304" pitchFamily="18" charset="0"/>
              </a:rPr>
              <a:t>.</a:t>
            </a:r>
            <a:endParaRPr lang="en-US" smtClean="0">
              <a:solidFill>
                <a:srgbClr val="000000"/>
              </a:solidFill>
              <a:latin typeface="Times New Roman" panose="02020603050405020304" pitchFamily="18" charset="0"/>
              <a:cs typeface="Times New Roman" panose="02020603050405020304" pitchFamily="18" charset="0"/>
            </a:endParaRPr>
          </a:p>
          <a:p>
            <a:endParaRPr lang="en-US">
              <a:solidFill>
                <a:srgbClr val="000000"/>
              </a:solidFill>
              <a:latin typeface="Times New Roman" panose="02020603050405020304" pitchFamily="18" charset="0"/>
              <a:cs typeface="Times New Roman" panose="02020603050405020304" pitchFamily="18" charset="0"/>
            </a:endParaRPr>
          </a:p>
          <a:p>
            <a:r>
              <a:rPr lang="ru-MO" smtClean="0">
                <a:solidFill>
                  <a:srgbClr val="000000"/>
                </a:solidFill>
                <a:latin typeface="Times New Roman" panose="02020603050405020304" pitchFamily="18" charset="0"/>
                <a:cs typeface="Times New Roman" panose="02020603050405020304" pitchFamily="18" charset="0"/>
              </a:rPr>
              <a:t>5</a:t>
            </a:r>
            <a:r>
              <a:rPr lang="ru-MO">
                <a:solidFill>
                  <a:srgbClr val="000000"/>
                </a:solidFill>
                <a:latin typeface="Times New Roman" panose="02020603050405020304" pitchFamily="18" charset="0"/>
                <a:cs typeface="Times New Roman" panose="02020603050405020304" pitchFamily="18" charset="0"/>
              </a:rPr>
              <a:t>. </a:t>
            </a:r>
            <a:r>
              <a:rPr lang="ru-MO" b="1">
                <a:solidFill>
                  <a:srgbClr val="000000"/>
                </a:solidFill>
                <a:latin typeface="Times New Roman" panose="02020603050405020304" pitchFamily="18" charset="0"/>
                <a:cs typeface="Times New Roman" panose="02020603050405020304" pitchFamily="18" charset="0"/>
              </a:rPr>
              <a:t>Регистры типа батареи </a:t>
            </a:r>
            <a:r>
              <a:rPr lang="ru-MO">
                <a:solidFill>
                  <a:srgbClr val="000000"/>
                </a:solidFill>
                <a:latin typeface="Times New Roman" panose="02020603050405020304" pitchFamily="18" charset="0"/>
                <a:cs typeface="Times New Roman" panose="02020603050405020304" pitchFamily="18" charset="0"/>
              </a:rPr>
              <a:t>Это наиболее часто используемые регистры в структуре µp. В них находятся операнды арифметических или логических выражений. Результат операции, выполненной UAL, сохраняется в одном из регистров записей, изменяя старое содержимое регистра. Микропроцессор позволяет выполнять операции (с одним операндом) с использованием этих регистров: удаление батареи (все биты установлены в 0), ввод всех битов со значением 1, перемещение вправо, влево, дополнение содержимого и т. </a:t>
            </a:r>
            <a:r>
              <a:rPr lang="ru-MO">
                <a:solidFill>
                  <a:srgbClr val="000000"/>
                </a:solidFill>
                <a:latin typeface="Times New Roman" panose="02020603050405020304" pitchFamily="18" charset="0"/>
                <a:cs typeface="Times New Roman" panose="02020603050405020304" pitchFamily="18" charset="0"/>
              </a:rPr>
              <a:t>д</a:t>
            </a:r>
            <a:r>
              <a:rPr lang="ru-MO" smtClean="0">
                <a:solidFill>
                  <a:srgbClr val="000000"/>
                </a:solidFill>
                <a:latin typeface="Times New Roman" panose="02020603050405020304" pitchFamily="18" charset="0"/>
                <a:cs typeface="Times New Roman" panose="02020603050405020304" pitchFamily="18" charset="0"/>
              </a:rPr>
              <a:t>.</a:t>
            </a:r>
            <a:endParaRPr lang="en-US" smtClean="0">
              <a:solidFill>
                <a:srgbClr val="000000"/>
              </a:solidFill>
              <a:latin typeface="Times New Roman" panose="02020603050405020304" pitchFamily="18" charset="0"/>
              <a:cs typeface="Times New Roman" panose="02020603050405020304" pitchFamily="18" charset="0"/>
            </a:endParaRPr>
          </a:p>
          <a:p>
            <a:endParaRPr lang="en-US">
              <a:solidFill>
                <a:srgbClr val="000000"/>
              </a:solidFill>
              <a:latin typeface="Times New Roman" panose="02020603050405020304" pitchFamily="18" charset="0"/>
              <a:cs typeface="Times New Roman" panose="02020603050405020304" pitchFamily="18" charset="0"/>
            </a:endParaRPr>
          </a:p>
          <a:p>
            <a:r>
              <a:rPr lang="ru-MO" smtClean="0">
                <a:solidFill>
                  <a:srgbClr val="000000"/>
                </a:solidFill>
                <a:latin typeface="Times New Roman" panose="02020603050405020304" pitchFamily="18" charset="0"/>
                <a:cs typeface="Times New Roman" panose="02020603050405020304" pitchFamily="18" charset="0"/>
              </a:rPr>
              <a:t>6</a:t>
            </a:r>
            <a:r>
              <a:rPr lang="ru-MO">
                <a:solidFill>
                  <a:srgbClr val="000000"/>
                </a:solidFill>
                <a:latin typeface="Times New Roman" panose="02020603050405020304" pitchFamily="18" charset="0"/>
                <a:cs typeface="Times New Roman" panose="02020603050405020304" pitchFamily="18" charset="0"/>
              </a:rPr>
              <a:t>. </a:t>
            </a:r>
            <a:r>
              <a:rPr lang="ru-MO" b="1">
                <a:solidFill>
                  <a:srgbClr val="000000"/>
                </a:solidFill>
                <a:latin typeface="Times New Roman" panose="02020603050405020304" pitchFamily="18" charset="0"/>
                <a:cs typeface="Times New Roman" panose="02020603050405020304" pitchFamily="18" charset="0"/>
              </a:rPr>
              <a:t>Регистр индикаторов состояния </a:t>
            </a:r>
            <a:r>
              <a:rPr lang="ru-MO">
                <a:solidFill>
                  <a:srgbClr val="000000"/>
                </a:solidFill>
                <a:latin typeface="Times New Roman" panose="02020603050405020304" pitchFamily="18" charset="0"/>
                <a:cs typeface="Times New Roman" panose="02020603050405020304" pitchFamily="18" charset="0"/>
              </a:rPr>
              <a:t>Это название означает, что группа триггеров (флажков, вымпелов), собранных в виде регистра и одновременно считываемых, будет генерировать совместно слово состояния программы PSW (Program Status Words). Биты слова состояния записываются в значение 1 после проверки во время выполнения арифметических и логических операций программы. Набор инструкций также содержит условные инструкции (инструкция выполняется, только если установлен соответствующий флаг). Условный оператор используется для выполнения ветвления (перехода) в программе, то есть он изменяет последовательность чтения от естественного порядка инструкций памяти, загружая ПК с определенным </a:t>
            </a:r>
            <a:r>
              <a:rPr lang="ru-MO">
                <a:solidFill>
                  <a:srgbClr val="000000"/>
                </a:solidFill>
                <a:latin typeface="Times New Roman" panose="02020603050405020304" pitchFamily="18" charset="0"/>
                <a:cs typeface="Times New Roman" panose="02020603050405020304" pitchFamily="18" charset="0"/>
              </a:rPr>
              <a:t>адресом</a:t>
            </a:r>
            <a:r>
              <a:rPr lang="ru-MO" smtClean="0">
                <a:solidFill>
                  <a:srgbClr val="000000"/>
                </a:solidFill>
                <a:latin typeface="Times New Roman" panose="02020603050405020304" pitchFamily="18" charset="0"/>
                <a:cs typeface="Times New Roman" panose="02020603050405020304" pitchFamily="18" charset="0"/>
              </a:rPr>
              <a:t>.</a:t>
            </a:r>
            <a:endParaRPr lang="x-none" dirty="0" smtClean="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6130803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 y="0"/>
            <a:ext cx="12113537" cy="2062103"/>
          </a:xfrm>
          <a:prstGeom prst="rect">
            <a:avLst/>
          </a:prstGeom>
        </p:spPr>
        <p:txBody>
          <a:bodyPr wrap="square">
            <a:spAutoFit/>
          </a:bodyPr>
          <a:lstStyle/>
          <a:p>
            <a:r>
              <a:rPr lang="ru-MO" sz="1600">
                <a:solidFill>
                  <a:srgbClr val="000000"/>
                </a:solidFill>
                <a:latin typeface="Times New Roman" panose="02020603050405020304" pitchFamily="18" charset="0"/>
                <a:cs typeface="Times New Roman" panose="02020603050405020304" pitchFamily="18" charset="0"/>
              </a:rPr>
              <a:t>Блок управления - это часть, которая контролирует правильную работу компьютерной системы. Команды, генерируемые блоком управления, получаются после декодирования инструкций, запросов на прерывание (полученных от элементов микросистемы) и тактового импульса</a:t>
            </a:r>
            <a:r>
              <a:rPr lang="ru-MO" sz="1600">
                <a:solidFill>
                  <a:srgbClr val="000000"/>
                </a:solidFill>
                <a:latin typeface="Times New Roman" panose="02020603050405020304" pitchFamily="18" charset="0"/>
                <a:cs typeface="Times New Roman" panose="02020603050405020304" pitchFamily="18" charset="0"/>
              </a:rPr>
              <a:t>. </a:t>
            </a:r>
            <a:endParaRPr lang="en-US" sz="1600" smtClean="0">
              <a:solidFill>
                <a:srgbClr val="000000"/>
              </a:solidFill>
              <a:latin typeface="Times New Roman" panose="02020603050405020304" pitchFamily="18" charset="0"/>
              <a:cs typeface="Times New Roman" panose="02020603050405020304" pitchFamily="18" charset="0"/>
            </a:endParaRPr>
          </a:p>
          <a:p>
            <a:r>
              <a:rPr lang="ru-MO" sz="1600" smtClean="0">
                <a:solidFill>
                  <a:srgbClr val="000000"/>
                </a:solidFill>
                <a:latin typeface="Times New Roman" panose="02020603050405020304" pitchFamily="18" charset="0"/>
                <a:cs typeface="Times New Roman" panose="02020603050405020304" pitchFamily="18" charset="0"/>
              </a:rPr>
              <a:t>Способы </a:t>
            </a:r>
            <a:r>
              <a:rPr lang="ru-MO" sz="1600">
                <a:solidFill>
                  <a:srgbClr val="000000"/>
                </a:solidFill>
                <a:latin typeface="Times New Roman" panose="02020603050405020304" pitchFamily="18" charset="0"/>
                <a:cs typeface="Times New Roman" panose="02020603050405020304" pitchFamily="18" charset="0"/>
              </a:rPr>
              <a:t>реализации блока управления</a:t>
            </a:r>
            <a:r>
              <a:rPr lang="ru-MO" sz="1600">
                <a:solidFill>
                  <a:srgbClr val="000000"/>
                </a:solidFill>
                <a:latin typeface="Times New Roman" panose="02020603050405020304" pitchFamily="18" charset="0"/>
                <a:cs typeface="Times New Roman" panose="02020603050405020304" pitchFamily="18" charset="0"/>
              </a:rPr>
              <a:t>: </a:t>
            </a:r>
            <a:endParaRPr lang="en-US" sz="1600" smtClean="0">
              <a:solidFill>
                <a:srgbClr val="000000"/>
              </a:solidFill>
              <a:latin typeface="Times New Roman" panose="02020603050405020304" pitchFamily="18" charset="0"/>
              <a:cs typeface="Times New Roman" panose="02020603050405020304" pitchFamily="18" charset="0"/>
            </a:endParaRPr>
          </a:p>
          <a:p>
            <a:pPr marL="285750" indent="-285750">
              <a:buFontTx/>
              <a:buChar char="-"/>
            </a:pPr>
            <a:r>
              <a:rPr lang="ru-MO" sz="1600" smtClean="0">
                <a:solidFill>
                  <a:srgbClr val="000000"/>
                </a:solidFill>
                <a:latin typeface="Times New Roman" panose="02020603050405020304" pitchFamily="18" charset="0"/>
                <a:cs typeface="Times New Roman" panose="02020603050405020304" pitchFamily="18" charset="0"/>
              </a:rPr>
              <a:t>микропрограммированием</a:t>
            </a:r>
            <a:r>
              <a:rPr lang="ru-MO" sz="1600">
                <a:solidFill>
                  <a:srgbClr val="000000"/>
                </a:solidFill>
                <a:latin typeface="Times New Roman" panose="02020603050405020304" pitchFamily="18" charset="0"/>
                <a:cs typeface="Times New Roman" panose="02020603050405020304" pitchFamily="18" charset="0"/>
              </a:rPr>
              <a:t>. Инструкции представляют собой микропрограммы, состоящие из микроинструкций (записанных в специальную память), выполняемых посредством интерпретации</a:t>
            </a:r>
            <a:r>
              <a:rPr lang="ru-MO" sz="1600">
                <a:solidFill>
                  <a:srgbClr val="000000"/>
                </a:solidFill>
                <a:latin typeface="Times New Roman" panose="02020603050405020304" pitchFamily="18" charset="0"/>
                <a:cs typeface="Times New Roman" panose="02020603050405020304" pitchFamily="18" charset="0"/>
              </a:rPr>
              <a:t>. </a:t>
            </a:r>
            <a:endParaRPr lang="en-US" sz="1600" smtClean="0">
              <a:solidFill>
                <a:srgbClr val="000000"/>
              </a:solidFill>
              <a:latin typeface="Times New Roman" panose="02020603050405020304" pitchFamily="18" charset="0"/>
              <a:cs typeface="Times New Roman" panose="02020603050405020304" pitchFamily="18" charset="0"/>
            </a:endParaRPr>
          </a:p>
          <a:p>
            <a:pPr marL="285750" indent="-285750">
              <a:buFontTx/>
              <a:buChar char="-"/>
            </a:pPr>
            <a:r>
              <a:rPr lang="ru-MO" sz="1600" smtClean="0">
                <a:solidFill>
                  <a:srgbClr val="000000"/>
                </a:solidFill>
                <a:latin typeface="Times New Roman" panose="02020603050405020304" pitchFamily="18" charset="0"/>
                <a:cs typeface="Times New Roman" panose="02020603050405020304" pitchFamily="18" charset="0"/>
              </a:rPr>
              <a:t>Аппаратное </a:t>
            </a:r>
            <a:r>
              <a:rPr lang="ru-MO" sz="1600">
                <a:solidFill>
                  <a:srgbClr val="000000"/>
                </a:solidFill>
                <a:latin typeface="Times New Roman" panose="02020603050405020304" pitchFamily="18" charset="0"/>
                <a:cs typeface="Times New Roman" panose="02020603050405020304" pitchFamily="18" charset="0"/>
              </a:rPr>
              <a:t>обеспечение - инструкции выполняются непосредственно аппаратным обеспечением. Говорят, что блок управления </a:t>
            </a:r>
            <a:r>
              <a:rPr lang="ru-MO" sz="1600">
                <a:solidFill>
                  <a:srgbClr val="000000"/>
                </a:solidFill>
                <a:latin typeface="Times New Roman" panose="02020603050405020304" pitchFamily="18" charset="0"/>
                <a:cs typeface="Times New Roman" panose="02020603050405020304" pitchFamily="18" charset="0"/>
              </a:rPr>
              <a:t>подключен</a:t>
            </a:r>
            <a:r>
              <a:rPr lang="ru-MO" sz="1600" smtClean="0">
                <a:solidFill>
                  <a:srgbClr val="000000"/>
                </a:solidFill>
                <a:latin typeface="Times New Roman" panose="02020603050405020304" pitchFamily="18" charset="0"/>
                <a:cs typeface="Times New Roman" panose="02020603050405020304" pitchFamily="18" charset="0"/>
              </a:rPr>
              <a:t>.</a:t>
            </a:r>
            <a:endParaRPr lang="en-US" sz="1600" dirty="0">
              <a:latin typeface="Times New Roman" panose="02020603050405020304" pitchFamily="18" charset="0"/>
              <a:cs typeface="Times New Roman" panose="02020603050405020304" pitchFamily="18" charset="0"/>
            </a:endParaRPr>
          </a:p>
        </p:txBody>
      </p:sp>
      <p:sp>
        <p:nvSpPr>
          <p:cNvPr id="5" name="Прямоугольник 4"/>
          <p:cNvSpPr/>
          <p:nvPr/>
        </p:nvSpPr>
        <p:spPr>
          <a:xfrm>
            <a:off x="0" y="2734334"/>
            <a:ext cx="11959628" cy="3785652"/>
          </a:xfrm>
          <a:prstGeom prst="rect">
            <a:avLst/>
          </a:prstGeom>
        </p:spPr>
        <p:txBody>
          <a:bodyPr wrap="square">
            <a:spAutoFit/>
          </a:bodyPr>
          <a:lstStyle/>
          <a:p>
            <a:r>
              <a:rPr lang="ru-MO" sz="2400" b="1">
                <a:solidFill>
                  <a:srgbClr val="000000"/>
                </a:solidFill>
                <a:latin typeface="Times New Roman" panose="02020603050405020304" pitchFamily="18" charset="0"/>
                <a:cs typeface="Times New Roman" panose="02020603050405020304" pitchFamily="18" charset="0"/>
              </a:rPr>
              <a:t>Архитектурные особенности</a:t>
            </a:r>
            <a:r>
              <a:rPr lang="en-US" sz="2400" b="1" smtClean="0">
                <a:solidFill>
                  <a:srgbClr val="000000"/>
                </a:solidFill>
                <a:latin typeface="Times New Roman" panose="02020603050405020304" pitchFamily="18" charset="0"/>
                <a:cs typeface="Times New Roman" panose="02020603050405020304" pitchFamily="18" charset="0"/>
              </a:rPr>
              <a:t>.</a:t>
            </a:r>
            <a:r>
              <a:rPr lang="en-US" sz="2400" b="1">
                <a:solidFill>
                  <a:srgbClr val="000000"/>
                </a:solidFill>
                <a:latin typeface="Times New Roman" panose="02020603050405020304" pitchFamily="18" charset="0"/>
                <a:cs typeface="Times New Roman" panose="02020603050405020304" pitchFamily="18" charset="0"/>
              </a:rPr>
              <a:t/>
            </a:r>
            <a:br>
              <a:rPr lang="en-US" sz="2400" b="1">
                <a:solidFill>
                  <a:srgbClr val="000000"/>
                </a:solidFill>
                <a:latin typeface="Times New Roman" panose="02020603050405020304" pitchFamily="18" charset="0"/>
                <a:cs typeface="Times New Roman" panose="02020603050405020304" pitchFamily="18" charset="0"/>
              </a:rPr>
            </a:br>
            <a:r>
              <a:rPr lang="ru-MO">
                <a:solidFill>
                  <a:srgbClr val="000000"/>
                </a:solidFill>
                <a:latin typeface="Times New Roman" panose="02020603050405020304" pitchFamily="18" charset="0"/>
                <a:cs typeface="Times New Roman" panose="02020603050405020304" pitchFamily="18" charset="0"/>
              </a:rPr>
              <a:t>Особенностями архитектуры, которые сильнее всего влияют на эффективность выполнения программ, написанных на языках высокого уровня</a:t>
            </a:r>
            <a:r>
              <a:rPr lang="ru-MO">
                <a:solidFill>
                  <a:srgbClr val="000000"/>
                </a:solidFill>
                <a:latin typeface="Times New Roman" panose="02020603050405020304" pitchFamily="18" charset="0"/>
                <a:cs typeface="Times New Roman" panose="02020603050405020304" pitchFamily="18" charset="0"/>
              </a:rPr>
              <a:t>, </a:t>
            </a:r>
            <a:r>
              <a:rPr lang="ru-MO" smtClean="0">
                <a:solidFill>
                  <a:srgbClr val="000000"/>
                </a:solidFill>
                <a:latin typeface="Times New Roman" panose="02020603050405020304" pitchFamily="18" charset="0"/>
                <a:cs typeface="Times New Roman" panose="02020603050405020304" pitchFamily="18" charset="0"/>
              </a:rPr>
              <a:t>являются</a:t>
            </a:r>
            <a:r>
              <a:rPr lang="en-US" i="1" smtClean="0">
                <a:solidFill>
                  <a:srgbClr val="000000"/>
                </a:solidFill>
                <a:latin typeface="Times New Roman" panose="02020603050405020304" pitchFamily="18" charset="0"/>
                <a:cs typeface="Times New Roman" panose="02020603050405020304" pitchFamily="18" charset="0"/>
              </a:rPr>
              <a:t>:</a:t>
            </a:r>
            <a:r>
              <a:rPr lang="en-US" i="1" dirty="0">
                <a:solidFill>
                  <a:srgbClr val="000000"/>
                </a:solidFill>
                <a:latin typeface="Times New Roman" panose="02020603050405020304" pitchFamily="18" charset="0"/>
                <a:cs typeface="Times New Roman" panose="02020603050405020304" pitchFamily="18" charset="0"/>
              </a:rPr>
              <a:t/>
            </a:r>
            <a:br>
              <a:rPr lang="en-US" i="1" dirty="0">
                <a:solidFill>
                  <a:srgbClr val="000000"/>
                </a:solidFill>
                <a:latin typeface="Times New Roman" panose="02020603050405020304" pitchFamily="18" charset="0"/>
                <a:cs typeface="Times New Roman" panose="02020603050405020304" pitchFamily="18" charset="0"/>
              </a:rPr>
            </a:br>
            <a:r>
              <a:rPr lang="en-US">
                <a:solidFill>
                  <a:srgbClr val="000000"/>
                </a:solidFill>
                <a:latin typeface="Times New Roman" panose="02020603050405020304" pitchFamily="18" charset="0"/>
                <a:cs typeface="Times New Roman" panose="02020603050405020304" pitchFamily="18" charset="0"/>
              </a:rPr>
              <a:t>• </a:t>
            </a:r>
            <a:r>
              <a:rPr lang="ru-MO" i="1">
                <a:solidFill>
                  <a:srgbClr val="000000"/>
                </a:solidFill>
                <a:latin typeface="Times New Roman" panose="02020603050405020304" pitchFamily="18" charset="0"/>
                <a:cs typeface="Times New Roman" panose="02020603050405020304" pitchFamily="18" charset="0"/>
              </a:rPr>
              <a:t>типы данных - </a:t>
            </a:r>
            <a:r>
              <a:rPr lang="ru-MO">
                <a:solidFill>
                  <a:srgbClr val="000000"/>
                </a:solidFill>
                <a:latin typeface="Times New Roman" panose="02020603050405020304" pitchFamily="18" charset="0"/>
                <a:cs typeface="Times New Roman" panose="02020603050405020304" pitchFamily="18" charset="0"/>
              </a:rPr>
              <a:t>потому что они могут быть такими же, как у машины</a:t>
            </a:r>
            <a:r>
              <a:rPr lang="en-US" dirty="0">
                <a:solidFill>
                  <a:srgbClr val="000000"/>
                </a:solidFill>
                <a:latin typeface="Times New Roman" panose="02020603050405020304" pitchFamily="18" charset="0"/>
                <a:cs typeface="Times New Roman" panose="02020603050405020304" pitchFamily="18" charset="0"/>
              </a:rPr>
              <a:t/>
            </a:r>
            <a:br>
              <a:rPr lang="en-US" dirty="0">
                <a:solidFill>
                  <a:srgbClr val="000000"/>
                </a:solidFill>
                <a:latin typeface="Times New Roman" panose="02020603050405020304" pitchFamily="18" charset="0"/>
                <a:cs typeface="Times New Roman" panose="02020603050405020304" pitchFamily="18" charset="0"/>
              </a:rPr>
            </a:br>
            <a:r>
              <a:rPr lang="en-US">
                <a:solidFill>
                  <a:srgbClr val="000000"/>
                </a:solidFill>
                <a:latin typeface="Times New Roman" panose="02020603050405020304" pitchFamily="18" charset="0"/>
                <a:cs typeface="Times New Roman" panose="02020603050405020304" pitchFamily="18" charset="0"/>
              </a:rPr>
              <a:t>• </a:t>
            </a:r>
            <a:r>
              <a:rPr lang="ru-MO" i="1">
                <a:solidFill>
                  <a:srgbClr val="000000"/>
                </a:solidFill>
                <a:latin typeface="Times New Roman" panose="02020603050405020304" pitchFamily="18" charset="0"/>
                <a:cs typeface="Times New Roman" panose="02020603050405020304" pitchFamily="18" charset="0"/>
              </a:rPr>
              <a:t>режимы адресации - </a:t>
            </a:r>
            <a:r>
              <a:rPr lang="ru-MO">
                <a:solidFill>
                  <a:srgbClr val="000000"/>
                </a:solidFill>
                <a:latin typeface="Times New Roman" panose="02020603050405020304" pitchFamily="18" charset="0"/>
                <a:cs typeface="Times New Roman" panose="02020603050405020304" pitchFamily="18" charset="0"/>
              </a:rPr>
              <a:t>они определяют механизм доступа к данным и могут эффективно использоваться для представления сложных структур данных</a:t>
            </a:r>
            <a:r>
              <a:rPr lang="en-US" dirty="0">
                <a:solidFill>
                  <a:srgbClr val="000000"/>
                </a:solidFill>
                <a:latin typeface="Times New Roman" panose="02020603050405020304" pitchFamily="18" charset="0"/>
                <a:cs typeface="Times New Roman" panose="02020603050405020304" pitchFamily="18" charset="0"/>
              </a:rPr>
              <a:t/>
            </a:r>
            <a:br>
              <a:rPr lang="en-US" dirty="0">
                <a:solidFill>
                  <a:srgbClr val="000000"/>
                </a:solidFill>
                <a:latin typeface="Times New Roman" panose="02020603050405020304" pitchFamily="18" charset="0"/>
                <a:cs typeface="Times New Roman" panose="02020603050405020304" pitchFamily="18" charset="0"/>
              </a:rPr>
            </a:br>
            <a:r>
              <a:rPr lang="en-US">
                <a:solidFill>
                  <a:srgbClr val="000000"/>
                </a:solidFill>
                <a:latin typeface="Times New Roman" panose="02020603050405020304" pitchFamily="18" charset="0"/>
                <a:cs typeface="Times New Roman" panose="02020603050405020304" pitchFamily="18" charset="0"/>
              </a:rPr>
              <a:t>• </a:t>
            </a:r>
            <a:r>
              <a:rPr lang="ru-MO" i="1">
                <a:solidFill>
                  <a:srgbClr val="000000"/>
                </a:solidFill>
                <a:latin typeface="Times New Roman" panose="02020603050405020304" pitchFamily="18" charset="0"/>
                <a:cs typeface="Times New Roman" panose="02020603050405020304" pitchFamily="18" charset="0"/>
              </a:rPr>
              <a:t>набор инструкций - </a:t>
            </a:r>
            <a:r>
              <a:rPr lang="ru-MO">
                <a:solidFill>
                  <a:srgbClr val="000000"/>
                </a:solidFill>
                <a:latin typeface="Times New Roman" panose="02020603050405020304" pitchFamily="18" charset="0"/>
                <a:cs typeface="Times New Roman" panose="02020603050405020304" pitchFamily="18" charset="0"/>
              </a:rPr>
              <a:t>отражает типичные операции, необходимые для выполнения программы</a:t>
            </a:r>
            <a:r>
              <a:rPr lang="en-US">
                <a:solidFill>
                  <a:srgbClr val="000000"/>
                </a:solidFill>
                <a:latin typeface="Times New Roman" panose="02020603050405020304" pitchFamily="18" charset="0"/>
                <a:cs typeface="Times New Roman" panose="02020603050405020304" pitchFamily="18" charset="0"/>
              </a:rPr>
              <a:t/>
            </a:r>
            <a:br>
              <a:rPr lang="en-US">
                <a:solidFill>
                  <a:srgbClr val="000000"/>
                </a:solidFill>
                <a:latin typeface="Times New Roman" panose="02020603050405020304" pitchFamily="18" charset="0"/>
                <a:cs typeface="Times New Roman" panose="02020603050405020304" pitchFamily="18" charset="0"/>
              </a:rPr>
            </a:br>
            <a:r>
              <a:rPr lang="ru-MO">
                <a:solidFill>
                  <a:srgbClr val="000000"/>
                </a:solidFill>
                <a:latin typeface="Times New Roman" panose="02020603050405020304" pitchFamily="18" charset="0"/>
                <a:cs typeface="Times New Roman" panose="02020603050405020304" pitchFamily="18" charset="0"/>
              </a:rPr>
              <a:t>Другими архитектурными особенностями микропроцессоров являются</a:t>
            </a:r>
            <a:r>
              <a:rPr lang="en-US" smtClean="0">
                <a:solidFill>
                  <a:srgbClr val="000000"/>
                </a:solidFill>
                <a:latin typeface="Times New Roman" panose="02020603050405020304" pitchFamily="18" charset="0"/>
                <a:cs typeface="Times New Roman" panose="02020603050405020304" pitchFamily="18" charset="0"/>
              </a:rPr>
              <a:t>:</a:t>
            </a:r>
            <a:r>
              <a:rPr lang="en-US">
                <a:latin typeface="Times New Roman" panose="02020603050405020304" pitchFamily="18" charset="0"/>
                <a:cs typeface="Times New Roman" panose="02020603050405020304" pitchFamily="18" charset="0"/>
              </a:rPr>
              <a:t/>
            </a:r>
            <a:br>
              <a:rPr lang="en-US">
                <a:latin typeface="Times New Roman" panose="02020603050405020304" pitchFamily="18" charset="0"/>
                <a:cs typeface="Times New Roman" panose="02020603050405020304" pitchFamily="18" charset="0"/>
              </a:rPr>
            </a:br>
            <a:r>
              <a:rPr lang="ru-MO">
                <a:solidFill>
                  <a:srgbClr val="000000"/>
                </a:solidFill>
                <a:latin typeface="Times New Roman" panose="02020603050405020304" pitchFamily="18" charset="0"/>
                <a:cs typeface="Times New Roman" panose="02020603050405020304" pitchFamily="18" charset="0"/>
              </a:rPr>
              <a:t>• организация </a:t>
            </a:r>
            <a:r>
              <a:rPr lang="ru-MO">
                <a:solidFill>
                  <a:srgbClr val="000000"/>
                </a:solidFill>
                <a:latin typeface="Times New Roman" panose="02020603050405020304" pitchFamily="18" charset="0"/>
                <a:cs typeface="Times New Roman" panose="02020603050405020304" pitchFamily="18" charset="0"/>
              </a:rPr>
              <a:t>регистров </a:t>
            </a:r>
            <a:endParaRPr lang="en-US" smtClean="0">
              <a:solidFill>
                <a:srgbClr val="000000"/>
              </a:solidFill>
              <a:latin typeface="Times New Roman" panose="02020603050405020304" pitchFamily="18" charset="0"/>
              <a:cs typeface="Times New Roman" panose="02020603050405020304" pitchFamily="18" charset="0"/>
            </a:endParaRPr>
          </a:p>
          <a:p>
            <a:r>
              <a:rPr lang="ru-MO" smtClean="0">
                <a:solidFill>
                  <a:srgbClr val="000000"/>
                </a:solidFill>
                <a:latin typeface="Times New Roman" panose="02020603050405020304" pitchFamily="18" charset="0"/>
                <a:cs typeface="Times New Roman" panose="02020603050405020304" pitchFamily="18" charset="0"/>
              </a:rPr>
              <a:t>• </a:t>
            </a:r>
            <a:r>
              <a:rPr lang="ru-MO">
                <a:solidFill>
                  <a:srgbClr val="000000"/>
                </a:solidFill>
                <a:latin typeface="Times New Roman" panose="02020603050405020304" pitchFamily="18" charset="0"/>
                <a:cs typeface="Times New Roman" panose="02020603050405020304" pitchFamily="18" charset="0"/>
              </a:rPr>
              <a:t>арифметика чисел с плавающей </a:t>
            </a:r>
            <a:r>
              <a:rPr lang="ru-MO">
                <a:solidFill>
                  <a:srgbClr val="000000"/>
                </a:solidFill>
                <a:latin typeface="Times New Roman" panose="02020603050405020304" pitchFamily="18" charset="0"/>
                <a:cs typeface="Times New Roman" panose="02020603050405020304" pitchFamily="18" charset="0"/>
              </a:rPr>
              <a:t>запятой </a:t>
            </a:r>
            <a:endParaRPr lang="en-US" smtClean="0">
              <a:solidFill>
                <a:srgbClr val="000000"/>
              </a:solidFill>
              <a:latin typeface="Times New Roman" panose="02020603050405020304" pitchFamily="18" charset="0"/>
              <a:cs typeface="Times New Roman" panose="02020603050405020304" pitchFamily="18" charset="0"/>
            </a:endParaRPr>
          </a:p>
          <a:p>
            <a:r>
              <a:rPr lang="ru-MO" smtClean="0">
                <a:solidFill>
                  <a:srgbClr val="000000"/>
                </a:solidFill>
                <a:latin typeface="Times New Roman" panose="02020603050405020304" pitchFamily="18" charset="0"/>
                <a:cs typeface="Times New Roman" panose="02020603050405020304" pitchFamily="18" charset="0"/>
              </a:rPr>
              <a:t>• </a:t>
            </a:r>
            <a:r>
              <a:rPr lang="ru-MO">
                <a:solidFill>
                  <a:srgbClr val="000000"/>
                </a:solidFill>
                <a:latin typeface="Times New Roman" panose="02020603050405020304" pitchFamily="18" charset="0"/>
                <a:cs typeface="Times New Roman" panose="02020603050405020304" pitchFamily="18" charset="0"/>
              </a:rPr>
              <a:t>прерывания и </a:t>
            </a:r>
            <a:r>
              <a:rPr lang="ru-MO">
                <a:solidFill>
                  <a:srgbClr val="000000"/>
                </a:solidFill>
                <a:latin typeface="Times New Roman" panose="02020603050405020304" pitchFamily="18" charset="0"/>
                <a:cs typeface="Times New Roman" panose="02020603050405020304" pitchFamily="18" charset="0"/>
              </a:rPr>
              <a:t>ловушки </a:t>
            </a:r>
            <a:endParaRPr lang="en-US" smtClean="0">
              <a:solidFill>
                <a:srgbClr val="000000"/>
              </a:solidFill>
              <a:latin typeface="Times New Roman" panose="02020603050405020304" pitchFamily="18" charset="0"/>
              <a:cs typeface="Times New Roman" panose="02020603050405020304" pitchFamily="18" charset="0"/>
            </a:endParaRPr>
          </a:p>
          <a:p>
            <a:r>
              <a:rPr lang="ru-MO" smtClean="0">
                <a:solidFill>
                  <a:srgbClr val="000000"/>
                </a:solidFill>
                <a:latin typeface="Times New Roman" panose="02020603050405020304" pitchFamily="18" charset="0"/>
                <a:cs typeface="Times New Roman" panose="02020603050405020304" pitchFamily="18" charset="0"/>
              </a:rPr>
              <a:t>• </a:t>
            </a:r>
            <a:r>
              <a:rPr lang="ru-MO">
                <a:solidFill>
                  <a:srgbClr val="000000"/>
                </a:solidFill>
                <a:latin typeface="Times New Roman" panose="02020603050405020304" pitchFamily="18" charset="0"/>
                <a:cs typeface="Times New Roman" panose="02020603050405020304" pitchFamily="18" charset="0"/>
              </a:rPr>
              <a:t>средства устранения неполадок.</a:t>
            </a:r>
            <a:r>
              <a:rPr lang="en-US" dirty="0">
                <a:latin typeface="Times New Roman" panose="02020603050405020304" pitchFamily="18" charset="0"/>
                <a:cs typeface="Times New Roman" panose="02020603050405020304" pitchFamily="18" charset="0"/>
              </a:rPr>
              <a:t/>
            </a:r>
            <a:br>
              <a:rPr lang="en-US" dirty="0">
                <a:latin typeface="Times New Roman" panose="02020603050405020304" pitchFamily="18" charset="0"/>
                <a:cs typeface="Times New Roman" panose="02020603050405020304" pitchFamily="18" charset="0"/>
              </a:rPr>
            </a:b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261949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68850"/>
            <a:ext cx="12192000" cy="6524863"/>
          </a:xfrm>
          <a:prstGeom prst="rect">
            <a:avLst/>
          </a:prstGeom>
        </p:spPr>
        <p:txBody>
          <a:bodyPr wrap="square">
            <a:spAutoFit/>
          </a:bodyPr>
          <a:lstStyle/>
          <a:p>
            <a:pPr lvl="0" algn="just">
              <a:spcAft>
                <a:spcPts val="0"/>
              </a:spcAft>
            </a:pPr>
            <a:r>
              <a:rPr lang="ru-MO" sz="20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Общая схема микропроцессора 8086 Модель программатора </a:t>
            </a:r>
            <a:r>
              <a:rPr lang="ru-MO" sz="20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на </a:t>
            </a:r>
            <a:r>
              <a:rPr lang="ru-MO" sz="2000" b="1"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ассемблере</a:t>
            </a:r>
            <a:endParaRPr lang="en-US" sz="2000" b="1"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lvl="0" algn="just">
              <a:spcAft>
                <a:spcPts val="0"/>
              </a:spcAft>
            </a:pPr>
            <a:r>
              <a:rPr lang="ro-RO" sz="20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Микропроцессор 8086 состоит из двух </a:t>
            </a: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компонентов</a:t>
            </a:r>
            <a:r>
              <a:rPr lang="ru-MO"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lvl="0" algn="just">
              <a:spcAft>
                <a:spcPts val="0"/>
              </a:spcAft>
            </a:pPr>
            <a:r>
              <a:rPr lang="ru-MO"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Исполнение блока (</a:t>
            </a: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ЕС</a:t>
            </a:r>
            <a:r>
              <a:rPr lang="ru-MO"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marL="285750" lvl="0" indent="-285750" algn="just">
              <a:spcAft>
                <a:spcPts val="0"/>
              </a:spcAft>
              <a:buFontTx/>
              <a:buChar char="-"/>
            </a:pPr>
            <a:r>
              <a:rPr lang="ru-MO"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Блок </a:t>
            </a: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интерфейса шины (</a:t>
            </a: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UI</a:t>
            </a:r>
            <a:r>
              <a:rPr lang="ru-MO"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lvl="0" algn="just">
              <a:spcAft>
                <a:spcPts val="0"/>
              </a:spcAft>
            </a:pPr>
            <a:r>
              <a:rPr lang="ru-MO"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Структура </a:t>
            </a: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этого микропроцессора относится к конвейерному типу, т.е. представляет собой конвейерную структуру с двумя сегментами: UE и UI.ЕС расшифровывает числовые инструкции, вырабатывает внутренние команды для вычислений и внешние команды для второго блока. ЕС содержит 8 ячеек внутренней памяти, называемых регистрами общего назначения.UI вычисляет память и адреса ввода/вывода, передает данные между UE и памятью, между UE и вводом-выводом и передает в UE числовые коды инструкций, считанных в памяти.Два сегмента выполняют свои собственные последовательности операций, одновременно передавая информацию. Последовательности операций, выполняемых двумя микропроцессорными блоками для выполнения инструкций, называются командными циклами для UE и машинными циклами шины для пользовательского </a:t>
            </a: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интерфейса</a:t>
            </a:r>
            <a:r>
              <a:rPr lang="ru-MO"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lvl="0" algn="just">
              <a:spcAft>
                <a:spcPts val="0"/>
              </a:spcAft>
            </a:pPr>
            <a:endParaRPr lang="en-US" b="1" i="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lvl="0" algn="just">
              <a:spcAft>
                <a:spcPts val="0"/>
              </a:spcAft>
            </a:pPr>
            <a:r>
              <a:rPr lang="ro-RO" b="1" i="1"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a:t>
            </a:r>
            <a:r>
              <a:rPr lang="ru-MO" b="1" i="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структура</a:t>
            </a:r>
            <a:r>
              <a:rPr lang="ro-RO" b="1" i="1"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o-RO" b="1"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UE</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indent="450215" algn="just">
              <a:spcAft>
                <a:spcPts val="0"/>
              </a:spcAft>
            </a:pPr>
            <a:r>
              <a:rPr lang="ro-RO" b="1" i="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ЕС состоит из следующих </a:t>
            </a: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компонентов</a:t>
            </a:r>
            <a:r>
              <a:rPr lang="ru-MO"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indent="450215" algn="just">
              <a:spcAft>
                <a:spcPts val="0"/>
              </a:spcAft>
            </a:pPr>
            <a:r>
              <a:rPr lang="ru-MO"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Арифметико-логическое устройство (УАЛ), </a:t>
            </a: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по-английски </a:t>
            </a:r>
            <a:r>
              <a:rPr lang="ru-MO"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Arithmetic</a:t>
            </a:r>
            <a:endParaRPr lang="en-US"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indent="450215" algn="just">
              <a:spcAft>
                <a:spcPts val="0"/>
              </a:spcAft>
            </a:pPr>
            <a:r>
              <a:rPr lang="ru-MO"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Logic Unity (ALU), выполняющее арифметико-логические операции, перемещения и </a:t>
            </a: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повороты</a:t>
            </a:r>
            <a:r>
              <a:rPr lang="ru-MO"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indent="450215" algn="just">
              <a:spcAft>
                <a:spcPts val="0"/>
              </a:spcAft>
            </a:pPr>
            <a:r>
              <a:rPr lang="ru-MO"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Временные регистры (RT), которые принимают операнды от внутренней шины и передают их блоку UAL. Вместе с UAL он образует </a:t>
            </a: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автомат</a:t>
            </a:r>
            <a:r>
              <a:rPr lang="ru-MO"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marL="285750" indent="-285750" algn="just">
              <a:spcAft>
                <a:spcPts val="0"/>
              </a:spcAft>
              <a:buFontTx/>
              <a:buChar char="-"/>
            </a:pPr>
            <a:r>
              <a:rPr lang="ru-MO"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флаговый </a:t>
            </a: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регистр F, который содержит индикаторы состояния АЛУ последней операции; реестр обновляется </a:t>
            </a: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ALU</a:t>
            </a:r>
            <a:r>
              <a:rPr lang="ru-MO"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marL="285750" indent="-285750" algn="just">
              <a:spcAft>
                <a:spcPts val="0"/>
              </a:spcAft>
              <a:buFontTx/>
              <a:buChar char="-"/>
            </a:pPr>
            <a:r>
              <a:rPr lang="ru-MO"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Блок </a:t>
            </a: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управления, который декодирует код текущей инструкции, взятой из очереди Q, выполняет операцию и вырабатывает внешние команды для пользовательского интерфейса.ЕС полностью отделен от внешнего мира, и все внешние задачи по передаче ложатся на пользовательский интерфейс.</a:t>
            </a:r>
            <a:endParaRPr lang="en-US" sz="1600" dirty="0">
              <a:effectLst/>
              <a:latin typeface="Arial" panose="020B06040202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274177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p:nvPr/>
        </p:nvPicPr>
        <p:blipFill>
          <a:blip r:embed="rId2">
            <a:extLst>
              <a:ext uri="{28A0092B-C50C-407E-A947-70E740481C1C}">
                <a14:useLocalDpi xmlns:a14="http://schemas.microsoft.com/office/drawing/2010/main" val="0"/>
              </a:ext>
            </a:extLst>
          </a:blip>
          <a:srcRect/>
          <a:stretch>
            <a:fillRect/>
          </a:stretch>
        </p:blipFill>
        <p:spPr bwMode="auto">
          <a:xfrm>
            <a:off x="152446" y="-1"/>
            <a:ext cx="5967697" cy="6864645"/>
          </a:xfrm>
          <a:prstGeom prst="rect">
            <a:avLst/>
          </a:prstGeom>
          <a:noFill/>
          <a:ln>
            <a:noFill/>
          </a:ln>
        </p:spPr>
      </p:pic>
      <p:sp>
        <p:nvSpPr>
          <p:cNvPr id="5" name="Прямоугольник 4"/>
          <p:cNvSpPr/>
          <p:nvPr/>
        </p:nvSpPr>
        <p:spPr>
          <a:xfrm>
            <a:off x="6120143" y="62167"/>
            <a:ext cx="5993394" cy="6463308"/>
          </a:xfrm>
          <a:prstGeom prst="rect">
            <a:avLst/>
          </a:prstGeom>
        </p:spPr>
        <p:txBody>
          <a:bodyPr wrap="square">
            <a:spAutoFit/>
          </a:bodyPr>
          <a:lstStyle/>
          <a:p>
            <a:pPr indent="450215" algn="just">
              <a:spcAft>
                <a:spcPts val="0"/>
              </a:spcAft>
            </a:pPr>
            <a:r>
              <a:rPr lang="ro-RO" b="1" i="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a:t>
            </a:r>
            <a:r>
              <a:rPr lang="ro-RO" b="1" i="1"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r>
              <a:rPr lang="ru-MO" b="1" i="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Структура</a:t>
            </a:r>
            <a:r>
              <a:rPr lang="ro-RO" b="1" i="1"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o-RO" b="1"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UI</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indent="450215" algn="just">
              <a:spcAft>
                <a:spcPts val="0"/>
              </a:spcAft>
            </a:pPr>
            <a:r>
              <a:rPr lang="ro-RO" b="1"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indent="450215" algn="just">
              <a:spcAft>
                <a:spcPts val="0"/>
              </a:spcAft>
            </a:pP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Пользовательский интерфейс содержит следующие компоненты</a:t>
            </a: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en-US"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marL="342900" indent="-342900" algn="just">
              <a:spcAft>
                <a:spcPts val="0"/>
              </a:spcAft>
              <a:buAutoNum type="arabicParenR"/>
            </a:pPr>
            <a:r>
              <a:rPr lang="ru-MO"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Интерфейсный </a:t>
            </a: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блок между шинами, который осуществляет передачу ЕС.Он имеет следующие </a:t>
            </a: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циклы</a:t>
            </a:r>
            <a:r>
              <a:rPr lang="ru-MO"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r>
              <a:rPr lang="ru-MO"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память или циклы записи ввода/вывода (UC → MEM, </a:t>
            </a: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I/E</a:t>
            </a:r>
            <a:r>
              <a:rPr lang="ru-MO"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r>
              <a:rPr lang="ru-MO"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циклы чтения памяти или ввода/вывода (UC ← MEM, I/E</a:t>
            </a: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en-US"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marL="342900" indent="-342900" algn="just">
              <a:spcAft>
                <a:spcPts val="0"/>
              </a:spcAft>
              <a:buAutoNum type="arabicParenR"/>
            </a:pPr>
            <a:r>
              <a:rPr lang="ru-MO"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Очередь кодов инструкций (Q), которая:- загружается UI с кодами инструкций, только в моменты, когда на UE нет передачи </a:t>
            </a: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данных</a:t>
            </a:r>
            <a:r>
              <a:rPr lang="ru-MO"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marL="285750" indent="-285750" algn="just">
              <a:spcAft>
                <a:spcPts val="0"/>
              </a:spcAft>
              <a:buFontTx/>
              <a:buChar char="-"/>
            </a:pPr>
            <a:r>
              <a:rPr lang="ru-MO"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неактивен</a:t>
            </a: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если он заполнен или требуются пересадки </a:t>
            </a: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шины</a:t>
            </a:r>
            <a:r>
              <a:rPr lang="ru-MO"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r>
              <a:rPr lang="en-US">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MO"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полностью удаляется, если инструкция </a:t>
            </a: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пропущена</a:t>
            </a:r>
            <a:r>
              <a:rPr lang="ru-MO"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marL="342900" indent="-342900" algn="just">
              <a:spcAft>
                <a:spcPts val="0"/>
              </a:spcAft>
              <a:buAutoNum type="arabicParenR"/>
            </a:pPr>
            <a:r>
              <a:rPr lang="ru-MO"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Блок вычисления физического адреса, который включает в </a:t>
            </a: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себя</a:t>
            </a:r>
            <a:r>
              <a:rPr lang="ru-MO"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r>
              <a:rPr lang="ru-MO"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сегментные регистры, содержащие сегментную составляющую адреса доступной ячейки </a:t>
            </a: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памяти</a:t>
            </a:r>
            <a:r>
              <a:rPr lang="ru-MO"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marL="285750" indent="-285750" algn="just">
              <a:spcAft>
                <a:spcPts val="0"/>
              </a:spcAft>
              <a:buFontTx/>
              <a:buChar char="-"/>
            </a:pPr>
            <a:r>
              <a:rPr lang="ru-MO"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регистр </a:t>
            </a: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индикатора текущей инструкции (IP) со смещением компонента адреса текущей </a:t>
            </a: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инструкции</a:t>
            </a:r>
            <a:r>
              <a:rPr lang="ru-MO"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marL="285750" indent="-285750" algn="just">
              <a:spcAft>
                <a:spcPts val="0"/>
              </a:spcAft>
              <a:buFontTx/>
              <a:buChar char="-"/>
            </a:pPr>
            <a:r>
              <a:rPr lang="en-US"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a:t>
            </a:r>
            <a:r>
              <a:rPr lang="ru-MO"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ravel</a:t>
            </a:r>
            <a:r>
              <a:rPr lang="en-US"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MO"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assembly </a:t>
            </a: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unit для расчета физического адреса сегмента и компонентов смещения</a:t>
            </a:r>
            <a:endParaRPr lang="en-US" dirty="0"/>
          </a:p>
        </p:txBody>
      </p:sp>
    </p:spTree>
    <p:extLst>
      <p:ext uri="{BB962C8B-B14F-4D97-AF65-F5344CB8AC3E}">
        <p14:creationId xmlns:p14="http://schemas.microsoft.com/office/powerpoint/2010/main" val="216861564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72427" y="0"/>
            <a:ext cx="11950575" cy="5447645"/>
          </a:xfrm>
          <a:prstGeom prst="rect">
            <a:avLst/>
          </a:prstGeom>
        </p:spPr>
        <p:txBody>
          <a:bodyPr wrap="square">
            <a:spAutoFit/>
          </a:bodyPr>
          <a:lstStyle/>
          <a:p>
            <a:r>
              <a:rPr lang="ru-MO" sz="2400" b="1">
                <a:solidFill>
                  <a:srgbClr val="000000"/>
                </a:solidFill>
                <a:latin typeface="Times New Roman" panose="02020603050405020304" pitchFamily="18" charset="0"/>
                <a:cs typeface="Times New Roman" panose="02020603050405020304" pitchFamily="18" charset="0"/>
              </a:rPr>
              <a:t>Цикл инструкций</a:t>
            </a:r>
            <a:r>
              <a:rPr lang="en-US" sz="2400" b="1">
                <a:solidFill>
                  <a:srgbClr val="000000"/>
                </a:solidFill>
                <a:latin typeface="Times New Roman" panose="02020603050405020304" pitchFamily="18" charset="0"/>
                <a:cs typeface="Times New Roman" panose="02020603050405020304" pitchFamily="18" charset="0"/>
              </a:rPr>
              <a:t/>
            </a:r>
            <a:br>
              <a:rPr lang="en-US" sz="2400" b="1">
                <a:solidFill>
                  <a:srgbClr val="000000"/>
                </a:solidFill>
                <a:latin typeface="Times New Roman" panose="02020603050405020304" pitchFamily="18" charset="0"/>
                <a:cs typeface="Times New Roman" panose="02020603050405020304" pitchFamily="18" charset="0"/>
              </a:rPr>
            </a:br>
            <a:r>
              <a:rPr lang="ru-MO">
                <a:solidFill>
                  <a:srgbClr val="000000"/>
                </a:solidFill>
                <a:latin typeface="Times New Roman" panose="02020603050405020304" pitchFamily="18" charset="0"/>
                <a:cs typeface="Times New Roman" panose="02020603050405020304" pitchFamily="18" charset="0"/>
              </a:rPr>
              <a:t>Выполнение инструкций осуществляется в виде последовательности шагов, называемой командным циклом. Командный цикл состоит из нескольких машинных циклов. Существенным циклом в работе любой инструкции является цикл извлечения-декодирования-выполнения (выборки-декодирования-выполнения). Последовательность шагов следующая</a:t>
            </a:r>
            <a:r>
              <a:rPr lang="ru-MO">
                <a:solidFill>
                  <a:srgbClr val="000000"/>
                </a:solidFill>
                <a:latin typeface="Times New Roman" panose="02020603050405020304" pitchFamily="18" charset="0"/>
                <a:cs typeface="Times New Roman" panose="02020603050405020304" pitchFamily="18" charset="0"/>
              </a:rPr>
              <a:t>: </a:t>
            </a:r>
            <a:endParaRPr lang="en-US" smtClean="0">
              <a:solidFill>
                <a:srgbClr val="000000"/>
              </a:solidFill>
              <a:latin typeface="Times New Roman" panose="02020603050405020304" pitchFamily="18" charset="0"/>
              <a:cs typeface="Times New Roman" panose="02020603050405020304" pitchFamily="18" charset="0"/>
            </a:endParaRPr>
          </a:p>
          <a:p>
            <a:pPr marL="342900" indent="-342900">
              <a:buAutoNum type="arabicPeriod"/>
            </a:pPr>
            <a:r>
              <a:rPr lang="ru-MO" smtClean="0">
                <a:solidFill>
                  <a:srgbClr val="000000"/>
                </a:solidFill>
                <a:latin typeface="Times New Roman" panose="02020603050405020304" pitchFamily="18" charset="0"/>
                <a:cs typeface="Times New Roman" panose="02020603050405020304" pitchFamily="18" charset="0"/>
              </a:rPr>
              <a:t>Перенесите </a:t>
            </a:r>
            <a:r>
              <a:rPr lang="ru-MO">
                <a:solidFill>
                  <a:srgbClr val="000000"/>
                </a:solidFill>
                <a:latin typeface="Times New Roman" panose="02020603050405020304" pitchFamily="18" charset="0"/>
                <a:cs typeface="Times New Roman" panose="02020603050405020304" pitchFamily="18" charset="0"/>
              </a:rPr>
              <a:t>следующую инструкцию (обозначенную ПК) в регистр инструкций</a:t>
            </a:r>
            <a:r>
              <a:rPr lang="ru-MO">
                <a:solidFill>
                  <a:srgbClr val="000000"/>
                </a:solidFill>
                <a:latin typeface="Times New Roman" panose="02020603050405020304" pitchFamily="18" charset="0"/>
                <a:cs typeface="Times New Roman" panose="02020603050405020304" pitchFamily="18" charset="0"/>
              </a:rPr>
              <a:t>. </a:t>
            </a:r>
            <a:endParaRPr lang="en-US" smtClean="0">
              <a:solidFill>
                <a:srgbClr val="000000"/>
              </a:solidFill>
              <a:latin typeface="Times New Roman" panose="02020603050405020304" pitchFamily="18" charset="0"/>
              <a:cs typeface="Times New Roman" panose="02020603050405020304" pitchFamily="18" charset="0"/>
            </a:endParaRPr>
          </a:p>
          <a:p>
            <a:pPr marL="342900" indent="-342900">
              <a:buAutoNum type="arabicPeriod"/>
            </a:pPr>
            <a:r>
              <a:rPr lang="ru-MO" smtClean="0">
                <a:solidFill>
                  <a:srgbClr val="000000"/>
                </a:solidFill>
                <a:latin typeface="Times New Roman" panose="02020603050405020304" pitchFamily="18" charset="0"/>
                <a:cs typeface="Times New Roman" panose="02020603050405020304" pitchFamily="18" charset="0"/>
              </a:rPr>
              <a:t> </a:t>
            </a:r>
            <a:r>
              <a:rPr lang="ru-MO">
                <a:solidFill>
                  <a:srgbClr val="000000"/>
                </a:solidFill>
                <a:latin typeface="Times New Roman" panose="02020603050405020304" pitchFamily="18" charset="0"/>
                <a:cs typeface="Times New Roman" panose="02020603050405020304" pitchFamily="18" charset="0"/>
              </a:rPr>
              <a:t>Смените ПК и.и. чтобы содержать адрес следующей инструкции, которая должна быть выполнена</a:t>
            </a:r>
            <a:r>
              <a:rPr lang="ru-MO">
                <a:solidFill>
                  <a:srgbClr val="000000"/>
                </a:solidFill>
                <a:latin typeface="Times New Roman" panose="02020603050405020304" pitchFamily="18" charset="0"/>
                <a:cs typeface="Times New Roman" panose="02020603050405020304" pitchFamily="18" charset="0"/>
              </a:rPr>
              <a:t>. </a:t>
            </a:r>
            <a:endParaRPr lang="en-US" smtClean="0">
              <a:solidFill>
                <a:srgbClr val="000000"/>
              </a:solidFill>
              <a:latin typeface="Times New Roman" panose="02020603050405020304" pitchFamily="18" charset="0"/>
              <a:cs typeface="Times New Roman" panose="02020603050405020304" pitchFamily="18" charset="0"/>
            </a:endParaRPr>
          </a:p>
          <a:p>
            <a:pPr marL="342900" indent="-342900">
              <a:buAutoNum type="arabicPeriod"/>
            </a:pPr>
            <a:r>
              <a:rPr lang="ru-MO" smtClean="0">
                <a:solidFill>
                  <a:srgbClr val="000000"/>
                </a:solidFill>
                <a:latin typeface="Times New Roman" panose="02020603050405020304" pitchFamily="18" charset="0"/>
                <a:cs typeface="Times New Roman" panose="02020603050405020304" pitchFamily="18" charset="0"/>
              </a:rPr>
              <a:t> </a:t>
            </a:r>
            <a:r>
              <a:rPr lang="ru-MO">
                <a:solidFill>
                  <a:srgbClr val="000000"/>
                </a:solidFill>
                <a:latin typeface="Times New Roman" panose="02020603050405020304" pitchFamily="18" charset="0"/>
                <a:cs typeface="Times New Roman" panose="02020603050405020304" pitchFamily="18" charset="0"/>
              </a:rPr>
              <a:t>Определить время извлеченной инструкции</a:t>
            </a:r>
            <a:r>
              <a:rPr lang="ru-MO">
                <a:solidFill>
                  <a:srgbClr val="000000"/>
                </a:solidFill>
                <a:latin typeface="Times New Roman" panose="02020603050405020304" pitchFamily="18" charset="0"/>
                <a:cs typeface="Times New Roman" panose="02020603050405020304" pitchFamily="18" charset="0"/>
              </a:rPr>
              <a:t>. </a:t>
            </a:r>
            <a:endParaRPr lang="en-US" smtClean="0">
              <a:solidFill>
                <a:srgbClr val="000000"/>
              </a:solidFill>
              <a:latin typeface="Times New Roman" panose="02020603050405020304" pitchFamily="18" charset="0"/>
              <a:cs typeface="Times New Roman" panose="02020603050405020304" pitchFamily="18" charset="0"/>
            </a:endParaRPr>
          </a:p>
          <a:p>
            <a:pPr marL="342900" indent="-342900">
              <a:buAutoNum type="arabicPeriod"/>
            </a:pPr>
            <a:r>
              <a:rPr lang="ru-MO" smtClean="0">
                <a:solidFill>
                  <a:srgbClr val="000000"/>
                </a:solidFill>
                <a:latin typeface="Times New Roman" panose="02020603050405020304" pitchFamily="18" charset="0"/>
                <a:cs typeface="Times New Roman" panose="02020603050405020304" pitchFamily="18" charset="0"/>
              </a:rPr>
              <a:t> </a:t>
            </a:r>
            <a:r>
              <a:rPr lang="ru-MO">
                <a:solidFill>
                  <a:srgbClr val="000000"/>
                </a:solidFill>
                <a:latin typeface="Times New Roman" panose="02020603050405020304" pitchFamily="18" charset="0"/>
                <a:cs typeface="Times New Roman" panose="02020603050405020304" pitchFamily="18" charset="0"/>
              </a:rPr>
              <a:t>Если в инструкции используется содержимое ячейки памяти, она найдена</a:t>
            </a:r>
            <a:r>
              <a:rPr lang="ru-MO">
                <a:solidFill>
                  <a:srgbClr val="000000"/>
                </a:solidFill>
                <a:latin typeface="Times New Roman" panose="02020603050405020304" pitchFamily="18" charset="0"/>
                <a:cs typeface="Times New Roman" panose="02020603050405020304" pitchFamily="18" charset="0"/>
              </a:rPr>
              <a:t>. </a:t>
            </a:r>
            <a:endParaRPr lang="en-US" smtClean="0">
              <a:solidFill>
                <a:srgbClr val="000000"/>
              </a:solidFill>
              <a:latin typeface="Times New Roman" panose="02020603050405020304" pitchFamily="18" charset="0"/>
              <a:cs typeface="Times New Roman" panose="02020603050405020304" pitchFamily="18" charset="0"/>
            </a:endParaRPr>
          </a:p>
          <a:p>
            <a:pPr marL="342900" indent="-342900">
              <a:buAutoNum type="arabicPeriod"/>
            </a:pPr>
            <a:r>
              <a:rPr lang="ru-MO" smtClean="0">
                <a:solidFill>
                  <a:srgbClr val="000000"/>
                </a:solidFill>
                <a:latin typeface="Times New Roman" panose="02020603050405020304" pitchFamily="18" charset="0"/>
                <a:cs typeface="Times New Roman" panose="02020603050405020304" pitchFamily="18" charset="0"/>
              </a:rPr>
              <a:t> </a:t>
            </a:r>
            <a:r>
              <a:rPr lang="ru-MO">
                <a:solidFill>
                  <a:srgbClr val="000000"/>
                </a:solidFill>
                <a:latin typeface="Times New Roman" panose="02020603050405020304" pitchFamily="18" charset="0"/>
                <a:cs typeface="Times New Roman" panose="02020603050405020304" pitchFamily="18" charset="0"/>
              </a:rPr>
              <a:t>Выполнить </a:t>
            </a:r>
            <a:r>
              <a:rPr lang="ru-MO">
                <a:solidFill>
                  <a:srgbClr val="000000"/>
                </a:solidFill>
                <a:latin typeface="Times New Roman" panose="02020603050405020304" pitchFamily="18" charset="0"/>
                <a:cs typeface="Times New Roman" panose="02020603050405020304" pitchFamily="18" charset="0"/>
              </a:rPr>
              <a:t>инструкцию </a:t>
            </a:r>
            <a:endParaRPr lang="en-US" smtClean="0">
              <a:solidFill>
                <a:srgbClr val="000000"/>
              </a:solidFill>
              <a:latin typeface="Times New Roman" panose="02020603050405020304" pitchFamily="18" charset="0"/>
              <a:cs typeface="Times New Roman" panose="02020603050405020304" pitchFamily="18" charset="0"/>
            </a:endParaRPr>
          </a:p>
          <a:p>
            <a:pPr marL="285750" indent="-285750">
              <a:buFontTx/>
              <a:buChar char="-"/>
            </a:pPr>
            <a:r>
              <a:rPr lang="ru-MO" smtClean="0">
                <a:solidFill>
                  <a:srgbClr val="000000"/>
                </a:solidFill>
                <a:latin typeface="Times New Roman" panose="02020603050405020304" pitchFamily="18" charset="0"/>
                <a:cs typeface="Times New Roman" panose="02020603050405020304" pitchFamily="18" charset="0"/>
              </a:rPr>
              <a:t>интерпретацией </a:t>
            </a:r>
            <a:endParaRPr lang="en-US" smtClean="0">
              <a:solidFill>
                <a:srgbClr val="000000"/>
              </a:solidFill>
              <a:latin typeface="Times New Roman" panose="02020603050405020304" pitchFamily="18" charset="0"/>
              <a:cs typeface="Times New Roman" panose="02020603050405020304" pitchFamily="18" charset="0"/>
            </a:endParaRPr>
          </a:p>
          <a:p>
            <a:pPr marL="285750" indent="-285750">
              <a:buFontTx/>
              <a:buChar char="-"/>
            </a:pPr>
            <a:r>
              <a:rPr lang="ru-MO" smtClean="0">
                <a:solidFill>
                  <a:srgbClr val="000000"/>
                </a:solidFill>
                <a:latin typeface="Times New Roman" panose="02020603050405020304" pitchFamily="18" charset="0"/>
                <a:cs typeface="Times New Roman" panose="02020603050405020304" pitchFamily="18" charset="0"/>
              </a:rPr>
              <a:t>микропрограммой</a:t>
            </a:r>
            <a:r>
              <a:rPr lang="ru-MO">
                <a:solidFill>
                  <a:srgbClr val="000000"/>
                </a:solidFill>
                <a:latin typeface="Times New Roman" panose="02020603050405020304" pitchFamily="18" charset="0"/>
                <a:cs typeface="Times New Roman" panose="02020603050405020304" pitchFamily="18" charset="0"/>
              </a:rPr>
              <a:t>, которая содержится в быстродействующих запоминающих устройствах только для чтения, называемых памятью управления, в которых хранятся микроинструкции) </a:t>
            </a:r>
            <a:r>
              <a:rPr lang="ru-MO">
                <a:solidFill>
                  <a:srgbClr val="000000"/>
                </a:solidFill>
                <a:latin typeface="Times New Roman" panose="02020603050405020304" pitchFamily="18" charset="0"/>
                <a:cs typeface="Times New Roman" panose="02020603050405020304" pitchFamily="18" charset="0"/>
              </a:rPr>
              <a:t>или </a:t>
            </a:r>
            <a:endParaRPr lang="en-US" smtClean="0">
              <a:solidFill>
                <a:srgbClr val="000000"/>
              </a:solidFill>
              <a:latin typeface="Times New Roman" panose="02020603050405020304" pitchFamily="18" charset="0"/>
              <a:cs typeface="Times New Roman" panose="02020603050405020304" pitchFamily="18" charset="0"/>
            </a:endParaRPr>
          </a:p>
          <a:p>
            <a:pPr marL="285750" indent="-285750">
              <a:buFontTx/>
              <a:buChar char="-"/>
            </a:pPr>
            <a:r>
              <a:rPr lang="ru-MO" smtClean="0">
                <a:solidFill>
                  <a:srgbClr val="000000"/>
                </a:solidFill>
                <a:latin typeface="Times New Roman" panose="02020603050405020304" pitchFamily="18" charset="0"/>
                <a:cs typeface="Times New Roman" panose="02020603050405020304" pitchFamily="18" charset="0"/>
              </a:rPr>
              <a:t> </a:t>
            </a:r>
            <a:r>
              <a:rPr lang="ru-MO">
                <a:solidFill>
                  <a:srgbClr val="000000"/>
                </a:solidFill>
                <a:latin typeface="Times New Roman" panose="02020603050405020304" pitchFamily="18" charset="0"/>
                <a:cs typeface="Times New Roman" panose="02020603050405020304" pitchFamily="18" charset="0"/>
              </a:rPr>
              <a:t>непосредственно аппаратно (проводно</a:t>
            </a:r>
            <a:r>
              <a:rPr lang="ru-MO">
                <a:solidFill>
                  <a:srgbClr val="000000"/>
                </a:solidFill>
                <a:latin typeface="Times New Roman" panose="02020603050405020304" pitchFamily="18" charset="0"/>
                <a:cs typeface="Times New Roman" panose="02020603050405020304" pitchFamily="18" charset="0"/>
              </a:rPr>
              <a:t>). </a:t>
            </a:r>
            <a:endParaRPr lang="en-US" smtClean="0">
              <a:solidFill>
                <a:srgbClr val="000000"/>
              </a:solidFill>
              <a:latin typeface="Times New Roman" panose="02020603050405020304" pitchFamily="18" charset="0"/>
              <a:cs typeface="Times New Roman" panose="02020603050405020304" pitchFamily="18" charset="0"/>
            </a:endParaRPr>
          </a:p>
          <a:p>
            <a:r>
              <a:rPr lang="ru-MO" smtClean="0">
                <a:solidFill>
                  <a:srgbClr val="000000"/>
                </a:solidFill>
                <a:latin typeface="Times New Roman" panose="02020603050405020304" pitchFamily="18" charset="0"/>
                <a:cs typeface="Times New Roman" panose="02020603050405020304" pitchFamily="18" charset="0"/>
              </a:rPr>
              <a:t>6</a:t>
            </a:r>
            <a:r>
              <a:rPr lang="ru-MO">
                <a:solidFill>
                  <a:srgbClr val="000000"/>
                </a:solidFill>
                <a:latin typeface="Times New Roman" panose="02020603050405020304" pitchFamily="18" charset="0"/>
                <a:cs typeface="Times New Roman" panose="02020603050405020304" pitchFamily="18" charset="0"/>
              </a:rPr>
              <a:t>. Повторите шаг 1. Микропроцессор также выполняет другие машинные </a:t>
            </a:r>
            <a:r>
              <a:rPr lang="ru-MO">
                <a:solidFill>
                  <a:srgbClr val="000000"/>
                </a:solidFill>
                <a:latin typeface="Times New Roman" panose="02020603050405020304" pitchFamily="18" charset="0"/>
                <a:cs typeface="Times New Roman" panose="02020603050405020304" pitchFamily="18" charset="0"/>
              </a:rPr>
              <a:t>циклы</a:t>
            </a:r>
            <a:r>
              <a:rPr lang="ru-MO" smtClean="0">
                <a:solidFill>
                  <a:srgbClr val="000000"/>
                </a:solidFill>
                <a:latin typeface="Times New Roman" panose="02020603050405020304" pitchFamily="18" charset="0"/>
                <a:cs typeface="Times New Roman" panose="02020603050405020304" pitchFamily="18" charset="0"/>
              </a:rPr>
              <a:t>:</a:t>
            </a:r>
            <a:endParaRPr lang="en-US" smtClean="0">
              <a:solidFill>
                <a:srgbClr val="000000"/>
              </a:solidFill>
              <a:latin typeface="Times New Roman" panose="02020603050405020304" pitchFamily="18" charset="0"/>
              <a:cs typeface="Times New Roman" panose="02020603050405020304" pitchFamily="18" charset="0"/>
            </a:endParaRPr>
          </a:p>
          <a:p>
            <a:r>
              <a:rPr lang="ru-MO" smtClean="0">
                <a:solidFill>
                  <a:srgbClr val="000000"/>
                </a:solidFill>
                <a:latin typeface="Times New Roman" panose="02020603050405020304" pitchFamily="18" charset="0"/>
                <a:cs typeface="Times New Roman" panose="02020603050405020304" pitchFamily="18" charset="0"/>
              </a:rPr>
              <a:t> </a:t>
            </a:r>
            <a:r>
              <a:rPr lang="ru-MO">
                <a:solidFill>
                  <a:srgbClr val="000000"/>
                </a:solidFill>
                <a:latin typeface="Times New Roman" panose="02020603050405020304" pitchFamily="18" charset="0"/>
                <a:cs typeface="Times New Roman" panose="02020603050405020304" pitchFamily="18" charset="0"/>
              </a:rPr>
              <a:t>- цикл чтения из </a:t>
            </a:r>
            <a:r>
              <a:rPr lang="ru-MO">
                <a:solidFill>
                  <a:srgbClr val="000000"/>
                </a:solidFill>
                <a:latin typeface="Times New Roman" panose="02020603050405020304" pitchFamily="18" charset="0"/>
                <a:cs typeface="Times New Roman" panose="02020603050405020304" pitchFamily="18" charset="0"/>
              </a:rPr>
              <a:t>памяти </a:t>
            </a:r>
            <a:endParaRPr lang="en-US" smtClean="0">
              <a:solidFill>
                <a:srgbClr val="000000"/>
              </a:solidFill>
              <a:latin typeface="Times New Roman" panose="02020603050405020304" pitchFamily="18" charset="0"/>
              <a:cs typeface="Times New Roman" panose="02020603050405020304" pitchFamily="18" charset="0"/>
            </a:endParaRPr>
          </a:p>
          <a:p>
            <a:pPr marL="285750" indent="-285750">
              <a:buFontTx/>
              <a:buChar char="-"/>
            </a:pPr>
            <a:r>
              <a:rPr lang="ru-MO" smtClean="0">
                <a:solidFill>
                  <a:srgbClr val="000000"/>
                </a:solidFill>
                <a:latin typeface="Times New Roman" panose="02020603050405020304" pitchFamily="18" charset="0"/>
                <a:cs typeface="Times New Roman" panose="02020603050405020304" pitchFamily="18" charset="0"/>
              </a:rPr>
              <a:t>цикл </a:t>
            </a:r>
            <a:r>
              <a:rPr lang="ru-MO">
                <a:solidFill>
                  <a:srgbClr val="000000"/>
                </a:solidFill>
                <a:latin typeface="Times New Roman" panose="02020603050405020304" pitchFamily="18" charset="0"/>
                <a:cs typeface="Times New Roman" panose="02020603050405020304" pitchFamily="18" charset="0"/>
              </a:rPr>
              <a:t>записи из </a:t>
            </a:r>
            <a:r>
              <a:rPr lang="ru-MO">
                <a:solidFill>
                  <a:srgbClr val="000000"/>
                </a:solidFill>
                <a:latin typeface="Times New Roman" panose="02020603050405020304" pitchFamily="18" charset="0"/>
                <a:cs typeface="Times New Roman" panose="02020603050405020304" pitchFamily="18" charset="0"/>
              </a:rPr>
              <a:t>памяти </a:t>
            </a:r>
            <a:endParaRPr lang="en-US" smtClean="0">
              <a:solidFill>
                <a:srgbClr val="000000"/>
              </a:solidFill>
              <a:latin typeface="Times New Roman" panose="02020603050405020304" pitchFamily="18" charset="0"/>
              <a:cs typeface="Times New Roman" panose="02020603050405020304" pitchFamily="18" charset="0"/>
            </a:endParaRPr>
          </a:p>
          <a:p>
            <a:pPr marL="285750" indent="-285750">
              <a:buFontTx/>
              <a:buChar char="-"/>
            </a:pPr>
            <a:r>
              <a:rPr lang="ru-MO" smtClean="0">
                <a:solidFill>
                  <a:srgbClr val="000000"/>
                </a:solidFill>
                <a:latin typeface="Times New Roman" panose="02020603050405020304" pitchFamily="18" charset="0"/>
                <a:cs typeface="Times New Roman" panose="02020603050405020304" pitchFamily="18" charset="0"/>
              </a:rPr>
              <a:t> </a:t>
            </a:r>
            <a:r>
              <a:rPr lang="ru-MO">
                <a:solidFill>
                  <a:srgbClr val="000000"/>
                </a:solidFill>
                <a:latin typeface="Times New Roman" panose="02020603050405020304" pitchFamily="18" charset="0"/>
                <a:cs typeface="Times New Roman" panose="02020603050405020304" pitchFamily="18" charset="0"/>
              </a:rPr>
              <a:t>вычислительный цикл.</a:t>
            </a:r>
            <a:r>
              <a:rPr lang="en-US" dirty="0">
                <a:latin typeface="Times New Roman" panose="02020603050405020304" pitchFamily="18" charset="0"/>
                <a:cs typeface="Times New Roman" panose="02020603050405020304" pitchFamily="18" charset="0"/>
              </a:rPr>
              <a:t/>
            </a:r>
            <a:br>
              <a:rPr lang="en-US" dirty="0">
                <a:latin typeface="Times New Roman" panose="02020603050405020304" pitchFamily="18" charset="0"/>
                <a:cs typeface="Times New Roman" panose="02020603050405020304" pitchFamily="18" charset="0"/>
              </a:rPr>
            </a:b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1898244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Прямоугольник 5"/>
          <p:cNvSpPr/>
          <p:nvPr/>
        </p:nvSpPr>
        <p:spPr>
          <a:xfrm>
            <a:off x="0" y="0"/>
            <a:ext cx="12110519" cy="6524863"/>
          </a:xfrm>
          <a:prstGeom prst="rect">
            <a:avLst/>
          </a:prstGeom>
        </p:spPr>
        <p:txBody>
          <a:bodyPr wrap="square">
            <a:spAutoFit/>
          </a:bodyPr>
          <a:lstStyle/>
          <a:p>
            <a:pPr lvl="0" algn="just">
              <a:spcAft>
                <a:spcPts val="0"/>
              </a:spcAft>
            </a:pPr>
            <a:r>
              <a:rPr lang="ru-MO" sz="20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Регистры </a:t>
            </a:r>
            <a:r>
              <a:rPr lang="ru-MO" sz="2000" b="1"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микропроцессора</a:t>
            </a:r>
            <a:endParaRPr lang="en-US" sz="2000" b="1"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lvl="0" algn="just">
              <a:spcAft>
                <a:spcPts val="0"/>
              </a:spcAft>
            </a:pPr>
            <a:r>
              <a:rPr lang="ro-RO" sz="20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indent="450215" algn="just">
              <a:spcAft>
                <a:spcPts val="0"/>
              </a:spcAft>
            </a:pP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Регистры микропроцессора 8086 имеют емкость 16 бит и могут быть разделены на четыре группы в зависимости от их роли в выполнении инструкций.</a:t>
            </a:r>
            <a:r>
              <a:rPr lang="ro-RO"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indent="450215" algn="just">
              <a:spcAft>
                <a:spcPts val="0"/>
              </a:spcAft>
            </a:pP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-Генеральный </a:t>
            </a: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реестр</a:t>
            </a:r>
            <a:r>
              <a:rPr lang="ru-MO"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marL="285750" indent="-285750" algn="just">
              <a:spcAft>
                <a:spcPts val="0"/>
              </a:spcAft>
              <a:buFontTx/>
              <a:buChar char="-"/>
            </a:pPr>
            <a:r>
              <a:rPr lang="ru-MO"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Сегмент </a:t>
            </a: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регистрации</a:t>
            </a:r>
            <a:r>
              <a:rPr lang="ru-MO"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marL="285750" indent="-285750" algn="just">
              <a:spcAft>
                <a:spcPts val="0"/>
              </a:spcAft>
              <a:buFontTx/>
              <a:buChar char="-"/>
            </a:pPr>
            <a:r>
              <a:rPr lang="ru-MO"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Регистрационный </a:t>
            </a: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индикатор адреса текущей инструкции </a:t>
            </a: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IP</a:t>
            </a:r>
            <a:r>
              <a:rPr lang="ru-MO"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marL="285750" indent="-285750" algn="just">
              <a:spcAft>
                <a:spcPts val="0"/>
              </a:spcAft>
              <a:buFontTx/>
              <a:buChar char="-"/>
            </a:pPr>
            <a:r>
              <a:rPr lang="ru-MO"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Регистр </a:t>
            </a: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флагов, F и регистр IP</a:t>
            </a:r>
            <a:r>
              <a:rPr lang="ro-RO"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indent="450215" algn="just">
              <a:spcAft>
                <a:spcPts val="0"/>
              </a:spcAft>
            </a:pPr>
            <a:r>
              <a:rPr lang="ro-RO" b="1"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lvl="0" algn="just">
              <a:spcAft>
                <a:spcPts val="0"/>
              </a:spcAft>
            </a:pPr>
            <a:r>
              <a:rPr lang="ru-MO"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Общий </a:t>
            </a:r>
            <a:r>
              <a:rPr lang="ru-MO" b="1"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реестр</a:t>
            </a:r>
            <a:endParaRPr lang="en-US" b="1"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lvl="0" algn="just">
              <a:spcAft>
                <a:spcPts val="0"/>
              </a:spcAft>
            </a:pPr>
            <a:r>
              <a:rPr lang="ro-RO" b="1"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indent="450215" algn="just">
              <a:spcAft>
                <a:spcPts val="0"/>
              </a:spcAft>
            </a:pP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Общие регистры делятся на два набора </a:t>
            </a: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регистров</a:t>
            </a:r>
            <a:r>
              <a:rPr lang="ru-MO"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indent="450215" algn="just">
              <a:spcAft>
                <a:spcPts val="0"/>
              </a:spcAft>
            </a:pPr>
            <a:r>
              <a:rPr lang="ru-MO"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Дата регистра: Ax, Bx, Cx, </a:t>
            </a: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Dx</a:t>
            </a:r>
            <a:r>
              <a:rPr lang="ru-MO"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indent="450215" algn="just">
              <a:spcAft>
                <a:spcPts val="0"/>
              </a:spcAft>
            </a:pPr>
            <a:r>
              <a:rPr lang="ru-MO"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Адресные регистры: SP, BP, SI, DI</a:t>
            </a:r>
            <a:r>
              <a:rPr lang="ro-RO"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indent="450215" algn="just">
              <a:spcAft>
                <a:spcPts val="0"/>
              </a:spcAft>
            </a:pP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indent="450215" algn="just">
              <a:spcAft>
                <a:spcPts val="0"/>
              </a:spcAft>
            </a:pPr>
            <a:r>
              <a:rPr lang="ru-MO" b="1" i="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а) </a:t>
            </a:r>
            <a:r>
              <a:rPr lang="ru-MO" b="1" i="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Регистры </a:t>
            </a:r>
            <a:r>
              <a:rPr lang="ru-MO" b="1" i="1"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данных</a:t>
            </a:r>
            <a:endParaRPr lang="en-US" b="1" i="1"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indent="450215" algn="just">
              <a:spcAft>
                <a:spcPts val="0"/>
              </a:spcAft>
            </a:pPr>
            <a:r>
              <a:rPr lang="ro-RO" b="1"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indent="450215" algn="just">
              <a:spcAft>
                <a:spcPts val="0"/>
              </a:spcAft>
            </a:pP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Имеется четыре 16-битных регистра </a:t>
            </a: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данных</a:t>
            </a:r>
            <a:r>
              <a:rPr lang="ru-MO"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indent="450215" algn="just">
              <a:spcAft>
                <a:spcPts val="0"/>
              </a:spcAft>
            </a:pPr>
            <a:r>
              <a:rPr lang="ru-MO"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Аккумуляторный </a:t>
            </a: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вал</a:t>
            </a:r>
            <a:r>
              <a:rPr lang="ru-MO"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indent="450215" algn="just">
              <a:spcAft>
                <a:spcPts val="0"/>
              </a:spcAft>
            </a:pPr>
            <a:r>
              <a:rPr lang="ru-MO"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Bx-база </a:t>
            </a: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в адресации </a:t>
            </a: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данных</a:t>
            </a:r>
            <a:r>
              <a:rPr lang="ru-MO"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indent="450215" algn="just">
              <a:spcAft>
                <a:spcPts val="0"/>
              </a:spcAft>
            </a:pPr>
            <a:r>
              <a:rPr lang="ru-MO"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Cx-счетчик;</a:t>
            </a:r>
            <a:endParaRPr lang="en-US"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indent="450215" algn="just">
              <a:spcAft>
                <a:spcPts val="0"/>
              </a:spcAft>
            </a:pPr>
            <a:r>
              <a:rPr lang="ru-MO"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Dx-дата.</a:t>
            </a:r>
            <a:endParaRPr lang="en-US"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indent="450215" algn="just">
              <a:spcAft>
                <a:spcPts val="0"/>
              </a:spcAft>
            </a:pPr>
            <a:r>
              <a:rPr lang="ru-MO"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Каждый </a:t>
            </a: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из этих регистров можно разделить на два 8-битных регистра:</a:t>
            </a:r>
            <a:endParaRPr lang="en-US" sz="1600" dirty="0">
              <a:effectLst/>
              <a:latin typeface="Arial" panose="020B0604020202020204" pitchFamily="34" charset="0"/>
              <a:ea typeface="Times New Roman" panose="02020603050405020304" pitchFamily="18" charset="0"/>
              <a:cs typeface="Times New Roman" panose="02020603050405020304" pitchFamily="18" charset="0"/>
            </a:endParaRPr>
          </a:p>
        </p:txBody>
      </p:sp>
      <p:graphicFrame>
        <p:nvGraphicFramePr>
          <p:cNvPr id="7" name="Таблица 6"/>
          <p:cNvGraphicFramePr>
            <a:graphicFrameLocks noGrp="1"/>
          </p:cNvGraphicFramePr>
          <p:nvPr>
            <p:extLst>
              <p:ext uri="{D42A27DB-BD31-4B8C-83A1-F6EECF244321}">
                <p14:modId xmlns:p14="http://schemas.microsoft.com/office/powerpoint/2010/main" val="4276130098"/>
              </p:ext>
            </p:extLst>
          </p:nvPr>
        </p:nvGraphicFramePr>
        <p:xfrm>
          <a:off x="9116840" y="1438782"/>
          <a:ext cx="2587759" cy="1874785"/>
        </p:xfrm>
        <a:graphic>
          <a:graphicData uri="http://schemas.openxmlformats.org/drawingml/2006/table">
            <a:tbl>
              <a:tblPr>
                <a:tableStyleId>{5C22544A-7EE6-4342-B048-85BDC9FD1C3A}</a:tableStyleId>
              </a:tblPr>
              <a:tblGrid>
                <a:gridCol w="862924">
                  <a:extLst>
                    <a:ext uri="{9D8B030D-6E8A-4147-A177-3AD203B41FA5}">
                      <a16:colId xmlns="" xmlns:a16="http://schemas.microsoft.com/office/drawing/2014/main" val="3438266465"/>
                    </a:ext>
                  </a:extLst>
                </a:gridCol>
                <a:gridCol w="861911">
                  <a:extLst>
                    <a:ext uri="{9D8B030D-6E8A-4147-A177-3AD203B41FA5}">
                      <a16:colId xmlns="" xmlns:a16="http://schemas.microsoft.com/office/drawing/2014/main" val="3208188692"/>
                    </a:ext>
                  </a:extLst>
                </a:gridCol>
                <a:gridCol w="862924">
                  <a:extLst>
                    <a:ext uri="{9D8B030D-6E8A-4147-A177-3AD203B41FA5}">
                      <a16:colId xmlns="" xmlns:a16="http://schemas.microsoft.com/office/drawing/2014/main" val="3592038127"/>
                    </a:ext>
                  </a:extLst>
                </a:gridCol>
              </a:tblGrid>
              <a:tr h="374957">
                <a:tc>
                  <a:txBody>
                    <a:bodyPr/>
                    <a:lstStyle/>
                    <a:p>
                      <a:pPr algn="just">
                        <a:lnSpc>
                          <a:spcPct val="107000"/>
                        </a:lnSpc>
                        <a:spcAft>
                          <a:spcPts val="0"/>
                        </a:spcAft>
                      </a:pPr>
                      <a:r>
                        <a:rPr lang="ro-RO" sz="1200">
                          <a:effectLst/>
                        </a:rPr>
                        <a:t>16 biţi</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just">
                        <a:lnSpc>
                          <a:spcPct val="107000"/>
                        </a:lnSpc>
                        <a:spcAft>
                          <a:spcPts val="0"/>
                        </a:spcAft>
                      </a:pPr>
                      <a:r>
                        <a:rPr lang="ro-RO" sz="1200">
                          <a:effectLst/>
                        </a:rPr>
                        <a:t>8 biţi</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just">
                        <a:lnSpc>
                          <a:spcPct val="107000"/>
                        </a:lnSpc>
                        <a:spcAft>
                          <a:spcPts val="0"/>
                        </a:spcAft>
                      </a:pPr>
                      <a:r>
                        <a:rPr lang="ro-RO" sz="1200">
                          <a:effectLst/>
                        </a:rPr>
                        <a:t>8 biţi</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 xmlns:a16="http://schemas.microsoft.com/office/drawing/2014/main" val="2992752260"/>
                  </a:ext>
                </a:extLst>
              </a:tr>
              <a:tr h="374957">
                <a:tc>
                  <a:txBody>
                    <a:bodyPr/>
                    <a:lstStyle/>
                    <a:p>
                      <a:pPr algn="just">
                        <a:lnSpc>
                          <a:spcPct val="107000"/>
                        </a:lnSpc>
                        <a:spcAft>
                          <a:spcPts val="0"/>
                        </a:spcAft>
                      </a:pPr>
                      <a:r>
                        <a:rPr lang="ro-RO" sz="1200">
                          <a:effectLst/>
                        </a:rPr>
                        <a:t>Ax</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just">
                        <a:lnSpc>
                          <a:spcPct val="107000"/>
                        </a:lnSpc>
                        <a:spcAft>
                          <a:spcPts val="0"/>
                        </a:spcAft>
                      </a:pPr>
                      <a:r>
                        <a:rPr lang="ro-RO" sz="1200">
                          <a:effectLst/>
                        </a:rPr>
                        <a:t>AH</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just">
                        <a:lnSpc>
                          <a:spcPct val="107000"/>
                        </a:lnSpc>
                        <a:spcAft>
                          <a:spcPts val="0"/>
                        </a:spcAft>
                      </a:pPr>
                      <a:r>
                        <a:rPr lang="ro-RO" sz="1200">
                          <a:effectLst/>
                        </a:rPr>
                        <a:t>AL</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 xmlns:a16="http://schemas.microsoft.com/office/drawing/2014/main" val="3237214005"/>
                  </a:ext>
                </a:extLst>
              </a:tr>
              <a:tr h="374957">
                <a:tc>
                  <a:txBody>
                    <a:bodyPr/>
                    <a:lstStyle/>
                    <a:p>
                      <a:pPr algn="just">
                        <a:lnSpc>
                          <a:spcPct val="107000"/>
                        </a:lnSpc>
                        <a:spcAft>
                          <a:spcPts val="0"/>
                        </a:spcAft>
                      </a:pPr>
                      <a:r>
                        <a:rPr lang="ro-RO" sz="1200">
                          <a:effectLst/>
                        </a:rPr>
                        <a:t>Bx</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just">
                        <a:lnSpc>
                          <a:spcPct val="107000"/>
                        </a:lnSpc>
                        <a:spcAft>
                          <a:spcPts val="0"/>
                        </a:spcAft>
                      </a:pPr>
                      <a:r>
                        <a:rPr lang="ro-RO" sz="1200">
                          <a:effectLst/>
                        </a:rPr>
                        <a:t>BH</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just">
                        <a:lnSpc>
                          <a:spcPct val="107000"/>
                        </a:lnSpc>
                        <a:spcAft>
                          <a:spcPts val="0"/>
                        </a:spcAft>
                      </a:pPr>
                      <a:r>
                        <a:rPr lang="ro-RO" sz="1200">
                          <a:effectLst/>
                        </a:rPr>
                        <a:t>BL</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 xmlns:a16="http://schemas.microsoft.com/office/drawing/2014/main" val="2190501133"/>
                  </a:ext>
                </a:extLst>
              </a:tr>
              <a:tr h="374957">
                <a:tc>
                  <a:txBody>
                    <a:bodyPr/>
                    <a:lstStyle/>
                    <a:p>
                      <a:pPr algn="just">
                        <a:lnSpc>
                          <a:spcPct val="107000"/>
                        </a:lnSpc>
                        <a:spcAft>
                          <a:spcPts val="0"/>
                        </a:spcAft>
                      </a:pPr>
                      <a:r>
                        <a:rPr lang="ro-RO" sz="1200">
                          <a:effectLst/>
                        </a:rPr>
                        <a:t>Cx</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just">
                        <a:lnSpc>
                          <a:spcPct val="107000"/>
                        </a:lnSpc>
                        <a:spcAft>
                          <a:spcPts val="0"/>
                        </a:spcAft>
                      </a:pPr>
                      <a:r>
                        <a:rPr lang="ro-RO" sz="1200">
                          <a:effectLst/>
                        </a:rPr>
                        <a:t>CH</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just">
                        <a:lnSpc>
                          <a:spcPct val="107000"/>
                        </a:lnSpc>
                        <a:spcAft>
                          <a:spcPts val="0"/>
                        </a:spcAft>
                      </a:pPr>
                      <a:r>
                        <a:rPr lang="ro-RO" sz="1200">
                          <a:effectLst/>
                        </a:rPr>
                        <a:t>CL</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 xmlns:a16="http://schemas.microsoft.com/office/drawing/2014/main" val="3739051143"/>
                  </a:ext>
                </a:extLst>
              </a:tr>
              <a:tr h="374957">
                <a:tc>
                  <a:txBody>
                    <a:bodyPr/>
                    <a:lstStyle/>
                    <a:p>
                      <a:pPr algn="just">
                        <a:lnSpc>
                          <a:spcPct val="107000"/>
                        </a:lnSpc>
                        <a:spcAft>
                          <a:spcPts val="0"/>
                        </a:spcAft>
                      </a:pPr>
                      <a:r>
                        <a:rPr lang="ro-RO" sz="1200">
                          <a:effectLst/>
                        </a:rPr>
                        <a:t>Dx</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just">
                        <a:lnSpc>
                          <a:spcPct val="107000"/>
                        </a:lnSpc>
                        <a:spcAft>
                          <a:spcPts val="0"/>
                        </a:spcAft>
                      </a:pPr>
                      <a:r>
                        <a:rPr lang="ro-RO" sz="1200">
                          <a:effectLst/>
                        </a:rPr>
                        <a:t>DH</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just">
                        <a:lnSpc>
                          <a:spcPct val="107000"/>
                        </a:lnSpc>
                        <a:spcAft>
                          <a:spcPts val="0"/>
                        </a:spcAft>
                      </a:pPr>
                      <a:r>
                        <a:rPr lang="ro-RO" sz="1200" dirty="0">
                          <a:effectLst/>
                        </a:rPr>
                        <a:t>DL</a:t>
                      </a:r>
                      <a:endParaRPr lang="en-US"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 xmlns:a16="http://schemas.microsoft.com/office/drawing/2014/main" val="269598316"/>
                  </a:ext>
                </a:extLst>
              </a:tr>
            </a:tbl>
          </a:graphicData>
        </a:graphic>
      </p:graphicFrame>
    </p:spTree>
    <p:extLst>
      <p:ext uri="{BB962C8B-B14F-4D97-AF65-F5344CB8AC3E}">
        <p14:creationId xmlns:p14="http://schemas.microsoft.com/office/powerpoint/2010/main" val="353802830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p:cNvSpPr/>
          <p:nvPr/>
        </p:nvSpPr>
        <p:spPr>
          <a:xfrm>
            <a:off x="0" y="-64429"/>
            <a:ext cx="12192000" cy="6247864"/>
          </a:xfrm>
          <a:prstGeom prst="rect">
            <a:avLst/>
          </a:prstGeom>
        </p:spPr>
        <p:txBody>
          <a:bodyPr wrap="square">
            <a:spAutoFit/>
          </a:bodyPr>
          <a:lstStyle/>
          <a:p>
            <a:pPr indent="450215" algn="just">
              <a:spcAft>
                <a:spcPts val="0"/>
              </a:spcAft>
            </a:pPr>
            <a:r>
              <a:rPr lang="ru-MO" sz="16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Регистры данных используются в большинстве арифметических и логических операций. Большинство арифметических инструкций используют все регистры одинаково. Существуют также арифметические инструкции, для которых определенные регистры общего назначения имеют особое назначение. </a:t>
            </a:r>
            <a:r>
              <a:rPr lang="ru-MO" sz="16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Например</a:t>
            </a:r>
            <a:r>
              <a:rPr lang="ru-MO" sz="160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160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indent="450215" algn="just">
              <a:spcAft>
                <a:spcPts val="0"/>
              </a:spcAft>
            </a:pPr>
            <a:r>
              <a:rPr lang="ru-MO" sz="160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Ax </a:t>
            </a:r>
            <a:r>
              <a:rPr lang="ru-MO" sz="16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16-битные операции ввода/вывода, 16-битные умножения и </a:t>
            </a:r>
            <a:r>
              <a:rPr lang="ru-MO" sz="16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деления</a:t>
            </a:r>
            <a:r>
              <a:rPr lang="ru-MO" sz="160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160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indent="450215" algn="just">
              <a:spcAft>
                <a:spcPts val="0"/>
              </a:spcAft>
            </a:pPr>
            <a:r>
              <a:rPr lang="ru-MO" sz="160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AL </a:t>
            </a:r>
            <a:r>
              <a:rPr lang="ru-MO" sz="16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8-битные операции ввода/вывода, трансляции, двоично-десятичная арифметика, 8-битные умножения и </a:t>
            </a:r>
            <a:r>
              <a:rPr lang="ru-MO" sz="16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деления</a:t>
            </a:r>
            <a:r>
              <a:rPr lang="ru-MO" sz="160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160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indent="450215" algn="just">
              <a:spcAft>
                <a:spcPts val="0"/>
              </a:spcAft>
            </a:pPr>
            <a:r>
              <a:rPr lang="ru-MO" sz="160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AH </a:t>
            </a:r>
            <a:r>
              <a:rPr lang="ru-MO" sz="16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- 8-битные умножения и </a:t>
            </a:r>
            <a:r>
              <a:rPr lang="ru-MO" sz="16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деления</a:t>
            </a:r>
            <a:r>
              <a:rPr lang="ru-MO" sz="160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160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indent="450215" algn="just">
              <a:spcAft>
                <a:spcPts val="0"/>
              </a:spcAft>
            </a:pPr>
            <a:r>
              <a:rPr lang="ru-MO" sz="160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Bx </a:t>
            </a:r>
            <a:r>
              <a:rPr lang="ru-MO" sz="16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операции с памятью, косвенная адресация, </a:t>
            </a:r>
            <a:r>
              <a:rPr lang="ru-MO" sz="16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трансляции</a:t>
            </a:r>
            <a:r>
              <a:rPr lang="ru-MO" sz="160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160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indent="450215" algn="just">
              <a:spcAft>
                <a:spcPts val="0"/>
              </a:spcAft>
            </a:pPr>
            <a:r>
              <a:rPr lang="ru-MO" sz="160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Cx </a:t>
            </a:r>
            <a:r>
              <a:rPr lang="ru-MO" sz="16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операции со строками, циклы </a:t>
            </a:r>
            <a:r>
              <a:rPr lang="ru-MO" sz="16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программы</a:t>
            </a:r>
            <a:r>
              <a:rPr lang="ru-MO" sz="160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160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indent="450215" algn="just">
              <a:spcAft>
                <a:spcPts val="0"/>
              </a:spcAft>
            </a:pPr>
            <a:r>
              <a:rPr lang="ru-MO" sz="160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CL </a:t>
            </a:r>
            <a:r>
              <a:rPr lang="ru-MO" sz="16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операции перемещения или вращения с более чем одной </a:t>
            </a:r>
            <a:r>
              <a:rPr lang="ru-MO" sz="16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позицией</a:t>
            </a:r>
            <a:r>
              <a:rPr lang="ru-MO" sz="160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160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indent="450215" algn="just">
              <a:spcAft>
                <a:spcPts val="0"/>
              </a:spcAft>
            </a:pPr>
            <a:r>
              <a:rPr lang="ru-MO" sz="160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Dx </a:t>
            </a:r>
            <a:r>
              <a:rPr lang="ru-MO" sz="16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операции ввода/вывода, косвенная адресация, 16-битное умножение и </a:t>
            </a:r>
            <a:r>
              <a:rPr lang="ru-MO" sz="16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деление</a:t>
            </a:r>
            <a:r>
              <a:rPr lang="ru-MO" sz="160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160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indent="450215" algn="just">
              <a:spcAft>
                <a:spcPts val="0"/>
              </a:spcAft>
            </a:pPr>
            <a:r>
              <a:rPr lang="ro-RO" sz="1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ro-RO" sz="16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indent="450215" algn="just">
              <a:spcAft>
                <a:spcPts val="0"/>
              </a:spcAft>
            </a:pPr>
            <a:r>
              <a:rPr lang="ru-MO" sz="1600" b="1" i="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б) </a:t>
            </a:r>
            <a:r>
              <a:rPr lang="ru-MO" sz="1600" b="1" i="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Адресные </a:t>
            </a:r>
            <a:r>
              <a:rPr lang="ru-MO" sz="1600" b="1" i="1"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регистры</a:t>
            </a:r>
            <a:endParaRPr lang="en-US" sz="1600" b="1" i="1"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indent="450215" algn="just">
              <a:spcAft>
                <a:spcPts val="0"/>
              </a:spcAft>
            </a:pPr>
            <a:r>
              <a:rPr lang="ro-RO" sz="1600" b="1" i="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MO" sz="16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Есть два </a:t>
            </a:r>
            <a:r>
              <a:rPr lang="ru-MO" sz="16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типа</a:t>
            </a:r>
            <a:r>
              <a:rPr lang="ru-MO" sz="160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160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marL="342900" indent="-342900" algn="just">
              <a:spcAft>
                <a:spcPts val="0"/>
              </a:spcAft>
              <a:buAutoNum type="arabicParenR"/>
            </a:pPr>
            <a:r>
              <a:rPr lang="ru-MO" sz="160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Регистры </a:t>
            </a:r>
            <a:r>
              <a:rPr lang="ru-MO" sz="16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регистров адреса указателя (</a:t>
            </a:r>
            <a:r>
              <a:rPr lang="ru-MO" sz="16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указатель</a:t>
            </a:r>
            <a:r>
              <a:rPr lang="ru-MO" sz="160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160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r>
              <a:rPr lang="ru-MO" sz="160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r>
              <a:rPr lang="ru-MO" sz="16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SP (Stack Pointer), который содержит текущий адрес вершины </a:t>
            </a:r>
            <a:r>
              <a:rPr lang="ru-MO" sz="16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стека</a:t>
            </a:r>
            <a:r>
              <a:rPr lang="ru-MO" sz="160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160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r>
              <a:rPr lang="ru-MO" sz="160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r>
              <a:rPr lang="ru-MO" sz="16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BP (базовый указатель), который содержит базовый адрес для косвенной адресации </a:t>
            </a:r>
            <a:r>
              <a:rPr lang="ru-MO" sz="16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стека</a:t>
            </a:r>
            <a:r>
              <a:rPr lang="ru-MO" sz="160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160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r>
              <a:rPr lang="ru-MO" sz="160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2</a:t>
            </a:r>
            <a:r>
              <a:rPr lang="ru-MO" sz="16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Регистры индикатора адреса для строк (</a:t>
            </a:r>
            <a:r>
              <a:rPr lang="ru-MO" sz="16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индекс</a:t>
            </a:r>
            <a:r>
              <a:rPr lang="ru-MO" sz="160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160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r>
              <a:rPr lang="ru-MO" sz="160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r>
              <a:rPr lang="ru-MO" sz="16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DI (Destination Index) — содержит текущий адрес строки </a:t>
            </a:r>
            <a:r>
              <a:rPr lang="ru-MO" sz="16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назначения</a:t>
            </a:r>
            <a:r>
              <a:rPr lang="ru-MO" sz="160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160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r>
              <a:rPr lang="ru-MO" sz="160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r>
              <a:rPr lang="ru-MO" sz="16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SI (Source Index) — содержит текущий адрес исходной строки.Адресные регистры также могут использоваться для некоторых арифметико-логических </a:t>
            </a:r>
            <a:r>
              <a:rPr lang="ru-MO" sz="16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инструкций</a:t>
            </a:r>
            <a:r>
              <a:rPr lang="ru-MO" sz="160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160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r>
              <a:rPr lang="ru-MO" sz="160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Регистры </a:t>
            </a:r>
            <a:r>
              <a:rPr lang="ru-MO" sz="16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указателей содержат компоненты смещения адресов стека (относительные адреса в текущем сегменте стека).Регистр BP также можно использовать для адресации в других сегментах.Индексные регистры содержат компоненты смещения переменных адресов (относительные адреса в текущем сегменте данных). Они используются в качестве адресных регистров и инструкций по передаче или обработке строк. В последнем случае регистр SI содержит текущий относительный адрес строки назначения в текущем сегменте данных (DS), а DI содержит текущий относительный адрес исходной строки в дополнительном сегменте данных (ES).</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6353622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p:cNvSpPr/>
          <p:nvPr/>
        </p:nvSpPr>
        <p:spPr>
          <a:xfrm>
            <a:off x="0" y="0"/>
            <a:ext cx="12192000" cy="4524315"/>
          </a:xfrm>
          <a:prstGeom prst="rect">
            <a:avLst/>
          </a:prstGeom>
        </p:spPr>
        <p:txBody>
          <a:bodyPr wrap="square">
            <a:spAutoFit/>
          </a:bodyPr>
          <a:lstStyle/>
          <a:p>
            <a:pPr lvl="0" algn="just">
              <a:spcAft>
                <a:spcPts val="0"/>
              </a:spcAft>
            </a:pPr>
            <a:r>
              <a:rPr lang="ru-MO"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Сегментные </a:t>
            </a:r>
            <a:r>
              <a:rPr lang="ru-MO" b="1"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регистры</a:t>
            </a:r>
            <a:endParaRPr lang="en-US" b="1"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lvl="0" algn="just">
              <a:spcAft>
                <a:spcPts val="0"/>
              </a:spcAft>
            </a:pPr>
            <a:r>
              <a:rPr lang="ro-RO"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indent="450215" algn="just">
              <a:spcAft>
                <a:spcPts val="0"/>
              </a:spcAft>
            </a:pP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Пространство памяти, которое может адресовать микропроцессор 8086, разделено на логические журналы размером 64 КБ. Имеется четыре сегментных </a:t>
            </a: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регистра</a:t>
            </a:r>
            <a:r>
              <a:rPr lang="ru-MO"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indent="450215" algn="just">
              <a:spcAft>
                <a:spcPts val="0"/>
              </a:spcAft>
            </a:pPr>
            <a:r>
              <a:rPr lang="ru-MO"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CS (Segment Code), который содержит сегментную составляющую кода адреса (инструкции </a:t>
            </a: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программы</a:t>
            </a:r>
            <a:r>
              <a:rPr lang="ru-MO"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indent="450215" algn="just">
              <a:spcAft>
                <a:spcPts val="0"/>
              </a:spcAft>
            </a:pPr>
            <a:r>
              <a:rPr lang="ru-MO"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DS (Data Segment), который содержит сегментную составляющую переменных адресов (текущий сегмент </a:t>
            </a: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данных</a:t>
            </a:r>
            <a:r>
              <a:rPr lang="ru-MO"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indent="450215" algn="just">
              <a:spcAft>
                <a:spcPts val="0"/>
              </a:spcAft>
            </a:pPr>
            <a:r>
              <a:rPr lang="ru-MO"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ES (Extra Segment), который содержит сегментную составляющую переменных адресов (дополнительный </a:t>
            </a: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сегмент</a:t>
            </a:r>
            <a:r>
              <a:rPr lang="ru-MO"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indent="450215" algn="just">
              <a:spcAft>
                <a:spcPts val="0"/>
              </a:spcAft>
            </a:pPr>
            <a:r>
              <a:rPr lang="ru-MO"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SS (сегмент стека), который содержит компонент сегмента адресов данных в </a:t>
            </a: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сегменте </a:t>
            </a:r>
            <a:r>
              <a:rPr lang="ru-MO"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стека.</a:t>
            </a:r>
            <a:endParaRPr lang="en-US">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indent="450215" algn="just">
              <a:spcAft>
                <a:spcPts val="0"/>
              </a:spcAft>
            </a:pPr>
            <a:r>
              <a:rPr lang="ru-MO"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Инструкцию</a:t>
            </a: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которую нужно выполнить, можно найти в сегменте, адрес которого находится в регистре CS, по относительному адресу, содержащемуся в </a:t>
            </a: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IP</a:t>
            </a:r>
            <a:r>
              <a:rPr lang="ru-MO"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indent="450215" algn="just">
              <a:spcAft>
                <a:spcPts val="0"/>
              </a:spcAft>
            </a:pPr>
            <a:r>
              <a:rPr lang="ru-MO"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Содержимое </a:t>
            </a: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регистра DS определяет текущий сегмент данных. Все ссылки на данные в памяти, кроме ссылок через регистры BP и SP или регистр DI в строковых инструкциях, по умолчанию используют сегмент, на который ссылается </a:t>
            </a: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DS</a:t>
            </a:r>
            <a:r>
              <a:rPr lang="ru-MO"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indent="450215" algn="just">
              <a:spcAft>
                <a:spcPts val="0"/>
              </a:spcAft>
            </a:pPr>
            <a:r>
              <a:rPr lang="ru-MO"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Содержимое </a:t>
            </a: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регистра ES определяет дополнительный сегмент данных. Ссылки на данные в строковых инструкциях по умолчанию используют сегмент, на который ссылается ES.Содержимое регистра SS определяет текущий сегмент стека. Все обращения к данным в памяти через регистры BP и SP по умолчанию используют сегмент, на который ссылается регистр SS.</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p:txBody>
      </p:sp>
      <p:pic>
        <p:nvPicPr>
          <p:cNvPr id="6" name="Рисунок 5"/>
          <p:cNvPicPr>
            <a:picLocks noChangeAspect="1"/>
          </p:cNvPicPr>
          <p:nvPr/>
        </p:nvPicPr>
        <p:blipFill>
          <a:blip r:embed="rId2"/>
          <a:stretch>
            <a:fillRect/>
          </a:stretch>
        </p:blipFill>
        <p:spPr>
          <a:xfrm>
            <a:off x="5999336" y="4251309"/>
            <a:ext cx="5734050" cy="1343025"/>
          </a:xfrm>
          <a:prstGeom prst="rect">
            <a:avLst/>
          </a:prstGeom>
        </p:spPr>
      </p:pic>
    </p:spTree>
    <p:extLst>
      <p:ext uri="{BB962C8B-B14F-4D97-AF65-F5344CB8AC3E}">
        <p14:creationId xmlns:p14="http://schemas.microsoft.com/office/powerpoint/2010/main" val="395355601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0"/>
            <a:ext cx="12192000" cy="6463308"/>
          </a:xfrm>
          <a:prstGeom prst="rect">
            <a:avLst/>
          </a:prstGeom>
        </p:spPr>
        <p:txBody>
          <a:bodyPr wrap="square">
            <a:spAutoFit/>
          </a:bodyPr>
          <a:lstStyle/>
          <a:p>
            <a:pPr indent="450215" algn="just">
              <a:spcAft>
                <a:spcPts val="0"/>
              </a:spcAft>
            </a:pP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o-RO" b="1"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MO"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Реестры </a:t>
            </a:r>
            <a:r>
              <a:rPr lang="ro-RO"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IP </a:t>
            </a:r>
            <a:r>
              <a:rPr lang="ru-MO"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и </a:t>
            </a:r>
            <a:r>
              <a:rPr lang="ro-RO" b="1"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F</a:t>
            </a:r>
            <a:endParaRPr lang="en-US" b="1"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indent="450215" algn="just">
              <a:spcAft>
                <a:spcPts val="0"/>
              </a:spcAft>
            </a:pPr>
            <a:r>
              <a:rPr lang="ro-RO"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Регистр индикатора текущего адреса, IP (указатель инструкции), представляет собой 16-битный регистр, который содержит компонент смещения адреса инструкции в текущем сегменте кода. Программы не имеют прямого доступа к IP, но есть инструкции, которые модифицируют его и загружают или скачивают через стек. Регистр F-флагов содержит биты индикатора состояния и управления, также называемые флагами. Эти флаги используются для хранения информации о результате арифметических и логических операций (OF, SF, ZF, AF, PF, CF) и для хранения управляющей информации микропроцессора (TF, DF, IF). Значения этих флагов приведены </a:t>
            </a: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ниже</a:t>
            </a:r>
            <a:r>
              <a:rPr lang="ru-MO"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indent="450215" algn="just">
              <a:spcAft>
                <a:spcPts val="0"/>
              </a:spcAft>
            </a:pPr>
            <a:r>
              <a:rPr lang="ru-MO"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CF (флаг переноса) отражает внешний перенос старшего бита результата арифметических операций. CF = 1 означает транспортировку на операцию сборки. CF также модифицирован для операций вращения и перемещения</a:t>
            </a: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en-US"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indent="450215" algn="just">
              <a:spcAft>
                <a:spcPts val="0"/>
              </a:spcAft>
            </a:pPr>
            <a:r>
              <a:rPr lang="ru-MO"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PF (Parity Plag) - показатель четности, он равен 1, если результат имеет четную четность; этот индикатор также используется десятичными арифметическими </a:t>
            </a: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инструкциями</a:t>
            </a:r>
            <a:r>
              <a:rPr lang="ru-MO"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indent="450215" algn="just">
              <a:spcAft>
                <a:spcPts val="0"/>
              </a:spcAft>
            </a:pPr>
            <a:r>
              <a:rPr lang="ru-MO"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AF (Auxiliary Cary Flag) является вспомогательным индикатором транспорта и равен 1, если он был транспортирован из младшего полубайта в старший полубайт; используется в десятичных арифметических инструкциях</a:t>
            </a: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en-US"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indent="450215" algn="just">
              <a:spcAft>
                <a:spcPts val="0"/>
              </a:spcAft>
            </a:pPr>
            <a:r>
              <a:rPr lang="ru-MO"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ZF (Zero Flag) – нулевой индикатор, имеющий значение 1, если результат операции был равен </a:t>
            </a: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нулю</a:t>
            </a:r>
            <a:r>
              <a:rPr lang="ru-MO"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indent="450215" algn="just">
              <a:spcAft>
                <a:spcPts val="0"/>
              </a:spcAft>
            </a:pPr>
            <a:r>
              <a:rPr lang="ru-MO"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SF (Sign Flag), индикатор знака, равен 1, если старший бит результата равен 1, то есть в представлении чисел в дополнении до 2 результат </a:t>
            </a: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отрицательный</a:t>
            </a:r>
            <a:r>
              <a:rPr lang="ru-MO"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indent="450215" algn="just">
              <a:spcAft>
                <a:spcPts val="0"/>
              </a:spcAft>
            </a:pPr>
            <a:r>
              <a:rPr lang="ru-MO"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OF (флаг переполнения), индикатор арифметического переопределения возможного диапазона значений, которые должны быть представлены, равен 1, если размер результата превышает емкость ячейки </a:t>
            </a: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памяти</a:t>
            </a:r>
            <a:r>
              <a:rPr lang="ru-MO"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indent="450215" algn="just">
              <a:spcAft>
                <a:spcPts val="0"/>
              </a:spcAft>
            </a:pPr>
            <a:r>
              <a:rPr lang="ru-MO"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IF (флаг прерывания), индикатор подтверждения прерывания, равен 1, если маскируемые внешние прерывания могут быть проверены, и 0, если внешние прерывания недействительны. Обратите внимание, что этот флаг не влияет на незамаскированные внутренние или внешние </a:t>
            </a: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прерывания</a:t>
            </a:r>
            <a:r>
              <a:rPr lang="ru-MO"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indent="450215" algn="just">
              <a:spcAft>
                <a:spcPts val="0"/>
              </a:spcAft>
            </a:pPr>
            <a:r>
              <a:rPr lang="ru-MO"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DF </a:t>
            </a: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(флаг направления) используется строковыми инструкциями и указывает направление их прохождения:0 - от маленьких адресов к большим адресам; 1 - от больших адресов к маленьким адресам.</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07011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0"/>
            <a:ext cx="12192000" cy="3785652"/>
          </a:xfrm>
          <a:prstGeom prst="rect">
            <a:avLst/>
          </a:prstGeom>
        </p:spPr>
        <p:txBody>
          <a:bodyPr wrap="square">
            <a:spAutoFit/>
          </a:bodyPr>
          <a:lstStyle/>
          <a:p>
            <a:r>
              <a:rPr lang="ru-MO" sz="2400" b="1">
                <a:solidFill>
                  <a:srgbClr val="000000"/>
                </a:solidFill>
                <a:latin typeface="Times New Roman" pitchFamily="18" charset="0"/>
                <a:cs typeface="Times New Roman" panose="02020603050405020304" pitchFamily="18" charset="0"/>
              </a:rPr>
              <a:t>Функциональные блоки</a:t>
            </a:r>
            <a:r>
              <a:rPr lang="en-US" sz="2400" b="1" smtClean="0">
                <a:solidFill>
                  <a:srgbClr val="000000"/>
                </a:solidFill>
                <a:latin typeface="Times New Roman" pitchFamily="18" charset="0"/>
                <a:cs typeface="Times New Roman" panose="02020603050405020304" pitchFamily="18" charset="0"/>
              </a:rPr>
              <a:t/>
            </a:r>
            <a:br>
              <a:rPr lang="en-US" sz="2400" b="1" smtClean="0">
                <a:solidFill>
                  <a:srgbClr val="000000"/>
                </a:solidFill>
                <a:latin typeface="Times New Roman" pitchFamily="18" charset="0"/>
                <a:cs typeface="Times New Roman" panose="02020603050405020304" pitchFamily="18" charset="0"/>
              </a:rPr>
            </a:br>
            <a:r>
              <a:rPr lang="ru-MO">
                <a:solidFill>
                  <a:srgbClr val="000000"/>
                </a:solidFill>
                <a:latin typeface="Times New Roman" pitchFamily="18" charset="0"/>
                <a:cs typeface="Times New Roman" pitchFamily="18" charset="0"/>
              </a:rPr>
              <a:t>Функциональные блоки, из которых состоят </a:t>
            </a:r>
            <a:r>
              <a:rPr lang="ru-MO">
                <a:solidFill>
                  <a:srgbClr val="000000"/>
                </a:solidFill>
                <a:latin typeface="Times New Roman" pitchFamily="18" charset="0"/>
                <a:cs typeface="Times New Roman" pitchFamily="18" charset="0"/>
              </a:rPr>
              <a:t>современные </a:t>
            </a:r>
            <a:r>
              <a:rPr lang="ru-MO" smtClean="0">
                <a:solidFill>
                  <a:srgbClr val="000000"/>
                </a:solidFill>
                <a:latin typeface="Times New Roman" pitchFamily="18" charset="0"/>
                <a:cs typeface="Times New Roman" pitchFamily="18" charset="0"/>
              </a:rPr>
              <a:t>микропроцессоры</a:t>
            </a:r>
            <a:r>
              <a:rPr lang="en-US" smtClean="0">
                <a:solidFill>
                  <a:srgbClr val="000000"/>
                </a:solidFill>
                <a:latin typeface="Times New Roman" pitchFamily="18" charset="0"/>
                <a:cs typeface="Times New Roman" pitchFamily="18" charset="0"/>
              </a:rPr>
              <a:t>:</a:t>
            </a:r>
            <a:endParaRPr lang="en-US" dirty="0" smtClean="0">
              <a:solidFill>
                <a:srgbClr val="000000"/>
              </a:solidFill>
              <a:latin typeface="Times New Roman" pitchFamily="18" charset="0"/>
              <a:cs typeface="Times New Roman" pitchFamily="18" charset="0"/>
            </a:endParaRPr>
          </a:p>
          <a:p>
            <a:r>
              <a:rPr lang="en-US">
                <a:solidFill>
                  <a:srgbClr val="000000"/>
                </a:solidFill>
                <a:latin typeface="Times New Roman" pitchFamily="18" charset="0"/>
                <a:cs typeface="Times New Roman" pitchFamily="18" charset="0"/>
              </a:rPr>
              <a:t/>
            </a:r>
            <a:br>
              <a:rPr lang="en-US">
                <a:solidFill>
                  <a:srgbClr val="000000"/>
                </a:solidFill>
                <a:latin typeface="Times New Roman" pitchFamily="18" charset="0"/>
                <a:cs typeface="Times New Roman" pitchFamily="18" charset="0"/>
              </a:rPr>
            </a:br>
            <a:r>
              <a:rPr lang="ru-MO" b="1">
                <a:solidFill>
                  <a:srgbClr val="000000"/>
                </a:solidFill>
                <a:latin typeface="Times New Roman" pitchFamily="18" charset="0"/>
                <a:cs typeface="Times New Roman" pitchFamily="18" charset="0"/>
              </a:rPr>
              <a:t>CPU </a:t>
            </a:r>
            <a:r>
              <a:rPr lang="ru-MO">
                <a:solidFill>
                  <a:srgbClr val="000000"/>
                </a:solidFill>
                <a:latin typeface="Times New Roman" pitchFamily="18" charset="0"/>
                <a:cs typeface="Times New Roman" pitchFamily="18" charset="0"/>
              </a:rPr>
              <a:t>(Central Processing Unit) — центральный процессор. Представляет блок обработки (исполнения) инструкций, целочисленной арифметики и координации всей системы.</a:t>
            </a:r>
            <a:r>
              <a:rPr lang="en-US" smtClean="0">
                <a:solidFill>
                  <a:srgbClr val="000000"/>
                </a:solidFill>
                <a:latin typeface="Times New Roman" pitchFamily="18" charset="0"/>
                <a:cs typeface="Times New Roman" pitchFamily="18" charset="0"/>
              </a:rPr>
              <a:t>. </a:t>
            </a:r>
            <a:endParaRPr lang="en-US" dirty="0" smtClean="0">
              <a:solidFill>
                <a:srgbClr val="000000"/>
              </a:solidFill>
              <a:latin typeface="Times New Roman" pitchFamily="18" charset="0"/>
              <a:cs typeface="Times New Roman" pitchFamily="18" charset="0"/>
            </a:endParaRPr>
          </a:p>
          <a:p>
            <a:endParaRPr lang="en-US" dirty="0" smtClean="0">
              <a:solidFill>
                <a:srgbClr val="000000"/>
              </a:solidFill>
              <a:latin typeface="Times New Roman" pitchFamily="18" charset="0"/>
              <a:cs typeface="Times New Roman" pitchFamily="18" charset="0"/>
            </a:endParaRPr>
          </a:p>
          <a:p>
            <a:r>
              <a:rPr lang="ru-MO" b="1">
                <a:solidFill>
                  <a:srgbClr val="000000"/>
                </a:solidFill>
                <a:latin typeface="Times New Roman" pitchFamily="18" charset="0"/>
                <a:cs typeface="Times New Roman" pitchFamily="18" charset="0"/>
              </a:rPr>
              <a:t>FPU </a:t>
            </a:r>
            <a:r>
              <a:rPr lang="ru-MO">
                <a:solidFill>
                  <a:srgbClr val="000000"/>
                </a:solidFill>
                <a:latin typeface="Times New Roman" pitchFamily="18" charset="0"/>
                <a:cs typeface="Times New Roman" pitchFamily="18" charset="0"/>
              </a:rPr>
              <a:t>(Floating Point Unit) — модуль с плавающей запятой, специализирующийся на арифметике действительных чисел, представленных в формате с плавающей запятой (стандарт IEEE 754).</a:t>
            </a:r>
            <a:r>
              <a:rPr lang="en-US" smtClean="0">
                <a:solidFill>
                  <a:srgbClr val="000000"/>
                </a:solidFill>
                <a:latin typeface="Times New Roman" pitchFamily="18" charset="0"/>
                <a:cs typeface="Times New Roman" pitchFamily="18" charset="0"/>
              </a:rPr>
              <a:t> </a:t>
            </a:r>
            <a:endParaRPr lang="en-US" dirty="0" smtClean="0">
              <a:solidFill>
                <a:srgbClr val="000000"/>
              </a:solidFill>
              <a:latin typeface="Times New Roman" pitchFamily="18" charset="0"/>
              <a:cs typeface="Times New Roman" pitchFamily="18" charset="0"/>
            </a:endParaRPr>
          </a:p>
          <a:p>
            <a:endParaRPr lang="en-US" dirty="0" smtClean="0">
              <a:solidFill>
                <a:srgbClr val="000000"/>
              </a:solidFill>
              <a:latin typeface="Times New Roman" pitchFamily="18" charset="0"/>
              <a:cs typeface="Times New Roman" pitchFamily="18" charset="0"/>
            </a:endParaRPr>
          </a:p>
          <a:p>
            <a:r>
              <a:rPr lang="ru-MO" b="1">
                <a:solidFill>
                  <a:srgbClr val="000000"/>
                </a:solidFill>
                <a:latin typeface="Times New Roman" pitchFamily="18" charset="0"/>
                <a:cs typeface="Times New Roman" pitchFamily="18" charset="0"/>
              </a:rPr>
              <a:t>MMU </a:t>
            </a:r>
            <a:r>
              <a:rPr lang="ru-MO">
                <a:solidFill>
                  <a:srgbClr val="000000"/>
                </a:solidFill>
                <a:latin typeface="Times New Roman" pitchFamily="18" charset="0"/>
                <a:cs typeface="Times New Roman" pitchFamily="18" charset="0"/>
              </a:rPr>
              <a:t>(Memory Management Unit) — блок управления памятью, автоматически выполняет управление памятью</a:t>
            </a:r>
            <a:r>
              <a:rPr lang="en-US" smtClean="0">
                <a:solidFill>
                  <a:srgbClr val="000000"/>
                </a:solidFill>
                <a:latin typeface="Times New Roman" pitchFamily="18" charset="0"/>
                <a:cs typeface="Times New Roman" pitchFamily="18" charset="0"/>
              </a:rPr>
              <a:t>. </a:t>
            </a:r>
            <a:endParaRPr lang="en-US" dirty="0" smtClean="0">
              <a:solidFill>
                <a:srgbClr val="000000"/>
              </a:solidFill>
              <a:latin typeface="Times New Roman" pitchFamily="18" charset="0"/>
              <a:cs typeface="Times New Roman" pitchFamily="18" charset="0"/>
            </a:endParaRPr>
          </a:p>
          <a:p>
            <a:r>
              <a:rPr lang="en-US">
                <a:solidFill>
                  <a:srgbClr val="000000"/>
                </a:solidFill>
                <a:latin typeface="Times New Roman" pitchFamily="18" charset="0"/>
                <a:cs typeface="Times New Roman" pitchFamily="18" charset="0"/>
              </a:rPr>
              <a:t/>
            </a:r>
            <a:br>
              <a:rPr lang="en-US">
                <a:solidFill>
                  <a:srgbClr val="000000"/>
                </a:solidFill>
                <a:latin typeface="Times New Roman" pitchFamily="18" charset="0"/>
                <a:cs typeface="Times New Roman" pitchFamily="18" charset="0"/>
              </a:rPr>
            </a:br>
            <a:r>
              <a:rPr lang="ru-MO" b="1">
                <a:solidFill>
                  <a:srgbClr val="000000"/>
                </a:solidFill>
                <a:latin typeface="Times New Roman" pitchFamily="18" charset="0"/>
                <a:cs typeface="Times New Roman" pitchFamily="18" charset="0"/>
              </a:rPr>
              <a:t>MMX </a:t>
            </a:r>
            <a:r>
              <a:rPr lang="ru-MO">
                <a:solidFill>
                  <a:srgbClr val="000000"/>
                </a:solidFill>
                <a:latin typeface="Times New Roman" pitchFamily="18" charset="0"/>
                <a:cs typeface="Times New Roman" pitchFamily="18" charset="0"/>
              </a:rPr>
              <a:t>(MultiMedia eXtension) — мультимедийное устройство, специализирующееся на обработке графики.</a:t>
            </a:r>
            <a:r>
              <a:rPr lang="en-US" dirty="0">
                <a:latin typeface="Times New Roman" pitchFamily="18" charset="0"/>
                <a:cs typeface="Times New Roman" pitchFamily="18" charset="0"/>
              </a:rPr>
              <a:t/>
            </a:r>
            <a:br>
              <a:rPr lang="en-US" dirty="0">
                <a:latin typeface="Times New Roman" pitchFamily="18" charset="0"/>
                <a:cs typeface="Times New Roman" pitchFamily="18" charset="0"/>
              </a:rPr>
            </a:b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198984627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87785"/>
            <a:ext cx="12191999" cy="5755422"/>
          </a:xfrm>
          <a:prstGeom prst="rect">
            <a:avLst/>
          </a:prstGeom>
        </p:spPr>
        <p:txBody>
          <a:bodyPr wrap="square">
            <a:spAutoFit/>
          </a:bodyPr>
          <a:lstStyle/>
          <a:p>
            <a:pPr lvl="0">
              <a:spcAft>
                <a:spcPts val="0"/>
              </a:spcAft>
            </a:pPr>
            <a:r>
              <a:rPr lang="ru-MO" sz="16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Адресация памяти. Сегментация памяти.</a:t>
            </a:r>
            <a:r>
              <a:rPr lang="ro-RO" sz="16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en-US" sz="1600" dirty="0">
              <a:latin typeface="Times New Roman" panose="02020603050405020304" pitchFamily="18" charset="0"/>
              <a:ea typeface="Times New Roman" panose="02020603050405020304" pitchFamily="18" charset="0"/>
              <a:cs typeface="Times New Roman" panose="02020603050405020304" pitchFamily="18" charset="0"/>
            </a:endParaRPr>
          </a:p>
          <a:p>
            <a:pPr indent="450215" algn="just">
              <a:spcAft>
                <a:spcPts val="0"/>
              </a:spcAft>
            </a:pPr>
            <a:r>
              <a:rPr lang="ru-MO" sz="16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Intel 8086 может адресовать 1 байт оперативной памяти (MP). Согласно соглашению INTEL, многобайтовые данные хранятся со старшим байтом по старшему адресу, то есть младший байт хранится по младшему </a:t>
            </a:r>
            <a:r>
              <a:rPr lang="ru-MO" sz="16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адресу</a:t>
            </a:r>
            <a:r>
              <a:rPr lang="ru-MO" sz="160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160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indent="450215" algn="just">
              <a:spcAft>
                <a:spcPts val="0"/>
              </a:spcAft>
            </a:pPr>
            <a:r>
              <a:rPr lang="ru-MO" sz="160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Intel </a:t>
            </a:r>
            <a:r>
              <a:rPr lang="ru-MO" sz="16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8086 видит, что основная память организована как группа сегментов. Сегмент представляет собой блок памяти размером 64 байта. К каждому сегменту можно получить доступ в записи или чтении </a:t>
            </a:r>
            <a:r>
              <a:rPr lang="ru-MO" sz="16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независимо</a:t>
            </a:r>
            <a:r>
              <a:rPr lang="ru-MO" sz="160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160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indent="450215" algn="just">
              <a:spcAft>
                <a:spcPts val="0"/>
              </a:spcAft>
            </a:pPr>
            <a:r>
              <a:rPr lang="ru-MO" sz="160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Процессоры </a:t>
            </a:r>
            <a:r>
              <a:rPr lang="ru-MO" sz="16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могут работать в двух режимах</a:t>
            </a:r>
            <a:r>
              <a:rPr lang="ru-MO" sz="16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en-US" sz="160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indent="450215" algn="just">
              <a:spcAft>
                <a:spcPts val="0"/>
              </a:spcAft>
            </a:pPr>
            <a:r>
              <a:rPr lang="ru-MO" sz="160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реальном </a:t>
            </a:r>
            <a:r>
              <a:rPr lang="ru-MO" sz="16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режиме и защищенном режиме.В реальном режиме процессоры обращаются к основной памяти через прямой физический </a:t>
            </a:r>
            <a:r>
              <a:rPr lang="ru-MO" sz="16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адрес</a:t>
            </a:r>
            <a:r>
              <a:rPr lang="ru-MO" sz="160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160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indent="450215" algn="just">
              <a:spcAft>
                <a:spcPts val="0"/>
              </a:spcAft>
            </a:pPr>
            <a:r>
              <a:rPr lang="ru-MO" sz="160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В </a:t>
            </a:r>
            <a:r>
              <a:rPr lang="ru-MO" sz="16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защищенном режиме процессоры обращаются к основной памяти как к виртуальной памяти. Фактически виртуальный адрес — это имя ячейки памяти, которое процессор переводит в соответствующий физический адрес. Виртуальный адрес состоит из двух компонентов: базового адреса (сегмента) и адреса смещения. Установленная нотация для логического </a:t>
            </a:r>
            <a:r>
              <a:rPr lang="ru-MO" sz="16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адреса</a:t>
            </a:r>
            <a:r>
              <a:rPr lang="ru-MO" sz="160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160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indent="450215" algn="just">
              <a:spcAft>
                <a:spcPts val="0"/>
              </a:spcAft>
            </a:pPr>
            <a:r>
              <a:rPr lang="ru-MO" sz="160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Сегмент</a:t>
            </a:r>
            <a:r>
              <a:rPr lang="ru-MO" sz="16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MO" sz="160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смещение</a:t>
            </a:r>
            <a:endParaRPr lang="en-US" sz="160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indent="450215" algn="just">
              <a:spcAft>
                <a:spcPts val="0"/>
              </a:spcAft>
            </a:pPr>
            <a:r>
              <a:rPr lang="ru-MO" sz="160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Переход </a:t>
            </a:r>
            <a:r>
              <a:rPr lang="ru-MO" sz="16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с логического на физический адрес происходит следующим </a:t>
            </a:r>
            <a:r>
              <a:rPr lang="ru-MO" sz="16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образом</a:t>
            </a:r>
            <a:r>
              <a:rPr lang="ru-MO" sz="160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160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indent="450215" algn="just">
              <a:spcAft>
                <a:spcPts val="0"/>
              </a:spcAft>
            </a:pPr>
            <a:r>
              <a:rPr lang="ru-MO" sz="160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Логический </a:t>
            </a:r>
            <a:r>
              <a:rPr lang="ru-MO" sz="16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адрес → </a:t>
            </a:r>
            <a:r>
              <a:rPr lang="ru-MO" sz="16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физический </a:t>
            </a:r>
            <a:r>
              <a:rPr lang="ru-MO" sz="160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адрес</a:t>
            </a:r>
            <a:endParaRPr lang="en-US" sz="160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indent="450215" algn="just">
              <a:spcAft>
                <a:spcPts val="0"/>
              </a:spcAft>
            </a:pPr>
            <a:r>
              <a:rPr lang="ru-MO" sz="160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Физический </a:t>
            </a:r>
            <a:r>
              <a:rPr lang="ru-MO" sz="16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адрес = сегмент x 10 (+) </a:t>
            </a:r>
            <a:r>
              <a:rPr lang="ru-MO" sz="16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MO" sz="160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смещение</a:t>
            </a:r>
            <a:endParaRPr lang="en-US" sz="160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indent="450215" algn="just">
              <a:spcAft>
                <a:spcPts val="0"/>
              </a:spcAft>
            </a:pPr>
            <a:r>
              <a:rPr lang="ru-MO" sz="160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Умножить </a:t>
            </a:r>
            <a:r>
              <a:rPr lang="ru-MO" sz="16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число на десять в …. означает перемещение влево на одну позицию. </a:t>
            </a:r>
            <a:r>
              <a:rPr lang="ru-MO" sz="16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Пример</a:t>
            </a:r>
            <a:r>
              <a:rPr lang="ru-MO" sz="160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160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indent="450215" algn="just">
              <a:spcAft>
                <a:spcPts val="0"/>
              </a:spcAft>
            </a:pPr>
            <a:r>
              <a:rPr lang="ru-MO" sz="160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логический </a:t>
            </a:r>
            <a:r>
              <a:rPr lang="ru-MO" sz="16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адрес ABC4: EFB8физический адрес = ABC40 + EFB8 </a:t>
            </a:r>
            <a:r>
              <a:rPr lang="ru-MO" sz="16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MO" sz="160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BACF8</a:t>
            </a:r>
            <a:endParaRPr lang="en-US" sz="160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indent="450215" algn="just">
              <a:spcAft>
                <a:spcPts val="0"/>
              </a:spcAft>
            </a:pPr>
            <a:r>
              <a:rPr lang="ru-MO" sz="160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логический </a:t>
            </a:r>
            <a:r>
              <a:rPr lang="ru-MO" sz="16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адрес AB00: CD00физический адрес = AB000 + CD00 </a:t>
            </a:r>
            <a:r>
              <a:rPr lang="ru-MO" sz="16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MO" sz="160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B7D00</a:t>
            </a:r>
            <a:endParaRPr lang="en-US" sz="160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indent="450215" algn="just">
              <a:spcAft>
                <a:spcPts val="0"/>
              </a:spcAft>
            </a:pPr>
            <a:r>
              <a:rPr lang="ru-MO" sz="160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Этот </a:t>
            </a:r>
            <a:r>
              <a:rPr lang="ru-MO" sz="16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физический адрес вычисляется в пользовательском интерфейсе в соответствии с режимом </a:t>
            </a:r>
            <a:r>
              <a:rPr lang="ru-MO" sz="16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адресации</a:t>
            </a:r>
            <a:r>
              <a:rPr lang="ru-MO" sz="160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160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indent="450215" algn="just">
              <a:spcAft>
                <a:spcPts val="0"/>
              </a:spcAft>
            </a:pPr>
            <a:r>
              <a:rPr lang="ru-MO" sz="160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Сегментированная </a:t>
            </a:r>
            <a:r>
              <a:rPr lang="ru-MO" sz="16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структура памяти позволяет писать программы, не зависящие от их положения в памяти, т. е. динамически перемещаемые. Чтобы программу можно было перемещать, она должна быть написана таким образом, чтобы она не изменяла свои сегментные регистры и не выполняла прямой передачи из места за пределами сегмента кода. Это позволяет перемещать программу в любое место в доступной памяти, пока регистры сегментов обновляются новым базовым адресом.</a:t>
            </a:r>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5786853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Прямоугольник 7"/>
          <p:cNvSpPr/>
          <p:nvPr/>
        </p:nvSpPr>
        <p:spPr>
          <a:xfrm>
            <a:off x="0" y="0"/>
            <a:ext cx="12192000" cy="2616101"/>
          </a:xfrm>
          <a:prstGeom prst="rect">
            <a:avLst/>
          </a:prstGeom>
        </p:spPr>
        <p:txBody>
          <a:bodyPr wrap="square">
            <a:spAutoFit/>
          </a:bodyPr>
          <a:lstStyle/>
          <a:p>
            <a:pPr lvl="0">
              <a:spcAft>
                <a:spcPts val="0"/>
              </a:spcAft>
            </a:pPr>
            <a:r>
              <a:rPr lang="ru-MO" sz="20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Формат </a:t>
            </a:r>
            <a:r>
              <a:rPr lang="ru-MO" sz="2000" b="1"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инструкции</a:t>
            </a:r>
            <a:endParaRPr lang="en-US" sz="2000" b="1"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lvl="0">
              <a:spcAft>
                <a:spcPts val="0"/>
              </a:spcAft>
            </a:pP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Инструкции, закодированные в двоичном формате, могут занимать от 1 до 6 байт памяти</a:t>
            </a: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en-US"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lvl="0">
              <a:spcAft>
                <a:spcPts val="0"/>
              </a:spcAft>
            </a:pPr>
            <a:r>
              <a:rPr lang="ru-MO"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Код </a:t>
            </a: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инструкции состоит </a:t>
            </a: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из</a:t>
            </a:r>
            <a:r>
              <a:rPr lang="ru-MO"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lvl="0">
              <a:spcAft>
                <a:spcPts val="0"/>
              </a:spcAft>
            </a:pPr>
            <a:r>
              <a:rPr lang="ru-MO"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код операции, занимающий 1 или 2 байта и </a:t>
            </a: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определяющий</a:t>
            </a:r>
            <a:r>
              <a:rPr lang="ru-MO"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lvl="0">
              <a:spcAft>
                <a:spcPts val="0"/>
              </a:spcAft>
            </a:pPr>
            <a:r>
              <a:rPr lang="ru-MO"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тип операции;-тип операндов (8 или 16 </a:t>
            </a: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бит</a:t>
            </a:r>
            <a:r>
              <a:rPr lang="ru-MO"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marL="285750" lvl="0" indent="-285750">
              <a:spcAft>
                <a:spcPts val="0"/>
              </a:spcAft>
              <a:buFontTx/>
              <a:buChar char="-"/>
            </a:pPr>
            <a:r>
              <a:rPr lang="ru-MO"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источник </a:t>
            </a: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операндов (внутренний или </a:t>
            </a: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внешний</a:t>
            </a:r>
            <a:r>
              <a:rPr lang="ru-MO"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marL="285750" lvl="0" indent="-285750">
              <a:spcAft>
                <a:spcPts val="0"/>
              </a:spcAft>
              <a:buFontTx/>
              <a:buChar char="-"/>
            </a:pPr>
            <a:r>
              <a:rPr lang="ru-MO"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назначение </a:t>
            </a: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результатов операций </a:t>
            </a: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АЛУ</a:t>
            </a:r>
            <a:r>
              <a:rPr lang="ru-MO"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marL="285750" lvl="0" indent="-285750">
              <a:spcAft>
                <a:spcPts val="0"/>
              </a:spcAft>
              <a:buFontTx/>
              <a:buChar char="-"/>
            </a:pPr>
            <a:r>
              <a:rPr lang="ru-MO"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метод </a:t>
            </a: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расчета </a:t>
            </a: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ЭА</a:t>
            </a:r>
            <a:r>
              <a:rPr lang="ru-MO"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lvl="0">
              <a:spcAft>
                <a:spcPts val="0"/>
              </a:spcAft>
            </a:pPr>
            <a:r>
              <a:rPr lang="ru-MO"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операнды </a:t>
            </a: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непосредственного типа</a:t>
            </a: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MO"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данные </a:t>
            </a: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и адреса.</a:t>
            </a:r>
            <a:endParaRPr lang="en-US" sz="1600" dirty="0">
              <a:effectLst/>
              <a:latin typeface="Arial" panose="020B0604020202020204" pitchFamily="34" charset="0"/>
              <a:ea typeface="Times New Roman" panose="02020603050405020304" pitchFamily="18" charset="0"/>
              <a:cs typeface="Times New Roman" panose="02020603050405020304" pitchFamily="18" charset="0"/>
            </a:endParaRPr>
          </a:p>
        </p:txBody>
      </p:sp>
      <p:graphicFrame>
        <p:nvGraphicFramePr>
          <p:cNvPr id="9" name="Таблица 8"/>
          <p:cNvGraphicFramePr>
            <a:graphicFrameLocks noGrp="1"/>
          </p:cNvGraphicFramePr>
          <p:nvPr>
            <p:extLst>
              <p:ext uri="{D42A27DB-BD31-4B8C-83A1-F6EECF244321}">
                <p14:modId xmlns:p14="http://schemas.microsoft.com/office/powerpoint/2010/main" val="2020080596"/>
              </p:ext>
            </p:extLst>
          </p:nvPr>
        </p:nvGraphicFramePr>
        <p:xfrm>
          <a:off x="5146594" y="1934807"/>
          <a:ext cx="7045407" cy="685466"/>
        </p:xfrm>
        <a:graphic>
          <a:graphicData uri="http://schemas.openxmlformats.org/drawingml/2006/table">
            <a:tbl>
              <a:tblPr>
                <a:tableStyleId>{5940675A-B579-460E-94D1-54222C63F5DA}</a:tableStyleId>
              </a:tblPr>
              <a:tblGrid>
                <a:gridCol w="491557">
                  <a:extLst>
                    <a:ext uri="{9D8B030D-6E8A-4147-A177-3AD203B41FA5}">
                      <a16:colId xmlns="" xmlns:a16="http://schemas.microsoft.com/office/drawing/2014/main" val="1813948301"/>
                    </a:ext>
                  </a:extLst>
                </a:gridCol>
                <a:gridCol w="491557">
                  <a:extLst>
                    <a:ext uri="{9D8B030D-6E8A-4147-A177-3AD203B41FA5}">
                      <a16:colId xmlns="" xmlns:a16="http://schemas.microsoft.com/office/drawing/2014/main" val="2844077724"/>
                    </a:ext>
                  </a:extLst>
                </a:gridCol>
                <a:gridCol w="235300">
                  <a:extLst>
                    <a:ext uri="{9D8B030D-6E8A-4147-A177-3AD203B41FA5}">
                      <a16:colId xmlns="" xmlns:a16="http://schemas.microsoft.com/office/drawing/2014/main" val="2683418713"/>
                    </a:ext>
                  </a:extLst>
                </a:gridCol>
                <a:gridCol w="240396">
                  <a:extLst>
                    <a:ext uri="{9D8B030D-6E8A-4147-A177-3AD203B41FA5}">
                      <a16:colId xmlns="" xmlns:a16="http://schemas.microsoft.com/office/drawing/2014/main" val="1093622424"/>
                    </a:ext>
                  </a:extLst>
                </a:gridCol>
                <a:gridCol w="241246">
                  <a:extLst>
                    <a:ext uri="{9D8B030D-6E8A-4147-A177-3AD203B41FA5}">
                      <a16:colId xmlns="" xmlns:a16="http://schemas.microsoft.com/office/drawing/2014/main" val="16385317"/>
                    </a:ext>
                  </a:extLst>
                </a:gridCol>
                <a:gridCol w="240396">
                  <a:extLst>
                    <a:ext uri="{9D8B030D-6E8A-4147-A177-3AD203B41FA5}">
                      <a16:colId xmlns="" xmlns:a16="http://schemas.microsoft.com/office/drawing/2014/main" val="873344196"/>
                    </a:ext>
                  </a:extLst>
                </a:gridCol>
                <a:gridCol w="241246">
                  <a:extLst>
                    <a:ext uri="{9D8B030D-6E8A-4147-A177-3AD203B41FA5}">
                      <a16:colId xmlns="" xmlns:a16="http://schemas.microsoft.com/office/drawing/2014/main" val="3853565966"/>
                    </a:ext>
                  </a:extLst>
                </a:gridCol>
                <a:gridCol w="361019">
                  <a:extLst>
                    <a:ext uri="{9D8B030D-6E8A-4147-A177-3AD203B41FA5}">
                      <a16:colId xmlns="" xmlns:a16="http://schemas.microsoft.com/office/drawing/2014/main" val="1750233686"/>
                    </a:ext>
                  </a:extLst>
                </a:gridCol>
                <a:gridCol w="491557">
                  <a:extLst>
                    <a:ext uri="{9D8B030D-6E8A-4147-A177-3AD203B41FA5}">
                      <a16:colId xmlns="" xmlns:a16="http://schemas.microsoft.com/office/drawing/2014/main" val="3058283223"/>
                    </a:ext>
                  </a:extLst>
                </a:gridCol>
                <a:gridCol w="401793">
                  <a:extLst>
                    <a:ext uri="{9D8B030D-6E8A-4147-A177-3AD203B41FA5}">
                      <a16:colId xmlns="" xmlns:a16="http://schemas.microsoft.com/office/drawing/2014/main" val="1886775436"/>
                    </a:ext>
                  </a:extLst>
                </a:gridCol>
                <a:gridCol w="320245">
                  <a:extLst>
                    <a:ext uri="{9D8B030D-6E8A-4147-A177-3AD203B41FA5}">
                      <a16:colId xmlns="" xmlns:a16="http://schemas.microsoft.com/office/drawing/2014/main" val="2034638855"/>
                    </a:ext>
                  </a:extLst>
                </a:gridCol>
                <a:gridCol w="361869">
                  <a:extLst>
                    <a:ext uri="{9D8B030D-6E8A-4147-A177-3AD203B41FA5}">
                      <a16:colId xmlns="" xmlns:a16="http://schemas.microsoft.com/office/drawing/2014/main" val="1053734340"/>
                    </a:ext>
                  </a:extLst>
                </a:gridCol>
                <a:gridCol w="401793">
                  <a:extLst>
                    <a:ext uri="{9D8B030D-6E8A-4147-A177-3AD203B41FA5}">
                      <a16:colId xmlns="" xmlns:a16="http://schemas.microsoft.com/office/drawing/2014/main" val="2657988593"/>
                    </a:ext>
                  </a:extLst>
                </a:gridCol>
                <a:gridCol w="320245">
                  <a:extLst>
                    <a:ext uri="{9D8B030D-6E8A-4147-A177-3AD203B41FA5}">
                      <a16:colId xmlns="" xmlns:a16="http://schemas.microsoft.com/office/drawing/2014/main" val="3074700019"/>
                    </a:ext>
                  </a:extLst>
                </a:gridCol>
                <a:gridCol w="361019">
                  <a:extLst>
                    <a:ext uri="{9D8B030D-6E8A-4147-A177-3AD203B41FA5}">
                      <a16:colId xmlns="" xmlns:a16="http://schemas.microsoft.com/office/drawing/2014/main" val="2211280738"/>
                    </a:ext>
                  </a:extLst>
                </a:gridCol>
                <a:gridCol w="401793">
                  <a:extLst>
                    <a:ext uri="{9D8B030D-6E8A-4147-A177-3AD203B41FA5}">
                      <a16:colId xmlns="" xmlns:a16="http://schemas.microsoft.com/office/drawing/2014/main" val="4165467551"/>
                    </a:ext>
                  </a:extLst>
                </a:gridCol>
                <a:gridCol w="1442376">
                  <a:extLst>
                    <a:ext uri="{9D8B030D-6E8A-4147-A177-3AD203B41FA5}">
                      <a16:colId xmlns="" xmlns:a16="http://schemas.microsoft.com/office/drawing/2014/main" val="807938009"/>
                    </a:ext>
                  </a:extLst>
                </a:gridCol>
              </a:tblGrid>
              <a:tr h="191535">
                <a:tc>
                  <a:txBody>
                    <a:bodyPr/>
                    <a:lstStyle/>
                    <a:p>
                      <a:pPr>
                        <a:lnSpc>
                          <a:spcPct val="107000"/>
                        </a:lnSpc>
                        <a:spcAft>
                          <a:spcPts val="0"/>
                        </a:spcAft>
                      </a:pPr>
                      <a:r>
                        <a:rPr lang="ro-RO" sz="1200" b="1" dirty="0">
                          <a:effectLst/>
                        </a:rPr>
                        <a:t>1</a:t>
                      </a:r>
                      <a:endParaRPr lang="en-US" sz="2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07000"/>
                        </a:lnSpc>
                        <a:spcAft>
                          <a:spcPts val="0"/>
                        </a:spcAft>
                      </a:pPr>
                      <a:r>
                        <a:rPr lang="ro-RO" sz="1200" b="1">
                          <a:effectLst/>
                        </a:rPr>
                        <a:t>2</a:t>
                      </a:r>
                      <a:endParaRPr lang="en-US"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07000"/>
                        </a:lnSpc>
                        <a:spcAft>
                          <a:spcPts val="0"/>
                        </a:spcAft>
                      </a:pPr>
                      <a:r>
                        <a:rPr lang="ro-RO" sz="1200" b="1">
                          <a:effectLst/>
                        </a:rPr>
                        <a:t>3</a:t>
                      </a:r>
                      <a:endParaRPr lang="en-US"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07000"/>
                        </a:lnSpc>
                        <a:spcAft>
                          <a:spcPts val="0"/>
                        </a:spcAft>
                      </a:pPr>
                      <a:r>
                        <a:rPr lang="ro-RO" sz="1200" b="1">
                          <a:effectLst/>
                        </a:rPr>
                        <a:t>4</a:t>
                      </a:r>
                      <a:endParaRPr lang="en-US"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07000"/>
                        </a:lnSpc>
                        <a:spcAft>
                          <a:spcPts val="0"/>
                        </a:spcAft>
                      </a:pPr>
                      <a:r>
                        <a:rPr lang="ro-RO" sz="1200" b="1">
                          <a:effectLst/>
                        </a:rPr>
                        <a:t>5</a:t>
                      </a:r>
                      <a:endParaRPr lang="en-US"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07000"/>
                        </a:lnSpc>
                        <a:spcAft>
                          <a:spcPts val="0"/>
                        </a:spcAft>
                      </a:pPr>
                      <a:r>
                        <a:rPr lang="ro-RO" sz="1200" b="1">
                          <a:effectLst/>
                        </a:rPr>
                        <a:t>6</a:t>
                      </a:r>
                      <a:endParaRPr lang="en-US"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07000"/>
                        </a:lnSpc>
                        <a:spcAft>
                          <a:spcPts val="0"/>
                        </a:spcAft>
                      </a:pPr>
                      <a:r>
                        <a:rPr lang="ro-RO" sz="1200" b="1">
                          <a:effectLst/>
                        </a:rPr>
                        <a:t>7</a:t>
                      </a:r>
                      <a:endParaRPr lang="en-US"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07000"/>
                        </a:lnSpc>
                        <a:spcAft>
                          <a:spcPts val="0"/>
                        </a:spcAft>
                      </a:pPr>
                      <a:r>
                        <a:rPr lang="ro-RO" sz="1200" b="1">
                          <a:effectLst/>
                        </a:rPr>
                        <a:t>8</a:t>
                      </a:r>
                      <a:endParaRPr lang="en-US"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07000"/>
                        </a:lnSpc>
                        <a:spcAft>
                          <a:spcPts val="0"/>
                        </a:spcAft>
                      </a:pPr>
                      <a:r>
                        <a:rPr lang="ro-RO" sz="1200" b="1">
                          <a:effectLst/>
                        </a:rPr>
                        <a:t>9</a:t>
                      </a:r>
                      <a:endParaRPr lang="en-US"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07000"/>
                        </a:lnSpc>
                        <a:spcAft>
                          <a:spcPts val="0"/>
                        </a:spcAft>
                      </a:pPr>
                      <a:r>
                        <a:rPr lang="ro-RO" sz="1200" b="1">
                          <a:effectLst/>
                        </a:rPr>
                        <a:t>10</a:t>
                      </a:r>
                      <a:endParaRPr lang="en-US"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07000"/>
                        </a:lnSpc>
                        <a:spcAft>
                          <a:spcPts val="0"/>
                        </a:spcAft>
                      </a:pPr>
                      <a:r>
                        <a:rPr lang="ro-RO" sz="1200" b="1">
                          <a:effectLst/>
                        </a:rPr>
                        <a:t>11</a:t>
                      </a:r>
                      <a:endParaRPr lang="en-US"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07000"/>
                        </a:lnSpc>
                        <a:spcAft>
                          <a:spcPts val="0"/>
                        </a:spcAft>
                      </a:pPr>
                      <a:r>
                        <a:rPr lang="ro-RO" sz="1200" b="1">
                          <a:effectLst/>
                        </a:rPr>
                        <a:t>12</a:t>
                      </a:r>
                      <a:endParaRPr lang="en-US"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07000"/>
                        </a:lnSpc>
                        <a:spcAft>
                          <a:spcPts val="0"/>
                        </a:spcAft>
                      </a:pPr>
                      <a:r>
                        <a:rPr lang="ro-RO" sz="1200" b="1">
                          <a:effectLst/>
                        </a:rPr>
                        <a:t>13</a:t>
                      </a:r>
                      <a:endParaRPr lang="en-US"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07000"/>
                        </a:lnSpc>
                        <a:spcAft>
                          <a:spcPts val="0"/>
                        </a:spcAft>
                      </a:pPr>
                      <a:r>
                        <a:rPr lang="ro-RO" sz="1200" b="1">
                          <a:effectLst/>
                        </a:rPr>
                        <a:t>14</a:t>
                      </a:r>
                      <a:endParaRPr lang="en-US"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07000"/>
                        </a:lnSpc>
                        <a:spcAft>
                          <a:spcPts val="0"/>
                        </a:spcAft>
                      </a:pPr>
                      <a:r>
                        <a:rPr lang="ro-RO" sz="1200" b="1">
                          <a:effectLst/>
                        </a:rPr>
                        <a:t>15</a:t>
                      </a:r>
                      <a:endParaRPr lang="en-US"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07000"/>
                        </a:lnSpc>
                        <a:spcAft>
                          <a:spcPts val="0"/>
                        </a:spcAft>
                      </a:pPr>
                      <a:r>
                        <a:rPr lang="ro-RO" sz="1200" b="1">
                          <a:effectLst/>
                        </a:rPr>
                        <a:t>16</a:t>
                      </a:r>
                      <a:endParaRPr lang="en-US"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07000"/>
                        </a:lnSpc>
                        <a:spcAft>
                          <a:spcPts val="0"/>
                        </a:spcAft>
                      </a:pPr>
                      <a:r>
                        <a:rPr lang="ro-RO" sz="1200" b="1">
                          <a:effectLst/>
                        </a:rPr>
                        <a:t>OFFSET</a:t>
                      </a:r>
                      <a:endParaRPr lang="en-US"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 xmlns:a16="http://schemas.microsoft.com/office/drawing/2014/main" val="1812450090"/>
                  </a:ext>
                </a:extLst>
              </a:tr>
              <a:tr h="489759">
                <a:tc gridSpan="6">
                  <a:txBody>
                    <a:bodyPr/>
                    <a:lstStyle/>
                    <a:p>
                      <a:pPr algn="ctr">
                        <a:lnSpc>
                          <a:spcPct val="107000"/>
                        </a:lnSpc>
                        <a:spcAft>
                          <a:spcPts val="0"/>
                        </a:spcAft>
                      </a:pPr>
                      <a:r>
                        <a:rPr lang="ro-RO" sz="1600" b="1" dirty="0">
                          <a:effectLst/>
                        </a:rPr>
                        <a:t>COD  OPERAŢIE</a:t>
                      </a:r>
                      <a:endParaRPr lang="en-US" sz="1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a:lnSpc>
                          <a:spcPct val="107000"/>
                        </a:lnSpc>
                        <a:spcAft>
                          <a:spcPts val="0"/>
                        </a:spcAft>
                      </a:pPr>
                      <a:r>
                        <a:rPr lang="ro-RO" sz="1600" b="1" dirty="0" smtClean="0">
                          <a:effectLst/>
                        </a:rPr>
                        <a:t>D</a:t>
                      </a:r>
                      <a:endParaRPr lang="en-US" sz="2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ro-RO" sz="1600" b="1" dirty="0" smtClean="0">
                          <a:effectLst/>
                        </a:rPr>
                        <a:t>W</a:t>
                      </a:r>
                      <a:endParaRPr lang="en-US" sz="2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gridSpan="2">
                  <a:txBody>
                    <a:bodyPr/>
                    <a:lstStyle/>
                    <a:p>
                      <a:pPr algn="ctr">
                        <a:lnSpc>
                          <a:spcPct val="107000"/>
                        </a:lnSpc>
                        <a:spcAft>
                          <a:spcPts val="0"/>
                        </a:spcAft>
                      </a:pPr>
                      <a:r>
                        <a:rPr lang="ro-RO" sz="1600" b="1" dirty="0" smtClean="0">
                          <a:effectLst/>
                        </a:rPr>
                        <a:t>MOD</a:t>
                      </a:r>
                      <a:endParaRPr lang="en-US" sz="2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hMerge="1">
                  <a:txBody>
                    <a:bodyPr/>
                    <a:lstStyle/>
                    <a:p>
                      <a:endParaRPr lang="en-US"/>
                    </a:p>
                  </a:txBody>
                  <a:tcPr/>
                </a:tc>
                <a:tc gridSpan="3">
                  <a:txBody>
                    <a:bodyPr/>
                    <a:lstStyle/>
                    <a:p>
                      <a:pPr algn="ctr">
                        <a:lnSpc>
                          <a:spcPct val="107000"/>
                        </a:lnSpc>
                        <a:spcAft>
                          <a:spcPts val="0"/>
                        </a:spcAft>
                      </a:pPr>
                      <a:r>
                        <a:rPr lang="ro-RO" sz="1600" b="1" dirty="0" smtClean="0">
                          <a:effectLst/>
                        </a:rPr>
                        <a:t>REG</a:t>
                      </a:r>
                      <a:endParaRPr lang="en-US" sz="2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hMerge="1">
                  <a:txBody>
                    <a:bodyPr/>
                    <a:lstStyle/>
                    <a:p>
                      <a:endParaRPr lang="en-US"/>
                    </a:p>
                  </a:txBody>
                  <a:tcPr/>
                </a:tc>
                <a:tc hMerge="1">
                  <a:txBody>
                    <a:bodyPr/>
                    <a:lstStyle/>
                    <a:p>
                      <a:endParaRPr lang="en-US"/>
                    </a:p>
                  </a:txBody>
                  <a:tcPr/>
                </a:tc>
                <a:tc gridSpan="3">
                  <a:txBody>
                    <a:bodyPr/>
                    <a:lstStyle/>
                    <a:p>
                      <a:pPr algn="ctr">
                        <a:lnSpc>
                          <a:spcPct val="107000"/>
                        </a:lnSpc>
                        <a:spcAft>
                          <a:spcPts val="0"/>
                        </a:spcAft>
                      </a:pPr>
                      <a:r>
                        <a:rPr lang="ro-RO" sz="1600" b="1" dirty="0" smtClean="0">
                          <a:effectLst/>
                        </a:rPr>
                        <a:t>R/M</a:t>
                      </a:r>
                      <a:endParaRPr lang="en-US" sz="2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hMerge="1">
                  <a:txBody>
                    <a:bodyPr/>
                    <a:lstStyle/>
                    <a:p>
                      <a:endParaRPr lang="en-US"/>
                    </a:p>
                  </a:txBody>
                  <a:tcPr/>
                </a:tc>
                <a:tc hMerge="1">
                  <a:txBody>
                    <a:bodyPr/>
                    <a:lstStyle/>
                    <a:p>
                      <a:endParaRPr lang="en-US"/>
                    </a:p>
                  </a:txBody>
                  <a:tcPr/>
                </a:tc>
                <a:tc>
                  <a:txBody>
                    <a:bodyPr/>
                    <a:lstStyle/>
                    <a:p>
                      <a:pPr algn="ctr">
                        <a:lnSpc>
                          <a:spcPct val="107000"/>
                        </a:lnSpc>
                        <a:spcAft>
                          <a:spcPts val="0"/>
                        </a:spcAft>
                      </a:pPr>
                      <a:r>
                        <a:rPr lang="ro-RO" sz="2400" b="1" dirty="0">
                          <a:effectLst/>
                        </a:rPr>
                        <a:t> </a:t>
                      </a:r>
                      <a:endParaRPr lang="en-US" sz="2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 xmlns:a16="http://schemas.microsoft.com/office/drawing/2014/main" val="3004809187"/>
                  </a:ext>
                </a:extLst>
              </a:tr>
            </a:tbl>
          </a:graphicData>
        </a:graphic>
      </p:graphicFrame>
      <p:sp>
        <p:nvSpPr>
          <p:cNvPr id="10" name="Прямоугольник 9"/>
          <p:cNvSpPr/>
          <p:nvPr/>
        </p:nvSpPr>
        <p:spPr>
          <a:xfrm>
            <a:off x="6942673" y="2692072"/>
            <a:ext cx="4281941" cy="369332"/>
          </a:xfrm>
          <a:prstGeom prst="rect">
            <a:avLst/>
          </a:prstGeom>
        </p:spPr>
        <p:txBody>
          <a:bodyPr wrap="none">
            <a:spAutoFit/>
          </a:bodyPr>
          <a:lstStyle/>
          <a:p>
            <a:r>
              <a:rPr lang="ro-RO" b="1" dirty="0">
                <a:solidFill>
                  <a:srgbClr val="000000"/>
                </a:solidFill>
                <a:latin typeface="Times New Roman" panose="02020603050405020304" pitchFamily="18" charset="0"/>
                <a:ea typeface="Times New Roman" panose="02020603050405020304" pitchFamily="18" charset="0"/>
              </a:rPr>
              <a:t>Formatul instrucţiunii cu cod pe un octet.</a:t>
            </a:r>
            <a:endParaRPr lang="en-US" dirty="0"/>
          </a:p>
        </p:txBody>
      </p:sp>
      <p:sp>
        <p:nvSpPr>
          <p:cNvPr id="11" name="Прямоугольник 10"/>
          <p:cNvSpPr/>
          <p:nvPr/>
        </p:nvSpPr>
        <p:spPr>
          <a:xfrm>
            <a:off x="0" y="2976326"/>
            <a:ext cx="12192000" cy="2585323"/>
          </a:xfrm>
          <a:prstGeom prst="rect">
            <a:avLst/>
          </a:prstGeom>
        </p:spPr>
        <p:txBody>
          <a:bodyPr wrap="square">
            <a:spAutoFit/>
          </a:bodyPr>
          <a:lstStyle/>
          <a:p>
            <a:pPr indent="450215" algn="just">
              <a:spcAft>
                <a:spcPts val="0"/>
              </a:spcAft>
            </a:pP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Значения полей на рисунке. приведены </a:t>
            </a: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ниже</a:t>
            </a:r>
            <a:r>
              <a:rPr lang="ru-MO"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indent="450215" algn="just">
              <a:spcAft>
                <a:spcPts val="0"/>
              </a:spcAft>
            </a:pPr>
            <a:r>
              <a:rPr lang="en-US"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D</a:t>
            </a:r>
            <a:r>
              <a:rPr lang="ru-MO"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пункт назначения. Указывает направление результата в сочетании с полями MOD и </a:t>
            </a: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R/M</a:t>
            </a:r>
            <a:r>
              <a:rPr lang="ru-MO"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indent="450215" algn="just">
              <a:spcAft>
                <a:spcPts val="0"/>
              </a:spcAft>
            </a:pPr>
            <a:r>
              <a:rPr lang="en-US"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W</a:t>
            </a:r>
            <a:r>
              <a:rPr lang="ru-MO"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слово. Указывает тип передачи. W = 0 означает передачу одного байта, а W = 1 — передачу 2 байтов (1 </a:t>
            </a: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слово</a:t>
            </a:r>
            <a:r>
              <a:rPr lang="ru-MO"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indent="450215" algn="just">
              <a:spcAft>
                <a:spcPts val="0"/>
              </a:spcAft>
            </a:pPr>
            <a:r>
              <a:rPr lang="en-US"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MOD</a:t>
            </a:r>
            <a:r>
              <a:rPr lang="ru-MO"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это кодировка вычисления фактического адреса или длины пути. Используется для определения фактического адреса вместе с полем </a:t>
            </a: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r/m</a:t>
            </a:r>
            <a:r>
              <a:rPr lang="ru-MO"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indent="450215" algn="just">
              <a:spcAft>
                <a:spcPts val="0"/>
              </a:spcAft>
            </a:pPr>
            <a:r>
              <a:rPr lang="ru-MO"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MOD </a:t>
            </a: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1 1, поле r/m является регистровым полем со следующими значениями</a:t>
            </a: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en-US"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indent="450215" algn="just">
              <a:spcAft>
                <a:spcPts val="0"/>
              </a:spcAft>
            </a:pPr>
            <a:r>
              <a:rPr lang="ru-MO"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MOD </a:t>
            </a: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00, поле </a:t>
            </a: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смещения </a:t>
            </a:r>
            <a:r>
              <a:rPr lang="ru-MO"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отсутствует</a:t>
            </a:r>
            <a:endParaRPr lang="en-US"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indent="450215" algn="just">
              <a:spcAft>
                <a:spcPts val="0"/>
              </a:spcAft>
            </a:pPr>
            <a:r>
              <a:rPr lang="ru-MO"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MOD </a:t>
            </a: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01, поле смещения имеет 8 бит (</a:t>
            </a: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младшие</a:t>
            </a:r>
            <a:r>
              <a:rPr lang="ru-MO"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indent="450215" algn="just">
              <a:spcAft>
                <a:spcPts val="0"/>
              </a:spcAft>
            </a:pPr>
            <a:r>
              <a:rPr lang="ru-MO"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MOD </a:t>
            </a: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10, поле смещения имеет 16 бит.</a:t>
            </a:r>
            <a:endParaRPr lang="en-US" sz="1600" dirty="0">
              <a:effectLst/>
              <a:latin typeface="Arial" panose="020B0604020202020204" pitchFamily="34" charset="0"/>
              <a:ea typeface="Times New Roman" panose="02020603050405020304" pitchFamily="18" charset="0"/>
              <a:cs typeface="Times New Roman" panose="02020603050405020304" pitchFamily="18" charset="0"/>
            </a:endParaRPr>
          </a:p>
        </p:txBody>
      </p:sp>
      <p:graphicFrame>
        <p:nvGraphicFramePr>
          <p:cNvPr id="12" name="Таблица 11"/>
          <p:cNvGraphicFramePr>
            <a:graphicFrameLocks noGrp="1"/>
          </p:cNvGraphicFramePr>
          <p:nvPr>
            <p:extLst>
              <p:ext uri="{D42A27DB-BD31-4B8C-83A1-F6EECF244321}">
                <p14:modId xmlns:p14="http://schemas.microsoft.com/office/powerpoint/2010/main" val="2931849814"/>
              </p:ext>
            </p:extLst>
          </p:nvPr>
        </p:nvGraphicFramePr>
        <p:xfrm>
          <a:off x="9632889" y="4139801"/>
          <a:ext cx="2190991" cy="2718198"/>
        </p:xfrm>
        <a:graphic>
          <a:graphicData uri="http://schemas.openxmlformats.org/drawingml/2006/table">
            <a:tbl>
              <a:tblPr>
                <a:tableStyleId>{5940675A-B579-460E-94D1-54222C63F5DA}</a:tableStyleId>
              </a:tblPr>
              <a:tblGrid>
                <a:gridCol w="733472">
                  <a:extLst>
                    <a:ext uri="{9D8B030D-6E8A-4147-A177-3AD203B41FA5}">
                      <a16:colId xmlns="" xmlns:a16="http://schemas.microsoft.com/office/drawing/2014/main" val="2177728216"/>
                    </a:ext>
                  </a:extLst>
                </a:gridCol>
                <a:gridCol w="733472">
                  <a:extLst>
                    <a:ext uri="{9D8B030D-6E8A-4147-A177-3AD203B41FA5}">
                      <a16:colId xmlns="" xmlns:a16="http://schemas.microsoft.com/office/drawing/2014/main" val="1847109784"/>
                    </a:ext>
                  </a:extLst>
                </a:gridCol>
                <a:gridCol w="724047">
                  <a:extLst>
                    <a:ext uri="{9D8B030D-6E8A-4147-A177-3AD203B41FA5}">
                      <a16:colId xmlns="" xmlns:a16="http://schemas.microsoft.com/office/drawing/2014/main" val="3749513509"/>
                    </a:ext>
                  </a:extLst>
                </a:gridCol>
              </a:tblGrid>
              <a:tr h="224535">
                <a:tc rowSpan="2">
                  <a:txBody>
                    <a:bodyPr/>
                    <a:lstStyle/>
                    <a:p>
                      <a:pPr algn="just">
                        <a:lnSpc>
                          <a:spcPct val="107000"/>
                        </a:lnSpc>
                        <a:spcAft>
                          <a:spcPts val="0"/>
                        </a:spcAft>
                      </a:pPr>
                      <a:r>
                        <a:rPr lang="ro-RO" sz="1200" b="1" dirty="0">
                          <a:effectLst/>
                        </a:rPr>
                        <a:t> </a:t>
                      </a:r>
                      <a:endParaRPr lang="en-US" sz="1100" b="1" dirty="0">
                        <a:effectLst/>
                      </a:endParaRPr>
                    </a:p>
                    <a:p>
                      <a:pPr algn="ctr">
                        <a:lnSpc>
                          <a:spcPct val="107000"/>
                        </a:lnSpc>
                        <a:spcAft>
                          <a:spcPts val="0"/>
                        </a:spcAft>
                      </a:pPr>
                      <a:r>
                        <a:rPr lang="ro-RO" sz="1200" b="1" dirty="0">
                          <a:effectLst/>
                        </a:rPr>
                        <a:t>r/m</a:t>
                      </a:r>
                      <a:endParaRPr lang="en-US" sz="1100" b="1"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gridSpan="2">
                  <a:txBody>
                    <a:bodyPr/>
                    <a:lstStyle/>
                    <a:p>
                      <a:pPr algn="ctr">
                        <a:lnSpc>
                          <a:spcPct val="107000"/>
                        </a:lnSpc>
                        <a:spcAft>
                          <a:spcPts val="0"/>
                        </a:spcAft>
                      </a:pPr>
                      <a:r>
                        <a:rPr lang="ro-RO" sz="1200" b="1" dirty="0">
                          <a:effectLst/>
                        </a:rPr>
                        <a:t>registru</a:t>
                      </a:r>
                      <a:endParaRPr lang="en-US" sz="1100" b="1"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hMerge="1">
                  <a:txBody>
                    <a:bodyPr/>
                    <a:lstStyle/>
                    <a:p>
                      <a:endParaRPr lang="en-US"/>
                    </a:p>
                  </a:txBody>
                  <a:tcPr/>
                </a:tc>
                <a:extLst>
                  <a:ext uri="{0D108BD9-81ED-4DB2-BD59-A6C34878D82A}">
                    <a16:rowId xmlns="" xmlns:a16="http://schemas.microsoft.com/office/drawing/2014/main" val="2097637453"/>
                  </a:ext>
                </a:extLst>
              </a:tr>
              <a:tr h="697383">
                <a:tc vMerge="1">
                  <a:txBody>
                    <a:bodyPr/>
                    <a:lstStyle/>
                    <a:p>
                      <a:endParaRPr lang="en-US"/>
                    </a:p>
                  </a:txBody>
                  <a:tcPr/>
                </a:tc>
                <a:tc>
                  <a:txBody>
                    <a:bodyPr/>
                    <a:lstStyle/>
                    <a:p>
                      <a:pPr algn="ctr">
                        <a:lnSpc>
                          <a:spcPct val="107000"/>
                        </a:lnSpc>
                        <a:spcAft>
                          <a:spcPts val="0"/>
                        </a:spcAft>
                      </a:pPr>
                      <a:r>
                        <a:rPr lang="ro-RO" sz="1200" b="1" dirty="0">
                          <a:effectLst/>
                        </a:rPr>
                        <a:t>(w=0)</a:t>
                      </a:r>
                      <a:endParaRPr lang="en-US" sz="1100" b="1" dirty="0">
                        <a:effectLst/>
                      </a:endParaRPr>
                    </a:p>
                    <a:p>
                      <a:pPr algn="ctr">
                        <a:lnSpc>
                          <a:spcPct val="107000"/>
                        </a:lnSpc>
                        <a:spcAft>
                          <a:spcPts val="0"/>
                        </a:spcAft>
                      </a:pPr>
                      <a:r>
                        <a:rPr lang="ro-RO" sz="1200" b="1" dirty="0">
                          <a:effectLst/>
                        </a:rPr>
                        <a:t>cuvânt</a:t>
                      </a:r>
                      <a:endParaRPr lang="en-US" sz="1100" b="1"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07000"/>
                        </a:lnSpc>
                        <a:spcAft>
                          <a:spcPts val="0"/>
                        </a:spcAft>
                      </a:pPr>
                      <a:r>
                        <a:rPr lang="ro-RO" sz="1200" b="1">
                          <a:effectLst/>
                        </a:rPr>
                        <a:t>(w=1)</a:t>
                      </a:r>
                      <a:endParaRPr lang="en-US" sz="1100" b="1">
                        <a:effectLst/>
                      </a:endParaRPr>
                    </a:p>
                    <a:p>
                      <a:pPr algn="ctr">
                        <a:lnSpc>
                          <a:spcPct val="107000"/>
                        </a:lnSpc>
                        <a:spcAft>
                          <a:spcPts val="0"/>
                        </a:spcAft>
                      </a:pPr>
                      <a:r>
                        <a:rPr lang="ro-RO" sz="1200" b="1">
                          <a:effectLst/>
                        </a:rPr>
                        <a:t>octet</a:t>
                      </a:r>
                      <a:endParaRPr lang="en-US" sz="1100" b="1">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 xmlns:a16="http://schemas.microsoft.com/office/drawing/2014/main" val="2922721598"/>
                  </a:ext>
                </a:extLst>
              </a:tr>
              <a:tr h="224535">
                <a:tc>
                  <a:txBody>
                    <a:bodyPr/>
                    <a:lstStyle/>
                    <a:p>
                      <a:pPr algn="ctr">
                        <a:lnSpc>
                          <a:spcPct val="107000"/>
                        </a:lnSpc>
                        <a:spcAft>
                          <a:spcPts val="0"/>
                        </a:spcAft>
                      </a:pPr>
                      <a:r>
                        <a:rPr lang="ro-RO" sz="1200" b="1">
                          <a:effectLst/>
                        </a:rPr>
                        <a:t>000</a:t>
                      </a:r>
                      <a:endParaRPr lang="en-US" sz="1100" b="1">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07000"/>
                        </a:lnSpc>
                        <a:spcAft>
                          <a:spcPts val="0"/>
                        </a:spcAft>
                      </a:pPr>
                      <a:r>
                        <a:rPr lang="ro-RO" sz="1200" b="1" dirty="0">
                          <a:effectLst/>
                        </a:rPr>
                        <a:t>Ax</a:t>
                      </a:r>
                      <a:endParaRPr lang="en-US" sz="1100" b="1"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07000"/>
                        </a:lnSpc>
                        <a:spcAft>
                          <a:spcPts val="0"/>
                        </a:spcAft>
                      </a:pPr>
                      <a:r>
                        <a:rPr lang="ro-RO" sz="1200" b="1">
                          <a:effectLst/>
                        </a:rPr>
                        <a:t>AL</a:t>
                      </a:r>
                      <a:endParaRPr lang="en-US" sz="1100" b="1">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 xmlns:a16="http://schemas.microsoft.com/office/drawing/2014/main" val="3223384505"/>
                  </a:ext>
                </a:extLst>
              </a:tr>
              <a:tr h="224535">
                <a:tc>
                  <a:txBody>
                    <a:bodyPr/>
                    <a:lstStyle/>
                    <a:p>
                      <a:pPr algn="ctr">
                        <a:lnSpc>
                          <a:spcPct val="107000"/>
                        </a:lnSpc>
                        <a:spcAft>
                          <a:spcPts val="0"/>
                        </a:spcAft>
                      </a:pPr>
                      <a:r>
                        <a:rPr lang="ro-RO" sz="1200" b="1">
                          <a:effectLst/>
                        </a:rPr>
                        <a:t>001</a:t>
                      </a:r>
                      <a:endParaRPr lang="en-US" sz="1100" b="1">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07000"/>
                        </a:lnSpc>
                        <a:spcAft>
                          <a:spcPts val="0"/>
                        </a:spcAft>
                      </a:pPr>
                      <a:r>
                        <a:rPr lang="ro-RO" sz="1200" b="1" dirty="0">
                          <a:effectLst/>
                        </a:rPr>
                        <a:t>Cx</a:t>
                      </a:r>
                      <a:endParaRPr lang="en-US" sz="1100" b="1"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07000"/>
                        </a:lnSpc>
                        <a:spcAft>
                          <a:spcPts val="0"/>
                        </a:spcAft>
                      </a:pPr>
                      <a:r>
                        <a:rPr lang="ro-RO" sz="1200" b="1">
                          <a:effectLst/>
                        </a:rPr>
                        <a:t>CL</a:t>
                      </a:r>
                      <a:endParaRPr lang="en-US" sz="1100" b="1">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 xmlns:a16="http://schemas.microsoft.com/office/drawing/2014/main" val="2641535278"/>
                  </a:ext>
                </a:extLst>
              </a:tr>
              <a:tr h="224535">
                <a:tc>
                  <a:txBody>
                    <a:bodyPr/>
                    <a:lstStyle/>
                    <a:p>
                      <a:pPr algn="ctr">
                        <a:lnSpc>
                          <a:spcPct val="107000"/>
                        </a:lnSpc>
                        <a:spcAft>
                          <a:spcPts val="0"/>
                        </a:spcAft>
                      </a:pPr>
                      <a:r>
                        <a:rPr lang="ro-RO" sz="1200" b="1">
                          <a:effectLst/>
                        </a:rPr>
                        <a:t>010</a:t>
                      </a:r>
                      <a:endParaRPr lang="en-US" sz="1100" b="1">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07000"/>
                        </a:lnSpc>
                        <a:spcAft>
                          <a:spcPts val="0"/>
                        </a:spcAft>
                      </a:pPr>
                      <a:r>
                        <a:rPr lang="ro-RO" sz="1200" b="1" dirty="0">
                          <a:effectLst/>
                        </a:rPr>
                        <a:t>Dx</a:t>
                      </a:r>
                      <a:endParaRPr lang="en-US" sz="1100" b="1"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07000"/>
                        </a:lnSpc>
                        <a:spcAft>
                          <a:spcPts val="0"/>
                        </a:spcAft>
                      </a:pPr>
                      <a:r>
                        <a:rPr lang="ro-RO" sz="1200" b="1">
                          <a:effectLst/>
                        </a:rPr>
                        <a:t>DL</a:t>
                      </a:r>
                      <a:endParaRPr lang="en-US" sz="1100" b="1">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 xmlns:a16="http://schemas.microsoft.com/office/drawing/2014/main" val="485755176"/>
                  </a:ext>
                </a:extLst>
              </a:tr>
              <a:tr h="224535">
                <a:tc>
                  <a:txBody>
                    <a:bodyPr/>
                    <a:lstStyle/>
                    <a:p>
                      <a:pPr algn="ctr">
                        <a:lnSpc>
                          <a:spcPct val="107000"/>
                        </a:lnSpc>
                        <a:spcAft>
                          <a:spcPts val="0"/>
                        </a:spcAft>
                      </a:pPr>
                      <a:r>
                        <a:rPr lang="ro-RO" sz="1200" b="1">
                          <a:effectLst/>
                        </a:rPr>
                        <a:t>011</a:t>
                      </a:r>
                      <a:endParaRPr lang="en-US" sz="1100" b="1">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07000"/>
                        </a:lnSpc>
                        <a:spcAft>
                          <a:spcPts val="0"/>
                        </a:spcAft>
                      </a:pPr>
                      <a:r>
                        <a:rPr lang="ro-RO" sz="1200" b="1" dirty="0">
                          <a:effectLst/>
                        </a:rPr>
                        <a:t>Bx</a:t>
                      </a:r>
                      <a:endParaRPr lang="en-US" sz="1100" b="1"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07000"/>
                        </a:lnSpc>
                        <a:spcAft>
                          <a:spcPts val="0"/>
                        </a:spcAft>
                      </a:pPr>
                      <a:r>
                        <a:rPr lang="ro-RO" sz="1200" b="1">
                          <a:effectLst/>
                        </a:rPr>
                        <a:t>BL</a:t>
                      </a:r>
                      <a:endParaRPr lang="en-US" sz="1100" b="1">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 xmlns:a16="http://schemas.microsoft.com/office/drawing/2014/main" val="1931268324"/>
                  </a:ext>
                </a:extLst>
              </a:tr>
              <a:tr h="224535">
                <a:tc>
                  <a:txBody>
                    <a:bodyPr/>
                    <a:lstStyle/>
                    <a:p>
                      <a:pPr algn="ctr">
                        <a:lnSpc>
                          <a:spcPct val="107000"/>
                        </a:lnSpc>
                        <a:spcAft>
                          <a:spcPts val="0"/>
                        </a:spcAft>
                      </a:pPr>
                      <a:r>
                        <a:rPr lang="ro-RO" sz="1200" b="1">
                          <a:effectLst/>
                        </a:rPr>
                        <a:t>100</a:t>
                      </a:r>
                      <a:endParaRPr lang="en-US" sz="1100" b="1">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07000"/>
                        </a:lnSpc>
                        <a:spcAft>
                          <a:spcPts val="0"/>
                        </a:spcAft>
                      </a:pPr>
                      <a:r>
                        <a:rPr lang="ro-RO" sz="1200" b="1" dirty="0">
                          <a:effectLst/>
                        </a:rPr>
                        <a:t>SP</a:t>
                      </a:r>
                      <a:endParaRPr lang="en-US" sz="1100" b="1"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07000"/>
                        </a:lnSpc>
                        <a:spcAft>
                          <a:spcPts val="0"/>
                        </a:spcAft>
                      </a:pPr>
                      <a:r>
                        <a:rPr lang="ro-RO" sz="1200" b="1">
                          <a:effectLst/>
                        </a:rPr>
                        <a:t>AH</a:t>
                      </a:r>
                      <a:endParaRPr lang="en-US" sz="1100" b="1">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 xmlns:a16="http://schemas.microsoft.com/office/drawing/2014/main" val="4047438015"/>
                  </a:ext>
                </a:extLst>
              </a:tr>
              <a:tr h="224535">
                <a:tc>
                  <a:txBody>
                    <a:bodyPr/>
                    <a:lstStyle/>
                    <a:p>
                      <a:pPr algn="ctr">
                        <a:lnSpc>
                          <a:spcPct val="107000"/>
                        </a:lnSpc>
                        <a:spcAft>
                          <a:spcPts val="0"/>
                        </a:spcAft>
                      </a:pPr>
                      <a:r>
                        <a:rPr lang="ro-RO" sz="1200" b="1">
                          <a:effectLst/>
                        </a:rPr>
                        <a:t>101</a:t>
                      </a:r>
                      <a:endParaRPr lang="en-US" sz="1100" b="1">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07000"/>
                        </a:lnSpc>
                        <a:spcAft>
                          <a:spcPts val="0"/>
                        </a:spcAft>
                      </a:pPr>
                      <a:r>
                        <a:rPr lang="ro-RO" sz="1200" b="1" dirty="0">
                          <a:effectLst/>
                        </a:rPr>
                        <a:t>BP</a:t>
                      </a:r>
                      <a:endParaRPr lang="en-US" sz="1100" b="1"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07000"/>
                        </a:lnSpc>
                        <a:spcAft>
                          <a:spcPts val="0"/>
                        </a:spcAft>
                      </a:pPr>
                      <a:r>
                        <a:rPr lang="ro-RO" sz="1200" b="1" dirty="0">
                          <a:effectLst/>
                        </a:rPr>
                        <a:t>CH</a:t>
                      </a:r>
                      <a:endParaRPr lang="en-US" sz="1100" b="1"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 xmlns:a16="http://schemas.microsoft.com/office/drawing/2014/main" val="2314238121"/>
                  </a:ext>
                </a:extLst>
              </a:tr>
              <a:tr h="224535">
                <a:tc>
                  <a:txBody>
                    <a:bodyPr/>
                    <a:lstStyle/>
                    <a:p>
                      <a:pPr algn="ctr">
                        <a:lnSpc>
                          <a:spcPct val="107000"/>
                        </a:lnSpc>
                        <a:spcAft>
                          <a:spcPts val="0"/>
                        </a:spcAft>
                      </a:pPr>
                      <a:r>
                        <a:rPr lang="ro-RO" sz="1200" b="1">
                          <a:effectLst/>
                        </a:rPr>
                        <a:t>110</a:t>
                      </a:r>
                      <a:endParaRPr lang="en-US" sz="1100" b="1">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07000"/>
                        </a:lnSpc>
                        <a:spcAft>
                          <a:spcPts val="0"/>
                        </a:spcAft>
                      </a:pPr>
                      <a:r>
                        <a:rPr lang="ro-RO" sz="1200" b="1">
                          <a:effectLst/>
                        </a:rPr>
                        <a:t>SI</a:t>
                      </a:r>
                      <a:endParaRPr lang="en-US" sz="1100" b="1">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07000"/>
                        </a:lnSpc>
                        <a:spcAft>
                          <a:spcPts val="0"/>
                        </a:spcAft>
                      </a:pPr>
                      <a:r>
                        <a:rPr lang="ro-RO" sz="1200" b="1" dirty="0">
                          <a:effectLst/>
                        </a:rPr>
                        <a:t>DH</a:t>
                      </a:r>
                      <a:endParaRPr lang="en-US" sz="1100" b="1"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 xmlns:a16="http://schemas.microsoft.com/office/drawing/2014/main" val="2636784319"/>
                  </a:ext>
                </a:extLst>
              </a:tr>
              <a:tr h="224535">
                <a:tc>
                  <a:txBody>
                    <a:bodyPr/>
                    <a:lstStyle/>
                    <a:p>
                      <a:pPr algn="ctr">
                        <a:lnSpc>
                          <a:spcPct val="107000"/>
                        </a:lnSpc>
                        <a:spcAft>
                          <a:spcPts val="0"/>
                        </a:spcAft>
                      </a:pPr>
                      <a:r>
                        <a:rPr lang="ro-RO" sz="1200" b="1">
                          <a:effectLst/>
                        </a:rPr>
                        <a:t>111</a:t>
                      </a:r>
                      <a:endParaRPr lang="en-US" sz="1100" b="1">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07000"/>
                        </a:lnSpc>
                        <a:spcAft>
                          <a:spcPts val="0"/>
                        </a:spcAft>
                      </a:pPr>
                      <a:r>
                        <a:rPr lang="ro-RO" sz="1200" b="1">
                          <a:effectLst/>
                        </a:rPr>
                        <a:t>DI</a:t>
                      </a:r>
                      <a:endParaRPr lang="en-US" sz="1100" b="1">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07000"/>
                        </a:lnSpc>
                        <a:spcAft>
                          <a:spcPts val="0"/>
                        </a:spcAft>
                      </a:pPr>
                      <a:r>
                        <a:rPr lang="ro-RO" sz="1200" b="1" dirty="0">
                          <a:effectLst/>
                        </a:rPr>
                        <a:t>BH</a:t>
                      </a:r>
                      <a:endParaRPr lang="en-US" sz="1100" b="1"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 xmlns:a16="http://schemas.microsoft.com/office/drawing/2014/main" val="551545289"/>
                  </a:ext>
                </a:extLst>
              </a:tr>
            </a:tbl>
          </a:graphicData>
        </a:graphic>
      </p:graphicFrame>
    </p:spTree>
    <p:extLst>
      <p:ext uri="{BB962C8B-B14F-4D97-AF65-F5344CB8AC3E}">
        <p14:creationId xmlns:p14="http://schemas.microsoft.com/office/powerpoint/2010/main" val="135690684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 y="0"/>
            <a:ext cx="11289671" cy="923330"/>
          </a:xfrm>
          <a:prstGeom prst="rect">
            <a:avLst/>
          </a:prstGeom>
        </p:spPr>
        <p:txBody>
          <a:bodyPr wrap="square">
            <a:spAutoFit/>
          </a:bodyPr>
          <a:lstStyle/>
          <a:p>
            <a:pPr indent="450215" algn="just">
              <a:spcAft>
                <a:spcPts val="0"/>
              </a:spcAft>
            </a:pPr>
            <a:r>
              <a:rPr lang="en-US" b="1"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R</a:t>
            </a:r>
            <a:r>
              <a:rPr lang="ru-MO" b="1"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/М </a:t>
            </a: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содержит</a:t>
            </a:r>
            <a:r>
              <a:rPr lang="ru-MO"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indent="450215" algn="just">
              <a:spcAft>
                <a:spcPts val="0"/>
              </a:spcAft>
            </a:pPr>
            <a:r>
              <a:rPr lang="ru-MO"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адрес регистрации (для </a:t>
            </a: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MOD=11</a:t>
            </a:r>
            <a:r>
              <a:rPr lang="ru-MO"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indent="450215" algn="just">
              <a:spcAft>
                <a:spcPts val="0"/>
              </a:spcAft>
            </a:pPr>
            <a:r>
              <a:rPr lang="ru-MO"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кодировка, используемая для вычисления фактического адреса</a:t>
            </a:r>
            <a:r>
              <a:rPr lang="ro-RO"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1600" dirty="0">
              <a:effectLst/>
              <a:latin typeface="Arial" panose="020B0604020202020204" pitchFamily="34" charset="0"/>
              <a:ea typeface="Times New Roman" panose="02020603050405020304" pitchFamily="18" charset="0"/>
              <a:cs typeface="Times New Roman" panose="02020603050405020304" pitchFamily="18" charset="0"/>
            </a:endParaRPr>
          </a:p>
        </p:txBody>
      </p:sp>
      <p:graphicFrame>
        <p:nvGraphicFramePr>
          <p:cNvPr id="5" name="Таблица 4"/>
          <p:cNvGraphicFramePr>
            <a:graphicFrameLocks noGrp="1"/>
          </p:cNvGraphicFramePr>
          <p:nvPr>
            <p:extLst>
              <p:ext uri="{D42A27DB-BD31-4B8C-83A1-F6EECF244321}">
                <p14:modId xmlns:p14="http://schemas.microsoft.com/office/powerpoint/2010/main" val="835082106"/>
              </p:ext>
            </p:extLst>
          </p:nvPr>
        </p:nvGraphicFramePr>
        <p:xfrm>
          <a:off x="2743262" y="923330"/>
          <a:ext cx="3232024" cy="2764143"/>
        </p:xfrm>
        <a:graphic>
          <a:graphicData uri="http://schemas.openxmlformats.org/drawingml/2006/table">
            <a:tbl>
              <a:tblPr>
                <a:tableStyleId>{616DA210-FB5B-4158-B5E0-FEB733F419BA}</a:tableStyleId>
              </a:tblPr>
              <a:tblGrid>
                <a:gridCol w="702916">
                  <a:extLst>
                    <a:ext uri="{9D8B030D-6E8A-4147-A177-3AD203B41FA5}">
                      <a16:colId xmlns="" xmlns:a16="http://schemas.microsoft.com/office/drawing/2014/main" val="2547383059"/>
                    </a:ext>
                  </a:extLst>
                </a:gridCol>
                <a:gridCol w="2529108">
                  <a:extLst>
                    <a:ext uri="{9D8B030D-6E8A-4147-A177-3AD203B41FA5}">
                      <a16:colId xmlns="" xmlns:a16="http://schemas.microsoft.com/office/drawing/2014/main" val="3214496186"/>
                    </a:ext>
                  </a:extLst>
                </a:gridCol>
              </a:tblGrid>
              <a:tr h="307127">
                <a:tc>
                  <a:txBody>
                    <a:bodyPr/>
                    <a:lstStyle/>
                    <a:p>
                      <a:pPr algn="just">
                        <a:lnSpc>
                          <a:spcPct val="107000"/>
                        </a:lnSpc>
                        <a:spcAft>
                          <a:spcPts val="0"/>
                        </a:spcAft>
                      </a:pPr>
                      <a:r>
                        <a:rPr lang="ro-RO" sz="1600" b="1">
                          <a:effectLst/>
                        </a:rPr>
                        <a:t>R/M</a:t>
                      </a:r>
                      <a:endParaRPr lang="en-US" sz="1400" b="1">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just">
                        <a:lnSpc>
                          <a:spcPct val="107000"/>
                        </a:lnSpc>
                        <a:spcAft>
                          <a:spcPts val="0"/>
                        </a:spcAft>
                      </a:pPr>
                      <a:r>
                        <a:rPr lang="ro-RO" sz="1600" b="1">
                          <a:effectLst/>
                        </a:rPr>
                        <a:t>Adresa efectivă</a:t>
                      </a:r>
                      <a:endParaRPr lang="en-US" sz="1400" b="1">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 xmlns:a16="http://schemas.microsoft.com/office/drawing/2014/main" val="4146185832"/>
                  </a:ext>
                </a:extLst>
              </a:tr>
              <a:tr h="307127">
                <a:tc>
                  <a:txBody>
                    <a:bodyPr/>
                    <a:lstStyle/>
                    <a:p>
                      <a:pPr algn="ctr">
                        <a:lnSpc>
                          <a:spcPct val="107000"/>
                        </a:lnSpc>
                        <a:spcAft>
                          <a:spcPts val="0"/>
                        </a:spcAft>
                      </a:pPr>
                      <a:r>
                        <a:rPr lang="ro-RO" sz="1600" b="1">
                          <a:effectLst/>
                        </a:rPr>
                        <a:t>000</a:t>
                      </a:r>
                      <a:endParaRPr lang="en-US" sz="1400" b="1">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just">
                        <a:lnSpc>
                          <a:spcPct val="107000"/>
                        </a:lnSpc>
                        <a:spcAft>
                          <a:spcPts val="0"/>
                        </a:spcAft>
                      </a:pPr>
                      <a:r>
                        <a:rPr lang="ro-RO" sz="1600" b="1">
                          <a:effectLst/>
                        </a:rPr>
                        <a:t>BX + SI + deplasament</a:t>
                      </a:r>
                      <a:endParaRPr lang="en-US" sz="1400" b="1">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 xmlns:a16="http://schemas.microsoft.com/office/drawing/2014/main" val="4027605454"/>
                  </a:ext>
                </a:extLst>
              </a:tr>
              <a:tr h="307127">
                <a:tc>
                  <a:txBody>
                    <a:bodyPr/>
                    <a:lstStyle/>
                    <a:p>
                      <a:pPr algn="ctr">
                        <a:lnSpc>
                          <a:spcPct val="107000"/>
                        </a:lnSpc>
                        <a:spcAft>
                          <a:spcPts val="0"/>
                        </a:spcAft>
                      </a:pPr>
                      <a:r>
                        <a:rPr lang="ro-RO" sz="1600" b="1">
                          <a:effectLst/>
                        </a:rPr>
                        <a:t>001</a:t>
                      </a:r>
                      <a:endParaRPr lang="en-US" sz="1400" b="1">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just">
                        <a:lnSpc>
                          <a:spcPct val="107000"/>
                        </a:lnSpc>
                        <a:spcAft>
                          <a:spcPts val="0"/>
                        </a:spcAft>
                      </a:pPr>
                      <a:r>
                        <a:rPr lang="ro-RO" sz="1600" b="1">
                          <a:effectLst/>
                        </a:rPr>
                        <a:t>BX + DI + deplasament</a:t>
                      </a:r>
                      <a:endParaRPr lang="en-US" sz="1400" b="1">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 xmlns:a16="http://schemas.microsoft.com/office/drawing/2014/main" val="3886474760"/>
                  </a:ext>
                </a:extLst>
              </a:tr>
              <a:tr h="307127">
                <a:tc>
                  <a:txBody>
                    <a:bodyPr/>
                    <a:lstStyle/>
                    <a:p>
                      <a:pPr algn="ctr">
                        <a:lnSpc>
                          <a:spcPct val="107000"/>
                        </a:lnSpc>
                        <a:spcAft>
                          <a:spcPts val="0"/>
                        </a:spcAft>
                      </a:pPr>
                      <a:r>
                        <a:rPr lang="ro-RO" sz="1600" b="1">
                          <a:effectLst/>
                        </a:rPr>
                        <a:t>010</a:t>
                      </a:r>
                      <a:endParaRPr lang="en-US" sz="1400" b="1">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just">
                        <a:lnSpc>
                          <a:spcPct val="107000"/>
                        </a:lnSpc>
                        <a:spcAft>
                          <a:spcPts val="0"/>
                        </a:spcAft>
                      </a:pPr>
                      <a:r>
                        <a:rPr lang="ro-RO" sz="1600" b="1">
                          <a:effectLst/>
                        </a:rPr>
                        <a:t>BP + SI + deplasament</a:t>
                      </a:r>
                      <a:endParaRPr lang="en-US" sz="1400" b="1">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 xmlns:a16="http://schemas.microsoft.com/office/drawing/2014/main" val="2985094433"/>
                  </a:ext>
                </a:extLst>
              </a:tr>
              <a:tr h="307127">
                <a:tc>
                  <a:txBody>
                    <a:bodyPr/>
                    <a:lstStyle/>
                    <a:p>
                      <a:pPr algn="ctr">
                        <a:lnSpc>
                          <a:spcPct val="107000"/>
                        </a:lnSpc>
                        <a:spcAft>
                          <a:spcPts val="0"/>
                        </a:spcAft>
                      </a:pPr>
                      <a:r>
                        <a:rPr lang="ro-RO" sz="1600" b="1">
                          <a:effectLst/>
                        </a:rPr>
                        <a:t>011</a:t>
                      </a:r>
                      <a:endParaRPr lang="en-US" sz="1400" b="1">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just">
                        <a:lnSpc>
                          <a:spcPct val="107000"/>
                        </a:lnSpc>
                        <a:spcAft>
                          <a:spcPts val="0"/>
                        </a:spcAft>
                      </a:pPr>
                      <a:r>
                        <a:rPr lang="ro-RO" sz="1600" b="1">
                          <a:effectLst/>
                        </a:rPr>
                        <a:t>BP + DI + deplasament</a:t>
                      </a:r>
                      <a:endParaRPr lang="en-US" sz="1400" b="1">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 xmlns:a16="http://schemas.microsoft.com/office/drawing/2014/main" val="460662399"/>
                  </a:ext>
                </a:extLst>
              </a:tr>
              <a:tr h="307127">
                <a:tc>
                  <a:txBody>
                    <a:bodyPr/>
                    <a:lstStyle/>
                    <a:p>
                      <a:pPr algn="ctr">
                        <a:lnSpc>
                          <a:spcPct val="107000"/>
                        </a:lnSpc>
                        <a:spcAft>
                          <a:spcPts val="0"/>
                        </a:spcAft>
                      </a:pPr>
                      <a:r>
                        <a:rPr lang="ro-RO" sz="1600" b="1">
                          <a:effectLst/>
                        </a:rPr>
                        <a:t>100</a:t>
                      </a:r>
                      <a:endParaRPr lang="en-US" sz="1400" b="1">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just">
                        <a:lnSpc>
                          <a:spcPct val="107000"/>
                        </a:lnSpc>
                        <a:spcAft>
                          <a:spcPts val="0"/>
                        </a:spcAft>
                      </a:pPr>
                      <a:r>
                        <a:rPr lang="ro-RO" sz="1600" b="1">
                          <a:effectLst/>
                        </a:rPr>
                        <a:t>SI + deplasament</a:t>
                      </a:r>
                      <a:endParaRPr lang="en-US" sz="1400" b="1">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 xmlns:a16="http://schemas.microsoft.com/office/drawing/2014/main" val="3002234955"/>
                  </a:ext>
                </a:extLst>
              </a:tr>
              <a:tr h="307127">
                <a:tc>
                  <a:txBody>
                    <a:bodyPr/>
                    <a:lstStyle/>
                    <a:p>
                      <a:pPr algn="ctr">
                        <a:lnSpc>
                          <a:spcPct val="107000"/>
                        </a:lnSpc>
                        <a:spcAft>
                          <a:spcPts val="0"/>
                        </a:spcAft>
                      </a:pPr>
                      <a:r>
                        <a:rPr lang="ro-RO" sz="1600" b="1">
                          <a:effectLst/>
                        </a:rPr>
                        <a:t>101</a:t>
                      </a:r>
                      <a:endParaRPr lang="en-US" sz="1400" b="1">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just">
                        <a:lnSpc>
                          <a:spcPct val="107000"/>
                        </a:lnSpc>
                        <a:spcAft>
                          <a:spcPts val="0"/>
                        </a:spcAft>
                      </a:pPr>
                      <a:r>
                        <a:rPr lang="ro-RO" sz="1600" b="1">
                          <a:effectLst/>
                        </a:rPr>
                        <a:t>DI + deplasament</a:t>
                      </a:r>
                      <a:endParaRPr lang="en-US" sz="1400" b="1">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 xmlns:a16="http://schemas.microsoft.com/office/drawing/2014/main" val="3641411338"/>
                  </a:ext>
                </a:extLst>
              </a:tr>
              <a:tr h="307127">
                <a:tc>
                  <a:txBody>
                    <a:bodyPr/>
                    <a:lstStyle/>
                    <a:p>
                      <a:pPr algn="ctr">
                        <a:lnSpc>
                          <a:spcPct val="107000"/>
                        </a:lnSpc>
                        <a:spcAft>
                          <a:spcPts val="0"/>
                        </a:spcAft>
                      </a:pPr>
                      <a:r>
                        <a:rPr lang="ro-RO" sz="1600" b="1">
                          <a:effectLst/>
                        </a:rPr>
                        <a:t>110</a:t>
                      </a:r>
                      <a:endParaRPr lang="en-US" sz="1400" b="1">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just">
                        <a:lnSpc>
                          <a:spcPct val="107000"/>
                        </a:lnSpc>
                        <a:spcAft>
                          <a:spcPts val="0"/>
                        </a:spcAft>
                      </a:pPr>
                      <a:r>
                        <a:rPr lang="ro-RO" sz="1600" b="1">
                          <a:effectLst/>
                        </a:rPr>
                        <a:t>BP + deplasament</a:t>
                      </a:r>
                      <a:endParaRPr lang="en-US" sz="1400" b="1">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 xmlns:a16="http://schemas.microsoft.com/office/drawing/2014/main" val="3496512530"/>
                  </a:ext>
                </a:extLst>
              </a:tr>
              <a:tr h="307127">
                <a:tc>
                  <a:txBody>
                    <a:bodyPr/>
                    <a:lstStyle/>
                    <a:p>
                      <a:pPr algn="ctr">
                        <a:lnSpc>
                          <a:spcPct val="107000"/>
                        </a:lnSpc>
                        <a:spcAft>
                          <a:spcPts val="0"/>
                        </a:spcAft>
                      </a:pPr>
                      <a:r>
                        <a:rPr lang="ro-RO" sz="1600" b="1">
                          <a:effectLst/>
                        </a:rPr>
                        <a:t>111</a:t>
                      </a:r>
                      <a:endParaRPr lang="en-US" sz="1400" b="1">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just">
                        <a:lnSpc>
                          <a:spcPct val="107000"/>
                        </a:lnSpc>
                        <a:spcAft>
                          <a:spcPts val="0"/>
                        </a:spcAft>
                      </a:pPr>
                      <a:r>
                        <a:rPr lang="ro-RO" sz="1600" b="1" dirty="0">
                          <a:effectLst/>
                        </a:rPr>
                        <a:t>BP + deplasament</a:t>
                      </a:r>
                      <a:endParaRPr lang="en-US" sz="1400" b="1"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 xmlns:a16="http://schemas.microsoft.com/office/drawing/2014/main" val="4212837802"/>
                  </a:ext>
                </a:extLst>
              </a:tr>
            </a:tbl>
          </a:graphicData>
        </a:graphic>
      </p:graphicFrame>
      <p:sp>
        <p:nvSpPr>
          <p:cNvPr id="6" name="Прямоугольник 5"/>
          <p:cNvSpPr/>
          <p:nvPr/>
        </p:nvSpPr>
        <p:spPr>
          <a:xfrm>
            <a:off x="108642" y="3872139"/>
            <a:ext cx="11950574" cy="923330"/>
          </a:xfrm>
          <a:prstGeom prst="rect">
            <a:avLst/>
          </a:prstGeom>
        </p:spPr>
        <p:txBody>
          <a:bodyPr wrap="square">
            <a:spAutoFit/>
          </a:bodyPr>
          <a:lstStyle/>
          <a:p>
            <a:r>
              <a:rPr lang="ru-MO">
                <a:solidFill>
                  <a:srgbClr val="000000"/>
                </a:solidFill>
                <a:latin typeface="Times New Roman" panose="02020603050405020304" pitchFamily="18" charset="0"/>
                <a:ea typeface="Times New Roman" panose="02020603050405020304" pitchFamily="18" charset="0"/>
              </a:rPr>
              <a:t>Подразделение правоприменения (ЕС) имеет доступ к средствам массовой информации и операциям реестра; когда требуется операнд памяти, его смещение передается в пользовательский интерфейс, а регистр сегмента IC определяет физический адрес операнда в соответствии с режимом адресации.</a:t>
            </a:r>
            <a:endParaRPr lang="en-US" dirty="0"/>
          </a:p>
        </p:txBody>
      </p:sp>
    </p:spTree>
    <p:extLst>
      <p:ext uri="{BB962C8B-B14F-4D97-AF65-F5344CB8AC3E}">
        <p14:creationId xmlns:p14="http://schemas.microsoft.com/office/powerpoint/2010/main" val="3052784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68997" y="78422"/>
            <a:ext cx="11863057" cy="1200329"/>
          </a:xfrm>
          <a:prstGeom prst="rect">
            <a:avLst/>
          </a:prstGeom>
        </p:spPr>
        <p:txBody>
          <a:bodyPr wrap="square">
            <a:spAutoFit/>
          </a:bodyPr>
          <a:lstStyle/>
          <a:p>
            <a:pPr lvl="0">
              <a:spcAft>
                <a:spcPts val="0"/>
              </a:spcAft>
            </a:pPr>
            <a:r>
              <a:rPr lang="ru-MO"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Способы </a:t>
            </a:r>
            <a:r>
              <a:rPr lang="ru-MO" b="1"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адресации</a:t>
            </a:r>
            <a:endParaRPr lang="en-US" b="1"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lvl="0">
              <a:spcAft>
                <a:spcPts val="0"/>
              </a:spcAft>
            </a:pPr>
            <a:r>
              <a:rPr lang="ru-MO"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В </a:t>
            </a: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основном есть пять способов решить эту </a:t>
            </a: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проблему</a:t>
            </a:r>
            <a:r>
              <a:rPr lang="ru-MO"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lvl="0">
              <a:spcAft>
                <a:spcPts val="0"/>
              </a:spcAft>
            </a:pPr>
            <a:r>
              <a:rPr lang="ru-MO" b="1"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Прямая адресация</a:t>
            </a:r>
            <a:endParaRPr lang="en-US" b="1"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lvl="0">
              <a:spcAft>
                <a:spcPts val="0"/>
              </a:spcAft>
            </a:pPr>
            <a:r>
              <a:rPr lang="ru-MO"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Фактический </a:t>
            </a: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адрес (AE) операнда представлен смещением, содержащимся в инструкции</a:t>
            </a:r>
            <a:r>
              <a:rPr lang="ro-RO"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grpSp>
        <p:nvGrpSpPr>
          <p:cNvPr id="5" name="Группа 4"/>
          <p:cNvGrpSpPr>
            <a:grpSpLocks/>
          </p:cNvGrpSpPr>
          <p:nvPr/>
        </p:nvGrpSpPr>
        <p:grpSpPr bwMode="auto">
          <a:xfrm>
            <a:off x="2100024" y="1793152"/>
            <a:ext cx="5237619" cy="2244694"/>
            <a:chOff x="2421" y="10264"/>
            <a:chExt cx="6300" cy="2700"/>
          </a:xfrm>
        </p:grpSpPr>
        <p:sp>
          <p:nvSpPr>
            <p:cNvPr id="6" name="Text Box 180"/>
            <p:cNvSpPr txBox="1">
              <a:spLocks noChangeArrowheads="1"/>
            </p:cNvSpPr>
            <p:nvPr/>
          </p:nvSpPr>
          <p:spPr bwMode="auto">
            <a:xfrm>
              <a:off x="3501" y="10264"/>
              <a:ext cx="1260" cy="36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rot="0" vert="horz" wrap="square" lIns="91440" tIns="45720" rIns="91440" bIns="45720" anchor="t" anchorCtr="0" upright="1">
              <a:noAutofit/>
            </a:bodyPr>
            <a:lstStyle/>
            <a:p>
              <a:pPr algn="ctr">
                <a:spcAft>
                  <a:spcPts val="0"/>
                </a:spcAft>
              </a:pPr>
              <a:r>
                <a:rPr lang="ro-RO" sz="8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deplasament</a:t>
              </a:r>
              <a:endParaRPr lang="en-US" sz="1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7" name="Rectangle 181"/>
            <p:cNvSpPr>
              <a:spLocks noChangeArrowheads="1"/>
            </p:cNvSpPr>
            <p:nvPr/>
          </p:nvSpPr>
          <p:spPr bwMode="auto">
            <a:xfrm>
              <a:off x="2421" y="10264"/>
              <a:ext cx="1080" cy="36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rot="0" vert="horz" wrap="square" lIns="91440" tIns="45720" rIns="91440" bIns="45720" anchor="t" anchorCtr="0" upright="1">
              <a:noAutofit/>
            </a:bodyPr>
            <a:lstStyle/>
            <a:p>
              <a:endParaRPr lang="en-US"/>
            </a:p>
          </p:txBody>
        </p:sp>
        <p:sp>
          <p:nvSpPr>
            <p:cNvPr id="8" name="Text Box 182"/>
            <p:cNvSpPr txBox="1">
              <a:spLocks noChangeArrowheads="1"/>
            </p:cNvSpPr>
            <p:nvPr/>
          </p:nvSpPr>
          <p:spPr bwMode="auto">
            <a:xfrm>
              <a:off x="3681" y="10984"/>
              <a:ext cx="720" cy="36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rot="0" vert="horz" wrap="square" lIns="91440" tIns="45720" rIns="91440" bIns="45720" anchor="t" anchorCtr="0" upright="1">
              <a:noAutofit/>
            </a:bodyPr>
            <a:lstStyle/>
            <a:p>
              <a:pPr algn="ctr">
                <a:spcAft>
                  <a:spcPts val="0"/>
                </a:spcAft>
              </a:pPr>
              <a:r>
                <a:rPr lang="ro-RO" sz="8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AE</a:t>
              </a:r>
              <a:endParaRPr lang="en-US" sz="1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9" name="Text Box 183"/>
            <p:cNvSpPr txBox="1">
              <a:spLocks noChangeArrowheads="1"/>
            </p:cNvSpPr>
            <p:nvPr/>
          </p:nvSpPr>
          <p:spPr bwMode="auto">
            <a:xfrm>
              <a:off x="3681" y="12604"/>
              <a:ext cx="720" cy="36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rot="0" vert="horz" wrap="square" lIns="91440" tIns="45720" rIns="91440" bIns="45720" anchor="t" anchorCtr="0" upright="1">
              <a:noAutofit/>
            </a:bodyPr>
            <a:lstStyle/>
            <a:p>
              <a:pPr algn="ctr">
                <a:spcAft>
                  <a:spcPts val="0"/>
                </a:spcAft>
              </a:pPr>
              <a:r>
                <a:rPr lang="ro-RO" sz="8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AS</a:t>
              </a:r>
              <a:endParaRPr lang="en-US" sz="1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10" name="Text Box 184"/>
            <p:cNvSpPr txBox="1">
              <a:spLocks noChangeArrowheads="1"/>
            </p:cNvSpPr>
            <p:nvPr/>
          </p:nvSpPr>
          <p:spPr bwMode="auto">
            <a:xfrm>
              <a:off x="5121" y="11884"/>
              <a:ext cx="540" cy="36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rot="0" vert="horz" wrap="square" lIns="91440" tIns="45720" rIns="91440" bIns="45720" anchor="t" anchorCtr="0" upright="1">
              <a:noAutofit/>
            </a:bodyPr>
            <a:lstStyle/>
            <a:p>
              <a:pPr algn="ctr">
                <a:spcAft>
                  <a:spcPts val="0"/>
                </a:spcAft>
              </a:pPr>
              <a:r>
                <a:rPr lang="ro-RO" sz="8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AF</a:t>
              </a:r>
              <a:endParaRPr lang="en-US" sz="1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11" name="Text Box 185"/>
            <p:cNvSpPr txBox="1">
              <a:spLocks noChangeArrowheads="1"/>
            </p:cNvSpPr>
            <p:nvPr/>
          </p:nvSpPr>
          <p:spPr bwMode="auto">
            <a:xfrm>
              <a:off x="7461" y="11796"/>
              <a:ext cx="1260" cy="36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rot="0" vert="horz" wrap="square" lIns="91440" tIns="45720" rIns="91440" bIns="45720" anchor="t" anchorCtr="0" upright="1">
              <a:noAutofit/>
            </a:bodyPr>
            <a:lstStyle/>
            <a:p>
              <a:pPr algn="ctr">
                <a:spcAft>
                  <a:spcPts val="0"/>
                </a:spcAft>
              </a:pPr>
              <a:r>
                <a:rPr lang="ro-RO" sz="8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OPERAND</a:t>
              </a:r>
              <a:endParaRPr lang="en-US" sz="1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12" name="Rectangle 186"/>
            <p:cNvSpPr>
              <a:spLocks noChangeArrowheads="1"/>
            </p:cNvSpPr>
            <p:nvPr/>
          </p:nvSpPr>
          <p:spPr bwMode="auto">
            <a:xfrm>
              <a:off x="7461" y="11076"/>
              <a:ext cx="1260" cy="72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rot="0" vert="horz" wrap="square" lIns="91440" tIns="45720" rIns="91440" bIns="45720" anchor="t" anchorCtr="0" upright="1">
              <a:noAutofit/>
            </a:bodyPr>
            <a:lstStyle/>
            <a:p>
              <a:endParaRPr lang="en-US"/>
            </a:p>
          </p:txBody>
        </p:sp>
        <p:sp>
          <p:nvSpPr>
            <p:cNvPr id="13" name="Rectangle 187"/>
            <p:cNvSpPr>
              <a:spLocks noChangeArrowheads="1"/>
            </p:cNvSpPr>
            <p:nvPr/>
          </p:nvSpPr>
          <p:spPr bwMode="auto">
            <a:xfrm>
              <a:off x="7461" y="12156"/>
              <a:ext cx="1260" cy="72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rot="0" vert="horz" wrap="square" lIns="91440" tIns="45720" rIns="91440" bIns="45720" anchor="t" anchorCtr="0" upright="1">
              <a:noAutofit/>
            </a:bodyPr>
            <a:lstStyle/>
            <a:p>
              <a:endParaRPr lang="en-US"/>
            </a:p>
          </p:txBody>
        </p:sp>
        <p:cxnSp>
          <p:nvCxnSpPr>
            <p:cNvPr id="14" name="Line 188"/>
            <p:cNvCxnSpPr>
              <a:cxnSpLocks noChangeShapeType="1"/>
            </p:cNvCxnSpPr>
            <p:nvPr/>
          </p:nvCxnSpPr>
          <p:spPr bwMode="auto">
            <a:xfrm>
              <a:off x="4041" y="10624"/>
              <a:ext cx="0" cy="360"/>
            </a:xfrm>
            <a:prstGeom prst="line">
              <a:avLst/>
            </a:prstGeom>
            <a:noFill/>
            <a:ln w="9525">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15" name="Line 189"/>
            <p:cNvCxnSpPr>
              <a:cxnSpLocks noChangeShapeType="1"/>
            </p:cNvCxnSpPr>
            <p:nvPr/>
          </p:nvCxnSpPr>
          <p:spPr bwMode="auto">
            <a:xfrm>
              <a:off x="4041" y="11344"/>
              <a:ext cx="0" cy="360"/>
            </a:xfrm>
            <a:prstGeom prst="line">
              <a:avLst/>
            </a:prstGeom>
            <a:noFill/>
            <a:ln w="9525">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16" name="Line 190"/>
            <p:cNvCxnSpPr>
              <a:cxnSpLocks noChangeShapeType="1"/>
            </p:cNvCxnSpPr>
            <p:nvPr/>
          </p:nvCxnSpPr>
          <p:spPr bwMode="auto">
            <a:xfrm flipV="1">
              <a:off x="4221" y="12064"/>
              <a:ext cx="900" cy="0"/>
            </a:xfrm>
            <a:prstGeom prst="line">
              <a:avLst/>
            </a:prstGeom>
            <a:noFill/>
            <a:ln w="9525">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17" name="Line 191"/>
            <p:cNvCxnSpPr>
              <a:cxnSpLocks noChangeShapeType="1"/>
            </p:cNvCxnSpPr>
            <p:nvPr/>
          </p:nvCxnSpPr>
          <p:spPr bwMode="auto">
            <a:xfrm>
              <a:off x="5661" y="12064"/>
              <a:ext cx="1800" cy="0"/>
            </a:xfrm>
            <a:prstGeom prst="line">
              <a:avLst/>
            </a:prstGeom>
            <a:noFill/>
            <a:ln w="9525">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18" name="Line 192"/>
            <p:cNvCxnSpPr>
              <a:cxnSpLocks noChangeShapeType="1"/>
            </p:cNvCxnSpPr>
            <p:nvPr/>
          </p:nvCxnSpPr>
          <p:spPr bwMode="auto">
            <a:xfrm flipV="1">
              <a:off x="4041" y="12244"/>
              <a:ext cx="0" cy="360"/>
            </a:xfrm>
            <a:prstGeom prst="line">
              <a:avLst/>
            </a:prstGeom>
            <a:noFill/>
            <a:ln w="9525">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19" name="Oval 193"/>
            <p:cNvSpPr>
              <a:spLocks noChangeArrowheads="1"/>
            </p:cNvSpPr>
            <p:nvPr/>
          </p:nvSpPr>
          <p:spPr bwMode="auto">
            <a:xfrm>
              <a:off x="3861" y="11704"/>
              <a:ext cx="540" cy="540"/>
            </a:xfrm>
            <a:prstGeom prst="ellipse">
              <a:avLst/>
            </a:prstGeom>
            <a:solidFill>
              <a:srgbClr val="FFFFFF"/>
            </a:solidFill>
            <a:ln w="9525">
              <a:solidFill>
                <a:srgbClr val="0000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rot="0" vert="horz" wrap="square" lIns="91440" tIns="45720" rIns="91440" bIns="45720" anchor="t" anchorCtr="0" upright="1">
              <a:noAutofit/>
            </a:bodyPr>
            <a:lstStyle/>
            <a:p>
              <a:pPr>
                <a:spcAft>
                  <a:spcPts val="0"/>
                </a:spcAft>
              </a:pPr>
              <a:r>
                <a:rPr lang="ro-RO" sz="1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t>
              </a:r>
              <a:endParaRPr lang="en-US" sz="1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20" name="Text Box 194"/>
            <p:cNvSpPr txBox="1">
              <a:spLocks noChangeArrowheads="1"/>
            </p:cNvSpPr>
            <p:nvPr/>
          </p:nvSpPr>
          <p:spPr bwMode="auto">
            <a:xfrm flipV="1">
              <a:off x="7461" y="10624"/>
              <a:ext cx="1260" cy="360"/>
            </a:xfrm>
            <a:prstGeom prst="rect">
              <a:avLst/>
            </a:prstGeom>
            <a:solidFill>
              <a:srgbClr val="FFFFFF"/>
            </a:solidFill>
            <a:ln w="9525" cap="rnd">
              <a:solidFill>
                <a:srgbClr val="000000"/>
              </a:solidFill>
              <a:prstDash val="sysDot"/>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rot="0" vert="horz" wrap="square" lIns="91440" tIns="45720" rIns="91440" bIns="45720" anchor="t" anchorCtr="0" upright="1">
              <a:noAutofit/>
            </a:bodyPr>
            <a:lstStyle/>
            <a:p>
              <a:pPr algn="ctr">
                <a:spcAft>
                  <a:spcPts val="0"/>
                </a:spcAft>
              </a:pPr>
              <a:r>
                <a:rPr lang="ro-RO" sz="8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MEMORIE</a:t>
              </a:r>
              <a:endParaRPr lang="en-US" sz="1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p:txBody>
        </p:sp>
      </p:grpSp>
      <p:sp>
        <p:nvSpPr>
          <p:cNvPr id="21" name="Прямоугольник 20"/>
          <p:cNvSpPr/>
          <p:nvPr/>
        </p:nvSpPr>
        <p:spPr>
          <a:xfrm>
            <a:off x="820846" y="4251375"/>
            <a:ext cx="9400515" cy="369332"/>
          </a:xfrm>
          <a:prstGeom prst="rect">
            <a:avLst/>
          </a:prstGeom>
        </p:spPr>
        <p:txBody>
          <a:bodyPr wrap="square">
            <a:spAutoFit/>
          </a:bodyPr>
          <a:lstStyle/>
          <a:p>
            <a:r>
              <a:rPr lang="ru-MO" b="1">
                <a:solidFill>
                  <a:srgbClr val="000000"/>
                </a:solidFill>
                <a:latin typeface="Times New Roman" panose="02020603050405020304" pitchFamily="18" charset="0"/>
                <a:ea typeface="Times New Roman" panose="02020603050405020304" pitchFamily="18" charset="0"/>
              </a:rPr>
              <a:t>Прямая адресация. АЕ, фактический адрес. AS, адрес сегмента. AF, физический адрес.</a:t>
            </a:r>
            <a:endParaRPr lang="en-US" dirty="0"/>
          </a:p>
        </p:txBody>
      </p:sp>
    </p:spTree>
    <p:extLst>
      <p:ext uri="{BB962C8B-B14F-4D97-AF65-F5344CB8AC3E}">
        <p14:creationId xmlns:p14="http://schemas.microsoft.com/office/powerpoint/2010/main" val="384251970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Прямоугольник 28"/>
          <p:cNvSpPr/>
          <p:nvPr/>
        </p:nvSpPr>
        <p:spPr>
          <a:xfrm>
            <a:off x="96570" y="0"/>
            <a:ext cx="12095429" cy="646331"/>
          </a:xfrm>
          <a:prstGeom prst="rect">
            <a:avLst/>
          </a:prstGeom>
        </p:spPr>
        <p:txBody>
          <a:bodyPr wrap="square">
            <a:spAutoFit/>
          </a:bodyPr>
          <a:lstStyle/>
          <a:p>
            <a:pPr lvl="3" algn="just">
              <a:spcAft>
                <a:spcPts val="0"/>
              </a:spcAft>
            </a:pPr>
            <a:r>
              <a:rPr lang="ru-MO"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Косвенная адресация через регистры</a:t>
            </a:r>
            <a:r>
              <a:rPr lang="ro-RO"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x-none" dirty="0" smtClean="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В вычисляемом поле нет операнда, как при прямой адресации, а адрес другого операнда.</a:t>
            </a:r>
            <a:endParaRPr lang="en-US"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grpSp>
        <p:nvGrpSpPr>
          <p:cNvPr id="30" name="Группа 29"/>
          <p:cNvGrpSpPr>
            <a:grpSpLocks/>
          </p:cNvGrpSpPr>
          <p:nvPr/>
        </p:nvGrpSpPr>
        <p:grpSpPr bwMode="auto">
          <a:xfrm>
            <a:off x="330073" y="923330"/>
            <a:ext cx="7648143" cy="3168836"/>
            <a:chOff x="2601" y="4546"/>
            <a:chExt cx="6840" cy="2834"/>
          </a:xfrm>
        </p:grpSpPr>
        <p:sp>
          <p:nvSpPr>
            <p:cNvPr id="31" name="Text Box 94"/>
            <p:cNvSpPr txBox="1">
              <a:spLocks noChangeArrowheads="1"/>
            </p:cNvSpPr>
            <p:nvPr/>
          </p:nvSpPr>
          <p:spPr bwMode="auto">
            <a:xfrm>
              <a:off x="2601" y="4546"/>
              <a:ext cx="1440" cy="36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rot="0" vert="horz" wrap="square" lIns="91440" tIns="45720" rIns="91440" bIns="45720" anchor="t" anchorCtr="0" upright="1">
              <a:noAutofit/>
            </a:bodyPr>
            <a:lstStyle/>
            <a:p>
              <a:pPr algn="ctr">
                <a:spcAft>
                  <a:spcPts val="0"/>
                </a:spcAft>
              </a:pPr>
              <a:r>
                <a:rPr lang="ro-RO" sz="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Cod operaţie</a:t>
              </a:r>
              <a:endParaRPr lang="en-US" sz="11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32" name="Text Box 95"/>
            <p:cNvSpPr txBox="1">
              <a:spLocks noChangeArrowheads="1"/>
            </p:cNvSpPr>
            <p:nvPr/>
          </p:nvSpPr>
          <p:spPr bwMode="auto">
            <a:xfrm>
              <a:off x="4041" y="4546"/>
              <a:ext cx="1620" cy="36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rot="0" vert="horz" wrap="square" lIns="91440" tIns="45720" rIns="91440" bIns="45720" anchor="t" anchorCtr="0" upright="1">
              <a:noAutofit/>
            </a:bodyPr>
            <a:lstStyle/>
            <a:p>
              <a:pPr algn="ctr">
                <a:spcAft>
                  <a:spcPts val="0"/>
                </a:spcAft>
              </a:pPr>
              <a:r>
                <a:rPr lang="ro-RO" sz="8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Deplasament</a:t>
              </a:r>
              <a:endParaRPr lang="en-US" sz="1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33" name="Text Box 96"/>
            <p:cNvSpPr txBox="1">
              <a:spLocks noChangeArrowheads="1"/>
            </p:cNvSpPr>
            <p:nvPr/>
          </p:nvSpPr>
          <p:spPr bwMode="auto">
            <a:xfrm>
              <a:off x="4761" y="5446"/>
              <a:ext cx="540" cy="36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rot="0" vert="horz" wrap="square" lIns="91440" tIns="45720" rIns="91440" bIns="45720" anchor="t" anchorCtr="0" upright="1">
              <a:noAutofit/>
            </a:bodyPr>
            <a:lstStyle/>
            <a:p>
              <a:pPr algn="ctr">
                <a:spcAft>
                  <a:spcPts val="0"/>
                </a:spcAft>
              </a:pPr>
              <a:r>
                <a:rPr lang="ro-RO" sz="8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BX</a:t>
              </a:r>
              <a:endParaRPr lang="en-US" sz="1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34" name="Text Box 97"/>
            <p:cNvSpPr txBox="1">
              <a:spLocks noChangeArrowheads="1"/>
            </p:cNvSpPr>
            <p:nvPr/>
          </p:nvSpPr>
          <p:spPr bwMode="auto">
            <a:xfrm>
              <a:off x="4761" y="5760"/>
              <a:ext cx="540" cy="36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rot="0" vert="horz" wrap="square" lIns="91440" tIns="45720" rIns="91440" bIns="45720" anchor="t" anchorCtr="0" upright="1">
              <a:noAutofit/>
            </a:bodyPr>
            <a:lstStyle/>
            <a:p>
              <a:pPr algn="ctr">
                <a:spcAft>
                  <a:spcPts val="0"/>
                </a:spcAft>
              </a:pPr>
              <a:r>
                <a:rPr lang="ro-RO" sz="8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BP</a:t>
              </a:r>
              <a:endParaRPr lang="en-US" sz="1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35" name="Text Box 98"/>
            <p:cNvSpPr txBox="1">
              <a:spLocks noChangeArrowheads="1"/>
            </p:cNvSpPr>
            <p:nvPr/>
          </p:nvSpPr>
          <p:spPr bwMode="auto">
            <a:xfrm>
              <a:off x="4761" y="6120"/>
              <a:ext cx="540" cy="36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rot="0" vert="horz" wrap="square" lIns="91440" tIns="45720" rIns="91440" bIns="45720" anchor="t" anchorCtr="0" upright="1">
              <a:noAutofit/>
            </a:bodyPr>
            <a:lstStyle/>
            <a:p>
              <a:pPr algn="ctr">
                <a:spcAft>
                  <a:spcPts val="0"/>
                </a:spcAft>
              </a:pPr>
              <a:r>
                <a:rPr lang="ro-RO" sz="8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SI</a:t>
              </a:r>
              <a:endParaRPr lang="en-US" sz="1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36" name="Text Box 99"/>
            <p:cNvSpPr txBox="1">
              <a:spLocks noChangeArrowheads="1"/>
            </p:cNvSpPr>
            <p:nvPr/>
          </p:nvSpPr>
          <p:spPr bwMode="auto">
            <a:xfrm>
              <a:off x="4761" y="6477"/>
              <a:ext cx="540" cy="36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rot="0" vert="horz" wrap="square" lIns="91440" tIns="45720" rIns="91440" bIns="45720" anchor="t" anchorCtr="0" upright="1">
              <a:noAutofit/>
            </a:bodyPr>
            <a:lstStyle/>
            <a:p>
              <a:pPr algn="ctr">
                <a:spcAft>
                  <a:spcPts val="0"/>
                </a:spcAft>
              </a:pPr>
              <a:r>
                <a:rPr lang="ro-RO" sz="8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DI</a:t>
              </a:r>
              <a:endParaRPr lang="en-US" sz="1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p:txBody>
        </p:sp>
        <p:cxnSp>
          <p:nvCxnSpPr>
            <p:cNvPr id="37" name="Line 100"/>
            <p:cNvCxnSpPr>
              <a:cxnSpLocks noChangeShapeType="1"/>
            </p:cNvCxnSpPr>
            <p:nvPr/>
          </p:nvCxnSpPr>
          <p:spPr bwMode="auto">
            <a:xfrm>
              <a:off x="4761" y="4906"/>
              <a:ext cx="0" cy="360"/>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38" name="Line 101"/>
            <p:cNvCxnSpPr>
              <a:cxnSpLocks noChangeShapeType="1"/>
            </p:cNvCxnSpPr>
            <p:nvPr/>
          </p:nvCxnSpPr>
          <p:spPr bwMode="auto">
            <a:xfrm flipH="1">
              <a:off x="4041" y="5266"/>
              <a:ext cx="720" cy="0"/>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39" name="Line 102"/>
            <p:cNvCxnSpPr>
              <a:cxnSpLocks noChangeShapeType="1"/>
            </p:cNvCxnSpPr>
            <p:nvPr/>
          </p:nvCxnSpPr>
          <p:spPr bwMode="auto">
            <a:xfrm>
              <a:off x="4041" y="5266"/>
              <a:ext cx="0" cy="720"/>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40" name="Line 103"/>
            <p:cNvCxnSpPr>
              <a:cxnSpLocks noChangeShapeType="1"/>
            </p:cNvCxnSpPr>
            <p:nvPr/>
          </p:nvCxnSpPr>
          <p:spPr bwMode="auto">
            <a:xfrm>
              <a:off x="4041" y="5940"/>
              <a:ext cx="720" cy="0"/>
            </a:xfrm>
            <a:prstGeom prst="line">
              <a:avLst/>
            </a:prstGeom>
            <a:noFill/>
            <a:ln w="9525">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41" name="Line 104"/>
            <p:cNvCxnSpPr>
              <a:cxnSpLocks noChangeShapeType="1"/>
            </p:cNvCxnSpPr>
            <p:nvPr/>
          </p:nvCxnSpPr>
          <p:spPr bwMode="auto">
            <a:xfrm>
              <a:off x="5301" y="5626"/>
              <a:ext cx="720" cy="0"/>
            </a:xfrm>
            <a:prstGeom prst="line">
              <a:avLst/>
            </a:prstGeom>
            <a:noFill/>
            <a:ln w="9525">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42" name="Text Box 105"/>
            <p:cNvSpPr txBox="1">
              <a:spLocks noChangeArrowheads="1"/>
            </p:cNvSpPr>
            <p:nvPr/>
          </p:nvSpPr>
          <p:spPr bwMode="auto">
            <a:xfrm>
              <a:off x="6021" y="5446"/>
              <a:ext cx="540" cy="36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rot="0" vert="horz" wrap="square" lIns="91440" tIns="45720" rIns="91440" bIns="45720" anchor="t" anchorCtr="0" upright="1">
              <a:noAutofit/>
            </a:bodyPr>
            <a:lstStyle/>
            <a:p>
              <a:pPr algn="ctr">
                <a:spcAft>
                  <a:spcPts val="0"/>
                </a:spcAft>
              </a:pPr>
              <a:r>
                <a:rPr lang="ro-RO" sz="8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AE</a:t>
              </a:r>
              <a:endParaRPr lang="en-US" sz="1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43" name="Text Box 106"/>
            <p:cNvSpPr txBox="1">
              <a:spLocks noChangeArrowheads="1"/>
            </p:cNvSpPr>
            <p:nvPr/>
          </p:nvSpPr>
          <p:spPr bwMode="auto">
            <a:xfrm>
              <a:off x="6021" y="7020"/>
              <a:ext cx="540" cy="36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rot="0" vert="horz" wrap="square" lIns="91440" tIns="45720" rIns="91440" bIns="45720" anchor="t" anchorCtr="0" upright="1">
              <a:noAutofit/>
            </a:bodyPr>
            <a:lstStyle/>
            <a:p>
              <a:pPr algn="ctr">
                <a:spcAft>
                  <a:spcPts val="0"/>
                </a:spcAft>
              </a:pPr>
              <a:r>
                <a:rPr lang="ro-RO" sz="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AS</a:t>
              </a:r>
              <a:endParaRPr lang="en-US" sz="11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44" name="Text Box 107"/>
            <p:cNvSpPr txBox="1">
              <a:spLocks noChangeArrowheads="1"/>
            </p:cNvSpPr>
            <p:nvPr/>
          </p:nvSpPr>
          <p:spPr bwMode="auto">
            <a:xfrm>
              <a:off x="7101" y="6120"/>
              <a:ext cx="540" cy="36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rot="0" vert="horz" wrap="square" lIns="91440" tIns="45720" rIns="91440" bIns="45720" anchor="t" anchorCtr="0" upright="1">
              <a:noAutofit/>
            </a:bodyPr>
            <a:lstStyle/>
            <a:p>
              <a:pPr algn="ctr">
                <a:spcAft>
                  <a:spcPts val="0"/>
                </a:spcAft>
              </a:pPr>
              <a:r>
                <a:rPr lang="ro-RO" sz="8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AF</a:t>
              </a:r>
              <a:endParaRPr lang="en-US" sz="1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45" name="Oval 108"/>
            <p:cNvSpPr>
              <a:spLocks noChangeArrowheads="1"/>
            </p:cNvSpPr>
            <p:nvPr/>
          </p:nvSpPr>
          <p:spPr bwMode="auto">
            <a:xfrm>
              <a:off x="6021" y="6120"/>
              <a:ext cx="540" cy="540"/>
            </a:xfrm>
            <a:prstGeom prst="ellipse">
              <a:avLst/>
            </a:prstGeom>
            <a:solidFill>
              <a:srgbClr val="FFFFFF"/>
            </a:solidFill>
            <a:ln w="9525">
              <a:solidFill>
                <a:srgbClr val="0000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rot="0" vert="horz" wrap="square" lIns="91440" tIns="45720" rIns="91440" bIns="45720" anchor="t" anchorCtr="0" upright="1">
              <a:noAutofit/>
            </a:bodyPr>
            <a:lstStyle/>
            <a:p>
              <a:pPr algn="ctr">
                <a:spcAft>
                  <a:spcPts val="0"/>
                </a:spcAft>
              </a:pPr>
              <a:r>
                <a:rPr lang="ro-RO" sz="1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t>
              </a:r>
              <a:endParaRPr lang="en-US" sz="1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p:txBody>
        </p:sp>
        <p:cxnSp>
          <p:nvCxnSpPr>
            <p:cNvPr id="46" name="Line 109"/>
            <p:cNvCxnSpPr>
              <a:cxnSpLocks noChangeShapeType="1"/>
            </p:cNvCxnSpPr>
            <p:nvPr/>
          </p:nvCxnSpPr>
          <p:spPr bwMode="auto">
            <a:xfrm>
              <a:off x="6201" y="5806"/>
              <a:ext cx="0" cy="314"/>
            </a:xfrm>
            <a:prstGeom prst="line">
              <a:avLst/>
            </a:prstGeom>
            <a:noFill/>
            <a:ln w="9525">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47" name="Line 110"/>
            <p:cNvCxnSpPr>
              <a:cxnSpLocks noChangeShapeType="1"/>
            </p:cNvCxnSpPr>
            <p:nvPr/>
          </p:nvCxnSpPr>
          <p:spPr bwMode="auto">
            <a:xfrm flipV="1">
              <a:off x="6201" y="6660"/>
              <a:ext cx="0" cy="360"/>
            </a:xfrm>
            <a:prstGeom prst="line">
              <a:avLst/>
            </a:prstGeom>
            <a:noFill/>
            <a:ln w="9525">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48" name="Line 111"/>
            <p:cNvCxnSpPr>
              <a:cxnSpLocks noChangeShapeType="1"/>
            </p:cNvCxnSpPr>
            <p:nvPr/>
          </p:nvCxnSpPr>
          <p:spPr bwMode="auto">
            <a:xfrm>
              <a:off x="6561" y="6300"/>
              <a:ext cx="540" cy="0"/>
            </a:xfrm>
            <a:prstGeom prst="line">
              <a:avLst/>
            </a:prstGeom>
            <a:noFill/>
            <a:ln w="9525">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49" name="Text Box 112"/>
            <p:cNvSpPr txBox="1">
              <a:spLocks noChangeArrowheads="1"/>
            </p:cNvSpPr>
            <p:nvPr/>
          </p:nvSpPr>
          <p:spPr bwMode="auto">
            <a:xfrm>
              <a:off x="8181" y="6256"/>
              <a:ext cx="1260" cy="314"/>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rot="0" vert="horz" wrap="square" lIns="91440" tIns="45720" rIns="91440" bIns="45720" anchor="t" anchorCtr="0" upright="1">
              <a:noAutofit/>
            </a:bodyPr>
            <a:lstStyle/>
            <a:p>
              <a:pPr algn="ctr">
                <a:spcAft>
                  <a:spcPts val="0"/>
                </a:spcAft>
              </a:pPr>
              <a:r>
                <a:rPr lang="ro-RO" sz="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OPERAND</a:t>
              </a:r>
              <a:endParaRPr lang="en-US" sz="11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p:txBody>
        </p:sp>
        <p:cxnSp>
          <p:nvCxnSpPr>
            <p:cNvPr id="50" name="Line 113"/>
            <p:cNvCxnSpPr>
              <a:cxnSpLocks noChangeShapeType="1"/>
            </p:cNvCxnSpPr>
            <p:nvPr/>
          </p:nvCxnSpPr>
          <p:spPr bwMode="auto">
            <a:xfrm>
              <a:off x="7641" y="6300"/>
              <a:ext cx="540" cy="0"/>
            </a:xfrm>
            <a:prstGeom prst="line">
              <a:avLst/>
            </a:prstGeom>
            <a:noFill/>
            <a:ln w="9525">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51" name="Rectangle 114"/>
            <p:cNvSpPr>
              <a:spLocks noChangeArrowheads="1"/>
            </p:cNvSpPr>
            <p:nvPr/>
          </p:nvSpPr>
          <p:spPr bwMode="auto">
            <a:xfrm flipH="1" flipV="1">
              <a:off x="8181" y="5626"/>
              <a:ext cx="1260" cy="632"/>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rot="0" vert="horz" wrap="square" lIns="91440" tIns="45720" rIns="91440" bIns="45720" anchor="t" anchorCtr="0" upright="1">
              <a:noAutofit/>
            </a:bodyPr>
            <a:lstStyle/>
            <a:p>
              <a:endParaRPr lang="en-US"/>
            </a:p>
          </p:txBody>
        </p:sp>
        <p:sp>
          <p:nvSpPr>
            <p:cNvPr id="52" name="Rectangle 115"/>
            <p:cNvSpPr>
              <a:spLocks noChangeArrowheads="1"/>
            </p:cNvSpPr>
            <p:nvPr/>
          </p:nvSpPr>
          <p:spPr bwMode="auto">
            <a:xfrm flipH="1" flipV="1">
              <a:off x="8181" y="6480"/>
              <a:ext cx="1260" cy="54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rot="0" vert="horz" wrap="square" lIns="91440" tIns="45720" rIns="91440" bIns="45720" anchor="t" anchorCtr="0" upright="1">
              <a:noAutofit/>
            </a:bodyPr>
            <a:lstStyle/>
            <a:p>
              <a:endParaRPr lang="en-US"/>
            </a:p>
          </p:txBody>
        </p:sp>
      </p:grpSp>
      <p:sp>
        <p:nvSpPr>
          <p:cNvPr id="53" name="Прямоугольник 52"/>
          <p:cNvSpPr/>
          <p:nvPr/>
        </p:nvSpPr>
        <p:spPr>
          <a:xfrm>
            <a:off x="96571" y="4241999"/>
            <a:ext cx="11844950" cy="923330"/>
          </a:xfrm>
          <a:prstGeom prst="rect">
            <a:avLst/>
          </a:prstGeom>
        </p:spPr>
        <p:txBody>
          <a:bodyPr wrap="square">
            <a:spAutoFit/>
          </a:bodyPr>
          <a:lstStyle/>
          <a:p>
            <a:pPr indent="450215" algn="ctr">
              <a:spcAft>
                <a:spcPts val="0"/>
              </a:spcAft>
            </a:pPr>
            <a:r>
              <a:rPr lang="ru-MO"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Косвенная адресация через регистры.</a:t>
            </a: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indent="450215" algn="just">
              <a:spcAft>
                <a:spcPts val="0"/>
              </a:spcAft>
            </a:pP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Синтаксис инструкций языка ассемблера использует оператор [] для косвенной адресации. Например: mov ax, [bx] перемещается по адресу, содержащемуся в bx.</a:t>
            </a:r>
            <a:endParaRPr lang="en-US" sz="1600" dirty="0">
              <a:effectLst/>
              <a:latin typeface="Arial" panose="020B06040202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9459412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0"/>
            <a:ext cx="11663881" cy="646331"/>
          </a:xfrm>
          <a:prstGeom prst="rect">
            <a:avLst/>
          </a:prstGeom>
        </p:spPr>
        <p:txBody>
          <a:bodyPr wrap="square">
            <a:spAutoFit/>
          </a:bodyPr>
          <a:lstStyle/>
          <a:p>
            <a:pPr lvl="3" algn="just">
              <a:spcAft>
                <a:spcPts val="0"/>
              </a:spcAft>
            </a:pPr>
            <a:r>
              <a:rPr lang="ru-MO"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Индексированный адрес</a:t>
            </a: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en-US" dirty="0">
              <a:latin typeface="Times New Roman" panose="02020603050405020304" pitchFamily="18" charset="0"/>
              <a:ea typeface="Times New Roman" panose="02020603050405020304" pitchFamily="18" charset="0"/>
              <a:cs typeface="Times New Roman" panose="02020603050405020304" pitchFamily="18" charset="0"/>
            </a:endParaRPr>
          </a:p>
          <a:p>
            <a:pPr indent="450215" algn="just">
              <a:spcAft>
                <a:spcPts val="0"/>
              </a:spcAft>
            </a:pP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Индексный регистр (SI или DI для процессоров 8086) также участвует в вычислении адреса.</a:t>
            </a:r>
            <a:endParaRPr lang="en-US"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grpSp>
        <p:nvGrpSpPr>
          <p:cNvPr id="5" name="Группа 4"/>
          <p:cNvGrpSpPr>
            <a:grpSpLocks/>
          </p:cNvGrpSpPr>
          <p:nvPr/>
        </p:nvGrpSpPr>
        <p:grpSpPr bwMode="auto">
          <a:xfrm>
            <a:off x="1576624" y="923330"/>
            <a:ext cx="4457700" cy="2021205"/>
            <a:chOff x="2421" y="10264"/>
            <a:chExt cx="7020" cy="3183"/>
          </a:xfrm>
        </p:grpSpPr>
        <p:grpSp>
          <p:nvGrpSpPr>
            <p:cNvPr id="6" name="Group 117"/>
            <p:cNvGrpSpPr>
              <a:grpSpLocks/>
            </p:cNvGrpSpPr>
            <p:nvPr/>
          </p:nvGrpSpPr>
          <p:grpSpPr bwMode="auto">
            <a:xfrm>
              <a:off x="2421" y="10613"/>
              <a:ext cx="7020" cy="2834"/>
              <a:chOff x="2421" y="11164"/>
              <a:chExt cx="7020" cy="2834"/>
            </a:xfrm>
          </p:grpSpPr>
          <p:sp>
            <p:nvSpPr>
              <p:cNvPr id="8" name="Text Box 118"/>
              <p:cNvSpPr txBox="1">
                <a:spLocks noChangeArrowheads="1"/>
              </p:cNvSpPr>
              <p:nvPr/>
            </p:nvSpPr>
            <p:spPr bwMode="auto">
              <a:xfrm>
                <a:off x="6021" y="12064"/>
                <a:ext cx="540" cy="36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rot="0" vert="horz" wrap="square" lIns="91440" tIns="45720" rIns="91440" bIns="45720" anchor="t" anchorCtr="0" upright="1">
                <a:noAutofit/>
              </a:bodyPr>
              <a:lstStyle/>
              <a:p>
                <a:pPr algn="ctr">
                  <a:spcAft>
                    <a:spcPts val="0"/>
                  </a:spcAft>
                </a:pPr>
                <a:r>
                  <a:rPr lang="ro-RO" sz="8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AE</a:t>
                </a:r>
                <a:endParaRPr lang="en-US" sz="1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9" name="Text Box 119"/>
              <p:cNvSpPr txBox="1">
                <a:spLocks noChangeArrowheads="1"/>
              </p:cNvSpPr>
              <p:nvPr/>
            </p:nvSpPr>
            <p:spPr bwMode="auto">
              <a:xfrm>
                <a:off x="6021" y="13638"/>
                <a:ext cx="540" cy="36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rot="0" vert="horz" wrap="square" lIns="91440" tIns="45720" rIns="91440" bIns="45720" anchor="t" anchorCtr="0" upright="1">
                <a:noAutofit/>
              </a:bodyPr>
              <a:lstStyle/>
              <a:p>
                <a:pPr algn="ctr">
                  <a:spcAft>
                    <a:spcPts val="0"/>
                  </a:spcAft>
                </a:pPr>
                <a:r>
                  <a:rPr lang="ro-RO" sz="8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AS</a:t>
                </a:r>
                <a:endParaRPr lang="en-US" sz="1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10" name="Text Box 120"/>
              <p:cNvSpPr txBox="1">
                <a:spLocks noChangeArrowheads="1"/>
              </p:cNvSpPr>
              <p:nvPr/>
            </p:nvSpPr>
            <p:spPr bwMode="auto">
              <a:xfrm>
                <a:off x="7101" y="12738"/>
                <a:ext cx="540" cy="36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rot="0" vert="horz" wrap="square" lIns="91440" tIns="45720" rIns="91440" bIns="45720" anchor="t" anchorCtr="0" upright="1">
                <a:noAutofit/>
              </a:bodyPr>
              <a:lstStyle/>
              <a:p>
                <a:pPr algn="ctr">
                  <a:spcAft>
                    <a:spcPts val="0"/>
                  </a:spcAft>
                </a:pPr>
                <a:r>
                  <a:rPr lang="ro-RO" sz="8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AF</a:t>
                </a:r>
                <a:endParaRPr lang="en-US" sz="1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11" name="Oval 121"/>
              <p:cNvSpPr>
                <a:spLocks noChangeArrowheads="1"/>
              </p:cNvSpPr>
              <p:nvPr/>
            </p:nvSpPr>
            <p:spPr bwMode="auto">
              <a:xfrm>
                <a:off x="4941" y="12064"/>
                <a:ext cx="540" cy="540"/>
              </a:xfrm>
              <a:prstGeom prst="ellipse">
                <a:avLst/>
              </a:prstGeom>
              <a:solidFill>
                <a:srgbClr val="FFFFFF"/>
              </a:solidFill>
              <a:ln w="9525">
                <a:solidFill>
                  <a:srgbClr val="0000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rot="0" vert="horz" wrap="square" lIns="91440" tIns="45720" rIns="91440" bIns="45720" anchor="t" anchorCtr="0" upright="1">
                <a:noAutofit/>
              </a:bodyPr>
              <a:lstStyle/>
              <a:p>
                <a:pPr algn="ctr">
                  <a:spcAft>
                    <a:spcPts val="0"/>
                  </a:spcAft>
                </a:pPr>
                <a:r>
                  <a:rPr lang="ro-RO" sz="1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t>
                </a:r>
                <a:endParaRPr lang="en-US" sz="1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p:txBody>
          </p:sp>
          <p:cxnSp>
            <p:nvCxnSpPr>
              <p:cNvPr id="12" name="Line 122"/>
              <p:cNvCxnSpPr>
                <a:cxnSpLocks noChangeShapeType="1"/>
              </p:cNvCxnSpPr>
              <p:nvPr/>
            </p:nvCxnSpPr>
            <p:spPr bwMode="auto">
              <a:xfrm>
                <a:off x="6201" y="12424"/>
                <a:ext cx="0" cy="314"/>
              </a:xfrm>
              <a:prstGeom prst="line">
                <a:avLst/>
              </a:prstGeom>
              <a:noFill/>
              <a:ln w="9525">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13" name="Line 123"/>
              <p:cNvCxnSpPr>
                <a:cxnSpLocks noChangeShapeType="1"/>
              </p:cNvCxnSpPr>
              <p:nvPr/>
            </p:nvCxnSpPr>
            <p:spPr bwMode="auto">
              <a:xfrm flipV="1">
                <a:off x="6201" y="13278"/>
                <a:ext cx="0" cy="360"/>
              </a:xfrm>
              <a:prstGeom prst="line">
                <a:avLst/>
              </a:prstGeom>
              <a:noFill/>
              <a:ln w="9525">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14" name="Line 124"/>
              <p:cNvCxnSpPr>
                <a:cxnSpLocks noChangeShapeType="1"/>
              </p:cNvCxnSpPr>
              <p:nvPr/>
            </p:nvCxnSpPr>
            <p:spPr bwMode="auto">
              <a:xfrm>
                <a:off x="6561" y="12918"/>
                <a:ext cx="540" cy="0"/>
              </a:xfrm>
              <a:prstGeom prst="line">
                <a:avLst/>
              </a:prstGeom>
              <a:noFill/>
              <a:ln w="9525">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15" name="Text Box 125"/>
              <p:cNvSpPr txBox="1">
                <a:spLocks noChangeArrowheads="1"/>
              </p:cNvSpPr>
              <p:nvPr/>
            </p:nvSpPr>
            <p:spPr bwMode="auto">
              <a:xfrm>
                <a:off x="8181" y="12784"/>
                <a:ext cx="1260" cy="36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rot="0" vert="horz" wrap="square" lIns="91440" tIns="45720" rIns="91440" bIns="45720" anchor="t" anchorCtr="0" upright="1">
                <a:noAutofit/>
              </a:bodyPr>
              <a:lstStyle/>
              <a:p>
                <a:pPr algn="ctr">
                  <a:spcAft>
                    <a:spcPts val="0"/>
                  </a:spcAft>
                </a:pPr>
                <a:r>
                  <a:rPr lang="ro-RO" sz="8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OPERAND</a:t>
                </a:r>
                <a:endParaRPr lang="en-US" sz="1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p:txBody>
          </p:sp>
          <p:cxnSp>
            <p:nvCxnSpPr>
              <p:cNvPr id="16" name="Line 126"/>
              <p:cNvCxnSpPr>
                <a:cxnSpLocks noChangeShapeType="1"/>
              </p:cNvCxnSpPr>
              <p:nvPr/>
            </p:nvCxnSpPr>
            <p:spPr bwMode="auto">
              <a:xfrm>
                <a:off x="7641" y="12918"/>
                <a:ext cx="540" cy="0"/>
              </a:xfrm>
              <a:prstGeom prst="line">
                <a:avLst/>
              </a:prstGeom>
              <a:noFill/>
              <a:ln w="9525">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17" name="Text Box 127"/>
              <p:cNvSpPr txBox="1">
                <a:spLocks noChangeArrowheads="1"/>
              </p:cNvSpPr>
              <p:nvPr/>
            </p:nvSpPr>
            <p:spPr bwMode="auto">
              <a:xfrm>
                <a:off x="3681" y="11884"/>
                <a:ext cx="540" cy="36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rot="0" vert="horz" wrap="square" lIns="91440" tIns="45720" rIns="91440" bIns="45720" anchor="t" anchorCtr="0" upright="1">
                <a:noAutofit/>
              </a:bodyPr>
              <a:lstStyle/>
              <a:p>
                <a:pPr algn="ctr">
                  <a:spcAft>
                    <a:spcPts val="0"/>
                  </a:spcAft>
                </a:pPr>
                <a:r>
                  <a:rPr lang="ro-RO" sz="8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SI</a:t>
                </a:r>
                <a:endParaRPr lang="en-US" sz="1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18" name="Text Box 128"/>
              <p:cNvSpPr txBox="1">
                <a:spLocks noChangeArrowheads="1"/>
              </p:cNvSpPr>
              <p:nvPr/>
            </p:nvSpPr>
            <p:spPr bwMode="auto">
              <a:xfrm>
                <a:off x="3681" y="12244"/>
                <a:ext cx="540" cy="36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rot="0" vert="horz" wrap="square" lIns="91440" tIns="45720" rIns="91440" bIns="45720" anchor="t" anchorCtr="0" upright="1">
                <a:noAutofit/>
              </a:bodyPr>
              <a:lstStyle/>
              <a:p>
                <a:pPr algn="ctr">
                  <a:spcAft>
                    <a:spcPts val="0"/>
                  </a:spcAft>
                </a:pPr>
                <a:r>
                  <a:rPr lang="ro-RO" sz="8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DI</a:t>
                </a:r>
                <a:endParaRPr lang="en-US" sz="1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19" name="Text Box 129"/>
              <p:cNvSpPr txBox="1">
                <a:spLocks noChangeArrowheads="1"/>
              </p:cNvSpPr>
              <p:nvPr/>
            </p:nvSpPr>
            <p:spPr bwMode="auto">
              <a:xfrm>
                <a:off x="2421" y="11164"/>
                <a:ext cx="1260" cy="36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rot="0" vert="horz" wrap="square" lIns="91440" tIns="45720" rIns="91440" bIns="45720" anchor="t" anchorCtr="0" upright="1">
                <a:noAutofit/>
              </a:bodyPr>
              <a:lstStyle/>
              <a:p>
                <a:pPr algn="ctr">
                  <a:spcAft>
                    <a:spcPts val="0"/>
                  </a:spcAft>
                </a:pPr>
                <a:r>
                  <a:rPr lang="ro-RO" sz="8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COD OP</a:t>
                </a:r>
                <a:endParaRPr lang="en-US" sz="1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20" name="Text Box 130"/>
              <p:cNvSpPr txBox="1">
                <a:spLocks noChangeArrowheads="1"/>
              </p:cNvSpPr>
              <p:nvPr/>
            </p:nvSpPr>
            <p:spPr bwMode="auto">
              <a:xfrm>
                <a:off x="3501" y="11164"/>
                <a:ext cx="1080" cy="36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rot="0" vert="horz" wrap="square" lIns="91440" tIns="45720" rIns="91440" bIns="45720" anchor="t" anchorCtr="0" upright="1">
                <a:noAutofit/>
              </a:bodyPr>
              <a:lstStyle/>
              <a:p>
                <a:pPr algn="ctr">
                  <a:spcAft>
                    <a:spcPts val="0"/>
                  </a:spcAft>
                </a:pPr>
                <a:r>
                  <a:rPr lang="ro-RO" sz="8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MOD R/M</a:t>
                </a:r>
                <a:endParaRPr lang="en-US" sz="1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21" name="Text Box 131"/>
              <p:cNvSpPr txBox="1">
                <a:spLocks noChangeArrowheads="1"/>
              </p:cNvSpPr>
              <p:nvPr/>
            </p:nvSpPr>
            <p:spPr bwMode="auto">
              <a:xfrm>
                <a:off x="4581" y="11164"/>
                <a:ext cx="1620" cy="36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rot="0" vert="horz" wrap="square" lIns="91440" tIns="45720" rIns="91440" bIns="45720" anchor="t" anchorCtr="0" upright="1">
                <a:noAutofit/>
              </a:bodyPr>
              <a:lstStyle/>
              <a:p>
                <a:pPr algn="ctr">
                  <a:spcAft>
                    <a:spcPts val="0"/>
                  </a:spcAft>
                </a:pPr>
                <a:r>
                  <a:rPr lang="ro-RO" sz="8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DEPLASAMENT</a:t>
                </a:r>
                <a:endParaRPr lang="en-US" sz="1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22" name="Oval 132"/>
              <p:cNvSpPr>
                <a:spLocks noChangeArrowheads="1"/>
              </p:cNvSpPr>
              <p:nvPr/>
            </p:nvSpPr>
            <p:spPr bwMode="auto">
              <a:xfrm>
                <a:off x="6021" y="12784"/>
                <a:ext cx="540" cy="540"/>
              </a:xfrm>
              <a:prstGeom prst="ellipse">
                <a:avLst/>
              </a:prstGeom>
              <a:solidFill>
                <a:srgbClr val="FFFFFF"/>
              </a:solidFill>
              <a:ln w="9525">
                <a:solidFill>
                  <a:srgbClr val="0000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rot="0" vert="horz" wrap="square" lIns="91440" tIns="45720" rIns="91440" bIns="45720" anchor="t" anchorCtr="0" upright="1">
                <a:noAutofit/>
              </a:bodyPr>
              <a:lstStyle/>
              <a:p>
                <a:pPr algn="ctr">
                  <a:spcAft>
                    <a:spcPts val="0"/>
                  </a:spcAft>
                </a:pPr>
                <a:r>
                  <a:rPr lang="ro-RO" sz="1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t>
                </a:r>
                <a:endParaRPr lang="en-US" sz="1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p:txBody>
          </p:sp>
          <p:cxnSp>
            <p:nvCxnSpPr>
              <p:cNvPr id="23" name="Line 133"/>
              <p:cNvCxnSpPr>
                <a:cxnSpLocks noChangeShapeType="1"/>
              </p:cNvCxnSpPr>
              <p:nvPr/>
            </p:nvCxnSpPr>
            <p:spPr bwMode="auto">
              <a:xfrm>
                <a:off x="4221" y="12244"/>
                <a:ext cx="720" cy="0"/>
              </a:xfrm>
              <a:prstGeom prst="line">
                <a:avLst/>
              </a:prstGeom>
              <a:noFill/>
              <a:ln w="9525">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24" name="Line 134"/>
              <p:cNvCxnSpPr>
                <a:cxnSpLocks noChangeShapeType="1"/>
              </p:cNvCxnSpPr>
              <p:nvPr/>
            </p:nvCxnSpPr>
            <p:spPr bwMode="auto">
              <a:xfrm>
                <a:off x="5481" y="12244"/>
                <a:ext cx="540" cy="0"/>
              </a:xfrm>
              <a:prstGeom prst="line">
                <a:avLst/>
              </a:prstGeom>
              <a:noFill/>
              <a:ln w="9525">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25" name="Line 135"/>
              <p:cNvCxnSpPr>
                <a:cxnSpLocks noChangeShapeType="1"/>
              </p:cNvCxnSpPr>
              <p:nvPr/>
            </p:nvCxnSpPr>
            <p:spPr bwMode="auto">
              <a:xfrm>
                <a:off x="3861" y="11524"/>
                <a:ext cx="0" cy="360"/>
              </a:xfrm>
              <a:prstGeom prst="line">
                <a:avLst/>
              </a:prstGeom>
              <a:noFill/>
              <a:ln w="9525">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26" name="Line 136"/>
              <p:cNvCxnSpPr>
                <a:cxnSpLocks noChangeShapeType="1"/>
              </p:cNvCxnSpPr>
              <p:nvPr/>
            </p:nvCxnSpPr>
            <p:spPr bwMode="auto">
              <a:xfrm>
                <a:off x="5121" y="11524"/>
                <a:ext cx="0" cy="540"/>
              </a:xfrm>
              <a:prstGeom prst="line">
                <a:avLst/>
              </a:prstGeom>
              <a:noFill/>
              <a:ln w="9525">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27" name="Line 137"/>
              <p:cNvCxnSpPr>
                <a:cxnSpLocks noChangeShapeType="1"/>
              </p:cNvCxnSpPr>
              <p:nvPr/>
            </p:nvCxnSpPr>
            <p:spPr bwMode="auto">
              <a:xfrm flipV="1">
                <a:off x="8181" y="12244"/>
                <a:ext cx="0" cy="540"/>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28" name="Line 138"/>
              <p:cNvCxnSpPr>
                <a:cxnSpLocks noChangeShapeType="1"/>
              </p:cNvCxnSpPr>
              <p:nvPr/>
            </p:nvCxnSpPr>
            <p:spPr bwMode="auto">
              <a:xfrm flipV="1">
                <a:off x="9441" y="12244"/>
                <a:ext cx="0" cy="540"/>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29" name="Line 139"/>
              <p:cNvCxnSpPr>
                <a:cxnSpLocks noChangeShapeType="1"/>
              </p:cNvCxnSpPr>
              <p:nvPr/>
            </p:nvCxnSpPr>
            <p:spPr bwMode="auto">
              <a:xfrm>
                <a:off x="8181" y="13144"/>
                <a:ext cx="0" cy="540"/>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30" name="Line 140"/>
              <p:cNvCxnSpPr>
                <a:cxnSpLocks noChangeShapeType="1"/>
              </p:cNvCxnSpPr>
              <p:nvPr/>
            </p:nvCxnSpPr>
            <p:spPr bwMode="auto">
              <a:xfrm>
                <a:off x="9441" y="13144"/>
                <a:ext cx="0" cy="540"/>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grpSp>
        <p:sp>
          <p:nvSpPr>
            <p:cNvPr id="7" name="Text Box 141"/>
            <p:cNvSpPr txBox="1">
              <a:spLocks noChangeArrowheads="1"/>
            </p:cNvSpPr>
            <p:nvPr/>
          </p:nvSpPr>
          <p:spPr bwMode="auto">
            <a:xfrm>
              <a:off x="2421" y="10264"/>
              <a:ext cx="3780" cy="360"/>
            </a:xfrm>
            <a:prstGeom prst="rect">
              <a:avLst/>
            </a:prstGeom>
            <a:solidFill>
              <a:srgbClr val="FFFFFF"/>
            </a:solidFill>
            <a:ln w="9525" cap="rnd">
              <a:solidFill>
                <a:srgbClr val="000000"/>
              </a:solidFill>
              <a:prstDash val="sysDot"/>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rot="0" vert="horz" wrap="square" lIns="91440" tIns="45720" rIns="91440" bIns="45720" anchor="t" anchorCtr="0" upright="1">
              <a:noAutofit/>
            </a:bodyPr>
            <a:lstStyle/>
            <a:p>
              <a:pPr>
                <a:spcAft>
                  <a:spcPts val="0"/>
                </a:spcAft>
              </a:pPr>
              <a:r>
                <a:rPr lang="ro-RO" sz="8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7                  07                   015</a:t>
              </a:r>
              <a:endParaRPr lang="en-US" sz="1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p:txBody>
        </p:sp>
      </p:grpSp>
      <p:sp>
        <p:nvSpPr>
          <p:cNvPr id="31" name="Прямоугольник 30"/>
          <p:cNvSpPr/>
          <p:nvPr/>
        </p:nvSpPr>
        <p:spPr>
          <a:xfrm>
            <a:off x="241022" y="2830235"/>
            <a:ext cx="3217805" cy="369332"/>
          </a:xfrm>
          <a:prstGeom prst="rect">
            <a:avLst/>
          </a:prstGeom>
        </p:spPr>
        <p:txBody>
          <a:bodyPr wrap="none">
            <a:spAutoFit/>
          </a:bodyPr>
          <a:lstStyle/>
          <a:p>
            <a:pPr indent="450215" algn="ctr">
              <a:spcAft>
                <a:spcPts val="0"/>
              </a:spcAft>
            </a:pPr>
            <a:r>
              <a:rPr lang="ru-MO"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Индексированный адрес</a:t>
            </a:r>
            <a:endParaRPr lang="en-US" sz="1600" dirty="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32" name="Прямоугольник 31"/>
          <p:cNvSpPr/>
          <p:nvPr/>
        </p:nvSpPr>
        <p:spPr>
          <a:xfrm>
            <a:off x="414574" y="3309660"/>
            <a:ext cx="6773877" cy="2862322"/>
          </a:xfrm>
          <a:prstGeom prst="rect">
            <a:avLst/>
          </a:prstGeom>
        </p:spPr>
        <p:txBody>
          <a:bodyPr wrap="square">
            <a:spAutoFit/>
          </a:bodyPr>
          <a:lstStyle/>
          <a:p>
            <a:pPr indent="450215" algn="just">
              <a:spcAft>
                <a:spcPts val="0"/>
              </a:spcAft>
            </a:pP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Адрес получается из суммы индексного регистра и движения в инструкции.Этот режим индексации используется в большинстве случаев для ссылки на элементы вектора. Смещение отмечает начало вектора, а индексный регистр выбирает элемент по его относительному положению в векторе. Поскольку все элементы вектора имеют одинаковую длину, любой элемент будет выбран элементарными арифметическими операциями над индексным регистром. Следовательно, для индекса можно указать масштабный коэффициент (1,2,3,4), чтобы он относился к векторам с компонентами фиксированной длины 1,2,3,4 байта.</a:t>
            </a:r>
            <a:endParaRPr lang="en-US" sz="1600" dirty="0">
              <a:effectLst/>
              <a:latin typeface="Arial" panose="020B0604020202020204" pitchFamily="34" charset="0"/>
              <a:ea typeface="Times New Roman" panose="02020603050405020304" pitchFamily="18" charset="0"/>
              <a:cs typeface="Times New Roman" panose="02020603050405020304" pitchFamily="18" charset="0"/>
            </a:endParaRPr>
          </a:p>
        </p:txBody>
      </p:sp>
      <p:grpSp>
        <p:nvGrpSpPr>
          <p:cNvPr id="33" name="Группа 32"/>
          <p:cNvGrpSpPr>
            <a:grpSpLocks/>
          </p:cNvGrpSpPr>
          <p:nvPr/>
        </p:nvGrpSpPr>
        <p:grpSpPr bwMode="auto">
          <a:xfrm>
            <a:off x="7359588" y="3432395"/>
            <a:ext cx="4020807" cy="2334662"/>
            <a:chOff x="2961" y="5764"/>
            <a:chExt cx="5580" cy="3240"/>
          </a:xfrm>
        </p:grpSpPr>
        <p:sp>
          <p:nvSpPr>
            <p:cNvPr id="34" name="Text Box 143"/>
            <p:cNvSpPr txBox="1">
              <a:spLocks noChangeArrowheads="1"/>
            </p:cNvSpPr>
            <p:nvPr/>
          </p:nvSpPr>
          <p:spPr bwMode="auto">
            <a:xfrm>
              <a:off x="2961" y="6124"/>
              <a:ext cx="1980" cy="36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rot="0" vert="horz" wrap="square" lIns="91440" tIns="45720" rIns="91440" bIns="45720" anchor="t" anchorCtr="0" upright="1">
              <a:noAutofit/>
            </a:bodyPr>
            <a:lstStyle/>
            <a:p>
              <a:pPr algn="ctr">
                <a:spcAft>
                  <a:spcPts val="0"/>
                </a:spcAft>
              </a:pPr>
              <a:r>
                <a:rPr lang="ro-RO" sz="8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Adresare efectivă</a:t>
              </a:r>
              <a:endParaRPr lang="en-US" sz="1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35" name="Text Box 144"/>
            <p:cNvSpPr txBox="1">
              <a:spLocks noChangeArrowheads="1"/>
            </p:cNvSpPr>
            <p:nvPr/>
          </p:nvSpPr>
          <p:spPr bwMode="auto">
            <a:xfrm>
              <a:off x="2961" y="6844"/>
              <a:ext cx="1980" cy="36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rot="0" vert="horz" wrap="square" lIns="91440" tIns="45720" rIns="91440" bIns="45720" anchor="t" anchorCtr="0" upright="1">
              <a:noAutofit/>
            </a:bodyPr>
            <a:lstStyle/>
            <a:p>
              <a:pPr algn="ctr">
                <a:spcAft>
                  <a:spcPts val="0"/>
                </a:spcAft>
              </a:pPr>
              <a:r>
                <a:rPr lang="ro-RO" sz="8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Deplasament</a:t>
              </a:r>
              <a:endParaRPr lang="en-US" sz="1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36" name="Text Box 145"/>
            <p:cNvSpPr txBox="1">
              <a:spLocks noChangeArrowheads="1"/>
            </p:cNvSpPr>
            <p:nvPr/>
          </p:nvSpPr>
          <p:spPr bwMode="auto">
            <a:xfrm>
              <a:off x="2961" y="8463"/>
              <a:ext cx="1980" cy="36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rot="0" vert="horz" wrap="square" lIns="91440" tIns="45720" rIns="91440" bIns="45720" anchor="t" anchorCtr="0" upright="1">
              <a:noAutofit/>
            </a:bodyPr>
            <a:lstStyle/>
            <a:p>
              <a:pPr algn="ctr">
                <a:spcAft>
                  <a:spcPts val="0"/>
                </a:spcAft>
              </a:pPr>
              <a:r>
                <a:rPr lang="ro-RO" sz="8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Registru index</a:t>
              </a:r>
              <a:endParaRPr lang="en-US" sz="1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37" name="Oval 146"/>
            <p:cNvSpPr>
              <a:spLocks noChangeArrowheads="1"/>
            </p:cNvSpPr>
            <p:nvPr/>
          </p:nvSpPr>
          <p:spPr bwMode="auto">
            <a:xfrm>
              <a:off x="3681" y="7563"/>
              <a:ext cx="540" cy="540"/>
            </a:xfrm>
            <a:prstGeom prst="ellipse">
              <a:avLst/>
            </a:prstGeom>
            <a:solidFill>
              <a:srgbClr val="FFFFFF"/>
            </a:solidFill>
            <a:ln w="9525">
              <a:solidFill>
                <a:srgbClr val="0000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rot="0" vert="horz" wrap="square" lIns="91440" tIns="45720" rIns="91440" bIns="45720" anchor="t" anchorCtr="0" upright="1">
              <a:noAutofit/>
            </a:bodyPr>
            <a:lstStyle/>
            <a:p>
              <a:pPr>
                <a:spcAft>
                  <a:spcPts val="0"/>
                </a:spcAft>
              </a:pPr>
              <a:r>
                <a:rPr lang="ro-RO" sz="1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t>
              </a:r>
              <a:endParaRPr lang="en-US" sz="1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p:txBody>
        </p:sp>
        <p:cxnSp>
          <p:nvCxnSpPr>
            <p:cNvPr id="38" name="Line 147"/>
            <p:cNvCxnSpPr>
              <a:cxnSpLocks noChangeShapeType="1"/>
            </p:cNvCxnSpPr>
            <p:nvPr/>
          </p:nvCxnSpPr>
          <p:spPr bwMode="auto">
            <a:xfrm flipV="1">
              <a:off x="3861" y="8103"/>
              <a:ext cx="0" cy="360"/>
            </a:xfrm>
            <a:prstGeom prst="line">
              <a:avLst/>
            </a:prstGeom>
            <a:noFill/>
            <a:ln w="9525">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39" name="Line 148"/>
            <p:cNvCxnSpPr>
              <a:cxnSpLocks noChangeShapeType="1"/>
            </p:cNvCxnSpPr>
            <p:nvPr/>
          </p:nvCxnSpPr>
          <p:spPr bwMode="auto">
            <a:xfrm flipV="1">
              <a:off x="3861" y="7204"/>
              <a:ext cx="0" cy="360"/>
            </a:xfrm>
            <a:prstGeom prst="line">
              <a:avLst/>
            </a:prstGeom>
            <a:noFill/>
            <a:ln w="9525">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40" name="Line 149"/>
            <p:cNvCxnSpPr>
              <a:cxnSpLocks noChangeShapeType="1"/>
            </p:cNvCxnSpPr>
            <p:nvPr/>
          </p:nvCxnSpPr>
          <p:spPr bwMode="auto">
            <a:xfrm flipV="1">
              <a:off x="3861" y="6484"/>
              <a:ext cx="0" cy="360"/>
            </a:xfrm>
            <a:prstGeom prst="line">
              <a:avLst/>
            </a:prstGeom>
            <a:noFill/>
            <a:ln w="9525">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41" name="Line 150"/>
            <p:cNvCxnSpPr>
              <a:cxnSpLocks noChangeShapeType="1"/>
            </p:cNvCxnSpPr>
            <p:nvPr/>
          </p:nvCxnSpPr>
          <p:spPr bwMode="auto">
            <a:xfrm>
              <a:off x="4941" y="6303"/>
              <a:ext cx="1800" cy="0"/>
            </a:xfrm>
            <a:prstGeom prst="line">
              <a:avLst/>
            </a:prstGeom>
            <a:noFill/>
            <a:ln w="9525">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42" name="Line 151"/>
            <p:cNvCxnSpPr>
              <a:cxnSpLocks noChangeShapeType="1"/>
            </p:cNvCxnSpPr>
            <p:nvPr/>
          </p:nvCxnSpPr>
          <p:spPr bwMode="auto">
            <a:xfrm>
              <a:off x="6741" y="5944"/>
              <a:ext cx="0" cy="3060"/>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43" name="Line 152"/>
            <p:cNvCxnSpPr>
              <a:cxnSpLocks noChangeShapeType="1"/>
            </p:cNvCxnSpPr>
            <p:nvPr/>
          </p:nvCxnSpPr>
          <p:spPr bwMode="auto">
            <a:xfrm>
              <a:off x="4941" y="7024"/>
              <a:ext cx="1800" cy="0"/>
            </a:xfrm>
            <a:prstGeom prst="line">
              <a:avLst/>
            </a:prstGeom>
            <a:noFill/>
            <a:ln w="9525">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44" name="Line 153"/>
            <p:cNvCxnSpPr>
              <a:cxnSpLocks noChangeShapeType="1"/>
            </p:cNvCxnSpPr>
            <p:nvPr/>
          </p:nvCxnSpPr>
          <p:spPr bwMode="auto">
            <a:xfrm flipV="1">
              <a:off x="4941" y="8644"/>
              <a:ext cx="1800" cy="0"/>
            </a:xfrm>
            <a:prstGeom prst="line">
              <a:avLst/>
            </a:prstGeom>
            <a:noFill/>
            <a:ln w="9525">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45" name="Line 154"/>
            <p:cNvCxnSpPr>
              <a:cxnSpLocks noChangeShapeType="1"/>
            </p:cNvCxnSpPr>
            <p:nvPr/>
          </p:nvCxnSpPr>
          <p:spPr bwMode="auto">
            <a:xfrm>
              <a:off x="6741" y="7563"/>
              <a:ext cx="720" cy="0"/>
            </a:xfrm>
            <a:prstGeom prst="line">
              <a:avLst/>
            </a:prstGeom>
            <a:noFill/>
            <a:ln w="9525">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46" name="Text Box 155"/>
            <p:cNvSpPr txBox="1">
              <a:spLocks noChangeArrowheads="1"/>
            </p:cNvSpPr>
            <p:nvPr/>
          </p:nvSpPr>
          <p:spPr bwMode="auto">
            <a:xfrm>
              <a:off x="7461" y="7563"/>
              <a:ext cx="1080" cy="36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rot="0" vert="horz" wrap="square" lIns="91440" tIns="45720" rIns="91440" bIns="45720" anchor="t" anchorCtr="0" upright="1">
              <a:noAutofit/>
            </a:bodyPr>
            <a:lstStyle/>
            <a:p>
              <a:pPr algn="ctr">
                <a:spcAft>
                  <a:spcPts val="0"/>
                </a:spcAft>
              </a:pPr>
              <a:r>
                <a:rPr lang="ro-RO" sz="8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V[2 ]</a:t>
              </a:r>
              <a:endParaRPr lang="en-US" sz="1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47" name="Text Box 156"/>
            <p:cNvSpPr txBox="1">
              <a:spLocks noChangeArrowheads="1"/>
            </p:cNvSpPr>
            <p:nvPr/>
          </p:nvSpPr>
          <p:spPr bwMode="auto">
            <a:xfrm>
              <a:off x="7461" y="7924"/>
              <a:ext cx="1080" cy="36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rot="0" vert="horz" wrap="square" lIns="91440" tIns="45720" rIns="91440" bIns="45720" anchor="t" anchorCtr="0" upright="1">
              <a:noAutofit/>
            </a:bodyPr>
            <a:lstStyle/>
            <a:p>
              <a:pPr algn="ctr">
                <a:spcAft>
                  <a:spcPts val="0"/>
                </a:spcAft>
              </a:pPr>
              <a:r>
                <a:rPr lang="ro-RO" sz="8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V[1 ]</a:t>
              </a:r>
              <a:endParaRPr lang="en-US" sz="1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48" name="Text Box 157"/>
            <p:cNvSpPr txBox="1">
              <a:spLocks noChangeArrowheads="1"/>
            </p:cNvSpPr>
            <p:nvPr/>
          </p:nvSpPr>
          <p:spPr bwMode="auto">
            <a:xfrm>
              <a:off x="7461" y="8284"/>
              <a:ext cx="1080" cy="36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rot="0" vert="horz" wrap="square" lIns="91440" tIns="45720" rIns="91440" bIns="45720" anchor="t" anchorCtr="0" upright="1">
              <a:noAutofit/>
            </a:bodyPr>
            <a:lstStyle/>
            <a:p>
              <a:pPr algn="ctr">
                <a:spcAft>
                  <a:spcPts val="0"/>
                </a:spcAft>
              </a:pPr>
              <a:r>
                <a:rPr lang="ro-RO" sz="8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V[0 ]</a:t>
              </a:r>
              <a:endParaRPr lang="en-US" sz="1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49" name="Text Box 158"/>
            <p:cNvSpPr txBox="1">
              <a:spLocks noChangeArrowheads="1"/>
            </p:cNvSpPr>
            <p:nvPr/>
          </p:nvSpPr>
          <p:spPr bwMode="auto">
            <a:xfrm>
              <a:off x="7461" y="7204"/>
              <a:ext cx="1080" cy="36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rot="0" vert="horz" wrap="square" lIns="91440" tIns="45720" rIns="91440" bIns="45720" anchor="t" anchorCtr="0" upright="1">
              <a:noAutofit/>
            </a:bodyPr>
            <a:lstStyle/>
            <a:p>
              <a:pPr algn="ctr">
                <a:spcAft>
                  <a:spcPts val="0"/>
                </a:spcAft>
              </a:pPr>
              <a:r>
                <a:rPr lang="ro-RO" sz="8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V[3 ]</a:t>
              </a:r>
              <a:endParaRPr lang="en-US" sz="1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50" name="Text Box 159"/>
            <p:cNvSpPr txBox="1">
              <a:spLocks noChangeArrowheads="1"/>
            </p:cNvSpPr>
            <p:nvPr/>
          </p:nvSpPr>
          <p:spPr bwMode="auto">
            <a:xfrm>
              <a:off x="7461" y="6844"/>
              <a:ext cx="1080" cy="36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rot="0" vert="horz" wrap="square" lIns="91440" tIns="45720" rIns="91440" bIns="45720" anchor="t" anchorCtr="0" upright="1">
              <a:noAutofit/>
            </a:bodyPr>
            <a:lstStyle/>
            <a:p>
              <a:pPr algn="ctr">
                <a:spcAft>
                  <a:spcPts val="0"/>
                </a:spcAft>
              </a:pPr>
              <a:r>
                <a:rPr lang="ro-RO" sz="8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V[4 ]</a:t>
              </a:r>
              <a:endParaRPr lang="en-US" sz="1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51" name="Text Box 160"/>
            <p:cNvSpPr txBox="1">
              <a:spLocks noChangeArrowheads="1"/>
            </p:cNvSpPr>
            <p:nvPr/>
          </p:nvSpPr>
          <p:spPr bwMode="auto">
            <a:xfrm>
              <a:off x="7461" y="6484"/>
              <a:ext cx="1080" cy="36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rot="0" vert="horz" wrap="square" lIns="91440" tIns="45720" rIns="91440" bIns="45720" anchor="t" anchorCtr="0" upright="1">
              <a:noAutofit/>
            </a:bodyPr>
            <a:lstStyle/>
            <a:p>
              <a:pPr algn="ctr">
                <a:spcAft>
                  <a:spcPts val="0"/>
                </a:spcAft>
              </a:pPr>
              <a:r>
                <a:rPr lang="ro-RO" sz="8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V[5 ]</a:t>
              </a:r>
              <a:endParaRPr lang="en-US" sz="1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52" name="Text Box 161"/>
            <p:cNvSpPr txBox="1">
              <a:spLocks noChangeArrowheads="1"/>
            </p:cNvSpPr>
            <p:nvPr/>
          </p:nvSpPr>
          <p:spPr bwMode="auto">
            <a:xfrm>
              <a:off x="7461" y="6124"/>
              <a:ext cx="1080" cy="36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rot="0" vert="horz" wrap="square" lIns="91440" tIns="45720" rIns="91440" bIns="45720" anchor="t" anchorCtr="0" upright="1">
              <a:noAutofit/>
            </a:bodyPr>
            <a:lstStyle/>
            <a:p>
              <a:pPr algn="ctr">
                <a:spcAft>
                  <a:spcPts val="0"/>
                </a:spcAft>
              </a:pPr>
              <a:r>
                <a:rPr lang="ro-RO" sz="8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V[6 ]</a:t>
              </a:r>
              <a:endParaRPr lang="en-US" sz="1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53" name="Text Box 162"/>
            <p:cNvSpPr txBox="1">
              <a:spLocks noChangeArrowheads="1"/>
            </p:cNvSpPr>
            <p:nvPr/>
          </p:nvSpPr>
          <p:spPr bwMode="auto">
            <a:xfrm>
              <a:off x="7461" y="5764"/>
              <a:ext cx="1080" cy="360"/>
            </a:xfrm>
            <a:prstGeom prst="rect">
              <a:avLst/>
            </a:prstGeom>
            <a:solidFill>
              <a:srgbClr val="FFFFFF"/>
            </a:solidFill>
            <a:ln w="9525" cap="rnd">
              <a:solidFill>
                <a:srgbClr val="000000"/>
              </a:solidFill>
              <a:prstDash val="sysDot"/>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rot="0" vert="horz" wrap="square" lIns="91440" tIns="45720" rIns="91440" bIns="45720" anchor="t" anchorCtr="0" upright="1">
              <a:noAutofit/>
            </a:bodyPr>
            <a:lstStyle/>
            <a:p>
              <a:pPr algn="ctr">
                <a:spcAft>
                  <a:spcPts val="0"/>
                </a:spcAft>
              </a:pPr>
              <a:r>
                <a:rPr lang="ro-RO" sz="8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Memorie</a:t>
              </a:r>
              <a:endParaRPr lang="en-US" sz="1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p:txBody>
        </p:sp>
      </p:grpSp>
      <p:sp>
        <p:nvSpPr>
          <p:cNvPr id="54" name="Прямоугольник 53"/>
          <p:cNvSpPr/>
          <p:nvPr/>
        </p:nvSpPr>
        <p:spPr>
          <a:xfrm>
            <a:off x="4181730" y="6268306"/>
            <a:ext cx="8010270" cy="369332"/>
          </a:xfrm>
          <a:prstGeom prst="rect">
            <a:avLst/>
          </a:prstGeom>
        </p:spPr>
        <p:txBody>
          <a:bodyPr wrap="none">
            <a:spAutoFit/>
          </a:bodyPr>
          <a:lstStyle/>
          <a:p>
            <a:r>
              <a:rPr lang="ru-MO" b="1">
                <a:solidFill>
                  <a:srgbClr val="000000"/>
                </a:solidFill>
                <a:latin typeface="Times New Roman" panose="02020603050405020304" pitchFamily="18" charset="0"/>
                <a:ea typeface="Times New Roman" panose="02020603050405020304" pitchFamily="18" charset="0"/>
              </a:rPr>
              <a:t>Ссылка на векторы фиксированной длины в индексированной адресации.</a:t>
            </a:r>
            <a:endParaRPr lang="en-US" dirty="0"/>
          </a:p>
        </p:txBody>
      </p:sp>
    </p:spTree>
    <p:extLst>
      <p:ext uri="{BB962C8B-B14F-4D97-AF65-F5344CB8AC3E}">
        <p14:creationId xmlns:p14="http://schemas.microsoft.com/office/powerpoint/2010/main" val="230703839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109138"/>
            <a:ext cx="8857307" cy="646331"/>
          </a:xfrm>
          <a:prstGeom prst="rect">
            <a:avLst/>
          </a:prstGeom>
        </p:spPr>
        <p:txBody>
          <a:bodyPr wrap="square">
            <a:spAutoFit/>
          </a:bodyPr>
          <a:lstStyle/>
          <a:p>
            <a:pPr lvl="3" algn="just">
              <a:spcAft>
                <a:spcPts val="0"/>
              </a:spcAft>
            </a:pPr>
            <a:r>
              <a:rPr lang="ru-MO"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Непосредственный адрес</a:t>
            </a:r>
            <a:r>
              <a:rPr lang="ro-RO"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en-US" dirty="0">
              <a:latin typeface="Times New Roman" panose="02020603050405020304" pitchFamily="18" charset="0"/>
              <a:ea typeface="Times New Roman" panose="02020603050405020304" pitchFamily="18" charset="0"/>
              <a:cs typeface="Times New Roman" panose="02020603050405020304" pitchFamily="18" charset="0"/>
            </a:endParaRPr>
          </a:p>
          <a:p>
            <a:pPr indent="450215" algn="just">
              <a:spcAft>
                <a:spcPts val="0"/>
              </a:spcAft>
            </a:pP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В этом случае операнд находится в самой инструкции.</a:t>
            </a:r>
            <a:endParaRPr lang="en-US"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grpSp>
        <p:nvGrpSpPr>
          <p:cNvPr id="5" name="Группа 4"/>
          <p:cNvGrpSpPr>
            <a:grpSpLocks/>
          </p:cNvGrpSpPr>
          <p:nvPr/>
        </p:nvGrpSpPr>
        <p:grpSpPr bwMode="auto">
          <a:xfrm>
            <a:off x="1896889" y="1218256"/>
            <a:ext cx="4277574" cy="1425355"/>
            <a:chOff x="2961" y="11524"/>
            <a:chExt cx="4500" cy="1260"/>
          </a:xfrm>
        </p:grpSpPr>
        <p:sp>
          <p:nvSpPr>
            <p:cNvPr id="6" name="Text Box 164"/>
            <p:cNvSpPr txBox="1">
              <a:spLocks noChangeArrowheads="1"/>
            </p:cNvSpPr>
            <p:nvPr/>
          </p:nvSpPr>
          <p:spPr bwMode="auto">
            <a:xfrm>
              <a:off x="2961" y="11524"/>
              <a:ext cx="2340" cy="36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rot="0" vert="horz" wrap="square" lIns="91440" tIns="45720" rIns="91440" bIns="45720" anchor="t" anchorCtr="0" upright="1">
              <a:noAutofit/>
            </a:bodyPr>
            <a:lstStyle/>
            <a:p>
              <a:pPr>
                <a:spcAft>
                  <a:spcPts val="0"/>
                </a:spcAft>
              </a:pPr>
              <a:r>
                <a:rPr lang="ro-RO" sz="1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1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7" name="Text Box 165"/>
            <p:cNvSpPr txBox="1">
              <a:spLocks noChangeArrowheads="1"/>
            </p:cNvSpPr>
            <p:nvPr/>
          </p:nvSpPr>
          <p:spPr bwMode="auto">
            <a:xfrm>
              <a:off x="5301" y="11524"/>
              <a:ext cx="2160" cy="36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rot="0" vert="horz" wrap="square" lIns="91440" tIns="45720" rIns="91440" bIns="45720" anchor="t" anchorCtr="0" upright="1">
              <a:noAutofit/>
            </a:bodyPr>
            <a:lstStyle/>
            <a:p>
              <a:pPr algn="ctr">
                <a:spcAft>
                  <a:spcPts val="0"/>
                </a:spcAft>
              </a:pPr>
              <a:r>
                <a:rPr lang="ro-RO" sz="8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OPERAND</a:t>
              </a:r>
              <a:endParaRPr lang="en-US" sz="1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8" name="Text Box 166"/>
            <p:cNvSpPr txBox="1">
              <a:spLocks noChangeArrowheads="1"/>
            </p:cNvSpPr>
            <p:nvPr/>
          </p:nvSpPr>
          <p:spPr bwMode="auto">
            <a:xfrm>
              <a:off x="5661" y="12424"/>
              <a:ext cx="1800" cy="36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rot="0" vert="horz" wrap="square" lIns="91440" tIns="45720" rIns="91440" bIns="45720" anchor="t" anchorCtr="0" upright="1">
              <a:noAutofit/>
            </a:bodyPr>
            <a:lstStyle/>
            <a:p>
              <a:pPr algn="ctr">
                <a:spcAft>
                  <a:spcPts val="0"/>
                </a:spcAft>
              </a:pPr>
              <a:r>
                <a:rPr lang="ro-RO" sz="8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AE</a:t>
              </a:r>
              <a:endParaRPr lang="en-US" sz="1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p:txBody>
        </p:sp>
        <p:cxnSp>
          <p:nvCxnSpPr>
            <p:cNvPr id="9" name="Line 167"/>
            <p:cNvCxnSpPr>
              <a:cxnSpLocks noChangeShapeType="1"/>
            </p:cNvCxnSpPr>
            <p:nvPr/>
          </p:nvCxnSpPr>
          <p:spPr bwMode="auto">
            <a:xfrm flipV="1">
              <a:off x="6561" y="11884"/>
              <a:ext cx="0" cy="540"/>
            </a:xfrm>
            <a:prstGeom prst="line">
              <a:avLst/>
            </a:prstGeom>
            <a:noFill/>
            <a:ln w="9525">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grpSp>
      <p:sp>
        <p:nvSpPr>
          <p:cNvPr id="10" name="Прямоугольник 9"/>
          <p:cNvSpPr/>
          <p:nvPr/>
        </p:nvSpPr>
        <p:spPr>
          <a:xfrm>
            <a:off x="1978327" y="2458945"/>
            <a:ext cx="2335704" cy="369332"/>
          </a:xfrm>
          <a:prstGeom prst="rect">
            <a:avLst/>
          </a:prstGeom>
        </p:spPr>
        <p:txBody>
          <a:bodyPr wrap="none">
            <a:spAutoFit/>
          </a:bodyPr>
          <a:lstStyle/>
          <a:p>
            <a:r>
              <a:rPr lang="ru-MO" b="1">
                <a:solidFill>
                  <a:srgbClr val="000000"/>
                </a:solidFill>
                <a:latin typeface="Times New Roman" panose="02020603050405020304" pitchFamily="18" charset="0"/>
                <a:ea typeface="Times New Roman" panose="02020603050405020304" pitchFamily="18" charset="0"/>
              </a:rPr>
              <a:t>Немедленный адрес.</a:t>
            </a:r>
            <a:endParaRPr lang="en-US" dirty="0"/>
          </a:p>
        </p:txBody>
      </p:sp>
      <p:sp>
        <p:nvSpPr>
          <p:cNvPr id="11" name="Прямоугольник 10"/>
          <p:cNvSpPr/>
          <p:nvPr/>
        </p:nvSpPr>
        <p:spPr>
          <a:xfrm>
            <a:off x="389374" y="2991737"/>
            <a:ext cx="4074059" cy="369332"/>
          </a:xfrm>
          <a:prstGeom prst="rect">
            <a:avLst/>
          </a:prstGeom>
        </p:spPr>
        <p:txBody>
          <a:bodyPr wrap="square">
            <a:spAutoFit/>
          </a:bodyPr>
          <a:lstStyle/>
          <a:p>
            <a:pPr lvl="3" indent="-1371600" algn="just">
              <a:spcAft>
                <a:spcPts val="0"/>
              </a:spcAft>
            </a:pPr>
            <a:r>
              <a:rPr lang="ru-MO"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Адресация портов въезда/выезда</a:t>
            </a:r>
            <a:endParaRPr lang="en-US" sz="1600" dirty="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12" name="Прямоугольник 11"/>
          <p:cNvSpPr/>
          <p:nvPr/>
        </p:nvSpPr>
        <p:spPr>
          <a:xfrm>
            <a:off x="-1" y="3261603"/>
            <a:ext cx="12004895" cy="369332"/>
          </a:xfrm>
          <a:prstGeom prst="rect">
            <a:avLst/>
          </a:prstGeom>
        </p:spPr>
        <p:txBody>
          <a:bodyPr wrap="square">
            <a:spAutoFit/>
          </a:bodyPr>
          <a:lstStyle/>
          <a:p>
            <a:pPr indent="450215" algn="just">
              <a:spcAft>
                <a:spcPts val="0"/>
              </a:spcAft>
            </a:pP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Порты ввода/вывода адресуются там, где такой же адрес находится в 8-битной инструкции с 256 адресами.</a:t>
            </a:r>
            <a:endParaRPr lang="en-US" sz="1600" dirty="0">
              <a:effectLst/>
              <a:latin typeface="Arial" panose="020B0604020202020204" pitchFamily="34" charset="0"/>
              <a:ea typeface="Times New Roman" panose="02020603050405020304" pitchFamily="18" charset="0"/>
              <a:cs typeface="Times New Roman" panose="02020603050405020304" pitchFamily="18" charset="0"/>
            </a:endParaRPr>
          </a:p>
        </p:txBody>
      </p:sp>
      <p:grpSp>
        <p:nvGrpSpPr>
          <p:cNvPr id="13" name="Группа 12"/>
          <p:cNvGrpSpPr>
            <a:grpSpLocks/>
          </p:cNvGrpSpPr>
          <p:nvPr/>
        </p:nvGrpSpPr>
        <p:grpSpPr bwMode="auto">
          <a:xfrm>
            <a:off x="826202" y="3854634"/>
            <a:ext cx="5612959" cy="1202777"/>
            <a:chOff x="2961" y="4504"/>
            <a:chExt cx="5040" cy="1080"/>
          </a:xfrm>
        </p:grpSpPr>
        <p:grpSp>
          <p:nvGrpSpPr>
            <p:cNvPr id="14" name="Group 169"/>
            <p:cNvGrpSpPr>
              <a:grpSpLocks/>
            </p:cNvGrpSpPr>
            <p:nvPr/>
          </p:nvGrpSpPr>
          <p:grpSpPr bwMode="auto">
            <a:xfrm>
              <a:off x="2961" y="4504"/>
              <a:ext cx="5040" cy="1080"/>
              <a:chOff x="2961" y="4504"/>
              <a:chExt cx="5040" cy="1080"/>
            </a:xfrm>
          </p:grpSpPr>
          <p:sp>
            <p:nvSpPr>
              <p:cNvPr id="16" name="Text Box 170"/>
              <p:cNvSpPr txBox="1">
                <a:spLocks noChangeArrowheads="1"/>
              </p:cNvSpPr>
              <p:nvPr/>
            </p:nvSpPr>
            <p:spPr bwMode="auto">
              <a:xfrm>
                <a:off x="2961" y="4504"/>
                <a:ext cx="1080" cy="36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rot="0" vert="horz" wrap="square" lIns="91440" tIns="45720" rIns="91440" bIns="45720" anchor="t" anchorCtr="0" upright="1">
                <a:noAutofit/>
              </a:bodyPr>
              <a:lstStyle/>
              <a:p>
                <a:pPr algn="ctr">
                  <a:spcAft>
                    <a:spcPts val="0"/>
                  </a:spcAft>
                </a:pPr>
                <a:r>
                  <a:rPr lang="ro-RO" sz="8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COD OP</a:t>
                </a:r>
                <a:endParaRPr lang="en-US" sz="1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17" name="Text Box 171"/>
              <p:cNvSpPr txBox="1">
                <a:spLocks noChangeArrowheads="1"/>
              </p:cNvSpPr>
              <p:nvPr/>
            </p:nvSpPr>
            <p:spPr bwMode="auto">
              <a:xfrm>
                <a:off x="4761" y="4504"/>
                <a:ext cx="1080" cy="36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rot="0" vert="horz" wrap="square" lIns="91440" tIns="45720" rIns="91440" bIns="45720" anchor="t" anchorCtr="0" upright="1">
                <a:noAutofit/>
              </a:bodyPr>
              <a:lstStyle/>
              <a:p>
                <a:pPr algn="ctr">
                  <a:spcAft>
                    <a:spcPts val="0"/>
                  </a:spcAft>
                </a:pPr>
                <a:r>
                  <a:rPr lang="ro-RO" sz="8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SI</a:t>
                </a:r>
                <a:endParaRPr lang="en-US" sz="1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18" name="Text Box 172"/>
              <p:cNvSpPr txBox="1">
                <a:spLocks noChangeArrowheads="1"/>
              </p:cNvSpPr>
              <p:nvPr/>
            </p:nvSpPr>
            <p:spPr bwMode="auto">
              <a:xfrm>
                <a:off x="6561" y="4504"/>
                <a:ext cx="1440" cy="36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rot="0" vert="horz" wrap="square" lIns="91440" tIns="45720" rIns="91440" bIns="45720" anchor="t" anchorCtr="0" upright="1">
                <a:noAutofit/>
              </a:bodyPr>
              <a:lstStyle/>
              <a:p>
                <a:pPr algn="ctr">
                  <a:spcAft>
                    <a:spcPts val="0"/>
                  </a:spcAft>
                </a:pPr>
                <a:r>
                  <a:rPr lang="ro-RO" sz="8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AE sursă</a:t>
                </a:r>
                <a:endParaRPr lang="en-US" sz="1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19" name="Text Box 173"/>
              <p:cNvSpPr txBox="1">
                <a:spLocks noChangeArrowheads="1"/>
              </p:cNvSpPr>
              <p:nvPr/>
            </p:nvSpPr>
            <p:spPr bwMode="auto">
              <a:xfrm>
                <a:off x="4761" y="5224"/>
                <a:ext cx="1080" cy="36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rot="0" vert="horz" wrap="square" lIns="91440" tIns="45720" rIns="91440" bIns="45720" anchor="t" anchorCtr="0" upright="1">
                <a:noAutofit/>
              </a:bodyPr>
              <a:lstStyle/>
              <a:p>
                <a:pPr algn="ctr">
                  <a:spcAft>
                    <a:spcPts val="0"/>
                  </a:spcAft>
                </a:pPr>
                <a:r>
                  <a:rPr lang="ro-RO" sz="8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DI</a:t>
                </a:r>
                <a:endParaRPr lang="en-US" sz="1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20" name="Text Box 174"/>
              <p:cNvSpPr txBox="1">
                <a:spLocks noChangeArrowheads="1"/>
              </p:cNvSpPr>
              <p:nvPr/>
            </p:nvSpPr>
            <p:spPr bwMode="auto">
              <a:xfrm>
                <a:off x="6561" y="5224"/>
                <a:ext cx="1440" cy="36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rot="0" vert="horz" wrap="square" lIns="91440" tIns="45720" rIns="91440" bIns="45720" anchor="t" anchorCtr="0" upright="1">
                <a:noAutofit/>
              </a:bodyPr>
              <a:lstStyle/>
              <a:p>
                <a:pPr algn="ctr">
                  <a:spcAft>
                    <a:spcPts val="0"/>
                  </a:spcAft>
                </a:pPr>
                <a:r>
                  <a:rPr lang="ro-RO" sz="8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AE destinaţie</a:t>
                </a:r>
                <a:endParaRPr lang="en-US" sz="1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p:txBody>
          </p:sp>
          <p:cxnSp>
            <p:nvCxnSpPr>
              <p:cNvPr id="21" name="Line 175"/>
              <p:cNvCxnSpPr>
                <a:cxnSpLocks noChangeShapeType="1"/>
              </p:cNvCxnSpPr>
              <p:nvPr/>
            </p:nvCxnSpPr>
            <p:spPr bwMode="auto">
              <a:xfrm>
                <a:off x="3501" y="4864"/>
                <a:ext cx="0" cy="540"/>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22" name="Line 176"/>
              <p:cNvCxnSpPr>
                <a:cxnSpLocks noChangeShapeType="1"/>
              </p:cNvCxnSpPr>
              <p:nvPr/>
            </p:nvCxnSpPr>
            <p:spPr bwMode="auto">
              <a:xfrm>
                <a:off x="3501" y="5404"/>
                <a:ext cx="1260" cy="0"/>
              </a:xfrm>
              <a:prstGeom prst="line">
                <a:avLst/>
              </a:prstGeom>
              <a:noFill/>
              <a:ln w="9525">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23" name="Line 177"/>
              <p:cNvCxnSpPr>
                <a:cxnSpLocks noChangeShapeType="1"/>
              </p:cNvCxnSpPr>
              <p:nvPr/>
            </p:nvCxnSpPr>
            <p:spPr bwMode="auto">
              <a:xfrm>
                <a:off x="5841" y="5404"/>
                <a:ext cx="720" cy="0"/>
              </a:xfrm>
              <a:prstGeom prst="line">
                <a:avLst/>
              </a:prstGeom>
              <a:noFill/>
              <a:ln w="9525">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grpSp>
        <p:cxnSp>
          <p:nvCxnSpPr>
            <p:cNvPr id="15" name="Line 178"/>
            <p:cNvCxnSpPr>
              <a:cxnSpLocks noChangeShapeType="1"/>
            </p:cNvCxnSpPr>
            <p:nvPr/>
          </p:nvCxnSpPr>
          <p:spPr bwMode="auto">
            <a:xfrm>
              <a:off x="5841" y="4684"/>
              <a:ext cx="720" cy="0"/>
            </a:xfrm>
            <a:prstGeom prst="line">
              <a:avLst/>
            </a:prstGeom>
            <a:noFill/>
            <a:ln w="9525">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grpSp>
      <p:sp>
        <p:nvSpPr>
          <p:cNvPr id="24" name="Прямоугольник 23"/>
          <p:cNvSpPr/>
          <p:nvPr/>
        </p:nvSpPr>
        <p:spPr>
          <a:xfrm>
            <a:off x="2028979" y="5325963"/>
            <a:ext cx="4163127" cy="369332"/>
          </a:xfrm>
          <a:prstGeom prst="rect">
            <a:avLst/>
          </a:prstGeom>
        </p:spPr>
        <p:txBody>
          <a:bodyPr wrap="none">
            <a:spAutoFit/>
          </a:bodyPr>
          <a:lstStyle/>
          <a:p>
            <a:r>
              <a:rPr lang="ru-MO" b="1">
                <a:solidFill>
                  <a:srgbClr val="000000"/>
                </a:solidFill>
                <a:latin typeface="Times New Roman" panose="02020603050405020304" pitchFamily="18" charset="0"/>
                <a:ea typeface="Times New Roman" panose="02020603050405020304" pitchFamily="18" charset="0"/>
              </a:rPr>
              <a:t>Адресация входных/выходных портов</a:t>
            </a:r>
            <a:endParaRPr lang="en-US" dirty="0"/>
          </a:p>
        </p:txBody>
      </p:sp>
    </p:spTree>
    <p:extLst>
      <p:ext uri="{BB962C8B-B14F-4D97-AF65-F5344CB8AC3E}">
        <p14:creationId xmlns:p14="http://schemas.microsoft.com/office/powerpoint/2010/main" val="41978116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96570" y="0"/>
            <a:ext cx="6096000" cy="369332"/>
          </a:xfrm>
          <a:prstGeom prst="rect">
            <a:avLst/>
          </a:prstGeom>
        </p:spPr>
        <p:txBody>
          <a:bodyPr>
            <a:spAutoFit/>
          </a:bodyPr>
          <a:lstStyle/>
          <a:p>
            <a:r>
              <a:rPr lang="ru-MO" b="1">
                <a:solidFill>
                  <a:srgbClr val="000000"/>
                </a:solidFill>
                <a:latin typeface="Times New Roman" pitchFamily="18" charset="0"/>
                <a:cs typeface="Times New Roman" pitchFamily="18" charset="0"/>
              </a:rPr>
              <a:t>История эволюции микропроцессоров</a:t>
            </a:r>
            <a:endParaRPr lang="en-US" dirty="0">
              <a:latin typeface="Times New Roman" pitchFamily="18" charset="0"/>
              <a:cs typeface="Times New Roman" pitchFamily="18" charset="0"/>
            </a:endParaRPr>
          </a:p>
        </p:txBody>
      </p:sp>
      <p:sp>
        <p:nvSpPr>
          <p:cNvPr id="5" name="Прямоугольник 4"/>
          <p:cNvSpPr/>
          <p:nvPr/>
        </p:nvSpPr>
        <p:spPr>
          <a:xfrm>
            <a:off x="96570" y="369332"/>
            <a:ext cx="6096000" cy="369332"/>
          </a:xfrm>
          <a:prstGeom prst="rect">
            <a:avLst/>
          </a:prstGeom>
        </p:spPr>
        <p:txBody>
          <a:bodyPr>
            <a:spAutoFit/>
          </a:bodyPr>
          <a:lstStyle/>
          <a:p>
            <a:r>
              <a:rPr lang="ru-MO" b="1">
                <a:solidFill>
                  <a:srgbClr val="000000"/>
                </a:solidFill>
                <a:latin typeface="Times New Roman" pitchFamily="18" charset="0"/>
                <a:cs typeface="Times New Roman" pitchFamily="18" charset="0"/>
              </a:rPr>
              <a:t>Микропроцессоры </a:t>
            </a:r>
            <a:r>
              <a:rPr lang="en-US" b="1">
                <a:solidFill>
                  <a:srgbClr val="000000"/>
                </a:solidFill>
                <a:latin typeface="Times New Roman" pitchFamily="18" charset="0"/>
                <a:cs typeface="Times New Roman" pitchFamily="18" charset="0"/>
              </a:rPr>
              <a:t>INTEL</a:t>
            </a:r>
            <a:endParaRPr lang="en-US" dirty="0">
              <a:latin typeface="Times New Roman" pitchFamily="18" charset="0"/>
              <a:cs typeface="Times New Roman" pitchFamily="18" charset="0"/>
            </a:endParaRPr>
          </a:p>
        </p:txBody>
      </p:sp>
      <p:graphicFrame>
        <p:nvGraphicFramePr>
          <p:cNvPr id="16" name="Таблица 15"/>
          <p:cNvGraphicFramePr>
            <a:graphicFrameLocks noGrp="1"/>
          </p:cNvGraphicFramePr>
          <p:nvPr>
            <p:extLst>
              <p:ext uri="{D42A27DB-BD31-4B8C-83A1-F6EECF244321}">
                <p14:modId xmlns:p14="http://schemas.microsoft.com/office/powerpoint/2010/main" val="2919730938"/>
              </p:ext>
            </p:extLst>
          </p:nvPr>
        </p:nvGraphicFramePr>
        <p:xfrm>
          <a:off x="96570" y="756892"/>
          <a:ext cx="11846048" cy="5049520"/>
        </p:xfrm>
        <a:graphic>
          <a:graphicData uri="http://schemas.openxmlformats.org/drawingml/2006/table">
            <a:tbl>
              <a:tblPr firstRow="1" bandRow="1">
                <a:tableStyleId>{5940675A-B579-460E-94D1-54222C63F5DA}</a:tableStyleId>
              </a:tblPr>
              <a:tblGrid>
                <a:gridCol w="1413449">
                  <a:extLst>
                    <a:ext uri="{9D8B030D-6E8A-4147-A177-3AD203B41FA5}">
                      <a16:colId xmlns="" xmlns:a16="http://schemas.microsoft.com/office/drawing/2014/main" val="331107656"/>
                    </a:ext>
                  </a:extLst>
                </a:gridCol>
                <a:gridCol w="10432599">
                  <a:extLst>
                    <a:ext uri="{9D8B030D-6E8A-4147-A177-3AD203B41FA5}">
                      <a16:colId xmlns="" xmlns:a16="http://schemas.microsoft.com/office/drawing/2014/main" val="1918836480"/>
                    </a:ext>
                  </a:extLst>
                </a:gridCol>
              </a:tblGrid>
              <a:tr h="370840">
                <a:tc>
                  <a:txBody>
                    <a:bodyPr/>
                    <a:lstStyle/>
                    <a:p>
                      <a:r>
                        <a:rPr lang="en-US" sz="1800" b="0" i="0" kern="1200" dirty="0">
                          <a:solidFill>
                            <a:schemeClr val="tx1"/>
                          </a:solidFill>
                          <a:effectLst/>
                          <a:latin typeface="+mn-lt"/>
                          <a:ea typeface="+mn-ea"/>
                          <a:cs typeface="+mn-cs"/>
                        </a:rPr>
                        <a:t>1964</a:t>
                      </a:r>
                    </a:p>
                  </a:txBody>
                  <a:tcPr anchor="ctr"/>
                </a:tc>
                <a:tc>
                  <a:txBody>
                    <a:bodyPr/>
                    <a:lstStyle/>
                    <a:p>
                      <a:r>
                        <a:rPr lang="ru-MO" sz="1800" b="0" i="0" kern="1200" smtClean="0">
                          <a:solidFill>
                            <a:schemeClr val="tx1"/>
                          </a:solidFill>
                          <a:effectLst/>
                          <a:latin typeface="+mn-lt"/>
                          <a:ea typeface="+mn-ea"/>
                          <a:cs typeface="+mn-cs"/>
                        </a:rPr>
                        <a:t>Гордон Мур - закон гласит, что «количество планарных транзисторов на кремниевой подложке ежегодно удваивается».</a:t>
                      </a:r>
                      <a:endParaRPr lang="en-US" sz="1800" b="0" i="0" kern="1200" dirty="0">
                        <a:solidFill>
                          <a:schemeClr val="tx1"/>
                        </a:solidFill>
                        <a:effectLst/>
                        <a:latin typeface="+mn-lt"/>
                        <a:ea typeface="+mn-ea"/>
                        <a:cs typeface="+mn-cs"/>
                      </a:endParaRPr>
                    </a:p>
                  </a:txBody>
                  <a:tcPr anchor="ctr"/>
                </a:tc>
                <a:extLst>
                  <a:ext uri="{0D108BD9-81ED-4DB2-BD59-A6C34878D82A}">
                    <a16:rowId xmlns="" xmlns:a16="http://schemas.microsoft.com/office/drawing/2014/main" val="4006684661"/>
                  </a:ext>
                </a:extLst>
              </a:tr>
              <a:tr h="370840">
                <a:tc>
                  <a:txBody>
                    <a:bodyPr/>
                    <a:lstStyle/>
                    <a:p>
                      <a:r>
                        <a:rPr lang="en-US" sz="1800" b="0" i="0" kern="1200" dirty="0" smtClean="0">
                          <a:solidFill>
                            <a:schemeClr val="tx1"/>
                          </a:solidFill>
                          <a:effectLst/>
                          <a:latin typeface="+mn-lt"/>
                          <a:ea typeface="+mn-ea"/>
                          <a:cs typeface="+mn-cs"/>
                        </a:rPr>
                        <a:t>⇒1986 </a:t>
                      </a:r>
                      <a:endParaRPr lang="en-US" sz="1800" b="0" i="0" kern="1200" dirty="0">
                        <a:solidFill>
                          <a:schemeClr val="tx1"/>
                        </a:solidFill>
                        <a:effectLst/>
                        <a:latin typeface="+mn-lt"/>
                        <a:ea typeface="+mn-ea"/>
                        <a:cs typeface="+mn-cs"/>
                      </a:endParaRPr>
                    </a:p>
                  </a:txBody>
                  <a:tcPr/>
                </a:tc>
                <a:tc>
                  <a:txBody>
                    <a:bodyPr/>
                    <a:lstStyle/>
                    <a:p>
                      <a:r>
                        <a:rPr lang="ru-MO" sz="1800" b="0" i="0" kern="1200" smtClean="0">
                          <a:solidFill>
                            <a:schemeClr val="tx1"/>
                          </a:solidFill>
                          <a:effectLst/>
                          <a:latin typeface="+mn-lt"/>
                          <a:ea typeface="+mn-ea"/>
                          <a:cs typeface="+mn-cs"/>
                        </a:rPr>
                        <a:t>первая ИС на 222 элемента (4-битная)</a:t>
                      </a:r>
                      <a:endParaRPr lang="en-US" dirty="0"/>
                    </a:p>
                  </a:txBody>
                  <a:tcPr/>
                </a:tc>
                <a:extLst>
                  <a:ext uri="{0D108BD9-81ED-4DB2-BD59-A6C34878D82A}">
                    <a16:rowId xmlns="" xmlns:a16="http://schemas.microsoft.com/office/drawing/2014/main" val="172920583"/>
                  </a:ext>
                </a:extLst>
              </a:tr>
              <a:tr h="370840">
                <a:tc>
                  <a:txBody>
                    <a:bodyPr/>
                    <a:lstStyle/>
                    <a:p>
                      <a:r>
                        <a:rPr lang="en-US" sz="1800" b="0" i="0" kern="1200" dirty="0">
                          <a:solidFill>
                            <a:schemeClr val="tx1"/>
                          </a:solidFill>
                          <a:effectLst/>
                          <a:latin typeface="+mn-lt"/>
                          <a:ea typeface="+mn-ea"/>
                          <a:cs typeface="+mn-cs"/>
                        </a:rPr>
                        <a:t>1968</a:t>
                      </a:r>
                    </a:p>
                  </a:txBody>
                  <a:tcPr anchor="ctr"/>
                </a:tc>
                <a:tc>
                  <a:txBody>
                    <a:bodyPr/>
                    <a:lstStyle/>
                    <a:p>
                      <a:r>
                        <a:rPr lang="ru-MO" sz="1800" b="0" i="0" kern="1200" smtClean="0">
                          <a:solidFill>
                            <a:schemeClr val="tx1"/>
                          </a:solidFill>
                          <a:effectLst/>
                          <a:latin typeface="+mn-lt"/>
                          <a:ea typeface="+mn-ea"/>
                          <a:cs typeface="+mn-cs"/>
                        </a:rPr>
                        <a:t>Компания Intel была основана (Роберт Нойс и Гордон Мур), изобретателем CI.</a:t>
                      </a:r>
                      <a:endParaRPr lang="it-IT" sz="1800" b="0" i="0" kern="1200" dirty="0">
                        <a:solidFill>
                          <a:schemeClr val="tx1"/>
                        </a:solidFill>
                        <a:effectLst/>
                        <a:latin typeface="+mn-lt"/>
                        <a:ea typeface="+mn-ea"/>
                        <a:cs typeface="+mn-cs"/>
                      </a:endParaRPr>
                    </a:p>
                  </a:txBody>
                  <a:tcPr anchor="ctr"/>
                </a:tc>
                <a:extLst>
                  <a:ext uri="{0D108BD9-81ED-4DB2-BD59-A6C34878D82A}">
                    <a16:rowId xmlns="" xmlns:a16="http://schemas.microsoft.com/office/drawing/2014/main" val="1458230507"/>
                  </a:ext>
                </a:extLst>
              </a:tr>
              <a:tr h="370840">
                <a:tc>
                  <a:txBody>
                    <a:bodyPr/>
                    <a:lstStyle/>
                    <a:p>
                      <a:r>
                        <a:rPr lang="en-US" sz="1800" b="0" i="0" kern="1200" dirty="0" smtClean="0">
                          <a:solidFill>
                            <a:schemeClr val="tx1"/>
                          </a:solidFill>
                          <a:effectLst/>
                          <a:latin typeface="+mn-lt"/>
                          <a:ea typeface="+mn-ea"/>
                          <a:cs typeface="+mn-cs"/>
                        </a:rPr>
                        <a:t>1969</a:t>
                      </a:r>
                      <a:r>
                        <a:rPr lang="en-US" dirty="0" smtClean="0"/>
                        <a:t> </a:t>
                      </a:r>
                      <a:endParaRPr lang="en-US" sz="1800" b="0" i="0" kern="1200" dirty="0">
                        <a:solidFill>
                          <a:schemeClr val="tx1"/>
                        </a:solidFill>
                        <a:effectLst/>
                        <a:latin typeface="+mn-lt"/>
                        <a:ea typeface="+mn-ea"/>
                        <a:cs typeface="+mn-cs"/>
                      </a:endParaRPr>
                    </a:p>
                  </a:txBody>
                  <a:tcPr/>
                </a:tc>
                <a:tc>
                  <a:txBody>
                    <a:bodyPr/>
                    <a:lstStyle/>
                    <a:p>
                      <a:r>
                        <a:rPr lang="ru-MO" sz="1800" b="0" i="0" kern="1200" smtClean="0">
                          <a:solidFill>
                            <a:schemeClr val="tx1"/>
                          </a:solidFill>
                          <a:effectLst/>
                          <a:latin typeface="+mn-lt"/>
                          <a:ea typeface="+mn-ea"/>
                          <a:cs typeface="+mn-cs"/>
                        </a:rPr>
                        <a:t>первая статическая оперативная память - INTEL</a:t>
                      </a:r>
                      <a:endParaRPr lang="en-US" dirty="0"/>
                    </a:p>
                  </a:txBody>
                  <a:tcPr/>
                </a:tc>
                <a:extLst>
                  <a:ext uri="{0D108BD9-81ED-4DB2-BD59-A6C34878D82A}">
                    <a16:rowId xmlns="" xmlns:a16="http://schemas.microsoft.com/office/drawing/2014/main" val="1192798160"/>
                  </a:ext>
                </a:extLst>
              </a:tr>
              <a:tr h="370840">
                <a:tc>
                  <a:txBody>
                    <a:bodyPr/>
                    <a:lstStyle/>
                    <a:p>
                      <a:r>
                        <a:rPr lang="en-US" sz="1800" b="0" i="0" kern="1200" dirty="0" smtClean="0">
                          <a:solidFill>
                            <a:schemeClr val="tx1"/>
                          </a:solidFill>
                          <a:effectLst/>
                          <a:latin typeface="+mn-lt"/>
                          <a:ea typeface="+mn-ea"/>
                          <a:cs typeface="+mn-cs"/>
                        </a:rPr>
                        <a:t>1970</a:t>
                      </a:r>
                      <a:r>
                        <a:rPr lang="en-US" dirty="0" smtClean="0"/>
                        <a:t> </a:t>
                      </a:r>
                      <a:endParaRPr lang="en-US" sz="1800" b="0" i="0" kern="1200" dirty="0">
                        <a:solidFill>
                          <a:schemeClr val="tx1"/>
                        </a:solidFill>
                        <a:effectLst/>
                        <a:latin typeface="+mn-lt"/>
                        <a:ea typeface="+mn-ea"/>
                        <a:cs typeface="+mn-cs"/>
                      </a:endParaRPr>
                    </a:p>
                  </a:txBody>
                  <a:tcPr/>
                </a:tc>
                <a:tc>
                  <a:txBody>
                    <a:bodyPr/>
                    <a:lstStyle/>
                    <a:p>
                      <a:r>
                        <a:rPr lang="ru-MO" sz="1800" b="0" i="0" kern="1200" smtClean="0">
                          <a:solidFill>
                            <a:schemeClr val="tx1"/>
                          </a:solidFill>
                          <a:effectLst/>
                          <a:latin typeface="+mn-lt"/>
                          <a:ea typeface="+mn-ea"/>
                          <a:cs typeface="+mn-cs"/>
                        </a:rPr>
                        <a:t>первая динамическая оперативная память - INTEL</a:t>
                      </a:r>
                      <a:endParaRPr lang="en-US" dirty="0"/>
                    </a:p>
                  </a:txBody>
                  <a:tcPr/>
                </a:tc>
                <a:extLst>
                  <a:ext uri="{0D108BD9-81ED-4DB2-BD59-A6C34878D82A}">
                    <a16:rowId xmlns="" xmlns:a16="http://schemas.microsoft.com/office/drawing/2014/main" val="3771287648"/>
                  </a:ext>
                </a:extLst>
              </a:tr>
              <a:tr h="370840">
                <a:tc>
                  <a:txBody>
                    <a:bodyPr/>
                    <a:lstStyle/>
                    <a:p>
                      <a:r>
                        <a:rPr lang="en-US" sz="1800" b="0" i="0" kern="1200" dirty="0">
                          <a:solidFill>
                            <a:schemeClr val="tx1"/>
                          </a:solidFill>
                          <a:effectLst/>
                          <a:latin typeface="+mn-lt"/>
                          <a:ea typeface="+mn-ea"/>
                          <a:cs typeface="+mn-cs"/>
                        </a:rPr>
                        <a:t>1971</a:t>
                      </a:r>
                    </a:p>
                  </a:txBody>
                  <a:tcPr anchor="ctr"/>
                </a:tc>
                <a:tc>
                  <a:txBody>
                    <a:bodyPr/>
                    <a:lstStyle/>
                    <a:p>
                      <a:pPr marL="171450" indent="-171450">
                        <a:buFontTx/>
                        <a:buChar char="-"/>
                      </a:pPr>
                      <a:r>
                        <a:rPr lang="ru-MO" sz="1800" b="0" i="0" kern="1200" smtClean="0">
                          <a:solidFill>
                            <a:schemeClr val="tx1"/>
                          </a:solidFill>
                          <a:effectLst/>
                          <a:latin typeface="+mn-lt"/>
                          <a:ea typeface="+mn-ea"/>
                          <a:cs typeface="+mn-cs"/>
                        </a:rPr>
                        <a:t>первый микропроцессор - INTEL 4004 на 45 данных, 125 адресов, тактовая частота 740 кГц, PMOSпервая СППЗУ </a:t>
                      </a:r>
                      <a:endParaRPr lang="en-US" sz="1800" b="0" i="0" kern="1200" smtClean="0">
                        <a:solidFill>
                          <a:schemeClr val="tx1"/>
                        </a:solidFill>
                        <a:effectLst/>
                        <a:latin typeface="+mn-lt"/>
                        <a:ea typeface="+mn-ea"/>
                        <a:cs typeface="+mn-cs"/>
                      </a:endParaRPr>
                    </a:p>
                    <a:p>
                      <a:pPr marL="171450" indent="-171450">
                        <a:buFontTx/>
                        <a:buChar char="-"/>
                      </a:pPr>
                      <a:r>
                        <a:rPr lang="ru-MO" sz="1800" b="0" i="0" kern="1200" smtClean="0">
                          <a:solidFill>
                            <a:schemeClr val="tx1"/>
                          </a:solidFill>
                          <a:effectLst/>
                          <a:latin typeface="+mn-lt"/>
                          <a:ea typeface="+mn-ea"/>
                          <a:cs typeface="+mn-cs"/>
                        </a:rPr>
                        <a:t>преимущество возможности стирания информации ультрафиолетовыми лучами ТЭД ХОФФ </a:t>
                      </a:r>
                      <a:endParaRPr lang="en-US" sz="1800" b="0" i="0" kern="1200" smtClean="0">
                        <a:solidFill>
                          <a:schemeClr val="tx1"/>
                        </a:solidFill>
                        <a:effectLst/>
                        <a:latin typeface="+mn-lt"/>
                        <a:ea typeface="+mn-ea"/>
                        <a:cs typeface="+mn-cs"/>
                      </a:endParaRPr>
                    </a:p>
                    <a:p>
                      <a:pPr marL="171450" indent="-171450">
                        <a:buFontTx/>
                        <a:buChar char="-"/>
                      </a:pPr>
                      <a:r>
                        <a:rPr lang="ru-MO" sz="1800" b="0" i="0" kern="1200" smtClean="0">
                          <a:solidFill>
                            <a:schemeClr val="tx1"/>
                          </a:solidFill>
                          <a:effectLst/>
                          <a:latin typeface="+mn-lt"/>
                          <a:ea typeface="+mn-ea"/>
                          <a:cs typeface="+mn-cs"/>
                        </a:rPr>
                        <a:t>изобретатель микропроцессорамикропроцессор рассматривался как программируемая схема, которая может заменить проводную логику</a:t>
                      </a:r>
                      <a:endParaRPr lang="pt-BR" sz="1800" b="0" i="0" kern="1200" dirty="0">
                        <a:solidFill>
                          <a:schemeClr val="tx1"/>
                        </a:solidFill>
                        <a:effectLst/>
                        <a:latin typeface="+mn-lt"/>
                        <a:ea typeface="+mn-ea"/>
                        <a:cs typeface="+mn-cs"/>
                      </a:endParaRPr>
                    </a:p>
                  </a:txBody>
                  <a:tcPr anchor="ctr"/>
                </a:tc>
                <a:extLst>
                  <a:ext uri="{0D108BD9-81ED-4DB2-BD59-A6C34878D82A}">
                    <a16:rowId xmlns="" xmlns:a16="http://schemas.microsoft.com/office/drawing/2014/main" val="3289740836"/>
                  </a:ext>
                </a:extLst>
              </a:tr>
              <a:tr h="370840">
                <a:tc>
                  <a:txBody>
                    <a:bodyPr/>
                    <a:lstStyle/>
                    <a:p>
                      <a:r>
                        <a:rPr lang="en-US" sz="1800" b="0" i="0" kern="1200" dirty="0" smtClean="0">
                          <a:solidFill>
                            <a:schemeClr val="tx1"/>
                          </a:solidFill>
                          <a:effectLst/>
                          <a:latin typeface="+mn-lt"/>
                          <a:ea typeface="+mn-ea"/>
                          <a:cs typeface="+mn-cs"/>
                        </a:rPr>
                        <a:t>1972</a:t>
                      </a:r>
                      <a:r>
                        <a:rPr lang="en-US" dirty="0" smtClean="0"/>
                        <a:t> </a:t>
                      </a:r>
                      <a:endParaRPr lang="en-US" sz="1800" b="0" i="0" kern="1200" dirty="0">
                        <a:solidFill>
                          <a:schemeClr val="tx1"/>
                        </a:solidFill>
                        <a:effectLst/>
                        <a:latin typeface="+mn-lt"/>
                        <a:ea typeface="+mn-ea"/>
                        <a:cs typeface="+mn-cs"/>
                      </a:endParaRPr>
                    </a:p>
                  </a:txBody>
                  <a:tcPr/>
                </a:tc>
                <a:tc>
                  <a:txBody>
                    <a:bodyPr/>
                    <a:lstStyle/>
                    <a:p>
                      <a:pPr marL="285750" indent="-285750">
                        <a:buFontTx/>
                        <a:buChar char="-"/>
                      </a:pPr>
                      <a:r>
                        <a:rPr lang="ru-MO" sz="1800" b="0" i="0" kern="1200" smtClean="0">
                          <a:solidFill>
                            <a:schemeClr val="tx1"/>
                          </a:solidFill>
                          <a:effectLst/>
                          <a:latin typeface="+mn-lt"/>
                          <a:ea typeface="+mn-ea"/>
                          <a:cs typeface="+mn-cs"/>
                        </a:rPr>
                        <a:t>Микропроцессор Intel 8008: </a:t>
                      </a:r>
                      <a:endParaRPr lang="en-US" sz="1800" b="0" i="0" kern="1200" smtClean="0">
                        <a:solidFill>
                          <a:schemeClr val="tx1"/>
                        </a:solidFill>
                        <a:effectLst/>
                        <a:latin typeface="+mn-lt"/>
                        <a:ea typeface="+mn-ea"/>
                        <a:cs typeface="+mn-cs"/>
                      </a:endParaRPr>
                    </a:p>
                    <a:p>
                      <a:pPr marL="285750" indent="-285750">
                        <a:buFontTx/>
                        <a:buChar char="-"/>
                      </a:pPr>
                      <a:r>
                        <a:rPr lang="ru-MO" sz="1800" b="0" i="0" kern="1200" smtClean="0">
                          <a:solidFill>
                            <a:schemeClr val="tx1"/>
                          </a:solidFill>
                          <a:effectLst/>
                          <a:latin typeface="+mn-lt"/>
                          <a:ea typeface="+mn-ea"/>
                          <a:cs typeface="+mn-cs"/>
                        </a:rPr>
                        <a:t>8 бит данных, 14 бит адреса (16 бит адресной памяти), тактовая частота 800 кГц</a:t>
                      </a:r>
                      <a:endParaRPr lang="en-US" sz="1800" b="0" i="0" kern="1200" smtClean="0">
                        <a:solidFill>
                          <a:schemeClr val="tx1"/>
                        </a:solidFill>
                        <a:effectLst/>
                        <a:latin typeface="+mn-lt"/>
                        <a:ea typeface="+mn-ea"/>
                        <a:cs typeface="+mn-cs"/>
                      </a:endParaRPr>
                    </a:p>
                    <a:p>
                      <a:pPr marL="285750" indent="-285750">
                        <a:buFontTx/>
                        <a:buChar char="-"/>
                      </a:pPr>
                      <a:r>
                        <a:rPr lang="ru-MO" sz="1800" b="0" i="0" kern="1200" smtClean="0">
                          <a:solidFill>
                            <a:schemeClr val="tx1"/>
                          </a:solidFill>
                          <a:effectLst/>
                          <a:latin typeface="+mn-lt"/>
                          <a:ea typeface="+mn-ea"/>
                          <a:cs typeface="+mn-cs"/>
                        </a:rPr>
                        <a:t>простой набор инструкций для арифметических операций (сложение, вычитание) и логика для операций над 85</a:t>
                      </a:r>
                      <a:endParaRPr lang="en-US" sz="1800" b="0" i="0" kern="1200" smtClean="0">
                        <a:solidFill>
                          <a:schemeClr val="tx1"/>
                        </a:solidFill>
                        <a:effectLst/>
                        <a:latin typeface="+mn-lt"/>
                        <a:ea typeface="+mn-ea"/>
                        <a:cs typeface="+mn-cs"/>
                      </a:endParaRPr>
                    </a:p>
                    <a:p>
                      <a:pPr marL="285750" indent="-285750">
                        <a:buFontTx/>
                        <a:buChar char="-"/>
                      </a:pPr>
                      <a:r>
                        <a:rPr lang="ru-MO" sz="1800" b="0" i="0" kern="1200" smtClean="0">
                          <a:solidFill>
                            <a:schemeClr val="tx1"/>
                          </a:solidFill>
                          <a:effectLst/>
                          <a:latin typeface="+mn-lt"/>
                          <a:ea typeface="+mn-ea"/>
                          <a:cs typeface="+mn-cs"/>
                        </a:rPr>
                        <a:t>стек аппаратной реализации, маленький</a:t>
                      </a:r>
                      <a:endParaRPr lang="en-US" dirty="0"/>
                    </a:p>
                  </a:txBody>
                  <a:tcPr/>
                </a:tc>
                <a:extLst>
                  <a:ext uri="{0D108BD9-81ED-4DB2-BD59-A6C34878D82A}">
                    <a16:rowId xmlns="" xmlns:a16="http://schemas.microsoft.com/office/drawing/2014/main" val="1491321007"/>
                  </a:ext>
                </a:extLst>
              </a:tr>
            </a:tbl>
          </a:graphicData>
        </a:graphic>
      </p:graphicFrame>
    </p:spTree>
    <p:extLst>
      <p:ext uri="{BB962C8B-B14F-4D97-AF65-F5344CB8AC3E}">
        <p14:creationId xmlns:p14="http://schemas.microsoft.com/office/powerpoint/2010/main" val="3876689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0"/>
            <a:ext cx="1339273" cy="369332"/>
          </a:xfrm>
          <a:prstGeom prst="rect">
            <a:avLst/>
          </a:prstGeom>
        </p:spPr>
        <p:txBody>
          <a:bodyPr wrap="square">
            <a:spAutoFit/>
          </a:bodyPr>
          <a:lstStyle/>
          <a:p>
            <a:r>
              <a:rPr lang="en-US" dirty="0">
                <a:solidFill>
                  <a:srgbClr val="000000"/>
                </a:solidFill>
                <a:latin typeface="Helvetica" panose="020B0604020202020204" pitchFamily="34" charset="0"/>
              </a:rPr>
              <a:t>1973-1977</a:t>
            </a:r>
            <a:r>
              <a:rPr lang="en-US" dirty="0"/>
              <a:t> </a:t>
            </a:r>
          </a:p>
        </p:txBody>
      </p:sp>
      <p:sp>
        <p:nvSpPr>
          <p:cNvPr id="5" name="Прямоугольник 4"/>
          <p:cNvSpPr/>
          <p:nvPr/>
        </p:nvSpPr>
        <p:spPr>
          <a:xfrm>
            <a:off x="0" y="184666"/>
            <a:ext cx="12099636" cy="4247317"/>
          </a:xfrm>
          <a:prstGeom prst="rect">
            <a:avLst/>
          </a:prstGeom>
        </p:spPr>
        <p:txBody>
          <a:bodyPr wrap="square">
            <a:spAutoFit/>
          </a:bodyPr>
          <a:lstStyle/>
          <a:p>
            <a:pPr marL="285750" indent="-285750">
              <a:buFontTx/>
              <a:buChar char="-"/>
            </a:pPr>
            <a:r>
              <a:rPr lang="ru-MO" smtClean="0">
                <a:solidFill>
                  <a:srgbClr val="000000"/>
                </a:solidFill>
                <a:latin typeface="Helvetica" panose="020B0604020202020204" pitchFamily="34" charset="0"/>
              </a:rPr>
              <a:t>8-битный </a:t>
            </a:r>
            <a:r>
              <a:rPr lang="ru-MO">
                <a:solidFill>
                  <a:srgbClr val="000000"/>
                </a:solidFill>
                <a:latin typeface="Helvetica" panose="020B0604020202020204" pitchFamily="34" charset="0"/>
              </a:rPr>
              <a:t>период, зависящий от микропроцессора, и 16-битные </a:t>
            </a:r>
            <a:r>
              <a:rPr lang="ru-MO">
                <a:solidFill>
                  <a:srgbClr val="000000"/>
                </a:solidFill>
                <a:latin typeface="Helvetica" panose="020B0604020202020204" pitchFamily="34" charset="0"/>
              </a:rPr>
              <a:t>адреса </a:t>
            </a:r>
            <a:endParaRPr lang="en-US" smtClean="0">
              <a:solidFill>
                <a:srgbClr val="000000"/>
              </a:solidFill>
              <a:latin typeface="Helvetica" panose="020B0604020202020204" pitchFamily="34" charset="0"/>
            </a:endParaRPr>
          </a:p>
          <a:p>
            <a:pPr marL="285750" indent="-285750">
              <a:buFontTx/>
              <a:buChar char="-"/>
            </a:pPr>
            <a:r>
              <a:rPr lang="ru-MO" smtClean="0">
                <a:solidFill>
                  <a:srgbClr val="000000"/>
                </a:solidFill>
                <a:latin typeface="Helvetica" panose="020B0604020202020204" pitchFamily="34" charset="0"/>
              </a:rPr>
              <a:t>расширенный </a:t>
            </a:r>
            <a:r>
              <a:rPr lang="ru-MO">
                <a:solidFill>
                  <a:srgbClr val="000000"/>
                </a:solidFill>
                <a:latin typeface="Helvetica" panose="020B0604020202020204" pitchFamily="34" charset="0"/>
              </a:rPr>
              <a:t>набор инструкций для 16-битной обработки данных (адреса могут быть оценены</a:t>
            </a:r>
            <a:r>
              <a:rPr lang="ru-MO">
                <a:solidFill>
                  <a:srgbClr val="000000"/>
                </a:solidFill>
                <a:latin typeface="Helvetica" panose="020B0604020202020204" pitchFamily="34" charset="0"/>
              </a:rPr>
              <a:t>) </a:t>
            </a:r>
            <a:endParaRPr lang="en-US" smtClean="0">
              <a:solidFill>
                <a:srgbClr val="000000"/>
              </a:solidFill>
              <a:latin typeface="Helvetica" panose="020B0604020202020204" pitchFamily="34" charset="0"/>
            </a:endParaRPr>
          </a:p>
          <a:p>
            <a:pPr marL="285750" indent="-285750">
              <a:buFontTx/>
              <a:buChar char="-"/>
            </a:pPr>
            <a:r>
              <a:rPr lang="ru-MO" smtClean="0">
                <a:solidFill>
                  <a:srgbClr val="000000"/>
                </a:solidFill>
                <a:latin typeface="Helvetica" panose="020B0604020202020204" pitchFamily="34" charset="0"/>
              </a:rPr>
              <a:t>стек </a:t>
            </a:r>
            <a:r>
              <a:rPr lang="ru-MO">
                <a:solidFill>
                  <a:srgbClr val="000000"/>
                </a:solidFill>
                <a:latin typeface="Helvetica" panose="020B0604020202020204" pitchFamily="34" charset="0"/>
              </a:rPr>
              <a:t>перемещен из ЦП в память ⇒ возможность обработки вложенных </a:t>
            </a:r>
            <a:r>
              <a:rPr lang="ru-MO">
                <a:solidFill>
                  <a:srgbClr val="000000"/>
                </a:solidFill>
                <a:latin typeface="Helvetica" panose="020B0604020202020204" pitchFamily="34" charset="0"/>
              </a:rPr>
              <a:t>подпрограмм </a:t>
            </a:r>
            <a:endParaRPr lang="en-US" smtClean="0">
              <a:solidFill>
                <a:srgbClr val="000000"/>
              </a:solidFill>
              <a:latin typeface="Helvetica" panose="020B0604020202020204" pitchFamily="34" charset="0"/>
            </a:endParaRPr>
          </a:p>
          <a:p>
            <a:pPr marL="285750" indent="-285750">
              <a:buFontTx/>
              <a:buChar char="-"/>
            </a:pPr>
            <a:r>
              <a:rPr lang="ru-MO" smtClean="0">
                <a:solidFill>
                  <a:srgbClr val="000000"/>
                </a:solidFill>
                <a:latin typeface="Helvetica" panose="020B0604020202020204" pitchFamily="34" charset="0"/>
              </a:rPr>
              <a:t>язык </a:t>
            </a:r>
            <a:r>
              <a:rPr lang="ru-MO">
                <a:solidFill>
                  <a:srgbClr val="000000"/>
                </a:solidFill>
                <a:latin typeface="Helvetica" panose="020B0604020202020204" pitchFamily="34" charset="0"/>
              </a:rPr>
              <a:t>программирования  язык </a:t>
            </a:r>
            <a:r>
              <a:rPr lang="ru-MO">
                <a:solidFill>
                  <a:srgbClr val="000000"/>
                </a:solidFill>
                <a:latin typeface="Helvetica" panose="020B0604020202020204" pitchFamily="34" charset="0"/>
              </a:rPr>
              <a:t>ассемблера </a:t>
            </a:r>
            <a:endParaRPr lang="en-US" smtClean="0">
              <a:solidFill>
                <a:srgbClr val="000000"/>
              </a:solidFill>
              <a:latin typeface="Helvetica" panose="020B0604020202020204" pitchFamily="34" charset="0"/>
            </a:endParaRPr>
          </a:p>
          <a:p>
            <a:pPr marL="285750" indent="-285750">
              <a:buFontTx/>
              <a:buChar char="-"/>
            </a:pPr>
            <a:r>
              <a:rPr lang="ru-MO" smtClean="0">
                <a:solidFill>
                  <a:srgbClr val="000000"/>
                </a:solidFill>
                <a:latin typeface="Helvetica" panose="020B0604020202020204" pitchFamily="34" charset="0"/>
              </a:rPr>
              <a:t>возможность </a:t>
            </a:r>
            <a:r>
              <a:rPr lang="ru-MO">
                <a:solidFill>
                  <a:srgbClr val="000000"/>
                </a:solidFill>
                <a:latin typeface="Helvetica" panose="020B0604020202020204" pitchFamily="34" charset="0"/>
              </a:rPr>
              <a:t>использовать периферийные устройства, специализирующиеся на целочисленной арифметике, расширенной по оси действительных чисел в формате </a:t>
            </a:r>
            <a:r>
              <a:rPr lang="ru-MO">
                <a:solidFill>
                  <a:srgbClr val="000000"/>
                </a:solidFill>
                <a:latin typeface="Helvetica" panose="020B0604020202020204" pitchFamily="34" charset="0"/>
              </a:rPr>
              <a:t>VM </a:t>
            </a:r>
            <a:endParaRPr lang="en-US" smtClean="0">
              <a:solidFill>
                <a:srgbClr val="000000"/>
              </a:solidFill>
              <a:latin typeface="Helvetica" panose="020B0604020202020204" pitchFamily="34" charset="0"/>
            </a:endParaRPr>
          </a:p>
          <a:p>
            <a:r>
              <a:rPr lang="ru-MO" smtClean="0">
                <a:solidFill>
                  <a:srgbClr val="000000"/>
                </a:solidFill>
                <a:latin typeface="Helvetica" panose="020B0604020202020204" pitchFamily="34" charset="0"/>
              </a:rPr>
              <a:t> </a:t>
            </a:r>
            <a:r>
              <a:rPr lang="ru-MO">
                <a:solidFill>
                  <a:srgbClr val="000000"/>
                </a:solidFill>
                <a:latin typeface="Helvetica" panose="020B0604020202020204" pitchFamily="34" charset="0"/>
              </a:rPr>
              <a:t>но они имели низкое быстродействие ⇒ дополнительное потребление (высокие накладные </a:t>
            </a:r>
            <a:r>
              <a:rPr lang="ru-MO">
                <a:solidFill>
                  <a:srgbClr val="000000"/>
                </a:solidFill>
                <a:latin typeface="Helvetica" panose="020B0604020202020204" pitchFamily="34" charset="0"/>
              </a:rPr>
              <a:t>расходы</a:t>
            </a:r>
            <a:r>
              <a:rPr lang="ru-MO" smtClean="0">
                <a:solidFill>
                  <a:srgbClr val="000000"/>
                </a:solidFill>
                <a:latin typeface="Helvetica" panose="020B0604020202020204" pitchFamily="34" charset="0"/>
              </a:rPr>
              <a:t>)- </a:t>
            </a:r>
            <a:r>
              <a:rPr lang="ru-MO">
                <a:solidFill>
                  <a:srgbClr val="000000"/>
                </a:solidFill>
                <a:latin typeface="Helvetica" panose="020B0604020202020204" pitchFamily="34" charset="0"/>
              </a:rPr>
              <a:t>типичный представитель микропроцессора 8080 (1974 г</a:t>
            </a:r>
            <a:r>
              <a:rPr lang="ru-MO">
                <a:solidFill>
                  <a:srgbClr val="000000"/>
                </a:solidFill>
                <a:latin typeface="Helvetica" panose="020B0604020202020204" pitchFamily="34" charset="0"/>
              </a:rPr>
              <a:t>.): </a:t>
            </a:r>
            <a:endParaRPr lang="en-US" smtClean="0">
              <a:solidFill>
                <a:srgbClr val="000000"/>
              </a:solidFill>
              <a:latin typeface="Helvetica" panose="020B0604020202020204" pitchFamily="34" charset="0"/>
            </a:endParaRPr>
          </a:p>
          <a:p>
            <a:r>
              <a:rPr lang="en-US">
                <a:solidFill>
                  <a:srgbClr val="000000"/>
                </a:solidFill>
                <a:latin typeface="Helvetica" panose="020B0604020202020204" pitchFamily="34" charset="0"/>
              </a:rPr>
              <a:t>	</a:t>
            </a:r>
            <a:r>
              <a:rPr lang="ru-MO" smtClean="0">
                <a:solidFill>
                  <a:srgbClr val="000000"/>
                </a:solidFill>
                <a:latin typeface="Helvetica" panose="020B0604020202020204" pitchFamily="34" charset="0"/>
              </a:rPr>
              <a:t>- </a:t>
            </a:r>
            <a:r>
              <a:rPr lang="ru-MO">
                <a:solidFill>
                  <a:srgbClr val="000000"/>
                </a:solidFill>
                <a:latin typeface="Helvetica" panose="020B0604020202020204" pitchFamily="34" charset="0"/>
              </a:rPr>
              <a:t>области применения: системы реального времени, системы управления производственными </a:t>
            </a:r>
            <a:r>
              <a:rPr lang="ru-MO">
                <a:solidFill>
                  <a:srgbClr val="000000"/>
                </a:solidFill>
                <a:latin typeface="Helvetica" panose="020B0604020202020204" pitchFamily="34" charset="0"/>
              </a:rPr>
              <a:t>процессами </a:t>
            </a:r>
            <a:endParaRPr lang="en-US" smtClean="0">
              <a:solidFill>
                <a:srgbClr val="000000"/>
              </a:solidFill>
              <a:latin typeface="Helvetica" panose="020B0604020202020204" pitchFamily="34" charset="0"/>
            </a:endParaRPr>
          </a:p>
          <a:p>
            <a:r>
              <a:rPr lang="en-US">
                <a:solidFill>
                  <a:srgbClr val="000000"/>
                </a:solidFill>
                <a:latin typeface="Helvetica" panose="020B0604020202020204" pitchFamily="34" charset="0"/>
              </a:rPr>
              <a:t>	</a:t>
            </a:r>
            <a:r>
              <a:rPr lang="ru-MO" smtClean="0">
                <a:solidFill>
                  <a:srgbClr val="000000"/>
                </a:solidFill>
                <a:latin typeface="Helvetica" panose="020B0604020202020204" pitchFamily="34" charset="0"/>
              </a:rPr>
              <a:t>- </a:t>
            </a:r>
            <a:r>
              <a:rPr lang="ru-MO">
                <a:solidFill>
                  <a:srgbClr val="000000"/>
                </a:solidFill>
                <a:latin typeface="Helvetica" panose="020B0604020202020204" pitchFamily="34" charset="0"/>
              </a:rPr>
              <a:t>технологии реализации NMOS ⇒ высокая тактовая частота 2-4 МГц ⇒ высокая скорость выполнения </a:t>
            </a:r>
            <a:r>
              <a:rPr lang="ru-MO">
                <a:solidFill>
                  <a:srgbClr val="000000"/>
                </a:solidFill>
                <a:latin typeface="Helvetica" panose="020B0604020202020204" pitchFamily="34" charset="0"/>
              </a:rPr>
              <a:t>команд </a:t>
            </a:r>
            <a:endParaRPr lang="en-US" smtClean="0">
              <a:solidFill>
                <a:srgbClr val="000000"/>
              </a:solidFill>
              <a:latin typeface="Helvetica" panose="020B0604020202020204" pitchFamily="34" charset="0"/>
            </a:endParaRPr>
          </a:p>
          <a:p>
            <a:r>
              <a:rPr lang="ru-MO" smtClean="0">
                <a:solidFill>
                  <a:srgbClr val="000000"/>
                </a:solidFill>
                <a:latin typeface="Helvetica" panose="020B0604020202020204" pitchFamily="34" charset="0"/>
              </a:rPr>
              <a:t>- </a:t>
            </a:r>
            <a:r>
              <a:rPr lang="ru-MO">
                <a:solidFill>
                  <a:srgbClr val="000000"/>
                </a:solidFill>
                <a:latin typeface="Helvetica" panose="020B0604020202020204" pitchFamily="34" charset="0"/>
              </a:rPr>
              <a:t>другие микропроцессоры - Intel 8085, Z80 (ZILOG) - Intel 8086 - 16 бит данных, 20 бит адреса, 4 такта - 8 МГц - Intel 8088 - совместим с существующими на тот момент схемами (1979 г.) em тот же 8086, но с 8-битными данными</a:t>
            </a:r>
            <a:endParaRPr lang="en-US" dirty="0"/>
          </a:p>
        </p:txBody>
      </p:sp>
      <p:sp>
        <p:nvSpPr>
          <p:cNvPr id="6" name="Прямоугольник 5"/>
          <p:cNvSpPr/>
          <p:nvPr/>
        </p:nvSpPr>
        <p:spPr>
          <a:xfrm>
            <a:off x="0" y="4431983"/>
            <a:ext cx="12099636" cy="2031325"/>
          </a:xfrm>
          <a:prstGeom prst="rect">
            <a:avLst/>
          </a:prstGeom>
        </p:spPr>
        <p:txBody>
          <a:bodyPr wrap="square">
            <a:spAutoFit/>
          </a:bodyPr>
          <a:lstStyle/>
          <a:p>
            <a:r>
              <a:rPr lang="ru-MO">
                <a:solidFill>
                  <a:srgbClr val="000000"/>
                </a:solidFill>
                <a:latin typeface="Helvetica" panose="020B0604020202020204" pitchFamily="34" charset="0"/>
              </a:rPr>
              <a:t>Особенности микропроцессора </a:t>
            </a:r>
            <a:r>
              <a:rPr lang="ru-MO">
                <a:solidFill>
                  <a:srgbClr val="000000"/>
                </a:solidFill>
                <a:latin typeface="Helvetica" panose="020B0604020202020204" pitchFamily="34" charset="0"/>
              </a:rPr>
              <a:t>начала </a:t>
            </a:r>
            <a:r>
              <a:rPr lang="ru-MO" smtClean="0">
                <a:solidFill>
                  <a:srgbClr val="000000"/>
                </a:solidFill>
                <a:latin typeface="Helvetica" panose="020B0604020202020204" pitchFamily="34" charset="0"/>
              </a:rPr>
              <a:t>1980-х</a:t>
            </a:r>
            <a:endParaRPr lang="en-US" smtClean="0">
              <a:solidFill>
                <a:srgbClr val="000000"/>
              </a:solidFill>
              <a:latin typeface="Helvetica" panose="020B0604020202020204" pitchFamily="34" charset="0"/>
            </a:endParaRPr>
          </a:p>
          <a:p>
            <a:r>
              <a:rPr lang="en-US">
                <a:solidFill>
                  <a:srgbClr val="000000"/>
                </a:solidFill>
                <a:latin typeface="Helvetica" panose="020B0604020202020204" pitchFamily="34" charset="0"/>
              </a:rPr>
              <a:t/>
            </a:r>
            <a:br>
              <a:rPr lang="en-US">
                <a:solidFill>
                  <a:srgbClr val="000000"/>
                </a:solidFill>
                <a:latin typeface="Helvetica" panose="020B0604020202020204" pitchFamily="34" charset="0"/>
              </a:rPr>
            </a:br>
            <a:r>
              <a:rPr lang="ru-MO">
                <a:solidFill>
                  <a:srgbClr val="000000"/>
                </a:solidFill>
                <a:latin typeface="Helvetica" panose="020B0604020202020204" pitchFamily="34" charset="0"/>
              </a:rPr>
              <a:t>- расширение длины слова данных до 16 бит и 20-битных адресов (1 адресуемый байт</a:t>
            </a:r>
            <a:r>
              <a:rPr lang="ru-MO">
                <a:solidFill>
                  <a:srgbClr val="000000"/>
                </a:solidFill>
                <a:latin typeface="Helvetica" panose="020B0604020202020204" pitchFamily="34" charset="0"/>
              </a:rPr>
              <a:t>) </a:t>
            </a:r>
            <a:endParaRPr lang="en-US" smtClean="0">
              <a:solidFill>
                <a:srgbClr val="000000"/>
              </a:solidFill>
              <a:latin typeface="Helvetica" panose="020B0604020202020204" pitchFamily="34" charset="0"/>
            </a:endParaRPr>
          </a:p>
          <a:p>
            <a:pPr marL="285750" indent="-285750">
              <a:buFontTx/>
              <a:buChar char="-"/>
            </a:pPr>
            <a:r>
              <a:rPr lang="ru-MO" smtClean="0">
                <a:solidFill>
                  <a:srgbClr val="000000"/>
                </a:solidFill>
                <a:latin typeface="Helvetica" panose="020B0604020202020204" pitchFamily="34" charset="0"/>
              </a:rPr>
              <a:t>целочисленная </a:t>
            </a:r>
            <a:r>
              <a:rPr lang="ru-MO">
                <a:solidFill>
                  <a:srgbClr val="000000"/>
                </a:solidFill>
                <a:latin typeface="Helvetica" panose="020B0604020202020204" pitchFamily="34" charset="0"/>
              </a:rPr>
              <a:t>арифметика расширена до 32 бит (простота обработки адресов</a:t>
            </a:r>
            <a:r>
              <a:rPr lang="ru-MO">
                <a:solidFill>
                  <a:srgbClr val="000000"/>
                </a:solidFill>
                <a:latin typeface="Helvetica" panose="020B0604020202020204" pitchFamily="34" charset="0"/>
              </a:rPr>
              <a:t>) </a:t>
            </a:r>
            <a:endParaRPr lang="en-US" smtClean="0">
              <a:solidFill>
                <a:srgbClr val="000000"/>
              </a:solidFill>
              <a:latin typeface="Helvetica" panose="020B0604020202020204" pitchFamily="34" charset="0"/>
            </a:endParaRPr>
          </a:p>
          <a:p>
            <a:pPr marL="285750" indent="-285750">
              <a:buFontTx/>
              <a:buChar char="-"/>
            </a:pPr>
            <a:r>
              <a:rPr lang="ru-MO" smtClean="0">
                <a:solidFill>
                  <a:srgbClr val="000000"/>
                </a:solidFill>
                <a:latin typeface="Helvetica" panose="020B0604020202020204" pitchFamily="34" charset="0"/>
              </a:rPr>
              <a:t>введены </a:t>
            </a:r>
            <a:r>
              <a:rPr lang="ru-MO">
                <a:solidFill>
                  <a:srgbClr val="000000"/>
                </a:solidFill>
                <a:latin typeface="Helvetica" panose="020B0604020202020204" pitchFamily="34" charset="0"/>
              </a:rPr>
              <a:t>инструкции для обработки строк переменной битовой </a:t>
            </a:r>
            <a:r>
              <a:rPr lang="ru-MO">
                <a:solidFill>
                  <a:srgbClr val="000000"/>
                </a:solidFill>
                <a:latin typeface="Helvetica" panose="020B0604020202020204" pitchFamily="34" charset="0"/>
              </a:rPr>
              <a:t>длины </a:t>
            </a:r>
            <a:endParaRPr lang="en-US" smtClean="0">
              <a:solidFill>
                <a:srgbClr val="000000"/>
              </a:solidFill>
              <a:latin typeface="Helvetica" panose="020B0604020202020204" pitchFamily="34" charset="0"/>
            </a:endParaRPr>
          </a:p>
          <a:p>
            <a:pPr marL="285750" indent="-285750">
              <a:buFontTx/>
              <a:buChar char="-"/>
            </a:pPr>
            <a:r>
              <a:rPr lang="ru-MO" smtClean="0">
                <a:solidFill>
                  <a:srgbClr val="000000"/>
                </a:solidFill>
                <a:latin typeface="Helvetica" panose="020B0604020202020204" pitchFamily="34" charset="0"/>
              </a:rPr>
              <a:t>улучшен </a:t>
            </a:r>
            <a:r>
              <a:rPr lang="ru-MO">
                <a:solidFill>
                  <a:srgbClr val="000000"/>
                </a:solidFill>
                <a:latin typeface="Helvetica" panose="020B0604020202020204" pitchFamily="34" charset="0"/>
              </a:rPr>
              <a:t>механизм CALL/RETURN, с расширены возможности реализации языка HLL и </a:t>
            </a:r>
            <a:r>
              <a:rPr lang="ru-MO">
                <a:solidFill>
                  <a:srgbClr val="000000"/>
                </a:solidFill>
                <a:latin typeface="Helvetica" panose="020B0604020202020204" pitchFamily="34" charset="0"/>
              </a:rPr>
              <a:t>рекурсивности </a:t>
            </a:r>
            <a:endParaRPr lang="en-US" smtClean="0">
              <a:solidFill>
                <a:srgbClr val="000000"/>
              </a:solidFill>
              <a:latin typeface="Helvetica" panose="020B0604020202020204" pitchFamily="34" charset="0"/>
            </a:endParaRPr>
          </a:p>
          <a:p>
            <a:pPr marL="285750" indent="-285750">
              <a:buFontTx/>
              <a:buChar char="-"/>
            </a:pPr>
            <a:r>
              <a:rPr lang="ru-MO" smtClean="0">
                <a:solidFill>
                  <a:srgbClr val="000000"/>
                </a:solidFill>
                <a:latin typeface="Helvetica" panose="020B0604020202020204" pitchFamily="34" charset="0"/>
              </a:rPr>
              <a:t>появились </a:t>
            </a:r>
            <a:r>
              <a:rPr lang="ru-MO">
                <a:solidFill>
                  <a:srgbClr val="000000"/>
                </a:solidFill>
                <a:latin typeface="Helvetica" panose="020B0604020202020204" pitchFamily="34" charset="0"/>
              </a:rPr>
              <a:t>новые типы сопроцессоров для обработки ВМ - прогресс в технологии CMOS</a:t>
            </a:r>
            <a:endParaRPr lang="en-US" dirty="0"/>
          </a:p>
        </p:txBody>
      </p:sp>
    </p:spTree>
    <p:extLst>
      <p:ext uri="{BB962C8B-B14F-4D97-AF65-F5344CB8AC3E}">
        <p14:creationId xmlns:p14="http://schemas.microsoft.com/office/powerpoint/2010/main" val="15815075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Таблица 3"/>
          <p:cNvGraphicFramePr>
            <a:graphicFrameLocks noGrp="1"/>
          </p:cNvGraphicFramePr>
          <p:nvPr>
            <p:extLst>
              <p:ext uri="{D42A27DB-BD31-4B8C-83A1-F6EECF244321}">
                <p14:modId xmlns:p14="http://schemas.microsoft.com/office/powerpoint/2010/main" val="806832684"/>
              </p:ext>
            </p:extLst>
          </p:nvPr>
        </p:nvGraphicFramePr>
        <p:xfrm>
          <a:off x="64654" y="100829"/>
          <a:ext cx="12025745" cy="4963160"/>
        </p:xfrm>
        <a:graphic>
          <a:graphicData uri="http://schemas.openxmlformats.org/drawingml/2006/table">
            <a:tbl>
              <a:tblPr firstRow="1" bandRow="1">
                <a:tableStyleId>{5940675A-B579-460E-94D1-54222C63F5DA}</a:tableStyleId>
              </a:tblPr>
              <a:tblGrid>
                <a:gridCol w="868219">
                  <a:extLst>
                    <a:ext uri="{9D8B030D-6E8A-4147-A177-3AD203B41FA5}">
                      <a16:colId xmlns="" xmlns:a16="http://schemas.microsoft.com/office/drawing/2014/main" val="1513949388"/>
                    </a:ext>
                  </a:extLst>
                </a:gridCol>
                <a:gridCol w="11157526">
                  <a:extLst>
                    <a:ext uri="{9D8B030D-6E8A-4147-A177-3AD203B41FA5}">
                      <a16:colId xmlns="" xmlns:a16="http://schemas.microsoft.com/office/drawing/2014/main" val="2859063557"/>
                    </a:ext>
                  </a:extLst>
                </a:gridCol>
              </a:tblGrid>
              <a:tr h="370840">
                <a:tc>
                  <a:txBody>
                    <a:bodyPr/>
                    <a:lstStyle/>
                    <a:p>
                      <a:r>
                        <a:rPr lang="en-US" sz="1800" b="0" i="0" kern="1200" dirty="0" smtClean="0">
                          <a:solidFill>
                            <a:schemeClr val="tx1"/>
                          </a:solidFill>
                          <a:effectLst/>
                          <a:latin typeface="+mn-lt"/>
                          <a:ea typeface="+mn-ea"/>
                          <a:cs typeface="+mn-cs"/>
                        </a:rPr>
                        <a:t>1982</a:t>
                      </a:r>
                      <a:r>
                        <a:rPr lang="en-US" dirty="0" smtClean="0"/>
                        <a:t> </a:t>
                      </a:r>
                      <a:endParaRPr lang="en-US" dirty="0"/>
                    </a:p>
                  </a:txBody>
                  <a:tcPr/>
                </a:tc>
                <a:tc>
                  <a:txBody>
                    <a:bodyPr/>
                    <a:lstStyle/>
                    <a:p>
                      <a:r>
                        <a:rPr lang="ru-MO" sz="1800" b="0" i="0" kern="1200" smtClean="0">
                          <a:solidFill>
                            <a:schemeClr val="tx1"/>
                          </a:solidFill>
                          <a:effectLst/>
                          <a:latin typeface="+mn-lt"/>
                          <a:ea typeface="+mn-ea"/>
                          <a:cs typeface="+mn-cs"/>
                        </a:rPr>
                        <a:t>- Intel 286 – 16-битные данные, 24-битный адрес (16 Moct), тактовая частота 6 ÷ 16 МГц</a:t>
                      </a:r>
                      <a:endParaRPr lang="en-US" dirty="0"/>
                    </a:p>
                  </a:txBody>
                  <a:tcPr/>
                </a:tc>
                <a:extLst>
                  <a:ext uri="{0D108BD9-81ED-4DB2-BD59-A6C34878D82A}">
                    <a16:rowId xmlns="" xmlns:a16="http://schemas.microsoft.com/office/drawing/2014/main" val="1801584055"/>
                  </a:ext>
                </a:extLst>
              </a:tr>
              <a:tr h="370840">
                <a:tc>
                  <a:txBody>
                    <a:bodyPr/>
                    <a:lstStyle/>
                    <a:p>
                      <a:r>
                        <a:rPr lang="en-US" sz="1800" b="0" i="0" kern="1200" dirty="0" smtClean="0">
                          <a:solidFill>
                            <a:schemeClr val="tx1"/>
                          </a:solidFill>
                          <a:effectLst/>
                          <a:latin typeface="+mn-lt"/>
                          <a:ea typeface="+mn-ea"/>
                          <a:cs typeface="+mn-cs"/>
                        </a:rPr>
                        <a:t>1984</a:t>
                      </a:r>
                      <a:r>
                        <a:rPr lang="en-US" dirty="0" smtClean="0"/>
                        <a:t> </a:t>
                      </a:r>
                      <a:endParaRPr lang="en-US" dirty="0"/>
                    </a:p>
                  </a:txBody>
                  <a:tcPr/>
                </a:tc>
                <a:tc>
                  <a:txBody>
                    <a:bodyPr/>
                    <a:lstStyle/>
                    <a:p>
                      <a:pPr marL="285750" indent="-285750">
                        <a:buFontTx/>
                        <a:buChar char="-"/>
                      </a:pPr>
                      <a:r>
                        <a:rPr lang="ru-MO" sz="1800" b="0" i="0" kern="1200" smtClean="0">
                          <a:solidFill>
                            <a:schemeClr val="tx1"/>
                          </a:solidFill>
                          <a:effectLst/>
                          <a:latin typeface="+mn-lt"/>
                          <a:ea typeface="+mn-ea"/>
                          <a:cs typeface="+mn-cs"/>
                        </a:rPr>
                        <a:t>появляется первый компьютер PC AT с микропроцессором 286 в основе </a:t>
                      </a:r>
                      <a:endParaRPr lang="en-US" sz="1800" b="0" i="0" kern="1200" smtClean="0">
                        <a:solidFill>
                          <a:schemeClr val="tx1"/>
                        </a:solidFill>
                        <a:effectLst/>
                        <a:latin typeface="+mn-lt"/>
                        <a:ea typeface="+mn-ea"/>
                        <a:cs typeface="+mn-cs"/>
                      </a:endParaRPr>
                    </a:p>
                    <a:p>
                      <a:pPr marL="285750" indent="-285750">
                        <a:buFontTx/>
                        <a:buChar char="-"/>
                      </a:pPr>
                      <a:r>
                        <a:rPr lang="ru-MO" sz="1800" b="0" i="0" kern="1200" smtClean="0">
                          <a:solidFill>
                            <a:schemeClr val="tx1"/>
                          </a:solidFill>
                          <a:effectLst/>
                          <a:latin typeface="+mn-lt"/>
                          <a:ea typeface="+mn-ea"/>
                          <a:cs typeface="+mn-cs"/>
                        </a:rPr>
                        <a:t>важнейшая особенность - связанная с защитой памяти, предполагающая особую аппаратную организацию, предназначенную для обеспечения поддержки конкретных задач операционной системы </a:t>
                      </a:r>
                      <a:endParaRPr lang="en-US" sz="1800" b="0" i="0" kern="1200" smtClean="0">
                        <a:solidFill>
                          <a:schemeClr val="tx1"/>
                        </a:solidFill>
                        <a:effectLst/>
                        <a:latin typeface="+mn-lt"/>
                        <a:ea typeface="+mn-ea"/>
                        <a:cs typeface="+mn-cs"/>
                      </a:endParaRPr>
                    </a:p>
                    <a:p>
                      <a:pPr marL="285750" indent="-285750">
                        <a:buFontTx/>
                        <a:buChar char="-"/>
                      </a:pPr>
                      <a:r>
                        <a:rPr lang="ru-MO" sz="1800" b="0" i="0" kern="1200" smtClean="0">
                          <a:solidFill>
                            <a:schemeClr val="tx1"/>
                          </a:solidFill>
                          <a:effectLst/>
                          <a:latin typeface="+mn-lt"/>
                          <a:ea typeface="+mn-ea"/>
                          <a:cs typeface="+mn-cs"/>
                        </a:rPr>
                        <a:t>разработаны новые типы приложений : </a:t>
                      </a:r>
                      <a:endParaRPr lang="en-US" sz="1800" b="0" i="0" kern="1200" smtClean="0">
                        <a:solidFill>
                          <a:schemeClr val="tx1"/>
                        </a:solidFill>
                        <a:effectLst/>
                        <a:latin typeface="+mn-lt"/>
                        <a:ea typeface="+mn-ea"/>
                        <a:cs typeface="+mn-cs"/>
                      </a:endParaRPr>
                    </a:p>
                    <a:p>
                      <a:pPr marL="742950" lvl="1" indent="-285750">
                        <a:buFontTx/>
                        <a:buChar char="-"/>
                      </a:pPr>
                      <a:r>
                        <a:rPr lang="ru-MO" sz="1800" b="0" i="0" kern="1200" smtClean="0">
                          <a:solidFill>
                            <a:schemeClr val="tx1"/>
                          </a:solidFill>
                          <a:effectLst/>
                          <a:latin typeface="+mn-lt"/>
                          <a:ea typeface="+mn-ea"/>
                          <a:cs typeface="+mn-cs"/>
                        </a:rPr>
                        <a:t>относящиеся к персональным компьютерам</a:t>
                      </a:r>
                      <a:endParaRPr lang="en-US" sz="1800" b="0" i="0" kern="1200" smtClean="0">
                        <a:solidFill>
                          <a:schemeClr val="tx1"/>
                        </a:solidFill>
                        <a:effectLst/>
                        <a:latin typeface="+mn-lt"/>
                        <a:ea typeface="+mn-ea"/>
                        <a:cs typeface="+mn-cs"/>
                      </a:endParaRPr>
                    </a:p>
                    <a:p>
                      <a:pPr marL="742950" lvl="1" indent="-285750">
                        <a:buFontTx/>
                        <a:buChar char="-"/>
                      </a:pPr>
                      <a:r>
                        <a:rPr lang="ru-MO" sz="1800" b="0" i="0" kern="1200" smtClean="0">
                          <a:solidFill>
                            <a:schemeClr val="tx1"/>
                          </a:solidFill>
                          <a:effectLst/>
                          <a:latin typeface="+mn-lt"/>
                          <a:ea typeface="+mn-ea"/>
                          <a:cs typeface="+mn-cs"/>
                        </a:rPr>
                        <a:t>рабочие станции САПР </a:t>
                      </a:r>
                      <a:endParaRPr lang="en-US" sz="1800" b="0" i="0" kern="1200" smtClean="0">
                        <a:solidFill>
                          <a:schemeClr val="tx1"/>
                        </a:solidFill>
                        <a:effectLst/>
                        <a:latin typeface="+mn-lt"/>
                        <a:ea typeface="+mn-ea"/>
                        <a:cs typeface="+mn-cs"/>
                      </a:endParaRPr>
                    </a:p>
                    <a:p>
                      <a:pPr marL="285750" lvl="0" indent="-285750">
                        <a:buFontTx/>
                        <a:buChar char="-"/>
                      </a:pPr>
                      <a:r>
                        <a:rPr lang="ru-MO" sz="1800" b="0" i="0" kern="1200" smtClean="0">
                          <a:solidFill>
                            <a:schemeClr val="tx1"/>
                          </a:solidFill>
                          <a:effectLst/>
                          <a:latin typeface="+mn-lt"/>
                          <a:ea typeface="+mn-ea"/>
                          <a:cs typeface="+mn-cs"/>
                        </a:rPr>
                        <a:t>системы разделения времени </a:t>
                      </a:r>
                      <a:endParaRPr lang="en-US" sz="1800" b="0" i="0" kern="1200" smtClean="0">
                        <a:solidFill>
                          <a:schemeClr val="tx1"/>
                        </a:solidFill>
                        <a:effectLst/>
                        <a:latin typeface="+mn-lt"/>
                        <a:ea typeface="+mn-ea"/>
                        <a:cs typeface="+mn-cs"/>
                      </a:endParaRPr>
                    </a:p>
                    <a:p>
                      <a:pPr marL="285750" lvl="0" indent="-285750">
                        <a:buFontTx/>
                        <a:buChar char="-"/>
                      </a:pPr>
                      <a:r>
                        <a:rPr lang="ru-MO" sz="1800" b="0" i="0" kern="1200" smtClean="0">
                          <a:solidFill>
                            <a:schemeClr val="tx1"/>
                          </a:solidFill>
                          <a:effectLst/>
                          <a:latin typeface="+mn-lt"/>
                          <a:ea typeface="+mn-ea"/>
                          <a:cs typeface="+mn-cs"/>
                        </a:rPr>
                        <a:t>приложения благодаря степени параллелизма, предлагаемой при выполнении инструкций, написаны на языках высокого уровня (HLL) </a:t>
                      </a:r>
                      <a:endParaRPr lang="en-US" sz="1800" b="0" i="0" kern="1200" smtClean="0">
                        <a:solidFill>
                          <a:schemeClr val="tx1"/>
                        </a:solidFill>
                        <a:effectLst/>
                        <a:latin typeface="+mn-lt"/>
                        <a:ea typeface="+mn-ea"/>
                        <a:cs typeface="+mn-cs"/>
                      </a:endParaRPr>
                    </a:p>
                    <a:p>
                      <a:pPr marL="285750" lvl="0" indent="-285750">
                        <a:buFontTx/>
                        <a:buChar char="-"/>
                      </a:pPr>
                      <a:r>
                        <a:rPr lang="ru-MO" sz="1800" b="0" i="0" kern="1200" smtClean="0">
                          <a:solidFill>
                            <a:schemeClr val="tx1"/>
                          </a:solidFill>
                          <a:effectLst/>
                          <a:latin typeface="+mn-lt"/>
                          <a:ea typeface="+mn-ea"/>
                          <a:cs typeface="+mn-cs"/>
                        </a:rPr>
                        <a:t>возможность доступа к виртуальной памяти - реализовано на данный момент программное обеспечение для ММУ</a:t>
                      </a:r>
                      <a:endParaRPr lang="en-US" dirty="0"/>
                    </a:p>
                  </a:txBody>
                  <a:tcPr/>
                </a:tc>
                <a:extLst>
                  <a:ext uri="{0D108BD9-81ED-4DB2-BD59-A6C34878D82A}">
                    <a16:rowId xmlns="" xmlns:a16="http://schemas.microsoft.com/office/drawing/2014/main" val="2307798300"/>
                  </a:ext>
                </a:extLst>
              </a:tr>
              <a:tr h="370840">
                <a:tc>
                  <a:txBody>
                    <a:bodyPr/>
                    <a:lstStyle/>
                    <a:p>
                      <a:r>
                        <a:rPr lang="en-US" sz="1800" b="0" i="0" kern="1200" dirty="0" smtClean="0">
                          <a:solidFill>
                            <a:schemeClr val="tx1"/>
                          </a:solidFill>
                          <a:effectLst/>
                          <a:latin typeface="+mn-lt"/>
                          <a:ea typeface="+mn-ea"/>
                          <a:cs typeface="+mn-cs"/>
                        </a:rPr>
                        <a:t>1985</a:t>
                      </a:r>
                      <a:r>
                        <a:rPr lang="en-US" dirty="0" smtClean="0"/>
                        <a:t> </a:t>
                      </a:r>
                      <a:endParaRPr lang="en-US" dirty="0"/>
                    </a:p>
                  </a:txBody>
                  <a:tcPr/>
                </a:tc>
                <a:tc>
                  <a:txBody>
                    <a:bodyPr/>
                    <a:lstStyle/>
                    <a:p>
                      <a:r>
                        <a:rPr lang="ru-MO" sz="1800" b="0" i="0" kern="1200" smtClean="0">
                          <a:solidFill>
                            <a:schemeClr val="tx1"/>
                          </a:solidFill>
                          <a:effectLst/>
                          <a:latin typeface="+mn-lt"/>
                          <a:ea typeface="+mn-ea"/>
                          <a:cs typeface="+mn-cs"/>
                        </a:rPr>
                        <a:t>- Intel 386 - 32-битные данные - со встроенным чипом FPU - кэш - встроенный</a:t>
                      </a:r>
                      <a:endParaRPr lang="en-US" dirty="0"/>
                    </a:p>
                  </a:txBody>
                  <a:tcPr/>
                </a:tc>
                <a:extLst>
                  <a:ext uri="{0D108BD9-81ED-4DB2-BD59-A6C34878D82A}">
                    <a16:rowId xmlns="" xmlns:a16="http://schemas.microsoft.com/office/drawing/2014/main" val="2627481702"/>
                  </a:ext>
                </a:extLst>
              </a:tr>
              <a:tr h="370840">
                <a:tc>
                  <a:txBody>
                    <a:bodyPr/>
                    <a:lstStyle/>
                    <a:p>
                      <a:r>
                        <a:rPr lang="en-US" sz="1800" b="0" i="0" kern="1200" dirty="0" smtClean="0">
                          <a:solidFill>
                            <a:schemeClr val="tx1"/>
                          </a:solidFill>
                          <a:effectLst/>
                          <a:latin typeface="+mn-lt"/>
                          <a:ea typeface="+mn-ea"/>
                          <a:cs typeface="+mn-cs"/>
                        </a:rPr>
                        <a:t>1989</a:t>
                      </a:r>
                      <a:r>
                        <a:rPr lang="en-US" dirty="0" smtClean="0"/>
                        <a:t> </a:t>
                      </a:r>
                      <a:endParaRPr lang="en-US" dirty="0"/>
                    </a:p>
                  </a:txBody>
                  <a:tcPr/>
                </a:tc>
                <a:tc>
                  <a:txBody>
                    <a:bodyPr/>
                    <a:lstStyle/>
                    <a:p>
                      <a:r>
                        <a:rPr lang="ru-MO" sz="1800" b="0" i="0" kern="1200" smtClean="0">
                          <a:solidFill>
                            <a:schemeClr val="tx1"/>
                          </a:solidFill>
                          <a:effectLst/>
                          <a:latin typeface="+mn-lt"/>
                          <a:ea typeface="+mn-ea"/>
                          <a:cs typeface="+mn-cs"/>
                        </a:rPr>
                        <a:t>- Intel 486 - скорость &gt; 386 - с интегрированным чипом FPU - кэш - встроенный</a:t>
                      </a:r>
                      <a:endParaRPr lang="en-US" dirty="0"/>
                    </a:p>
                  </a:txBody>
                  <a:tcPr/>
                </a:tc>
                <a:extLst>
                  <a:ext uri="{0D108BD9-81ED-4DB2-BD59-A6C34878D82A}">
                    <a16:rowId xmlns="" xmlns:a16="http://schemas.microsoft.com/office/drawing/2014/main" val="2835652061"/>
                  </a:ext>
                </a:extLst>
              </a:tr>
              <a:tr h="370840">
                <a:tc>
                  <a:txBody>
                    <a:bodyPr/>
                    <a:lstStyle/>
                    <a:p>
                      <a:r>
                        <a:rPr lang="en-US" sz="1800" b="0" i="0" kern="1200" dirty="0" smtClean="0">
                          <a:solidFill>
                            <a:schemeClr val="tx1"/>
                          </a:solidFill>
                          <a:effectLst/>
                          <a:latin typeface="+mn-lt"/>
                          <a:ea typeface="+mn-ea"/>
                          <a:cs typeface="+mn-cs"/>
                        </a:rPr>
                        <a:t>1993</a:t>
                      </a:r>
                      <a:r>
                        <a:rPr lang="en-US" dirty="0" smtClean="0"/>
                        <a:t> </a:t>
                      </a:r>
                      <a:endParaRPr lang="en-US" dirty="0"/>
                    </a:p>
                  </a:txBody>
                  <a:tcPr/>
                </a:tc>
                <a:tc>
                  <a:txBody>
                    <a:bodyPr/>
                    <a:lstStyle/>
                    <a:p>
                      <a:r>
                        <a:rPr lang="it-IT" sz="1800" b="0" i="0" kern="1200" smtClean="0">
                          <a:solidFill>
                            <a:schemeClr val="tx1"/>
                          </a:solidFill>
                          <a:effectLst/>
                          <a:latin typeface="+mn-lt"/>
                          <a:ea typeface="+mn-ea"/>
                          <a:cs typeface="+mn-cs"/>
                        </a:rPr>
                        <a:t>- </a:t>
                      </a:r>
                      <a:r>
                        <a:rPr lang="ru-MO" sz="1800" b="0" i="0" kern="1200" smtClean="0">
                          <a:solidFill>
                            <a:schemeClr val="tx1"/>
                          </a:solidFill>
                          <a:effectLst/>
                          <a:latin typeface="+mn-lt"/>
                          <a:ea typeface="+mn-ea"/>
                          <a:cs typeface="+mn-cs"/>
                        </a:rPr>
                        <a:t>Pentium - частота 60 - 233 МГц - 2 линии сборки - компонент MMX - некоторые более новые модели</a:t>
                      </a:r>
                      <a:endParaRPr lang="en-US" dirty="0"/>
                    </a:p>
                  </a:txBody>
                  <a:tcPr/>
                </a:tc>
                <a:extLst>
                  <a:ext uri="{0D108BD9-81ED-4DB2-BD59-A6C34878D82A}">
                    <a16:rowId xmlns="" xmlns:a16="http://schemas.microsoft.com/office/drawing/2014/main" val="2402678241"/>
                  </a:ext>
                </a:extLst>
              </a:tr>
              <a:tr h="370840">
                <a:tc>
                  <a:txBody>
                    <a:bodyPr/>
                    <a:lstStyle/>
                    <a:p>
                      <a:r>
                        <a:rPr lang="en-US" sz="1800" b="0" i="0" kern="1200" dirty="0" smtClean="0">
                          <a:solidFill>
                            <a:schemeClr val="tx1"/>
                          </a:solidFill>
                          <a:effectLst/>
                          <a:latin typeface="+mn-lt"/>
                          <a:ea typeface="+mn-ea"/>
                          <a:cs typeface="+mn-cs"/>
                        </a:rPr>
                        <a:t>1995</a:t>
                      </a:r>
                      <a:r>
                        <a:rPr lang="en-US" dirty="0" smtClean="0"/>
                        <a:t> </a:t>
                      </a:r>
                      <a:endParaRPr lang="en-US" dirty="0"/>
                    </a:p>
                  </a:txBody>
                  <a:tcPr/>
                </a:tc>
                <a:tc>
                  <a:txBody>
                    <a:bodyPr/>
                    <a:lstStyle/>
                    <a:p>
                      <a:r>
                        <a:rPr lang="ru-MO" sz="1800" b="0" i="0" kern="1200" smtClean="0">
                          <a:solidFill>
                            <a:schemeClr val="tx1"/>
                          </a:solidFill>
                          <a:effectLst/>
                          <a:latin typeface="+mn-lt"/>
                          <a:ea typeface="+mn-ea"/>
                          <a:cs typeface="+mn-cs"/>
                        </a:rPr>
                        <a:t>- Pentium Pro - встроенный двухуровневый буфер 150 - 200 МГц</a:t>
                      </a:r>
                      <a:endParaRPr lang="en-US" dirty="0"/>
                    </a:p>
                  </a:txBody>
                  <a:tcPr/>
                </a:tc>
                <a:extLst>
                  <a:ext uri="{0D108BD9-81ED-4DB2-BD59-A6C34878D82A}">
                    <a16:rowId xmlns="" xmlns:a16="http://schemas.microsoft.com/office/drawing/2014/main" val="2923201419"/>
                  </a:ext>
                </a:extLst>
              </a:tr>
            </a:tbl>
          </a:graphicData>
        </a:graphic>
      </p:graphicFrame>
    </p:spTree>
    <p:extLst>
      <p:ext uri="{BB962C8B-B14F-4D97-AF65-F5344CB8AC3E}">
        <p14:creationId xmlns:p14="http://schemas.microsoft.com/office/powerpoint/2010/main" val="16755227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Таблица 3"/>
          <p:cNvGraphicFramePr>
            <a:graphicFrameLocks noGrp="1"/>
          </p:cNvGraphicFramePr>
          <p:nvPr>
            <p:extLst>
              <p:ext uri="{D42A27DB-BD31-4B8C-83A1-F6EECF244321}">
                <p14:modId xmlns:p14="http://schemas.microsoft.com/office/powerpoint/2010/main" val="1616603724"/>
              </p:ext>
            </p:extLst>
          </p:nvPr>
        </p:nvGraphicFramePr>
        <p:xfrm>
          <a:off x="64654" y="100829"/>
          <a:ext cx="12025745" cy="3296920"/>
        </p:xfrm>
        <a:graphic>
          <a:graphicData uri="http://schemas.openxmlformats.org/drawingml/2006/table">
            <a:tbl>
              <a:tblPr firstRow="1" bandRow="1">
                <a:tableStyleId>{5940675A-B579-460E-94D1-54222C63F5DA}</a:tableStyleId>
              </a:tblPr>
              <a:tblGrid>
                <a:gridCol w="868219">
                  <a:extLst>
                    <a:ext uri="{9D8B030D-6E8A-4147-A177-3AD203B41FA5}">
                      <a16:colId xmlns="" xmlns:a16="http://schemas.microsoft.com/office/drawing/2014/main" val="1513949388"/>
                    </a:ext>
                  </a:extLst>
                </a:gridCol>
                <a:gridCol w="11157526">
                  <a:extLst>
                    <a:ext uri="{9D8B030D-6E8A-4147-A177-3AD203B41FA5}">
                      <a16:colId xmlns="" xmlns:a16="http://schemas.microsoft.com/office/drawing/2014/main" val="2859063557"/>
                    </a:ext>
                  </a:extLst>
                </a:gridCol>
              </a:tblGrid>
              <a:tr h="370840">
                <a:tc>
                  <a:txBody>
                    <a:bodyPr/>
                    <a:lstStyle/>
                    <a:p>
                      <a:r>
                        <a:rPr lang="en-US" sz="1800" b="0" i="0" kern="1200" dirty="0" smtClean="0">
                          <a:solidFill>
                            <a:schemeClr val="tx1"/>
                          </a:solidFill>
                          <a:effectLst/>
                          <a:latin typeface="+mn-lt"/>
                          <a:ea typeface="+mn-ea"/>
                          <a:cs typeface="+mn-cs"/>
                        </a:rPr>
                        <a:t>1997</a:t>
                      </a:r>
                      <a:r>
                        <a:rPr lang="en-US" dirty="0" smtClean="0"/>
                        <a:t> </a:t>
                      </a:r>
                      <a:endParaRPr lang="en-US" dirty="0"/>
                    </a:p>
                  </a:txBody>
                  <a:tcPr/>
                </a:tc>
                <a:tc>
                  <a:txBody>
                    <a:bodyPr/>
                    <a:lstStyle/>
                    <a:p>
                      <a:r>
                        <a:rPr lang="ru-MO" sz="1800" b="0" i="0" kern="1200" smtClean="0">
                          <a:solidFill>
                            <a:schemeClr val="tx1"/>
                          </a:solidFill>
                          <a:effectLst/>
                          <a:latin typeface="+mn-lt"/>
                          <a:ea typeface="+mn-ea"/>
                          <a:cs typeface="+mn-cs"/>
                        </a:rPr>
                        <a:t>- Pentium II - Pentium PRO + MMX -&gt; 233 МГц → Celeron - низкая производительность → Xeon - профессиональный</a:t>
                      </a:r>
                      <a:endParaRPr lang="en-US" dirty="0"/>
                    </a:p>
                  </a:txBody>
                  <a:tcPr/>
                </a:tc>
                <a:extLst>
                  <a:ext uri="{0D108BD9-81ED-4DB2-BD59-A6C34878D82A}">
                    <a16:rowId xmlns="" xmlns:a16="http://schemas.microsoft.com/office/drawing/2014/main" val="1801584055"/>
                  </a:ext>
                </a:extLst>
              </a:tr>
              <a:tr h="370840">
                <a:tc>
                  <a:txBody>
                    <a:bodyPr/>
                    <a:lstStyle/>
                    <a:p>
                      <a:r>
                        <a:rPr lang="en-US" sz="1800" b="0" i="0" kern="1200" dirty="0" smtClean="0">
                          <a:solidFill>
                            <a:schemeClr val="tx1"/>
                          </a:solidFill>
                          <a:effectLst/>
                          <a:latin typeface="+mn-lt"/>
                          <a:ea typeface="+mn-ea"/>
                          <a:cs typeface="+mn-cs"/>
                        </a:rPr>
                        <a:t>1999</a:t>
                      </a:r>
                      <a:r>
                        <a:rPr lang="en-US" dirty="0" smtClean="0"/>
                        <a:t> </a:t>
                      </a:r>
                      <a:endParaRPr lang="en-US" dirty="0"/>
                    </a:p>
                  </a:txBody>
                  <a:tcPr/>
                </a:tc>
                <a:tc>
                  <a:txBody>
                    <a:bodyPr/>
                    <a:lstStyle/>
                    <a:p>
                      <a:r>
                        <a:rPr lang="de-DE" sz="1800" b="0" i="0" kern="1200" dirty="0" smtClean="0">
                          <a:solidFill>
                            <a:schemeClr val="tx1"/>
                          </a:solidFill>
                          <a:effectLst/>
                          <a:latin typeface="+mn-lt"/>
                          <a:ea typeface="+mn-ea"/>
                          <a:cs typeface="+mn-cs"/>
                        </a:rPr>
                        <a:t>- Pentium III - 400 - 700 MHz</a:t>
                      </a:r>
                      <a:r>
                        <a:rPr lang="de-DE" dirty="0" smtClean="0"/>
                        <a:t> </a:t>
                      </a:r>
                      <a:endParaRPr lang="en-US" dirty="0"/>
                    </a:p>
                  </a:txBody>
                  <a:tcPr/>
                </a:tc>
                <a:extLst>
                  <a:ext uri="{0D108BD9-81ED-4DB2-BD59-A6C34878D82A}">
                    <a16:rowId xmlns="" xmlns:a16="http://schemas.microsoft.com/office/drawing/2014/main" val="2307798300"/>
                  </a:ext>
                </a:extLst>
              </a:tr>
              <a:tr h="370840">
                <a:tc>
                  <a:txBody>
                    <a:bodyPr/>
                    <a:lstStyle/>
                    <a:p>
                      <a:r>
                        <a:rPr lang="en-US" sz="1800" b="0" i="0" kern="1200" dirty="0" smtClean="0">
                          <a:solidFill>
                            <a:schemeClr val="tx1"/>
                          </a:solidFill>
                          <a:effectLst/>
                          <a:latin typeface="+mn-lt"/>
                          <a:ea typeface="+mn-ea"/>
                          <a:cs typeface="+mn-cs"/>
                        </a:rPr>
                        <a:t>2000</a:t>
                      </a:r>
                      <a:r>
                        <a:rPr lang="en-US" dirty="0" smtClean="0"/>
                        <a:t> </a:t>
                      </a:r>
                      <a:endParaRPr lang="en-US" dirty="0"/>
                    </a:p>
                  </a:txBody>
                  <a:tcPr/>
                </a:tc>
                <a:tc>
                  <a:txBody>
                    <a:bodyPr/>
                    <a:lstStyle/>
                    <a:p>
                      <a:pPr marL="285750" indent="-285750">
                        <a:buFontTx/>
                        <a:buChar char="-"/>
                      </a:pPr>
                      <a:r>
                        <a:rPr lang="ru-MO" sz="1800" b="0" i="0" kern="1200" smtClean="0">
                          <a:solidFill>
                            <a:schemeClr val="tx1"/>
                          </a:solidFill>
                          <a:effectLst/>
                          <a:latin typeface="+mn-lt"/>
                          <a:ea typeface="+mn-ea"/>
                          <a:cs typeface="+mn-cs"/>
                        </a:rPr>
                        <a:t>Pentium IV (Итаниум) </a:t>
                      </a:r>
                      <a:endParaRPr lang="en-US" sz="1800" b="0" i="0" kern="1200" smtClean="0">
                        <a:solidFill>
                          <a:schemeClr val="tx1"/>
                        </a:solidFill>
                        <a:effectLst/>
                        <a:latin typeface="+mn-lt"/>
                        <a:ea typeface="+mn-ea"/>
                        <a:cs typeface="+mn-cs"/>
                      </a:endParaRPr>
                    </a:p>
                    <a:p>
                      <a:pPr marL="285750" indent="-285750">
                        <a:buFontTx/>
                        <a:buChar char="-"/>
                      </a:pPr>
                      <a:r>
                        <a:rPr lang="ru-MO" sz="1800" b="0" i="0" kern="1200" smtClean="0">
                          <a:solidFill>
                            <a:schemeClr val="tx1"/>
                          </a:solidFill>
                          <a:effectLst/>
                          <a:latin typeface="+mn-lt"/>
                          <a:ea typeface="+mn-ea"/>
                          <a:cs typeface="+mn-cs"/>
                        </a:rPr>
                        <a:t>частота &gt; 1,4 ГГц </a:t>
                      </a:r>
                      <a:endParaRPr lang="en-US" sz="1800" b="0" i="0" kern="1200" smtClean="0">
                        <a:solidFill>
                          <a:schemeClr val="tx1"/>
                        </a:solidFill>
                        <a:effectLst/>
                        <a:latin typeface="+mn-lt"/>
                        <a:ea typeface="+mn-ea"/>
                        <a:cs typeface="+mn-cs"/>
                      </a:endParaRPr>
                    </a:p>
                    <a:p>
                      <a:pPr marL="285750" indent="-285750">
                        <a:buFontTx/>
                        <a:buChar char="-"/>
                      </a:pPr>
                      <a:r>
                        <a:rPr lang="ru-MO" sz="1800" b="0" i="0" kern="1200" smtClean="0">
                          <a:solidFill>
                            <a:schemeClr val="tx1"/>
                          </a:solidFill>
                          <a:effectLst/>
                          <a:latin typeface="+mn-lt"/>
                          <a:ea typeface="+mn-ea"/>
                          <a:cs typeface="+mn-cs"/>
                        </a:rPr>
                        <a:t>Архитектура Netburst (поддержка визуального интернета) </a:t>
                      </a:r>
                      <a:endParaRPr lang="en-US" sz="1800" b="0" i="0" kern="1200" smtClean="0">
                        <a:solidFill>
                          <a:schemeClr val="tx1"/>
                        </a:solidFill>
                        <a:effectLst/>
                        <a:latin typeface="+mn-lt"/>
                        <a:ea typeface="+mn-ea"/>
                        <a:cs typeface="+mn-cs"/>
                      </a:endParaRPr>
                    </a:p>
                    <a:p>
                      <a:pPr marL="285750" indent="-285750">
                        <a:buFontTx/>
                        <a:buChar char="-"/>
                      </a:pPr>
                      <a:r>
                        <a:rPr lang="ru-MO" sz="1800" b="0" i="0" kern="1200" smtClean="0">
                          <a:solidFill>
                            <a:schemeClr val="tx1"/>
                          </a:solidFill>
                          <a:effectLst/>
                          <a:latin typeface="+mn-lt"/>
                          <a:ea typeface="+mn-ea"/>
                          <a:cs typeface="+mn-cs"/>
                        </a:rPr>
                        <a:t>ALU - называется Rapid Execution Engine - обрабатывает команды за полтакта </a:t>
                      </a:r>
                      <a:endParaRPr lang="en-US" sz="1800" b="0" i="0" kern="1200" smtClean="0">
                        <a:solidFill>
                          <a:schemeClr val="tx1"/>
                        </a:solidFill>
                        <a:effectLst/>
                        <a:latin typeface="+mn-lt"/>
                        <a:ea typeface="+mn-ea"/>
                        <a:cs typeface="+mn-cs"/>
                      </a:endParaRPr>
                    </a:p>
                    <a:p>
                      <a:pPr marL="285750" indent="-285750">
                        <a:buFontTx/>
                        <a:buChar char="-"/>
                      </a:pPr>
                      <a:r>
                        <a:rPr lang="ru-MO" sz="1800" b="0" i="0" kern="1200" smtClean="0">
                          <a:solidFill>
                            <a:schemeClr val="tx1"/>
                          </a:solidFill>
                          <a:effectLst/>
                          <a:latin typeface="+mn-lt"/>
                          <a:ea typeface="+mn-ea"/>
                          <a:cs typeface="+mn-cs"/>
                        </a:rPr>
                        <a:t>Pentium IV на частоте 1,4 ГГц = в 3 раза быстрее на Pentium III на 1000 МГц = на 7% быстрее, чем Pentium III на частоте 1400 МГц (29 миллионов транзисторов)</a:t>
                      </a:r>
                      <a:endParaRPr lang="en-US" sz="1800" b="0" i="0" kern="1200" smtClean="0">
                        <a:solidFill>
                          <a:schemeClr val="tx1"/>
                        </a:solidFill>
                        <a:effectLst/>
                        <a:latin typeface="+mn-lt"/>
                        <a:ea typeface="+mn-ea"/>
                        <a:cs typeface="+mn-cs"/>
                      </a:endParaRPr>
                    </a:p>
                    <a:p>
                      <a:pPr marL="285750" indent="-285750">
                        <a:buFontTx/>
                        <a:buChar char="-"/>
                      </a:pPr>
                      <a:r>
                        <a:rPr lang="ru-MO" sz="1800" b="0" i="0" kern="1200" smtClean="0">
                          <a:solidFill>
                            <a:schemeClr val="tx1"/>
                          </a:solidFill>
                          <a:effectLst/>
                          <a:latin typeface="+mn-lt"/>
                          <a:ea typeface="+mn-ea"/>
                          <a:cs typeface="+mn-cs"/>
                        </a:rPr>
                        <a:t>42 миллиона транзисторов - поддержка Интернета → прямой обмен данными между компьютерами пользователей Интернета → стратегия Nepster</a:t>
                      </a:r>
                      <a:endParaRPr lang="en-US" dirty="0"/>
                    </a:p>
                  </a:txBody>
                  <a:tcPr/>
                </a:tc>
                <a:extLst>
                  <a:ext uri="{0D108BD9-81ED-4DB2-BD59-A6C34878D82A}">
                    <a16:rowId xmlns="" xmlns:a16="http://schemas.microsoft.com/office/drawing/2014/main" val="2627481702"/>
                  </a:ext>
                </a:extLst>
              </a:tr>
            </a:tbl>
          </a:graphicData>
        </a:graphic>
      </p:graphicFrame>
    </p:spTree>
    <p:extLst>
      <p:ext uri="{BB962C8B-B14F-4D97-AF65-F5344CB8AC3E}">
        <p14:creationId xmlns:p14="http://schemas.microsoft.com/office/powerpoint/2010/main" val="40749586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0"/>
            <a:ext cx="6052240" cy="1754326"/>
          </a:xfrm>
          <a:prstGeom prst="rect">
            <a:avLst/>
          </a:prstGeom>
        </p:spPr>
        <p:txBody>
          <a:bodyPr wrap="square">
            <a:spAutoFit/>
          </a:bodyPr>
          <a:lstStyle/>
          <a:p>
            <a:r>
              <a:rPr lang="ru-MO" b="1">
                <a:solidFill>
                  <a:srgbClr val="000000"/>
                </a:solidFill>
                <a:latin typeface="Times New Roman" pitchFamily="18" charset="0"/>
                <a:cs typeface="Times New Roman" pitchFamily="18" charset="0"/>
              </a:rPr>
              <a:t>Особенности новейших микропроцессоров</a:t>
            </a:r>
            <a:r>
              <a:rPr lang="en-US" b="1" dirty="0">
                <a:solidFill>
                  <a:srgbClr val="000000"/>
                </a:solidFill>
                <a:latin typeface="Times New Roman" pitchFamily="18" charset="0"/>
                <a:cs typeface="Times New Roman" pitchFamily="18" charset="0"/>
              </a:rPr>
              <a:t/>
            </a:r>
            <a:br>
              <a:rPr lang="en-US" b="1" dirty="0">
                <a:solidFill>
                  <a:srgbClr val="000000"/>
                </a:solidFill>
                <a:latin typeface="Times New Roman" pitchFamily="18" charset="0"/>
                <a:cs typeface="Times New Roman" pitchFamily="18" charset="0"/>
              </a:rPr>
            </a:br>
            <a:r>
              <a:rPr lang="en-US">
                <a:solidFill>
                  <a:srgbClr val="000000"/>
                </a:solidFill>
                <a:latin typeface="Times New Roman" pitchFamily="18" charset="0"/>
                <a:cs typeface="Times New Roman" pitchFamily="18" charset="0"/>
              </a:rPr>
              <a:t>- </a:t>
            </a:r>
            <a:r>
              <a:rPr lang="ru-MO">
                <a:solidFill>
                  <a:srgbClr val="000000"/>
                </a:solidFill>
                <a:latin typeface="Times New Roman" pitchFamily="18" charset="0"/>
                <a:cs typeface="Times New Roman" pitchFamily="18" charset="0"/>
              </a:rPr>
              <a:t>на основе существования 4 основных единиц</a:t>
            </a:r>
            <a:r>
              <a:rPr lang="en-US" smtClean="0">
                <a:solidFill>
                  <a:srgbClr val="000000"/>
                </a:solidFill>
                <a:latin typeface="Times New Roman" pitchFamily="18" charset="0"/>
                <a:cs typeface="Times New Roman" pitchFamily="18" charset="0"/>
              </a:rPr>
              <a:t>:</a:t>
            </a:r>
            <a:r>
              <a:rPr lang="x-none" smtClean="0">
                <a:solidFill>
                  <a:srgbClr val="000000"/>
                </a:solidFill>
                <a:latin typeface="Times New Roman" pitchFamily="18" charset="0"/>
                <a:cs typeface="Times New Roman" pitchFamily="18" charset="0"/>
              </a:rPr>
              <a:t> </a:t>
            </a:r>
            <a:endParaRPr lang="x-none" dirty="0" smtClean="0">
              <a:solidFill>
                <a:srgbClr val="000000"/>
              </a:solidFill>
              <a:latin typeface="Times New Roman" pitchFamily="18" charset="0"/>
              <a:cs typeface="Times New Roman" pitchFamily="18" charset="0"/>
            </a:endParaRPr>
          </a:p>
          <a:p>
            <a:pPr marL="285750" indent="-285750">
              <a:buFont typeface="Arial" panose="020B0604020202020204" pitchFamily="34" charset="0"/>
              <a:buChar char="•"/>
            </a:pPr>
            <a:r>
              <a:rPr lang="en-US" smtClean="0">
                <a:solidFill>
                  <a:srgbClr val="000000"/>
                </a:solidFill>
                <a:latin typeface="Helvetica" panose="020B0604020202020204" pitchFamily="34" charset="0"/>
              </a:rPr>
              <a:t>CPU </a:t>
            </a:r>
            <a:r>
              <a:rPr lang="en-US" smtClean="0">
                <a:solidFill>
                  <a:srgbClr val="000000"/>
                </a:solidFill>
                <a:latin typeface="Helvetica" panose="020B0604020202020204" pitchFamily="34" charset="0"/>
              </a:rPr>
              <a:t>(</a:t>
            </a:r>
            <a:r>
              <a:rPr lang="ru-MO">
                <a:solidFill>
                  <a:srgbClr val="000000"/>
                </a:solidFill>
                <a:latin typeface="Helvetica" panose="020B0604020202020204" pitchFamily="34" charset="0"/>
              </a:rPr>
              <a:t>центральное процессорное устройство</a:t>
            </a:r>
            <a:r>
              <a:rPr lang="en-US" smtClean="0">
                <a:solidFill>
                  <a:srgbClr val="000000"/>
                </a:solidFill>
                <a:latin typeface="Helvetica" panose="020B0604020202020204" pitchFamily="34" charset="0"/>
              </a:rPr>
              <a:t>)</a:t>
            </a:r>
            <a:endParaRPr lang="x-none" dirty="0" smtClean="0">
              <a:solidFill>
                <a:srgbClr val="000000"/>
              </a:solidFill>
              <a:latin typeface="Helvetica" panose="020B0604020202020204" pitchFamily="34" charset="0"/>
            </a:endParaRPr>
          </a:p>
          <a:p>
            <a:pPr marL="285750" indent="-285750">
              <a:buFont typeface="Arial" panose="020B0604020202020204" pitchFamily="34" charset="0"/>
              <a:buChar char="•"/>
            </a:pPr>
            <a:r>
              <a:rPr lang="en-US" smtClean="0">
                <a:solidFill>
                  <a:srgbClr val="000000"/>
                </a:solidFill>
                <a:latin typeface="Helvetica" panose="020B0604020202020204" pitchFamily="34" charset="0"/>
              </a:rPr>
              <a:t>FPU </a:t>
            </a:r>
            <a:r>
              <a:rPr lang="en-US" smtClean="0">
                <a:solidFill>
                  <a:srgbClr val="000000"/>
                </a:solidFill>
                <a:latin typeface="Helvetica" panose="020B0604020202020204" pitchFamily="34" charset="0"/>
              </a:rPr>
              <a:t>(</a:t>
            </a:r>
            <a:r>
              <a:rPr lang="ru-MO">
                <a:solidFill>
                  <a:srgbClr val="000000"/>
                </a:solidFill>
                <a:latin typeface="Helvetica" panose="020B0604020202020204" pitchFamily="34" charset="0"/>
              </a:rPr>
              <a:t>блок обработки в ВМ</a:t>
            </a:r>
            <a:r>
              <a:rPr lang="en-US" smtClean="0">
                <a:solidFill>
                  <a:srgbClr val="000000"/>
                </a:solidFill>
                <a:latin typeface="Helvetica" panose="020B0604020202020204" pitchFamily="34" charset="0"/>
              </a:rPr>
              <a:t>)</a:t>
            </a:r>
            <a:endParaRPr lang="x-none" dirty="0" smtClean="0">
              <a:solidFill>
                <a:srgbClr val="000000"/>
              </a:solidFill>
              <a:latin typeface="Helvetica" panose="020B0604020202020204" pitchFamily="34" charset="0"/>
            </a:endParaRPr>
          </a:p>
          <a:p>
            <a:pPr marL="285750" indent="-285750">
              <a:buFont typeface="Arial" panose="020B0604020202020204" pitchFamily="34" charset="0"/>
              <a:buChar char="•"/>
            </a:pPr>
            <a:r>
              <a:rPr lang="en-US" smtClean="0">
                <a:solidFill>
                  <a:srgbClr val="000000"/>
                </a:solidFill>
                <a:latin typeface="Helvetica" panose="020B0604020202020204" pitchFamily="34" charset="0"/>
              </a:rPr>
              <a:t>MMU </a:t>
            </a:r>
            <a:r>
              <a:rPr lang="en-US" smtClean="0">
                <a:solidFill>
                  <a:srgbClr val="000000"/>
                </a:solidFill>
                <a:latin typeface="Helvetica" panose="020B0604020202020204" pitchFamily="34" charset="0"/>
              </a:rPr>
              <a:t>(</a:t>
            </a:r>
            <a:r>
              <a:rPr lang="ru-MO">
                <a:solidFill>
                  <a:srgbClr val="000000"/>
                </a:solidFill>
                <a:latin typeface="Helvetica" panose="020B0604020202020204" pitchFamily="34" charset="0"/>
              </a:rPr>
              <a:t>блок управления памятью</a:t>
            </a:r>
            <a:r>
              <a:rPr lang="en-US" smtClean="0">
                <a:solidFill>
                  <a:srgbClr val="000000"/>
                </a:solidFill>
                <a:latin typeface="Helvetica" panose="020B0604020202020204" pitchFamily="34" charset="0"/>
              </a:rPr>
              <a:t>)</a:t>
            </a:r>
            <a:endParaRPr lang="x-none" dirty="0" smtClean="0">
              <a:solidFill>
                <a:srgbClr val="000000"/>
              </a:solidFill>
              <a:latin typeface="Helvetica" panose="020B0604020202020204" pitchFamily="34" charset="0"/>
            </a:endParaRPr>
          </a:p>
          <a:p>
            <a:pPr marL="285750" indent="-285750">
              <a:buFont typeface="Arial" panose="020B0604020202020204" pitchFamily="34" charset="0"/>
              <a:buChar char="•"/>
            </a:pPr>
            <a:r>
              <a:rPr lang="en-US" smtClean="0">
                <a:solidFill>
                  <a:srgbClr val="000000"/>
                </a:solidFill>
                <a:latin typeface="Helvetica" panose="020B0604020202020204" pitchFamily="34" charset="0"/>
              </a:rPr>
              <a:t>MMX </a:t>
            </a:r>
            <a:r>
              <a:rPr lang="en-US" smtClean="0">
                <a:solidFill>
                  <a:srgbClr val="000000"/>
                </a:solidFill>
                <a:latin typeface="Helvetica" panose="020B0604020202020204" pitchFamily="34" charset="0"/>
              </a:rPr>
              <a:t>(</a:t>
            </a:r>
            <a:r>
              <a:rPr lang="ru-MO">
                <a:solidFill>
                  <a:srgbClr val="000000"/>
                </a:solidFill>
                <a:latin typeface="Helvetica" panose="020B0604020202020204" pitchFamily="34" charset="0"/>
              </a:rPr>
              <a:t>мультимедийный блок</a:t>
            </a:r>
            <a:r>
              <a:rPr lang="en-US" smtClean="0">
                <a:solidFill>
                  <a:srgbClr val="000000"/>
                </a:solidFill>
                <a:latin typeface="Helvetica" panose="020B0604020202020204" pitchFamily="34" charset="0"/>
              </a:rPr>
              <a:t>)</a:t>
            </a:r>
            <a:r>
              <a:rPr lang="en-US" smtClean="0"/>
              <a:t> </a:t>
            </a:r>
            <a:endParaRPr lang="en-US" dirty="0"/>
          </a:p>
        </p:txBody>
      </p:sp>
      <p:sp>
        <p:nvSpPr>
          <p:cNvPr id="5" name="Прямоугольник 4"/>
          <p:cNvSpPr/>
          <p:nvPr/>
        </p:nvSpPr>
        <p:spPr>
          <a:xfrm>
            <a:off x="-1" y="1953533"/>
            <a:ext cx="12104483" cy="4801314"/>
          </a:xfrm>
          <a:prstGeom prst="rect">
            <a:avLst/>
          </a:prstGeom>
        </p:spPr>
        <p:txBody>
          <a:bodyPr wrap="square">
            <a:spAutoFit/>
          </a:bodyPr>
          <a:lstStyle/>
          <a:p>
            <a:r>
              <a:rPr lang="en-US" dirty="0">
                <a:solidFill>
                  <a:srgbClr val="000000"/>
                </a:solidFill>
                <a:latin typeface="Helvetica" panose="020B0604020202020204" pitchFamily="34" charset="0"/>
              </a:rPr>
              <a:t>CPU </a:t>
            </a:r>
            <a:r>
              <a:rPr lang="en-US">
                <a:solidFill>
                  <a:srgbClr val="000000"/>
                </a:solidFill>
                <a:latin typeface="Helvetica" panose="020B0604020202020204" pitchFamily="34" charset="0"/>
              </a:rPr>
              <a:t>- </a:t>
            </a:r>
            <a:r>
              <a:rPr lang="ru-MO">
                <a:solidFill>
                  <a:srgbClr val="000000"/>
                </a:solidFill>
                <a:latin typeface="Helvetica" panose="020B0604020202020204" pitchFamily="34" charset="0"/>
              </a:rPr>
              <a:t>на выполнение работ </a:t>
            </a:r>
            <a:r>
              <a:rPr lang="ru-MO">
                <a:solidFill>
                  <a:srgbClr val="000000"/>
                </a:solidFill>
                <a:latin typeface="Helvetica" panose="020B0604020202020204" pitchFamily="34" charset="0"/>
              </a:rPr>
              <a:t>общего </a:t>
            </a:r>
            <a:r>
              <a:rPr lang="ru-MO" smtClean="0">
                <a:solidFill>
                  <a:srgbClr val="000000"/>
                </a:solidFill>
                <a:latin typeface="Helvetica" panose="020B0604020202020204" pitchFamily="34" charset="0"/>
              </a:rPr>
              <a:t>пользования</a:t>
            </a:r>
            <a:r>
              <a:rPr lang="en-US" smtClean="0">
                <a:solidFill>
                  <a:srgbClr val="000000"/>
                </a:solidFill>
                <a:latin typeface="Helvetica" panose="020B0604020202020204" pitchFamily="34" charset="0"/>
              </a:rPr>
              <a:t> </a:t>
            </a:r>
            <a:r>
              <a:rPr lang="en-US" dirty="0">
                <a:solidFill>
                  <a:srgbClr val="000000"/>
                </a:solidFill>
                <a:latin typeface="Helvetica" panose="020B0604020202020204" pitchFamily="34" charset="0"/>
              </a:rPr>
              <a:t/>
            </a:r>
            <a:br>
              <a:rPr lang="en-US" dirty="0">
                <a:solidFill>
                  <a:srgbClr val="000000"/>
                </a:solidFill>
                <a:latin typeface="Helvetica" panose="020B0604020202020204" pitchFamily="34" charset="0"/>
              </a:rPr>
            </a:br>
            <a:r>
              <a:rPr lang="en-US" dirty="0">
                <a:solidFill>
                  <a:srgbClr val="000000"/>
                </a:solidFill>
                <a:latin typeface="Helvetica" panose="020B0604020202020204" pitchFamily="34" charset="0"/>
              </a:rPr>
              <a:t>FPU </a:t>
            </a:r>
            <a:r>
              <a:rPr lang="en-US">
                <a:solidFill>
                  <a:srgbClr val="000000"/>
                </a:solidFill>
                <a:latin typeface="Helvetica" panose="020B0604020202020204" pitchFamily="34" charset="0"/>
              </a:rPr>
              <a:t>- </a:t>
            </a:r>
            <a:r>
              <a:rPr lang="ru-MO">
                <a:solidFill>
                  <a:srgbClr val="000000"/>
                </a:solidFill>
                <a:latin typeface="Helvetica" panose="020B0604020202020204" pitchFamily="34" charset="0"/>
              </a:rPr>
              <a:t>специализируется на арифметических операциях в VM</a:t>
            </a:r>
            <a:r>
              <a:rPr lang="en-US" dirty="0">
                <a:solidFill>
                  <a:srgbClr val="000000"/>
                </a:solidFill>
                <a:latin typeface="Helvetica" panose="020B0604020202020204" pitchFamily="34" charset="0"/>
              </a:rPr>
              <a:t/>
            </a:r>
            <a:br>
              <a:rPr lang="en-US" dirty="0">
                <a:solidFill>
                  <a:srgbClr val="000000"/>
                </a:solidFill>
                <a:latin typeface="Helvetica" panose="020B0604020202020204" pitchFamily="34" charset="0"/>
              </a:rPr>
            </a:br>
            <a:r>
              <a:rPr lang="en-US" dirty="0">
                <a:solidFill>
                  <a:srgbClr val="000000"/>
                </a:solidFill>
                <a:latin typeface="Helvetica" panose="020B0604020202020204" pitchFamily="34" charset="0"/>
              </a:rPr>
              <a:t>MMU </a:t>
            </a:r>
            <a:r>
              <a:rPr lang="en-US">
                <a:solidFill>
                  <a:srgbClr val="000000"/>
                </a:solidFill>
                <a:latin typeface="Helvetica" panose="020B0604020202020204" pitchFamily="34" charset="0"/>
              </a:rPr>
              <a:t>- </a:t>
            </a:r>
            <a:r>
              <a:rPr lang="ru-MO">
                <a:solidFill>
                  <a:srgbClr val="000000"/>
                </a:solidFill>
                <a:latin typeface="Helvetica" panose="020B0604020202020204" pitchFamily="34" charset="0"/>
              </a:rPr>
              <a:t>поддержка функций виртуальной памяти и жесткая поддержка защиты памяти</a:t>
            </a:r>
            <a:r>
              <a:rPr lang="en-US" dirty="0">
                <a:solidFill>
                  <a:srgbClr val="000000"/>
                </a:solidFill>
                <a:latin typeface="Helvetica" panose="020B0604020202020204" pitchFamily="34" charset="0"/>
              </a:rPr>
              <a:t/>
            </a:r>
            <a:br>
              <a:rPr lang="en-US" dirty="0">
                <a:solidFill>
                  <a:srgbClr val="000000"/>
                </a:solidFill>
                <a:latin typeface="Helvetica" panose="020B0604020202020204" pitchFamily="34" charset="0"/>
              </a:rPr>
            </a:br>
            <a:r>
              <a:rPr lang="en-US" dirty="0">
                <a:solidFill>
                  <a:srgbClr val="000000"/>
                </a:solidFill>
                <a:latin typeface="Helvetica" panose="020B0604020202020204" pitchFamily="34" charset="0"/>
              </a:rPr>
              <a:t>MMX </a:t>
            </a:r>
            <a:r>
              <a:rPr lang="en-US">
                <a:solidFill>
                  <a:srgbClr val="000000"/>
                </a:solidFill>
                <a:latin typeface="Helvetica" panose="020B0604020202020204" pitchFamily="34" charset="0"/>
              </a:rPr>
              <a:t>- </a:t>
            </a:r>
            <a:r>
              <a:rPr lang="ru-MO">
                <a:solidFill>
                  <a:srgbClr val="000000"/>
                </a:solidFill>
                <a:latin typeface="Helvetica" panose="020B0604020202020204" pitchFamily="34" charset="0"/>
              </a:rPr>
              <a:t>поддержка мультимедийных функций обработки видео и звука</a:t>
            </a:r>
            <a:r>
              <a:rPr lang="en-US" dirty="0">
                <a:solidFill>
                  <a:srgbClr val="000000"/>
                </a:solidFill>
                <a:latin typeface="Helvetica" panose="020B0604020202020204" pitchFamily="34" charset="0"/>
              </a:rPr>
              <a:t/>
            </a:r>
            <a:br>
              <a:rPr lang="en-US" dirty="0">
                <a:solidFill>
                  <a:srgbClr val="000000"/>
                </a:solidFill>
                <a:latin typeface="Helvetica" panose="020B0604020202020204" pitchFamily="34" charset="0"/>
              </a:rPr>
            </a:br>
            <a:r>
              <a:rPr lang="en-US">
                <a:solidFill>
                  <a:srgbClr val="000000"/>
                </a:solidFill>
                <a:latin typeface="Helvetica" panose="020B0604020202020204" pitchFamily="34" charset="0"/>
              </a:rPr>
              <a:t>- </a:t>
            </a:r>
            <a:r>
              <a:rPr lang="ru-MO">
                <a:solidFill>
                  <a:srgbClr val="000000"/>
                </a:solidFill>
                <a:latin typeface="Helvetica" panose="020B0604020202020204" pitchFamily="34" charset="0"/>
              </a:rPr>
              <a:t>кроме того, новейшие микропроцессоры также включают в себя схемы на плате, которые раньше были</a:t>
            </a:r>
            <a:r>
              <a:rPr lang="en-US" dirty="0" smtClean="0">
                <a:solidFill>
                  <a:srgbClr val="000000"/>
                </a:solidFill>
                <a:latin typeface="Helvetica" panose="020B0604020202020204" pitchFamily="34" charset="0"/>
              </a:rPr>
              <a:t/>
            </a:r>
            <a:br>
              <a:rPr lang="en-US" dirty="0" smtClean="0">
                <a:solidFill>
                  <a:srgbClr val="000000"/>
                </a:solidFill>
                <a:latin typeface="Helvetica" panose="020B0604020202020204" pitchFamily="34" charset="0"/>
              </a:rPr>
            </a:br>
            <a:endParaRPr lang="x-none" dirty="0" smtClean="0">
              <a:solidFill>
                <a:srgbClr val="000000"/>
              </a:solidFill>
              <a:latin typeface="Helvetica" panose="020B0604020202020204" pitchFamily="34" charset="0"/>
            </a:endParaRPr>
          </a:p>
          <a:p>
            <a:r>
              <a:rPr lang="ru-MO">
                <a:solidFill>
                  <a:srgbClr val="000000"/>
                </a:solidFill>
                <a:latin typeface="Helvetica" panose="020B0604020202020204" pitchFamily="34" charset="0"/>
              </a:rPr>
              <a:t>внешние</a:t>
            </a:r>
            <a:r>
              <a:rPr lang="ru-MO">
                <a:solidFill>
                  <a:srgbClr val="000000"/>
                </a:solidFill>
                <a:latin typeface="Helvetica" panose="020B0604020202020204" pitchFamily="34" charset="0"/>
              </a:rPr>
              <a:t>: </a:t>
            </a:r>
            <a:endParaRPr lang="en-US" smtClean="0">
              <a:solidFill>
                <a:srgbClr val="000000"/>
              </a:solidFill>
              <a:latin typeface="Helvetica" panose="020B0604020202020204" pitchFamily="34" charset="0"/>
            </a:endParaRPr>
          </a:p>
          <a:p>
            <a:pPr marL="285750" indent="-285750">
              <a:buFontTx/>
              <a:buChar char="-"/>
            </a:pPr>
            <a:r>
              <a:rPr lang="ru-MO" smtClean="0">
                <a:solidFill>
                  <a:srgbClr val="000000"/>
                </a:solidFill>
                <a:latin typeface="Helvetica" panose="020B0604020202020204" pitchFamily="34" charset="0"/>
              </a:rPr>
              <a:t>контроллер </a:t>
            </a:r>
            <a:r>
              <a:rPr lang="ru-MO">
                <a:solidFill>
                  <a:srgbClr val="000000"/>
                </a:solidFill>
                <a:latin typeface="Helvetica" panose="020B0604020202020204" pitchFamily="34" charset="0"/>
              </a:rPr>
              <a:t>кэш-памяти </a:t>
            </a:r>
            <a:endParaRPr lang="en-US" smtClean="0">
              <a:solidFill>
                <a:srgbClr val="000000"/>
              </a:solidFill>
              <a:latin typeface="Helvetica" panose="020B0604020202020204" pitchFamily="34" charset="0"/>
            </a:endParaRPr>
          </a:p>
          <a:p>
            <a:pPr marL="285750" indent="-285750">
              <a:buFontTx/>
              <a:buChar char="-"/>
            </a:pPr>
            <a:r>
              <a:rPr lang="ru-MO" smtClean="0">
                <a:solidFill>
                  <a:srgbClr val="000000"/>
                </a:solidFill>
                <a:latin typeface="Helvetica" panose="020B0604020202020204" pitchFamily="34" charset="0"/>
              </a:rPr>
              <a:t>периферийный </a:t>
            </a:r>
            <a:r>
              <a:rPr lang="ru-MO">
                <a:solidFill>
                  <a:srgbClr val="000000"/>
                </a:solidFill>
                <a:latin typeface="Helvetica" panose="020B0604020202020204" pitchFamily="34" charset="0"/>
              </a:rPr>
              <a:t>сопроцессор для быстрых операций </a:t>
            </a:r>
            <a:r>
              <a:rPr lang="ru-MO">
                <a:solidFill>
                  <a:srgbClr val="000000"/>
                </a:solidFill>
                <a:latin typeface="Helvetica" panose="020B0604020202020204" pitchFamily="34" charset="0"/>
              </a:rPr>
              <a:t>ввода-вывода </a:t>
            </a:r>
            <a:endParaRPr lang="en-US" smtClean="0">
              <a:solidFill>
                <a:srgbClr val="000000"/>
              </a:solidFill>
              <a:latin typeface="Helvetica" panose="020B0604020202020204" pitchFamily="34" charset="0"/>
            </a:endParaRPr>
          </a:p>
          <a:p>
            <a:pPr marL="285750" indent="-285750">
              <a:buFontTx/>
              <a:buChar char="-"/>
            </a:pPr>
            <a:r>
              <a:rPr lang="ru-MO" smtClean="0">
                <a:solidFill>
                  <a:srgbClr val="000000"/>
                </a:solidFill>
                <a:latin typeface="Helvetica" panose="020B0604020202020204" pitchFamily="34" charset="0"/>
              </a:rPr>
              <a:t>поддержка </a:t>
            </a:r>
            <a:r>
              <a:rPr lang="ru-MO">
                <a:solidFill>
                  <a:srgbClr val="000000"/>
                </a:solidFill>
                <a:latin typeface="Helvetica" panose="020B0604020202020204" pitchFamily="34" charset="0"/>
              </a:rPr>
              <a:t>высокоскоростной </a:t>
            </a:r>
            <a:r>
              <a:rPr lang="ru-MO">
                <a:solidFill>
                  <a:srgbClr val="000000"/>
                </a:solidFill>
                <a:latin typeface="Helvetica" panose="020B0604020202020204" pitchFamily="34" charset="0"/>
              </a:rPr>
              <a:t>графики </a:t>
            </a:r>
            <a:endParaRPr lang="en-US" smtClean="0">
              <a:solidFill>
                <a:srgbClr val="000000"/>
              </a:solidFill>
              <a:latin typeface="Helvetica" panose="020B0604020202020204" pitchFamily="34" charset="0"/>
            </a:endParaRPr>
          </a:p>
          <a:p>
            <a:pPr marL="285750" indent="-285750">
              <a:buFontTx/>
              <a:buChar char="-"/>
            </a:pPr>
            <a:r>
              <a:rPr lang="ru-MO" smtClean="0">
                <a:solidFill>
                  <a:srgbClr val="000000"/>
                </a:solidFill>
                <a:latin typeface="Helvetica" panose="020B0604020202020204" pitchFamily="34" charset="0"/>
              </a:rPr>
              <a:t>поддержка </a:t>
            </a:r>
            <a:r>
              <a:rPr lang="ru-MO">
                <a:solidFill>
                  <a:srgbClr val="000000"/>
                </a:solidFill>
                <a:latin typeface="Helvetica" panose="020B0604020202020204" pitchFamily="34" charset="0"/>
              </a:rPr>
              <a:t>многопроцессорности</a:t>
            </a:r>
            <a:r>
              <a:rPr lang="en-US" dirty="0"/>
              <a:t/>
            </a:r>
            <a:br>
              <a:rPr lang="en-US" dirty="0"/>
            </a:br>
            <a:endParaRPr lang="x-none" dirty="0" smtClean="0"/>
          </a:p>
          <a:p>
            <a:r>
              <a:rPr lang="ru-MO"/>
              <a:t>Имеющаяся площадь кремниевого планшета использовалась для 2-х целей</a:t>
            </a:r>
            <a:r>
              <a:rPr lang="ru-MO"/>
              <a:t>: </a:t>
            </a:r>
            <a:endParaRPr lang="en-US" smtClean="0"/>
          </a:p>
          <a:p>
            <a:pPr marL="342900" indent="-342900">
              <a:buAutoNum type="arabicPeriod"/>
            </a:pPr>
            <a:r>
              <a:rPr lang="ru-MO" smtClean="0"/>
              <a:t>обеспечение </a:t>
            </a:r>
            <a:r>
              <a:rPr lang="ru-MO"/>
              <a:t>поддержки реализации сложных операционных систем за счет внедрения специализированного оборудования и конкретных </a:t>
            </a:r>
            <a:r>
              <a:rPr lang="ru-MO"/>
              <a:t>инструкций </a:t>
            </a:r>
            <a:endParaRPr lang="en-US" smtClean="0"/>
          </a:p>
          <a:p>
            <a:pPr marL="342900" indent="-342900">
              <a:buAutoNum type="arabicPeriod"/>
            </a:pPr>
            <a:r>
              <a:rPr lang="ru-MO" smtClean="0"/>
              <a:t>эффективное </a:t>
            </a:r>
            <a:r>
              <a:rPr lang="ru-MO"/>
              <a:t>выполнение программ, написанных на HLL, за счет использования методов адресации и более сложных инструкций .</a:t>
            </a:r>
            <a:endParaRPr lang="en-US" dirty="0"/>
          </a:p>
        </p:txBody>
      </p:sp>
    </p:spTree>
    <p:extLst>
      <p:ext uri="{BB962C8B-B14F-4D97-AF65-F5344CB8AC3E}">
        <p14:creationId xmlns:p14="http://schemas.microsoft.com/office/powerpoint/2010/main" val="4036505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0"/>
            <a:ext cx="4784271" cy="369332"/>
          </a:xfrm>
          <a:prstGeom prst="rect">
            <a:avLst/>
          </a:prstGeom>
        </p:spPr>
        <p:txBody>
          <a:bodyPr wrap="square">
            <a:spAutoFit/>
          </a:bodyPr>
          <a:lstStyle/>
          <a:p>
            <a:r>
              <a:rPr lang="ru-MO" b="1">
                <a:solidFill>
                  <a:srgbClr val="000000"/>
                </a:solidFill>
                <a:latin typeface="Times New Roman" pitchFamily="18" charset="0"/>
                <a:cs typeface="Times New Roman" pitchFamily="18" charset="0"/>
              </a:rPr>
              <a:t>Примеры микропроцессоров - </a:t>
            </a:r>
            <a:r>
              <a:rPr lang="en-US" b="1">
                <a:solidFill>
                  <a:srgbClr val="000000"/>
                </a:solidFill>
                <a:latin typeface="Times New Roman" pitchFamily="18" charset="0"/>
                <a:cs typeface="Times New Roman" pitchFamily="18" charset="0"/>
              </a:rPr>
              <a:t>Intel</a:t>
            </a:r>
            <a:endParaRPr lang="en-US" dirty="0">
              <a:latin typeface="Times New Roman" pitchFamily="18" charset="0"/>
              <a:cs typeface="Times New Roman" pitchFamily="18" charset="0"/>
            </a:endParaRPr>
          </a:p>
        </p:txBody>
      </p:sp>
      <p:graphicFrame>
        <p:nvGraphicFramePr>
          <p:cNvPr id="5" name="Таблица 4"/>
          <p:cNvGraphicFramePr>
            <a:graphicFrameLocks noGrp="1"/>
          </p:cNvGraphicFramePr>
          <p:nvPr>
            <p:extLst>
              <p:ext uri="{D42A27DB-BD31-4B8C-83A1-F6EECF244321}">
                <p14:modId xmlns:p14="http://schemas.microsoft.com/office/powerpoint/2010/main" val="644705546"/>
              </p:ext>
            </p:extLst>
          </p:nvPr>
        </p:nvGraphicFramePr>
        <p:xfrm>
          <a:off x="76452" y="369332"/>
          <a:ext cx="11991818" cy="4937760"/>
        </p:xfrm>
        <a:graphic>
          <a:graphicData uri="http://schemas.openxmlformats.org/drawingml/2006/table">
            <a:tbl>
              <a:tblPr firstRow="1" bandRow="1">
                <a:tableStyleId>{5940675A-B579-460E-94D1-54222C63F5DA}</a:tableStyleId>
              </a:tblPr>
              <a:tblGrid>
                <a:gridCol w="1089260">
                  <a:extLst>
                    <a:ext uri="{9D8B030D-6E8A-4147-A177-3AD203B41FA5}">
                      <a16:colId xmlns="" xmlns:a16="http://schemas.microsoft.com/office/drawing/2014/main" val="3728640639"/>
                    </a:ext>
                  </a:extLst>
                </a:gridCol>
                <a:gridCol w="1003634">
                  <a:extLst>
                    <a:ext uri="{9D8B030D-6E8A-4147-A177-3AD203B41FA5}">
                      <a16:colId xmlns="" xmlns:a16="http://schemas.microsoft.com/office/drawing/2014/main" val="3566058201"/>
                    </a:ext>
                  </a:extLst>
                </a:gridCol>
                <a:gridCol w="9898924">
                  <a:extLst>
                    <a:ext uri="{9D8B030D-6E8A-4147-A177-3AD203B41FA5}">
                      <a16:colId xmlns="" xmlns:a16="http://schemas.microsoft.com/office/drawing/2014/main" val="539895189"/>
                    </a:ext>
                  </a:extLst>
                </a:gridCol>
              </a:tblGrid>
              <a:tr h="370840">
                <a:tc>
                  <a:txBody>
                    <a:bodyPr/>
                    <a:lstStyle/>
                    <a:p>
                      <a:r>
                        <a:rPr lang="ru-MO" sz="1800" b="0" i="0" kern="1200" smtClean="0">
                          <a:solidFill>
                            <a:schemeClr val="tx1"/>
                          </a:solidFill>
                          <a:effectLst/>
                          <a:latin typeface="+mn-lt"/>
                          <a:ea typeface="+mn-ea"/>
                          <a:cs typeface="+mn-cs"/>
                        </a:rPr>
                        <a:t>Специальные объекты</a:t>
                      </a:r>
                      <a:r>
                        <a:rPr lang="en-US" sz="1800" b="0" i="0" kern="1200" smtClean="0">
                          <a:solidFill>
                            <a:schemeClr val="tx1"/>
                          </a:solidFill>
                          <a:effectLst/>
                          <a:latin typeface="+mn-lt"/>
                          <a:ea typeface="+mn-ea"/>
                          <a:cs typeface="+mn-cs"/>
                        </a:rPr>
                        <a:t>:</a:t>
                      </a:r>
                      <a:r>
                        <a:rPr lang="en-US" smtClean="0"/>
                        <a:t> </a:t>
                      </a:r>
                      <a:endParaRPr lang="en-US" dirty="0"/>
                    </a:p>
                  </a:txBody>
                  <a:tcPr/>
                </a:tc>
                <a:tc>
                  <a:txBody>
                    <a:bodyPr/>
                    <a:lstStyle/>
                    <a:p>
                      <a:r>
                        <a:rPr lang="en-US" sz="1800" b="0" i="0" kern="1200" dirty="0" smtClean="0">
                          <a:solidFill>
                            <a:schemeClr val="tx1"/>
                          </a:solidFill>
                          <a:effectLst/>
                          <a:latin typeface="+mn-lt"/>
                          <a:ea typeface="+mn-ea"/>
                          <a:cs typeface="+mn-cs"/>
                        </a:rPr>
                        <a:t>286</a:t>
                      </a:r>
                      <a:r>
                        <a:rPr lang="en-US" dirty="0" smtClean="0"/>
                        <a:t> </a:t>
                      </a:r>
                      <a:endParaRPr lang="en-US" dirty="0"/>
                    </a:p>
                  </a:txBody>
                  <a:tcPr/>
                </a:tc>
                <a:tc>
                  <a:txBody>
                    <a:bodyPr/>
                    <a:lstStyle/>
                    <a:p>
                      <a:pPr marL="285750" indent="-285750">
                        <a:buFontTx/>
                        <a:buChar char="-"/>
                      </a:pPr>
                      <a:r>
                        <a:rPr lang="ru-MO" sz="1800" b="0" i="0" kern="1200" smtClean="0">
                          <a:solidFill>
                            <a:schemeClr val="tx1"/>
                          </a:solidFill>
                          <a:effectLst/>
                          <a:latin typeface="+mn-lt"/>
                          <a:ea typeface="+mn-ea"/>
                          <a:cs typeface="+mn-cs"/>
                        </a:rPr>
                        <a:t>управление виртуальной памятью</a:t>
                      </a:r>
                      <a:endParaRPr lang="en-US" sz="1800" b="0" i="0" kern="1200" smtClean="0">
                        <a:solidFill>
                          <a:schemeClr val="tx1"/>
                        </a:solidFill>
                        <a:effectLst/>
                        <a:latin typeface="+mn-lt"/>
                        <a:ea typeface="+mn-ea"/>
                        <a:cs typeface="+mn-cs"/>
                      </a:endParaRPr>
                    </a:p>
                    <a:p>
                      <a:pPr marL="285750" indent="-285750">
                        <a:buFontTx/>
                        <a:buChar char="-"/>
                      </a:pPr>
                      <a:r>
                        <a:rPr lang="ru-MO" sz="1800" b="0" i="0" kern="1200" smtClean="0">
                          <a:solidFill>
                            <a:schemeClr val="tx1"/>
                          </a:solidFill>
                          <a:effectLst/>
                          <a:latin typeface="+mn-lt"/>
                          <a:ea typeface="+mn-ea"/>
                          <a:cs typeface="+mn-cs"/>
                        </a:rPr>
                        <a:t>реализация защищенных сред исполнения</a:t>
                      </a:r>
                      <a:endParaRPr lang="en-US" sz="1800" b="0" i="0" kern="1200" smtClean="0">
                        <a:solidFill>
                          <a:schemeClr val="tx1"/>
                        </a:solidFill>
                        <a:effectLst/>
                        <a:latin typeface="+mn-lt"/>
                        <a:ea typeface="+mn-ea"/>
                        <a:cs typeface="+mn-cs"/>
                      </a:endParaRPr>
                    </a:p>
                    <a:p>
                      <a:pPr marL="285750" indent="-285750">
                        <a:buFontTx/>
                        <a:buChar char="-"/>
                      </a:pPr>
                      <a:r>
                        <a:rPr lang="ru-MO" sz="1800" b="0" i="0" kern="1200" smtClean="0">
                          <a:solidFill>
                            <a:schemeClr val="tx1"/>
                          </a:solidFill>
                          <a:effectLst/>
                          <a:latin typeface="+mn-lt"/>
                          <a:ea typeface="+mn-ea"/>
                          <a:cs typeface="+mn-cs"/>
                        </a:rPr>
                        <a:t>управление задачами в многопроцессорном режиме </a:t>
                      </a:r>
                      <a:endParaRPr lang="en-US" sz="1800" b="0" i="0" kern="1200" smtClean="0">
                        <a:solidFill>
                          <a:schemeClr val="tx1"/>
                        </a:solidFill>
                        <a:effectLst/>
                        <a:latin typeface="+mn-lt"/>
                        <a:ea typeface="+mn-ea"/>
                        <a:cs typeface="+mn-cs"/>
                      </a:endParaRPr>
                    </a:p>
                    <a:p>
                      <a:pPr marL="285750" indent="-285750">
                        <a:buFontTx/>
                        <a:buChar char="-"/>
                      </a:pPr>
                      <a:r>
                        <a:rPr lang="ru-MO" sz="1800" b="0" i="0" kern="1200" smtClean="0">
                          <a:solidFill>
                            <a:schemeClr val="tx1"/>
                          </a:solidFill>
                          <a:effectLst/>
                          <a:latin typeface="+mn-lt"/>
                          <a:ea typeface="+mn-ea"/>
                          <a:cs typeface="+mn-cs"/>
                        </a:rPr>
                        <a:t>управление памятью - осуществляется интегрированным MMU со специальными реализациями для кода, данных, стека, дополнительных данных </a:t>
                      </a:r>
                      <a:endParaRPr lang="en-US" sz="1800" b="0" i="0" kern="1200" smtClean="0">
                        <a:solidFill>
                          <a:schemeClr val="tx1"/>
                        </a:solidFill>
                        <a:effectLst/>
                        <a:latin typeface="+mn-lt"/>
                        <a:ea typeface="+mn-ea"/>
                        <a:cs typeface="+mn-cs"/>
                      </a:endParaRPr>
                    </a:p>
                    <a:p>
                      <a:pPr marL="285750" indent="-285750">
                        <a:buFontTx/>
                        <a:buChar char="-"/>
                      </a:pPr>
                      <a:r>
                        <a:rPr lang="ru-MO" sz="1800" b="0" i="0" kern="1200" smtClean="0">
                          <a:solidFill>
                            <a:schemeClr val="tx1"/>
                          </a:solidFill>
                          <a:effectLst/>
                          <a:latin typeface="+mn-lt"/>
                          <a:ea typeface="+mn-ea"/>
                          <a:cs typeface="+mn-cs"/>
                        </a:rPr>
                        <a:t>жестко реализованные тесты </a:t>
                      </a:r>
                      <a:endParaRPr lang="en-US" sz="1800" b="0" i="0" kern="1200" smtClean="0">
                        <a:solidFill>
                          <a:schemeClr val="tx1"/>
                        </a:solidFill>
                        <a:effectLst/>
                        <a:latin typeface="+mn-lt"/>
                        <a:ea typeface="+mn-ea"/>
                        <a:cs typeface="+mn-cs"/>
                      </a:endParaRPr>
                    </a:p>
                    <a:p>
                      <a:pPr marL="285750" indent="-285750">
                        <a:buFontTx/>
                        <a:buChar char="-"/>
                      </a:pPr>
                      <a:r>
                        <a:rPr lang="ru-MO" sz="1800" b="0" i="0" kern="1200" smtClean="0">
                          <a:solidFill>
                            <a:schemeClr val="tx1"/>
                          </a:solidFill>
                          <a:effectLst/>
                          <a:latin typeface="+mn-lt"/>
                          <a:ea typeface="+mn-ea"/>
                          <a:cs typeface="+mn-cs"/>
                        </a:rPr>
                        <a:t>на корректность доступа к объем памяти:                </a:t>
                      </a:r>
                      <a:endParaRPr lang="en-US" sz="1800" b="0" i="0" kern="1200" smtClean="0">
                        <a:solidFill>
                          <a:schemeClr val="tx1"/>
                        </a:solidFill>
                        <a:effectLst/>
                        <a:latin typeface="+mn-lt"/>
                        <a:ea typeface="+mn-ea"/>
                        <a:cs typeface="+mn-cs"/>
                      </a:endParaRPr>
                    </a:p>
                    <a:p>
                      <a:pPr marL="285750" indent="-285750">
                        <a:buFontTx/>
                        <a:buChar char="-"/>
                      </a:pPr>
                      <a:r>
                        <a:rPr lang="ru-MO" sz="1800" b="0" i="0" kern="1200" smtClean="0">
                          <a:solidFill>
                            <a:schemeClr val="tx1"/>
                          </a:solidFill>
                          <a:effectLst/>
                          <a:latin typeface="+mn-lt"/>
                          <a:ea typeface="+mn-ea"/>
                          <a:cs typeface="+mn-cs"/>
                        </a:rPr>
                        <a:t> лимит сегментов </a:t>
                      </a:r>
                      <a:endParaRPr lang="en-US" sz="1800" b="0" i="0" kern="1200" smtClean="0">
                        <a:solidFill>
                          <a:schemeClr val="tx1"/>
                        </a:solidFill>
                        <a:effectLst/>
                        <a:latin typeface="+mn-lt"/>
                        <a:ea typeface="+mn-ea"/>
                        <a:cs typeface="+mn-cs"/>
                      </a:endParaRPr>
                    </a:p>
                    <a:p>
                      <a:pPr marL="285750" indent="-285750">
                        <a:buFontTx/>
                        <a:buChar char="-"/>
                      </a:pPr>
                      <a:r>
                        <a:rPr lang="ru-MO" sz="1800" b="0" i="0" kern="1200" smtClean="0">
                          <a:solidFill>
                            <a:schemeClr val="tx1"/>
                          </a:solidFill>
                          <a:effectLst/>
                          <a:latin typeface="+mn-lt"/>
                          <a:ea typeface="+mn-ea"/>
                          <a:cs typeface="+mn-cs"/>
                        </a:rPr>
                        <a:t>отделение задач от привилегированных</a:t>
                      </a:r>
                      <a:endParaRPr lang="en-US" sz="1800" b="0" i="0" kern="1200" smtClean="0">
                        <a:solidFill>
                          <a:schemeClr val="tx1"/>
                        </a:solidFill>
                        <a:effectLst/>
                        <a:latin typeface="+mn-lt"/>
                        <a:ea typeface="+mn-ea"/>
                        <a:cs typeface="+mn-cs"/>
                      </a:endParaRPr>
                    </a:p>
                    <a:p>
                      <a:pPr marL="285750" indent="-285750">
                        <a:buFontTx/>
                        <a:buChar char="-"/>
                      </a:pPr>
                      <a:r>
                        <a:rPr lang="ru-MO" sz="1800" b="0" i="0" kern="1200" smtClean="0">
                          <a:solidFill>
                            <a:schemeClr val="tx1"/>
                          </a:solidFill>
                          <a:effectLst/>
                          <a:latin typeface="+mn-lt"/>
                          <a:ea typeface="+mn-ea"/>
                          <a:cs typeface="+mn-cs"/>
                        </a:rPr>
                        <a:t> допустимость индикаторов и операций с подпрограммами</a:t>
                      </a:r>
                      <a:endParaRPr lang="en-US" dirty="0"/>
                    </a:p>
                  </a:txBody>
                  <a:tcPr/>
                </a:tc>
                <a:extLst>
                  <a:ext uri="{0D108BD9-81ED-4DB2-BD59-A6C34878D82A}">
                    <a16:rowId xmlns="" xmlns:a16="http://schemas.microsoft.com/office/drawing/2014/main" val="1835080839"/>
                  </a:ext>
                </a:extLst>
              </a:tr>
              <a:tr h="370840">
                <a:tc>
                  <a:txBody>
                    <a:bodyPr/>
                    <a:lstStyle/>
                    <a:p>
                      <a:endParaRPr lang="en-US" dirty="0"/>
                    </a:p>
                  </a:txBody>
                  <a:tcPr/>
                </a:tc>
                <a:tc>
                  <a:txBody>
                    <a:bodyPr/>
                    <a:lstStyle/>
                    <a:p>
                      <a:r>
                        <a:rPr lang="en-US" sz="1800" b="0" i="0" kern="1200" dirty="0" smtClean="0">
                          <a:solidFill>
                            <a:schemeClr val="tx1"/>
                          </a:solidFill>
                          <a:effectLst/>
                          <a:latin typeface="+mn-lt"/>
                          <a:ea typeface="+mn-ea"/>
                          <a:cs typeface="+mn-cs"/>
                        </a:rPr>
                        <a:t>386</a:t>
                      </a:r>
                      <a:r>
                        <a:rPr lang="en-US" dirty="0" smtClean="0"/>
                        <a:t> </a:t>
                      </a:r>
                      <a:br>
                        <a:rPr lang="en-US" dirty="0" smtClean="0"/>
                      </a:br>
                      <a:endParaRPr lang="en-US" dirty="0"/>
                    </a:p>
                  </a:txBody>
                  <a:tcPr/>
                </a:tc>
                <a:tc>
                  <a:txBody>
                    <a:bodyPr/>
                    <a:lstStyle/>
                    <a:p>
                      <a:pPr marL="285750" indent="-285750">
                        <a:buFontTx/>
                        <a:buChar char="-"/>
                      </a:pPr>
                      <a:r>
                        <a:rPr lang="ru-MO" sz="1800" b="0" i="0" kern="1200" smtClean="0">
                          <a:solidFill>
                            <a:schemeClr val="tx1"/>
                          </a:solidFill>
                          <a:effectLst/>
                          <a:latin typeface="+mn-lt"/>
                          <a:ea typeface="+mn-ea"/>
                          <a:cs typeface="+mn-cs"/>
                        </a:rPr>
                        <a:t>более высокая скорость </a:t>
                      </a:r>
                      <a:endParaRPr lang="en-US" sz="1800" b="0" i="0" kern="1200" smtClean="0">
                        <a:solidFill>
                          <a:schemeClr val="tx1"/>
                        </a:solidFill>
                        <a:effectLst/>
                        <a:latin typeface="+mn-lt"/>
                        <a:ea typeface="+mn-ea"/>
                        <a:cs typeface="+mn-cs"/>
                      </a:endParaRPr>
                    </a:p>
                    <a:p>
                      <a:pPr marL="285750" indent="-285750">
                        <a:buFontTx/>
                        <a:buChar char="-"/>
                      </a:pPr>
                      <a:r>
                        <a:rPr lang="ru-MO" sz="1800" b="0" i="0" kern="1200" smtClean="0">
                          <a:solidFill>
                            <a:schemeClr val="tx1"/>
                          </a:solidFill>
                          <a:effectLst/>
                          <a:latin typeface="+mn-lt"/>
                          <a:ea typeface="+mn-ea"/>
                          <a:cs typeface="+mn-cs"/>
                        </a:rPr>
                        <a:t>средства оптимизации многозадачности и поддержка ОС </a:t>
                      </a:r>
                      <a:endParaRPr lang="en-US" sz="1800" b="0" i="0" kern="1200" smtClean="0">
                        <a:solidFill>
                          <a:schemeClr val="tx1"/>
                        </a:solidFill>
                        <a:effectLst/>
                        <a:latin typeface="+mn-lt"/>
                        <a:ea typeface="+mn-ea"/>
                        <a:cs typeface="+mn-cs"/>
                      </a:endParaRPr>
                    </a:p>
                    <a:p>
                      <a:pPr marL="285750" indent="-285750">
                        <a:buFontTx/>
                        <a:buChar char="-"/>
                      </a:pPr>
                      <a:r>
                        <a:rPr lang="ru-MO" sz="1800" b="0" i="0" kern="1200" smtClean="0">
                          <a:solidFill>
                            <a:schemeClr val="tx1"/>
                          </a:solidFill>
                          <a:effectLst/>
                          <a:latin typeface="+mn-lt"/>
                          <a:ea typeface="+mn-ea"/>
                          <a:cs typeface="+mn-cs"/>
                        </a:rPr>
                        <a:t>увеличенное адресное пространство</a:t>
                      </a:r>
                      <a:endParaRPr lang="en-US" sz="1800" b="0" i="0" kern="1200" smtClean="0">
                        <a:solidFill>
                          <a:schemeClr val="tx1"/>
                        </a:solidFill>
                        <a:effectLst/>
                        <a:latin typeface="+mn-lt"/>
                        <a:ea typeface="+mn-ea"/>
                        <a:cs typeface="+mn-cs"/>
                      </a:endParaRPr>
                    </a:p>
                    <a:p>
                      <a:pPr marL="285750" indent="-285750">
                        <a:buFontTx/>
                        <a:buChar char="-"/>
                      </a:pPr>
                      <a:r>
                        <a:rPr lang="ru-MO" sz="1800" b="0" i="0" kern="1200" smtClean="0">
                          <a:solidFill>
                            <a:schemeClr val="tx1"/>
                          </a:solidFill>
                          <a:effectLst/>
                          <a:latin typeface="+mn-lt"/>
                          <a:ea typeface="+mn-ea"/>
                          <a:cs typeface="+mn-cs"/>
                        </a:rPr>
                        <a:t>возможности тестирования и отладки</a:t>
                      </a:r>
                      <a:endParaRPr lang="en-US" dirty="0"/>
                    </a:p>
                  </a:txBody>
                  <a:tcPr/>
                </a:tc>
                <a:extLst>
                  <a:ext uri="{0D108BD9-81ED-4DB2-BD59-A6C34878D82A}">
                    <a16:rowId xmlns="" xmlns:a16="http://schemas.microsoft.com/office/drawing/2014/main" val="1359940459"/>
                  </a:ext>
                </a:extLst>
              </a:tr>
              <a:tr h="370840">
                <a:tc>
                  <a:txBody>
                    <a:bodyPr/>
                    <a:lstStyle/>
                    <a:p>
                      <a:endParaRPr lang="en-US"/>
                    </a:p>
                  </a:txBody>
                  <a:tcPr/>
                </a:tc>
                <a:tc>
                  <a:txBody>
                    <a:bodyPr/>
                    <a:lstStyle/>
                    <a:p>
                      <a:r>
                        <a:rPr lang="en-US" sz="1800" b="0" i="0" kern="1200" dirty="0" smtClean="0">
                          <a:solidFill>
                            <a:schemeClr val="tx1"/>
                          </a:solidFill>
                          <a:effectLst/>
                          <a:latin typeface="+mn-lt"/>
                          <a:ea typeface="+mn-ea"/>
                          <a:cs typeface="+mn-cs"/>
                        </a:rPr>
                        <a:t>486</a:t>
                      </a:r>
                      <a:r>
                        <a:rPr lang="en-US" dirty="0" smtClean="0"/>
                        <a:t> </a:t>
                      </a:r>
                      <a:br>
                        <a:rPr lang="en-US" dirty="0" smtClean="0"/>
                      </a:br>
                      <a:endParaRPr lang="en-US" dirty="0"/>
                    </a:p>
                  </a:txBody>
                  <a:tcPr/>
                </a:tc>
                <a:tc>
                  <a:txBody>
                    <a:bodyPr/>
                    <a:lstStyle/>
                    <a:p>
                      <a:pPr marL="285750" indent="-285750">
                        <a:buFontTx/>
                        <a:buChar char="-"/>
                      </a:pPr>
                      <a:r>
                        <a:rPr lang="ru-MO" sz="1800" b="0" i="0" kern="1200" smtClean="0">
                          <a:solidFill>
                            <a:schemeClr val="tx1"/>
                          </a:solidFill>
                          <a:effectLst/>
                          <a:latin typeface="+mn-lt"/>
                          <a:ea typeface="+mn-ea"/>
                          <a:cs typeface="+mn-cs"/>
                        </a:rPr>
                        <a:t>конвейер </a:t>
                      </a:r>
                      <a:endParaRPr lang="en-US" sz="1800" b="0" i="0" kern="1200" smtClean="0">
                        <a:solidFill>
                          <a:schemeClr val="tx1"/>
                        </a:solidFill>
                        <a:effectLst/>
                        <a:latin typeface="+mn-lt"/>
                        <a:ea typeface="+mn-ea"/>
                        <a:cs typeface="+mn-cs"/>
                      </a:endParaRPr>
                    </a:p>
                    <a:p>
                      <a:pPr marL="285750" indent="-285750">
                        <a:buFontTx/>
                        <a:buChar char="-"/>
                      </a:pPr>
                      <a:r>
                        <a:rPr lang="ru-MO" sz="1800" b="0" i="0" kern="1200" smtClean="0">
                          <a:solidFill>
                            <a:schemeClr val="tx1"/>
                          </a:solidFill>
                          <a:effectLst/>
                          <a:latin typeface="+mn-lt"/>
                          <a:ea typeface="+mn-ea"/>
                          <a:cs typeface="+mn-cs"/>
                        </a:rPr>
                        <a:t>кэш данных </a:t>
                      </a:r>
                      <a:endParaRPr lang="en-US" sz="1800" b="0" i="0" kern="1200" smtClean="0">
                        <a:solidFill>
                          <a:schemeClr val="tx1"/>
                        </a:solidFill>
                        <a:effectLst/>
                        <a:latin typeface="+mn-lt"/>
                        <a:ea typeface="+mn-ea"/>
                        <a:cs typeface="+mn-cs"/>
                      </a:endParaRPr>
                    </a:p>
                    <a:p>
                      <a:pPr marL="285750" indent="-285750">
                        <a:buFontTx/>
                        <a:buChar char="-"/>
                      </a:pPr>
                      <a:r>
                        <a:rPr lang="ru-MO" sz="1800" b="0" i="0" kern="1200" smtClean="0">
                          <a:solidFill>
                            <a:schemeClr val="tx1"/>
                          </a:solidFill>
                          <a:effectLst/>
                          <a:latin typeface="+mn-lt"/>
                          <a:ea typeface="+mn-ea"/>
                          <a:cs typeface="+mn-cs"/>
                        </a:rPr>
                        <a:t>чиповый арифметический сопроцессор</a:t>
                      </a:r>
                      <a:endParaRPr lang="en-US" dirty="0"/>
                    </a:p>
                  </a:txBody>
                  <a:tcPr/>
                </a:tc>
                <a:extLst>
                  <a:ext uri="{0D108BD9-81ED-4DB2-BD59-A6C34878D82A}">
                    <a16:rowId xmlns="" xmlns:a16="http://schemas.microsoft.com/office/drawing/2014/main" val="995863733"/>
                  </a:ext>
                </a:extLst>
              </a:tr>
            </a:tbl>
          </a:graphicData>
        </a:graphic>
      </p:graphicFrame>
    </p:spTree>
    <p:extLst>
      <p:ext uri="{BB962C8B-B14F-4D97-AF65-F5344CB8AC3E}">
        <p14:creationId xmlns:p14="http://schemas.microsoft.com/office/powerpoint/2010/main" val="3091347829"/>
      </p:ext>
    </p:extLst>
  </p:cSld>
  <p:clrMapOvr>
    <a:masterClrMapping/>
  </p:clrMapOvr>
</p:sld>
</file>

<file path=ppt/theme/theme1.xml><?xml version="1.0" encoding="utf-8"?>
<a:theme xmlns:a="http://schemas.openxmlformats.org/drawingml/2006/main" name="Office Theme">
  <a:themeElements>
    <a:clrScheme name="Тема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Тема 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Тема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10324</TotalTime>
  <Words>3283</Words>
  <Application>Microsoft Office PowerPoint</Application>
  <PresentationFormat>Произвольный</PresentationFormat>
  <Paragraphs>541</Paragraphs>
  <Slides>36</Slides>
  <Notes>2</Notes>
  <HiddenSlides>0</HiddenSlides>
  <MMClips>0</MMClips>
  <ScaleCrop>false</ScaleCrop>
  <HeadingPairs>
    <vt:vector size="4" baseType="variant">
      <vt:variant>
        <vt:lpstr>Тема</vt:lpstr>
      </vt:variant>
      <vt:variant>
        <vt:i4>1</vt:i4>
      </vt:variant>
      <vt:variant>
        <vt:lpstr>Заголовки слайдов</vt:lpstr>
      </vt:variant>
      <vt:variant>
        <vt:i4>36</vt:i4>
      </vt:variant>
    </vt:vector>
  </HeadingPairs>
  <TitlesOfParts>
    <vt:vector size="37" baseType="lpstr">
      <vt:lpstr>Office Theme</vt:lpstr>
      <vt:lpstr>Компьютерная архитектура T.5 –процессор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Circuite și Dispozitive Electronice  L.1 – Introducere </dc:title>
  <dc:creator>Пользователь Windows</dc:creator>
  <cp:lastModifiedBy>Asus</cp:lastModifiedBy>
  <cp:revision>451</cp:revision>
  <dcterms:created xsi:type="dcterms:W3CDTF">2020-08-28T11:28:42Z</dcterms:created>
  <dcterms:modified xsi:type="dcterms:W3CDTF">2022-02-06T22:36:07Z</dcterms:modified>
</cp:coreProperties>
</file>