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1" r:id="rId7"/>
    <p:sldId id="265" r:id="rId8"/>
    <p:sldId id="272" r:id="rId9"/>
    <p:sldId id="274" r:id="rId10"/>
    <p:sldId id="276" r:id="rId11"/>
    <p:sldId id="277" r:id="rId12"/>
    <p:sldId id="278" r:id="rId13"/>
    <p:sldId id="273" r:id="rId14"/>
    <p:sldId id="275" r:id="rId15"/>
    <p:sldId id="280" r:id="rId16"/>
    <p:sldId id="281" r:id="rId17"/>
    <p:sldId id="282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0" autoAdjust="0"/>
  </p:normalViewPr>
  <p:slideViewPr>
    <p:cSldViewPr snapToGrid="0">
      <p:cViewPr varScale="1">
        <p:scale>
          <a:sx n="53" d="100"/>
          <a:sy n="53" d="100"/>
        </p:scale>
        <p:origin x="114" y="1086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77A57577-CAB8-4F93-B057-72181D496043}"/>
    <pc:docChg chg="addSld modSld">
      <pc:chgData name="buzdugan artur" userId="1770a38c255ab84c" providerId="LiveId" clId="{77A57577-CAB8-4F93-B057-72181D496043}" dt="2024-12-10T18:29:52.139" v="22"/>
      <pc:docMkLst>
        <pc:docMk/>
      </pc:docMkLst>
      <pc:sldChg chg="modSp add mod">
        <pc:chgData name="buzdugan artur" userId="1770a38c255ab84c" providerId="LiveId" clId="{77A57577-CAB8-4F93-B057-72181D496043}" dt="2024-12-10T18:24:56.867" v="3" actId="6549"/>
        <pc:sldMkLst>
          <pc:docMk/>
          <pc:sldMk cId="2727453113" sldId="272"/>
        </pc:sldMkLst>
        <pc:spChg chg="mod">
          <ac:chgData name="buzdugan artur" userId="1770a38c255ab84c" providerId="LiveId" clId="{77A57577-CAB8-4F93-B057-72181D496043}" dt="2024-12-10T18:24:56.867" v="3" actId="6549"/>
          <ac:spMkLst>
            <pc:docMk/>
            <pc:sldMk cId="2727453113" sldId="272"/>
            <ac:spMk id="2" creationId="{1C29078D-6798-4BF6-C1B1-4FE5E4B35F9B}"/>
          </ac:spMkLst>
        </pc:spChg>
      </pc:sldChg>
      <pc:sldChg chg="add">
        <pc:chgData name="buzdugan artur" userId="1770a38c255ab84c" providerId="LiveId" clId="{77A57577-CAB8-4F93-B057-72181D496043}" dt="2024-12-10T18:27:51.154" v="8"/>
        <pc:sldMkLst>
          <pc:docMk/>
          <pc:sldMk cId="604961360" sldId="273"/>
        </pc:sldMkLst>
      </pc:sldChg>
      <pc:sldChg chg="add">
        <pc:chgData name="buzdugan artur" userId="1770a38c255ab84c" providerId="LiveId" clId="{77A57577-CAB8-4F93-B057-72181D496043}" dt="2024-12-10T18:25:38.671" v="4"/>
        <pc:sldMkLst>
          <pc:docMk/>
          <pc:sldMk cId="2648294950" sldId="274"/>
        </pc:sldMkLst>
      </pc:sldChg>
      <pc:sldChg chg="add">
        <pc:chgData name="buzdugan artur" userId="1770a38c255ab84c" providerId="LiveId" clId="{77A57577-CAB8-4F93-B057-72181D496043}" dt="2024-12-10T18:28:16.322" v="9"/>
        <pc:sldMkLst>
          <pc:docMk/>
          <pc:sldMk cId="10381959" sldId="275"/>
        </pc:sldMkLst>
      </pc:sldChg>
      <pc:sldChg chg="add">
        <pc:chgData name="buzdugan artur" userId="1770a38c255ab84c" providerId="LiveId" clId="{77A57577-CAB8-4F93-B057-72181D496043}" dt="2024-12-10T18:26:09.732" v="5"/>
        <pc:sldMkLst>
          <pc:docMk/>
          <pc:sldMk cId="6790621" sldId="276"/>
        </pc:sldMkLst>
      </pc:sldChg>
      <pc:sldChg chg="add">
        <pc:chgData name="buzdugan artur" userId="1770a38c255ab84c" providerId="LiveId" clId="{77A57577-CAB8-4F93-B057-72181D496043}" dt="2024-12-10T18:27:02.115" v="6"/>
        <pc:sldMkLst>
          <pc:docMk/>
          <pc:sldMk cId="3651649633" sldId="277"/>
        </pc:sldMkLst>
      </pc:sldChg>
      <pc:sldChg chg="add">
        <pc:chgData name="buzdugan artur" userId="1770a38c255ab84c" providerId="LiveId" clId="{77A57577-CAB8-4F93-B057-72181D496043}" dt="2024-12-10T18:27:13.066" v="7"/>
        <pc:sldMkLst>
          <pc:docMk/>
          <pc:sldMk cId="511781352" sldId="278"/>
        </pc:sldMkLst>
      </pc:sldChg>
      <pc:sldChg chg="add">
        <pc:chgData name="buzdugan artur" userId="1770a38c255ab84c" providerId="LiveId" clId="{77A57577-CAB8-4F93-B057-72181D496043}" dt="2024-12-10T18:29:52.139" v="22"/>
        <pc:sldMkLst>
          <pc:docMk/>
          <pc:sldMk cId="2490693330" sldId="279"/>
        </pc:sldMkLst>
      </pc:sldChg>
      <pc:sldChg chg="modSp add mod">
        <pc:chgData name="buzdugan artur" userId="1770a38c255ab84c" providerId="LiveId" clId="{77A57577-CAB8-4F93-B057-72181D496043}" dt="2024-12-10T18:29:03.596" v="14" actId="1076"/>
        <pc:sldMkLst>
          <pc:docMk/>
          <pc:sldMk cId="466920483" sldId="280"/>
        </pc:sldMkLst>
        <pc:spChg chg="mod">
          <ac:chgData name="buzdugan artur" userId="1770a38c255ab84c" providerId="LiveId" clId="{77A57577-CAB8-4F93-B057-72181D496043}" dt="2024-12-10T18:28:57.324" v="13" actId="14100"/>
          <ac:spMkLst>
            <pc:docMk/>
            <pc:sldMk cId="466920483" sldId="280"/>
            <ac:spMk id="2" creationId="{1B4DC6FF-94B6-F90D-3E35-45E49F629F84}"/>
          </ac:spMkLst>
        </pc:spChg>
        <pc:picChg chg="mod">
          <ac:chgData name="buzdugan artur" userId="1770a38c255ab84c" providerId="LiveId" clId="{77A57577-CAB8-4F93-B057-72181D496043}" dt="2024-12-10T18:29:03.596" v="14" actId="1076"/>
          <ac:picMkLst>
            <pc:docMk/>
            <pc:sldMk cId="466920483" sldId="280"/>
            <ac:picMk id="4" creationId="{B812E460-6B53-D98E-5235-1E497E762381}"/>
          </ac:picMkLst>
        </pc:picChg>
      </pc:sldChg>
      <pc:sldChg chg="modSp add mod">
        <pc:chgData name="buzdugan artur" userId="1770a38c255ab84c" providerId="LiveId" clId="{77A57577-CAB8-4F93-B057-72181D496043}" dt="2024-12-10T18:29:21.044" v="20" actId="1076"/>
        <pc:sldMkLst>
          <pc:docMk/>
          <pc:sldMk cId="715485157" sldId="281"/>
        </pc:sldMkLst>
        <pc:spChg chg="mod">
          <ac:chgData name="buzdugan artur" userId="1770a38c255ab84c" providerId="LiveId" clId="{77A57577-CAB8-4F93-B057-72181D496043}" dt="2024-12-10T18:29:19.434" v="19" actId="14100"/>
          <ac:spMkLst>
            <pc:docMk/>
            <pc:sldMk cId="715485157" sldId="281"/>
            <ac:spMk id="2" creationId="{8CFCABF4-BA42-07AB-95BB-595B21E55DCC}"/>
          </ac:spMkLst>
        </pc:spChg>
        <pc:picChg chg="mod">
          <ac:chgData name="buzdugan artur" userId="1770a38c255ab84c" providerId="LiveId" clId="{77A57577-CAB8-4F93-B057-72181D496043}" dt="2024-12-10T18:29:21.044" v="20" actId="1076"/>
          <ac:picMkLst>
            <pc:docMk/>
            <pc:sldMk cId="715485157" sldId="281"/>
            <ac:picMk id="4" creationId="{B8AAC1AB-CE92-E316-77EF-CF90A59A7AC6}"/>
          </ac:picMkLst>
        </pc:picChg>
      </pc:sldChg>
      <pc:sldChg chg="add">
        <pc:chgData name="buzdugan artur" userId="1770a38c255ab84c" providerId="LiveId" clId="{77A57577-CAB8-4F93-B057-72181D496043}" dt="2024-12-10T18:29:44.288" v="21"/>
        <pc:sldMkLst>
          <pc:docMk/>
          <pc:sldMk cId="3586378659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zitiv tit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un tabel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6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  <p:sldLayoutId id="214748368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1447800"/>
            <a:ext cx="8610600" cy="1016000"/>
          </a:xfrm>
        </p:spPr>
        <p:txBody>
          <a:bodyPr/>
          <a:lstStyle/>
          <a:p>
            <a:r>
              <a:rPr lang="ro-RO" altLang="en-US" b="1" dirty="0"/>
              <a:t>Tema </a:t>
            </a:r>
            <a:r>
              <a:rPr lang="ro-RO" dirty="0"/>
              <a:t>Nanometrologia și controlul ambiental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62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06DACC-1102-BC0B-4175-79517CE43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Termoelectrici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A571582-87A4-D12D-F569-F8DB448B3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1179" y="2075358"/>
            <a:ext cx="7649643" cy="4277322"/>
          </a:xfrm>
        </p:spPr>
      </p:pic>
    </p:spTree>
    <p:extLst>
      <p:ext uri="{BB962C8B-B14F-4D97-AF65-F5344CB8AC3E}">
        <p14:creationId xmlns:p14="http://schemas.microsoft.com/office/powerpoint/2010/main" val="60496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8FE4299-1923-3F0F-69D1-2349B1B7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Electrochimici</a:t>
            </a:r>
            <a:endParaRPr lang="en-US" dirty="0"/>
          </a:p>
        </p:txBody>
      </p:sp>
      <p:pic>
        <p:nvPicPr>
          <p:cNvPr id="5122" name="Picture 2" descr="Figure 1">
            <a:extLst>
              <a:ext uri="{FF2B5EF4-FFF2-40B4-BE49-F238E27FC236}">
                <a16:creationId xmlns:a16="http://schemas.microsoft.com/office/drawing/2014/main" id="{55A146A2-4803-C7EE-EF1E-79840B1157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676401"/>
            <a:ext cx="8041341" cy="41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BE057354-9E00-6DAE-30FB-DBF7CB5C553B}"/>
              </a:ext>
            </a:extLst>
          </p:cNvPr>
          <p:cNvSpPr txBox="1"/>
          <p:nvPr/>
        </p:nvSpPr>
        <p:spPr>
          <a:xfrm>
            <a:off x="3810000" y="62466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51515"/>
                </a:solidFill>
                <a:latin typeface="Roboto" panose="02000000000000000000" pitchFamily="2" charset="0"/>
              </a:rPr>
              <a:t>Schematic diagram of an electrochemical sensor</a:t>
            </a:r>
            <a:r>
              <a:rPr lang="en-US" dirty="0">
                <a:solidFill>
                  <a:srgbClr val="151515"/>
                </a:solidFill>
                <a:latin typeface="Roboto" panose="02000000000000000000" pitchFamily="2" charset="0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B4DC6FF-94B6-F90D-3E35-45E49F62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457200"/>
            <a:ext cx="10771632" cy="1143000"/>
          </a:xfrm>
        </p:spPr>
        <p:txBody>
          <a:bodyPr/>
          <a:lstStyle/>
          <a:p>
            <a:r>
              <a:rPr lang="en-US" dirty="0"/>
              <a:t>Methods in Electrochemical Sensing</a:t>
            </a:r>
            <a:r>
              <a:rPr lang="ro-RO" dirty="0"/>
              <a:t>: </a:t>
            </a:r>
            <a:r>
              <a:rPr lang="ro-RO" dirty="0" err="1"/>
              <a:t>Voltammetric</a:t>
            </a:r>
            <a:endParaRPr lang="en-US" dirty="0"/>
          </a:p>
        </p:txBody>
      </p:sp>
      <p:pic>
        <p:nvPicPr>
          <p:cNvPr id="4" name="Picture 4" descr="Figure 1">
            <a:extLst>
              <a:ext uri="{FF2B5EF4-FFF2-40B4-BE49-F238E27FC236}">
                <a16:creationId xmlns:a16="http://schemas.microsoft.com/office/drawing/2014/main" id="{B812E460-6B53-D98E-5235-1E497E7623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38" y="2181447"/>
            <a:ext cx="6811446" cy="343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2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CFCABF4-BA42-07AB-95BB-595B21E5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609600"/>
            <a:ext cx="11137392" cy="1256118"/>
          </a:xfrm>
        </p:spPr>
        <p:txBody>
          <a:bodyPr/>
          <a:lstStyle/>
          <a:p>
            <a:r>
              <a:rPr lang="ro-RO" dirty="0" err="1"/>
              <a:t>Methods</a:t>
            </a:r>
            <a:r>
              <a:rPr lang="ro-RO" dirty="0"/>
              <a:t> in Electrochemical </a:t>
            </a:r>
            <a:r>
              <a:rPr lang="ro-RO" dirty="0" err="1"/>
              <a:t>Sensing</a:t>
            </a:r>
            <a:r>
              <a:rPr lang="ro-RO" dirty="0"/>
              <a:t>: Potențiometric</a:t>
            </a:r>
            <a:endParaRPr lang="en-US" dirty="0"/>
          </a:p>
        </p:txBody>
      </p:sp>
      <p:pic>
        <p:nvPicPr>
          <p:cNvPr id="4" name="Picture 6" descr="Figure 1">
            <a:extLst>
              <a:ext uri="{FF2B5EF4-FFF2-40B4-BE49-F238E27FC236}">
                <a16:creationId xmlns:a16="http://schemas.microsoft.com/office/drawing/2014/main" id="{B8AAC1AB-CE92-E316-77EF-CF90A59A7A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72" y="1865718"/>
            <a:ext cx="72802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48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DC63DA6-2FD7-2586-1060-464190E6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Methods in Electrochemical Sensing</a:t>
            </a:r>
            <a:r>
              <a:rPr lang="ro-RO" b="1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ro-RO" b="1" i="0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Impedimetric</a:t>
            </a:r>
            <a:br>
              <a:rPr lang="ro-RO" b="1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pic>
        <p:nvPicPr>
          <p:cNvPr id="6146" name="Picture 2" descr="Biosensors 13 00899 g001">
            <a:extLst>
              <a:ext uri="{FF2B5EF4-FFF2-40B4-BE49-F238E27FC236}">
                <a16:creationId xmlns:a16="http://schemas.microsoft.com/office/drawing/2014/main" id="{16FF8A5C-4FC6-4250-004F-5F702AEC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90701"/>
            <a:ext cx="9144000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70F61CA7-73C3-6B2B-D874-9B5F12373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5484813"/>
            <a:ext cx="8915400" cy="5349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</a:rPr>
              <a:t>Nanomaterials and their role in the development of impedimetric biosensors.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37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47AC16E-DA23-D7EC-DB83-FA8932CD6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371600"/>
          </a:xfrm>
        </p:spPr>
        <p:txBody>
          <a:bodyPr/>
          <a:lstStyle/>
          <a:p>
            <a:r>
              <a:rPr lang="ro-RO" dirty="0" err="1"/>
              <a:t>Bioinspired</a:t>
            </a:r>
            <a:r>
              <a:rPr lang="ro-RO" dirty="0"/>
              <a:t> </a:t>
            </a:r>
            <a:r>
              <a:rPr lang="ro-RO" dirty="0" err="1"/>
              <a:t>sensing</a:t>
            </a:r>
            <a:r>
              <a:rPr lang="ro-RO" dirty="0"/>
              <a:t> (</a:t>
            </a:r>
            <a:r>
              <a:rPr lang="ro-RO" dirty="0">
                <a:solidFill>
                  <a:srgbClr val="FF0000"/>
                </a:solidFill>
              </a:rPr>
              <a:t>B</a:t>
            </a:r>
            <a:r>
              <a:rPr lang="ro-RO" dirty="0"/>
              <a:t>) &amp; </a:t>
            </a:r>
            <a:r>
              <a:rPr lang="ro-RO" dirty="0" err="1"/>
              <a:t>Biosignal</a:t>
            </a:r>
            <a:r>
              <a:rPr lang="ro-RO" dirty="0"/>
              <a:t> (</a:t>
            </a:r>
            <a:r>
              <a:rPr lang="ro-RO" dirty="0" err="1"/>
              <a:t>bioelectrical</a:t>
            </a:r>
            <a:r>
              <a:rPr lang="ro-RO" dirty="0"/>
              <a:t>) </a:t>
            </a:r>
            <a:r>
              <a:rPr lang="ro-RO" dirty="0" err="1"/>
              <a:t>sensing</a:t>
            </a:r>
            <a:r>
              <a:rPr lang="ro-RO" dirty="0"/>
              <a:t> (</a:t>
            </a:r>
            <a:r>
              <a:rPr lang="ro-RO" dirty="0">
                <a:solidFill>
                  <a:srgbClr val="FF0000"/>
                </a:solidFill>
              </a:rPr>
              <a:t>A</a:t>
            </a:r>
            <a:r>
              <a:rPr lang="ro-RO" dirty="0"/>
              <a:t>)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E31674E-77B9-C2DD-BDAF-D0FCB7D2F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600200"/>
            <a:ext cx="4343400" cy="5172596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62D71633-B6BA-9D54-E90B-938277D1BA31}"/>
              </a:ext>
            </a:extLst>
          </p:cNvPr>
          <p:cNvSpPr txBox="1"/>
          <p:nvPr/>
        </p:nvSpPr>
        <p:spPr>
          <a:xfrm>
            <a:off x="6096000" y="2309061"/>
            <a:ext cx="43434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Aa</a:t>
            </a:r>
            <a:r>
              <a:rPr lang="en-US" sz="1400" dirty="0" err="1">
                <a:solidFill>
                  <a:srgbClr val="333333"/>
                </a:solidFill>
                <a:latin typeface="Cambria" panose="02040503050406030204" pitchFamily="18" charset="0"/>
              </a:rPr>
              <a:t>,</a:t>
            </a:r>
            <a:r>
              <a:rPr lang="en-US" sz="14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Ab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Flexible and stretchable sensor platforms of </a:t>
            </a:r>
            <a:r>
              <a:rPr lang="en-US" sz="1400" dirty="0" err="1">
                <a:solidFill>
                  <a:srgbClr val="333333"/>
                </a:solidFill>
                <a:latin typeface="Cambria" panose="02040503050406030204" pitchFamily="18" charset="0"/>
              </a:rPr>
              <a:t>biosignals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 for glucose, electrocardiogram, and body temperature. 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Ac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</a:t>
            </a:r>
            <a:endParaRPr lang="ro-RO" sz="1400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B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Bioinspired sensing. Biological and artificial mechanoreceptors. </a:t>
            </a:r>
            <a:endParaRPr lang="ro-RO" sz="1400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Ba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Biological mechanoreceptors convert specific types of external pressure stimuli into receptor potentials. </a:t>
            </a:r>
            <a:endParaRPr lang="ro-RO" sz="1400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Bb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The artificial mechanoreceptor is composed of a micro-pyramidal </a:t>
            </a:r>
            <a:r>
              <a:rPr lang="en-US" sz="1400" dirty="0" err="1">
                <a:solidFill>
                  <a:srgbClr val="333333"/>
                </a:solidFill>
                <a:latin typeface="Cambria" panose="02040503050406030204" pitchFamily="18" charset="0"/>
              </a:rPr>
              <a:t>polypyrrole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 resistive pressure sensor and a </a:t>
            </a:r>
            <a:r>
              <a:rPr lang="en-US" sz="1400" dirty="0" err="1">
                <a:solidFill>
                  <a:srgbClr val="333333"/>
                </a:solidFill>
                <a:latin typeface="Cambria" panose="02040503050406030204" pitchFamily="18" charset="0"/>
              </a:rPr>
              <a:t>NbOx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 volatile memristor. The output electrical spikes can be processed effectively by a pulse-coupled neural network (PCNN). </a:t>
            </a:r>
            <a:endParaRPr lang="ro-RO" sz="1400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 err="1">
                <a:solidFill>
                  <a:srgbClr val="333333"/>
                </a:solidFill>
                <a:latin typeface="Cambria" panose="02040503050406030204" pitchFamily="18" charset="0"/>
              </a:rPr>
              <a:t>Bc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Schematic illustration of the tactile perception process in humans 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left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and in the artificial mechanoreceptor system enhanced by the PCNN 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right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069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584" y="103779"/>
            <a:ext cx="9821955" cy="1256118"/>
          </a:xfrm>
        </p:spPr>
        <p:txBody>
          <a:bodyPr/>
          <a:lstStyle/>
          <a:p>
            <a:r>
              <a:rPr lang="ro-RO" dirty="0"/>
              <a:t>Nanometrologie in controlul mediului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600199"/>
            <a:ext cx="11047250" cy="51540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Nanometrologia</a:t>
            </a:r>
            <a:r>
              <a:rPr lang="en-US" sz="2000" dirty="0"/>
              <a:t> </a:t>
            </a:r>
            <a:r>
              <a:rPr lang="ro-RO" sz="2000" dirty="0"/>
              <a:t>privind </a:t>
            </a:r>
            <a:r>
              <a:rPr lang="ro-RO" sz="2000" dirty="0" err="1"/>
              <a:t>monitoringul</a:t>
            </a:r>
            <a:r>
              <a:rPr lang="ro-RO" sz="2000" dirty="0"/>
              <a:t> mediului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împărțită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cinci</a:t>
            </a:r>
            <a:r>
              <a:rPr lang="en-US" sz="2000" dirty="0"/>
              <a:t> </a:t>
            </a:r>
            <a:r>
              <a:rPr lang="en-US" sz="2000" dirty="0" err="1"/>
              <a:t>tehnici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privește</a:t>
            </a:r>
            <a:r>
              <a:rPr lang="en-US" sz="2000" dirty="0"/>
              <a:t> </a:t>
            </a:r>
            <a:r>
              <a:rPr lang="en-US" sz="2000" dirty="0" err="1"/>
              <a:t>principiul</a:t>
            </a:r>
            <a:r>
              <a:rPr lang="en-US" sz="2000" dirty="0"/>
              <a:t> instrumental: </a:t>
            </a:r>
            <a:endParaRPr lang="ro-RO" sz="2000" dirty="0"/>
          </a:p>
          <a:p>
            <a:r>
              <a:rPr lang="en-US" sz="2000" dirty="0" err="1"/>
              <a:t>microscopie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 err="1"/>
              <a:t>împrăștiere</a:t>
            </a:r>
            <a:r>
              <a:rPr lang="en-US" sz="2000" dirty="0"/>
              <a:t> a </a:t>
            </a:r>
            <a:r>
              <a:rPr lang="en-US" sz="2000" dirty="0" err="1"/>
              <a:t>luminii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 err="1"/>
              <a:t>spectroscopie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 err="1"/>
              <a:t>separare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spectrometrie</a:t>
            </a:r>
            <a:r>
              <a:rPr lang="en-US" sz="2000" dirty="0"/>
              <a:t> </a:t>
            </a:r>
            <a:r>
              <a:rPr lang="en-US" sz="2000" dirty="0" err="1"/>
              <a:t>plasmă-masă</a:t>
            </a:r>
            <a:r>
              <a:rPr lang="en-US" sz="2000" dirty="0"/>
              <a:t> </a:t>
            </a:r>
            <a:r>
              <a:rPr lang="en-US" sz="2000" dirty="0" err="1"/>
              <a:t>cuplată</a:t>
            </a:r>
            <a:r>
              <a:rPr lang="en-US" sz="2000" dirty="0"/>
              <a:t> </a:t>
            </a:r>
            <a:r>
              <a:rPr lang="en-US" sz="2000" dirty="0" err="1"/>
              <a:t>inductiv</a:t>
            </a:r>
            <a:r>
              <a:rPr lang="en-US" sz="2000" dirty="0"/>
              <a:t> cu o </a:t>
            </a:r>
            <a:r>
              <a:rPr lang="en-US" sz="2000" dirty="0" err="1"/>
              <a:t>singură</a:t>
            </a:r>
            <a:r>
              <a:rPr lang="en-US" sz="2000" dirty="0"/>
              <a:t> </a:t>
            </a:r>
            <a:r>
              <a:rPr lang="en-US" sz="2000" dirty="0" err="1"/>
              <a:t>particule</a:t>
            </a:r>
            <a:r>
              <a:rPr lang="en-US" sz="2000" dirty="0"/>
              <a:t>.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Fiecare</a:t>
            </a:r>
            <a:r>
              <a:rPr lang="en-US" sz="2000" dirty="0"/>
              <a:t> </a:t>
            </a:r>
            <a:r>
              <a:rPr lang="en-US" sz="2000" dirty="0" err="1"/>
              <a:t>metodă</a:t>
            </a:r>
            <a:r>
              <a:rPr lang="en-US" sz="2000" dirty="0"/>
              <a:t> </a:t>
            </a:r>
            <a:r>
              <a:rPr lang="en-US" sz="2000" dirty="0" err="1"/>
              <a:t>analitică</a:t>
            </a:r>
            <a:r>
              <a:rPr lang="en-US" sz="2000" dirty="0"/>
              <a:t> are </a:t>
            </a:r>
            <a:r>
              <a:rPr lang="en-US" sz="2000" dirty="0" err="1"/>
              <a:t>propriile</a:t>
            </a:r>
            <a:r>
              <a:rPr lang="en-US" sz="2000" dirty="0"/>
              <a:t> sale </a:t>
            </a:r>
            <a:r>
              <a:rPr lang="en-US" sz="2000" dirty="0" err="1"/>
              <a:t>dezavantaje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limita</a:t>
            </a:r>
            <a:r>
              <a:rPr lang="en-US" sz="2000" dirty="0"/>
              <a:t> de </a:t>
            </a:r>
            <a:r>
              <a:rPr lang="en-US" sz="2000" dirty="0" err="1"/>
              <a:t>detecție</a:t>
            </a:r>
            <a:r>
              <a:rPr lang="en-US" sz="2000" dirty="0"/>
              <a:t>, </a:t>
            </a:r>
            <a:r>
              <a:rPr lang="en-US" sz="2000" dirty="0" err="1"/>
              <a:t>capacitatea</a:t>
            </a:r>
            <a:r>
              <a:rPr lang="en-US" sz="2000" dirty="0"/>
              <a:t> de a </a:t>
            </a:r>
            <a:r>
              <a:rPr lang="en-US" sz="2000" dirty="0" err="1"/>
              <a:t>cuantifica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califica</a:t>
            </a:r>
            <a:r>
              <a:rPr lang="en-US" sz="2000" dirty="0"/>
              <a:t> </a:t>
            </a:r>
            <a:r>
              <a:rPr lang="ro-RO" sz="2000" dirty="0"/>
              <a:t>ENP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efecte</a:t>
            </a:r>
            <a:r>
              <a:rPr lang="en-US" sz="2000" dirty="0"/>
              <a:t> de </a:t>
            </a:r>
            <a:r>
              <a:rPr lang="en-US" sz="2000" dirty="0" err="1"/>
              <a:t>matrice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dirty="0"/>
              <a:t>Se recomandă </a:t>
            </a:r>
            <a:r>
              <a:rPr lang="en-US" sz="2000" dirty="0" err="1"/>
              <a:t>utilizate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de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analitice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caracteriza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bine </a:t>
            </a:r>
            <a:r>
              <a:rPr lang="ro-RO" sz="2000" dirty="0"/>
              <a:t>ENP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72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B5F3DA50-02E9-FDA6-66B5-116154D33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408781"/>
            <a:ext cx="6858000" cy="6440254"/>
          </a:xfrm>
        </p:spPr>
      </p:pic>
      <p:sp>
        <p:nvSpPr>
          <p:cNvPr id="2" name="Săgeată: dreapta 1">
            <a:extLst>
              <a:ext uri="{FF2B5EF4-FFF2-40B4-BE49-F238E27FC236}">
                <a16:creationId xmlns:a16="http://schemas.microsoft.com/office/drawing/2014/main" id="{A0239F7E-70BC-9DC7-E69E-CA1CB9C719C8}"/>
              </a:ext>
            </a:extLst>
          </p:cNvPr>
          <p:cNvSpPr/>
          <p:nvPr/>
        </p:nvSpPr>
        <p:spPr>
          <a:xfrm>
            <a:off x="1524000" y="5638800"/>
            <a:ext cx="2133600" cy="1210235"/>
          </a:xfrm>
          <a:prstGeom prst="rightArrow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rgbClr val="C00000"/>
                </a:solidFill>
              </a:rPr>
              <a:t>Asupra mediului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2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95250"/>
            <a:ext cx="10363200" cy="1256118"/>
          </a:xfrm>
        </p:spPr>
        <p:txBody>
          <a:bodyPr/>
          <a:lstStyle/>
          <a:p>
            <a:r>
              <a:rPr lang="ro-RO" sz="4400" dirty="0"/>
              <a:t>Nanomateriale in controlul mediului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219200"/>
            <a:ext cx="11772899" cy="4525962"/>
          </a:xfrm>
        </p:spPr>
        <p:txBody>
          <a:bodyPr/>
          <a:lstStyle/>
          <a:p>
            <a:r>
              <a:rPr lang="ro-RO" sz="1600" dirty="0"/>
              <a:t>Nanosensori (chimici, fizici, biologici)</a:t>
            </a:r>
          </a:p>
          <a:p>
            <a:r>
              <a:rPr lang="ro-RO" sz="1600" dirty="0"/>
              <a:t>Poluarea mediului</a:t>
            </a:r>
          </a:p>
          <a:p>
            <a:r>
              <a:rPr lang="ro-RO" sz="1600" dirty="0"/>
              <a:t>Emisia gazelor toxice – SnO2, carbon nanotube (CNT)</a:t>
            </a:r>
          </a:p>
          <a:p>
            <a:r>
              <a:rPr lang="ro-RO" sz="1600" dirty="0"/>
              <a:t>Poluarea cu ioni de metale grele – nanocompozite, carbon, </a:t>
            </a:r>
          </a:p>
          <a:p>
            <a:r>
              <a:rPr lang="ro-RO" sz="1600" dirty="0"/>
              <a:t>Adsorbția gazelor toxice - CNT</a:t>
            </a:r>
          </a:p>
          <a:p>
            <a:r>
              <a:rPr lang="ro-RO" sz="1600" dirty="0"/>
              <a:t>Adsorbția dioxinului și compușilor asociate (polychlorinated dibenzofurans și polychlorinated biphenyls) – carbon activat, Al2O3, zeolite, ...</a:t>
            </a:r>
          </a:p>
          <a:p>
            <a:r>
              <a:rPr lang="ro-RO" sz="1600" dirty="0"/>
              <a:t>Adsorbția Nox (convertirea catalitica cu Pt, Pd, Rh, perovskite, spinel</a:t>
            </a:r>
          </a:p>
          <a:p>
            <a:r>
              <a:rPr lang="ro-RO" sz="1600" dirty="0"/>
              <a:t>Adsorbția CO2 (membrane CNT, nanosilica, zeolite)</a:t>
            </a:r>
          </a:p>
          <a:p>
            <a:r>
              <a:rPr lang="ro-RO" sz="1600" dirty="0"/>
              <a:t>Eliminarea compusilor organici volatili (acid nitric, compusi poliaromatici, compusi volatili...) – MnO catalizatori..</a:t>
            </a:r>
          </a:p>
          <a:p>
            <a:r>
              <a:rPr lang="ro-RO" sz="1600" dirty="0"/>
              <a:t>Absorbtia alcoolului isopropilic -  cu SWNT single walled carbon nanotube</a:t>
            </a:r>
          </a:p>
          <a:p>
            <a:r>
              <a:rPr lang="ro-RO" sz="1600" dirty="0"/>
              <a:t>Tratarea apei și deseurilor – membrane nano</a:t>
            </a:r>
          </a:p>
          <a:p>
            <a:r>
              <a:rPr lang="ro-RO" sz="1600" dirty="0"/>
              <a:t>Nanofiltre, membrane ceramice acoperite cu zeoilte, membrane ceramice catalitice (TiO2, ZnO, Fe2O3...), membrane organice-neorganice hibride, nanotuburi, nanofibre, nanoadsorbanți, nanobiomateriale, nanopolimeri poroși, </a:t>
            </a:r>
          </a:p>
          <a:p>
            <a:r>
              <a:rPr lang="ro-RO" sz="1600" dirty="0"/>
              <a:t>Nanotehnologii pentru prevenirea poluării</a:t>
            </a:r>
          </a:p>
          <a:p>
            <a:r>
              <a:rPr lang="ro-RO" sz="1600" dirty="0"/>
              <a:t>Materiale eco-friendly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107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29078D-6798-4BF6-C1B1-4FE5E4B3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245158"/>
            <a:ext cx="9821955" cy="1256118"/>
          </a:xfrm>
        </p:spPr>
        <p:txBody>
          <a:bodyPr/>
          <a:lstStyle/>
          <a:p>
            <a:r>
              <a:rPr lang="ro-RO" dirty="0"/>
              <a:t>Control: Cu </a:t>
            </a:r>
            <a:r>
              <a:rPr lang="ro-RO" dirty="0" err="1"/>
              <a:t>sensori</a:t>
            </a:r>
            <a:r>
              <a:rPr lang="ro-RO" dirty="0"/>
              <a:t> rezistivi și capacitivi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98A396-39B8-9C63-7CF0-ACDAB358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  <a:p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30A8D70-0D7E-88C6-8BF2-5446823E2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32" y="1770994"/>
            <a:ext cx="7792537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5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D06734-B975-3427-D17A-63A45981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Piezolelectrici</a:t>
            </a:r>
            <a:r>
              <a:rPr lang="ro-RO" dirty="0"/>
              <a:t> </a:t>
            </a:r>
            <a:endParaRPr lang="en-US" dirty="0"/>
          </a:p>
        </p:txBody>
      </p:sp>
      <p:pic>
        <p:nvPicPr>
          <p:cNvPr id="3074" name="Picture 2" descr="Piezoelectric Sensing Techniques in Structural Health ...">
            <a:extLst>
              <a:ext uri="{FF2B5EF4-FFF2-40B4-BE49-F238E27FC236}">
                <a16:creationId xmlns:a16="http://schemas.microsoft.com/office/drawing/2014/main" id="{6D54014F-4475-64D3-B731-9C109CACFE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38300"/>
            <a:ext cx="494796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29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949F30E-82D6-1296-A2FF-BDF119C9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0" y="228600"/>
            <a:ext cx="2286000" cy="1143000"/>
          </a:xfrm>
        </p:spPr>
        <p:txBody>
          <a:bodyPr/>
          <a:lstStyle/>
          <a:p>
            <a:r>
              <a:rPr lang="ro-RO" dirty="0"/>
              <a:t>Optici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4C5E33C6-B367-C0BF-D3BF-1A91C362F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6184381" cy="6781800"/>
          </a:xfr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222CCC41-6EFD-6FCA-82C3-2AD535463E75}"/>
              </a:ext>
            </a:extLst>
          </p:cNvPr>
          <p:cNvSpPr txBox="1"/>
          <p:nvPr/>
        </p:nvSpPr>
        <p:spPr>
          <a:xfrm>
            <a:off x="7767918" y="4289956"/>
            <a:ext cx="290008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D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Millimeter-wave technology. Schematic of the developed ultra-wideband millimeter-wave imaging system for real-time in vivo skin cancer imaging</a:t>
            </a:r>
            <a:endParaRPr lang="en-US" sz="1400"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796DE38C-1BC3-0F54-921F-43268BCF3FD5}"/>
              </a:ext>
            </a:extLst>
          </p:cNvPr>
          <p:cNvSpPr txBox="1"/>
          <p:nvPr/>
        </p:nvSpPr>
        <p:spPr>
          <a:xfrm>
            <a:off x="7754471" y="5486401"/>
            <a:ext cx="290008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E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Metamaterial-inspired biosensors using THz detection and a label-free biosensing approach for molecular classification of glioma cells.</a:t>
            </a:r>
            <a:endParaRPr lang="en-US" sz="1400" dirty="0"/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63997F27-B311-1802-C170-A77FF470A911}"/>
              </a:ext>
            </a:extLst>
          </p:cNvPr>
          <p:cNvSpPr txBox="1"/>
          <p:nvPr/>
        </p:nvSpPr>
        <p:spPr>
          <a:xfrm>
            <a:off x="7741025" y="3657600"/>
            <a:ext cx="2809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B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,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C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(I) Cells are coated with plasmonic oxide via incubation.</a:t>
            </a:r>
            <a:endParaRPr lang="en-US" sz="1400" dirty="0"/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id="{D58671EE-F874-FFA1-4C0D-6B911F0CC781}"/>
              </a:ext>
            </a:extLst>
          </p:cNvPr>
          <p:cNvSpPr txBox="1"/>
          <p:nvPr/>
        </p:nvSpPr>
        <p:spPr>
          <a:xfrm>
            <a:off x="7749990" y="2002595"/>
            <a:ext cx="268941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(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A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–</a:t>
            </a:r>
            <a:r>
              <a:rPr lang="en-US" sz="1400" b="1" dirty="0">
                <a:solidFill>
                  <a:srgbClr val="333333"/>
                </a:solidFill>
                <a:latin typeface="Cambria" panose="02040503050406030204" pitchFamily="18" charset="0"/>
              </a:rPr>
              <a:t>C</a:t>
            </a:r>
            <a:r>
              <a:rPr lang="en-US" sz="1400" dirty="0">
                <a:solidFill>
                  <a:srgbClr val="333333"/>
                </a:solidFill>
                <a:latin typeface="Cambria" panose="02040503050406030204" pitchFamily="18" charset="0"/>
              </a:rPr>
              <a:t>) Single-cell analysis using a dual-functional nanoprobe based on dopant-driven plasmonic oxides, which enables the identification of a single THP-1 (related to leukemia) cells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9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BB32668-AF03-B55B-0566-DD4CA9849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Fotodetectare</a:t>
            </a:r>
            <a:endParaRPr lang="en-US" dirty="0"/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0DD7105-A76A-B813-8E0B-FFAA0BCCA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521" y="1371600"/>
            <a:ext cx="5140959" cy="5257800"/>
          </a:xfrm>
        </p:spPr>
      </p:pic>
    </p:spTree>
    <p:extLst>
      <p:ext uri="{BB962C8B-B14F-4D97-AF65-F5344CB8AC3E}">
        <p14:creationId xmlns:p14="http://schemas.microsoft.com/office/powerpoint/2010/main" val="365164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4D9C41-CAC2-13A0-B18E-68A17E4BD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Plazmonici</a:t>
            </a:r>
            <a:endParaRPr lang="en-US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119476B3-86CF-F17C-A996-4A66F20C3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358154"/>
            <a:ext cx="6781800" cy="178457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37463F6-81E1-0142-82D3-5BA6B0E1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209511"/>
            <a:ext cx="5943600" cy="345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813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3" id="{70008AEC-EDED-4511-BBCB-3094E155874B}" vid="{20F39DC6-8556-4458-8AAA-5D2B51347C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{79EEE194-DF8E-4A50-A1DA-F447BF3672C2}tf67061901_win32</Template>
  <TotalTime>4</TotalTime>
  <Words>521</Words>
  <Application>Microsoft Office PowerPoint</Application>
  <PresentationFormat>Ecran lat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Courier New</vt:lpstr>
      <vt:lpstr>Daytona Condensed Light</vt:lpstr>
      <vt:lpstr>Posterama</vt:lpstr>
      <vt:lpstr>Roboto</vt:lpstr>
      <vt:lpstr>Custom</vt:lpstr>
      <vt:lpstr>Tema Nanometrologia și controlul ambiental</vt:lpstr>
      <vt:lpstr>Nanometrologie in controlul mediului</vt:lpstr>
      <vt:lpstr>Prezentare PowerPoint</vt:lpstr>
      <vt:lpstr>Nanomateriale in controlul mediului</vt:lpstr>
      <vt:lpstr>Control: Cu sensori rezistivi și capacitivi</vt:lpstr>
      <vt:lpstr>Piezolelectrici </vt:lpstr>
      <vt:lpstr>Optici</vt:lpstr>
      <vt:lpstr>Fotodetectare</vt:lpstr>
      <vt:lpstr>Plazmonici</vt:lpstr>
      <vt:lpstr>Termoelectrici</vt:lpstr>
      <vt:lpstr>Electrochimici</vt:lpstr>
      <vt:lpstr>Methods in Electrochemical Sensing: Voltammetric</vt:lpstr>
      <vt:lpstr>Methods in Electrochemical Sensing: Potențiometric</vt:lpstr>
      <vt:lpstr>Methods in Electrochemical Sensing: Impedimetric </vt:lpstr>
      <vt:lpstr>Bioinspired sensing (B) &amp; Biosignal (bioelectrical) sensing (A)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buzdugan artur</dc:creator>
  <cp:lastModifiedBy>buzdugan artur</cp:lastModifiedBy>
  <cp:revision>1</cp:revision>
  <dcterms:created xsi:type="dcterms:W3CDTF">2024-12-10T18:21:12Z</dcterms:created>
  <dcterms:modified xsi:type="dcterms:W3CDTF">2024-12-10T18:29:55Z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