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621" r:id="rId3"/>
    <p:sldId id="365" r:id="rId4"/>
    <p:sldId id="622" r:id="rId5"/>
    <p:sldId id="623" r:id="rId6"/>
    <p:sldId id="257" r:id="rId7"/>
    <p:sldId id="258" r:id="rId8"/>
    <p:sldId id="259" r:id="rId9"/>
    <p:sldId id="260" r:id="rId10"/>
    <p:sldId id="264" r:id="rId11"/>
    <p:sldId id="266" r:id="rId12"/>
    <p:sldId id="265" r:id="rId13"/>
    <p:sldId id="660" r:id="rId14"/>
    <p:sldId id="261" r:id="rId15"/>
    <p:sldId id="651" r:id="rId16"/>
    <p:sldId id="274" r:id="rId17"/>
    <p:sldId id="263" r:id="rId18"/>
    <p:sldId id="656" r:id="rId19"/>
    <p:sldId id="657" r:id="rId20"/>
    <p:sldId id="267" r:id="rId21"/>
    <p:sldId id="658" r:id="rId22"/>
    <p:sldId id="653" r:id="rId23"/>
    <p:sldId id="659" r:id="rId24"/>
    <p:sldId id="271" r:id="rId25"/>
    <p:sldId id="269" r:id="rId26"/>
    <p:sldId id="270" r:id="rId27"/>
    <p:sldId id="648" r:id="rId28"/>
    <p:sldId id="649" r:id="rId29"/>
    <p:sldId id="661" r:id="rId30"/>
    <p:sldId id="662" r:id="rId31"/>
    <p:sldId id="624" r:id="rId32"/>
    <p:sldId id="625" r:id="rId33"/>
    <p:sldId id="626" r:id="rId34"/>
    <p:sldId id="627" r:id="rId35"/>
    <p:sldId id="349" r:id="rId36"/>
    <p:sldId id="350" r:id="rId37"/>
    <p:sldId id="628" r:id="rId38"/>
    <p:sldId id="629" r:id="rId39"/>
    <p:sldId id="630" r:id="rId40"/>
    <p:sldId id="632" r:id="rId41"/>
    <p:sldId id="633" r:id="rId42"/>
    <p:sldId id="634" r:id="rId43"/>
    <p:sldId id="364" r:id="rId44"/>
    <p:sldId id="301" r:id="rId45"/>
    <p:sldId id="368" r:id="rId46"/>
    <p:sldId id="302" r:id="rId47"/>
    <p:sldId id="326" r:id="rId48"/>
    <p:sldId id="303" r:id="rId49"/>
    <p:sldId id="367" r:id="rId50"/>
    <p:sldId id="637" r:id="rId51"/>
    <p:sldId id="638" r:id="rId52"/>
    <p:sldId id="293" r:id="rId53"/>
    <p:sldId id="294" r:id="rId54"/>
    <p:sldId id="295" r:id="rId55"/>
    <p:sldId id="635" r:id="rId56"/>
    <p:sldId id="27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1EE64935-17D5-4A12-A85D-4AC71301D113}"/>
    <pc:docChg chg="custSel addSld delSld modSld">
      <pc:chgData name="buzdugan artur" userId="1770a38c255ab84c" providerId="LiveId" clId="{1EE64935-17D5-4A12-A85D-4AC71301D113}" dt="2023-10-31T08:27:37.374" v="23"/>
      <pc:docMkLst>
        <pc:docMk/>
      </pc:docMkLst>
      <pc:sldChg chg="modSp mod">
        <pc:chgData name="buzdugan artur" userId="1770a38c255ab84c" providerId="LiveId" clId="{1EE64935-17D5-4A12-A85D-4AC71301D113}" dt="2023-10-25T18:30:19.515" v="6" actId="20577"/>
        <pc:sldMkLst>
          <pc:docMk/>
          <pc:sldMk cId="4156438918" sldId="256"/>
        </pc:sldMkLst>
        <pc:spChg chg="mod">
          <ac:chgData name="buzdugan artur" userId="1770a38c255ab84c" providerId="LiveId" clId="{1EE64935-17D5-4A12-A85D-4AC71301D113}" dt="2023-10-25T18:30:19.515" v="6" actId="20577"/>
          <ac:spMkLst>
            <pc:docMk/>
            <pc:sldMk cId="4156438918" sldId="256"/>
            <ac:spMk id="3" creationId="{00000000-0000-0000-0000-000000000000}"/>
          </ac:spMkLst>
        </pc:spChg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2002497176" sldId="270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1814078991" sldId="271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3958911749" sldId="276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3227792578" sldId="293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2623687830" sldId="294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1202465643" sldId="295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3326577377" sldId="301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500549921" sldId="302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1234896317" sldId="303"/>
        </pc:sldMkLst>
      </pc:sldChg>
      <pc:sldChg chg="del">
        <pc:chgData name="buzdugan artur" userId="1770a38c255ab84c" providerId="LiveId" clId="{1EE64935-17D5-4A12-A85D-4AC71301D113}" dt="2023-10-25T18:34:07.887" v="8" actId="47"/>
        <pc:sldMkLst>
          <pc:docMk/>
          <pc:sldMk cId="3867084851" sldId="305"/>
        </pc:sldMkLst>
      </pc:sldChg>
      <pc:sldChg chg="modSp del mod">
        <pc:chgData name="buzdugan artur" userId="1770a38c255ab84c" providerId="LiveId" clId="{1EE64935-17D5-4A12-A85D-4AC71301D113}" dt="2023-10-25T18:29:31.770" v="2" actId="47"/>
        <pc:sldMkLst>
          <pc:docMk/>
          <pc:sldMk cId="22375288" sldId="311"/>
        </pc:sldMkLst>
        <pc:picChg chg="mod">
          <ac:chgData name="buzdugan artur" userId="1770a38c255ab84c" providerId="LiveId" clId="{1EE64935-17D5-4A12-A85D-4AC71301D113}" dt="2023-10-25T18:28:39.487" v="1" actId="1076"/>
          <ac:picMkLst>
            <pc:docMk/>
            <pc:sldMk cId="22375288" sldId="311"/>
            <ac:picMk id="6" creationId="{00000000-0000-0000-0000-000000000000}"/>
          </ac:picMkLst>
        </pc:picChg>
      </pc:sldChg>
      <pc:sldChg chg="del">
        <pc:chgData name="buzdugan artur" userId="1770a38c255ab84c" providerId="LiveId" clId="{1EE64935-17D5-4A12-A85D-4AC71301D113}" dt="2023-10-25T18:34:07.887" v="8" actId="47"/>
        <pc:sldMkLst>
          <pc:docMk/>
          <pc:sldMk cId="3965155472" sldId="315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4243405153" sldId="318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2720683380" sldId="319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2016382298" sldId="320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2207731752" sldId="323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328392148" sldId="326"/>
        </pc:sldMkLst>
      </pc:sldChg>
      <pc:sldChg chg="del">
        <pc:chgData name="buzdugan artur" userId="1770a38c255ab84c" providerId="LiveId" clId="{1EE64935-17D5-4A12-A85D-4AC71301D113}" dt="2023-10-25T18:32:33.753" v="7" actId="47"/>
        <pc:sldMkLst>
          <pc:docMk/>
          <pc:sldMk cId="3317048945" sldId="334"/>
        </pc:sldMkLst>
      </pc:sldChg>
      <pc:sldChg chg="del">
        <pc:chgData name="buzdugan artur" userId="1770a38c255ab84c" providerId="LiveId" clId="{1EE64935-17D5-4A12-A85D-4AC71301D113}" dt="2023-10-25T18:32:33.753" v="7" actId="47"/>
        <pc:sldMkLst>
          <pc:docMk/>
          <pc:sldMk cId="1063401865" sldId="335"/>
        </pc:sldMkLst>
      </pc:sldChg>
      <pc:sldChg chg="del">
        <pc:chgData name="buzdugan artur" userId="1770a38c255ab84c" providerId="LiveId" clId="{1EE64935-17D5-4A12-A85D-4AC71301D113}" dt="2023-10-25T18:32:33.753" v="7" actId="47"/>
        <pc:sldMkLst>
          <pc:docMk/>
          <pc:sldMk cId="1232069234" sldId="336"/>
        </pc:sldMkLst>
      </pc:sldChg>
      <pc:sldChg chg="del">
        <pc:chgData name="buzdugan artur" userId="1770a38c255ab84c" providerId="LiveId" clId="{1EE64935-17D5-4A12-A85D-4AC71301D113}" dt="2023-10-25T18:32:33.753" v="7" actId="47"/>
        <pc:sldMkLst>
          <pc:docMk/>
          <pc:sldMk cId="2157637342" sldId="337"/>
        </pc:sldMkLst>
      </pc:sldChg>
      <pc:sldChg chg="del">
        <pc:chgData name="buzdugan artur" userId="1770a38c255ab84c" providerId="LiveId" clId="{1EE64935-17D5-4A12-A85D-4AC71301D113}" dt="2023-10-25T18:32:33.753" v="7" actId="47"/>
        <pc:sldMkLst>
          <pc:docMk/>
          <pc:sldMk cId="1284815597" sldId="338"/>
        </pc:sldMkLst>
      </pc:sldChg>
      <pc:sldChg chg="del">
        <pc:chgData name="buzdugan artur" userId="1770a38c255ab84c" providerId="LiveId" clId="{1EE64935-17D5-4A12-A85D-4AC71301D113}" dt="2023-10-25T18:32:33.753" v="7" actId="47"/>
        <pc:sldMkLst>
          <pc:docMk/>
          <pc:sldMk cId="2878732378" sldId="339"/>
        </pc:sldMkLst>
      </pc:sldChg>
      <pc:sldChg chg="del">
        <pc:chgData name="buzdugan artur" userId="1770a38c255ab84c" providerId="LiveId" clId="{1EE64935-17D5-4A12-A85D-4AC71301D113}" dt="2023-10-25T18:32:33.753" v="7" actId="47"/>
        <pc:sldMkLst>
          <pc:docMk/>
          <pc:sldMk cId="2973046620" sldId="340"/>
        </pc:sldMkLst>
      </pc:sldChg>
      <pc:sldChg chg="del">
        <pc:chgData name="buzdugan artur" userId="1770a38c255ab84c" providerId="LiveId" clId="{1EE64935-17D5-4A12-A85D-4AC71301D113}" dt="2023-10-25T18:32:33.753" v="7" actId="47"/>
        <pc:sldMkLst>
          <pc:docMk/>
          <pc:sldMk cId="4106690870" sldId="341"/>
        </pc:sldMkLst>
      </pc:sldChg>
      <pc:sldChg chg="del">
        <pc:chgData name="buzdugan artur" userId="1770a38c255ab84c" providerId="LiveId" clId="{1EE64935-17D5-4A12-A85D-4AC71301D113}" dt="2023-10-25T18:32:33.753" v="7" actId="47"/>
        <pc:sldMkLst>
          <pc:docMk/>
          <pc:sldMk cId="1613146521" sldId="342"/>
        </pc:sldMkLst>
      </pc:sldChg>
      <pc:sldChg chg="add del">
        <pc:chgData name="buzdugan artur" userId="1770a38c255ab84c" providerId="LiveId" clId="{1EE64935-17D5-4A12-A85D-4AC71301D113}" dt="2023-10-31T08:24:00.449" v="20"/>
        <pc:sldMkLst>
          <pc:docMk/>
          <pc:sldMk cId="37555536" sldId="343"/>
        </pc:sldMkLst>
      </pc:sldChg>
      <pc:sldChg chg="del">
        <pc:chgData name="buzdugan artur" userId="1770a38c255ab84c" providerId="LiveId" clId="{1EE64935-17D5-4A12-A85D-4AC71301D113}" dt="2023-10-31T07:47:34.991" v="9" actId="47"/>
        <pc:sldMkLst>
          <pc:docMk/>
          <pc:sldMk cId="2368974824" sldId="344"/>
        </pc:sldMkLst>
      </pc:sldChg>
      <pc:sldChg chg="del">
        <pc:chgData name="buzdugan artur" userId="1770a38c255ab84c" providerId="LiveId" clId="{1EE64935-17D5-4A12-A85D-4AC71301D113}" dt="2023-10-31T07:47:38.166" v="10" actId="47"/>
        <pc:sldMkLst>
          <pc:docMk/>
          <pc:sldMk cId="1357816815" sldId="345"/>
        </pc:sldMkLst>
      </pc:sldChg>
      <pc:sldChg chg="add del">
        <pc:chgData name="buzdugan artur" userId="1770a38c255ab84c" providerId="LiveId" clId="{1EE64935-17D5-4A12-A85D-4AC71301D113}" dt="2023-10-31T08:24:00.449" v="20"/>
        <pc:sldMkLst>
          <pc:docMk/>
          <pc:sldMk cId="329101506" sldId="346"/>
        </pc:sldMkLst>
      </pc:sldChg>
      <pc:sldChg chg="delSp modSp del mod">
        <pc:chgData name="buzdugan artur" userId="1770a38c255ab84c" providerId="LiveId" clId="{1EE64935-17D5-4A12-A85D-4AC71301D113}" dt="2023-10-31T07:48:57.742" v="18" actId="47"/>
        <pc:sldMkLst>
          <pc:docMk/>
          <pc:sldMk cId="2549930147" sldId="347"/>
        </pc:sldMkLst>
        <pc:spChg chg="del mod">
          <ac:chgData name="buzdugan artur" userId="1770a38c255ab84c" providerId="LiveId" clId="{1EE64935-17D5-4A12-A85D-4AC71301D113}" dt="2023-10-31T07:47:58.696" v="13" actId="478"/>
          <ac:spMkLst>
            <pc:docMk/>
            <pc:sldMk cId="2549930147" sldId="347"/>
            <ac:spMk id="3" creationId="{00000000-0000-0000-0000-000000000000}"/>
          </ac:spMkLst>
        </pc:spChg>
        <pc:picChg chg="mod">
          <ac:chgData name="buzdugan artur" userId="1770a38c255ab84c" providerId="LiveId" clId="{1EE64935-17D5-4A12-A85D-4AC71301D113}" dt="2023-10-31T07:48:02.163" v="14" actId="1076"/>
          <ac:picMkLst>
            <pc:docMk/>
            <pc:sldMk cId="2549930147" sldId="347"/>
            <ac:picMk id="4" creationId="{00000000-0000-0000-0000-000000000000}"/>
          </ac:picMkLst>
        </pc:picChg>
        <pc:picChg chg="mod">
          <ac:chgData name="buzdugan artur" userId="1770a38c255ab84c" providerId="LiveId" clId="{1EE64935-17D5-4A12-A85D-4AC71301D113}" dt="2023-10-31T07:48:07.273" v="15" actId="1076"/>
          <ac:picMkLst>
            <pc:docMk/>
            <pc:sldMk cId="2549930147" sldId="347"/>
            <ac:picMk id="5" creationId="{00000000-0000-0000-0000-000000000000}"/>
          </ac:picMkLst>
        </pc:picChg>
      </pc:sldChg>
      <pc:sldChg chg="add del">
        <pc:chgData name="buzdugan artur" userId="1770a38c255ab84c" providerId="LiveId" clId="{1EE64935-17D5-4A12-A85D-4AC71301D113}" dt="2023-10-31T08:24:00.449" v="20"/>
        <pc:sldMkLst>
          <pc:docMk/>
          <pc:sldMk cId="2764208011" sldId="348"/>
        </pc:sldMkLst>
      </pc:sldChg>
      <pc:sldChg chg="add del">
        <pc:chgData name="buzdugan artur" userId="1770a38c255ab84c" providerId="LiveId" clId="{1EE64935-17D5-4A12-A85D-4AC71301D113}" dt="2023-10-31T08:24:00.449" v="20"/>
        <pc:sldMkLst>
          <pc:docMk/>
          <pc:sldMk cId="275430461" sldId="349"/>
        </pc:sldMkLst>
      </pc:sldChg>
      <pc:sldChg chg="add del">
        <pc:chgData name="buzdugan artur" userId="1770a38c255ab84c" providerId="LiveId" clId="{1EE64935-17D5-4A12-A85D-4AC71301D113}" dt="2023-10-31T08:24:00.449" v="20"/>
        <pc:sldMkLst>
          <pc:docMk/>
          <pc:sldMk cId="1948795228" sldId="350"/>
        </pc:sldMkLst>
      </pc:sldChg>
      <pc:sldChg chg="add del">
        <pc:chgData name="buzdugan artur" userId="1770a38c255ab84c" providerId="LiveId" clId="{1EE64935-17D5-4A12-A85D-4AC71301D113}" dt="2023-10-31T08:26:05.748" v="21"/>
        <pc:sldMkLst>
          <pc:docMk/>
          <pc:sldMk cId="3943571469" sldId="351"/>
        </pc:sldMkLst>
      </pc:sldChg>
      <pc:sldChg chg="del">
        <pc:chgData name="buzdugan artur" userId="1770a38c255ab84c" providerId="LiveId" clId="{1EE64935-17D5-4A12-A85D-4AC71301D113}" dt="2023-10-25T18:34:07.887" v="8" actId="47"/>
        <pc:sldMkLst>
          <pc:docMk/>
          <pc:sldMk cId="2460226882" sldId="352"/>
        </pc:sldMkLst>
      </pc:sldChg>
      <pc:sldChg chg="del">
        <pc:chgData name="buzdugan artur" userId="1770a38c255ab84c" providerId="LiveId" clId="{1EE64935-17D5-4A12-A85D-4AC71301D113}" dt="2023-10-25T18:34:07.887" v="8" actId="47"/>
        <pc:sldMkLst>
          <pc:docMk/>
          <pc:sldMk cId="2441143168" sldId="353"/>
        </pc:sldMkLst>
      </pc:sldChg>
      <pc:sldChg chg="del">
        <pc:chgData name="buzdugan artur" userId="1770a38c255ab84c" providerId="LiveId" clId="{1EE64935-17D5-4A12-A85D-4AC71301D113}" dt="2023-10-25T18:34:07.887" v="8" actId="47"/>
        <pc:sldMkLst>
          <pc:docMk/>
          <pc:sldMk cId="342870834" sldId="354"/>
        </pc:sldMkLst>
      </pc:sldChg>
      <pc:sldChg chg="del">
        <pc:chgData name="buzdugan artur" userId="1770a38c255ab84c" providerId="LiveId" clId="{1EE64935-17D5-4A12-A85D-4AC71301D113}" dt="2023-10-25T18:32:33.753" v="7" actId="47"/>
        <pc:sldMkLst>
          <pc:docMk/>
          <pc:sldMk cId="378232774" sldId="356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2246211851" sldId="357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501329201" sldId="358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1373969522" sldId="359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2340414969" sldId="360"/>
        </pc:sldMkLst>
      </pc:sldChg>
      <pc:sldChg chg="del">
        <pc:chgData name="buzdugan artur" userId="1770a38c255ab84c" providerId="LiveId" clId="{1EE64935-17D5-4A12-A85D-4AC71301D113}" dt="2023-10-25T18:29:31.770" v="2" actId="47"/>
        <pc:sldMkLst>
          <pc:docMk/>
          <pc:sldMk cId="473152954" sldId="361"/>
        </pc:sldMkLst>
      </pc:sldChg>
      <pc:sldChg chg="add">
        <pc:chgData name="buzdugan artur" userId="1770a38c255ab84c" providerId="LiveId" clId="{1EE64935-17D5-4A12-A85D-4AC71301D113}" dt="2023-10-31T08:26:05.748" v="21"/>
        <pc:sldMkLst>
          <pc:docMk/>
          <pc:sldMk cId="2984997229" sldId="363"/>
        </pc:sldMkLst>
      </pc:sldChg>
      <pc:sldChg chg="add">
        <pc:chgData name="buzdugan artur" userId="1770a38c255ab84c" providerId="LiveId" clId="{1EE64935-17D5-4A12-A85D-4AC71301D113}" dt="2023-10-31T08:26:05.748" v="21"/>
        <pc:sldMkLst>
          <pc:docMk/>
          <pc:sldMk cId="783200117" sldId="364"/>
        </pc:sldMkLst>
      </pc:sldChg>
      <pc:sldChg chg="modSp new">
        <pc:chgData name="buzdugan artur" userId="1770a38c255ab84c" providerId="LiveId" clId="{1EE64935-17D5-4A12-A85D-4AC71301D113}" dt="2023-10-31T08:27:37.374" v="23"/>
        <pc:sldMkLst>
          <pc:docMk/>
          <pc:sldMk cId="1554097415" sldId="365"/>
        </pc:sldMkLst>
        <pc:spChg chg="mod">
          <ac:chgData name="buzdugan artur" userId="1770a38c255ab84c" providerId="LiveId" clId="{1EE64935-17D5-4A12-A85D-4AC71301D113}" dt="2023-10-31T08:27:37.374" v="23"/>
          <ac:spMkLst>
            <pc:docMk/>
            <pc:sldMk cId="1554097415" sldId="365"/>
            <ac:spMk id="3" creationId="{65ECDEE0-0915-FC72-7BE0-F3D1E801684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16F5A-6838-4386-B87F-577F3C3E7633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22CF9-8A8B-4C63-86E3-E7B7028049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3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4ED56-A6D9-4056-A2CA-27E89EB7ED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94DB3AD-6D70-4EF5-9551-18D10C5B3143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2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35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02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1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5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75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38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72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41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8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0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B1969-68EF-47EA-8642-69737EAA17C4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3DAA-857D-44EB-A3A4-1C23701B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4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TurningPoint/2003/Questions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42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8.wmf"/><Relationship Id="rId1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320" y="2705055"/>
            <a:ext cx="10006149" cy="1655762"/>
          </a:xfrm>
        </p:spPr>
        <p:txBody>
          <a:bodyPr>
            <a:noAutofit/>
          </a:bodyPr>
          <a:lstStyle/>
          <a:p>
            <a:pPr algn="r"/>
            <a:r>
              <a:rPr lang="ro-RO" sz="3600" dirty="0"/>
              <a:t>Tema 3.1 Contactul  Metal – Metal</a:t>
            </a:r>
          </a:p>
          <a:p>
            <a:pPr algn="r"/>
            <a:r>
              <a:rPr lang="ro-RO" sz="3600" dirty="0"/>
              <a:t>                                                 Metal – Semiconductor</a:t>
            </a:r>
          </a:p>
          <a:p>
            <a:pPr algn="r"/>
            <a:r>
              <a:rPr lang="ro-RO" sz="3600" dirty="0"/>
              <a:t>p-n joncțiunea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56438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ro-RO" dirty="0"/>
              <a:t>Efectul </a:t>
            </a:r>
            <a:r>
              <a:rPr lang="ro-RO" dirty="0" err="1"/>
              <a:t>Peltier</a:t>
            </a:r>
            <a:r>
              <a:rPr lang="ro-RO" dirty="0"/>
              <a:t> (1834)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006474"/>
            <a:ext cx="7847457" cy="5723509"/>
          </a:xfrm>
        </p:spPr>
        <p:txBody>
          <a:bodyPr>
            <a:normAutofit lnSpcReduction="10000"/>
          </a:bodyPr>
          <a:lstStyle/>
          <a:p>
            <a:r>
              <a:rPr lang="ro-RO" dirty="0"/>
              <a:t>Apare doar în prezența unui curent electric (iar </a:t>
            </a:r>
            <a:r>
              <a:rPr lang="ro-RO" dirty="0" err="1"/>
              <a:t>ef</a:t>
            </a:r>
            <a:r>
              <a:rPr lang="ro-RO" dirty="0"/>
              <a:t>. </a:t>
            </a:r>
            <a:r>
              <a:rPr lang="ro-RO" dirty="0" err="1"/>
              <a:t>Seebeck</a:t>
            </a:r>
            <a:r>
              <a:rPr lang="ro-RO" dirty="0"/>
              <a:t> – în prezența unui circuit deschis</a:t>
            </a:r>
          </a:p>
          <a:p>
            <a:r>
              <a:rPr lang="en-GB" b="1" i="1" dirty="0"/>
              <a:t>Un </a:t>
            </a:r>
            <a:r>
              <a:rPr lang="en-GB" b="1" i="1" dirty="0" err="1"/>
              <a:t>curent</a:t>
            </a:r>
            <a:r>
              <a:rPr lang="en-GB" b="1" i="1" dirty="0"/>
              <a:t> electric care </a:t>
            </a:r>
            <a:r>
              <a:rPr lang="en-GB" b="1" i="1" dirty="0" err="1"/>
              <a:t>străbate</a:t>
            </a:r>
            <a:r>
              <a:rPr lang="en-GB" b="1" i="1" dirty="0"/>
              <a:t> </a:t>
            </a:r>
            <a:r>
              <a:rPr lang="en-GB" b="1" i="1" dirty="0" err="1"/>
              <a:t>punctul</a:t>
            </a:r>
            <a:r>
              <a:rPr lang="en-GB" b="1" i="1" dirty="0"/>
              <a:t> de contact </a:t>
            </a:r>
            <a:r>
              <a:rPr lang="en-GB" b="1" i="1" dirty="0" err="1"/>
              <a:t>dintre</a:t>
            </a:r>
            <a:r>
              <a:rPr lang="en-GB" b="1" i="1" dirty="0"/>
              <a:t> </a:t>
            </a:r>
            <a:r>
              <a:rPr lang="en-GB" b="1" i="1" dirty="0" err="1"/>
              <a:t>două</a:t>
            </a:r>
            <a:r>
              <a:rPr lang="en-GB" b="1" i="1" dirty="0"/>
              <a:t> fire </a:t>
            </a:r>
            <a:r>
              <a:rPr lang="en-GB" b="1" i="1" dirty="0" err="1"/>
              <a:t>sudate</a:t>
            </a:r>
            <a:r>
              <a:rPr lang="en-GB" b="1" i="1" dirty="0"/>
              <a:t> </a:t>
            </a:r>
            <a:r>
              <a:rPr lang="en-GB" b="1" i="1" dirty="0" err="1"/>
              <a:t>cauzează</a:t>
            </a:r>
            <a:r>
              <a:rPr lang="en-GB" b="1" i="1" dirty="0"/>
              <a:t> </a:t>
            </a:r>
            <a:r>
              <a:rPr lang="en-GB" b="1" i="1" dirty="0" err="1"/>
              <a:t>apariţia</a:t>
            </a:r>
            <a:r>
              <a:rPr lang="en-GB" b="1" i="1" dirty="0"/>
              <a:t> </a:t>
            </a:r>
            <a:r>
              <a:rPr lang="en-GB" b="1" i="1" dirty="0" err="1"/>
              <a:t>unei</a:t>
            </a:r>
            <a:r>
              <a:rPr lang="en-GB" b="1" i="1" dirty="0"/>
              <a:t> </a:t>
            </a:r>
            <a:r>
              <a:rPr lang="en-GB" b="1" i="1" dirty="0" err="1"/>
              <a:t>diferenţe</a:t>
            </a:r>
            <a:r>
              <a:rPr lang="en-GB" b="1" i="1" dirty="0"/>
              <a:t> de </a:t>
            </a:r>
            <a:r>
              <a:rPr lang="en-GB" b="1" i="1" dirty="0" err="1"/>
              <a:t>temperatură</a:t>
            </a:r>
            <a:r>
              <a:rPr lang="en-GB" b="1" i="1" dirty="0"/>
              <a:t> </a:t>
            </a:r>
            <a:r>
              <a:rPr lang="en-GB" b="1" i="1" dirty="0" err="1"/>
              <a:t>între</a:t>
            </a:r>
            <a:r>
              <a:rPr lang="en-GB" b="1" i="1" dirty="0"/>
              <a:t> </a:t>
            </a:r>
            <a:r>
              <a:rPr lang="en-GB" b="1" i="1" dirty="0" err="1"/>
              <a:t>cele</a:t>
            </a:r>
            <a:r>
              <a:rPr lang="en-GB" b="1" i="1" dirty="0"/>
              <a:t> </a:t>
            </a:r>
            <a:r>
              <a:rPr lang="en-GB" b="1" i="1" dirty="0" err="1"/>
              <a:t>două</a:t>
            </a:r>
            <a:r>
              <a:rPr lang="en-GB" b="1" i="1" dirty="0"/>
              <a:t> </a:t>
            </a:r>
            <a:r>
              <a:rPr lang="en-GB" b="1" i="1" dirty="0" err="1"/>
              <a:t>puncte</a:t>
            </a:r>
            <a:r>
              <a:rPr lang="en-GB" b="1" i="1" dirty="0"/>
              <a:t> </a:t>
            </a:r>
            <a:r>
              <a:rPr lang="en-GB" b="1" i="1" dirty="0" err="1"/>
              <a:t>sudate</a:t>
            </a:r>
            <a:r>
              <a:rPr lang="en-GB" b="1" i="1" dirty="0"/>
              <a:t>.</a:t>
            </a:r>
            <a:endParaRPr lang="ro-RO" b="1" i="1" dirty="0"/>
          </a:p>
          <a:p>
            <a:endParaRPr lang="ro-RO" b="1" i="1" dirty="0"/>
          </a:p>
          <a:p>
            <a:pPr marL="0" indent="0">
              <a:buNone/>
            </a:pPr>
            <a:r>
              <a:rPr lang="ro-RO" b="1" i="1" dirty="0"/>
              <a:t>                  Q</a:t>
            </a:r>
            <a:r>
              <a:rPr lang="ro-RO" b="1" i="1" baseline="-25000" dirty="0"/>
              <a:t>P</a:t>
            </a:r>
            <a:r>
              <a:rPr lang="ro-RO" b="1" i="1" dirty="0"/>
              <a:t> = </a:t>
            </a:r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o-RO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o-RO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qj</a:t>
            </a:r>
          </a:p>
          <a:p>
            <a:pPr marL="0" indent="0">
              <a:buNone/>
            </a:pPr>
            <a:r>
              <a:rPr lang="en-GB" dirty="0" err="1"/>
              <a:t>Coeficientul</a:t>
            </a:r>
            <a:r>
              <a:rPr lang="en-GB" dirty="0"/>
              <a:t> Peltier al </a:t>
            </a:r>
            <a:r>
              <a:rPr lang="en-GB" dirty="0" err="1"/>
              <a:t>joncţiunii</a:t>
            </a:r>
            <a:r>
              <a:rPr lang="en-GB" dirty="0"/>
              <a:t>,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b="1" baseline="-25000" dirty="0"/>
              <a:t>ab</a:t>
            </a:r>
            <a:r>
              <a:rPr lang="en-GB" dirty="0"/>
              <a:t>,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definit</a:t>
            </a:r>
            <a:r>
              <a:rPr lang="en-GB" dirty="0"/>
              <a:t> ca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egal</a:t>
            </a:r>
            <a:r>
              <a:rPr lang="en-GB" dirty="0"/>
              <a:t> cu </a:t>
            </a:r>
            <a:r>
              <a:rPr lang="en-GB" dirty="0" err="1"/>
              <a:t>diferenţa</a:t>
            </a:r>
            <a:r>
              <a:rPr lang="en-GB" dirty="0"/>
              <a:t> </a:t>
            </a:r>
            <a:r>
              <a:rPr lang="en-GB" dirty="0" err="1"/>
              <a:t>coeficienţilor</a:t>
            </a:r>
            <a:r>
              <a:rPr lang="en-GB" dirty="0"/>
              <a:t> </a:t>
            </a:r>
            <a:r>
              <a:rPr lang="en-GB" dirty="0" err="1"/>
              <a:t>materialelor</a:t>
            </a:r>
            <a:r>
              <a:rPr lang="en-GB" dirty="0"/>
              <a:t> </a:t>
            </a:r>
            <a:r>
              <a:rPr lang="en-GB" dirty="0" err="1"/>
              <a:t>constituente</a:t>
            </a:r>
            <a:r>
              <a:rPr lang="en-GB" dirty="0"/>
              <a:t> (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b="1" baseline="-25000" dirty="0"/>
              <a:t>a</a:t>
            </a:r>
            <a:r>
              <a:rPr lang="ro-RO" b="1" baseline="-25000" dirty="0"/>
              <a:t>b</a:t>
            </a:r>
            <a:r>
              <a:rPr lang="en-GB" b="1" baseline="-25000" dirty="0"/>
              <a:t> </a:t>
            </a:r>
            <a:r>
              <a:rPr lang="en-GB" b="1" dirty="0"/>
              <a:t>=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b="1" baseline="-25000" dirty="0"/>
              <a:t>a</a:t>
            </a:r>
            <a:r>
              <a:rPr lang="en-GB" b="1" dirty="0"/>
              <a:t>-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GB" b="1" baseline="-25000" dirty="0"/>
              <a:t>b</a:t>
            </a:r>
            <a:r>
              <a:rPr lang="en-GB" dirty="0"/>
              <a:t>). </a:t>
            </a:r>
            <a:r>
              <a:rPr lang="en-GB" dirty="0" err="1"/>
              <a:t>Astfel</a:t>
            </a:r>
            <a:r>
              <a:rPr lang="en-GB" dirty="0"/>
              <a:t>, </a:t>
            </a:r>
            <a:r>
              <a:rPr lang="en-GB" dirty="0" err="1"/>
              <a:t>direcţia</a:t>
            </a:r>
            <a:r>
              <a:rPr lang="en-GB" dirty="0"/>
              <a:t> de </a:t>
            </a:r>
            <a:r>
              <a:rPr lang="en-GB" dirty="0" err="1"/>
              <a:t>curgere</a:t>
            </a:r>
            <a:r>
              <a:rPr lang="en-GB" dirty="0"/>
              <a:t> a </a:t>
            </a:r>
            <a:r>
              <a:rPr lang="en-GB" dirty="0" err="1"/>
              <a:t>căldurii</a:t>
            </a:r>
            <a:r>
              <a:rPr lang="en-GB" dirty="0"/>
              <a:t> </a:t>
            </a:r>
            <a:r>
              <a:rPr lang="en-GB" dirty="0" err="1"/>
              <a:t>printr</a:t>
            </a:r>
            <a:r>
              <a:rPr lang="en-GB" dirty="0"/>
              <a:t>-o </a:t>
            </a:r>
            <a:r>
              <a:rPr lang="en-GB" dirty="0" err="1"/>
              <a:t>joncţiune</a:t>
            </a:r>
            <a:r>
              <a:rPr lang="en-GB" dirty="0"/>
              <a:t> </a:t>
            </a:r>
            <a:r>
              <a:rPr lang="en-GB" dirty="0" err="1"/>
              <a:t>depinde</a:t>
            </a:r>
            <a:r>
              <a:rPr lang="en-GB" dirty="0"/>
              <a:t> </a:t>
            </a:r>
            <a:r>
              <a:rPr lang="en-GB" dirty="0" err="1"/>
              <a:t>atât</a:t>
            </a:r>
            <a:r>
              <a:rPr lang="en-GB" dirty="0"/>
              <a:t> de </a:t>
            </a:r>
            <a:r>
              <a:rPr lang="en-GB" dirty="0" err="1"/>
              <a:t>materialele</a:t>
            </a:r>
            <a:r>
              <a:rPr lang="en-GB" dirty="0"/>
              <a:t> </a:t>
            </a:r>
            <a:r>
              <a:rPr lang="en-GB" dirty="0" err="1"/>
              <a:t>alese</a:t>
            </a:r>
            <a:r>
              <a:rPr lang="en-GB" dirty="0"/>
              <a:t> </a:t>
            </a:r>
            <a:r>
              <a:rPr lang="en-GB" dirty="0" err="1"/>
              <a:t>cât</a:t>
            </a:r>
            <a:r>
              <a:rPr lang="en-GB" dirty="0"/>
              <a:t> </a:t>
            </a:r>
            <a:r>
              <a:rPr lang="en-GB" dirty="0" err="1"/>
              <a:t>şi</a:t>
            </a:r>
            <a:r>
              <a:rPr lang="en-GB" dirty="0"/>
              <a:t> de </a:t>
            </a:r>
            <a:r>
              <a:rPr lang="en-GB" dirty="0" err="1"/>
              <a:t>curentul</a:t>
            </a:r>
            <a:r>
              <a:rPr lang="en-GB" dirty="0"/>
              <a:t> care </a:t>
            </a:r>
            <a:r>
              <a:rPr lang="en-GB" dirty="0" err="1"/>
              <a:t>străbate</a:t>
            </a:r>
            <a:r>
              <a:rPr lang="en-GB" dirty="0"/>
              <a:t> </a:t>
            </a:r>
            <a:r>
              <a:rPr lang="en-GB" dirty="0" err="1"/>
              <a:t>joncţiunea</a:t>
            </a:r>
            <a:r>
              <a:rPr lang="en-GB" dirty="0"/>
              <a:t>. Mai </a:t>
            </a:r>
            <a:r>
              <a:rPr lang="en-GB" dirty="0" err="1"/>
              <a:t>mult</a:t>
            </a:r>
            <a:r>
              <a:rPr lang="en-GB" dirty="0"/>
              <a:t> </a:t>
            </a:r>
            <a:r>
              <a:rPr lang="en-GB" dirty="0" err="1"/>
              <a:t>decât</a:t>
            </a:r>
            <a:r>
              <a:rPr lang="en-GB" dirty="0"/>
              <a:t> </a:t>
            </a:r>
            <a:r>
              <a:rPr lang="en-GB" dirty="0" err="1"/>
              <a:t>atât</a:t>
            </a:r>
            <a:r>
              <a:rPr lang="en-GB" dirty="0"/>
              <a:t>, </a:t>
            </a:r>
            <a:r>
              <a:rPr lang="en-GB" dirty="0" err="1"/>
              <a:t>coeficientul</a:t>
            </a:r>
            <a:r>
              <a:rPr lang="en-GB" dirty="0"/>
              <a:t> Peltier </a:t>
            </a:r>
            <a:r>
              <a:rPr lang="en-GB" dirty="0" err="1"/>
              <a:t>este</a:t>
            </a:r>
            <a:r>
              <a:rPr lang="en-GB" dirty="0"/>
              <a:t> dependent de </a:t>
            </a:r>
            <a:r>
              <a:rPr lang="en-GB" dirty="0" err="1"/>
              <a:t>temperatură</a:t>
            </a:r>
            <a:r>
              <a:rPr lang="en-GB" dirty="0"/>
              <a:t>. </a:t>
            </a:r>
            <a:endParaRPr lang="ro-RO" b="1" i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982" y="4866385"/>
            <a:ext cx="369570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905" y="685482"/>
            <a:ext cx="41433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3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7" y="0"/>
            <a:ext cx="116190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2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752" y="218821"/>
            <a:ext cx="4245864" cy="841883"/>
          </a:xfrm>
        </p:spPr>
        <p:txBody>
          <a:bodyPr/>
          <a:lstStyle/>
          <a:p>
            <a:r>
              <a:rPr lang="ro-RO" dirty="0"/>
              <a:t>Efectul Thomson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368" y="911224"/>
            <a:ext cx="6437376" cy="5712841"/>
          </a:xfrm>
        </p:spPr>
        <p:txBody>
          <a:bodyPr>
            <a:normAutofit fontScale="77500" lnSpcReduction="20000"/>
          </a:bodyPr>
          <a:lstStyle/>
          <a:p>
            <a:r>
              <a:rPr lang="ro-RO" dirty="0"/>
              <a:t>În 1851 Lord Kelvin (William Thomson)</a:t>
            </a:r>
          </a:p>
          <a:p>
            <a:r>
              <a:rPr lang="ro-RO" dirty="0"/>
              <a:t>Curentul care curge </a:t>
            </a:r>
            <a:r>
              <a:rPr lang="ro-RO" dirty="0" err="1"/>
              <a:t>printrun</a:t>
            </a:r>
            <a:r>
              <a:rPr lang="ro-RO" dirty="0"/>
              <a:t> conductor încălzit neuniform cauzează absorbția sau emiterea de căldură în conductor</a:t>
            </a:r>
          </a:p>
          <a:p>
            <a:r>
              <a:rPr lang="ro-RO" dirty="0"/>
              <a:t>Căldură produsă per unitate de volum:          </a:t>
            </a:r>
          </a:p>
          <a:p>
            <a:pPr marL="0" indent="0">
              <a:buNone/>
            </a:pPr>
            <a:r>
              <a:rPr lang="ro-RO" dirty="0"/>
              <a:t>                   q= -KJ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▼T 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 pozitiv: curentul curge de la T joasă spre T înaltă – căldura se absoarbe în conductor (Sn, Au, Ag, Zn, Cd, Sb)</a:t>
            </a: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 negativ: curentul curge de la T joasă spre T înaltă, căldura este eliberată în conductor (Bi, Ni, Pt, Co, Hg)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Efect nul: curentul curge de la T înaltă spre T joasă, sau vise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dar temperatura nu se degajă (Pb)</a:t>
            </a: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Relația dintre coeficienții termoelectrici: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61" y="5460378"/>
            <a:ext cx="2058544" cy="1099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608" y="2194560"/>
            <a:ext cx="4686858" cy="1391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608" y="3803904"/>
            <a:ext cx="5106448" cy="14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3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5">
            <a:extLst>
              <a:ext uri="{FF2B5EF4-FFF2-40B4-BE49-F238E27FC236}">
                <a16:creationId xmlns:a16="http://schemas.microsoft.com/office/drawing/2014/main" id="{6FE0175E-4F77-1106-7280-C3C2DBB0C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98F5-8EA1-4FA2-8956-7256EBFACBB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A6DC1A0-5E75-5045-B406-26BF0EC534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8567" y="851553"/>
            <a:ext cx="3307974" cy="1900611"/>
          </a:xfrm>
        </p:spPr>
        <p:txBody>
          <a:bodyPr>
            <a:normAutofit/>
          </a:bodyPr>
          <a:lstStyle/>
          <a:p>
            <a:r>
              <a:rPr lang="en-US" altLang="en-US" sz="3000" dirty="0"/>
              <a:t>Electrical Resistivity </a:t>
            </a:r>
            <a:br>
              <a:rPr lang="en-US" altLang="en-US" sz="3000" dirty="0"/>
            </a:br>
            <a:r>
              <a:rPr lang="en-US" altLang="en-US" sz="3000" dirty="0"/>
              <a:t>and Conductivity of </a:t>
            </a:r>
            <a:br>
              <a:rPr lang="en-US" altLang="en-US" sz="3000" dirty="0"/>
            </a:br>
            <a:r>
              <a:rPr lang="en-US" altLang="en-US" sz="3000" dirty="0"/>
              <a:t>Selected Materials </a:t>
            </a:r>
            <a:br>
              <a:rPr lang="en-US" altLang="en-US" sz="3000" dirty="0"/>
            </a:br>
            <a:r>
              <a:rPr lang="en-US" altLang="en-US" sz="3000" dirty="0"/>
              <a:t>at 293 K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70471445-ED4C-B9B0-6D2C-DEF96B92E59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"/>
          <a:stretch>
            <a:fillRect/>
          </a:stretch>
        </p:blipFill>
        <p:spPr bwMode="auto">
          <a:xfrm>
            <a:off x="5562601" y="457200"/>
            <a:ext cx="45116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FlagCount" hidden="1">
            <a:hlinkClick r:id="rId3" action="ppaction://hlinkfile"/>
            <a:extLst>
              <a:ext uri="{FF2B5EF4-FFF2-40B4-BE49-F238E27FC236}">
                <a16:creationId xmlns:a16="http://schemas.microsoft.com/office/drawing/2014/main" id="{D3CB3296-442D-B1E0-B4DF-E13A11028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5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400" b="1">
                <a:latin typeface="Tahoma" panose="020B0604030504040204" pitchFamily="34" charset="0"/>
              </a:rPr>
              <a:t>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b="1" dirty="0"/>
              <a:t>How Schottky Junction Works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ADE5-872E-4E89-838A-B471BD7EEDE0}" type="datetime3">
              <a:rPr lang="en-US" smtClean="0"/>
              <a:t>13 February 2024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B48-2851-46CE-A497-07A78323CD2A}" type="slidenum">
              <a:rPr lang="en-US" smtClean="0"/>
              <a:t>14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80260" y="15240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2986" y="4953000"/>
            <a:ext cx="7923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Energy band diagram of an isolated metal adjacent to an isolated n-type semiconductor </a:t>
            </a:r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1" y="1697182"/>
            <a:ext cx="5082540" cy="29510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67001" y="4278868"/>
            <a:ext cx="415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metal  	                   n type semiconductor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5308" y="1752125"/>
            <a:ext cx="2944092" cy="258532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F</a:t>
            </a:r>
            <a:r>
              <a:rPr lang="en-US" altLang="zh-TW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zh-TW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Work Function of metal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TW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F</a:t>
            </a:r>
            <a:r>
              <a:rPr lang="en-US" altLang="zh-TW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altLang="zh-TW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Work Function of        	           semiconductor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c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Electron Affinity of Si</a:t>
            </a:r>
            <a:endParaRPr lang="en-US" altLang="zh-TW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0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A98D5DA2-EE1B-0835-8731-EC5795594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1547" y="461071"/>
            <a:ext cx="8032409" cy="5935858"/>
          </a:xfrm>
        </p:spPr>
      </p:pic>
    </p:spTree>
    <p:extLst>
      <p:ext uri="{BB962C8B-B14F-4D97-AF65-F5344CB8AC3E}">
        <p14:creationId xmlns:p14="http://schemas.microsoft.com/office/powerpoint/2010/main" val="408920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b="1" dirty="0"/>
              <a:t>How Schottky Junction Works …..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ADE5-872E-4E89-838A-B471BD7EEDE0}" type="datetime3">
              <a:rPr lang="en-US" smtClean="0"/>
              <a:t>13 February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B48-2851-46CE-A497-07A78323CD2A}" type="slidenum">
              <a:rPr lang="en-US" smtClean="0"/>
              <a:t>16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80260" y="15240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43200" y="487680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Energy band diagram of a metal-n semiconductor contact in thermal equilibrium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64" y="1641764"/>
            <a:ext cx="5867400" cy="3546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48600" y="2678484"/>
            <a:ext cx="2743200" cy="156966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altLang="zh-TW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F</a:t>
            </a:r>
            <a:r>
              <a:rPr lang="en-US" altLang="zh-TW" sz="24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zh-TW" sz="24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</a:t>
            </a:r>
            <a:r>
              <a:rPr lang="en-US" altLang="zh-TW" sz="24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</a:t>
            </a:r>
            <a:r>
              <a:rPr lang="en-US" altLang="zh-TW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F</a:t>
            </a:r>
            <a:r>
              <a:rPr lang="en-US" altLang="zh-TW" sz="24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altLang="zh-TW" sz="24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=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 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(</a:t>
            </a:r>
            <a:r>
              <a:rPr lang="en-US" altLang="zh-TW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F</a:t>
            </a:r>
            <a:r>
              <a:rPr lang="en-US" altLang="zh-TW" sz="24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</a:t>
            </a: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 c)</a:t>
            </a:r>
            <a:r>
              <a:rPr lang="en-US" altLang="zh-TW" sz="24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0654" y="2678485"/>
            <a:ext cx="1891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Schottky  barrier height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849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b="1" dirty="0"/>
              <a:t>How Schottky Junction Works …..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0406" y="1828800"/>
            <a:ext cx="4040188" cy="3951288"/>
          </a:xfr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the barrier against the electron flow between metal and SC.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083301" y="1828800"/>
            <a:ext cx="4041775" cy="3951288"/>
          </a:xfr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altLang="zh-TW" sz="2000" dirty="0">
              <a:latin typeface="Symbol" pitchFamily="18" charset="2"/>
            </a:endParaRPr>
          </a:p>
          <a:p>
            <a:pPr marL="0" indent="0">
              <a:buNone/>
            </a:pPr>
            <a:endParaRPr lang="en-US" altLang="zh-TW" sz="2000" dirty="0">
              <a:latin typeface="Symbol" pitchFamily="18" charset="2"/>
            </a:endParaRPr>
          </a:p>
          <a:p>
            <a:pPr marL="0" indent="0">
              <a:buNone/>
            </a:pPr>
            <a:endParaRPr lang="en-US" altLang="zh-TW" sz="2000" dirty="0">
              <a:latin typeface="Symbol" pitchFamily="18" charset="2"/>
            </a:endParaRPr>
          </a:p>
          <a:p>
            <a:pPr marL="0" indent="0">
              <a:buNone/>
            </a:pPr>
            <a:r>
              <a:rPr lang="en-US" altLang="zh-TW" sz="2000" dirty="0" err="1">
                <a:latin typeface="Symbol" pitchFamily="18" charset="2"/>
              </a:rPr>
              <a:t>F</a:t>
            </a:r>
            <a:r>
              <a:rPr lang="en-US" altLang="zh-TW" sz="2000" baseline="-25000" dirty="0" err="1"/>
              <a:t>b</a:t>
            </a:r>
            <a:endParaRPr lang="en-US" altLang="zh-TW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endParaRPr lang="en-US" sz="2000" baseline="-25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</a:t>
            </a:r>
          </a:p>
          <a:p>
            <a:endParaRPr lang="en-US" altLang="zh-TW" sz="2000" dirty="0">
              <a:solidFill>
                <a:schemeClr val="tx2">
                  <a:lumMod val="60000"/>
                  <a:lumOff val="40000"/>
                </a:schemeClr>
              </a:solidFill>
              <a:latin typeface="Symbol" pitchFamily="18" charset="2"/>
            </a:endParaRPr>
          </a:p>
          <a:p>
            <a:endParaRPr lang="en-US" altLang="zh-TW" sz="2000" dirty="0">
              <a:solidFill>
                <a:schemeClr val="tx2">
                  <a:lumMod val="60000"/>
                  <a:lumOff val="40000"/>
                </a:schemeClr>
              </a:solidFill>
              <a:latin typeface="Symbol" pitchFamily="18" charset="2"/>
            </a:endParaRPr>
          </a:p>
          <a:p>
            <a:endParaRPr lang="en-US" altLang="zh-TW" sz="2000" dirty="0">
              <a:solidFill>
                <a:schemeClr val="tx2">
                  <a:lumMod val="60000"/>
                  <a:lumOff val="40000"/>
                </a:schemeClr>
              </a:solidFill>
              <a:latin typeface="Symbol" pitchFamily="18" charset="2"/>
            </a:endParaRPr>
          </a:p>
          <a:p>
            <a:r>
              <a:rPr lang="en-US" altLang="zh-TW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F</a:t>
            </a:r>
            <a:r>
              <a:rPr lang="en-US" altLang="zh-TW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bp</a:t>
            </a:r>
            <a:r>
              <a:rPr lang="en-US" altLang="zh-TW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 the barrier against the hole flow between metal and SC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000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ADE5-872E-4E89-838A-B471BD7EEDE0}" type="datetime3">
              <a:rPr lang="en-US" smtClean="0"/>
              <a:t>13 February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B48-2851-46CE-A497-07A78323CD2A}" type="slidenum">
              <a:rPr lang="en-US" smtClean="0"/>
              <a:t>17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80260" y="15240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358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186648"/>
            <a:ext cx="38004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5" y="1905000"/>
            <a:ext cx="3209925" cy="39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209801" y="4953000"/>
            <a:ext cx="521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pitchFamily="18" charset="2"/>
              </a:rPr>
              <a:t>F</a:t>
            </a:r>
            <a:r>
              <a:rPr lang="en-US" altLang="zh-TW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4206" y="5943600"/>
            <a:ext cx="543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band diagram of a metal–semiconductor contact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39624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type SC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79844" y="397151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type SC</a:t>
            </a:r>
          </a:p>
        </p:txBody>
      </p:sp>
    </p:spTree>
    <p:extLst>
      <p:ext uri="{BB962C8B-B14F-4D97-AF65-F5344CB8AC3E}">
        <p14:creationId xmlns:p14="http://schemas.microsoft.com/office/powerpoint/2010/main" val="521436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02076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Measurement of barrier </a:t>
            </a:r>
            <a:r>
              <a:rPr lang="en-US" b="1" dirty="0" err="1"/>
              <a:t>potiential</a:t>
            </a:r>
            <a:r>
              <a:rPr lang="en-US" b="1" dirty="0"/>
              <a:t> </a:t>
            </a:r>
            <a:r>
              <a:rPr lang="en-US" altLang="zh-TW" b="1" dirty="0" err="1">
                <a:latin typeface="Symbol" pitchFamily="18" charset="2"/>
              </a:rPr>
              <a:t>f</a:t>
            </a:r>
            <a:r>
              <a:rPr lang="en-US" altLang="zh-TW" b="1" baseline="-25000" dirty="0" err="1"/>
              <a:t>B</a:t>
            </a:r>
            <a:r>
              <a:rPr lang="en-US" altLang="zh-TW" b="1" dirty="0"/>
              <a:t> and working of </a:t>
            </a:r>
            <a:r>
              <a:rPr lang="en-US" altLang="zh-TW" b="1" dirty="0" err="1"/>
              <a:t>schottky</a:t>
            </a:r>
            <a:r>
              <a:rPr lang="en-US" altLang="zh-TW" b="1" dirty="0"/>
              <a:t> contacts</a:t>
            </a:r>
            <a:br>
              <a:rPr lang="en-US" altLang="zh-TW" b="1" dirty="0"/>
            </a:b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ADE5-872E-4E89-838A-B471BD7EEDE0}" type="datetime3">
              <a:rPr lang="en-US" smtClean="0"/>
              <a:t>13 February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B48-2851-46CE-A497-07A78323CD2A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1676401"/>
            <a:ext cx="3495675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3200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7" name="TextBox 636"/>
          <p:cNvSpPr txBox="1"/>
          <p:nvPr/>
        </p:nvSpPr>
        <p:spPr>
          <a:xfrm>
            <a:off x="3785061" y="2641661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type SC </a:t>
            </a:r>
          </a:p>
        </p:txBody>
      </p:sp>
      <p:sp>
        <p:nvSpPr>
          <p:cNvPr id="638" name="TextBox 637"/>
          <p:cNvSpPr txBox="1"/>
          <p:nvPr/>
        </p:nvSpPr>
        <p:spPr>
          <a:xfrm>
            <a:off x="3870354" y="511706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type SC </a:t>
            </a:r>
          </a:p>
        </p:txBody>
      </p:sp>
      <p:sp>
        <p:nvSpPr>
          <p:cNvPr id="639" name="TextBox 638"/>
          <p:cNvSpPr txBox="1"/>
          <p:nvPr/>
        </p:nvSpPr>
        <p:spPr>
          <a:xfrm>
            <a:off x="2819400" y="3442901"/>
            <a:ext cx="181812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Under thermal </a:t>
            </a:r>
            <a:r>
              <a:rPr lang="en-US" sz="1200" dirty="0" err="1"/>
              <a:t>equlibrium</a:t>
            </a:r>
            <a:endParaRPr lang="en-US" sz="1200" dirty="0"/>
          </a:p>
        </p:txBody>
      </p:sp>
      <p:sp>
        <p:nvSpPr>
          <p:cNvPr id="5120" name="TextBox 5119"/>
          <p:cNvSpPr txBox="1"/>
          <p:nvPr/>
        </p:nvSpPr>
        <p:spPr>
          <a:xfrm>
            <a:off x="3048001" y="5991226"/>
            <a:ext cx="155356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Under reverse bias</a:t>
            </a:r>
          </a:p>
        </p:txBody>
      </p:sp>
    </p:spTree>
    <p:extLst>
      <p:ext uri="{BB962C8B-B14F-4D97-AF65-F5344CB8AC3E}">
        <p14:creationId xmlns:p14="http://schemas.microsoft.com/office/powerpoint/2010/main" val="335734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Working of Schottky contacts…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ADE5-872E-4E89-838A-B471BD7EEDE0}" type="datetime3">
              <a:rPr lang="en-US" smtClean="0"/>
              <a:t>13 February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B48-2851-46CE-A497-07A78323CD2A}" type="slidenum">
              <a:rPr lang="en-US" smtClean="0"/>
              <a:t>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424815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78" y="1905000"/>
            <a:ext cx="26955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02069" y="2253676"/>
            <a:ext cx="30970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7675" y="42672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 type SC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4179" y="5562600"/>
            <a:ext cx="212699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Under </a:t>
            </a:r>
            <a:r>
              <a:rPr lang="en-US" dirty="0" err="1"/>
              <a:t>farword</a:t>
            </a:r>
            <a:r>
              <a:rPr lang="en-US" dirty="0"/>
              <a:t>  bias</a:t>
            </a:r>
          </a:p>
        </p:txBody>
      </p:sp>
    </p:spTree>
    <p:extLst>
      <p:ext uri="{BB962C8B-B14F-4D97-AF65-F5344CB8AC3E}">
        <p14:creationId xmlns:p14="http://schemas.microsoft.com/office/powerpoint/2010/main" val="335892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8DD737A-DEC5-1CD0-09EC-3E2BAD44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603" y="233474"/>
            <a:ext cx="7772400" cy="587152"/>
          </a:xfrm>
        </p:spPr>
        <p:txBody>
          <a:bodyPr>
            <a:normAutofit fontScale="90000"/>
          </a:bodyPr>
          <a:lstStyle/>
          <a:p>
            <a:r>
              <a:rPr lang="en-US" dirty="0"/>
              <a:t>R</a:t>
            </a:r>
            <a:r>
              <a:rPr lang="ro-RO" dirty="0" err="1"/>
              <a:t>ecapitulare</a:t>
            </a:r>
            <a:r>
              <a:rPr lang="ro-RO" dirty="0"/>
              <a:t> tema precedentă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C634EA3-FC51-C71D-597B-7E1BC038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698" y="1196751"/>
            <a:ext cx="10146102" cy="5524723"/>
          </a:xfrm>
        </p:spPr>
        <p:txBody>
          <a:bodyPr>
            <a:normAutofit/>
          </a:bodyPr>
          <a:lstStyle/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Stările energetice ale electronilor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Conducția în semiconductori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Conceptul de </a:t>
            </a:r>
            <a:r>
              <a:rPr lang="en-US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gol „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este un Sc intrinsec? Dar  extrinsec?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este nivelul Fermi?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sunt donorii? Acceptorii? În semiconductori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sunt purtători de sarcină minoritari în SC? Legea conservării energiei în SC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Legea acțiunii maselor în SC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Diferența între </a:t>
            </a:r>
            <a:r>
              <a:rPr lang="ro-RO" sz="1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drift</a:t>
            </a: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și difuzie în SC?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Mobilitatea purtătorilor de sarcină în SC?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este curentul de </a:t>
            </a:r>
            <a:r>
              <a:rPr lang="ro-RO" sz="1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drift</a:t>
            </a: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este curentul de difuzie?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Relația </a:t>
            </a:r>
            <a:r>
              <a:rPr lang="ro-RO" sz="1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Einștein</a:t>
            </a: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(difuzia </a:t>
            </a:r>
            <a:r>
              <a:rPr lang="ro-RO" sz="1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mobilitatea)?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Nivelul Fermi </a:t>
            </a:r>
            <a:r>
              <a:rPr lang="ro-RO" sz="16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concentrația dopanților acceptori? Donori?</a:t>
            </a:r>
            <a:endParaRPr lang="en-US" sz="16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Semiconductori compensați? </a:t>
            </a:r>
            <a:r>
              <a:rPr lang="ro-RO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degenerați?</a:t>
            </a:r>
            <a:endParaRPr lang="en-US" sz="1600" b="1" dirty="0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0191273-C938-7C18-54C9-EE556A26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9C00D-C9B5-4A7D-902B-CBF58E2D6B2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C48FB62D-4AF6-BA87-17F2-CAC10A1D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864" y="5466377"/>
            <a:ext cx="1556297" cy="58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8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Schottky diode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ADE5-872E-4E89-838A-B471BD7EEDE0}" type="datetime3">
              <a:rPr lang="en-US" smtClean="0"/>
              <a:t>13 February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B48-2851-46CE-A497-07A78323CD2A}" type="slidenum">
              <a:rPr lang="en-US" smtClean="0"/>
              <a:t>20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7649333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696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număr diapozitiv 4">
            <a:extLst>
              <a:ext uri="{FF2B5EF4-FFF2-40B4-BE49-F238E27FC236}">
                <a16:creationId xmlns:a16="http://schemas.microsoft.com/office/drawing/2014/main" id="{2735F37F-B379-A578-5E50-E2FD205FE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9909-6F02-4191-BEE7-D92D0896BC9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61A5DAE-4385-27BB-58E4-F768CE3E3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970" y="124242"/>
            <a:ext cx="10515600" cy="528637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 dirty="0"/>
              <a:t>Energy band diagrams for ideal MS contacts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40DE13D5-201E-2B58-46D9-E9F573EC5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026" y="6121400"/>
            <a:ext cx="94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sym typeface="Symbol" panose="05050102010706020507" pitchFamily="18" charset="2"/>
              </a:rPr>
              <a:t></a:t>
            </a:r>
            <a:r>
              <a:rPr lang="en-US" altLang="en-US" baseline="-25000">
                <a:solidFill>
                  <a:srgbClr val="FF3300"/>
                </a:solidFill>
                <a:sym typeface="Symbol" panose="05050102010706020507" pitchFamily="18" charset="2"/>
              </a:rPr>
              <a:t>M </a:t>
            </a:r>
            <a:r>
              <a:rPr lang="en-US" altLang="en-US">
                <a:solidFill>
                  <a:srgbClr val="FF3300"/>
                </a:solidFill>
                <a:sym typeface="Symbol" panose="05050102010706020507" pitchFamily="18" charset="2"/>
              </a:rPr>
              <a:t>&gt; </a:t>
            </a:r>
            <a:r>
              <a:rPr lang="en-US" altLang="en-US" baseline="-25000">
                <a:solidFill>
                  <a:srgbClr val="FF3300"/>
                </a:solidFill>
                <a:sym typeface="Symbol" panose="05050102010706020507" pitchFamily="18" charset="2"/>
              </a:rPr>
              <a:t>S</a:t>
            </a:r>
            <a:endParaRPr lang="en-US" altLang="en-US" baseline="-25000">
              <a:sym typeface="Symbol" panose="05050102010706020507" pitchFamily="18" charset="2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0D6AC84A-4A24-3849-5892-16B05ABC8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1" y="6159500"/>
            <a:ext cx="9428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sym typeface="Symbol" panose="05050102010706020507" pitchFamily="18" charset="2"/>
              </a:rPr>
              <a:t></a:t>
            </a:r>
            <a:r>
              <a:rPr lang="en-US" altLang="en-US" baseline="-25000">
                <a:solidFill>
                  <a:srgbClr val="FF3300"/>
                </a:solidFill>
                <a:sym typeface="Symbol" panose="05050102010706020507" pitchFamily="18" charset="2"/>
              </a:rPr>
              <a:t>M </a:t>
            </a:r>
            <a:r>
              <a:rPr lang="en-US" altLang="en-US">
                <a:solidFill>
                  <a:srgbClr val="FF3300"/>
                </a:solidFill>
                <a:sym typeface="Symbol" panose="05050102010706020507" pitchFamily="18" charset="2"/>
              </a:rPr>
              <a:t>&lt; </a:t>
            </a:r>
            <a:r>
              <a:rPr lang="en-US" altLang="en-US" baseline="-25000">
                <a:solidFill>
                  <a:srgbClr val="FF3300"/>
                </a:solidFill>
                <a:sym typeface="Symbol" panose="05050102010706020507" pitchFamily="18" charset="2"/>
              </a:rPr>
              <a:t>S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D1450808-3798-32DB-CC25-0F59AFB9C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327" y="2782669"/>
            <a:ext cx="23710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2"/>
                </a:solidFill>
              </a:rPr>
              <a:t>(a) and (c) An instant </a:t>
            </a:r>
          </a:p>
          <a:p>
            <a:r>
              <a:rPr lang="en-US" altLang="en-US">
                <a:solidFill>
                  <a:schemeClr val="accent2"/>
                </a:solidFill>
              </a:rPr>
              <a:t>after contact formation</a:t>
            </a:r>
            <a:endParaRPr lang="en-US" altLang="en-US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4467DE3C-DE9B-3156-0AAA-35D8CDFF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527" y="3923178"/>
            <a:ext cx="22938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2"/>
                </a:solidFill>
              </a:rPr>
              <a:t>(b) and (d) under</a:t>
            </a:r>
          </a:p>
          <a:p>
            <a:r>
              <a:rPr lang="en-US" altLang="en-US" dirty="0">
                <a:solidFill>
                  <a:schemeClr val="accent2"/>
                </a:solidFill>
              </a:rPr>
              <a:t>equilibrium conditions</a:t>
            </a:r>
          </a:p>
        </p:txBody>
      </p:sp>
      <p:pic>
        <p:nvPicPr>
          <p:cNvPr id="6156" name="Picture 12">
            <a:extLst>
              <a:ext uri="{FF2B5EF4-FFF2-40B4-BE49-F238E27FC236}">
                <a16:creationId xmlns:a16="http://schemas.microsoft.com/office/drawing/2014/main" id="{45B53281-D5BF-47C5-C4A0-76EA9B92C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965200"/>
            <a:ext cx="5981454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059C8A2F-501D-A17A-B5C9-921FAAA20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599" y="379678"/>
            <a:ext cx="8298612" cy="6098644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FDF56725-2C51-4B56-302C-D08A97AE3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29" y="213065"/>
            <a:ext cx="3309246" cy="62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4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număr diapozitiv 6">
            <a:extLst>
              <a:ext uri="{FF2B5EF4-FFF2-40B4-BE49-F238E27FC236}">
                <a16:creationId xmlns:a16="http://schemas.microsoft.com/office/drawing/2014/main" id="{F5FD43DE-B229-DBD1-9203-4E286776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17F6-A853-4F3B-9BDB-F5F8CDCF975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874C8B7-AA12-1AE6-D282-71F09CCA8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7675" y="1"/>
            <a:ext cx="7310438" cy="51911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altLang="en-US"/>
              <a:t>Schottky diode</a:t>
            </a:r>
          </a:p>
        </p:txBody>
      </p:sp>
      <p:graphicFrame>
        <p:nvGraphicFramePr>
          <p:cNvPr id="12302" name="Object 14">
            <a:extLst>
              <a:ext uri="{FF2B5EF4-FFF2-40B4-BE49-F238E27FC236}">
                <a16:creationId xmlns:a16="http://schemas.microsoft.com/office/drawing/2014/main" id="{AE7FC825-B342-4397-8CAD-F4E9C78D5D4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947863" y="3313114"/>
          <a:ext cx="29575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431640" progId="Equation.DSMT4">
                  <p:embed/>
                </p:oleObj>
              </mc:Choice>
              <mc:Fallback>
                <p:oleObj name="Equation" r:id="rId2" imgW="1536480" imgH="431640" progId="Equation.DSMT4">
                  <p:embed/>
                  <p:pic>
                    <p:nvPicPr>
                      <p:cNvPr id="12302" name="Object 14">
                        <a:extLst>
                          <a:ext uri="{FF2B5EF4-FFF2-40B4-BE49-F238E27FC236}">
                            <a16:creationId xmlns:a16="http://schemas.microsoft.com/office/drawing/2014/main" id="{AE7FC825-B342-4397-8CAD-F4E9C78D5D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3313114"/>
                        <a:ext cx="295751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>
            <a:extLst>
              <a:ext uri="{FF2B5EF4-FFF2-40B4-BE49-F238E27FC236}">
                <a16:creationId xmlns:a16="http://schemas.microsoft.com/office/drawing/2014/main" id="{F922BDB1-2E4D-0655-B894-BEFFA8A1C2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7863" y="1431926"/>
          <a:ext cx="319881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57200" progId="Equation.3">
                  <p:embed/>
                </p:oleObj>
              </mc:Choice>
              <mc:Fallback>
                <p:oleObj name="Equation" r:id="rId4" imgW="1600200" imgH="457200" progId="Equation.3">
                  <p:embed/>
                  <p:pic>
                    <p:nvPicPr>
                      <p:cNvPr id="12294" name="Object 6">
                        <a:extLst>
                          <a:ext uri="{FF2B5EF4-FFF2-40B4-BE49-F238E27FC236}">
                            <a16:creationId xmlns:a16="http://schemas.microsoft.com/office/drawing/2014/main" id="{F922BDB1-2E4D-0655-B894-BEFFA8A1C2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1431926"/>
                        <a:ext cx="319881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>
            <a:extLst>
              <a:ext uri="{FF2B5EF4-FFF2-40B4-BE49-F238E27FC236}">
                <a16:creationId xmlns:a16="http://schemas.microsoft.com/office/drawing/2014/main" id="{1FAE71EA-635C-B7B8-D6F6-5B351D17D9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75" y="2314575"/>
          <a:ext cx="43116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920" imgH="431640" progId="Equation.3">
                  <p:embed/>
                </p:oleObj>
              </mc:Choice>
              <mc:Fallback>
                <p:oleObj name="Equation" r:id="rId6" imgW="2158920" imgH="431640" progId="Equation.3">
                  <p:embed/>
                  <p:pic>
                    <p:nvPicPr>
                      <p:cNvPr id="12295" name="Object 7">
                        <a:extLst>
                          <a:ext uri="{FF2B5EF4-FFF2-40B4-BE49-F238E27FC236}">
                            <a16:creationId xmlns:a16="http://schemas.microsoft.com/office/drawing/2014/main" id="{1FAE71EA-635C-B7B8-D6F6-5B351D17D9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2314575"/>
                        <a:ext cx="43116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>
            <a:extLst>
              <a:ext uri="{FF2B5EF4-FFF2-40B4-BE49-F238E27FC236}">
                <a16:creationId xmlns:a16="http://schemas.microsoft.com/office/drawing/2014/main" id="{EE1DAECF-713B-A9A9-F93B-E2E65796E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5964" y="4273551"/>
          <a:ext cx="28971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560" imgH="431640" progId="Equation.DSMT4">
                  <p:embed/>
                </p:oleObj>
              </mc:Choice>
              <mc:Fallback>
                <p:oleObj name="Equation" r:id="rId8" imgW="1447560" imgH="431640" progId="Equation.DSMT4">
                  <p:embed/>
                  <p:pic>
                    <p:nvPicPr>
                      <p:cNvPr id="12296" name="Object 8">
                        <a:extLst>
                          <a:ext uri="{FF2B5EF4-FFF2-40B4-BE49-F238E27FC236}">
                            <a16:creationId xmlns:a16="http://schemas.microsoft.com/office/drawing/2014/main" id="{EE1DAECF-713B-A9A9-F93B-E2E65796E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4" y="4273551"/>
                        <a:ext cx="289718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>
            <a:extLst>
              <a:ext uri="{FF2B5EF4-FFF2-40B4-BE49-F238E27FC236}">
                <a16:creationId xmlns:a16="http://schemas.microsoft.com/office/drawing/2014/main" id="{C57A4F65-0E32-679F-3230-4DCA409E0E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1664" y="625476"/>
          <a:ext cx="36925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400" imgH="419040" progId="Equation.3">
                  <p:embed/>
                </p:oleObj>
              </mc:Choice>
              <mc:Fallback>
                <p:oleObj name="Equation" r:id="rId10" imgW="1841400" imgH="419040" progId="Equation.3">
                  <p:embed/>
                  <p:pic>
                    <p:nvPicPr>
                      <p:cNvPr id="12297" name="Object 9">
                        <a:extLst>
                          <a:ext uri="{FF2B5EF4-FFF2-40B4-BE49-F238E27FC236}">
                            <a16:creationId xmlns:a16="http://schemas.microsoft.com/office/drawing/2014/main" id="{C57A4F65-0E32-679F-3230-4DCA409E0E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4" y="625476"/>
                        <a:ext cx="36925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>
            <a:extLst>
              <a:ext uri="{FF2B5EF4-FFF2-40B4-BE49-F238E27FC236}">
                <a16:creationId xmlns:a16="http://schemas.microsoft.com/office/drawing/2014/main" id="{B1000461-1850-6DFC-4B3D-62DAD7A83C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5964" y="5848351"/>
          <a:ext cx="350043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52480" imgH="533160" progId="Equation.3">
                  <p:embed/>
                </p:oleObj>
              </mc:Choice>
              <mc:Fallback>
                <p:oleObj name="Equation" r:id="rId12" imgW="1752480" imgH="533160" progId="Equation.3">
                  <p:embed/>
                  <p:pic>
                    <p:nvPicPr>
                      <p:cNvPr id="12299" name="Object 11">
                        <a:extLst>
                          <a:ext uri="{FF2B5EF4-FFF2-40B4-BE49-F238E27FC236}">
                            <a16:creationId xmlns:a16="http://schemas.microsoft.com/office/drawing/2014/main" id="{B1000461-1850-6DFC-4B3D-62DAD7A83C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4" y="5848351"/>
                        <a:ext cx="350043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1" name="Picture 13">
            <a:extLst>
              <a:ext uri="{FF2B5EF4-FFF2-40B4-BE49-F238E27FC236}">
                <a16:creationId xmlns:a16="http://schemas.microsoft.com/office/drawing/2014/main" id="{3C813780-FA1C-FC39-BE74-44690624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9" y="93664"/>
            <a:ext cx="2909887" cy="66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310" name="Object 22">
            <a:extLst>
              <a:ext uri="{FF2B5EF4-FFF2-40B4-BE49-F238E27FC236}">
                <a16:creationId xmlns:a16="http://schemas.microsoft.com/office/drawing/2014/main" id="{02495DA9-120E-D4EA-74FE-3B9397F88ED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025651" y="5003801"/>
          <a:ext cx="3502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323800" imgH="431640" progId="Equation.DSMT4">
                  <p:embed/>
                </p:oleObj>
              </mc:Choice>
              <mc:Fallback>
                <p:oleObj name="Equation" r:id="rId15" imgW="2323800" imgH="431640" progId="Equation.DSMT4">
                  <p:embed/>
                  <p:pic>
                    <p:nvPicPr>
                      <p:cNvPr id="12310" name="Object 22">
                        <a:extLst>
                          <a:ext uri="{FF2B5EF4-FFF2-40B4-BE49-F238E27FC236}">
                            <a16:creationId xmlns:a16="http://schemas.microsoft.com/office/drawing/2014/main" id="{02495DA9-120E-D4EA-74FE-3B9397F88E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1" y="5003801"/>
                        <a:ext cx="35020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Ohmic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657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ADE5-872E-4E89-838A-B471BD7EEDE0}" type="datetime3">
              <a:rPr lang="en-US" smtClean="0"/>
              <a:t>13 February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B48-2851-46CE-A497-07A78323CD2A}" type="slidenum">
              <a:rPr lang="en-US" smtClean="0"/>
              <a:t>24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396042"/>
            <a:ext cx="64865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5334001"/>
            <a:ext cx="7931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The </a:t>
            </a:r>
            <a:r>
              <a:rPr lang="en-US" b="1" dirty="0"/>
              <a:t>Ohmic contact</a:t>
            </a:r>
            <a:r>
              <a:rPr lang="en-US" dirty="0"/>
              <a:t> is a low resistance junction (non-rectifying) provides current</a:t>
            </a:r>
          </a:p>
          <a:p>
            <a:r>
              <a:rPr lang="en-US" dirty="0"/>
              <a:t> conduction from metal to semiconductor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3934262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zh-TW" b="1" dirty="0">
                <a:solidFill>
                  <a:srgbClr val="333399"/>
                </a:solidFill>
              </a:rPr>
              <a:t>How Ohmic Contact Works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ADE5-872E-4E89-838A-B471BD7EEDE0}" type="datetime3">
              <a:rPr lang="en-US" smtClean="0"/>
              <a:t>13 February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B48-2851-46CE-A497-07A78323CD2A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1809751" y="2017714"/>
          <a:ext cx="8670925" cy="4340225"/>
        </p:xfrm>
        <a:graphic>
          <a:graphicData uri="http://schemas.openxmlformats.org/drawingml/2006/table">
            <a:tbl>
              <a:tblPr/>
              <a:tblGrid>
                <a:gridCol w="450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</a:txBody>
                  <a:tcPr marT="61722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新細明體" charset="-120"/>
                      </a:endParaRPr>
                    </a:p>
                  </a:txBody>
                  <a:tcPr marT="84582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809750" y="5429250"/>
            <a:ext cx="4572000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dirty="0"/>
              <a:t>ideal energy band diagram before contact</a:t>
            </a:r>
            <a:endParaRPr lang="en-US" dirty="0">
              <a:solidFill>
                <a:srgbClr val="1C1C1C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38563" y="4286250"/>
            <a:ext cx="85725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200">
                <a:solidFill>
                  <a:srgbClr val="000000"/>
                </a:solidFill>
                <a:latin typeface="Tahoma" pitchFamily="34" charset="0"/>
                <a:ea typeface="新細明體" pitchFamily="18" charset="-120"/>
              </a:rPr>
              <a:t>n type 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071689"/>
            <a:ext cx="41433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143126"/>
            <a:ext cx="40005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381750" y="5429251"/>
            <a:ext cx="4286250" cy="6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dirty="0"/>
              <a:t>after contact for a metal –n+ semiconductor junction </a:t>
            </a:r>
            <a:endParaRPr lang="en-US" dirty="0">
              <a:solidFill>
                <a:srgbClr val="000000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095751" y="50720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2819401" y="5072063"/>
            <a:ext cx="2517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Metal               n+ type SC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382001" y="50720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7054851" y="4892675"/>
            <a:ext cx="2517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Metal               n+ type SC</a:t>
            </a:r>
          </a:p>
        </p:txBody>
      </p:sp>
    </p:spTree>
    <p:extLst>
      <p:ext uri="{BB962C8B-B14F-4D97-AF65-F5344CB8AC3E}">
        <p14:creationId xmlns:p14="http://schemas.microsoft.com/office/powerpoint/2010/main" val="3764195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333399"/>
                </a:solidFill>
              </a:rPr>
              <a:t>How Ohmic Contact Works….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ADE5-872E-4E89-838A-B471BD7EEDE0}" type="datetime3">
              <a:rPr lang="en-US" smtClean="0"/>
              <a:t>13 February 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BB48-2851-46CE-A497-07A78323CD2A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Group 2"/>
          <p:cNvGraphicFramePr>
            <a:graphicFrameLocks noGrp="1"/>
          </p:cNvGraphicFramePr>
          <p:nvPr/>
        </p:nvGraphicFramePr>
        <p:xfrm>
          <a:off x="2095501" y="2017713"/>
          <a:ext cx="8385175" cy="3169158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76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</a:txBody>
                  <a:tcPr marT="61722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2" charset="0"/>
                        <a:ea typeface="新細明體" charset="-12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2" charset="0"/>
                          <a:ea typeface="新細明體" charset="-120"/>
                        </a:rPr>
                        <a:t>    </a:t>
                      </a:r>
                    </a:p>
                  </a:txBody>
                  <a:tcPr marT="61722" horzOverflow="overflow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524125" y="5357814"/>
            <a:ext cx="342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Under  forward bias condition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2143125"/>
            <a:ext cx="3570287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143125"/>
            <a:ext cx="3962400" cy="264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81813" y="5357814"/>
            <a:ext cx="3429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b="1">
                <a:solidFill>
                  <a:srgbClr val="000000"/>
                </a:solidFill>
                <a:latin typeface="Calibri" pitchFamily="34" charset="0"/>
                <a:ea typeface="新細明體" pitchFamily="18" charset="-120"/>
              </a:rPr>
              <a:t>Under reverse bias conditon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057400" y="5695230"/>
            <a:ext cx="3895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bias in the metal part was applied, and they will feel no barrier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22975" y="5686896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negative bias forces electrons to flow from metal to semiconductor seeing a very small barrier</a:t>
            </a:r>
          </a:p>
        </p:txBody>
      </p:sp>
    </p:spTree>
    <p:extLst>
      <p:ext uri="{BB962C8B-B14F-4D97-AF65-F5344CB8AC3E}">
        <p14:creationId xmlns:p14="http://schemas.microsoft.com/office/powerpoint/2010/main" val="1843517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03D4E0D-D441-F8BB-E98B-719C9B00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ohmic contact">
            <a:extLst>
              <a:ext uri="{FF2B5EF4-FFF2-40B4-BE49-F238E27FC236}">
                <a16:creationId xmlns:a16="http://schemas.microsoft.com/office/drawing/2014/main" id="{936ED1C6-17FE-D175-348B-8A2CC9FAB4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43" y="1825625"/>
            <a:ext cx="62873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28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B502AD8-B4B9-747D-25ED-5F4738FB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ms contacts a summary">
            <a:extLst>
              <a:ext uri="{FF2B5EF4-FFF2-40B4-BE49-F238E27FC236}">
                <a16:creationId xmlns:a16="http://schemas.microsoft.com/office/drawing/2014/main" id="{ED290349-6C0A-8F29-D145-E473E500CC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343" y="1825625"/>
            <a:ext cx="62873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68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2438400" y="457200"/>
            <a:ext cx="68580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152650" y="4498976"/>
            <a:ext cx="7829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</a:rPr>
              <a:t> </a:t>
            </a:r>
            <a:r>
              <a:rPr lang="en-US" sz="2800" dirty="0" err="1">
                <a:latin typeface="Symbol" pitchFamily="18" charset="2"/>
              </a:rPr>
              <a:t>F</a:t>
            </a:r>
            <a:r>
              <a:rPr lang="en-US" sz="2800" baseline="-25000" dirty="0" err="1">
                <a:latin typeface="+mj-lt"/>
              </a:rPr>
              <a:t>Bn</a:t>
            </a:r>
            <a:r>
              <a:rPr lang="en-US" sz="2800" baseline="-25000" dirty="0">
                <a:latin typeface="+mj-lt"/>
              </a:rPr>
              <a:t>  </a:t>
            </a:r>
            <a:r>
              <a:rPr lang="en-US" sz="2800" dirty="0">
                <a:latin typeface="+mj-lt"/>
              </a:rPr>
              <a:t>s</a:t>
            </a:r>
            <a:r>
              <a:rPr lang="ro-MD" sz="2800" dirty="0">
                <a:latin typeface="+mj-lt"/>
              </a:rPr>
              <a:t>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creasc</a:t>
            </a:r>
            <a:r>
              <a:rPr lang="ro-MD" sz="2800" dirty="0">
                <a:latin typeface="+mj-lt"/>
              </a:rPr>
              <a:t>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odat</a:t>
            </a:r>
            <a:r>
              <a:rPr lang="en-US" sz="2800" dirty="0">
                <a:latin typeface="+mj-lt"/>
              </a:rPr>
              <a:t> cu </a:t>
            </a:r>
            <a:r>
              <a:rPr lang="en-US" sz="2800" dirty="0" err="1">
                <a:latin typeface="+mj-lt"/>
              </a:rPr>
              <a:t>lucrul</a:t>
            </a:r>
            <a:r>
              <a:rPr lang="en-US" sz="2800" dirty="0">
                <a:latin typeface="+mj-lt"/>
              </a:rPr>
              <a:t> de </a:t>
            </a:r>
            <a:r>
              <a:rPr lang="en-US" sz="2800" dirty="0" err="1">
                <a:latin typeface="+mj-lt"/>
              </a:rPr>
              <a:t>ie</a:t>
            </a:r>
            <a:r>
              <a:rPr lang="ro-MD" sz="2800" dirty="0">
                <a:latin typeface="+mj-lt"/>
              </a:rPr>
              <a:t>ș</a:t>
            </a:r>
            <a:r>
              <a:rPr lang="en-US" sz="2800" dirty="0" err="1">
                <a:latin typeface="+mj-lt"/>
              </a:rPr>
              <a:t>iere</a:t>
            </a:r>
            <a:r>
              <a:rPr lang="en-US" sz="2800" dirty="0">
                <a:latin typeface="+mj-lt"/>
              </a:rPr>
              <a:t> din metal</a:t>
            </a:r>
          </a:p>
        </p:txBody>
      </p:sp>
      <p:sp>
        <p:nvSpPr>
          <p:cNvPr id="54276" name="Rectangle 7"/>
          <p:cNvSpPr>
            <a:spLocks noChangeArrowheads="1"/>
          </p:cNvSpPr>
          <p:nvPr/>
        </p:nvSpPr>
        <p:spPr bwMode="auto">
          <a:xfrm>
            <a:off x="4953000" y="2571751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b="1" i="1">
              <a:latin typeface="Times New Roman" panose="02020603050405020304" pitchFamily="18" charset="0"/>
            </a:endParaRPr>
          </a:p>
        </p:txBody>
      </p:sp>
      <p:graphicFrame>
        <p:nvGraphicFramePr>
          <p:cNvPr id="54277" name="Object 8"/>
          <p:cNvGraphicFramePr>
            <a:graphicFrameLocks/>
          </p:cNvGraphicFramePr>
          <p:nvPr/>
        </p:nvGraphicFramePr>
        <p:xfrm>
          <a:off x="2465389" y="1479551"/>
          <a:ext cx="7261225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238990" imgH="1476443" progId="Excel.Sheet.8">
                  <p:embed/>
                </p:oleObj>
              </mc:Choice>
              <mc:Fallback>
                <p:oleObj name="Worksheet" r:id="rId2" imgW="6238990" imgH="1476443" progId="Excel.Sheet.8">
                  <p:embed/>
                  <p:pic>
                    <p:nvPicPr>
                      <p:cNvPr id="54277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9" y="1479551"/>
                        <a:ext cx="7261225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 err="1"/>
              <a:t>Valoarea</a:t>
            </a:r>
            <a:r>
              <a:rPr lang="en-US" altLang="en-US" dirty="0"/>
              <a:t> </a:t>
            </a:r>
            <a:r>
              <a:rPr lang="en-US" altLang="en-US" dirty="0" err="1"/>
              <a:t>barierei</a:t>
            </a:r>
            <a:r>
              <a:rPr lang="en-US" altLang="en-US" dirty="0"/>
              <a:t> </a:t>
            </a:r>
            <a:r>
              <a:rPr lang="en-US" altLang="en-US" dirty="0" err="1"/>
              <a:t>Schottky</a:t>
            </a:r>
            <a:r>
              <a:rPr lang="en-US" altLang="en-US" dirty="0"/>
              <a:t> la Me - </a:t>
            </a:r>
            <a:r>
              <a:rPr lang="en-US" altLang="en-US" dirty="0" err="1"/>
              <a:t>Siliciu</a:t>
            </a:r>
            <a:endParaRPr lang="en-US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00249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5ECDEE0-0915-FC72-7BE0-F3D1E8016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509" y="1049248"/>
            <a:ext cx="10515600" cy="531704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Noțiuni generale despre contactul între 2 metale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Contactul metal-semiconductor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Bazele p-n joncțiunii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Bazele contactului </a:t>
            </a:r>
            <a:r>
              <a:rPr lang="ro-RO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Schottky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Polarizarea directă și indirectă a p-n, </a:t>
            </a:r>
            <a:r>
              <a:rPr lang="ro-RO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-Sc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o-RO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Curenții în structurile în contact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Heterojoncțiunile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97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209800" y="4360864"/>
            <a:ext cx="81534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o-MD" sz="2800" dirty="0" err="1">
                <a:latin typeface="+mj-lt"/>
              </a:rPr>
              <a:t>Intrefețele</a:t>
            </a:r>
            <a:r>
              <a:rPr lang="ro-MD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Silicide-Si </a:t>
            </a:r>
            <a:r>
              <a:rPr lang="ro-MD" sz="2800" dirty="0">
                <a:latin typeface="+mj-lt"/>
              </a:rPr>
              <a:t>sunt mult mai stabile ca </a:t>
            </a:r>
            <a:r>
              <a:rPr lang="ro-MD" sz="2800" dirty="0" err="1">
                <a:latin typeface="+mj-lt"/>
              </a:rPr>
              <a:t>Me</a:t>
            </a:r>
            <a:r>
              <a:rPr lang="ro-MD" sz="2800" dirty="0">
                <a:latin typeface="+mj-lt"/>
              </a:rPr>
              <a:t>-Si </a:t>
            </a:r>
            <a:r>
              <a:rPr lang="ro-MD" sz="2800" dirty="0" err="1">
                <a:latin typeface="+mj-lt"/>
              </a:rPr>
              <a:t>astfe</a:t>
            </a:r>
            <a:r>
              <a:rPr lang="ro-MD" sz="2800" dirty="0">
                <a:latin typeface="+mj-lt"/>
              </a:rPr>
              <a:t> sunt mai utilizate la confecționarea CI</a:t>
            </a:r>
            <a:r>
              <a:rPr lang="en-US" sz="2800" dirty="0">
                <a:latin typeface="+mj-lt"/>
              </a:rPr>
              <a:t>.  </a:t>
            </a:r>
          </a:p>
        </p:txBody>
      </p:sp>
      <p:graphicFrame>
        <p:nvGraphicFramePr>
          <p:cNvPr id="55299" name="Object 4"/>
          <p:cNvGraphicFramePr>
            <a:graphicFrameLocks/>
          </p:cNvGraphicFramePr>
          <p:nvPr/>
        </p:nvGraphicFramePr>
        <p:xfrm>
          <a:off x="2362200" y="1371600"/>
          <a:ext cx="7620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010156" imgH="1476443" progId="Excel.Sheet.8">
                  <p:embed/>
                </p:oleObj>
              </mc:Choice>
              <mc:Fallback>
                <p:oleObj name="Worksheet" r:id="rId2" imgW="5010156" imgH="1476443" progId="Excel.Sheet.8">
                  <p:embed/>
                  <p:pic>
                    <p:nvPicPr>
                      <p:cNvPr id="55299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76200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>
          <a:xfrm>
            <a:off x="1409700" y="123825"/>
            <a:ext cx="9372600" cy="1143000"/>
          </a:xfrm>
        </p:spPr>
        <p:txBody>
          <a:bodyPr/>
          <a:lstStyle/>
          <a:p>
            <a:pPr>
              <a:defRPr/>
            </a:pPr>
            <a:r>
              <a:rPr lang="ro-MD" altLang="en-US" dirty="0"/>
              <a:t>Bariera </a:t>
            </a:r>
            <a:r>
              <a:rPr lang="en-US" altLang="en-US" dirty="0" err="1"/>
              <a:t>Schottky</a:t>
            </a:r>
            <a:r>
              <a:rPr lang="en-US" altLang="en-US" dirty="0"/>
              <a:t> </a:t>
            </a:r>
            <a:r>
              <a:rPr lang="ro-MD" altLang="en-US" dirty="0"/>
              <a:t>la contact</a:t>
            </a:r>
            <a:r>
              <a:rPr lang="en-US" altLang="en-US" dirty="0"/>
              <a:t> Silicide </a:t>
            </a:r>
            <a:r>
              <a:rPr lang="ro-RO" altLang="en-US" dirty="0"/>
              <a:t>-</a:t>
            </a:r>
            <a:r>
              <a:rPr lang="en-US" altLang="en-US" dirty="0"/>
              <a:t> Si</a:t>
            </a:r>
          </a:p>
        </p:txBody>
      </p:sp>
    </p:spTree>
    <p:extLst>
      <p:ext uri="{BB962C8B-B14F-4D97-AF65-F5344CB8AC3E}">
        <p14:creationId xmlns:p14="http://schemas.microsoft.com/office/powerpoint/2010/main" val="1814078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AD8C67-47F5-9147-D71D-7CE92C1D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7849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Joncţiunea</a:t>
            </a:r>
            <a:r>
              <a:rPr lang="en-US" dirty="0"/>
              <a:t> </a:t>
            </a:r>
            <a:r>
              <a:rPr lang="en-US" dirty="0" err="1"/>
              <a:t>pn</a:t>
            </a:r>
            <a:r>
              <a:rPr lang="en-US" dirty="0"/>
              <a:t> la </a:t>
            </a:r>
            <a:r>
              <a:rPr lang="en-US" dirty="0" err="1"/>
              <a:t>echilibru</a:t>
            </a:r>
            <a:r>
              <a:rPr lang="en-US" dirty="0"/>
              <a:t> </a:t>
            </a:r>
            <a:r>
              <a:rPr lang="en-US" dirty="0" err="1"/>
              <a:t>termic</a:t>
            </a:r>
            <a:r>
              <a:rPr lang="en-US" dirty="0"/>
              <a:t>.  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6B59FA57-E698-5034-9BE5-F3D06F355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285" y="2677134"/>
            <a:ext cx="5763429" cy="2648320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C8900CC3-C8C5-FC5B-D596-E3459418F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283" y="1362974"/>
            <a:ext cx="6849431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63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CBCDAC17-5DEF-FC50-B95B-308AD696B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80" y="166992"/>
            <a:ext cx="6232691" cy="3541653"/>
          </a:xfr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11CB0918-4D6D-ED0F-1D3B-436C94E5F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835" y="3735131"/>
            <a:ext cx="3114579" cy="740476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DF2346D4-9EAC-7F61-EB93-A32F43390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809" y="1039158"/>
            <a:ext cx="5579749" cy="3066211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B289135D-CFA7-DC52-0F7F-977D4FE0B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972" y="4334294"/>
            <a:ext cx="3830772" cy="11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40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D847D0-1325-8793-52C2-075FB2A55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0" y="171164"/>
            <a:ext cx="11596327" cy="65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34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8307FA30-D1B3-DCA0-2824-E106537C20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28600"/>
            <a:ext cx="1137919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89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7501"/>
            <a:ext cx="4213412" cy="5703275"/>
          </a:xfrm>
        </p:spPr>
        <p:txBody>
          <a:bodyPr>
            <a:normAutofit/>
          </a:bodyPr>
          <a:lstStyle/>
          <a:p>
            <a:r>
              <a:rPr lang="en-US" dirty="0" err="1"/>
              <a:t>Când</a:t>
            </a:r>
            <a:r>
              <a:rPr lang="en-US" dirty="0"/>
              <a:t> </a:t>
            </a:r>
            <a:r>
              <a:rPr lang="ro-RO" dirty="0"/>
              <a:t>p-SC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n-SC</a:t>
            </a:r>
            <a:r>
              <a:rPr lang="en-US" dirty="0"/>
              <a:t> </a:t>
            </a:r>
            <a:r>
              <a:rPr lang="ro-RO" dirty="0"/>
              <a:t>sunt în contact </a:t>
            </a:r>
            <a:r>
              <a:rPr lang="en-US" dirty="0" err="1"/>
              <a:t>nivele</a:t>
            </a:r>
            <a:r>
              <a:rPr lang="ro-RO" dirty="0"/>
              <a:t>le</a:t>
            </a:r>
            <a:r>
              <a:rPr lang="en-US" dirty="0"/>
              <a:t> lor Fermi </a:t>
            </a:r>
            <a:r>
              <a:rPr lang="ro-RO" dirty="0"/>
              <a:t>se egalează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creează</a:t>
            </a:r>
            <a:r>
              <a:rPr lang="en-US" dirty="0"/>
              <a:t> o diferență </a:t>
            </a:r>
            <a:r>
              <a:rPr lang="en-US" dirty="0" err="1"/>
              <a:t>în</a:t>
            </a:r>
            <a:r>
              <a:rPr lang="ro-RO" dirty="0"/>
              <a:t> </a:t>
            </a:r>
            <a:r>
              <a:rPr lang="en-US" dirty="0" err="1"/>
              <a:t>potențial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marginile</a:t>
            </a:r>
            <a:r>
              <a:rPr lang="en-US" dirty="0"/>
              <a:t> </a:t>
            </a:r>
            <a:r>
              <a:rPr lang="en-US" dirty="0" err="1"/>
              <a:t>inferioare</a:t>
            </a:r>
            <a:r>
              <a:rPr lang="en-US" dirty="0"/>
              <a:t> ale </a:t>
            </a:r>
            <a:r>
              <a:rPr lang="ro-RO" dirty="0"/>
              <a:t>BC</a:t>
            </a:r>
            <a:r>
              <a:rPr lang="en-US" dirty="0"/>
              <a:t> ale </a:t>
            </a:r>
            <a:r>
              <a:rPr lang="ro-RO" dirty="0"/>
              <a:t>n- și p-SC </a:t>
            </a:r>
            <a:r>
              <a:rPr lang="en-US" dirty="0"/>
              <a:t>(VCN </a:t>
            </a:r>
            <a:r>
              <a:rPr lang="en-US" dirty="0" err="1"/>
              <a:t>și</a:t>
            </a:r>
            <a:r>
              <a:rPr lang="en-US" dirty="0"/>
              <a:t> VCP)</a:t>
            </a:r>
            <a:r>
              <a:rPr lang="ro-RO" dirty="0"/>
              <a:t> </a:t>
            </a:r>
            <a:r>
              <a:rPr lang="en-US" dirty="0" err="1"/>
              <a:t>respectiv</a:t>
            </a:r>
            <a:r>
              <a:rPr lang="en-US" dirty="0"/>
              <a:t>). </a:t>
            </a:r>
            <a:r>
              <a:rPr lang="en-US" dirty="0" err="1"/>
              <a:t>Această</a:t>
            </a:r>
            <a:r>
              <a:rPr lang="en-US" dirty="0"/>
              <a:t> diferență de </a:t>
            </a:r>
            <a:r>
              <a:rPr lang="en-US" dirty="0" err="1"/>
              <a:t>potențial</a:t>
            </a:r>
            <a:r>
              <a:rPr lang="en-US" dirty="0"/>
              <a:t> se </a:t>
            </a:r>
            <a:r>
              <a:rPr lang="en-US" dirty="0" err="1"/>
              <a:t>numește</a:t>
            </a:r>
            <a:r>
              <a:rPr lang="en-US" dirty="0"/>
              <a:t> </a:t>
            </a:r>
            <a:r>
              <a:rPr lang="en-US" b="1" dirty="0" err="1"/>
              <a:t>potențial</a:t>
            </a:r>
            <a:r>
              <a:rPr lang="en-US" b="1" dirty="0"/>
              <a:t> de </a:t>
            </a:r>
            <a:r>
              <a:rPr lang="en-US" b="1" dirty="0" err="1"/>
              <a:t>difuzie</a:t>
            </a:r>
            <a:r>
              <a:rPr lang="en-US" b="1" dirty="0"/>
              <a:t> </a:t>
            </a:r>
            <a:r>
              <a:rPr lang="en-US" dirty="0"/>
              <a:t>(V</a:t>
            </a:r>
            <a:r>
              <a:rPr lang="en-US" sz="1800" dirty="0"/>
              <a:t>D</a:t>
            </a:r>
            <a:r>
              <a:rPr lang="en-US" dirty="0"/>
              <a:t>)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b="1" dirty="0" err="1"/>
              <a:t>potențialul</a:t>
            </a:r>
            <a:r>
              <a:rPr lang="en-US" b="1" dirty="0"/>
              <a:t> </a:t>
            </a:r>
            <a:r>
              <a:rPr lang="en-US" b="1" dirty="0" err="1"/>
              <a:t>încorporat</a:t>
            </a:r>
            <a:r>
              <a:rPr lang="ro-RO" b="1" dirty="0"/>
              <a:t> </a:t>
            </a:r>
            <a:r>
              <a:rPr lang="ro-RO" dirty="0"/>
              <a:t>sau </a:t>
            </a:r>
            <a:r>
              <a:rPr lang="ro-RO" b="1" dirty="0"/>
              <a:t>potențialul de barieră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41" y="86203"/>
            <a:ext cx="7464761" cy="63455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9830" y="197224"/>
            <a:ext cx="3796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RECAPITULAM:</a:t>
            </a:r>
          </a:p>
        </p:txBody>
      </p:sp>
    </p:spTree>
    <p:extLst>
      <p:ext uri="{BB962C8B-B14F-4D97-AF65-F5344CB8AC3E}">
        <p14:creationId xmlns:p14="http://schemas.microsoft.com/office/powerpoint/2010/main" val="275430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2" y="165462"/>
            <a:ext cx="11491629" cy="2586365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curent</a:t>
            </a:r>
            <a:r>
              <a:rPr lang="en-US" b="1" dirty="0"/>
              <a:t> de </a:t>
            </a:r>
            <a:r>
              <a:rPr lang="en-US" b="1" dirty="0" err="1"/>
              <a:t>difuzie</a:t>
            </a:r>
            <a:r>
              <a:rPr lang="en-US" dirty="0"/>
              <a:t>. </a:t>
            </a:r>
          </a:p>
          <a:p>
            <a:r>
              <a:rPr lang="en-US" b="1" dirty="0" err="1"/>
              <a:t>curent</a:t>
            </a:r>
            <a:r>
              <a:rPr lang="en-US" b="1" dirty="0"/>
              <a:t> de d</a:t>
            </a:r>
            <a:r>
              <a:rPr lang="ro-RO" b="1" dirty="0"/>
              <a:t>rift</a:t>
            </a:r>
            <a:r>
              <a:rPr lang="en-US" dirty="0"/>
              <a:t>.</a:t>
            </a:r>
            <a:r>
              <a:rPr lang="ro-RO" dirty="0"/>
              <a:t> </a:t>
            </a:r>
            <a:endParaRPr lang="en-US" dirty="0"/>
          </a:p>
          <a:p>
            <a:r>
              <a:rPr lang="en-US" dirty="0"/>
              <a:t>Cu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de </a:t>
            </a:r>
            <a:r>
              <a:rPr lang="en-US" dirty="0" err="1"/>
              <a:t>difuzie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dominant, cu </a:t>
            </a:r>
            <a:r>
              <a:rPr lang="en-US" dirty="0" err="1"/>
              <a:t>excepția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regiuni</a:t>
            </a:r>
            <a:r>
              <a:rPr lang="en-US" dirty="0"/>
              <a:t> de </a:t>
            </a:r>
            <a:r>
              <a:rPr lang="en-US" dirty="0" err="1"/>
              <a:t>epuizare</a:t>
            </a:r>
            <a:r>
              <a:rPr lang="en-US" dirty="0"/>
              <a:t>. </a:t>
            </a:r>
          </a:p>
          <a:p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b="1" i="1" dirty="0" err="1"/>
              <a:t>pn</a:t>
            </a:r>
            <a:r>
              <a:rPr lang="en-US" dirty="0"/>
              <a:t> </a:t>
            </a:r>
            <a:r>
              <a:rPr lang="ro-RO" dirty="0"/>
              <a:t>nu este polarizată</a:t>
            </a:r>
            <a:r>
              <a:rPr lang="en-US" dirty="0"/>
              <a:t>, </a:t>
            </a:r>
            <a:r>
              <a:rPr lang="en-US" dirty="0" err="1"/>
              <a:t>curentul</a:t>
            </a:r>
            <a:r>
              <a:rPr lang="en-US" dirty="0"/>
              <a:t> se </a:t>
            </a:r>
            <a:r>
              <a:rPr lang="en-US" dirty="0" err="1"/>
              <a:t>oprește</a:t>
            </a:r>
            <a:r>
              <a:rPr lang="ro-RO" dirty="0"/>
              <a:t> </a:t>
            </a:r>
            <a:r>
              <a:rPr lang="en-US" dirty="0" err="1"/>
              <a:t>odată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joncțiunea</a:t>
            </a:r>
            <a:r>
              <a:rPr lang="en-US" dirty="0"/>
              <a:t> </a:t>
            </a:r>
            <a:r>
              <a:rPr lang="en-US" dirty="0" err="1"/>
              <a:t>atinge</a:t>
            </a:r>
            <a:r>
              <a:rPr lang="en-US" dirty="0"/>
              <a:t> o stare de </a:t>
            </a:r>
            <a:r>
              <a:rPr lang="en-US" dirty="0" err="1"/>
              <a:t>echilibru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7" y="2817985"/>
            <a:ext cx="12044625" cy="25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95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E5FF32E-DE8C-5C96-FFE2-CE5B646F0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41" y="241538"/>
            <a:ext cx="11317858" cy="636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80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C5DDC5D-8F40-B16A-FF7B-3D5F534CEB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57" y="168216"/>
            <a:ext cx="8565070" cy="48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BBD61EA9-A0C1-5DA8-76CA-3403A7BF4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343" y="4740396"/>
            <a:ext cx="7855776" cy="17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45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A4462DB-E713-9196-C656-1C4DD3B62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2" y="172527"/>
            <a:ext cx="7085164" cy="398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05F8ACE-2F77-66BC-3955-AD99E10C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29000"/>
            <a:ext cx="60960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48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ntru a mări emisia electronică se procedează:Pentru a mări emisia electronică se procedează:&#10;•• prin încălzirea metalului - extragere numită emisieprin încălzirea metalului - extragere numită emisie&#10;termoelectronică;termoelectronică;&#10;•• prin iluminarea suprafeţei metalului cu ajutorul radiaţiilor -prin iluminarea suprafeţei metalului cu ajutorul radiaţiilor -&#10;extragere numită emisieextragere numită emisie fotoelectronică (se va studia înfotoelectronică (se va studia în&#10;cl. a XII-a);cl. a XII-a);&#10;•• prin aplicarea unui cîmp electric foarte puternic extragereprin aplicarea unui cîmp electric foarte puternic extragere&#10;numită emisie auto-electronică;numită emisie auto-electronică;&#10;•• prin bombardarea suprafeţei metalului cu particule rapideprin bombardarea suprafeţei metalului cu particule rapide&#10;- extragere numită emisie- extragere numită emisie secundară.secundară.&#10; ">
            <a:extLst>
              <a:ext uri="{FF2B5EF4-FFF2-40B4-BE49-F238E27FC236}">
                <a16:creationId xmlns:a16="http://schemas.microsoft.com/office/drawing/2014/main" id="{61260876-F43F-6AF5-19AA-3508C42303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67" y="310550"/>
            <a:ext cx="8315865" cy="62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53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F6FBE85-6FB6-6C0A-2C66-363C27DE72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48" y="-1"/>
            <a:ext cx="8894793" cy="500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5E4CFD11-453B-7680-9D7D-F1CE0B569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98" y="4493891"/>
            <a:ext cx="7473543" cy="213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1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A62866E-A471-26B2-14B5-6D23433B8D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35825" cy="39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268839C9-55D2-E03D-1F7B-180A159A0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175" y="3587164"/>
            <a:ext cx="7035825" cy="32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1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0F424BF-0AB7-D19D-EDE3-79214854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2" y="120770"/>
            <a:ext cx="11977298" cy="673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78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E251E00-CFE3-E9A2-3E5A-50538D6D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24" y="263088"/>
            <a:ext cx="4334435" cy="486522"/>
          </a:xfrm>
        </p:spPr>
        <p:txBody>
          <a:bodyPr>
            <a:normAutofit fontScale="90000"/>
          </a:bodyPr>
          <a:lstStyle/>
          <a:p>
            <a:r>
              <a:rPr lang="ro-RO" dirty="0"/>
              <a:t>Polarizarea </a:t>
            </a:r>
            <a:r>
              <a:rPr lang="en-US" dirty="0" err="1"/>
              <a:t>directa</a:t>
            </a:r>
            <a:endParaRPr lang="en-US" dirty="0"/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46F91C50-AD59-AF25-EA79-B10727B9B468}"/>
              </a:ext>
            </a:extLst>
          </p:cNvPr>
          <p:cNvSpPr txBox="1"/>
          <p:nvPr/>
        </p:nvSpPr>
        <p:spPr>
          <a:xfrm>
            <a:off x="7471263" y="277289"/>
            <a:ext cx="4334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Shockley Equation (</a:t>
            </a:r>
            <a:r>
              <a:rPr lang="en-US" sz="2400" b="1" dirty="0" err="1"/>
              <a:t>Ebers</a:t>
            </a:r>
            <a:r>
              <a:rPr lang="en-US" sz="2400" b="1" dirty="0"/>
              <a:t>-Moll)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tăText 6">
                <a:extLst>
                  <a:ext uri="{FF2B5EF4-FFF2-40B4-BE49-F238E27FC236}">
                    <a16:creationId xmlns:a16="http://schemas.microsoft.com/office/drawing/2014/main" id="{175633DE-4D3A-4DE7-C73A-F243FC8A2012}"/>
                  </a:ext>
                </a:extLst>
              </p:cNvPr>
              <p:cNvSpPr txBox="1"/>
              <p:nvPr/>
            </p:nvSpPr>
            <p:spPr>
              <a:xfrm>
                <a:off x="8814289" y="1338170"/>
                <a:ext cx="2532184" cy="641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𝐞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𝒏𝒌𝑻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CasetăText 6">
                <a:extLst>
                  <a:ext uri="{FF2B5EF4-FFF2-40B4-BE49-F238E27FC236}">
                    <a16:creationId xmlns:a16="http://schemas.microsoft.com/office/drawing/2014/main" id="{175633DE-4D3A-4DE7-C73A-F243FC8A2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289" y="1338170"/>
                <a:ext cx="2532184" cy="6411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ine 9">
            <a:extLst>
              <a:ext uri="{FF2B5EF4-FFF2-40B4-BE49-F238E27FC236}">
                <a16:creationId xmlns:a16="http://schemas.microsoft.com/office/drawing/2014/main" id="{224D857E-4E6E-4A15-6CB7-2EBB0B72C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52" y="863042"/>
            <a:ext cx="6938870" cy="3369834"/>
          </a:xfrm>
          <a:prstGeom prst="rect">
            <a:avLst/>
          </a:prstGeom>
        </p:spPr>
      </p:pic>
      <p:pic>
        <p:nvPicPr>
          <p:cNvPr id="12" name="Imagine 11">
            <a:extLst>
              <a:ext uri="{FF2B5EF4-FFF2-40B4-BE49-F238E27FC236}">
                <a16:creationId xmlns:a16="http://schemas.microsoft.com/office/drawing/2014/main" id="{14B2E915-21DC-A0AD-6A6C-A0CE5761A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52" y="4498106"/>
            <a:ext cx="2237184" cy="2331052"/>
          </a:xfrm>
          <a:prstGeom prst="rect">
            <a:avLst/>
          </a:prstGeo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id="{FB2FEE60-BAAE-2EE1-CD67-323242109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936" y="4498107"/>
            <a:ext cx="2117290" cy="2359894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80D532CF-BF32-B4A1-86E4-66E9E4ADF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674" y="4498106"/>
            <a:ext cx="2055777" cy="2245125"/>
          </a:xfrm>
          <a:prstGeom prst="rect">
            <a:avLst/>
          </a:prstGeom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id="{B35FC2E1-8D1E-3B35-27FB-2A772BAD0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3121" y="2578524"/>
            <a:ext cx="3578794" cy="24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00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6656" y="353939"/>
            <a:ext cx="3715512" cy="713867"/>
          </a:xfrm>
        </p:spPr>
        <p:txBody>
          <a:bodyPr/>
          <a:lstStyle/>
          <a:p>
            <a:pPr algn="ctr"/>
            <a:r>
              <a:rPr lang="en-US" dirty="0" err="1"/>
              <a:t>Heterojonc</a:t>
            </a:r>
            <a:r>
              <a:rPr lang="ro-RO" dirty="0" err="1"/>
              <a:t>țiuni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01718"/>
            <a:ext cx="11012424" cy="44884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8412" y="5790194"/>
            <a:ext cx="11602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ro-RO" dirty="0"/>
              <a:t>                    </a:t>
            </a:r>
            <a:r>
              <a:rPr lang="en-GB" b="1" dirty="0" err="1"/>
              <a:t>Heterog</a:t>
            </a:r>
            <a:r>
              <a:rPr lang="ro-RO" b="1" dirty="0"/>
              <a:t>oncțiuni</a:t>
            </a:r>
            <a:r>
              <a:rPr lang="en-GB" b="1" dirty="0"/>
              <a:t> de tip I </a:t>
            </a:r>
            <a:r>
              <a:rPr lang="ro-RO" b="1" dirty="0"/>
              <a:t>                                         de  </a:t>
            </a:r>
            <a:r>
              <a:rPr lang="sv-SE" b="1" dirty="0"/>
              <a:t>Tip II – InP/InSb.                    </a:t>
            </a:r>
            <a:r>
              <a:rPr lang="ro-RO" b="1" dirty="0"/>
              <a:t>de</a:t>
            </a:r>
            <a:r>
              <a:rPr lang="sv-SE" b="1" dirty="0"/>
              <a:t>  Tipul III GaSb/InAs</a:t>
            </a:r>
            <a:endParaRPr lang="ro-RO" b="1" dirty="0"/>
          </a:p>
          <a:p>
            <a:r>
              <a:rPr lang="en-GB" dirty="0" err="1"/>
              <a:t>sunt</a:t>
            </a:r>
            <a:r>
              <a:rPr lang="en-GB" dirty="0"/>
              <a:t> </a:t>
            </a:r>
            <a:r>
              <a:rPr lang="en-GB" dirty="0" err="1"/>
              <a:t>destul</a:t>
            </a:r>
            <a:r>
              <a:rPr lang="en-GB" dirty="0"/>
              <a:t> de </a:t>
            </a:r>
            <a:r>
              <a:rPr lang="en-GB" dirty="0" err="1"/>
              <a:t>frecvente</a:t>
            </a:r>
            <a:r>
              <a:rPr lang="en-GB" dirty="0"/>
              <a:t>, </a:t>
            </a:r>
            <a:r>
              <a:rPr lang="en-GB" dirty="0" err="1"/>
              <a:t>importantul</a:t>
            </a:r>
            <a:r>
              <a:rPr lang="en-GB" dirty="0"/>
              <a:t> </a:t>
            </a:r>
            <a:r>
              <a:rPr lang="en-GB" dirty="0" err="1"/>
              <a:t>sistem</a:t>
            </a:r>
            <a:r>
              <a:rPr lang="en-GB" dirty="0"/>
              <a:t> </a:t>
            </a:r>
            <a:endParaRPr lang="ro-RO" dirty="0"/>
          </a:p>
          <a:p>
            <a:r>
              <a:rPr lang="en-GB" dirty="0"/>
              <a:t>GaAs - </a:t>
            </a:r>
            <a:r>
              <a:rPr lang="en-GB" dirty="0" err="1"/>
              <a:t>AlGaAs</a:t>
            </a:r>
            <a:r>
              <a:rPr lang="en-GB" dirty="0"/>
              <a:t> </a:t>
            </a:r>
            <a:r>
              <a:rPr lang="en-GB" dirty="0" err="1"/>
              <a:t>aparține</a:t>
            </a:r>
            <a:r>
              <a:rPr lang="en-GB" dirty="0"/>
              <a:t> </a:t>
            </a:r>
            <a:r>
              <a:rPr lang="en-GB" dirty="0" err="1"/>
              <a:t>acestui</a:t>
            </a:r>
            <a:r>
              <a:rPr lang="en-GB" dirty="0"/>
              <a:t> tip.</a:t>
            </a:r>
          </a:p>
        </p:txBody>
      </p:sp>
    </p:spTree>
    <p:extLst>
      <p:ext uri="{BB962C8B-B14F-4D97-AF65-F5344CB8AC3E}">
        <p14:creationId xmlns:p14="http://schemas.microsoft.com/office/powerpoint/2010/main" val="3326577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49745AC-DCDA-7943-7BDF-9AC050F0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7A80D3D-888F-A1A1-0DCB-6EAF7356A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 err="1"/>
              <a:t>Pentru</a:t>
            </a:r>
            <a:r>
              <a:rPr lang="en-US" dirty="0"/>
              <a:t> ca in </a:t>
            </a:r>
            <a:r>
              <a:rPr lang="en-US" dirty="0" err="1"/>
              <a:t>rețeaua</a:t>
            </a:r>
            <a:r>
              <a:rPr lang="en-US" dirty="0"/>
              <a:t> </a:t>
            </a:r>
            <a:r>
              <a:rPr lang="en-US" dirty="0" err="1"/>
              <a:t>cristalină</a:t>
            </a:r>
            <a:r>
              <a:rPr lang="en-US" dirty="0"/>
              <a:t> a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care </a:t>
            </a:r>
            <a:r>
              <a:rPr lang="en-US" dirty="0" err="1"/>
              <a:t>alcătuies</a:t>
            </a:r>
            <a:r>
              <a:rPr lang="en-US" dirty="0"/>
              <a:t> </a:t>
            </a:r>
            <a:r>
              <a:rPr lang="en-US" dirty="0" err="1"/>
              <a:t>heterojoncțiune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nu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defecte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ca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aibă</a:t>
            </a:r>
            <a:r>
              <a:rPr lang="en-US" dirty="0"/>
              <a:t>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cristalină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perioade</a:t>
            </a:r>
            <a:r>
              <a:rPr lang="en-US" dirty="0"/>
              <a:t> de </a:t>
            </a:r>
            <a:r>
              <a:rPr lang="en-US" dirty="0" err="1"/>
              <a:t>rețea</a:t>
            </a:r>
            <a:r>
              <a:rPr lang="en-US" dirty="0"/>
              <a:t>.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apropiate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heterojonctiunea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fara</a:t>
            </a:r>
            <a:r>
              <a:rPr lang="en-US" dirty="0"/>
              <a:t> stress </a:t>
            </a:r>
            <a:r>
              <a:rPr lang="en-US" dirty="0" err="1"/>
              <a:t>mecanic</a:t>
            </a:r>
            <a:endParaRPr lang="en-US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7AF341EB-E1B2-01A7-7B91-D44B307A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097" y="365125"/>
            <a:ext cx="5934903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17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H-J tip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506662"/>
            <a:ext cx="12009120" cy="4351338"/>
          </a:xfrm>
        </p:spPr>
        <p:txBody>
          <a:bodyPr>
            <a:normAutofit/>
          </a:bodyPr>
          <a:lstStyle/>
          <a:p>
            <a:r>
              <a:rPr lang="ro-RO" dirty="0"/>
              <a:t>Purtătorii de sarcină  </a:t>
            </a:r>
            <a:r>
              <a:rPr lang="en-GB" dirty="0" err="1"/>
              <a:t>vor</a:t>
            </a:r>
            <a:r>
              <a:rPr lang="en-GB" dirty="0"/>
              <a:t> </a:t>
            </a:r>
            <a:r>
              <a:rPr lang="en-GB" dirty="0" err="1"/>
              <a:t>curge</a:t>
            </a:r>
            <a:r>
              <a:rPr lang="en-GB" dirty="0"/>
              <a:t> de-a </a:t>
            </a:r>
            <a:r>
              <a:rPr lang="en-GB" dirty="0" err="1"/>
              <a:t>lungul</a:t>
            </a:r>
            <a:r>
              <a:rPr lang="en-GB" dirty="0"/>
              <a:t> </a:t>
            </a:r>
            <a:r>
              <a:rPr lang="en-GB" dirty="0" err="1"/>
              <a:t>joncțiunii</a:t>
            </a:r>
            <a:r>
              <a:rPr lang="en-GB" dirty="0"/>
              <a:t>, </a:t>
            </a:r>
            <a:r>
              <a:rPr lang="ro-RO" dirty="0"/>
              <a:t>lăsând în urma lor sarcini spațiale</a:t>
            </a:r>
            <a:r>
              <a:rPr lang="en-GB" dirty="0"/>
              <a:t> </a:t>
            </a:r>
            <a:r>
              <a:rPr lang="en-GB" dirty="0" err="1"/>
              <a:t>până</a:t>
            </a:r>
            <a:r>
              <a:rPr lang="en-GB" dirty="0"/>
              <a:t> </a:t>
            </a:r>
            <a:r>
              <a:rPr lang="en-GB" dirty="0" err="1"/>
              <a:t>când</a:t>
            </a:r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Fermi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aceeași</a:t>
            </a:r>
            <a:r>
              <a:rPr lang="en-GB" dirty="0"/>
              <a:t> </a:t>
            </a:r>
            <a:r>
              <a:rPr lang="en-GB" dirty="0" err="1"/>
              <a:t>peste</a:t>
            </a:r>
            <a:r>
              <a:rPr lang="en-GB" dirty="0"/>
              <a:t> tot </a:t>
            </a:r>
            <a:r>
              <a:rPr lang="en-GB" dirty="0" err="1"/>
              <a:t>în</a:t>
            </a:r>
            <a:r>
              <a:rPr lang="en-GB" dirty="0"/>
              <a:t> material. </a:t>
            </a:r>
            <a:r>
              <a:rPr lang="en-GB" dirty="0" err="1"/>
              <a:t>Departe</a:t>
            </a:r>
            <a:r>
              <a:rPr lang="en-GB" dirty="0"/>
              <a:t> de </a:t>
            </a:r>
            <a:r>
              <a:rPr lang="en-GB" dirty="0" err="1"/>
              <a:t>joncțiune</a:t>
            </a:r>
            <a:r>
              <a:rPr lang="en-GB" dirty="0"/>
              <a:t>, </a:t>
            </a:r>
            <a:r>
              <a:rPr lang="en-GB" dirty="0" err="1"/>
              <a:t>totul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neschimbat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Cu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acestea</a:t>
            </a:r>
            <a:r>
              <a:rPr lang="en-GB" dirty="0"/>
              <a:t>, </a:t>
            </a:r>
            <a:r>
              <a:rPr lang="en-GB" dirty="0" err="1"/>
              <a:t>există</a:t>
            </a:r>
            <a:r>
              <a:rPr lang="en-GB" dirty="0"/>
              <a:t> </a:t>
            </a:r>
            <a:r>
              <a:rPr lang="en-GB" dirty="0" err="1"/>
              <a:t>diferențe</a:t>
            </a:r>
            <a:r>
              <a:rPr lang="en-GB" dirty="0"/>
              <a:t> </a:t>
            </a:r>
            <a:r>
              <a:rPr lang="en-GB" dirty="0" err="1"/>
              <a:t>pronunțate</a:t>
            </a:r>
            <a:r>
              <a:rPr lang="en-GB" dirty="0"/>
              <a:t> </a:t>
            </a:r>
            <a:r>
              <a:rPr lang="ro-RO" dirty="0"/>
              <a:t>de la </a:t>
            </a:r>
            <a:r>
              <a:rPr lang="en-GB" dirty="0" err="1"/>
              <a:t>joncțiuni</a:t>
            </a:r>
            <a:r>
              <a:rPr lang="en-GB" dirty="0"/>
              <a:t> p</a:t>
            </a:r>
            <a:r>
              <a:rPr lang="ro-RO" dirty="0"/>
              <a:t>-</a:t>
            </a:r>
            <a:r>
              <a:rPr lang="en-GB" dirty="0"/>
              <a:t>n </a:t>
            </a:r>
            <a:r>
              <a:rPr lang="en-GB" dirty="0" err="1"/>
              <a:t>în</a:t>
            </a:r>
            <a:r>
              <a:rPr lang="en-GB" dirty="0"/>
              <a:t> Si. </a:t>
            </a:r>
            <a:endParaRPr lang="ro-RO" dirty="0"/>
          </a:p>
          <a:p>
            <a:r>
              <a:rPr lang="en-GB" dirty="0" err="1"/>
              <a:t>Să</a:t>
            </a:r>
            <a:r>
              <a:rPr lang="en-GB" dirty="0"/>
              <a:t> ne </a:t>
            </a:r>
            <a:r>
              <a:rPr lang="en-GB" dirty="0" err="1"/>
              <a:t>imaginăm</a:t>
            </a:r>
            <a:r>
              <a:rPr lang="en-GB" dirty="0"/>
              <a:t> </a:t>
            </a:r>
            <a:r>
              <a:rPr lang="en-GB" dirty="0" err="1"/>
              <a:t>joncțiuni</a:t>
            </a:r>
            <a:r>
              <a:rPr lang="en-GB" dirty="0"/>
              <a:t> </a:t>
            </a:r>
            <a:r>
              <a:rPr lang="en-GB" dirty="0" err="1"/>
              <a:t>simetrice</a:t>
            </a:r>
            <a:r>
              <a:rPr lang="en-GB" dirty="0"/>
              <a:t>, </a:t>
            </a:r>
            <a:r>
              <a:rPr lang="en-GB" dirty="0" err="1"/>
              <a:t>adică</a:t>
            </a:r>
            <a:r>
              <a:rPr lang="en-GB" dirty="0"/>
              <a:t> </a:t>
            </a:r>
            <a:r>
              <a:rPr lang="en-GB" dirty="0" err="1"/>
              <a:t>concentrația</a:t>
            </a:r>
            <a:r>
              <a:rPr lang="en-GB" dirty="0"/>
              <a:t> de </a:t>
            </a:r>
            <a:r>
              <a:rPr lang="en-GB" dirty="0" err="1"/>
              <a:t>purtător</a:t>
            </a:r>
            <a:r>
              <a:rPr lang="en-GB" dirty="0"/>
              <a:t> </a:t>
            </a:r>
            <a:r>
              <a:rPr lang="en-GB" dirty="0" err="1"/>
              <a:t>majoritar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identică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partea</a:t>
            </a:r>
            <a:r>
              <a:rPr lang="en-GB" dirty="0"/>
              <a:t> p </a:t>
            </a:r>
            <a:r>
              <a:rPr lang="en-GB" dirty="0" err="1"/>
              <a:t>și</a:t>
            </a:r>
            <a:r>
              <a:rPr lang="en-GB" dirty="0"/>
              <a:t> n.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cazul</a:t>
            </a:r>
            <a:r>
              <a:rPr lang="en-GB" dirty="0"/>
              <a:t> </a:t>
            </a:r>
            <a:r>
              <a:rPr lang="ro-RO" dirty="0" err="1"/>
              <a:t>homojoncțiunii</a:t>
            </a:r>
            <a:r>
              <a:rPr lang="en-GB" dirty="0"/>
              <a:t>,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electroni</a:t>
            </a:r>
            <a:r>
              <a:rPr lang="en-GB" dirty="0"/>
              <a:t> care </a:t>
            </a:r>
            <a:r>
              <a:rPr lang="en-GB" dirty="0" err="1"/>
              <a:t>curg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partea</a:t>
            </a:r>
            <a:r>
              <a:rPr lang="en-GB" dirty="0"/>
              <a:t> de tip </a:t>
            </a:r>
            <a:r>
              <a:rPr lang="en-GB" b="1" i="1" dirty="0"/>
              <a:t>p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apoi</a:t>
            </a:r>
            <a:r>
              <a:rPr lang="en-GB" dirty="0"/>
              <a:t> </a:t>
            </a:r>
            <a:r>
              <a:rPr lang="en-GB" dirty="0" err="1"/>
              <a:t>același</a:t>
            </a:r>
            <a:r>
              <a:rPr lang="en-GB" dirty="0"/>
              <a:t> cu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electroni</a:t>
            </a:r>
            <a:r>
              <a:rPr lang="en-GB" dirty="0"/>
              <a:t> care </a:t>
            </a:r>
            <a:r>
              <a:rPr lang="en-GB" dirty="0" err="1"/>
              <a:t>curg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partea</a:t>
            </a:r>
            <a:r>
              <a:rPr lang="en-GB" dirty="0"/>
              <a:t> </a:t>
            </a:r>
            <a:r>
              <a:rPr lang="en-GB" b="1" i="1" dirty="0"/>
              <a:t>n</a:t>
            </a:r>
            <a:r>
              <a:rPr lang="en-GB" dirty="0"/>
              <a:t>. Cu </a:t>
            </a:r>
            <a:r>
              <a:rPr lang="en-GB" dirty="0" err="1"/>
              <a:t>toate</a:t>
            </a:r>
            <a:r>
              <a:rPr lang="en-GB" dirty="0"/>
              <a:t> </a:t>
            </a:r>
            <a:r>
              <a:rPr lang="en-GB" dirty="0" err="1"/>
              <a:t>acestea</a:t>
            </a:r>
            <a:r>
              <a:rPr lang="en-GB" dirty="0"/>
              <a:t>, </a:t>
            </a:r>
            <a:r>
              <a:rPr lang="en-GB" dirty="0" err="1"/>
              <a:t>cel</a:t>
            </a:r>
            <a:r>
              <a:rPr lang="en-GB" dirty="0"/>
              <a:t> </a:t>
            </a:r>
            <a:r>
              <a:rPr lang="en-GB" dirty="0" err="1"/>
              <a:t>puțin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cazul</a:t>
            </a:r>
            <a:r>
              <a:rPr lang="en-GB" dirty="0"/>
              <a:t> de tip I, </a:t>
            </a:r>
            <a:r>
              <a:rPr lang="en-GB" dirty="0" err="1"/>
              <a:t>va</a:t>
            </a:r>
            <a:r>
              <a:rPr lang="en-GB" dirty="0"/>
              <a:t> </a:t>
            </a:r>
            <a:r>
              <a:rPr lang="en-GB" dirty="0" err="1"/>
              <a:t>curge</a:t>
            </a:r>
            <a:r>
              <a:rPr lang="en-GB" dirty="0"/>
              <a:t> </a:t>
            </a:r>
            <a:r>
              <a:rPr lang="en-GB" dirty="0" err="1"/>
              <a:t>doar</a:t>
            </a:r>
            <a:r>
              <a:rPr lang="en-GB" dirty="0"/>
              <a:t> un </a:t>
            </a:r>
            <a:r>
              <a:rPr lang="en-GB" dirty="0" err="1"/>
              <a:t>singur</a:t>
            </a:r>
            <a:r>
              <a:rPr lang="en-GB" dirty="0"/>
              <a:t> tip de </a:t>
            </a:r>
            <a:r>
              <a:rPr lang="ro-RO" dirty="0"/>
              <a:t>purtători</a:t>
            </a:r>
            <a:r>
              <a:rPr lang="en-GB" dirty="0"/>
              <a:t> </a:t>
            </a:r>
            <a:r>
              <a:rPr lang="en-GB" dirty="0" err="1"/>
              <a:t>așa</a:t>
            </a:r>
            <a:r>
              <a:rPr lang="en-GB" dirty="0"/>
              <a:t> cum </a:t>
            </a:r>
            <a:r>
              <a:rPr lang="en-GB" dirty="0" err="1"/>
              <a:t>este</a:t>
            </a:r>
            <a:r>
              <a:rPr lang="en-GB" dirty="0"/>
              <a:t> evident </a:t>
            </a:r>
            <a:r>
              <a:rPr lang="en-GB" dirty="0" err="1"/>
              <a:t>și</a:t>
            </a:r>
            <a:r>
              <a:rPr lang="en-GB" dirty="0"/>
              <a:t> se </a:t>
            </a:r>
            <a:r>
              <a:rPr lang="en-GB" dirty="0" err="1"/>
              <a:t>arată</a:t>
            </a:r>
            <a:r>
              <a:rPr lang="en-GB" dirty="0"/>
              <a:t> . </a:t>
            </a:r>
            <a:r>
              <a:rPr lang="en-GB" dirty="0" err="1"/>
              <a:t>Regiunile</a:t>
            </a:r>
            <a:r>
              <a:rPr lang="en-GB" dirty="0"/>
              <a:t> de </a:t>
            </a:r>
            <a:r>
              <a:rPr lang="ro-RO" dirty="0"/>
              <a:t>sarcină </a:t>
            </a:r>
            <a:r>
              <a:rPr lang="en-GB" dirty="0" err="1"/>
              <a:t>spațială</a:t>
            </a:r>
            <a:r>
              <a:rPr lang="en-GB" dirty="0"/>
              <a:t> din </a:t>
            </a:r>
            <a:r>
              <a:rPr lang="en-GB" dirty="0" err="1"/>
              <a:t>stânga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din </a:t>
            </a:r>
            <a:r>
              <a:rPr lang="en-GB" dirty="0" err="1"/>
              <a:t>dreapta</a:t>
            </a:r>
            <a:r>
              <a:rPr lang="en-GB" dirty="0"/>
              <a:t> </a:t>
            </a:r>
            <a:r>
              <a:rPr lang="en-GB" dirty="0" err="1"/>
              <a:t>joncțiunii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putea</a:t>
            </a:r>
            <a:r>
              <a:rPr lang="en-GB" dirty="0"/>
              <a:t> </a:t>
            </a:r>
            <a:r>
              <a:rPr lang="en-GB" dirty="0" err="1"/>
              <a:t>astfel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nu fie </a:t>
            </a:r>
            <a:r>
              <a:rPr lang="en-GB" dirty="0" err="1"/>
              <a:t>simetrice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591" y="-87716"/>
            <a:ext cx="4854409" cy="25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9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3206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o-RO" dirty="0"/>
              <a:t>La construirea benzilor energetice pentru o heterojonctiune anizotipica p-n in echilibru:</a:t>
            </a:r>
          </a:p>
          <a:p>
            <a:r>
              <a:rPr lang="ro-RO" dirty="0"/>
              <a:t>Energia vacuumului este paralela benzilor si este neintrerupta</a:t>
            </a:r>
          </a:p>
          <a:p>
            <a:r>
              <a:rPr lang="ro-RO" dirty="0"/>
              <a:t>Nivelul Fermi este acelasi in ambele regiuni p si n</a:t>
            </a:r>
          </a:p>
          <a:p>
            <a:endParaRPr lang="ro-RO" dirty="0"/>
          </a:p>
          <a:p>
            <a:endParaRPr lang="ro-R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7" y="2057400"/>
            <a:ext cx="8155372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053" y="2166370"/>
            <a:ext cx="3983947" cy="1954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679" y="5410200"/>
            <a:ext cx="2760830" cy="11620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76619" y="4844534"/>
            <a:ext cx="3820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Raportul tensiunilor pe fiecare SC va fi:</a:t>
            </a:r>
          </a:p>
        </p:txBody>
      </p:sp>
    </p:spTree>
    <p:extLst>
      <p:ext uri="{BB962C8B-B14F-4D97-AF65-F5344CB8AC3E}">
        <p14:creationId xmlns:p14="http://schemas.microsoft.com/office/powerpoint/2010/main" val="328392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564" y="-1"/>
            <a:ext cx="6721746" cy="3439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1" y="3439643"/>
            <a:ext cx="7981950" cy="34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96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1EECDBF1-5842-CF81-FD09-598A3E62A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83" y="346135"/>
            <a:ext cx="4696480" cy="3267531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7B22BF00-C85D-F112-8591-3145B4D1EA89}"/>
              </a:ext>
            </a:extLst>
          </p:cNvPr>
          <p:cNvSpPr txBox="1"/>
          <p:nvPr/>
        </p:nvSpPr>
        <p:spPr>
          <a:xfrm>
            <a:off x="167054" y="3816628"/>
            <a:ext cx="54585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eVbi</a:t>
            </a:r>
            <a:r>
              <a:rPr lang="en-US" dirty="0"/>
              <a:t> = eVd</a:t>
            </a:r>
            <a:r>
              <a:rPr lang="en-US" sz="1400" dirty="0"/>
              <a:t>1</a:t>
            </a:r>
            <a:r>
              <a:rPr lang="en-US" dirty="0"/>
              <a:t> + eVd</a:t>
            </a:r>
            <a:r>
              <a:rPr lang="en-US" sz="1400" dirty="0"/>
              <a:t>2</a:t>
            </a:r>
            <a:r>
              <a:rPr lang="en-US" dirty="0"/>
              <a:t> = Eg</a:t>
            </a:r>
            <a:r>
              <a:rPr lang="en-US" sz="1400" dirty="0"/>
              <a:t>2</a:t>
            </a:r>
            <a:r>
              <a:rPr lang="en-US" dirty="0"/>
              <a:t> − (E</a:t>
            </a:r>
            <a:r>
              <a:rPr lang="en-US" sz="1400" dirty="0"/>
              <a:t>F</a:t>
            </a:r>
            <a:r>
              <a:rPr lang="en-US" dirty="0"/>
              <a:t> − </a:t>
            </a:r>
            <a:r>
              <a:rPr lang="en-US" dirty="0" err="1"/>
              <a:t>Ev</a:t>
            </a:r>
            <a:r>
              <a:rPr lang="en-US" dirty="0"/>
              <a:t>)p − (</a:t>
            </a:r>
            <a:r>
              <a:rPr lang="en-US" dirty="0" err="1"/>
              <a:t>Ec</a:t>
            </a:r>
            <a:r>
              <a:rPr lang="en-US" dirty="0"/>
              <a:t> − E</a:t>
            </a:r>
            <a:r>
              <a:rPr lang="en-US" sz="1400" dirty="0"/>
              <a:t>F</a:t>
            </a:r>
            <a:r>
              <a:rPr lang="en-US" dirty="0"/>
              <a:t>)n + </a:t>
            </a:r>
            <a:r>
              <a:rPr lang="el-GR" dirty="0"/>
              <a:t>Δ</a:t>
            </a:r>
            <a:r>
              <a:rPr lang="en-US" dirty="0" err="1"/>
              <a:t>Ec</a:t>
            </a:r>
            <a:endParaRPr lang="en-US" dirty="0"/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D09BDC0C-F285-3D5B-4DA6-17D253D48EB8}"/>
              </a:ext>
            </a:extLst>
          </p:cNvPr>
          <p:cNvSpPr txBox="1"/>
          <p:nvPr/>
        </p:nvSpPr>
        <p:spPr>
          <a:xfrm>
            <a:off x="531935" y="4348600"/>
            <a:ext cx="5093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Vbi</a:t>
            </a:r>
            <a:r>
              <a:rPr lang="en-US" dirty="0"/>
              <a:t> = </a:t>
            </a:r>
            <a:r>
              <a:rPr lang="ro-RO" dirty="0"/>
              <a:t>(</a:t>
            </a:r>
            <a:r>
              <a:rPr lang="en-US" dirty="0"/>
              <a:t>1</a:t>
            </a:r>
            <a:r>
              <a:rPr lang="ro-RO" dirty="0"/>
              <a:t>/</a:t>
            </a:r>
            <a:r>
              <a:rPr lang="en-US" dirty="0"/>
              <a:t>e</a:t>
            </a:r>
            <a:r>
              <a:rPr lang="ro-RO" dirty="0"/>
              <a:t>)</a:t>
            </a:r>
            <a:r>
              <a:rPr lang="en-US" dirty="0"/>
              <a:t> (</a:t>
            </a:r>
            <a:r>
              <a:rPr lang="el-GR" dirty="0"/>
              <a:t>Δ</a:t>
            </a:r>
            <a:r>
              <a:rPr lang="en-US" dirty="0" err="1"/>
              <a:t>Ec</a:t>
            </a:r>
            <a:r>
              <a:rPr lang="en-US" dirty="0"/>
              <a:t> + Eg</a:t>
            </a:r>
            <a:r>
              <a:rPr lang="en-US" sz="1400" dirty="0"/>
              <a:t>2</a:t>
            </a:r>
            <a:r>
              <a:rPr lang="en-US" dirty="0"/>
              <a:t>) − </a:t>
            </a:r>
            <a:r>
              <a:rPr lang="en-US" dirty="0" err="1"/>
              <a:t>k</a:t>
            </a:r>
            <a:r>
              <a:rPr lang="en-US" sz="1200" dirty="0" err="1"/>
              <a:t>B</a:t>
            </a:r>
            <a:r>
              <a:rPr lang="en-US" dirty="0" err="1"/>
              <a:t>T</a:t>
            </a:r>
            <a:r>
              <a:rPr lang="ro-RO" dirty="0"/>
              <a:t>/e </a:t>
            </a:r>
            <a:r>
              <a:rPr lang="en-US" dirty="0"/>
              <a:t>ℓn</a:t>
            </a:r>
            <a:r>
              <a:rPr lang="ro-RO" dirty="0"/>
              <a:t> (</a:t>
            </a:r>
            <a:r>
              <a:rPr lang="en-US" dirty="0"/>
              <a:t>Nc1</a:t>
            </a:r>
            <a:r>
              <a:rPr lang="ro-RO" dirty="0"/>
              <a:t>/</a:t>
            </a:r>
            <a:r>
              <a:rPr lang="en-US" dirty="0"/>
              <a:t>Nv2</a:t>
            </a:r>
            <a:r>
              <a:rPr lang="ro-RO" dirty="0"/>
              <a:t>) / </a:t>
            </a:r>
            <a:r>
              <a:rPr lang="en-US" dirty="0"/>
              <a:t>n1p2</a:t>
            </a: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C8684758-D2DC-F07C-14EF-3EBFF6408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07" y="346135"/>
            <a:ext cx="2705478" cy="2629267"/>
          </a:xfrm>
          <a:prstGeom prst="rect">
            <a:avLst/>
          </a:prstGeom>
        </p:spPr>
      </p:pic>
      <p:sp>
        <p:nvSpPr>
          <p:cNvPr id="13" name="CasetăText 12">
            <a:extLst>
              <a:ext uri="{FF2B5EF4-FFF2-40B4-BE49-F238E27FC236}">
                <a16:creationId xmlns:a16="http://schemas.microsoft.com/office/drawing/2014/main" id="{1C4177F2-AAC1-9123-B94C-F31441E7F067}"/>
              </a:ext>
            </a:extLst>
          </p:cNvPr>
          <p:cNvSpPr txBox="1"/>
          <p:nvPr/>
        </p:nvSpPr>
        <p:spPr>
          <a:xfrm>
            <a:off x="5367704" y="3041372"/>
            <a:ext cx="60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(a) Space-charge density and (b) electric field</a:t>
            </a:r>
            <a:r>
              <a:rPr lang="ro-RO" dirty="0"/>
              <a:t> (</a:t>
            </a:r>
            <a:r>
              <a:rPr lang="el-GR" b="1" dirty="0">
                <a:solidFill>
                  <a:srgbClr val="FF0000"/>
                </a:solidFill>
              </a:rPr>
              <a:t>ε</a:t>
            </a:r>
            <a:r>
              <a:rPr lang="ro-RO" dirty="0"/>
              <a:t>)</a:t>
            </a:r>
            <a:r>
              <a:rPr lang="en-US" dirty="0"/>
              <a:t> profiles in an n-p heterostructure.</a:t>
            </a:r>
          </a:p>
        </p:txBody>
      </p:sp>
      <p:pic>
        <p:nvPicPr>
          <p:cNvPr id="15" name="Imagine 14">
            <a:extLst>
              <a:ext uri="{FF2B5EF4-FFF2-40B4-BE49-F238E27FC236}">
                <a16:creationId xmlns:a16="http://schemas.microsoft.com/office/drawing/2014/main" id="{362F3104-9EF0-F8B0-F05C-415B7209C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409" y="3879053"/>
            <a:ext cx="2812164" cy="174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ucru de extracţieLucru de extracţie&#10;Lucrul mecanic, efectuat pentru extragereaLucrul mecanic, efectuat pentru extragerea&#10;electronului din interiorul substanţei, seelectronului din interiorul substanţei, se&#10;numeşte lucru de extracţie (sau lucru de ieşire).numeşte lucru de extracţie (sau lucru de ieşire).&#10;In tabelul de mai jos este dat lucrul de extracţie alIn tabelul de mai jos este dat lucrul de extracţie al&#10;electronilor din unele substanţe, exprimat înelectronilor din unele substanţe, exprimat în&#10;electronvolţi (eV).electronvolţi (eV).&#10;Substanţa Wolfram Argint Cupru Litiu Cesiu Oxid de&#10;bariu&#10;Lucrul de&#10;extracţie, eV 4,5 4,3 4,1 2,4 1,8 1,0&#10; ">
            <a:extLst>
              <a:ext uri="{FF2B5EF4-FFF2-40B4-BE49-F238E27FC236}">
                <a16:creationId xmlns:a16="http://schemas.microsoft.com/office/drawing/2014/main" id="{04B33C4C-F09E-6414-18FB-99931EC763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89" y="284671"/>
            <a:ext cx="8384876" cy="628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844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96A8A99-C117-4AB7-0215-57E3C783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46" y="488218"/>
            <a:ext cx="10849708" cy="918552"/>
          </a:xfrm>
        </p:spPr>
        <p:txBody>
          <a:bodyPr/>
          <a:lstStyle/>
          <a:p>
            <a:r>
              <a:rPr lang="ro-RO" dirty="0"/>
              <a:t>Contactul Dielectric (Izolator) - Semiconductor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1B518F4-4BCA-7028-52BF-FA489950E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A</a:t>
            </a:r>
            <a:r>
              <a:rPr lang="en-US" dirty="0"/>
              <a:t>m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ro-RO" dirty="0"/>
              <a:t> </a:t>
            </a:r>
            <a:r>
              <a:rPr lang="en-US" dirty="0" err="1"/>
              <a:t>izolato</a:t>
            </a:r>
            <a:r>
              <a:rPr lang="ro-RO" dirty="0"/>
              <a:t>are</a:t>
            </a:r>
            <a:r>
              <a:rPr lang="en-US" dirty="0"/>
              <a:t> cu bandgap mar</a:t>
            </a:r>
            <a:r>
              <a:rPr lang="ro-RO" dirty="0"/>
              <a:t>e</a:t>
            </a:r>
            <a:r>
              <a:rPr lang="en-US" dirty="0"/>
              <a:t>. De </a:t>
            </a:r>
            <a:r>
              <a:rPr lang="en-US" dirty="0" err="1"/>
              <a:t>obicei</a:t>
            </a:r>
            <a:r>
              <a:rPr lang="en-US" dirty="0"/>
              <a:t>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ro-RO" dirty="0"/>
              <a:t> </a:t>
            </a:r>
            <a:r>
              <a:rPr lang="en-US" dirty="0"/>
              <a:t>nu au o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cristalină</a:t>
            </a:r>
            <a:r>
              <a:rPr lang="en-US" dirty="0"/>
              <a:t> </a:t>
            </a:r>
            <a:r>
              <a:rPr lang="en-US" dirty="0" err="1"/>
              <a:t>ridicată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sunt </a:t>
            </a:r>
            <a:r>
              <a:rPr lang="en-US" dirty="0" err="1"/>
              <a:t>greu</a:t>
            </a:r>
            <a:r>
              <a:rPr lang="en-US" dirty="0"/>
              <a:t> de </a:t>
            </a:r>
            <a:r>
              <a:rPr lang="en-US" dirty="0" err="1"/>
              <a:t>dopat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materiale</a:t>
            </a:r>
            <a:r>
              <a:rPr lang="en-US" dirty="0"/>
              <a:t> au </a:t>
            </a:r>
            <a:r>
              <a:rPr lang="en-US" dirty="0" err="1"/>
              <a:t>foarte</a:t>
            </a:r>
            <a:r>
              <a:rPr lang="en-US" dirty="0"/>
              <a:t> mare</a:t>
            </a:r>
            <a:r>
              <a:rPr lang="ro-RO" dirty="0"/>
              <a:t> </a:t>
            </a:r>
            <a:r>
              <a:rPr lang="en-US" dirty="0" err="1"/>
              <a:t>rezistivitate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sunt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izola</a:t>
            </a:r>
            <a:r>
              <a:rPr lang="en-US" dirty="0"/>
              <a:t> </a:t>
            </a:r>
            <a:r>
              <a:rPr lang="en-US" dirty="0" err="1"/>
              <a:t>regiuni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preveni</a:t>
            </a:r>
            <a:r>
              <a:rPr lang="en-US" dirty="0"/>
              <a:t> </a:t>
            </a:r>
            <a:r>
              <a:rPr lang="en-US" dirty="0" err="1"/>
              <a:t>curgerea</a:t>
            </a:r>
            <a:r>
              <a:rPr lang="en-US" dirty="0"/>
              <a:t> </a:t>
            </a:r>
            <a:r>
              <a:rPr lang="en-US" dirty="0" err="1"/>
              <a:t>curentului</a:t>
            </a:r>
            <a:r>
              <a:rPr lang="en-US" dirty="0"/>
              <a:t>. </a:t>
            </a:r>
            <a:r>
              <a:rPr lang="ro-RO" dirty="0"/>
              <a:t> </a:t>
            </a:r>
          </a:p>
          <a:p>
            <a:r>
              <a:rPr lang="en-US" dirty="0" err="1"/>
              <a:t>Majoritatea</a:t>
            </a:r>
            <a:r>
              <a:rPr lang="ro-RO" dirty="0"/>
              <a:t> combinațiilor SC-IS</a:t>
            </a:r>
            <a:r>
              <a:rPr lang="en-US" dirty="0"/>
              <a:t> </a:t>
            </a:r>
            <a:r>
              <a:rPr lang="en-US" dirty="0" err="1"/>
              <a:t>implică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care nu sunt </a:t>
            </a:r>
            <a:r>
              <a:rPr lang="en-US" dirty="0" err="1"/>
              <a:t>potrivite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ro-RO" dirty="0"/>
              <a:t>rețele cristaline</a:t>
            </a:r>
          </a:p>
          <a:p>
            <a:r>
              <a:rPr lang="ro-RO" dirty="0"/>
              <a:t>V</a:t>
            </a:r>
            <a:r>
              <a:rPr lang="en-US" dirty="0"/>
              <a:t>om </a:t>
            </a:r>
            <a:r>
              <a:rPr lang="en-US" dirty="0" err="1"/>
              <a:t>revizui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combinații</a:t>
            </a:r>
            <a:r>
              <a:rPr lang="en-US" dirty="0"/>
              <a:t>. </a:t>
            </a:r>
            <a:r>
              <a:rPr lang="en-US" dirty="0" err="1"/>
              <a:t>Problemele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din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joncțiuni</a:t>
            </a:r>
            <a:r>
              <a:rPr lang="en-US" dirty="0"/>
              <a:t> sunt </a:t>
            </a:r>
            <a:r>
              <a:rPr lang="ro-RO" dirty="0"/>
              <a:t>arătate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. </a:t>
            </a:r>
            <a:r>
              <a:rPr lang="ro-RO" dirty="0"/>
              <a:t>P</a:t>
            </a:r>
            <a:r>
              <a:rPr lang="en-US" dirty="0" err="1"/>
              <a:t>roblemele</a:t>
            </a:r>
            <a:r>
              <a:rPr lang="en-US" dirty="0"/>
              <a:t> </a:t>
            </a:r>
            <a:r>
              <a:rPr lang="en-US" dirty="0" err="1"/>
              <a:t>cheie</a:t>
            </a:r>
            <a:r>
              <a:rPr lang="en-US" dirty="0"/>
              <a:t> </a:t>
            </a:r>
            <a:r>
              <a:rPr lang="en-US" dirty="0" err="1"/>
              <a:t>gravitează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jurul</a:t>
            </a:r>
            <a:r>
              <a:rPr lang="en-US" dirty="0"/>
              <a:t> </a:t>
            </a:r>
            <a:r>
              <a:rPr lang="en-US" dirty="0" err="1"/>
              <a:t>producerii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interfețe</a:t>
            </a:r>
            <a:r>
              <a:rPr lang="en-US" dirty="0"/>
              <a:t> cu </a:t>
            </a:r>
            <a:r>
              <a:rPr lang="en-US" dirty="0" err="1"/>
              <a:t>densitate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 a </a:t>
            </a:r>
            <a:r>
              <a:rPr lang="en-US" dirty="0" err="1"/>
              <a:t>stărilor</a:t>
            </a:r>
            <a:r>
              <a:rPr lang="en-US" dirty="0"/>
              <a:t> de </a:t>
            </a:r>
            <a:r>
              <a:rPr lang="en-US" dirty="0" err="1"/>
              <a:t>captare</a:t>
            </a:r>
            <a:r>
              <a:rPr lang="ro-RO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scurgeri</a:t>
            </a:r>
            <a:r>
              <a:rPr lang="en-US" dirty="0"/>
              <a:t> </a:t>
            </a:r>
            <a:r>
              <a:rPr lang="en-US" dirty="0" err="1"/>
              <a:t>reduse</a:t>
            </a:r>
            <a:r>
              <a:rPr lang="en-US" dirty="0"/>
              <a:t> de </a:t>
            </a:r>
            <a:r>
              <a:rPr lang="en-US" dirty="0" err="1"/>
              <a:t>interfață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793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484F989-4386-E178-DA92-B93FD02E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69" y="248138"/>
            <a:ext cx="7811464" cy="865798"/>
          </a:xfrm>
        </p:spPr>
        <p:txBody>
          <a:bodyPr/>
          <a:lstStyle/>
          <a:p>
            <a:r>
              <a:rPr lang="ro-RO" b="1" dirty="0"/>
              <a:t>Contactul Izolator - Semiconductor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3087E2B-9722-252A-0617-BD482875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937736"/>
            <a:ext cx="11176920" cy="49202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Densitatea</a:t>
            </a:r>
            <a:r>
              <a:rPr lang="en-US" dirty="0"/>
              <a:t> </a:t>
            </a:r>
            <a:r>
              <a:rPr lang="en-US" dirty="0" err="1"/>
              <a:t>interfeței</a:t>
            </a:r>
            <a:r>
              <a:rPr lang="en-US" dirty="0"/>
              <a:t> </a:t>
            </a:r>
            <a:r>
              <a:rPr lang="en-US" dirty="0" err="1"/>
              <a:t>Midgap</a:t>
            </a:r>
            <a:r>
              <a:rPr lang="en-US" dirty="0"/>
              <a:t> de </a:t>
            </a:r>
            <a:r>
              <a:rPr lang="en-US" dirty="0" err="1"/>
              <a:t>până</a:t>
            </a:r>
            <a:r>
              <a:rPr lang="en-US" dirty="0"/>
              <a:t> la 10</a:t>
            </a:r>
            <a:r>
              <a:rPr lang="ro-RO" dirty="0"/>
              <a:t>^</a:t>
            </a:r>
            <a:r>
              <a:rPr lang="en-US" dirty="0"/>
              <a:t>10 eV</a:t>
            </a:r>
            <a:r>
              <a:rPr lang="ro-RO" dirty="0"/>
              <a:t>^</a:t>
            </a:r>
            <a:r>
              <a:rPr lang="en-US" dirty="0"/>
              <a:t>-1 cm</a:t>
            </a:r>
            <a:r>
              <a:rPr lang="ro-RO" dirty="0"/>
              <a:t>^</a:t>
            </a:r>
            <a:r>
              <a:rPr lang="en-US" dirty="0"/>
              <a:t>-2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obținută</a:t>
            </a:r>
            <a:r>
              <a:rPr lang="en-US" dirty="0"/>
              <a:t> cu </a:t>
            </a:r>
            <a:r>
              <a:rPr lang="en-US" dirty="0" err="1"/>
              <a:t>ușurință</a:t>
            </a:r>
            <a:r>
              <a:rPr lang="en-US" dirty="0"/>
              <a:t>. </a:t>
            </a:r>
            <a:r>
              <a:rPr lang="en-US" dirty="0" err="1"/>
              <a:t>Capacitatea</a:t>
            </a:r>
            <a:r>
              <a:rPr lang="en-US" dirty="0"/>
              <a:t> de a produce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interfețe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responsabilă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succesul</a:t>
            </a:r>
            <a:r>
              <a:rPr lang="en-US" dirty="0"/>
              <a:t> </a:t>
            </a:r>
            <a:r>
              <a:rPr lang="en-US" dirty="0" err="1"/>
              <a:t>remarcabil</a:t>
            </a:r>
            <a:r>
              <a:rPr lang="en-US" dirty="0"/>
              <a:t> al </a:t>
            </a:r>
            <a:r>
              <a:rPr lang="en-US" dirty="0" err="1"/>
              <a:t>dispozitivelor</a:t>
            </a:r>
            <a:r>
              <a:rPr lang="en-US" dirty="0"/>
              <a:t> de metal-</a:t>
            </a:r>
            <a:r>
              <a:rPr lang="en-US" dirty="0" err="1"/>
              <a:t>oxid</a:t>
            </a:r>
            <a:r>
              <a:rPr lang="en-US" dirty="0"/>
              <a:t>-</a:t>
            </a:r>
            <a:r>
              <a:rPr lang="en-US" dirty="0" err="1"/>
              <a:t>siliciu</a:t>
            </a:r>
            <a:r>
              <a:rPr lang="en-US" dirty="0"/>
              <a:t> (MOS).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densităților</a:t>
            </a:r>
            <a:r>
              <a:rPr lang="en-US" dirty="0"/>
              <a:t> </a:t>
            </a:r>
            <a:r>
              <a:rPr lang="en-US" dirty="0" err="1"/>
              <a:t>scăzute</a:t>
            </a:r>
            <a:r>
              <a:rPr lang="en-US" dirty="0"/>
              <a:t> ale </a:t>
            </a:r>
            <a:r>
              <a:rPr lang="en-US" dirty="0" err="1"/>
              <a:t>interfeței</a:t>
            </a:r>
            <a:r>
              <a:rPr lang="en-US" dirty="0"/>
              <a:t>,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puțină</a:t>
            </a:r>
            <a:r>
              <a:rPr lang="en-US" dirty="0"/>
              <a:t> </a:t>
            </a:r>
            <a:r>
              <a:rPr lang="en-US" dirty="0" err="1"/>
              <a:t>captare</a:t>
            </a:r>
            <a:r>
              <a:rPr lang="en-US" dirty="0"/>
              <a:t> a </a:t>
            </a:r>
            <a:r>
              <a:rPr lang="en-US" dirty="0" err="1"/>
              <a:t>electronilor</a:t>
            </a:r>
            <a:r>
              <a:rPr lang="en-US" dirty="0"/>
              <a:t> (g</a:t>
            </a:r>
            <a:r>
              <a:rPr lang="ro-RO" dirty="0"/>
              <a:t>oluri</a:t>
            </a:r>
            <a:r>
              <a:rPr lang="en-US" dirty="0"/>
              <a:t>) la </a:t>
            </a:r>
            <a:r>
              <a:rPr lang="en-US" dirty="0" err="1"/>
              <a:t>interfață</a:t>
            </a:r>
            <a:r>
              <a:rPr lang="en-US" dirty="0"/>
              <a:t>,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încât</a:t>
            </a:r>
            <a:r>
              <a:rPr lang="en-US" dirty="0"/>
              <a:t> </a:t>
            </a:r>
            <a:r>
              <a:rPr lang="en-US" dirty="0" err="1"/>
              <a:t>comutarea</a:t>
            </a:r>
            <a:r>
              <a:rPr lang="en-US" dirty="0"/>
              <a:t> de mare </a:t>
            </a:r>
            <a:r>
              <a:rPr lang="en-US" dirty="0" err="1"/>
              <a:t>viteză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</a:t>
            </a:r>
            <a:r>
              <a:rPr lang="en-US" dirty="0" err="1"/>
              <a:t>previzibil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T</a:t>
            </a:r>
            <a:r>
              <a:rPr lang="en-US" dirty="0" err="1"/>
              <a:t>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recunoaștem</a:t>
            </a:r>
            <a:r>
              <a:rPr lang="en-US" dirty="0"/>
              <a:t> </a:t>
            </a:r>
            <a:r>
              <a:rPr lang="en-US" dirty="0" err="1"/>
              <a:t>totuși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interfața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încă</a:t>
            </a:r>
            <a:r>
              <a:rPr lang="en-US" dirty="0"/>
              <a:t> </a:t>
            </a:r>
            <a:r>
              <a:rPr lang="en-US" dirty="0" err="1"/>
              <a:t>brută</a:t>
            </a:r>
            <a:r>
              <a:rPr lang="en-US" dirty="0"/>
              <a:t> cu </a:t>
            </a:r>
            <a:r>
              <a:rPr lang="en-US" dirty="0" err="1"/>
              <a:t>insule</a:t>
            </a:r>
            <a:r>
              <a:rPr lang="en-US" dirty="0"/>
              <a:t> cu o </a:t>
            </a:r>
            <a:r>
              <a:rPr lang="en-US" dirty="0" err="1"/>
              <a:t>înălțime</a:t>
            </a:r>
            <a:r>
              <a:rPr lang="en-US" dirty="0"/>
              <a:t> de 5 ˚A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dirty="0" err="1"/>
              <a:t>întinderi</a:t>
            </a:r>
            <a:r>
              <a:rPr lang="en-US" dirty="0"/>
              <a:t> </a:t>
            </a:r>
            <a:r>
              <a:rPr lang="en-US" dirty="0" err="1"/>
              <a:t>laterale</a:t>
            </a:r>
            <a:r>
              <a:rPr lang="en-US" dirty="0"/>
              <a:t> de ∼50 ˚A. </a:t>
            </a:r>
            <a:r>
              <a:rPr lang="en-US" dirty="0" err="1"/>
              <a:t>Mobilitatea</a:t>
            </a:r>
            <a:r>
              <a:rPr lang="en-US" dirty="0"/>
              <a:t> </a:t>
            </a:r>
            <a:r>
              <a:rPr lang="en-US" dirty="0" err="1"/>
              <a:t>tipică</a:t>
            </a:r>
            <a:r>
              <a:rPr lang="en-US" dirty="0"/>
              <a:t> a </a:t>
            </a:r>
            <a:r>
              <a:rPr lang="en-US" dirty="0" err="1"/>
              <a:t>electronilor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MOSFET-urile Si </a:t>
            </a:r>
            <a:r>
              <a:rPr lang="en-US" dirty="0" err="1"/>
              <a:t>este</a:t>
            </a:r>
            <a:r>
              <a:rPr lang="en-US" dirty="0"/>
              <a:t> de ~ 600 cm</a:t>
            </a:r>
            <a:r>
              <a:rPr lang="ro-RO" dirty="0"/>
              <a:t>^</a:t>
            </a:r>
            <a:r>
              <a:rPr lang="en-US" dirty="0"/>
              <a:t>2/(V · s)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comparație</a:t>
            </a:r>
            <a:r>
              <a:rPr lang="en-US" dirty="0"/>
              <a:t> cu </a:t>
            </a:r>
            <a:r>
              <a:rPr lang="en-US" dirty="0" err="1"/>
              <a:t>mobilitatea</a:t>
            </a:r>
            <a:r>
              <a:rPr lang="en-US" dirty="0"/>
              <a:t> de ~ 1100 cm</a:t>
            </a:r>
            <a:r>
              <a:rPr lang="ro-RO" dirty="0"/>
              <a:t>^</a:t>
            </a:r>
            <a:r>
              <a:rPr lang="en-US" dirty="0"/>
              <a:t>2/(V · s) (300 K) </a:t>
            </a:r>
            <a:r>
              <a:rPr lang="en-US" dirty="0" err="1"/>
              <a:t>pentru</a:t>
            </a:r>
            <a:r>
              <a:rPr lang="en-US" dirty="0"/>
              <a:t> Si </a:t>
            </a:r>
            <a:r>
              <a:rPr lang="en-US" dirty="0" err="1"/>
              <a:t>pur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Nitrura</a:t>
            </a:r>
            <a:r>
              <a:rPr lang="en-US" dirty="0"/>
              <a:t> de </a:t>
            </a:r>
            <a:r>
              <a:rPr lang="en-US" dirty="0" err="1"/>
              <a:t>siliciu</a:t>
            </a:r>
            <a:r>
              <a:rPr lang="en-US" dirty="0"/>
              <a:t> (Si</a:t>
            </a:r>
            <a:r>
              <a:rPr lang="en-US" sz="2000" dirty="0"/>
              <a:t>3</a:t>
            </a:r>
            <a:r>
              <a:rPr lang="en-US" dirty="0"/>
              <a:t>N</a:t>
            </a:r>
            <a:r>
              <a:rPr lang="en-US" sz="2000" dirty="0"/>
              <a:t>4</a:t>
            </a:r>
            <a:r>
              <a:rPr lang="en-US" dirty="0"/>
              <a:t>) </a:t>
            </a:r>
            <a:r>
              <a:rPr lang="en-US" dirty="0" err="1"/>
              <a:t>este</a:t>
            </a:r>
            <a:r>
              <a:rPr lang="en-US" dirty="0"/>
              <a:t> un alt film important care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joncțiuni</a:t>
            </a:r>
            <a:r>
              <a:rPr lang="en-US" dirty="0"/>
              <a:t> de </a:t>
            </a:r>
            <a:r>
              <a:rPr lang="en-US" dirty="0" err="1"/>
              <a:t>calitate</a:t>
            </a:r>
            <a:r>
              <a:rPr lang="en-US" dirty="0"/>
              <a:t> </a:t>
            </a:r>
            <a:r>
              <a:rPr lang="en-US" dirty="0" err="1"/>
              <a:t>modestă</a:t>
            </a:r>
            <a:r>
              <a:rPr lang="en-US" dirty="0"/>
              <a:t> cu Si. </a:t>
            </a:r>
            <a:r>
              <a:rPr lang="en-US" dirty="0" err="1"/>
              <a:t>Nitrura</a:t>
            </a:r>
            <a:r>
              <a:rPr lang="en-US" dirty="0"/>
              <a:t> de </a:t>
            </a:r>
            <a:r>
              <a:rPr lang="en-US" dirty="0" err="1"/>
              <a:t>siliciu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utilizată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</a:t>
            </a:r>
            <a:r>
              <a:rPr lang="en-US" dirty="0" err="1"/>
              <a:t>dispozitiv</a:t>
            </a:r>
            <a:r>
              <a:rPr lang="en-US" dirty="0"/>
              <a:t> metal-</a:t>
            </a:r>
            <a:r>
              <a:rPr lang="en-US" dirty="0" err="1"/>
              <a:t>izolator</a:t>
            </a:r>
            <a:r>
              <a:rPr lang="en-US" dirty="0"/>
              <a:t>-semiconductor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tehnologia</a:t>
            </a:r>
            <a:r>
              <a:rPr lang="en-US" dirty="0"/>
              <a:t> Si,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aplicațiile</a:t>
            </a:r>
            <a:r>
              <a:rPr lang="en-US" dirty="0"/>
              <a:t> sale sunt </a:t>
            </a:r>
            <a:r>
              <a:rPr lang="en-US" dirty="0" err="1"/>
              <a:t>limitate</a:t>
            </a:r>
            <a:r>
              <a:rPr lang="en-US" dirty="0"/>
              <a:t>. </a:t>
            </a:r>
            <a:r>
              <a:rPr lang="en-US" dirty="0" err="1"/>
              <a:t>Filmul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folosit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ca o </a:t>
            </a:r>
            <a:r>
              <a:rPr lang="en-US" dirty="0" err="1"/>
              <a:t>mască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oxidarea</a:t>
            </a:r>
            <a:r>
              <a:rPr lang="en-US" dirty="0"/>
              <a:t> </a:t>
            </a:r>
            <a:r>
              <a:rPr lang="en-US" dirty="0" err="1"/>
              <a:t>filmului</a:t>
            </a:r>
            <a:r>
              <a:rPr lang="en-US" dirty="0"/>
              <a:t> de Si.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un material bun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pasivarea</a:t>
            </a:r>
            <a:r>
              <a:rPr lang="en-US" dirty="0"/>
              <a:t> </a:t>
            </a:r>
            <a:r>
              <a:rPr lang="en-US" dirty="0" err="1"/>
              <a:t>dispozitivelor</a:t>
            </a:r>
            <a:r>
              <a:rPr lang="en-US" dirty="0"/>
              <a:t> finite. Pe de </a:t>
            </a:r>
            <a:r>
              <a:rPr lang="en-US" dirty="0" err="1"/>
              <a:t>altă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, </a:t>
            </a:r>
            <a:r>
              <a:rPr lang="en-US" dirty="0" err="1"/>
              <a:t>oxinitrură</a:t>
            </a:r>
            <a:r>
              <a:rPr lang="en-US" dirty="0"/>
              <a:t> de </a:t>
            </a:r>
            <a:r>
              <a:rPr lang="en-US" dirty="0" err="1"/>
              <a:t>siliciu</a:t>
            </a:r>
            <a:r>
              <a:rPr lang="ro-RO" dirty="0"/>
              <a:t>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interfețe</a:t>
            </a:r>
            <a:r>
              <a:rPr lang="en-US" dirty="0"/>
              <a:t> de </a:t>
            </a:r>
            <a:r>
              <a:rPr lang="en-US" dirty="0" err="1"/>
              <a:t>înaltă</a:t>
            </a:r>
            <a:r>
              <a:rPr lang="en-US" dirty="0"/>
              <a:t> </a:t>
            </a:r>
            <a:r>
              <a:rPr lang="en-US" dirty="0" err="1"/>
              <a:t>calitate</a:t>
            </a:r>
            <a:r>
              <a:rPr lang="en-US" dirty="0"/>
              <a:t> cu </a:t>
            </a:r>
            <a:r>
              <a:rPr lang="en-US" dirty="0" err="1"/>
              <a:t>siliciu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FET-</a:t>
            </a:r>
            <a:r>
              <a:rPr lang="en-US" dirty="0" err="1"/>
              <a:t>uri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Deși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izolator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un metal, </a:t>
            </a:r>
            <a:r>
              <a:rPr lang="en-US" dirty="0" err="1"/>
              <a:t>includem</a:t>
            </a:r>
            <a:r>
              <a:rPr lang="en-US" dirty="0"/>
              <a:t> </a:t>
            </a:r>
            <a:r>
              <a:rPr lang="en-US" dirty="0" err="1"/>
              <a:t>siliciul</a:t>
            </a:r>
            <a:r>
              <a:rPr lang="en-US" dirty="0"/>
              <a:t> </a:t>
            </a:r>
            <a:r>
              <a:rPr lang="en-US" dirty="0" err="1"/>
              <a:t>policristalin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capitol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importanței</a:t>
            </a:r>
            <a:r>
              <a:rPr lang="en-US" dirty="0"/>
              <a:t> sale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tehnologia</a:t>
            </a:r>
            <a:r>
              <a:rPr lang="en-US" dirty="0"/>
              <a:t> Si. </a:t>
            </a:r>
            <a:r>
              <a:rPr lang="en-US" dirty="0" err="1"/>
              <a:t>Polisiliciul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depus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piroliza</a:t>
            </a:r>
            <a:r>
              <a:rPr lang="en-US" dirty="0"/>
              <a:t> (</a:t>
            </a:r>
            <a:r>
              <a:rPr lang="en-US" dirty="0" err="1"/>
              <a:t>descompunerea</a:t>
            </a:r>
            <a:r>
              <a:rPr lang="en-US" dirty="0"/>
              <a:t> </a:t>
            </a:r>
            <a:r>
              <a:rPr lang="en-US" dirty="0" err="1"/>
              <a:t>indusă</a:t>
            </a:r>
            <a:r>
              <a:rPr lang="en-US" dirty="0"/>
              <a:t> de </a:t>
            </a:r>
            <a:r>
              <a:rPr lang="en-US" dirty="0" err="1"/>
              <a:t>căldură</a:t>
            </a:r>
            <a:r>
              <a:rPr lang="en-US" dirty="0"/>
              <a:t>) a </a:t>
            </a:r>
            <a:r>
              <a:rPr lang="en-US" dirty="0" err="1"/>
              <a:t>silanului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funcție</a:t>
            </a:r>
            <a:r>
              <a:rPr lang="en-US" dirty="0"/>
              <a:t> de </a:t>
            </a:r>
            <a:r>
              <a:rPr lang="en-US" dirty="0" err="1"/>
              <a:t>temperatura</a:t>
            </a:r>
            <a:r>
              <a:rPr lang="en-US" dirty="0"/>
              <a:t> de </a:t>
            </a:r>
            <a:r>
              <a:rPr lang="en-US" dirty="0" err="1"/>
              <a:t>depunere</a:t>
            </a:r>
            <a:r>
              <a:rPr lang="en-US" dirty="0"/>
              <a:t>, </a:t>
            </a:r>
            <a:r>
              <a:rPr lang="en-US" dirty="0" err="1"/>
              <a:t>microcristaliții</a:t>
            </a:r>
            <a:r>
              <a:rPr lang="en-US" dirty="0"/>
              <a:t> de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dimensiuni</a:t>
            </a:r>
            <a:r>
              <a:rPr lang="en-US" dirty="0"/>
              <a:t> ale </a:t>
            </a:r>
            <a:r>
              <a:rPr lang="en-US" dirty="0" err="1"/>
              <a:t>granulelor</a:t>
            </a:r>
            <a:r>
              <a:rPr lang="en-US" dirty="0"/>
              <a:t> sunt</a:t>
            </a:r>
            <a:r>
              <a:rPr lang="ro-RO" dirty="0"/>
              <a:t> </a:t>
            </a:r>
            <a:r>
              <a:rPr lang="en-US" dirty="0" err="1"/>
              <a:t>produs</a:t>
            </a:r>
            <a:r>
              <a:rPr lang="ro-RO" dirty="0"/>
              <a:t>e</a:t>
            </a:r>
            <a:r>
              <a:rPr lang="en-US" dirty="0"/>
              <a:t>.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tipică</a:t>
            </a:r>
            <a:r>
              <a:rPr lang="en-US" dirty="0"/>
              <a:t> a </a:t>
            </a:r>
            <a:r>
              <a:rPr lang="en-US" dirty="0" err="1"/>
              <a:t>granulelor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~ 0,1 </a:t>
            </a:r>
            <a:r>
              <a:rPr lang="el-GR" dirty="0"/>
              <a:t>μ</a:t>
            </a:r>
            <a:r>
              <a:rPr lang="en-US" dirty="0"/>
              <a:t>m.</a:t>
            </a:r>
            <a:r>
              <a:rPr lang="ro-RO" dirty="0"/>
              <a:t> </a:t>
            </a:r>
          </a:p>
          <a:p>
            <a:r>
              <a:rPr lang="en-US" dirty="0" err="1"/>
              <a:t>Filmele</a:t>
            </a:r>
            <a:r>
              <a:rPr lang="en-US" dirty="0"/>
              <a:t> poli pot fi </a:t>
            </a:r>
            <a:r>
              <a:rPr lang="en-US" dirty="0" err="1"/>
              <a:t>dopate</a:t>
            </a:r>
            <a:r>
              <a:rPr lang="en-US" dirty="0"/>
              <a:t> la </a:t>
            </a:r>
            <a:r>
              <a:rPr lang="en-US" dirty="0" err="1"/>
              <a:t>rezistivitate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produce </a:t>
            </a:r>
            <a:r>
              <a:rPr lang="en-US" dirty="0" err="1"/>
              <a:t>conductori</a:t>
            </a:r>
            <a:r>
              <a:rPr lang="en-US" dirty="0"/>
              <a:t> </a:t>
            </a:r>
            <a:r>
              <a:rPr lang="en-US" dirty="0" err="1"/>
              <a:t>utili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serie</a:t>
            </a:r>
            <a:r>
              <a:rPr lang="en-US" dirty="0"/>
              <a:t> </a:t>
            </a:r>
            <a:r>
              <a:rPr lang="en-US" dirty="0" err="1"/>
              <a:t>deaplicatii</a:t>
            </a:r>
            <a:r>
              <a:rPr lang="en-US" dirty="0"/>
              <a:t>. Poly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folosit</a:t>
            </a:r>
            <a:r>
              <a:rPr lang="en-US" dirty="0"/>
              <a:t> ca o </a:t>
            </a:r>
            <a:r>
              <a:rPr lang="en-US" dirty="0" err="1"/>
              <a:t>poartă</a:t>
            </a:r>
            <a:r>
              <a:rPr lang="en-US" dirty="0"/>
              <a:t> a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tranzistor</a:t>
            </a:r>
            <a:r>
              <a:rPr lang="en-US" dirty="0"/>
              <a:t> MOS, ca un </a:t>
            </a:r>
            <a:r>
              <a:rPr lang="en-US" dirty="0" err="1"/>
              <a:t>rezistor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ca o </a:t>
            </a:r>
            <a:r>
              <a:rPr lang="en-US" dirty="0" err="1"/>
              <a:t>legătură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ro-RO" dirty="0"/>
              <a:t> </a:t>
            </a:r>
            <a:r>
              <a:rPr lang="en-US" dirty="0"/>
              <a:t>un metal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substratul</a:t>
            </a:r>
            <a:r>
              <a:rPr lang="en-US" dirty="0"/>
              <a:t> Si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asigura</a:t>
            </a:r>
            <a:r>
              <a:rPr lang="en-US" dirty="0"/>
              <a:t> un contact ohmic.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2421E6DA-E051-31E6-9FF9-6FED97B4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09569" cy="1937737"/>
          </a:xfrm>
          <a:prstGeom prst="rect">
            <a:avLst/>
          </a:prstGeom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id="{22B9446B-157A-810B-3C16-6BA9A005A67A}"/>
              </a:ext>
            </a:extLst>
          </p:cNvPr>
          <p:cNvSpPr txBox="1"/>
          <p:nvPr/>
        </p:nvSpPr>
        <p:spPr>
          <a:xfrm>
            <a:off x="9526466" y="5192632"/>
            <a:ext cx="1859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SiH4 −→ Si + 2H2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29733DA7-C658-C50C-2B5A-ED07A321FB90}"/>
              </a:ext>
            </a:extLst>
          </p:cNvPr>
          <p:cNvSpPr txBox="1"/>
          <p:nvPr/>
        </p:nvSpPr>
        <p:spPr>
          <a:xfrm>
            <a:off x="3031881" y="900409"/>
            <a:ext cx="87673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Cea </a:t>
            </a:r>
            <a:r>
              <a:rPr lang="en-US" sz="2200" dirty="0" err="1"/>
              <a:t>mai</a:t>
            </a:r>
            <a:r>
              <a:rPr lang="en-US" sz="2200" dirty="0"/>
              <a:t> </a:t>
            </a:r>
            <a:r>
              <a:rPr lang="en-US" sz="2200" dirty="0" err="1"/>
              <a:t>importantă</a:t>
            </a:r>
            <a:r>
              <a:rPr lang="en-US" sz="2200" dirty="0"/>
              <a:t> </a:t>
            </a:r>
            <a:r>
              <a:rPr lang="en-US" sz="2200" dirty="0" err="1"/>
              <a:t>joncțiune</a:t>
            </a:r>
            <a:r>
              <a:rPr lang="en-US" sz="2200" dirty="0"/>
              <a:t> </a:t>
            </a:r>
            <a:r>
              <a:rPr lang="en-US" sz="2200" dirty="0" err="1"/>
              <a:t>în</a:t>
            </a:r>
            <a:r>
              <a:rPr lang="en-US" sz="2200" dirty="0"/>
              <a:t> electronica </a:t>
            </a:r>
            <a:r>
              <a:rPr lang="en-US" sz="2200" dirty="0" err="1"/>
              <a:t>solidă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sistemul</a:t>
            </a:r>
            <a:r>
              <a:rPr lang="en-US" sz="2200" dirty="0"/>
              <a:t> SiO2-Si. </a:t>
            </a:r>
            <a:r>
              <a:rPr lang="en-US" sz="2200" dirty="0" err="1"/>
              <a:t>Contrar</a:t>
            </a:r>
            <a:r>
              <a:rPr lang="en-US" sz="2200" dirty="0"/>
              <a:t> </a:t>
            </a:r>
            <a:r>
              <a:rPr lang="en-US" sz="2200" dirty="0" err="1"/>
              <a:t>nepotrivirii</a:t>
            </a:r>
            <a:r>
              <a:rPr lang="en-US" sz="2200" dirty="0"/>
              <a:t> severe </a:t>
            </a:r>
            <a:r>
              <a:rPr lang="en-US" sz="2200" dirty="0" err="1"/>
              <a:t>dintre</a:t>
            </a:r>
            <a:r>
              <a:rPr lang="en-US" sz="2200" dirty="0"/>
              <a:t> </a:t>
            </a:r>
            <a:r>
              <a:rPr lang="en-US" sz="2200" dirty="0" err="1"/>
              <a:t>structurile</a:t>
            </a:r>
            <a:r>
              <a:rPr lang="en-US" sz="2200" dirty="0"/>
              <a:t> SiO2 </a:t>
            </a:r>
            <a:r>
              <a:rPr lang="en-US" sz="2200" dirty="0" err="1"/>
              <a:t>și</a:t>
            </a:r>
            <a:r>
              <a:rPr lang="en-US" sz="2200" dirty="0"/>
              <a:t> Si, </a:t>
            </a:r>
            <a:r>
              <a:rPr lang="en-US" sz="2200" dirty="0" err="1"/>
              <a:t>calitatea</a:t>
            </a:r>
            <a:r>
              <a:rPr lang="en-US" sz="2200" dirty="0"/>
              <a:t> </a:t>
            </a:r>
            <a:r>
              <a:rPr lang="en-US" sz="2200" dirty="0" err="1"/>
              <a:t>interfeței</a:t>
            </a:r>
            <a:r>
              <a:rPr lang="en-US" sz="2200" dirty="0"/>
              <a:t> </a:t>
            </a:r>
            <a:r>
              <a:rPr lang="en-US" sz="2200" dirty="0" err="1"/>
              <a:t>este</a:t>
            </a:r>
            <a:r>
              <a:rPr lang="en-US" sz="2200" dirty="0"/>
              <a:t> </a:t>
            </a:r>
            <a:r>
              <a:rPr lang="en-US" sz="2200" dirty="0" err="1"/>
              <a:t>destul</a:t>
            </a:r>
            <a:r>
              <a:rPr lang="en-US" sz="2200" dirty="0"/>
              <a:t> de </a:t>
            </a:r>
            <a:r>
              <a:rPr lang="en-US" sz="2200" dirty="0" err="1"/>
              <a:t>bună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6598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6958" y="250031"/>
            <a:ext cx="5236842" cy="664369"/>
          </a:xfrm>
        </p:spPr>
        <p:txBody>
          <a:bodyPr>
            <a:normAutofit fontScale="90000"/>
          </a:bodyPr>
          <a:lstStyle/>
          <a:p>
            <a:r>
              <a:rPr lang="ro-RO" dirty="0"/>
              <a:t>MOS </a:t>
            </a:r>
            <a:r>
              <a:rPr lang="ro-RO" dirty="0" err="1"/>
              <a:t>Capacitors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958" y="914400"/>
            <a:ext cx="5861682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/>
              <a:t>             3</a:t>
            </a:r>
            <a:r>
              <a:rPr lang="en-GB" b="1" dirty="0"/>
              <a:t> </a:t>
            </a:r>
            <a:r>
              <a:rPr lang="en-GB" b="1" dirty="0" err="1"/>
              <a:t>regiuni</a:t>
            </a:r>
            <a:r>
              <a:rPr lang="en-GB" b="1" dirty="0"/>
              <a:t> de </a:t>
            </a:r>
            <a:r>
              <a:rPr lang="en-GB" b="1" dirty="0" err="1"/>
              <a:t>operare</a:t>
            </a:r>
            <a:r>
              <a:rPr lang="en-GB" b="1" dirty="0"/>
              <a:t>:</a:t>
            </a:r>
          </a:p>
          <a:p>
            <a:r>
              <a:rPr lang="en-GB" b="1" dirty="0" err="1"/>
              <a:t>Acumulare</a:t>
            </a:r>
            <a:r>
              <a:rPr lang="en-GB" b="1" dirty="0"/>
              <a:t>: -V – </a:t>
            </a:r>
            <a:r>
              <a:rPr lang="ro-RO" b="1" dirty="0"/>
              <a:t>sarcini s</a:t>
            </a:r>
            <a:r>
              <a:rPr lang="en-GB" b="1" dirty="0"/>
              <a:t>e </a:t>
            </a:r>
            <a:r>
              <a:rPr lang="en-GB" b="1" dirty="0" err="1"/>
              <a:t>acumulează</a:t>
            </a:r>
            <a:r>
              <a:rPr lang="en-GB" b="1" dirty="0"/>
              <a:t> la </a:t>
            </a:r>
            <a:r>
              <a:rPr lang="ro-RO" b="1" dirty="0"/>
              <a:t>bariera </a:t>
            </a:r>
            <a:r>
              <a:rPr lang="en-GB" b="1" dirty="0" err="1"/>
              <a:t>oxid</a:t>
            </a:r>
            <a:r>
              <a:rPr lang="en-GB" b="1" dirty="0"/>
              <a:t>-</a:t>
            </a:r>
            <a:r>
              <a:rPr lang="ro-RO" b="1" dirty="0"/>
              <a:t> SC</a:t>
            </a:r>
            <a:endParaRPr lang="en-GB" b="1" dirty="0"/>
          </a:p>
          <a:p>
            <a:r>
              <a:rPr lang="en-GB" b="1" dirty="0" err="1"/>
              <a:t>Epuizare</a:t>
            </a:r>
            <a:r>
              <a:rPr lang="en-GB" b="1" dirty="0"/>
              <a:t>: +V - </a:t>
            </a:r>
            <a:r>
              <a:rPr lang="en-GB" b="1" dirty="0" err="1"/>
              <a:t>împinge</a:t>
            </a:r>
            <a:r>
              <a:rPr lang="en-GB" b="1" dirty="0"/>
              <a:t> </a:t>
            </a:r>
            <a:r>
              <a:rPr lang="ro-RO" b="1" dirty="0"/>
              <a:t>golurile mobile</a:t>
            </a:r>
            <a:r>
              <a:rPr lang="en-GB" b="1" dirty="0"/>
              <a:t> </a:t>
            </a:r>
            <a:r>
              <a:rPr lang="en-GB" b="1" dirty="0" err="1"/>
              <a:t>în</a:t>
            </a:r>
            <a:r>
              <a:rPr lang="en-GB" b="1" dirty="0"/>
              <a:t> </a:t>
            </a:r>
            <a:r>
              <a:rPr lang="en-GB" b="1" dirty="0" err="1"/>
              <a:t>substrat</a:t>
            </a:r>
            <a:r>
              <a:rPr lang="en-GB" b="1" dirty="0"/>
              <a:t>.</a:t>
            </a:r>
            <a:r>
              <a:rPr lang="ro-RO" b="1" dirty="0"/>
              <a:t> SC </a:t>
            </a:r>
            <a:r>
              <a:rPr lang="en-GB" b="1" dirty="0" err="1"/>
              <a:t>este</a:t>
            </a:r>
            <a:r>
              <a:rPr lang="en-GB" b="1" dirty="0"/>
              <a:t> </a:t>
            </a:r>
            <a:r>
              <a:rPr lang="en-GB" b="1" dirty="0" err="1"/>
              <a:t>epuizat</a:t>
            </a:r>
            <a:r>
              <a:rPr lang="en-GB" b="1" dirty="0"/>
              <a:t> de </a:t>
            </a:r>
            <a:r>
              <a:rPr lang="ro-RO" b="1" dirty="0" err="1"/>
              <a:t>purtatori</a:t>
            </a:r>
            <a:r>
              <a:rPr lang="ro-RO" b="1" dirty="0"/>
              <a:t> </a:t>
            </a:r>
            <a:r>
              <a:rPr lang="en-GB" b="1" dirty="0" err="1"/>
              <a:t>mobil</a:t>
            </a:r>
            <a:r>
              <a:rPr lang="ro-RO" b="1" dirty="0"/>
              <a:t>i  la interfața</a:t>
            </a:r>
            <a:r>
              <a:rPr lang="en-GB" b="1" dirty="0"/>
              <a:t>.</a:t>
            </a:r>
          </a:p>
          <a:p>
            <a:r>
              <a:rPr lang="en-GB" b="1" dirty="0" err="1"/>
              <a:t>Inversi</a:t>
            </a:r>
            <a:r>
              <a:rPr lang="ro-RO" b="1" dirty="0"/>
              <a:t>e</a:t>
            </a:r>
            <a:r>
              <a:rPr lang="en-GB" b="1" dirty="0"/>
              <a:t>: ++ V – </a:t>
            </a:r>
            <a:r>
              <a:rPr lang="ro-RO" b="1" dirty="0"/>
              <a:t>la cca </a:t>
            </a:r>
            <a:r>
              <a:rPr lang="en-GB" b="1" dirty="0"/>
              <a:t>V</a:t>
            </a:r>
            <a:r>
              <a:rPr lang="en-GB" b="1" baseline="-25000" dirty="0"/>
              <a:t>T</a:t>
            </a:r>
            <a:r>
              <a:rPr lang="en-GB" b="1" dirty="0"/>
              <a:t>,</a:t>
            </a:r>
            <a:r>
              <a:rPr lang="ro-RO" b="1" dirty="0"/>
              <a:t> purtătorii </a:t>
            </a:r>
            <a:r>
              <a:rPr lang="en-GB" b="1" dirty="0" err="1"/>
              <a:t>minoritari</a:t>
            </a:r>
            <a:r>
              <a:rPr lang="en-GB" b="1" dirty="0"/>
              <a:t> </a:t>
            </a:r>
            <a:r>
              <a:rPr lang="en-GB" b="1" dirty="0" err="1"/>
              <a:t>sunt</a:t>
            </a:r>
            <a:r>
              <a:rPr lang="en-GB" b="1" dirty="0"/>
              <a:t> </a:t>
            </a:r>
            <a:r>
              <a:rPr lang="en-GB" b="1" dirty="0" err="1"/>
              <a:t>atrași</a:t>
            </a:r>
            <a:r>
              <a:rPr lang="en-GB" b="1" dirty="0"/>
              <a:t> de</a:t>
            </a:r>
            <a:r>
              <a:rPr lang="ro-RO" b="1" dirty="0"/>
              <a:t> </a:t>
            </a:r>
            <a:r>
              <a:rPr lang="en-GB" b="1" dirty="0" err="1"/>
              <a:t>interfață</a:t>
            </a:r>
            <a:r>
              <a:rPr lang="en-GB" b="1" dirty="0"/>
              <a:t> </a:t>
            </a:r>
            <a:r>
              <a:rPr lang="en-GB" b="1" dirty="0" err="1"/>
              <a:t>formând</a:t>
            </a:r>
            <a:r>
              <a:rPr lang="en-GB" b="1" dirty="0"/>
              <a:t> un </a:t>
            </a:r>
            <a:r>
              <a:rPr lang="en-GB" b="1" dirty="0" err="1"/>
              <a:t>negativ</a:t>
            </a:r>
            <a:r>
              <a:rPr lang="ro-RO" b="1" dirty="0"/>
              <a:t> </a:t>
            </a:r>
            <a:r>
              <a:rPr lang="en-GB" b="1" dirty="0" err="1"/>
              <a:t>strat</a:t>
            </a:r>
            <a:r>
              <a:rPr lang="en-GB" b="1" dirty="0"/>
              <a:t> de </a:t>
            </a:r>
            <a:r>
              <a:rPr lang="en-GB" b="1" dirty="0" err="1"/>
              <a:t>inversie</a:t>
            </a:r>
            <a:r>
              <a:rPr lang="en-GB" b="1" dirty="0"/>
              <a:t>.</a:t>
            </a:r>
          </a:p>
          <a:p>
            <a:r>
              <a:rPr lang="en-GB" b="1" dirty="0"/>
              <a:t>V</a:t>
            </a:r>
            <a:r>
              <a:rPr lang="en-GB" b="1" baseline="-25000" dirty="0"/>
              <a:t>G </a:t>
            </a:r>
            <a:r>
              <a:rPr lang="en-GB" b="1" dirty="0"/>
              <a:t>= </a:t>
            </a:r>
            <a:r>
              <a:rPr lang="en-GB" b="1" dirty="0" err="1"/>
              <a:t>Tensiunea</a:t>
            </a:r>
            <a:r>
              <a:rPr lang="en-GB" b="1" dirty="0"/>
              <a:t> </a:t>
            </a:r>
            <a:r>
              <a:rPr lang="en-GB" b="1" dirty="0" err="1"/>
              <a:t>porții</a:t>
            </a:r>
            <a:endParaRPr lang="en-GB" b="1" dirty="0"/>
          </a:p>
          <a:p>
            <a:r>
              <a:rPr lang="en-GB" b="1" dirty="0"/>
              <a:t>V</a:t>
            </a:r>
            <a:r>
              <a:rPr lang="en-GB" b="1" baseline="-25000" dirty="0"/>
              <a:t>T </a:t>
            </a:r>
            <a:r>
              <a:rPr lang="en-GB" b="1" dirty="0"/>
              <a:t>= </a:t>
            </a:r>
            <a:r>
              <a:rPr lang="en-GB" b="1" dirty="0" err="1"/>
              <a:t>Tensiunea</a:t>
            </a:r>
            <a:r>
              <a:rPr lang="en-GB" b="1" dirty="0"/>
              <a:t> </a:t>
            </a:r>
            <a:r>
              <a:rPr lang="en-GB" b="1" dirty="0" err="1"/>
              <a:t>pragului</a:t>
            </a:r>
            <a:endParaRPr lang="en-GB" b="1" dirty="0"/>
          </a:p>
          <a:p>
            <a:r>
              <a:rPr lang="en-GB" b="1" dirty="0"/>
              <a:t>V</a:t>
            </a:r>
            <a:r>
              <a:rPr lang="en-GB" b="1" baseline="-25000" dirty="0"/>
              <a:t>FB </a:t>
            </a:r>
            <a:r>
              <a:rPr lang="en-GB" b="1" dirty="0"/>
              <a:t>= </a:t>
            </a:r>
            <a:r>
              <a:rPr lang="en-GB" b="1" dirty="0" err="1"/>
              <a:t>Tensiune</a:t>
            </a:r>
            <a:r>
              <a:rPr lang="en-GB" b="1" dirty="0"/>
              <a:t> </a:t>
            </a:r>
            <a:r>
              <a:rPr lang="en-GB" b="1" dirty="0" err="1"/>
              <a:t>bandă</a:t>
            </a:r>
            <a:r>
              <a:rPr lang="en-GB" b="1" dirty="0"/>
              <a:t> </a:t>
            </a:r>
            <a:r>
              <a:rPr lang="en-GB" b="1" dirty="0" err="1"/>
              <a:t>plană</a:t>
            </a:r>
            <a:r>
              <a:rPr lang="ro-RO" b="1" dirty="0"/>
              <a:t> </a:t>
            </a:r>
            <a:r>
              <a:rPr lang="ro-RO" sz="2200" b="1" dirty="0"/>
              <a:t>(</a:t>
            </a:r>
            <a:r>
              <a:rPr lang="ro-RO" sz="2200" b="1" dirty="0" err="1"/>
              <a:t>flat</a:t>
            </a:r>
            <a:r>
              <a:rPr lang="ro-RO" sz="2200" b="1" dirty="0"/>
              <a:t> </a:t>
            </a:r>
            <a:r>
              <a:rPr lang="ro-RO" sz="2200" b="1" dirty="0" err="1"/>
              <a:t>band</a:t>
            </a:r>
            <a:r>
              <a:rPr lang="ro-RO" sz="2200" b="1" dirty="0"/>
              <a:t>)</a:t>
            </a:r>
            <a:endParaRPr lang="en-GB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116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92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9547"/>
          </a:xfrm>
        </p:spPr>
        <p:txBody>
          <a:bodyPr>
            <a:normAutofit fontScale="90000"/>
          </a:bodyPr>
          <a:lstStyle/>
          <a:p>
            <a:r>
              <a:rPr lang="ro-RO" dirty="0"/>
              <a:t>MOS </a:t>
            </a:r>
            <a:r>
              <a:rPr lang="ro-RO" dirty="0" err="1"/>
              <a:t>CApacitors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7552"/>
            <a:ext cx="6440424" cy="5737098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Oxidul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modelat</a:t>
            </a:r>
            <a:r>
              <a:rPr lang="en-GB" dirty="0"/>
              <a:t> ca un semiconductor cu o </a:t>
            </a:r>
            <a:r>
              <a:rPr lang="en-GB" dirty="0" err="1"/>
              <a:t>bandă</a:t>
            </a:r>
            <a:r>
              <a:rPr lang="en-GB" dirty="0"/>
              <a:t> </a:t>
            </a:r>
            <a:r>
              <a:rPr lang="ro-RO" dirty="0"/>
              <a:t>interzisă </a:t>
            </a:r>
            <a:r>
              <a:rPr lang="en-GB" dirty="0" err="1"/>
              <a:t>foarte</a:t>
            </a:r>
            <a:r>
              <a:rPr lang="en-GB" dirty="0"/>
              <a:t> mare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blochează</a:t>
            </a:r>
            <a:r>
              <a:rPr lang="en-GB" dirty="0"/>
              <a:t> </a:t>
            </a:r>
            <a:r>
              <a:rPr lang="en-GB" dirty="0" err="1"/>
              <a:t>orice</a:t>
            </a:r>
            <a:r>
              <a:rPr lang="en-GB" dirty="0"/>
              <a:t> flux de</a:t>
            </a:r>
            <a:r>
              <a:rPr lang="ro-RO" dirty="0"/>
              <a:t> </a:t>
            </a:r>
            <a:r>
              <a:rPr lang="en-GB" dirty="0" err="1"/>
              <a:t>transportoare</a:t>
            </a:r>
            <a:r>
              <a:rPr lang="en-GB" dirty="0"/>
              <a:t> </a:t>
            </a:r>
            <a:r>
              <a:rPr lang="en-GB" dirty="0" err="1"/>
              <a:t>între</a:t>
            </a:r>
            <a:r>
              <a:rPr lang="en-GB" dirty="0"/>
              <a:t> </a:t>
            </a:r>
            <a:r>
              <a:rPr lang="ro-RO" dirty="0"/>
              <a:t>SC și Me</a:t>
            </a:r>
            <a:r>
              <a:rPr lang="en-GB" dirty="0"/>
              <a:t> de </a:t>
            </a:r>
            <a:r>
              <a:rPr lang="en-GB" dirty="0" err="1"/>
              <a:t>poartă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/>
              <a:t>Banda care se </a:t>
            </a:r>
            <a:r>
              <a:rPr lang="ro-RO" dirty="0"/>
              <a:t>distorsionează </a:t>
            </a:r>
            <a:r>
              <a:rPr lang="en-GB" dirty="0" err="1"/>
              <a:t>în</a:t>
            </a:r>
            <a:r>
              <a:rPr lang="ro-RO" dirty="0"/>
              <a:t> SC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concordanță</a:t>
            </a:r>
            <a:r>
              <a:rPr lang="en-GB" dirty="0"/>
              <a:t> cu </a:t>
            </a:r>
            <a:r>
              <a:rPr lang="en-GB" dirty="0" err="1"/>
              <a:t>prezența</a:t>
            </a:r>
            <a:r>
              <a:rPr lang="en-GB" dirty="0"/>
              <a:t> </a:t>
            </a:r>
            <a:r>
              <a:rPr lang="en-GB" dirty="0" err="1"/>
              <a:t>unui</a:t>
            </a:r>
            <a:r>
              <a:rPr lang="en-GB" dirty="0"/>
              <a:t> </a:t>
            </a:r>
            <a:r>
              <a:rPr lang="en-GB" dirty="0" err="1"/>
              <a:t>strat</a:t>
            </a:r>
            <a:r>
              <a:rPr lang="en-GB" dirty="0"/>
              <a:t> de </a:t>
            </a:r>
            <a:r>
              <a:rPr lang="en-GB" dirty="0" err="1"/>
              <a:t>epuizare</a:t>
            </a:r>
            <a:r>
              <a:rPr lang="ro-RO" dirty="0"/>
              <a:t> la</a:t>
            </a:r>
            <a:r>
              <a:rPr lang="en-GB" dirty="0"/>
              <a:t> </a:t>
            </a:r>
            <a:r>
              <a:rPr lang="en-GB" dirty="0" err="1"/>
              <a:t>interfața</a:t>
            </a:r>
            <a:r>
              <a:rPr lang="en-GB" dirty="0"/>
              <a:t> </a:t>
            </a:r>
            <a:r>
              <a:rPr lang="ro-RO" dirty="0"/>
              <a:t>SC-</a:t>
            </a:r>
            <a:r>
              <a:rPr lang="en-GB" dirty="0" err="1"/>
              <a:t>oxid</a:t>
            </a:r>
            <a:r>
              <a:rPr lang="en-GB" dirty="0"/>
              <a:t>,</a:t>
            </a:r>
            <a:endParaRPr lang="ro-RO" dirty="0"/>
          </a:p>
          <a:p>
            <a:r>
              <a:rPr lang="en-GB" dirty="0"/>
              <a:t> </a:t>
            </a:r>
            <a:r>
              <a:rPr lang="en-GB" dirty="0" err="1"/>
              <a:t>energia</a:t>
            </a:r>
            <a:r>
              <a:rPr lang="en-GB" dirty="0"/>
              <a:t> Fermi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aproape</a:t>
            </a:r>
            <a:r>
              <a:rPr lang="en-GB" dirty="0"/>
              <a:t> de </a:t>
            </a:r>
            <a:r>
              <a:rPr lang="en-GB" dirty="0" err="1"/>
              <a:t>marginea</a:t>
            </a:r>
            <a:r>
              <a:rPr lang="en-GB" dirty="0"/>
              <a:t> </a:t>
            </a:r>
            <a:r>
              <a:rPr lang="en-GB" dirty="0" err="1"/>
              <a:t>benzii</a:t>
            </a:r>
            <a:r>
              <a:rPr lang="en-GB" dirty="0"/>
              <a:t> de </a:t>
            </a:r>
            <a:r>
              <a:rPr lang="en-GB" dirty="0" err="1"/>
              <a:t>conducere</a:t>
            </a:r>
            <a:r>
              <a:rPr lang="en-GB" dirty="0"/>
              <a:t>, </a:t>
            </a:r>
            <a:r>
              <a:rPr lang="en-GB" dirty="0" err="1"/>
              <a:t>așa</a:t>
            </a:r>
            <a:r>
              <a:rPr lang="en-GB" dirty="0"/>
              <a:t> cum </a:t>
            </a:r>
            <a:r>
              <a:rPr lang="en-GB" dirty="0" err="1"/>
              <a:t>este</a:t>
            </a:r>
            <a:r>
              <a:rPr lang="en-GB" dirty="0"/>
              <a:t> de </a:t>
            </a:r>
            <a:r>
              <a:rPr lang="en-GB" dirty="0" err="1"/>
              <a:t>așteptat</a:t>
            </a:r>
            <a:r>
              <a:rPr lang="en-GB" dirty="0"/>
              <a:t> </a:t>
            </a:r>
            <a:r>
              <a:rPr lang="en-GB" dirty="0" err="1"/>
              <a:t>atunci</a:t>
            </a:r>
            <a:r>
              <a:rPr lang="en-GB" dirty="0"/>
              <a:t> </a:t>
            </a:r>
            <a:r>
              <a:rPr lang="en-GB" dirty="0" err="1"/>
              <a:t>când</a:t>
            </a:r>
            <a:r>
              <a:rPr lang="ro-RO" dirty="0"/>
              <a:t> </a:t>
            </a:r>
            <a:r>
              <a:rPr lang="en-GB" dirty="0" err="1"/>
              <a:t>densitate</a:t>
            </a:r>
            <a:r>
              <a:rPr lang="en-GB" dirty="0"/>
              <a:t> mare de </a:t>
            </a:r>
            <a:r>
              <a:rPr lang="en-GB" dirty="0" err="1"/>
              <a:t>electroni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prezentă</a:t>
            </a:r>
            <a:r>
              <a:rPr lang="en-GB" dirty="0"/>
              <a:t>. </a:t>
            </a:r>
            <a:endParaRPr lang="ro-RO" dirty="0"/>
          </a:p>
          <a:p>
            <a:r>
              <a:rPr lang="en-GB" dirty="0" err="1"/>
              <a:t>Semiconductorul</a:t>
            </a:r>
            <a:r>
              <a:rPr lang="en-GB" dirty="0"/>
              <a:t> </a:t>
            </a:r>
            <a:r>
              <a:rPr lang="en-GB" dirty="0" err="1"/>
              <a:t>rămâne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echilibru</a:t>
            </a:r>
            <a:r>
              <a:rPr lang="en-GB" dirty="0"/>
              <a:t> </a:t>
            </a:r>
            <a:r>
              <a:rPr lang="ro-RO" dirty="0"/>
              <a:t>t</a:t>
            </a:r>
            <a:r>
              <a:rPr lang="en-GB" dirty="0" err="1"/>
              <a:t>ermic</a:t>
            </a:r>
            <a:r>
              <a:rPr lang="ro-RO" dirty="0"/>
              <a:t> </a:t>
            </a:r>
            <a:r>
              <a:rPr lang="en-GB" dirty="0" err="1"/>
              <a:t>când</a:t>
            </a:r>
            <a:r>
              <a:rPr lang="en-GB" dirty="0"/>
              <a:t> se </a:t>
            </a:r>
            <a:r>
              <a:rPr lang="en-GB" dirty="0" err="1"/>
              <a:t>aplică</a:t>
            </a:r>
            <a:r>
              <a:rPr lang="en-GB" dirty="0"/>
              <a:t> o </a:t>
            </a:r>
            <a:r>
              <a:rPr lang="en-GB" dirty="0" err="1"/>
              <a:t>tensiune</a:t>
            </a:r>
            <a:r>
              <a:rPr lang="en-GB" dirty="0"/>
              <a:t> </a:t>
            </a:r>
            <a:r>
              <a:rPr lang="en-GB" dirty="0" err="1"/>
              <a:t>pe</a:t>
            </a:r>
            <a:r>
              <a:rPr lang="en-GB" dirty="0"/>
              <a:t> </a:t>
            </a:r>
            <a:r>
              <a:rPr lang="en-GB" dirty="0" err="1"/>
              <a:t>poartă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424" y="584898"/>
            <a:ext cx="5746315" cy="499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878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2699"/>
          </a:xfrm>
        </p:spPr>
        <p:txBody>
          <a:bodyPr>
            <a:normAutofit fontScale="90000"/>
          </a:bodyPr>
          <a:lstStyle/>
          <a:p>
            <a:r>
              <a:rPr lang="ro-RO" dirty="0"/>
              <a:t>MOS Diagrama energetica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08" y="877824"/>
            <a:ext cx="11975592" cy="4351338"/>
          </a:xfrm>
        </p:spPr>
        <p:txBody>
          <a:bodyPr/>
          <a:lstStyle/>
          <a:p>
            <a:r>
              <a:rPr lang="en-GB" dirty="0" err="1"/>
              <a:t>Pentru</a:t>
            </a:r>
            <a:r>
              <a:rPr lang="en-GB" dirty="0"/>
              <a:t> a </a:t>
            </a:r>
            <a:r>
              <a:rPr lang="en-GB" dirty="0" err="1"/>
              <a:t>obține</a:t>
            </a:r>
            <a:r>
              <a:rPr lang="en-GB" dirty="0"/>
              <a:t> </a:t>
            </a:r>
            <a:r>
              <a:rPr lang="en-GB" dirty="0" err="1"/>
              <a:t>această</a:t>
            </a:r>
            <a:r>
              <a:rPr lang="en-GB" dirty="0"/>
              <a:t> </a:t>
            </a:r>
            <a:r>
              <a:rPr lang="en-GB" dirty="0" err="1"/>
              <a:t>diagramă</a:t>
            </a:r>
            <a:r>
              <a:rPr lang="en-GB" dirty="0"/>
              <a:t> cu </a:t>
            </a:r>
            <a:r>
              <a:rPr lang="en-GB" dirty="0" err="1"/>
              <a:t>bandă</a:t>
            </a:r>
            <a:r>
              <a:rPr lang="en-GB" dirty="0"/>
              <a:t> </a:t>
            </a:r>
            <a:r>
              <a:rPr lang="en-GB" dirty="0" err="1"/>
              <a:t>plană</a:t>
            </a:r>
            <a:r>
              <a:rPr lang="en-GB" dirty="0"/>
              <a:t> </a:t>
            </a:r>
            <a:r>
              <a:rPr lang="en-GB" dirty="0" err="1"/>
              <a:t>trebuie</a:t>
            </a:r>
            <a:r>
              <a:rPr lang="en-GB" dirty="0"/>
              <a:t> </a:t>
            </a:r>
            <a:r>
              <a:rPr lang="en-GB" dirty="0" err="1"/>
              <a:t>aplicată</a:t>
            </a:r>
            <a:r>
              <a:rPr lang="en-GB" dirty="0"/>
              <a:t> o </a:t>
            </a:r>
            <a:r>
              <a:rPr lang="en-GB" dirty="0" err="1"/>
              <a:t>tensiune</a:t>
            </a:r>
            <a:r>
              <a:rPr lang="en-GB" dirty="0"/>
              <a:t>, V</a:t>
            </a:r>
            <a:r>
              <a:rPr lang="en-GB" baseline="-25000" dirty="0"/>
              <a:t>FB</a:t>
            </a:r>
            <a:r>
              <a:rPr lang="en-GB" dirty="0"/>
              <a:t> </a:t>
            </a:r>
            <a:r>
              <a:rPr lang="ro-RO" dirty="0"/>
              <a:t> Este </a:t>
            </a:r>
            <a:r>
              <a:rPr lang="ro-RO" dirty="0" err="1"/>
              <a:t>aratata</a:t>
            </a:r>
            <a:r>
              <a:rPr lang="ro-RO" dirty="0"/>
              <a:t> lucrul de ieșire din Al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dirty="0"/>
              <a:t>, afinitatea electronului din oxid,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o-RO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ro-RO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</a:t>
            </a:r>
            <a:r>
              <a:rPr lang="en-GB" dirty="0"/>
              <a:t>bandgap energy of silicon, </a:t>
            </a:r>
            <a:r>
              <a:rPr lang="en-GB" dirty="0" err="1"/>
              <a:t>Eg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30" y="2139696"/>
            <a:ext cx="6340611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656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A92F39D-EE95-C2C5-8010-E736DE2D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Times New Roman"/>
              </a:rPr>
              <a:t>Review Questions:</a:t>
            </a:r>
            <a:br>
              <a:rPr lang="en-US" b="1" u="sng" dirty="0">
                <a:latin typeface="Times New Roman"/>
              </a:rPr>
            </a:b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A6EB585-71C9-9E8A-170E-17D95BDB3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lnSpc>
                <a:spcPts val="4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/>
              </a:rPr>
              <a:t>1. What is a </a:t>
            </a:r>
            <a:r>
              <a:rPr lang="en-US" sz="2800" i="1" dirty="0" err="1">
                <a:latin typeface="Times New Roman"/>
              </a:rPr>
              <a:t>pn</a:t>
            </a:r>
            <a:r>
              <a:rPr lang="en-US" sz="2800" dirty="0">
                <a:latin typeface="Times New Roman"/>
              </a:rPr>
              <a:t> junction?</a:t>
            </a:r>
          </a:p>
          <a:p>
            <a:pPr algn="just" eaLnBrk="1" fontAlgn="auto" hangingPunct="1">
              <a:lnSpc>
                <a:spcPts val="4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/>
              </a:rPr>
              <a:t>2. Explain diffusion.</a:t>
            </a:r>
          </a:p>
          <a:p>
            <a:pPr algn="just" eaLnBrk="1" fontAlgn="auto" hangingPunct="1">
              <a:lnSpc>
                <a:spcPts val="441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/>
              </a:rPr>
              <a:t>3. Describe the depletion region.</a:t>
            </a:r>
          </a:p>
          <a:p>
            <a:pPr eaLnBrk="1" fontAlgn="auto" hangingPunct="1">
              <a:lnSpc>
                <a:spcPts val="3480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800" dirty="0">
                <a:latin typeface="Times New Roman"/>
              </a:rPr>
              <a:t>4. Explain what the barrier potential is and how it is created.</a:t>
            </a:r>
          </a:p>
          <a:p>
            <a:pPr eaLnBrk="1" fontAlgn="auto" hangingPunct="1">
              <a:lnSpc>
                <a:spcPts val="3432"/>
              </a:lnSpc>
              <a:spcBef>
                <a:spcPts val="0"/>
              </a:spcBef>
              <a:spcAft>
                <a:spcPts val="420"/>
              </a:spcAft>
              <a:defRPr/>
            </a:pPr>
            <a:r>
              <a:rPr lang="en-US" sz="2800" dirty="0">
                <a:latin typeface="Times New Roman"/>
              </a:rPr>
              <a:t>5. What is the typical value of the barrier potential for a silicon diode?</a:t>
            </a:r>
          </a:p>
          <a:p>
            <a:pPr eaLnBrk="1" fontAlgn="auto" hangingPunct="1">
              <a:lnSpc>
                <a:spcPts val="3432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/>
              </a:rPr>
              <a:t>6. What is the typical value of the barrier potential for a germanium diode?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79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30"/>
          <p:cNvSpPr txBox="1">
            <a:spLocks noChangeArrowheads="1"/>
          </p:cNvSpPr>
          <p:nvPr/>
        </p:nvSpPr>
        <p:spPr bwMode="auto">
          <a:xfrm>
            <a:off x="7726363" y="3565525"/>
            <a:ext cx="441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Joncțiunea </a:t>
            </a:r>
            <a:r>
              <a:rPr lang="ro-MD" alt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- SC</a:t>
            </a: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ro-MD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Barier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 dintre</a:t>
            </a: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metal 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–SC este fixă</a:t>
            </a:r>
            <a:endParaRPr lang="en-US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E</a:t>
            </a:r>
            <a:r>
              <a:rPr lang="ro-MD" alt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lectronii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din </a:t>
            </a:r>
            <a:r>
              <a:rPr lang="ro-MD" alt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Me</a:t>
            </a: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trebuie </a:t>
            </a:r>
            <a:r>
              <a:rPr lang="ro-MD" alt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să sară 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peste barieră</a:t>
            </a:r>
            <a:endParaRPr lang="en-US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Curent</a:t>
            </a:r>
            <a:r>
              <a:rPr lang="ro-MD" alt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ul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este limitat de viteza cu care electronii sar peste barieră</a:t>
            </a: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(that the ones jumping from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the right cancel at equilibrium)</a:t>
            </a: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Avem numai structuri cu purtători de sarcină majoritari u</a:t>
            </a:r>
            <a:r>
              <a:rPr lang="en-US" alt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nipolar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majority carrier </a:t>
            </a: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device, 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deoarece banda de valență este toată în cadrul benzii metalului </a:t>
            </a:r>
            <a:endParaRPr lang="en-US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67550" y="2590800"/>
            <a:ext cx="12192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13813" y="-60611"/>
            <a:ext cx="10907173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o-MD" altLang="en-US" i="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Notați </a:t>
            </a:r>
            <a:r>
              <a:rPr lang="en-US" altLang="en-US" i="0" dirty="0" err="1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diferen</a:t>
            </a:r>
            <a:r>
              <a:rPr lang="ro-MD" altLang="en-US" i="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ța cu</a:t>
            </a:r>
            <a:r>
              <a:rPr lang="en-US" altLang="en-US" i="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p-n j</a:t>
            </a:r>
            <a:r>
              <a:rPr lang="ro-MD" altLang="en-US" i="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oncțiunea</a:t>
            </a:r>
            <a:r>
              <a:rPr lang="en-US" altLang="en-US" i="0" dirty="0">
                <a:solidFill>
                  <a:schemeClr val="accent2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!!</a:t>
            </a:r>
          </a:p>
        </p:txBody>
      </p:sp>
      <p:cxnSp>
        <p:nvCxnSpPr>
          <p:cNvPr id="11" name="Straight Connector 10"/>
          <p:cNvCxnSpPr>
            <a:stCxn id="9" idx="0"/>
          </p:cNvCxnSpPr>
          <p:nvPr/>
        </p:nvCxnSpPr>
        <p:spPr>
          <a:xfrm>
            <a:off x="8266114" y="1704976"/>
            <a:ext cx="20637" cy="1800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8266114" y="1676400"/>
            <a:ext cx="1792287" cy="381000"/>
          </a:xfrm>
          <a:custGeom>
            <a:avLst/>
            <a:gdLst>
              <a:gd name="connsiteX0" fmla="*/ 0 w 1791730"/>
              <a:gd name="connsiteY0" fmla="*/ 0 h 642552"/>
              <a:gd name="connsiteX1" fmla="*/ 148281 w 1791730"/>
              <a:gd name="connsiteY1" fmla="*/ 284206 h 642552"/>
              <a:gd name="connsiteX2" fmla="*/ 358346 w 1791730"/>
              <a:gd name="connsiteY2" fmla="*/ 506627 h 642552"/>
              <a:gd name="connsiteX3" fmla="*/ 716692 w 1791730"/>
              <a:gd name="connsiteY3" fmla="*/ 617838 h 642552"/>
              <a:gd name="connsiteX4" fmla="*/ 1791730 w 1791730"/>
              <a:gd name="connsiteY4" fmla="*/ 642552 h 64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730" h="642552">
                <a:moveTo>
                  <a:pt x="0" y="0"/>
                </a:moveTo>
                <a:cubicBezTo>
                  <a:pt x="44278" y="99884"/>
                  <a:pt x="88557" y="199768"/>
                  <a:pt x="148281" y="284206"/>
                </a:cubicBezTo>
                <a:cubicBezTo>
                  <a:pt x="208005" y="368644"/>
                  <a:pt x="263611" y="451022"/>
                  <a:pt x="358346" y="506627"/>
                </a:cubicBezTo>
                <a:cubicBezTo>
                  <a:pt x="453081" y="562232"/>
                  <a:pt x="477795" y="595184"/>
                  <a:pt x="716692" y="617838"/>
                </a:cubicBezTo>
                <a:cubicBezTo>
                  <a:pt x="955589" y="640492"/>
                  <a:pt x="1373659" y="641522"/>
                  <a:pt x="1791730" y="64255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266114" y="1676400"/>
            <a:ext cx="1792287" cy="1066800"/>
          </a:xfrm>
          <a:custGeom>
            <a:avLst/>
            <a:gdLst>
              <a:gd name="connsiteX0" fmla="*/ 0 w 1791730"/>
              <a:gd name="connsiteY0" fmla="*/ 0 h 642552"/>
              <a:gd name="connsiteX1" fmla="*/ 148281 w 1791730"/>
              <a:gd name="connsiteY1" fmla="*/ 284206 h 642552"/>
              <a:gd name="connsiteX2" fmla="*/ 358346 w 1791730"/>
              <a:gd name="connsiteY2" fmla="*/ 506627 h 642552"/>
              <a:gd name="connsiteX3" fmla="*/ 716692 w 1791730"/>
              <a:gd name="connsiteY3" fmla="*/ 617838 h 642552"/>
              <a:gd name="connsiteX4" fmla="*/ 1791730 w 1791730"/>
              <a:gd name="connsiteY4" fmla="*/ 642552 h 64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730" h="642552">
                <a:moveTo>
                  <a:pt x="0" y="0"/>
                </a:moveTo>
                <a:cubicBezTo>
                  <a:pt x="44278" y="99884"/>
                  <a:pt x="88557" y="199768"/>
                  <a:pt x="148281" y="284206"/>
                </a:cubicBezTo>
                <a:cubicBezTo>
                  <a:pt x="208005" y="368644"/>
                  <a:pt x="263611" y="451022"/>
                  <a:pt x="358346" y="506627"/>
                </a:cubicBezTo>
                <a:cubicBezTo>
                  <a:pt x="453081" y="562232"/>
                  <a:pt x="477795" y="595184"/>
                  <a:pt x="716692" y="617838"/>
                </a:cubicBezTo>
                <a:cubicBezTo>
                  <a:pt x="955589" y="640492"/>
                  <a:pt x="1373659" y="641522"/>
                  <a:pt x="1791730" y="64255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266114" y="1704975"/>
            <a:ext cx="1792287" cy="642938"/>
          </a:xfrm>
          <a:custGeom>
            <a:avLst/>
            <a:gdLst>
              <a:gd name="connsiteX0" fmla="*/ 0 w 1791730"/>
              <a:gd name="connsiteY0" fmla="*/ 0 h 642552"/>
              <a:gd name="connsiteX1" fmla="*/ 148281 w 1791730"/>
              <a:gd name="connsiteY1" fmla="*/ 284206 h 642552"/>
              <a:gd name="connsiteX2" fmla="*/ 358346 w 1791730"/>
              <a:gd name="connsiteY2" fmla="*/ 506627 h 642552"/>
              <a:gd name="connsiteX3" fmla="*/ 716692 w 1791730"/>
              <a:gd name="connsiteY3" fmla="*/ 617838 h 642552"/>
              <a:gd name="connsiteX4" fmla="*/ 1791730 w 1791730"/>
              <a:gd name="connsiteY4" fmla="*/ 642552 h 64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730" h="642552">
                <a:moveTo>
                  <a:pt x="0" y="0"/>
                </a:moveTo>
                <a:cubicBezTo>
                  <a:pt x="44278" y="99884"/>
                  <a:pt x="88557" y="199768"/>
                  <a:pt x="148281" y="284206"/>
                </a:cubicBezTo>
                <a:cubicBezTo>
                  <a:pt x="208005" y="368644"/>
                  <a:pt x="263611" y="451022"/>
                  <a:pt x="358346" y="506627"/>
                </a:cubicBezTo>
                <a:cubicBezTo>
                  <a:pt x="453081" y="562232"/>
                  <a:pt x="477795" y="595184"/>
                  <a:pt x="716692" y="617838"/>
                </a:cubicBezTo>
                <a:cubicBezTo>
                  <a:pt x="955589" y="640492"/>
                  <a:pt x="1373659" y="641522"/>
                  <a:pt x="1791730" y="64255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17914" y="2100264"/>
            <a:ext cx="1792287" cy="642937"/>
          </a:xfrm>
          <a:custGeom>
            <a:avLst/>
            <a:gdLst>
              <a:gd name="connsiteX0" fmla="*/ 0 w 1791730"/>
              <a:gd name="connsiteY0" fmla="*/ 0 h 642552"/>
              <a:gd name="connsiteX1" fmla="*/ 148281 w 1791730"/>
              <a:gd name="connsiteY1" fmla="*/ 284206 h 642552"/>
              <a:gd name="connsiteX2" fmla="*/ 358346 w 1791730"/>
              <a:gd name="connsiteY2" fmla="*/ 506627 h 642552"/>
              <a:gd name="connsiteX3" fmla="*/ 716692 w 1791730"/>
              <a:gd name="connsiteY3" fmla="*/ 617838 h 642552"/>
              <a:gd name="connsiteX4" fmla="*/ 1791730 w 1791730"/>
              <a:gd name="connsiteY4" fmla="*/ 642552 h 64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730" h="642552">
                <a:moveTo>
                  <a:pt x="0" y="0"/>
                </a:moveTo>
                <a:cubicBezTo>
                  <a:pt x="44278" y="99884"/>
                  <a:pt x="88557" y="199768"/>
                  <a:pt x="148281" y="284206"/>
                </a:cubicBezTo>
                <a:cubicBezTo>
                  <a:pt x="208005" y="368644"/>
                  <a:pt x="263611" y="451022"/>
                  <a:pt x="358346" y="506627"/>
                </a:cubicBezTo>
                <a:cubicBezTo>
                  <a:pt x="453081" y="562232"/>
                  <a:pt x="477795" y="595184"/>
                  <a:pt x="716692" y="617838"/>
                </a:cubicBezTo>
                <a:cubicBezTo>
                  <a:pt x="955589" y="640492"/>
                  <a:pt x="1373659" y="641522"/>
                  <a:pt x="1791730" y="64255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10800000">
            <a:off x="1865314" y="1538289"/>
            <a:ext cx="1792287" cy="642937"/>
          </a:xfrm>
          <a:custGeom>
            <a:avLst/>
            <a:gdLst>
              <a:gd name="connsiteX0" fmla="*/ 0 w 1791730"/>
              <a:gd name="connsiteY0" fmla="*/ 0 h 642552"/>
              <a:gd name="connsiteX1" fmla="*/ 148281 w 1791730"/>
              <a:gd name="connsiteY1" fmla="*/ 284206 h 642552"/>
              <a:gd name="connsiteX2" fmla="*/ 358346 w 1791730"/>
              <a:gd name="connsiteY2" fmla="*/ 506627 h 642552"/>
              <a:gd name="connsiteX3" fmla="*/ 716692 w 1791730"/>
              <a:gd name="connsiteY3" fmla="*/ 617838 h 642552"/>
              <a:gd name="connsiteX4" fmla="*/ 1791730 w 1791730"/>
              <a:gd name="connsiteY4" fmla="*/ 642552 h 64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730" h="642552">
                <a:moveTo>
                  <a:pt x="0" y="0"/>
                </a:moveTo>
                <a:cubicBezTo>
                  <a:pt x="44278" y="99884"/>
                  <a:pt x="88557" y="199768"/>
                  <a:pt x="148281" y="284206"/>
                </a:cubicBezTo>
                <a:cubicBezTo>
                  <a:pt x="208005" y="368644"/>
                  <a:pt x="263611" y="451022"/>
                  <a:pt x="358346" y="506627"/>
                </a:cubicBezTo>
                <a:cubicBezTo>
                  <a:pt x="453081" y="562232"/>
                  <a:pt x="477795" y="595184"/>
                  <a:pt x="716692" y="617838"/>
                </a:cubicBezTo>
                <a:cubicBezTo>
                  <a:pt x="955589" y="640492"/>
                  <a:pt x="1373659" y="641522"/>
                  <a:pt x="1791730" y="642552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581400" y="1828800"/>
            <a:ext cx="1792288" cy="381000"/>
          </a:xfrm>
          <a:custGeom>
            <a:avLst/>
            <a:gdLst>
              <a:gd name="connsiteX0" fmla="*/ 0 w 1791730"/>
              <a:gd name="connsiteY0" fmla="*/ 0 h 642552"/>
              <a:gd name="connsiteX1" fmla="*/ 148281 w 1791730"/>
              <a:gd name="connsiteY1" fmla="*/ 284206 h 642552"/>
              <a:gd name="connsiteX2" fmla="*/ 358346 w 1791730"/>
              <a:gd name="connsiteY2" fmla="*/ 506627 h 642552"/>
              <a:gd name="connsiteX3" fmla="*/ 716692 w 1791730"/>
              <a:gd name="connsiteY3" fmla="*/ 617838 h 642552"/>
              <a:gd name="connsiteX4" fmla="*/ 1791730 w 1791730"/>
              <a:gd name="connsiteY4" fmla="*/ 642552 h 64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730" h="642552">
                <a:moveTo>
                  <a:pt x="0" y="0"/>
                </a:moveTo>
                <a:cubicBezTo>
                  <a:pt x="44278" y="99884"/>
                  <a:pt x="88557" y="199768"/>
                  <a:pt x="148281" y="284206"/>
                </a:cubicBezTo>
                <a:cubicBezTo>
                  <a:pt x="208005" y="368644"/>
                  <a:pt x="263611" y="451022"/>
                  <a:pt x="358346" y="506627"/>
                </a:cubicBezTo>
                <a:cubicBezTo>
                  <a:pt x="453081" y="562232"/>
                  <a:pt x="477795" y="595184"/>
                  <a:pt x="716692" y="617838"/>
                </a:cubicBezTo>
                <a:cubicBezTo>
                  <a:pt x="955589" y="640492"/>
                  <a:pt x="1373659" y="641522"/>
                  <a:pt x="1791730" y="64255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0800000">
            <a:off x="1828800" y="1524000"/>
            <a:ext cx="1792288" cy="381000"/>
          </a:xfrm>
          <a:custGeom>
            <a:avLst/>
            <a:gdLst>
              <a:gd name="connsiteX0" fmla="*/ 0 w 1791730"/>
              <a:gd name="connsiteY0" fmla="*/ 0 h 642552"/>
              <a:gd name="connsiteX1" fmla="*/ 148281 w 1791730"/>
              <a:gd name="connsiteY1" fmla="*/ 284206 h 642552"/>
              <a:gd name="connsiteX2" fmla="*/ 358346 w 1791730"/>
              <a:gd name="connsiteY2" fmla="*/ 506627 h 642552"/>
              <a:gd name="connsiteX3" fmla="*/ 716692 w 1791730"/>
              <a:gd name="connsiteY3" fmla="*/ 617838 h 642552"/>
              <a:gd name="connsiteX4" fmla="*/ 1791730 w 1791730"/>
              <a:gd name="connsiteY4" fmla="*/ 642552 h 64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730" h="642552">
                <a:moveTo>
                  <a:pt x="0" y="0"/>
                </a:moveTo>
                <a:cubicBezTo>
                  <a:pt x="44278" y="99884"/>
                  <a:pt x="88557" y="199768"/>
                  <a:pt x="148281" y="284206"/>
                </a:cubicBezTo>
                <a:cubicBezTo>
                  <a:pt x="208005" y="368644"/>
                  <a:pt x="263611" y="451022"/>
                  <a:pt x="358346" y="506627"/>
                </a:cubicBezTo>
                <a:cubicBezTo>
                  <a:pt x="453081" y="562232"/>
                  <a:pt x="477795" y="595184"/>
                  <a:pt x="716692" y="617838"/>
                </a:cubicBezTo>
                <a:cubicBezTo>
                  <a:pt x="955589" y="640492"/>
                  <a:pt x="1373659" y="641522"/>
                  <a:pt x="1791730" y="642552"/>
                </a:cubicBezTo>
              </a:path>
            </a:pathLst>
          </a:cu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505200" y="2209800"/>
            <a:ext cx="1792288" cy="1066800"/>
          </a:xfrm>
          <a:custGeom>
            <a:avLst/>
            <a:gdLst>
              <a:gd name="connsiteX0" fmla="*/ 0 w 1791730"/>
              <a:gd name="connsiteY0" fmla="*/ 0 h 642552"/>
              <a:gd name="connsiteX1" fmla="*/ 148281 w 1791730"/>
              <a:gd name="connsiteY1" fmla="*/ 284206 h 642552"/>
              <a:gd name="connsiteX2" fmla="*/ 358346 w 1791730"/>
              <a:gd name="connsiteY2" fmla="*/ 506627 h 642552"/>
              <a:gd name="connsiteX3" fmla="*/ 716692 w 1791730"/>
              <a:gd name="connsiteY3" fmla="*/ 617838 h 642552"/>
              <a:gd name="connsiteX4" fmla="*/ 1791730 w 1791730"/>
              <a:gd name="connsiteY4" fmla="*/ 642552 h 64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730" h="642552">
                <a:moveTo>
                  <a:pt x="0" y="0"/>
                </a:moveTo>
                <a:cubicBezTo>
                  <a:pt x="44278" y="99884"/>
                  <a:pt x="88557" y="199768"/>
                  <a:pt x="148281" y="284206"/>
                </a:cubicBezTo>
                <a:cubicBezTo>
                  <a:pt x="208005" y="368644"/>
                  <a:pt x="263611" y="451022"/>
                  <a:pt x="358346" y="506627"/>
                </a:cubicBezTo>
                <a:cubicBezTo>
                  <a:pt x="453081" y="562232"/>
                  <a:pt x="477795" y="595184"/>
                  <a:pt x="716692" y="617838"/>
                </a:cubicBezTo>
                <a:cubicBezTo>
                  <a:pt x="955589" y="640492"/>
                  <a:pt x="1373659" y="641522"/>
                  <a:pt x="1791730" y="64255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0800000">
            <a:off x="1828800" y="1524000"/>
            <a:ext cx="1792288" cy="1066800"/>
          </a:xfrm>
          <a:custGeom>
            <a:avLst/>
            <a:gdLst>
              <a:gd name="connsiteX0" fmla="*/ 0 w 1791730"/>
              <a:gd name="connsiteY0" fmla="*/ 0 h 642552"/>
              <a:gd name="connsiteX1" fmla="*/ 148281 w 1791730"/>
              <a:gd name="connsiteY1" fmla="*/ 284206 h 642552"/>
              <a:gd name="connsiteX2" fmla="*/ 358346 w 1791730"/>
              <a:gd name="connsiteY2" fmla="*/ 506627 h 642552"/>
              <a:gd name="connsiteX3" fmla="*/ 716692 w 1791730"/>
              <a:gd name="connsiteY3" fmla="*/ 617838 h 642552"/>
              <a:gd name="connsiteX4" fmla="*/ 1791730 w 1791730"/>
              <a:gd name="connsiteY4" fmla="*/ 642552 h 64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1730" h="642552">
                <a:moveTo>
                  <a:pt x="0" y="0"/>
                </a:moveTo>
                <a:cubicBezTo>
                  <a:pt x="44278" y="99884"/>
                  <a:pt x="88557" y="199768"/>
                  <a:pt x="148281" y="284206"/>
                </a:cubicBezTo>
                <a:cubicBezTo>
                  <a:pt x="208005" y="368644"/>
                  <a:pt x="263611" y="451022"/>
                  <a:pt x="358346" y="506627"/>
                </a:cubicBezTo>
                <a:cubicBezTo>
                  <a:pt x="453081" y="562232"/>
                  <a:pt x="477795" y="595184"/>
                  <a:pt x="716692" y="617838"/>
                </a:cubicBezTo>
                <a:cubicBezTo>
                  <a:pt x="955589" y="640492"/>
                  <a:pt x="1373659" y="641522"/>
                  <a:pt x="1791730" y="64255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2628900" y="2552700"/>
            <a:ext cx="1981200" cy="76200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2895600" y="1219200"/>
            <a:ext cx="1524000" cy="7620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5" name="TextBox 28"/>
          <p:cNvSpPr txBox="1">
            <a:spLocks noChangeArrowheads="1"/>
          </p:cNvSpPr>
          <p:nvPr/>
        </p:nvSpPr>
        <p:spPr bwMode="auto">
          <a:xfrm>
            <a:off x="211931" y="3366198"/>
            <a:ext cx="4419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                     Joncțiunea p-n</a:t>
            </a: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ro-MD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Barrier</a:t>
            </a:r>
            <a:r>
              <a:rPr lang="ro-RO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nu este fixă (fixată)</a:t>
            </a:r>
            <a:endParaRPr lang="en-US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E</a:t>
            </a:r>
            <a:r>
              <a:rPr lang="ro-MD" alt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lectronii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cu energia cinetică zero</a:t>
            </a: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pot ușor micșora bariera negativă pentru a iniția curent</a:t>
            </a:r>
            <a:endParaRPr lang="en-US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US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Cur</a:t>
            </a:r>
            <a:r>
              <a:rPr lang="ro-MD" alt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enții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sunt limitați de aceea cât de repede purtătorii </a:t>
            </a:r>
            <a:r>
              <a:rPr lang="en-US" alt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minorit</a:t>
            </a:r>
            <a:r>
              <a:rPr lang="ro-MD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ari vor fi scoși (curent </a:t>
            </a:r>
            <a:r>
              <a:rPr lang="ro-MD" altLang="en-US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difuzional</a:t>
            </a:r>
            <a:r>
              <a:rPr lang="ro-MD" alt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US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US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atât electronii cât și golurile sunt i</a:t>
            </a:r>
            <a:r>
              <a:rPr lang="en-US" altLang="en-US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mportant</a:t>
            </a:r>
            <a:r>
              <a:rPr lang="ro-MD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 în formarea curentului</a:t>
            </a:r>
            <a:endParaRPr lang="en-US" altLang="en-US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 (charges X-over and become min. carriers) </a:t>
            </a:r>
          </a:p>
        </p:txBody>
      </p:sp>
      <p:sp>
        <p:nvSpPr>
          <p:cNvPr id="78866" name="TextBox 29"/>
          <p:cNvSpPr txBox="1">
            <a:spLocks noChangeArrowheads="1"/>
          </p:cNvSpPr>
          <p:nvPr/>
        </p:nvSpPr>
        <p:spPr bwMode="auto">
          <a:xfrm>
            <a:off x="3066258" y="713581"/>
            <a:ext cx="6019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In both cases, we’re modulating the population of </a:t>
            </a:r>
            <a:r>
              <a:rPr lang="en-US" altLang="en-US" sz="1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backflowing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 electrons, hence the Shockley form, but…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67400" y="1447800"/>
            <a:ext cx="76200" cy="502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7813676" y="1497014"/>
            <a:ext cx="976313" cy="941387"/>
          </a:xfrm>
          <a:custGeom>
            <a:avLst/>
            <a:gdLst>
              <a:gd name="connsiteX0" fmla="*/ 0 w 976184"/>
              <a:gd name="connsiteY0" fmla="*/ 941173 h 941173"/>
              <a:gd name="connsiteX1" fmla="*/ 111211 w 976184"/>
              <a:gd name="connsiteY1" fmla="*/ 286265 h 941173"/>
              <a:gd name="connsiteX2" fmla="*/ 630195 w 976184"/>
              <a:gd name="connsiteY2" fmla="*/ 2059 h 941173"/>
              <a:gd name="connsiteX3" fmla="*/ 976184 w 976184"/>
              <a:gd name="connsiteY3" fmla="*/ 273908 h 9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184" h="941173">
                <a:moveTo>
                  <a:pt x="0" y="941173"/>
                </a:moveTo>
                <a:cubicBezTo>
                  <a:pt x="3089" y="691978"/>
                  <a:pt x="6179" y="442784"/>
                  <a:pt x="111211" y="286265"/>
                </a:cubicBezTo>
                <a:cubicBezTo>
                  <a:pt x="216244" y="129746"/>
                  <a:pt x="486033" y="4118"/>
                  <a:pt x="630195" y="2059"/>
                </a:cubicBezTo>
                <a:cubicBezTo>
                  <a:pt x="774357" y="0"/>
                  <a:pt x="875270" y="136954"/>
                  <a:pt x="976184" y="273908"/>
                </a:cubicBezTo>
              </a:path>
            </a:pathLst>
          </a:cu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00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686301" y="3009901"/>
            <a:ext cx="381000" cy="31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4648200" y="2438400"/>
            <a:ext cx="45878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1" name="TextBox 41"/>
          <p:cNvSpPr txBox="1">
            <a:spLocks noChangeArrowheads="1"/>
          </p:cNvSpPr>
          <p:nvPr/>
        </p:nvSpPr>
        <p:spPr bwMode="auto">
          <a:xfrm>
            <a:off x="4876801" y="2297114"/>
            <a:ext cx="70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V &gt; 0</a:t>
            </a:r>
          </a:p>
        </p:txBody>
      </p:sp>
      <p:sp>
        <p:nvSpPr>
          <p:cNvPr id="78872" name="TextBox 42"/>
          <p:cNvSpPr txBox="1">
            <a:spLocks noChangeArrowheads="1"/>
          </p:cNvSpPr>
          <p:nvPr/>
        </p:nvSpPr>
        <p:spPr bwMode="auto">
          <a:xfrm>
            <a:off x="4876801" y="2830514"/>
            <a:ext cx="70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V &lt; 0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9394032" y="2551907"/>
            <a:ext cx="381000" cy="158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9355931" y="2134394"/>
            <a:ext cx="45878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5" name="TextBox 45"/>
          <p:cNvSpPr txBox="1">
            <a:spLocks noChangeArrowheads="1"/>
          </p:cNvSpPr>
          <p:nvPr/>
        </p:nvSpPr>
        <p:spPr bwMode="auto">
          <a:xfrm>
            <a:off x="9585326" y="2068514"/>
            <a:ext cx="701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V &gt; 0</a:t>
            </a:r>
          </a:p>
        </p:txBody>
      </p:sp>
      <p:sp>
        <p:nvSpPr>
          <p:cNvPr id="78876" name="TextBox 46"/>
          <p:cNvSpPr txBox="1">
            <a:spLocks noChangeArrowheads="1"/>
          </p:cNvSpPr>
          <p:nvPr/>
        </p:nvSpPr>
        <p:spPr bwMode="auto">
          <a:xfrm>
            <a:off x="9585326" y="2362200"/>
            <a:ext cx="70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V &lt; 0</a:t>
            </a:r>
          </a:p>
        </p:txBody>
      </p:sp>
    </p:spTree>
    <p:extLst>
      <p:ext uri="{BB962C8B-B14F-4D97-AF65-F5344CB8AC3E}">
        <p14:creationId xmlns:p14="http://schemas.microsoft.com/office/powerpoint/2010/main" val="395891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Contactul </a:t>
            </a:r>
            <a:r>
              <a:rPr lang="ro-RO" dirty="0" err="1"/>
              <a:t>Me-Me</a:t>
            </a:r>
            <a:r>
              <a:rPr lang="ro-RO" dirty="0"/>
              <a:t>: Diferența în lucrul de ieșire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88" y="2008505"/>
            <a:ext cx="3861816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potențial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Electronii sunt mai energetici în Mo astfel ei </a:t>
            </a:r>
            <a:r>
              <a:rPr lang="ro-RO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tunelează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suprafața 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(b). 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Echilibrul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egaleaz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218" y="1829179"/>
            <a:ext cx="7778166" cy="453066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6159260" y="2008506"/>
            <a:ext cx="508959" cy="421114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Energia, eV</a:t>
            </a:r>
          </a:p>
        </p:txBody>
      </p:sp>
    </p:spTree>
    <p:extLst>
      <p:ext uri="{BB962C8B-B14F-4D97-AF65-F5344CB8AC3E}">
        <p14:creationId xmlns:p14="http://schemas.microsoft.com/office/powerpoint/2010/main" val="1342670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91989"/>
            <a:ext cx="2816352" cy="1325563"/>
          </a:xfrm>
        </p:spPr>
        <p:txBody>
          <a:bodyPr>
            <a:normAutofit fontScale="90000"/>
          </a:bodyPr>
          <a:lstStyle/>
          <a:p>
            <a:r>
              <a:rPr lang="ro-RO" dirty="0"/>
              <a:t>Emisia termoionică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622" y="274319"/>
            <a:ext cx="9307507" cy="6309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683" y="133705"/>
            <a:ext cx="2816446" cy="3607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4788" y="71021"/>
            <a:ext cx="1466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2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319" y="129451"/>
            <a:ext cx="6349954" cy="1325563"/>
          </a:xfrm>
        </p:spPr>
        <p:txBody>
          <a:bodyPr/>
          <a:lstStyle/>
          <a:p>
            <a:r>
              <a:rPr lang="ro-RO" dirty="0" err="1"/>
              <a:t>Me-Me</a:t>
            </a:r>
            <a:r>
              <a:rPr lang="ro-RO" dirty="0"/>
              <a:t> contact:                     </a:t>
            </a:r>
            <a:br>
              <a:rPr lang="ro-RO" dirty="0"/>
            </a:br>
            <a:r>
              <a:rPr lang="ro-RO" dirty="0"/>
              <a:t>    Efectul </a:t>
            </a:r>
            <a:r>
              <a:rPr lang="ro-RO" dirty="0" err="1"/>
              <a:t>Seebeck</a:t>
            </a:r>
            <a:r>
              <a:rPr lang="ro-RO" dirty="0"/>
              <a:t> (1820)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38" y="1698254"/>
            <a:ext cx="4684776" cy="4351338"/>
          </a:xfrm>
        </p:spPr>
        <p:txBody>
          <a:bodyPr>
            <a:normAutofit fontScale="92500"/>
          </a:bodyPr>
          <a:lstStyle/>
          <a:p>
            <a:r>
              <a:rPr lang="ro-RO" dirty="0" err="1"/>
              <a:t>Întrun</a:t>
            </a:r>
            <a:r>
              <a:rPr lang="ro-RO" dirty="0"/>
              <a:t> material cu gradient de temperatură apare o diferență de potențial </a:t>
            </a:r>
          </a:p>
          <a:p>
            <a:r>
              <a:rPr lang="ro-RO" b="1" dirty="0"/>
              <a:t>S =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V/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 este negativ dacă electronii se acumulează pe partea rece</a:t>
            </a: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demonstrat astfel transformarea energiei termice în electrică!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015" y="1860293"/>
            <a:ext cx="493777" cy="443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273" y="0"/>
            <a:ext cx="4947666" cy="6794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468" y="3986714"/>
            <a:ext cx="3761897" cy="1952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6319" y="587074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/>
              <a:t>Dacă cablurile voltmetrului sunt din același material ca și firul, atunci ați măsura 0 tensiune, deoarece, în esență, ați măsura diferența coeficienților </a:t>
            </a:r>
            <a:r>
              <a:rPr lang="ro-RO" dirty="0" err="1"/>
              <a:t>Seebeck</a:t>
            </a:r>
            <a:r>
              <a:rPr lang="ro-RO" dirty="0"/>
              <a:t> a „cele două materiale”</a:t>
            </a:r>
          </a:p>
        </p:txBody>
      </p:sp>
    </p:spTree>
    <p:extLst>
      <p:ext uri="{BB962C8B-B14F-4D97-AF65-F5344CB8AC3E}">
        <p14:creationId xmlns:p14="http://schemas.microsoft.com/office/powerpoint/2010/main" val="349168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6" y="4243302"/>
            <a:ext cx="2343150" cy="227647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251517" y="4581525"/>
            <a:ext cx="6902437" cy="690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Dacă folosim fire din același metal – </a:t>
            </a:r>
            <a:r>
              <a:rPr lang="ro-RO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f.e.m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=0. (a); Un termocuplu di 2 diferite metale  (A și B) . Capătul rece menținem la T=O C. care este și temperatura de referință. Al 2-lea contact este ca un senzor  de temperatură (b)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650302" y="3800907"/>
            <a:ext cx="6107502" cy="6909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purtătorilor difuzați către capătul fierbinte va depinde de tipul metalului, cauzând astfel o diferență de potențial diferită. 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742" y="286182"/>
            <a:ext cx="7896225" cy="3514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687" y="5482810"/>
            <a:ext cx="412432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8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2405</Words>
  <Application>Microsoft Office PowerPoint</Application>
  <PresentationFormat>Ecran lat</PresentationFormat>
  <Paragraphs>263</Paragraphs>
  <Slides>56</Slides>
  <Notes>2</Notes>
  <HiddenSlides>0</HiddenSlides>
  <MMClips>0</MMClips>
  <ScaleCrop>false</ScaleCrop>
  <HeadingPairs>
    <vt:vector size="8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Servere OLE încorporate</vt:lpstr>
      </vt:variant>
      <vt:variant>
        <vt:i4>2</vt:i4>
      </vt:variant>
      <vt:variant>
        <vt:lpstr>Titluri diapozitive</vt:lpstr>
      </vt:variant>
      <vt:variant>
        <vt:i4>56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Comic Sans MS</vt:lpstr>
      <vt:lpstr>Symbol</vt:lpstr>
      <vt:lpstr>Tahoma</vt:lpstr>
      <vt:lpstr>Times New Roman</vt:lpstr>
      <vt:lpstr>Wingdings</vt:lpstr>
      <vt:lpstr>Office Theme</vt:lpstr>
      <vt:lpstr>Equation</vt:lpstr>
      <vt:lpstr>Worksheet</vt:lpstr>
      <vt:lpstr>Prezentare PowerPoint</vt:lpstr>
      <vt:lpstr>Recapitulare tema precedentă</vt:lpstr>
      <vt:lpstr>Prezentare PowerPoint</vt:lpstr>
      <vt:lpstr>Prezentare PowerPoint</vt:lpstr>
      <vt:lpstr>Prezentare PowerPoint</vt:lpstr>
      <vt:lpstr>Contactul Me-Me: Diferența în lucrul de ieșire</vt:lpstr>
      <vt:lpstr>Emisia termoionică</vt:lpstr>
      <vt:lpstr>Me-Me contact:                          Efectul Seebeck (1820)</vt:lpstr>
      <vt:lpstr>Prezentare PowerPoint</vt:lpstr>
      <vt:lpstr>Efectul Peltier (1834)</vt:lpstr>
      <vt:lpstr>Prezentare PowerPoint</vt:lpstr>
      <vt:lpstr>Efectul Thomson</vt:lpstr>
      <vt:lpstr>Electrical Resistivity  and Conductivity of  Selected Materials  at 293 K</vt:lpstr>
      <vt:lpstr>How Schottky Junction Works ?</vt:lpstr>
      <vt:lpstr>Prezentare PowerPoint</vt:lpstr>
      <vt:lpstr>How Schottky Junction Works …..</vt:lpstr>
      <vt:lpstr>How Schottky Junction Works …..</vt:lpstr>
      <vt:lpstr> Measurement of barrier potiential fB and working of schottky contacts </vt:lpstr>
      <vt:lpstr>Working of Schottky contacts…</vt:lpstr>
      <vt:lpstr>Schottky diode</vt:lpstr>
      <vt:lpstr>Energy band diagrams for ideal MS contacts</vt:lpstr>
      <vt:lpstr>Prezentare PowerPoint</vt:lpstr>
      <vt:lpstr>Schottky diode</vt:lpstr>
      <vt:lpstr>Ohmic contacts</vt:lpstr>
      <vt:lpstr>How Ohmic Contact Works ?</vt:lpstr>
      <vt:lpstr>How Ohmic Contact Works….</vt:lpstr>
      <vt:lpstr>Prezentare PowerPoint</vt:lpstr>
      <vt:lpstr>Prezentare PowerPoint</vt:lpstr>
      <vt:lpstr>Valoarea barierei Schottky la Me - Siliciu</vt:lpstr>
      <vt:lpstr>Bariera Schottky la contact Silicide - Si</vt:lpstr>
      <vt:lpstr> Joncţiunea pn la echilibru termic.  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Polarizarea directa</vt:lpstr>
      <vt:lpstr>Heterojoncțiuni</vt:lpstr>
      <vt:lpstr>Prezentare PowerPoint</vt:lpstr>
      <vt:lpstr>H-J tip I</vt:lpstr>
      <vt:lpstr>Prezentare PowerPoint</vt:lpstr>
      <vt:lpstr>Prezentare PowerPoint</vt:lpstr>
      <vt:lpstr>Prezentare PowerPoint</vt:lpstr>
      <vt:lpstr>Contactul Dielectric (Izolator) - Semiconductor</vt:lpstr>
      <vt:lpstr>Contactul Izolator - Semiconductor</vt:lpstr>
      <vt:lpstr>MOS Capacitors</vt:lpstr>
      <vt:lpstr>MOS CApacitors</vt:lpstr>
      <vt:lpstr>MOS Diagrama energetica</vt:lpstr>
      <vt:lpstr>Review Questions: </vt:lpstr>
      <vt:lpstr>Notați diferența cu p-n joncțiunea!!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Nusec</dc:creator>
  <cp:lastModifiedBy>buzdugan artur</cp:lastModifiedBy>
  <cp:revision>78</cp:revision>
  <dcterms:created xsi:type="dcterms:W3CDTF">2020-01-07T10:11:30Z</dcterms:created>
  <dcterms:modified xsi:type="dcterms:W3CDTF">2024-02-13T18:52:47Z</dcterms:modified>
</cp:coreProperties>
</file>