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257" r:id="rId3"/>
    <p:sldId id="309" r:id="rId4"/>
    <p:sldId id="258" r:id="rId5"/>
    <p:sldId id="310" r:id="rId6"/>
    <p:sldId id="259" r:id="rId7"/>
    <p:sldId id="311"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8" r:id="rId24"/>
    <p:sldId id="289" r:id="rId25"/>
    <p:sldId id="290"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4432" autoAdjust="0"/>
  </p:normalViewPr>
  <p:slideViewPr>
    <p:cSldViewPr snapToGrid="0">
      <p:cViewPr>
        <p:scale>
          <a:sx n="110" d="100"/>
          <a:sy n="110" d="100"/>
        </p:scale>
        <p:origin x="264"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27F67-3A50-4297-B8B6-693DA88AA5E4}" type="datetimeFigureOut">
              <a:rPr lang="en-US" smtClean="0"/>
              <a:pPr/>
              <a:t>3/1/2023</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8DB0D-707A-4B4F-9F6C-74B60B20FB92}" type="slidenum">
              <a:rPr lang="en-US" smtClean="0"/>
              <a:pPr/>
              <a:t>‹#›</a:t>
            </a:fld>
            <a:endParaRPr lang="en-US"/>
          </a:p>
        </p:txBody>
      </p:sp>
    </p:spTree>
    <p:extLst>
      <p:ext uri="{BB962C8B-B14F-4D97-AF65-F5344CB8AC3E}">
        <p14:creationId xmlns:p14="http://schemas.microsoft.com/office/powerpoint/2010/main" xmlns="" val="157065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err="1" smtClean="0"/>
              <a:t>Lectia</a:t>
            </a:r>
            <a:r>
              <a:rPr lang="en-GB" baseline="0" smtClean="0"/>
              <a:t> 7</a:t>
            </a:r>
            <a:endParaRPr lang="en-GB" dirty="0" smtClean="0"/>
          </a:p>
        </p:txBody>
      </p:sp>
      <p:sp>
        <p:nvSpPr>
          <p:cNvPr id="4" name="Номер слайда 3"/>
          <p:cNvSpPr>
            <a:spLocks noGrp="1"/>
          </p:cNvSpPr>
          <p:nvPr>
            <p:ph type="sldNum" sz="quarter" idx="10"/>
          </p:nvPr>
        </p:nvSpPr>
        <p:spPr/>
        <p:txBody>
          <a:bodyPr/>
          <a:lstStyle/>
          <a:p>
            <a:fld id="{6858DB0D-707A-4B4F-9F6C-74B60B20FB92}" type="slidenum">
              <a:rPr lang="en-US" smtClean="0"/>
              <a:pPr/>
              <a:t>8</a:t>
            </a:fld>
            <a:endParaRPr lang="en-US"/>
          </a:p>
        </p:txBody>
      </p:sp>
    </p:spTree>
    <p:extLst>
      <p:ext uri="{BB962C8B-B14F-4D97-AF65-F5344CB8AC3E}">
        <p14:creationId xmlns:p14="http://schemas.microsoft.com/office/powerpoint/2010/main" xmlns="" val="77898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err="1" smtClean="0"/>
              <a:t>Lerctia</a:t>
            </a:r>
            <a:r>
              <a:rPr lang="en-GB" smtClean="0"/>
              <a:t> 8 </a:t>
            </a:r>
            <a:endParaRPr lang="en-US" dirty="0"/>
          </a:p>
        </p:txBody>
      </p:sp>
      <p:sp>
        <p:nvSpPr>
          <p:cNvPr id="4" name="Номер слайда 3"/>
          <p:cNvSpPr>
            <a:spLocks noGrp="1"/>
          </p:cNvSpPr>
          <p:nvPr>
            <p:ph type="sldNum" sz="quarter" idx="10"/>
          </p:nvPr>
        </p:nvSpPr>
        <p:spPr/>
        <p:txBody>
          <a:bodyPr/>
          <a:lstStyle/>
          <a:p>
            <a:fld id="{6858DB0D-707A-4B4F-9F6C-74B60B20FB92}" type="slidenum">
              <a:rPr lang="en-US" smtClean="0"/>
              <a:pPr/>
              <a:t>15</a:t>
            </a:fld>
            <a:endParaRPr lang="en-US"/>
          </a:p>
        </p:txBody>
      </p:sp>
    </p:spTree>
    <p:extLst>
      <p:ext uri="{BB962C8B-B14F-4D97-AF65-F5344CB8AC3E}">
        <p14:creationId xmlns:p14="http://schemas.microsoft.com/office/powerpoint/2010/main" xmlns="" val="154031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err="1" smtClean="0"/>
              <a:t>Lectia</a:t>
            </a:r>
            <a:r>
              <a:rPr lang="en-GB" smtClean="0"/>
              <a:t> 9</a:t>
            </a:r>
            <a:endParaRPr lang="en-US" dirty="0"/>
          </a:p>
        </p:txBody>
      </p:sp>
      <p:sp>
        <p:nvSpPr>
          <p:cNvPr id="4" name="Номер слайда 3"/>
          <p:cNvSpPr>
            <a:spLocks noGrp="1"/>
          </p:cNvSpPr>
          <p:nvPr>
            <p:ph type="sldNum" sz="quarter" idx="10"/>
          </p:nvPr>
        </p:nvSpPr>
        <p:spPr/>
        <p:txBody>
          <a:bodyPr/>
          <a:lstStyle/>
          <a:p>
            <a:fld id="{6858DB0D-707A-4B4F-9F6C-74B60B20FB92}" type="slidenum">
              <a:rPr lang="en-US" smtClean="0"/>
              <a:pPr/>
              <a:t>30</a:t>
            </a:fld>
            <a:endParaRPr lang="en-US"/>
          </a:p>
        </p:txBody>
      </p:sp>
    </p:spTree>
    <p:extLst>
      <p:ext uri="{BB962C8B-B14F-4D97-AF65-F5344CB8AC3E}">
        <p14:creationId xmlns:p14="http://schemas.microsoft.com/office/powerpoint/2010/main" xmlns="" val="62181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1538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134420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218976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64619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7CAE28-B5DB-416C-BBE2-FF443ED9C5B5}"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90635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D7CAE28-B5DB-416C-BBE2-FF443ED9C5B5}"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301116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D7CAE28-B5DB-416C-BBE2-FF443ED9C5B5}" type="datetimeFigureOut">
              <a:rPr lang="en-US" smtClean="0"/>
              <a:pPr/>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205297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D7CAE28-B5DB-416C-BBE2-FF443ED9C5B5}" type="datetimeFigureOut">
              <a:rPr lang="en-US" smtClean="0"/>
              <a:pPr/>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282048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CAE28-B5DB-416C-BBE2-FF443ED9C5B5}" type="datetimeFigureOut">
              <a:rPr lang="en-US" smtClean="0"/>
              <a:pPr/>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148447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417882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369606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CAE28-B5DB-416C-BBE2-FF443ED9C5B5}" type="datetimeFigureOut">
              <a:rPr lang="en-US" smtClean="0"/>
              <a:pPr/>
              <a:t>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C0902-DFCD-4542-83AB-0F1E2C26E220}" type="slidenum">
              <a:rPr lang="en-US" smtClean="0"/>
              <a:pPr/>
              <a:t>‹#›</a:t>
            </a:fld>
            <a:endParaRPr lang="en-US"/>
          </a:p>
        </p:txBody>
      </p:sp>
    </p:spTree>
    <p:extLst>
      <p:ext uri="{BB962C8B-B14F-4D97-AF65-F5344CB8AC3E}">
        <p14:creationId xmlns:p14="http://schemas.microsoft.com/office/powerpoint/2010/main" xmlns="" val="1451582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34565" y="280657"/>
            <a:ext cx="11633703" cy="1204112"/>
          </a:xfrm>
        </p:spPr>
        <p:txBody>
          <a:bodyPr anchor="t">
            <a:normAutofit fontScale="90000"/>
          </a:bodyPr>
          <a:lstStyle/>
          <a:p>
            <a:r>
              <a:rPr lang="ro-MO" sz="5400" b="1" dirty="0" smtClean="0">
                <a:latin typeface="Times New Roman" panose="02020603050405020304" pitchFamily="18" charset="0"/>
                <a:cs typeface="Times New Roman" panose="02020603050405020304" pitchFamily="18" charset="0"/>
              </a:rPr>
              <a:t>Sisteme de comunicatie si transmitere de Date</a:t>
            </a:r>
            <a:r>
              <a:rPr lang="x-none" sz="5400" b="1" dirty="0" smtClean="0">
                <a:latin typeface="Times New Roman" panose="02020603050405020304" pitchFamily="18" charset="0"/>
                <a:cs typeface="Times New Roman" panose="02020603050405020304" pitchFamily="18" charset="0"/>
              </a:rPr>
              <a:t/>
            </a:r>
            <a:br>
              <a:rPr lang="x-none" sz="5400" b="1" dirty="0" smtClean="0">
                <a:latin typeface="Times New Roman" panose="02020603050405020304" pitchFamily="18" charset="0"/>
                <a:cs typeface="Times New Roman" panose="02020603050405020304" pitchFamily="18" charset="0"/>
              </a:rPr>
            </a:br>
            <a:r>
              <a:rPr lang="en-GB" sz="2000" dirty="0" smtClean="0">
                <a:latin typeface="Arial Black" panose="020B0A04020102020204" pitchFamily="34" charset="0"/>
              </a:rPr>
              <a:t>T</a:t>
            </a:r>
            <a:r>
              <a:rPr lang="x-none" sz="2000" dirty="0" smtClean="0">
                <a:latin typeface="Arial Black" panose="020B0A04020102020204" pitchFamily="34" charset="0"/>
              </a:rPr>
              <a:t>.</a:t>
            </a:r>
            <a:r>
              <a:rPr lang="en-GB" sz="2000" dirty="0" smtClean="0">
                <a:latin typeface="Arial Black" panose="020B0A04020102020204" pitchFamily="34" charset="0"/>
              </a:rPr>
              <a:t>5</a:t>
            </a:r>
            <a:r>
              <a:rPr lang="x-none" sz="2000" dirty="0" smtClean="0">
                <a:latin typeface="Arial Black" panose="020B0A04020102020204" pitchFamily="34" charset="0"/>
              </a:rPr>
              <a:t> – </a:t>
            </a:r>
            <a:r>
              <a:rPr lang="en-US" sz="2000" dirty="0" err="1">
                <a:latin typeface="Arial Black" panose="020B0A04020102020204" pitchFamily="34" charset="0"/>
              </a:rPr>
              <a:t>Interfeţe</a:t>
            </a:r>
            <a:r>
              <a:rPr lang="en-US" sz="2000" dirty="0">
                <a:latin typeface="Arial Black" panose="020B0A04020102020204" pitchFamily="34" charset="0"/>
              </a:rPr>
              <a:t> </a:t>
            </a:r>
            <a:r>
              <a:rPr lang="en-US" sz="2000" dirty="0" err="1">
                <a:latin typeface="Arial Black" panose="020B0A04020102020204" pitchFamily="34" charset="0"/>
              </a:rPr>
              <a:t>seriale</a:t>
            </a:r>
            <a:r>
              <a:rPr lang="en-US" sz="2000" dirty="0">
                <a:latin typeface="Arial Black" panose="020B0A04020102020204" pitchFamily="34" charset="0"/>
              </a:rPr>
              <a:t> </a:t>
            </a:r>
            <a:r>
              <a:rPr lang="en-US" sz="2000" dirty="0" smtClean="0">
                <a:latin typeface="Arial Black" panose="020B0A04020102020204" pitchFamily="34" charset="0"/>
              </a:rPr>
              <a:t>.</a:t>
            </a:r>
            <a:endParaRPr lang="en-US" sz="2000" dirty="0">
              <a:latin typeface="Arial Black" panose="020B0A04020102020204" pitchFamily="34" charset="0"/>
            </a:endParaRPr>
          </a:p>
        </p:txBody>
      </p:sp>
      <p:sp>
        <p:nvSpPr>
          <p:cNvPr id="5" name="Подзаголовок 4"/>
          <p:cNvSpPr>
            <a:spLocks noGrp="1"/>
          </p:cNvSpPr>
          <p:nvPr>
            <p:ph type="subTitle" idx="1"/>
          </p:nvPr>
        </p:nvSpPr>
        <p:spPr>
          <a:xfrm>
            <a:off x="1406305" y="6047715"/>
            <a:ext cx="9144000" cy="495678"/>
          </a:xfrm>
        </p:spPr>
        <p:txBody>
          <a:bodyPr/>
          <a:lstStyle/>
          <a:p>
            <a:r>
              <a:rPr lang="x-none" dirty="0" smtClean="0"/>
              <a:t>Conf. Univ. Dr. Crețu Vasilii</a:t>
            </a:r>
            <a:endParaRPr lang="en-US" dirty="0"/>
          </a:p>
        </p:txBody>
      </p:sp>
    </p:spTree>
    <p:extLst>
      <p:ext uri="{BB962C8B-B14F-4D97-AF65-F5344CB8AC3E}">
        <p14:creationId xmlns:p14="http://schemas.microsoft.com/office/powerpoint/2010/main" xmlns="" val="269995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754326"/>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După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bitul</a:t>
            </a:r>
            <a:r>
              <a:rPr lang="en-US" dirty="0">
                <a:solidFill>
                  <a:srgbClr val="000000"/>
                </a:solidFill>
                <a:latin typeface="Times New Roman" panose="02020603050405020304" pitchFamily="18" charset="0"/>
                <a:cs typeface="Times New Roman" panose="02020603050405020304" pitchFamily="18" charset="0"/>
              </a:rPr>
              <a:t> de START </a:t>
            </a:r>
            <a:r>
              <a:rPr lang="en-US" dirty="0" err="1">
                <a:solidFill>
                  <a:srgbClr val="000000"/>
                </a:solidFill>
                <a:latin typeface="Times New Roman" panose="02020603050405020304" pitchFamily="18" charset="0"/>
                <a:cs typeface="Times New Roman" panose="02020603050405020304" pitchFamily="18" charset="0"/>
              </a:rPr>
              <a:t>urmează</a:t>
            </a:r>
            <a:r>
              <a:rPr lang="en-US" dirty="0">
                <a:solidFill>
                  <a:srgbClr val="000000"/>
                </a:solidFill>
                <a:latin typeface="Times New Roman" panose="02020603050405020304" pitchFamily="18" charset="0"/>
                <a:cs typeface="Times New Roman" panose="02020603050405020304" pitchFamily="18" charset="0"/>
              </a:rPr>
              <a:t> 5, 6, 7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8 </a:t>
            </a:r>
            <a:r>
              <a:rPr lang="en-US" dirty="0" err="1">
                <a:solidFill>
                  <a:srgbClr val="000000"/>
                </a:solidFill>
                <a:latin typeface="Times New Roman" panose="02020603050405020304" pitchFamily="18" charset="0"/>
                <a:cs typeface="Times New Roman" panose="02020603050405020304" pitchFamily="18" charset="0"/>
              </a:rPr>
              <a:t>biţi</a:t>
            </a:r>
            <a:r>
              <a:rPr lang="en-US" dirty="0">
                <a:solidFill>
                  <a:srgbClr val="000000"/>
                </a:solidFill>
                <a:latin typeface="Times New Roman" panose="02020603050405020304" pitchFamily="18" charset="0"/>
                <a:cs typeface="Times New Roman" panose="02020603050405020304" pitchFamily="18" charset="0"/>
              </a:rPr>
              <a:t> de date cu </a:t>
            </a:r>
            <a:r>
              <a:rPr lang="en-US" dirty="0" err="1">
                <a:solidFill>
                  <a:srgbClr val="000000"/>
                </a:solidFill>
                <a:latin typeface="Times New Roman" panose="02020603050405020304" pitchFamily="18" charset="0"/>
                <a:cs typeface="Times New Roman" panose="02020603050405020304" pitchFamily="18" charset="0"/>
              </a:rPr>
              <a:t>codare</a:t>
            </a:r>
            <a:r>
              <a:rPr lang="en-US" dirty="0">
                <a:solidFill>
                  <a:srgbClr val="000000"/>
                </a:solidFill>
                <a:latin typeface="Times New Roman" panose="02020603050405020304" pitchFamily="18" charset="0"/>
                <a:cs typeface="Times New Roman" panose="02020603050405020304" pitchFamily="18" charset="0"/>
              </a:rPr>
              <a:t> NRZ. </a:t>
            </a:r>
            <a:r>
              <a:rPr lang="en-US" dirty="0" err="1">
                <a:solidFill>
                  <a:srgbClr val="000000"/>
                </a:solidFill>
                <a:latin typeface="Times New Roman" panose="02020603050405020304" pitchFamily="18" charset="0"/>
                <a:cs typeface="Times New Roman" panose="02020603050405020304" pitchFamily="18" charset="0"/>
              </a:rPr>
              <a:t>Codarea</a:t>
            </a:r>
            <a:r>
              <a:rPr lang="en-US" dirty="0">
                <a:solidFill>
                  <a:srgbClr val="000000"/>
                </a:solidFill>
                <a:latin typeface="Times New Roman" panose="02020603050405020304" pitchFamily="18" charset="0"/>
                <a:cs typeface="Times New Roman" panose="02020603050405020304" pitchFamily="18" charset="0"/>
              </a:rPr>
              <a:t> NRZ </a:t>
            </a:r>
            <a:r>
              <a:rPr lang="en-US" dirty="0" smtClean="0">
                <a:solidFill>
                  <a:srgbClr val="000000"/>
                </a:solidFill>
                <a:latin typeface="Times New Roman" panose="02020603050405020304" pitchFamily="18" charset="0"/>
                <a:cs typeface="Times New Roman" panose="02020603050405020304" pitchFamily="18" charset="0"/>
              </a:rPr>
              <a:t>nu </a:t>
            </a:r>
            <a:r>
              <a:rPr lang="en-US" dirty="0" err="1" smtClean="0">
                <a:solidFill>
                  <a:srgbClr val="000000"/>
                </a:solidFill>
                <a:latin typeface="Times New Roman" panose="02020603050405020304" pitchFamily="18" charset="0"/>
                <a:cs typeface="Times New Roman" panose="02020603050405020304" pitchFamily="18" charset="0"/>
              </a:rPr>
              <a:t>este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autosincronizabilă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urmare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asincronă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poate</a:t>
            </a:r>
            <a:r>
              <a:rPr lang="en-US" dirty="0">
                <a:solidFill>
                  <a:srgbClr val="000000"/>
                </a:solidFill>
                <a:latin typeface="Times New Roman" panose="02020603050405020304" pitchFamily="18" charset="0"/>
                <a:cs typeface="Times New Roman" panose="02020603050405020304" pitchFamily="18" charset="0"/>
              </a:rPr>
              <a:t> fi </a:t>
            </a:r>
            <a:r>
              <a:rPr lang="en-US" b="1" dirty="0">
                <a:solidFill>
                  <a:srgbClr val="000000"/>
                </a:solidFill>
                <a:latin typeface="Times New Roman" panose="02020603050405020304" pitchFamily="18" charset="0"/>
                <a:cs typeface="Times New Roman" panose="02020603050405020304" pitchFamily="18" charset="0"/>
              </a:rPr>
              <a:t>cu tact </a:t>
            </a:r>
            <a:r>
              <a:rPr lang="en-US" b="1" dirty="0" smtClean="0">
                <a:solidFill>
                  <a:srgbClr val="000000"/>
                </a:solidFill>
                <a:latin typeface="Times New Roman" panose="02020603050405020304" pitchFamily="18" charset="0"/>
                <a:cs typeface="Times New Roman" panose="02020603050405020304" pitchFamily="18" charset="0"/>
              </a:rPr>
              <a:t>standard </a:t>
            </a:r>
            <a:r>
              <a:rPr lang="en-US" b="1" dirty="0" err="1" smtClean="0">
                <a:solidFill>
                  <a:srgbClr val="000000"/>
                </a:solidFill>
                <a:latin typeface="Times New Roman" panose="02020603050405020304" pitchFamily="18" charset="0"/>
                <a:cs typeface="Times New Roman" panose="02020603050405020304" pitchFamily="18" charset="0"/>
              </a:rPr>
              <a:t>sau</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cu </a:t>
            </a:r>
            <a:r>
              <a:rPr lang="en-US" b="1" dirty="0" err="1">
                <a:solidFill>
                  <a:srgbClr val="000000"/>
                </a:solidFill>
                <a:latin typeface="Times New Roman" panose="02020603050405020304" pitchFamily="18" charset="0"/>
                <a:cs typeface="Times New Roman" panose="02020603050405020304" pitchFamily="18" charset="0"/>
              </a:rPr>
              <a:t>transmisia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tactului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Transmisia</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numeşte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asincronă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emisia</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unui</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caracter</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poate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avea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loc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orice</a:t>
            </a:r>
            <a:r>
              <a:rPr lang="en-US" b="1" dirty="0">
                <a:solidFill>
                  <a:srgbClr val="000000"/>
                </a:solidFill>
                <a:latin typeface="Times New Roman" panose="02020603050405020304" pitchFamily="18" charset="0"/>
                <a:cs typeface="Times New Roman" panose="02020603050405020304" pitchFamily="18" charset="0"/>
              </a:rPr>
              <a:t> moment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dacă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repaus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stare MARK. </a:t>
            </a:r>
            <a:r>
              <a:rPr lang="en-US" dirty="0" err="1">
                <a:solidFill>
                  <a:srgbClr val="000000"/>
                </a:solidFill>
                <a:latin typeface="Times New Roman" panose="02020603050405020304" pitchFamily="18" charset="0"/>
                <a:cs typeface="Times New Roman" panose="02020603050405020304" pitchFamily="18" charset="0"/>
              </a:rPr>
              <a:t>Biţii</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în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cuvânt</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sincron</a:t>
            </a:r>
            <a:r>
              <a:rPr lang="en-US" dirty="0">
                <a:solidFill>
                  <a:srgbClr val="000000"/>
                </a:solidFill>
                <a:latin typeface="Times New Roman" panose="02020603050405020304" pitchFamily="18" charset="0"/>
                <a:cs typeface="Times New Roman" panose="02020603050405020304" pitchFamily="18" charset="0"/>
              </a:rPr>
              <a:t>, cu un tact </a:t>
            </a:r>
            <a:r>
              <a:rPr lang="en-US" dirty="0" err="1">
                <a:solidFill>
                  <a:srgbClr val="000000"/>
                </a:solidFill>
                <a:latin typeface="Times New Roman" panose="02020603050405020304" pitchFamily="18" charset="0"/>
                <a:cs typeface="Times New Roman" panose="02020603050405020304" pitchFamily="18" charset="0"/>
              </a:rPr>
              <a:t>stadard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cu un tact </a:t>
            </a:r>
            <a:r>
              <a:rPr lang="en-US" dirty="0" err="1">
                <a:solidFill>
                  <a:srgbClr val="000000"/>
                </a:solidFill>
                <a:latin typeface="Times New Roman" panose="02020603050405020304" pitchFamily="18" charset="0"/>
                <a:cs typeface="Times New Roman" panose="02020603050405020304" pitchFamily="18" charset="0"/>
              </a:rPr>
              <a:t>transmis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fiecare</a:t>
            </a:r>
            <a:r>
              <a:rPr lang="en-US" dirty="0">
                <a:solidFill>
                  <a:srgbClr val="000000"/>
                </a:solidFill>
                <a:latin typeface="Times New Roman" panose="02020603050405020304" pitchFamily="18" charset="0"/>
                <a:cs typeface="Times New Roman" panose="02020603050405020304" pitchFamily="18" charset="0"/>
              </a:rPr>
              <a:t> bit </a:t>
            </a:r>
            <a:r>
              <a:rPr lang="en-US" dirty="0" err="1" smtClean="0">
                <a:solidFill>
                  <a:srgbClr val="000000"/>
                </a:solidFill>
                <a:latin typeface="Times New Roman" panose="02020603050405020304" pitchFamily="18" charset="0"/>
                <a:cs typeface="Times New Roman" panose="02020603050405020304" pitchFamily="18" charset="0"/>
              </a:rPr>
              <a:t>fiind</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codificat</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cu un </a:t>
            </a:r>
            <a:r>
              <a:rPr lang="en-US" dirty="0" err="1">
                <a:solidFill>
                  <a:srgbClr val="000000"/>
                </a:solidFill>
                <a:latin typeface="Times New Roman" panose="02020603050405020304" pitchFamily="18" charset="0"/>
                <a:cs typeface="Times New Roman" panose="02020603050405020304" pitchFamily="18" charset="0"/>
              </a:rPr>
              <a:t>nivel</a:t>
            </a:r>
            <a:r>
              <a:rPr lang="en-US" dirty="0">
                <a:solidFill>
                  <a:srgbClr val="000000"/>
                </a:solidFill>
                <a:latin typeface="Times New Roman" panose="02020603050405020304" pitchFamily="18" charset="0"/>
                <a:cs typeface="Times New Roman" panose="02020603050405020304" pitchFamily="18" charset="0"/>
              </a:rPr>
              <a:t> logic </a:t>
            </a:r>
            <a:r>
              <a:rPr lang="en-US" dirty="0" err="1">
                <a:solidFill>
                  <a:srgbClr val="000000"/>
                </a:solidFill>
                <a:latin typeface="Times New Roman" panose="02020603050405020304" pitchFamily="18" charset="0"/>
                <a:cs typeface="Times New Roman" panose="02020603050405020304" pitchFamily="18" charset="0"/>
              </a:rPr>
              <a:t>într</a:t>
            </a:r>
            <a:r>
              <a:rPr lang="en-US" dirty="0">
                <a:solidFill>
                  <a:srgbClr val="000000"/>
                </a:solidFill>
                <a:latin typeface="Times New Roman" panose="02020603050405020304" pitchFamily="18" charset="0"/>
                <a:cs typeface="Times New Roman" panose="02020603050405020304" pitchFamily="18" charset="0"/>
              </a:rPr>
              <a:t>-o </a:t>
            </a:r>
            <a:r>
              <a:rPr lang="en-US" dirty="0" err="1">
                <a:solidFill>
                  <a:srgbClr val="000000"/>
                </a:solidFill>
                <a:latin typeface="Times New Roman" panose="02020603050405020304" pitchFamily="18" charset="0"/>
                <a:cs typeface="Times New Roman" panose="02020603050405020304" pitchFamily="18" charset="0"/>
              </a:rPr>
              <a:t>celulă</a:t>
            </a:r>
            <a:r>
              <a:rPr lang="en-US" dirty="0">
                <a:solidFill>
                  <a:srgbClr val="000000"/>
                </a:solidFill>
                <a:latin typeface="Times New Roman" panose="02020603050405020304" pitchFamily="18" charset="0"/>
                <a:cs typeface="Times New Roman" panose="02020603050405020304" pitchFamily="18" charset="0"/>
              </a:rPr>
              <a:t> bit. </a:t>
            </a:r>
            <a:r>
              <a:rPr lang="en-US" dirty="0" err="1">
                <a:solidFill>
                  <a:srgbClr val="000000"/>
                </a:solidFill>
                <a:latin typeface="Times New Roman" panose="02020603050405020304" pitchFamily="18" charset="0"/>
                <a:cs typeface="Times New Roman" panose="02020603050405020304" pitchFamily="18" charset="0"/>
              </a:rPr>
              <a:t>După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biţii</a:t>
            </a:r>
            <a:r>
              <a:rPr lang="en-US" dirty="0">
                <a:solidFill>
                  <a:srgbClr val="000000"/>
                </a:solidFill>
                <a:latin typeface="Times New Roman" panose="02020603050405020304" pitchFamily="18" charset="0"/>
                <a:cs typeface="Times New Roman" panose="02020603050405020304" pitchFamily="18" charset="0"/>
              </a:rPr>
              <a:t> de date </a:t>
            </a:r>
            <a:r>
              <a:rPr lang="en-US" dirty="0" err="1">
                <a:solidFill>
                  <a:srgbClr val="000000"/>
                </a:solidFill>
                <a:latin typeface="Times New Roman" panose="02020603050405020304" pitchFamily="18" charset="0"/>
                <a:cs typeface="Times New Roman" panose="02020603050405020304" pitchFamily="18" charset="0"/>
              </a:rPr>
              <a:t>urmează</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un bit de </a:t>
            </a:r>
            <a:r>
              <a:rPr lang="en-US" b="1" dirty="0" err="1" smtClean="0">
                <a:solidFill>
                  <a:srgbClr val="000000"/>
                </a:solidFill>
                <a:latin typeface="Times New Roman" panose="02020603050405020304" pitchFamily="18" charset="0"/>
                <a:cs typeface="Times New Roman" panose="02020603050405020304" pitchFamily="18" charset="0"/>
              </a:rPr>
              <a:t>paritate</a:t>
            </a:r>
            <a:r>
              <a:rPr lang="en-US" b="1"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pentru</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verificarea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corectitudinii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mesajului</a:t>
            </a:r>
            <a:r>
              <a:rPr lang="en-US" dirty="0">
                <a:solidFill>
                  <a:srgbClr val="000000"/>
                </a:solidFill>
                <a:latin typeface="Times New Roman" panose="02020603050405020304" pitchFamily="18" charset="0"/>
                <a:cs typeface="Times New Roman" panose="02020603050405020304" pitchFamily="18" charset="0"/>
              </a:rPr>
              <a:t> la receptor. </a:t>
            </a:r>
            <a:r>
              <a:rPr lang="en-US" dirty="0" err="1">
                <a:solidFill>
                  <a:srgbClr val="000000"/>
                </a:solidFill>
                <a:latin typeface="Times New Roman" panose="02020603050405020304" pitchFamily="18" charset="0"/>
                <a:cs typeface="Times New Roman" panose="02020603050405020304" pitchFamily="18" charset="0"/>
              </a:rPr>
              <a:t>După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bitul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paritate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urmează</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un bit</a:t>
            </a:r>
            <a:r>
              <a:rPr lang="en-US" dirty="0">
                <a:solidFill>
                  <a:srgbClr val="000000"/>
                </a:solidFill>
                <a:latin typeface="Times New Roman" panose="02020603050405020304" pitchFamily="18" charset="0"/>
                <a:cs typeface="Times New Roman" panose="02020603050405020304" pitchFamily="18" charset="0"/>
              </a:rPr>
              <a:t>, un bit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jumătate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biţi</a:t>
            </a:r>
            <a:r>
              <a:rPr lang="en-US" dirty="0">
                <a:solidFill>
                  <a:srgbClr val="000000"/>
                </a:solidFill>
                <a:latin typeface="Times New Roman" panose="02020603050405020304" pitchFamily="18" charset="0"/>
                <a:cs typeface="Times New Roman" panose="02020603050405020304" pitchFamily="18" charset="0"/>
              </a:rPr>
              <a:t> de STOP,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stare MARK, </a:t>
            </a:r>
            <a:r>
              <a:rPr lang="en-US" dirty="0" err="1">
                <a:solidFill>
                  <a:srgbClr val="000000"/>
                </a:solidFill>
                <a:latin typeface="Times New Roman" panose="02020603050405020304" pitchFamily="18" charset="0"/>
                <a:cs typeface="Times New Roman" panose="02020603050405020304" pitchFamily="18" charset="0"/>
              </a:rPr>
              <a:t>după</a:t>
            </a:r>
            <a:r>
              <a:rPr lang="en-US" dirty="0">
                <a:solidFill>
                  <a:srgbClr val="000000"/>
                </a:solidFill>
                <a:latin typeface="Times New Roman" panose="02020603050405020304" pitchFamily="18" charset="0"/>
                <a:cs typeface="Times New Roman" panose="02020603050405020304" pitchFamily="18" charset="0"/>
              </a:rPr>
              <a:t> care </a:t>
            </a:r>
            <a:r>
              <a:rPr lang="en-US" dirty="0" err="1">
                <a:solidFill>
                  <a:srgbClr val="000000"/>
                </a:solidFill>
                <a:latin typeface="Times New Roman" panose="02020603050405020304" pitchFamily="18" charset="0"/>
                <a:cs typeface="Times New Roman" panose="02020603050405020304" pitchFamily="18" charset="0"/>
              </a:rPr>
              <a:t>linia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reintră</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în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repaus</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0" y="2173147"/>
            <a:ext cx="6096000" cy="369332"/>
          </a:xfrm>
          <a:prstGeom prst="rect">
            <a:avLst/>
          </a:prstGeom>
        </p:spPr>
        <p:txBody>
          <a:bodyPr>
            <a:spAutoFit/>
          </a:bodyPr>
          <a:lstStyle/>
          <a:p>
            <a:r>
              <a:rPr lang="fr-FR" b="1" dirty="0">
                <a:solidFill>
                  <a:srgbClr val="000000"/>
                </a:solidFill>
                <a:latin typeface="Times New Roman" pitchFamily="18" charset="0"/>
                <a:cs typeface="Times New Roman" pitchFamily="18" charset="0"/>
              </a:rPr>
              <a:t>Structura unui cadru de date sincron</a:t>
            </a:r>
            <a:r>
              <a:rPr lang="fr-FR"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Прямоугольник 5"/>
          <p:cNvSpPr/>
          <p:nvPr/>
        </p:nvSpPr>
        <p:spPr>
          <a:xfrm>
            <a:off x="0" y="2542479"/>
            <a:ext cx="12192000" cy="646331"/>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Un </a:t>
            </a:r>
            <a:r>
              <a:rPr lang="en-US" dirty="0" err="1">
                <a:solidFill>
                  <a:srgbClr val="000000"/>
                </a:solidFill>
                <a:latin typeface="Times New Roman" panose="02020603050405020304" pitchFamily="18" charset="0"/>
                <a:cs typeface="Times New Roman" panose="02020603050405020304" pitchFamily="18" charset="0"/>
              </a:rPr>
              <a:t>cadru</a:t>
            </a:r>
            <a:r>
              <a:rPr lang="en-US" dirty="0">
                <a:solidFill>
                  <a:srgbClr val="000000"/>
                </a:solidFill>
                <a:latin typeface="Times New Roman" panose="02020603050405020304" pitchFamily="18" charset="0"/>
                <a:cs typeface="Times New Roman" panose="02020603050405020304" pitchFamily="18" charset="0"/>
              </a:rPr>
              <a:t> de date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format din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multe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cuvinte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transmise</a:t>
            </a:r>
            <a:r>
              <a:rPr lang="en-US" dirty="0">
                <a:solidFill>
                  <a:srgbClr val="000000"/>
                </a:solidFill>
                <a:latin typeface="Times New Roman" panose="02020603050405020304" pitchFamily="18" charset="0"/>
                <a:cs typeface="Times New Roman" panose="02020603050405020304" pitchFamily="18" charset="0"/>
              </a:rPr>
              <a:t> serial. </a:t>
            </a:r>
            <a:r>
              <a:rPr lang="en-US" b="1" dirty="0" err="1">
                <a:solidFill>
                  <a:srgbClr val="000000"/>
                </a:solidFill>
                <a:latin typeface="Times New Roman" panose="02020603050405020304" pitchFamily="18" charset="0"/>
                <a:cs typeface="Times New Roman" panose="02020603050405020304" pitchFamily="18" charset="0"/>
              </a:rPr>
              <a:t>Informaţia</a:t>
            </a:r>
            <a:r>
              <a:rPr lang="en-US" b="1" dirty="0">
                <a:solidFill>
                  <a:srgbClr val="000000"/>
                </a:solidFill>
                <a:latin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cs typeface="Times New Roman" panose="02020603050405020304" pitchFamily="18" charset="0"/>
              </a:rPr>
              <a:t>de </a:t>
            </a:r>
            <a:r>
              <a:rPr lang="en-US" b="1" dirty="0" err="1" smtClean="0">
                <a:solidFill>
                  <a:srgbClr val="000000"/>
                </a:solidFill>
                <a:latin typeface="Times New Roman" panose="02020603050405020304" pitchFamily="18" charset="0"/>
                <a:cs typeface="Times New Roman" panose="02020603050405020304" pitchFamily="18" charset="0"/>
              </a:rPr>
              <a:t>sincronizare</a:t>
            </a:r>
            <a:r>
              <a:rPr lang="en-US" b="1"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transmisă</a:t>
            </a:r>
            <a:r>
              <a:rPr lang="en-US" dirty="0">
                <a:solidFill>
                  <a:srgbClr val="000000"/>
                </a:solidFill>
                <a:latin typeface="Times New Roman" panose="02020603050405020304" pitchFamily="18" charset="0"/>
                <a:cs typeface="Times New Roman" panose="02020603050405020304" pitchFamily="18" charset="0"/>
              </a:rPr>
              <a:t> la </a:t>
            </a:r>
            <a:r>
              <a:rPr lang="en-US" dirty="0" err="1">
                <a:solidFill>
                  <a:srgbClr val="000000"/>
                </a:solidFill>
                <a:latin typeface="Times New Roman" panose="02020603050405020304" pitchFamily="18" charset="0"/>
                <a:cs typeface="Times New Roman" panose="02020603050405020304" pitchFamily="18" charset="0"/>
              </a:rPr>
              <a:t>începutul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cadrului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blocului</a:t>
            </a:r>
            <a:r>
              <a:rPr lang="en-US" dirty="0">
                <a:solidFill>
                  <a:srgbClr val="000000"/>
                </a:solidFill>
                <a:latin typeface="Times New Roman" panose="02020603050405020304" pitchFamily="18" charset="0"/>
                <a:cs typeface="Times New Roman" panose="02020603050405020304" pitchFamily="18" charset="0"/>
              </a:rPr>
              <a:t>) de </a:t>
            </a:r>
            <a:r>
              <a:rPr lang="en-US" dirty="0" smtClean="0">
                <a:solidFill>
                  <a:srgbClr val="000000"/>
                </a:solidFill>
                <a:latin typeface="Times New Roman" panose="02020603050405020304" pitchFamily="18" charset="0"/>
                <a:cs typeface="Times New Roman" panose="02020603050405020304" pitchFamily="18" charset="0"/>
              </a:rPr>
              <a:t>date</a:t>
            </a:r>
            <a:r>
              <a:rPr lang="en-US" dirty="0">
                <a:solidFill>
                  <a:srgbClr val="00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stretch>
            <a:fillRect/>
          </a:stretch>
        </p:blipFill>
        <p:spPr>
          <a:xfrm>
            <a:off x="0" y="3188810"/>
            <a:ext cx="6847713" cy="2357872"/>
          </a:xfrm>
          <a:prstGeom prst="rect">
            <a:avLst/>
          </a:prstGeom>
        </p:spPr>
      </p:pic>
      <p:sp>
        <p:nvSpPr>
          <p:cNvPr id="8" name="Прямоугольник 7"/>
          <p:cNvSpPr/>
          <p:nvPr/>
        </p:nvSpPr>
        <p:spPr>
          <a:xfrm>
            <a:off x="751713" y="5546682"/>
            <a:ext cx="3372231" cy="369332"/>
          </a:xfrm>
          <a:prstGeom prst="rect">
            <a:avLst/>
          </a:prstGeom>
        </p:spPr>
        <p:txBody>
          <a:bodyPr wrap="square">
            <a:spAutoFit/>
          </a:bodyPr>
          <a:lstStyle/>
          <a:p>
            <a:r>
              <a:rPr lang="fr-FR" dirty="0">
                <a:solidFill>
                  <a:srgbClr val="000000"/>
                </a:solidFill>
                <a:latin typeface="Times New Roman" pitchFamily="18" charset="0"/>
                <a:cs typeface="Times New Roman" pitchFamily="18" charset="0"/>
              </a:rPr>
              <a:t>Structura unui cadru de date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29157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18848" cy="2031325"/>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La </a:t>
            </a:r>
            <a:r>
              <a:rPr lang="en-US" dirty="0" err="1">
                <a:solidFill>
                  <a:srgbClr val="000000"/>
                </a:solidFill>
                <a:latin typeface="Times New Roman" panose="02020603050405020304" pitchFamily="18" charset="0"/>
                <a:cs typeface="Times New Roman" panose="02020603050405020304" pitchFamily="18" charset="0"/>
              </a:rPr>
              <a:t>transmisia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sincronă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posibilă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datelor</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cu </a:t>
            </a:r>
            <a:r>
              <a:rPr lang="en-US" b="1" dirty="0" err="1">
                <a:solidFill>
                  <a:srgbClr val="000000"/>
                </a:solidFill>
                <a:latin typeface="Times New Roman" panose="02020603050405020304" pitchFamily="18" charset="0"/>
                <a:cs typeface="Times New Roman" panose="02020603050405020304" pitchFamily="18" charset="0"/>
              </a:rPr>
              <a:t>refacerea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tactului</a:t>
            </a:r>
            <a:r>
              <a:rPr lang="en-US" b="1" dirty="0">
                <a:solidFill>
                  <a:srgbClr val="000000"/>
                </a:solidFill>
                <a:latin typeface="Times New Roman" panose="02020603050405020304" pitchFamily="18" charset="0"/>
                <a:cs typeface="Times New Roman" panose="02020603050405020304" pitchFamily="18" charset="0"/>
              </a:rPr>
              <a:t> la </a:t>
            </a:r>
            <a:r>
              <a:rPr lang="en-US" b="1" dirty="0" smtClean="0">
                <a:solidFill>
                  <a:srgbClr val="000000"/>
                </a:solidFill>
                <a:latin typeface="Times New Roman" panose="02020603050405020304" pitchFamily="18" charset="0"/>
                <a:cs typeface="Times New Roman" panose="02020603050405020304" pitchFamily="18" charset="0"/>
              </a:rPr>
              <a:t>receptor din </a:t>
            </a:r>
            <a:r>
              <a:rPr lang="en-US" b="1" dirty="0" err="1">
                <a:solidFill>
                  <a:srgbClr val="000000"/>
                </a:solidFill>
                <a:latin typeface="Times New Roman" panose="02020603050405020304" pitchFamily="18" charset="0"/>
                <a:cs typeface="Times New Roman" panose="02020603050405020304" pitchFamily="18" charset="0"/>
              </a:rPr>
              <a:t>datele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transmise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aceea</a:t>
            </a:r>
            <a:r>
              <a:rPr lang="en-US" dirty="0">
                <a:solidFill>
                  <a:srgbClr val="000000"/>
                </a:solidFill>
                <a:latin typeface="Times New Roman" panose="02020603050405020304" pitchFamily="18" charset="0"/>
                <a:cs typeface="Times New Roman" panose="02020603050405020304" pitchFamily="18" charset="0"/>
              </a:rPr>
              <a:t>, un </a:t>
            </a:r>
            <a:r>
              <a:rPr lang="en-US" b="1" dirty="0" err="1">
                <a:solidFill>
                  <a:srgbClr val="000000"/>
                </a:solidFill>
                <a:latin typeface="Times New Roman" panose="02020603050405020304" pitchFamily="18" charset="0"/>
                <a:cs typeface="Times New Roman" panose="02020603050405020304" pitchFamily="18" charset="0"/>
              </a:rPr>
              <a:t>cadru</a:t>
            </a:r>
            <a:r>
              <a:rPr lang="en-US" b="1" dirty="0">
                <a:solidFill>
                  <a:srgbClr val="000000"/>
                </a:solidFill>
                <a:latin typeface="Times New Roman" panose="02020603050405020304" pitchFamily="18" charset="0"/>
                <a:cs typeface="Times New Roman" panose="02020603050405020304" pitchFamily="18" charset="0"/>
              </a:rPr>
              <a:t> de date </a:t>
            </a:r>
            <a:r>
              <a:rPr lang="en-US" b="1" dirty="0" err="1">
                <a:solidFill>
                  <a:srgbClr val="000000"/>
                </a:solidFill>
                <a:latin typeface="Times New Roman" panose="02020603050405020304" pitchFamily="18" charset="0"/>
                <a:cs typeface="Times New Roman" panose="02020603050405020304" pitchFamily="18" charset="0"/>
              </a:rPr>
              <a:t>începe</a:t>
            </a:r>
            <a:r>
              <a:rPr lang="en-US" b="1" dirty="0">
                <a:solidFill>
                  <a:srgbClr val="000000"/>
                </a:solidFill>
                <a:latin typeface="Times New Roman" panose="02020603050405020304" pitchFamily="18" charset="0"/>
                <a:cs typeface="Times New Roman" panose="02020603050405020304" pitchFamily="18" charset="0"/>
              </a:rPr>
              <a:t> cu o </a:t>
            </a:r>
            <a:r>
              <a:rPr lang="en-US" b="1" dirty="0" err="1">
                <a:solidFill>
                  <a:srgbClr val="000000"/>
                </a:solidFill>
                <a:latin typeface="Times New Roman" panose="02020603050405020304" pitchFamily="18" charset="0"/>
                <a:cs typeface="Times New Roman" panose="02020603050405020304" pitchFamily="18" charset="0"/>
              </a:rPr>
              <a:t>zonă</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sincronizare</a:t>
            </a:r>
            <a:r>
              <a:rPr lang="en-US" b="1"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care </a:t>
            </a:r>
            <a:r>
              <a:rPr lang="en-US" dirty="0" err="1" smtClean="0">
                <a:solidFill>
                  <a:srgbClr val="000000"/>
                </a:solidFill>
                <a:latin typeface="Times New Roman" panose="02020603050405020304" pitchFamily="18" charset="0"/>
                <a:cs typeface="Times New Roman" panose="02020603050405020304" pitchFamily="18" charset="0"/>
              </a:rPr>
              <a:t>conţine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tranziţii</a:t>
            </a:r>
            <a:r>
              <a:rPr lang="en-US" dirty="0">
                <a:solidFill>
                  <a:srgbClr val="000000"/>
                </a:solidFill>
                <a:latin typeface="Times New Roman" panose="02020603050405020304" pitchFamily="18" charset="0"/>
                <a:cs typeface="Times New Roman" panose="02020603050405020304" pitchFamily="18" charset="0"/>
              </a:rPr>
              <a:t> dese,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permite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buclei</a:t>
            </a:r>
            <a:r>
              <a:rPr lang="en-US" dirty="0">
                <a:solidFill>
                  <a:srgbClr val="000000"/>
                </a:solidFill>
                <a:latin typeface="Times New Roman" panose="02020603050405020304" pitchFamily="18" charset="0"/>
                <a:cs typeface="Times New Roman" panose="02020603050405020304" pitchFamily="18" charset="0"/>
              </a:rPr>
              <a:t> PLL din receptor </a:t>
            </a:r>
            <a:r>
              <a:rPr lang="en-US" dirty="0" err="1">
                <a:solidFill>
                  <a:srgbClr val="000000"/>
                </a:solidFill>
                <a:latin typeface="Times New Roman" panose="02020603050405020304" pitchFamily="18" charset="0"/>
                <a:cs typeface="Times New Roman" panose="02020603050405020304" pitchFamily="18" charset="0"/>
              </a:rPr>
              <a:t>să</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sincronizeze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Urmează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apoi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regulă</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un </a:t>
            </a:r>
            <a:r>
              <a:rPr lang="en-US" b="1" dirty="0" err="1">
                <a:solidFill>
                  <a:srgbClr val="000000"/>
                </a:solidFill>
                <a:latin typeface="Times New Roman" panose="02020603050405020304" pitchFamily="18" charset="0"/>
                <a:cs typeface="Times New Roman" panose="02020603050405020304" pitchFamily="18" charset="0"/>
              </a:rPr>
              <a:t>antet</a:t>
            </a:r>
            <a:r>
              <a:rPr lang="en-US" b="1" dirty="0">
                <a:solidFill>
                  <a:srgbClr val="000000"/>
                </a:solidFill>
                <a:latin typeface="Times New Roman" panose="02020603050405020304" pitchFamily="18" charset="0"/>
                <a:cs typeface="Times New Roman" panose="02020603050405020304" pitchFamily="18" charset="0"/>
              </a:rPr>
              <a:t> format </a:t>
            </a:r>
            <a:r>
              <a:rPr lang="en-US" b="1" dirty="0" err="1">
                <a:solidFill>
                  <a:srgbClr val="000000"/>
                </a:solidFill>
                <a:latin typeface="Times New Roman" panose="02020603050405020304" pitchFamily="18" charset="0"/>
                <a:cs typeface="Times New Roman" panose="02020603050405020304" pitchFamily="18" charset="0"/>
              </a:rPr>
              <a:t>dintr</a:t>
            </a:r>
            <a:r>
              <a:rPr lang="en-US" b="1" dirty="0">
                <a:solidFill>
                  <a:srgbClr val="000000"/>
                </a:solidFill>
                <a:latin typeface="Times New Roman" panose="02020603050405020304" pitchFamily="18" charset="0"/>
                <a:cs typeface="Times New Roman" panose="02020603050405020304" pitchFamily="18" charset="0"/>
              </a:rPr>
              <a:t>-un </a:t>
            </a:r>
            <a:r>
              <a:rPr lang="en-US" b="1" dirty="0" err="1">
                <a:solidFill>
                  <a:srgbClr val="000000"/>
                </a:solidFill>
                <a:latin typeface="Times New Roman" panose="02020603050405020304" pitchFamily="18" charset="0"/>
                <a:cs typeface="Times New Roman" panose="02020603050405020304" pitchFamily="18" charset="0"/>
              </a:rPr>
              <a:t>identificator</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care </a:t>
            </a:r>
            <a:r>
              <a:rPr lang="en-US" dirty="0" err="1">
                <a:solidFill>
                  <a:srgbClr val="000000"/>
                </a:solidFill>
                <a:latin typeface="Times New Roman" panose="02020603050405020304" pitchFamily="18" charset="0"/>
                <a:cs typeface="Times New Roman" panose="02020603050405020304" pitchFamily="18" charset="0"/>
              </a:rPr>
              <a:t>depinde</a:t>
            </a:r>
            <a:r>
              <a:rPr lang="en-US" dirty="0">
                <a:solidFill>
                  <a:srgbClr val="000000"/>
                </a:solidFill>
                <a:latin typeface="Times New Roman" panose="02020603050405020304" pitchFamily="18" charset="0"/>
                <a:cs typeface="Times New Roman" panose="02020603050405020304" pitchFamily="18" charset="0"/>
              </a:rPr>
              <a:t> de </a:t>
            </a:r>
            <a:r>
              <a:rPr lang="en-US" dirty="0" err="1" smtClean="0">
                <a:solidFill>
                  <a:srgbClr val="000000"/>
                </a:solidFill>
                <a:latin typeface="Times New Roman" panose="02020603050405020304" pitchFamily="18" charset="0"/>
                <a:cs typeface="Times New Roman" panose="02020603050405020304" pitchFamily="18" charset="0"/>
              </a:rPr>
              <a:t>tipul</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transmisiei</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adresa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destinaţiei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adresa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sursei</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Zona de date </a:t>
            </a:r>
            <a:r>
              <a:rPr lang="en-US" dirty="0">
                <a:solidFill>
                  <a:srgbClr val="000000"/>
                </a:solidFill>
                <a:latin typeface="Times New Roman" panose="02020603050405020304" pitchFamily="18" charset="0"/>
                <a:cs typeface="Times New Roman" panose="02020603050405020304" pitchFamily="18" charset="0"/>
              </a:rPr>
              <a:t>are </a:t>
            </a:r>
            <a:r>
              <a:rPr lang="en-US" dirty="0" err="1">
                <a:solidFill>
                  <a:srgbClr val="000000"/>
                </a:solidFill>
                <a:latin typeface="Times New Roman" panose="02020603050405020304" pitchFamily="18" charset="0"/>
                <a:cs typeface="Times New Roman" panose="02020603050405020304" pitchFamily="18" charset="0"/>
              </a:rPr>
              <a:t>cea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mare </a:t>
            </a:r>
            <a:r>
              <a:rPr lang="en-US" dirty="0" err="1" smtClean="0">
                <a:solidFill>
                  <a:srgbClr val="000000"/>
                </a:solidFill>
                <a:latin typeface="Times New Roman" panose="02020603050405020304" pitchFamily="18" charset="0"/>
                <a:cs typeface="Times New Roman" panose="02020603050405020304" pitchFamily="18" charset="0"/>
              </a:rPr>
              <a:t>dimensiune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şi</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urmată</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cuvinte</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CRC</a:t>
            </a:r>
            <a:r>
              <a:rPr lang="en-US" dirty="0">
                <a:solidFill>
                  <a:srgbClr val="000000"/>
                </a:solidFill>
                <a:latin typeface="Times New Roman" panose="02020603050405020304" pitchFamily="18" charset="0"/>
                <a:cs typeface="Times New Roman" panose="02020603050405020304" pitchFamily="18" charset="0"/>
              </a:rPr>
              <a:t> (Cyclic Redundancy Code)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verificarea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corectitudinii</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transmisiei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Presupunând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că</a:t>
            </a:r>
            <a:r>
              <a:rPr lang="en-US" dirty="0">
                <a:solidFill>
                  <a:srgbClr val="000000"/>
                </a:solidFill>
                <a:latin typeface="Times New Roman" panose="02020603050405020304" pitchFamily="18" charset="0"/>
                <a:cs typeface="Times New Roman" panose="02020603050405020304" pitchFamily="18" charset="0"/>
              </a:rPr>
              <a:t> zona de date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formată</a:t>
            </a:r>
            <a:r>
              <a:rPr lang="en-US" dirty="0">
                <a:solidFill>
                  <a:srgbClr val="000000"/>
                </a:solidFill>
                <a:latin typeface="Times New Roman" panose="02020603050405020304" pitchFamily="18" charset="0"/>
                <a:cs typeface="Times New Roman" panose="02020603050405020304" pitchFamily="18" charset="0"/>
              </a:rPr>
              <a:t> din 100 de </a:t>
            </a:r>
            <a:r>
              <a:rPr lang="en-US" dirty="0" err="1">
                <a:solidFill>
                  <a:srgbClr val="000000"/>
                </a:solidFill>
                <a:latin typeface="Times New Roman" panose="02020603050405020304" pitchFamily="18" charset="0"/>
                <a:cs typeface="Times New Roman" panose="02020603050405020304" pitchFamily="18" charset="0"/>
              </a:rPr>
              <a:t>cuvinte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zona de </a:t>
            </a:r>
            <a:r>
              <a:rPr lang="en-US" dirty="0" err="1">
                <a:latin typeface="Times New Roman" panose="02020603050405020304" pitchFamily="18" charset="0"/>
                <a:cs typeface="Times New Roman" panose="02020603050405020304" pitchFamily="18" charset="0"/>
              </a:rPr>
              <a:t>sincronizare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antetul</a:t>
            </a:r>
            <a:r>
              <a:rPr lang="en-US" dirty="0">
                <a:latin typeface="Times New Roman" panose="02020603050405020304" pitchFamily="18" charset="0"/>
                <a:cs typeface="Times New Roman" panose="02020603050405020304" pitchFamily="18" charset="0"/>
              </a:rPr>
              <a:t> au 10 </a:t>
            </a:r>
            <a:r>
              <a:rPr lang="en-US" dirty="0" err="1">
                <a:latin typeface="Times New Roman" panose="02020603050405020304" pitchFamily="18" charset="0"/>
                <a:cs typeface="Times New Roman" panose="02020603050405020304" pitchFamily="18" charset="0"/>
              </a:rPr>
              <a:t>cuvinte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vedea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surplusul</a:t>
            </a:r>
            <a:r>
              <a:rPr lang="en-US" dirty="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informaţie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overhead bits) </a:t>
            </a:r>
            <a:r>
              <a:rPr lang="en-US" b="1" dirty="0" err="1">
                <a:latin typeface="Times New Roman" panose="02020603050405020304" pitchFamily="18" charset="0"/>
                <a:cs typeface="Times New Roman" panose="02020603050405020304" pitchFamily="18" charset="0"/>
              </a:rPr>
              <a:t>este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doar</a:t>
            </a:r>
            <a:r>
              <a:rPr lang="en-US" b="1" dirty="0">
                <a:latin typeface="Times New Roman" panose="02020603050405020304" pitchFamily="18" charset="0"/>
                <a:cs typeface="Times New Roman" panose="02020603050405020304" pitchFamily="18" charset="0"/>
              </a:rPr>
              <a:t> 10%</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mic </a:t>
            </a:r>
            <a:r>
              <a:rPr lang="en-US" dirty="0" err="1">
                <a:latin typeface="Times New Roman" panose="02020603050405020304" pitchFamily="18" charset="0"/>
                <a:cs typeface="Times New Roman" panose="02020603050405020304" pitchFamily="18" charset="0"/>
              </a:rPr>
              <a:t>decât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transmisia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asincronă</a:t>
            </a:r>
            <a:r>
              <a:rPr lang="en-US"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0" y="2026843"/>
            <a:ext cx="2310384"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Standardul</a:t>
            </a:r>
            <a:r>
              <a:rPr lang="en-US" b="1" dirty="0">
                <a:solidFill>
                  <a:srgbClr val="000000"/>
                </a:solidFill>
                <a:latin typeface="Times New Roman" pitchFamily="18" charset="0"/>
                <a:cs typeface="Times New Roman" pitchFamily="18" charset="0"/>
              </a:rPr>
              <a:t> RS232</a:t>
            </a:r>
            <a:r>
              <a:rPr lang="en-US" dirty="0">
                <a:latin typeface="Times New Roman" pitchFamily="18" charset="0"/>
                <a:cs typeface="Times New Roman" pitchFamily="18" charset="0"/>
              </a:rPr>
              <a:t> </a:t>
            </a:r>
          </a:p>
        </p:txBody>
      </p:sp>
      <p:sp>
        <p:nvSpPr>
          <p:cNvPr id="6" name="Прямоугольник 5"/>
          <p:cNvSpPr/>
          <p:nvPr/>
        </p:nvSpPr>
        <p:spPr>
          <a:xfrm>
            <a:off x="0" y="2396175"/>
            <a:ext cx="12118848" cy="1200329"/>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EIA (</a:t>
            </a:r>
            <a:r>
              <a:rPr lang="en-US" i="1" dirty="0">
                <a:solidFill>
                  <a:srgbClr val="000000"/>
                </a:solidFill>
                <a:latin typeface="Times New Roman" panose="02020603050405020304" pitchFamily="18" charset="0"/>
                <a:cs typeface="Times New Roman" panose="02020603050405020304" pitchFamily="18" charset="0"/>
              </a:rPr>
              <a:t>Electronics Industries Association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împreunã</a:t>
            </a:r>
            <a:r>
              <a:rPr lang="en-US" dirty="0">
                <a:solidFill>
                  <a:srgbClr val="000000"/>
                </a:solidFill>
                <a:latin typeface="Times New Roman" panose="02020603050405020304" pitchFamily="18" charset="0"/>
                <a:cs typeface="Times New Roman" panose="02020603050405020304" pitchFamily="18" charset="0"/>
              </a:rPr>
              <a:t> cu TIA (</a:t>
            </a:r>
            <a:r>
              <a:rPr lang="en-US" i="1" dirty="0">
                <a:solidFill>
                  <a:srgbClr val="000000"/>
                </a:solidFill>
                <a:latin typeface="Times New Roman" panose="02020603050405020304" pitchFamily="18" charset="0"/>
                <a:cs typeface="Times New Roman" panose="02020603050405020304" pitchFamily="18" charset="0"/>
              </a:rPr>
              <a:t>Telecommunication </a:t>
            </a:r>
            <a:r>
              <a:rPr lang="en-US" i="1" dirty="0" smtClean="0">
                <a:solidFill>
                  <a:srgbClr val="000000"/>
                </a:solidFill>
                <a:latin typeface="Times New Roman" panose="02020603050405020304" pitchFamily="18" charset="0"/>
                <a:cs typeface="Times New Roman" panose="02020603050405020304" pitchFamily="18" charset="0"/>
              </a:rPr>
              <a:t>Industry Association</a:t>
            </a:r>
            <a:r>
              <a:rPr lang="en-US" dirty="0">
                <a:solidFill>
                  <a:srgbClr val="000000"/>
                </a:solidFill>
                <a:latin typeface="Times New Roman" panose="02020603050405020304" pitchFamily="18" charset="0"/>
                <a:cs typeface="Times New Roman" panose="02020603050405020304" pitchFamily="18" charset="0"/>
              </a:rPr>
              <a:t>) au </a:t>
            </a:r>
            <a:r>
              <a:rPr lang="en-US" dirty="0" err="1">
                <a:solidFill>
                  <a:srgbClr val="000000"/>
                </a:solidFill>
                <a:latin typeface="Times New Roman" panose="02020603050405020304" pitchFamily="18" charset="0"/>
                <a:cs typeface="Times New Roman" panose="02020603050405020304" pitchFamily="18" charset="0"/>
              </a:rPr>
              <a:t>realizat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standarde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pentru</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interfeţe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seriale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Standardul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utilizat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present </a:t>
            </a:r>
            <a:r>
              <a:rPr lang="en-US" dirty="0" err="1" smtClean="0">
                <a:solidFill>
                  <a:srgbClr val="000000"/>
                </a:solidFill>
                <a:latin typeface="Times New Roman" panose="02020603050405020304" pitchFamily="18" charset="0"/>
                <a:cs typeface="Times New Roman" panose="02020603050405020304" pitchFamily="18" charset="0"/>
              </a:rPr>
              <a:t>pentru</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conectarea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microcontrollerelor</a:t>
            </a:r>
            <a:r>
              <a:rPr lang="en-US" dirty="0">
                <a:solidFill>
                  <a:srgbClr val="000000"/>
                </a:solidFill>
                <a:latin typeface="Times New Roman" panose="02020603050405020304" pitchFamily="18" charset="0"/>
                <a:cs typeface="Times New Roman" panose="02020603050405020304" pitchFamily="18" charset="0"/>
              </a:rPr>
              <a:t> la un calculator </a:t>
            </a:r>
            <a:r>
              <a:rPr lang="en-US" dirty="0" err="1">
                <a:solidFill>
                  <a:srgbClr val="000000"/>
                </a:solidFill>
                <a:latin typeface="Times New Roman" panose="02020603050405020304" pitchFamily="18" charset="0"/>
                <a:cs typeface="Times New Roman" panose="02020603050405020304" pitchFamily="18" charset="0"/>
              </a:rPr>
              <a:t>gazdă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EIA/TIA </a:t>
            </a:r>
            <a:r>
              <a:rPr lang="en-US" b="1" dirty="0">
                <a:solidFill>
                  <a:srgbClr val="000000"/>
                </a:solidFill>
                <a:latin typeface="Times New Roman" panose="02020603050405020304" pitchFamily="18" charset="0"/>
                <a:cs typeface="Times New Roman" panose="02020603050405020304" pitchFamily="18" charset="0"/>
              </a:rPr>
              <a:t>RS232-E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Valorile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tensiunilor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admisibile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fiecare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nivel</a:t>
            </a:r>
            <a:r>
              <a:rPr lang="en-US" dirty="0">
                <a:solidFill>
                  <a:srgbClr val="000000"/>
                </a:solidFill>
                <a:latin typeface="Times New Roman" panose="02020603050405020304" pitchFamily="18" charset="0"/>
                <a:cs typeface="Times New Roman" panose="02020603050405020304" pitchFamily="18" charset="0"/>
              </a:rPr>
              <a:t> logic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date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figura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Valorile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maxime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admisibile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+25V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–25V.</a:t>
            </a:r>
            <a:r>
              <a:rPr lang="en-US" dirty="0">
                <a:latin typeface="Times New Roman" panose="02020603050405020304" pitchFamily="18" charset="0"/>
                <a:cs typeface="Times New Roman" panose="02020603050405020304" pitchFamily="18" charset="0"/>
              </a:rPr>
              <a:t> </a:t>
            </a:r>
          </a:p>
        </p:txBody>
      </p:sp>
      <p:pic>
        <p:nvPicPr>
          <p:cNvPr id="7" name="Рисунок 6"/>
          <p:cNvPicPr>
            <a:picLocks noChangeAspect="1"/>
          </p:cNvPicPr>
          <p:nvPr/>
        </p:nvPicPr>
        <p:blipFill>
          <a:blip r:embed="rId2" cstate="print"/>
          <a:stretch>
            <a:fillRect/>
          </a:stretch>
        </p:blipFill>
        <p:spPr>
          <a:xfrm>
            <a:off x="8999685" y="3596504"/>
            <a:ext cx="2813220" cy="2484773"/>
          </a:xfrm>
          <a:prstGeom prst="rect">
            <a:avLst/>
          </a:prstGeom>
        </p:spPr>
      </p:pic>
      <p:sp>
        <p:nvSpPr>
          <p:cNvPr id="8" name="Прямоугольник 7"/>
          <p:cNvSpPr/>
          <p:nvPr/>
        </p:nvSpPr>
        <p:spPr>
          <a:xfrm>
            <a:off x="8999685" y="6081277"/>
            <a:ext cx="2904744" cy="646331"/>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Nivelele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tensiune</a:t>
            </a:r>
            <a:r>
              <a:rPr lang="en-US" dirty="0">
                <a:solidFill>
                  <a:srgbClr val="000000"/>
                </a:solidFill>
                <a:latin typeface="Times New Roman" pitchFamily="18" charset="0"/>
                <a:cs typeface="Times New Roman" pitchFamily="18" charset="0"/>
              </a:rPr>
              <a:t> ale </a:t>
            </a:r>
            <a:r>
              <a:rPr lang="en-US" dirty="0" err="1">
                <a:solidFill>
                  <a:srgbClr val="000000"/>
                </a:solidFill>
                <a:latin typeface="Times New Roman" pitchFamily="18" charset="0"/>
                <a:cs typeface="Times New Roman" pitchFamily="18" charset="0"/>
              </a:rPr>
              <a:t>valorilor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logice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RS232</a:t>
            </a:r>
            <a:r>
              <a:rPr lang="en-US" dirty="0">
                <a:latin typeface="Times New Roman" pitchFamily="18" charset="0"/>
                <a:cs typeface="Times New Roman" pitchFamily="18" charset="0"/>
              </a:rPr>
              <a:t> </a:t>
            </a:r>
          </a:p>
        </p:txBody>
      </p:sp>
      <p:sp>
        <p:nvSpPr>
          <p:cNvPr id="9" name="Прямоугольник 8"/>
          <p:cNvSpPr/>
          <p:nvPr/>
        </p:nvSpPr>
        <p:spPr>
          <a:xfrm>
            <a:off x="103632" y="3667405"/>
            <a:ext cx="8683752" cy="923330"/>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Nivelele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mari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tensiune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asigură</a:t>
            </a:r>
            <a:r>
              <a:rPr lang="en-US" dirty="0">
                <a:solidFill>
                  <a:srgbClr val="000000"/>
                </a:solidFill>
                <a:latin typeface="Times New Roman" panose="02020603050405020304" pitchFamily="18" charset="0"/>
                <a:cs typeface="Times New Roman" panose="02020603050405020304" pitchFamily="18" charset="0"/>
              </a:rPr>
              <a:t> o </a:t>
            </a:r>
            <a:r>
              <a:rPr lang="en-US" b="1" dirty="0" err="1">
                <a:solidFill>
                  <a:srgbClr val="000000"/>
                </a:solidFill>
                <a:latin typeface="Times New Roman" panose="02020603050405020304" pitchFamily="18" charset="0"/>
                <a:cs typeface="Times New Roman" panose="02020603050405020304" pitchFamily="18" charset="0"/>
              </a:rPr>
              <a:t>margine</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zgomot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mai</a:t>
            </a:r>
            <a:r>
              <a:rPr lang="en-US" b="1" dirty="0">
                <a:solidFill>
                  <a:srgbClr val="000000"/>
                </a:solidFill>
                <a:latin typeface="Times New Roman" panose="02020603050405020304" pitchFamily="18" charset="0"/>
                <a:cs typeface="Times New Roman" panose="02020603050405020304" pitchFamily="18" charset="0"/>
              </a:rPr>
              <a:t> mare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urmare</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o </a:t>
            </a:r>
            <a:r>
              <a:rPr lang="en-US" dirty="0" err="1" smtClean="0">
                <a:solidFill>
                  <a:srgbClr val="000000"/>
                </a:solidFill>
                <a:latin typeface="Times New Roman" panose="02020603050405020304" pitchFamily="18" charset="0"/>
                <a:cs typeface="Times New Roman" panose="02020603050405020304" pitchFamily="18" charset="0"/>
              </a:rPr>
              <a:t>imunitate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mare la </a:t>
            </a:r>
            <a:r>
              <a:rPr lang="en-US" dirty="0" err="1">
                <a:solidFill>
                  <a:srgbClr val="000000"/>
                </a:solidFill>
                <a:latin typeface="Times New Roman" panose="02020603050405020304" pitchFamily="18" charset="0"/>
                <a:cs typeface="Times New Roman" panose="02020603050405020304" pitchFamily="18" charset="0"/>
              </a:rPr>
              <a:t>perturbaţii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Distanţa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maximă</a:t>
            </a:r>
            <a:r>
              <a:rPr lang="en-US" dirty="0">
                <a:solidFill>
                  <a:srgbClr val="000000"/>
                </a:solidFill>
                <a:latin typeface="Times New Roman" panose="02020603050405020304" pitchFamily="18" charset="0"/>
                <a:cs typeface="Times New Roman" panose="02020603050405020304" pitchFamily="18" charset="0"/>
              </a:rPr>
              <a:t> de transfer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de 15m la un debit </a:t>
            </a:r>
            <a:r>
              <a:rPr lang="en-US" dirty="0" smtClean="0">
                <a:solidFill>
                  <a:srgbClr val="000000"/>
                </a:solidFill>
                <a:latin typeface="Times New Roman" panose="02020603050405020304" pitchFamily="18" charset="0"/>
                <a:cs typeface="Times New Roman" panose="02020603050405020304" pitchFamily="18" charset="0"/>
              </a:rPr>
              <a:t>de </a:t>
            </a:r>
            <a:r>
              <a:rPr lang="en-US" dirty="0" err="1" smtClean="0">
                <a:solidFill>
                  <a:srgbClr val="000000"/>
                </a:solidFill>
                <a:latin typeface="Times New Roman" panose="02020603050405020304" pitchFamily="18" charset="0"/>
                <a:cs typeface="Times New Roman" panose="02020603050405020304" pitchFamily="18" charset="0"/>
              </a:rPr>
              <a:t>informaţie</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de 115Kbps.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4629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34856" cy="369332"/>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Cele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importante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semnale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interfaţă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standardul</a:t>
            </a:r>
            <a:r>
              <a:rPr lang="en-US" dirty="0">
                <a:solidFill>
                  <a:srgbClr val="000000"/>
                </a:solidFill>
                <a:latin typeface="Times New Roman" panose="02020603050405020304" pitchFamily="18" charset="0"/>
                <a:cs typeface="Times New Roman" panose="02020603050405020304" pitchFamily="18" charset="0"/>
              </a:rPr>
              <a:t> RS232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cstate="print"/>
          <a:stretch>
            <a:fillRect/>
          </a:stretch>
        </p:blipFill>
        <p:spPr>
          <a:xfrm>
            <a:off x="2186178" y="378476"/>
            <a:ext cx="7581900" cy="2381250"/>
          </a:xfrm>
          <a:prstGeom prst="rect">
            <a:avLst/>
          </a:prstGeom>
        </p:spPr>
      </p:pic>
      <p:pic>
        <p:nvPicPr>
          <p:cNvPr id="6" name="Рисунок 5"/>
          <p:cNvPicPr>
            <a:picLocks noChangeAspect="1"/>
          </p:cNvPicPr>
          <p:nvPr/>
        </p:nvPicPr>
        <p:blipFill>
          <a:blip r:embed="rId3" cstate="print"/>
          <a:stretch>
            <a:fillRect/>
          </a:stretch>
        </p:blipFill>
        <p:spPr>
          <a:xfrm>
            <a:off x="2186178" y="2741438"/>
            <a:ext cx="7562850" cy="1971675"/>
          </a:xfrm>
          <a:prstGeom prst="rect">
            <a:avLst/>
          </a:prstGeom>
        </p:spPr>
      </p:pic>
      <p:sp>
        <p:nvSpPr>
          <p:cNvPr id="7" name="Прямоугольник 6"/>
          <p:cNvSpPr/>
          <p:nvPr/>
        </p:nvSpPr>
        <p:spPr>
          <a:xfrm>
            <a:off x="0" y="5027843"/>
            <a:ext cx="12115800" cy="1200329"/>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Termenii</a:t>
            </a:r>
            <a:r>
              <a:rPr lang="en-US" dirty="0">
                <a:solidFill>
                  <a:srgbClr val="000000"/>
                </a:solidFill>
                <a:latin typeface="Times New Roman" panose="02020603050405020304" pitchFamily="18" charset="0"/>
                <a:cs typeface="Times New Roman" panose="02020603050405020304" pitchFamily="18" charset="0"/>
              </a:rPr>
              <a:t> Half Duplex (HDX)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Full Duplex (FDX) se </a:t>
            </a:r>
            <a:r>
              <a:rPr lang="en-US" dirty="0" err="1">
                <a:solidFill>
                  <a:srgbClr val="000000"/>
                </a:solidFill>
                <a:latin typeface="Times New Roman" panose="02020603050405020304" pitchFamily="18" charset="0"/>
                <a:cs typeface="Times New Roman" panose="02020603050405020304" pitchFamily="18" charset="0"/>
              </a:rPr>
              <a:t>referã</a:t>
            </a:r>
            <a:r>
              <a:rPr lang="en-US" dirty="0">
                <a:solidFill>
                  <a:srgbClr val="000000"/>
                </a:solidFill>
                <a:latin typeface="Times New Roman" panose="02020603050405020304" pitchFamily="18" charset="0"/>
                <a:cs typeface="Times New Roman" panose="02020603050405020304" pitchFamily="18" charset="0"/>
              </a:rPr>
              <a:t> la </a:t>
            </a:r>
            <a:r>
              <a:rPr lang="en-US" b="1" dirty="0" err="1" smtClean="0">
                <a:solidFill>
                  <a:srgbClr val="000000"/>
                </a:solidFill>
                <a:latin typeface="Times New Roman" panose="02020603050405020304" pitchFamily="18" charset="0"/>
                <a:cs typeface="Times New Roman" panose="02020603050405020304" pitchFamily="18" charset="0"/>
              </a:rPr>
              <a:t>simultaneitatea</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transferului</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de date </a:t>
            </a:r>
            <a:r>
              <a:rPr lang="en-US" b="1" dirty="0" err="1">
                <a:solidFill>
                  <a:srgbClr val="000000"/>
                </a:solidFill>
                <a:latin typeface="Times New Roman" panose="02020603050405020304" pitchFamily="18" charset="0"/>
                <a:cs typeface="Times New Roman" panose="02020603050405020304" pitchFamily="18" charset="0"/>
              </a:rPr>
              <a:t>în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ambele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sensuri</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între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două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echipamente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Dacã</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existã</a:t>
            </a:r>
            <a:r>
              <a:rPr lang="en-US" dirty="0">
                <a:solidFill>
                  <a:srgbClr val="000000"/>
                </a:solidFill>
                <a:latin typeface="Times New Roman" panose="02020603050405020304" pitchFamily="18" charset="0"/>
                <a:cs typeface="Times New Roman" panose="02020603050405020304" pitchFamily="18" charset="0"/>
              </a:rPr>
              <a:t> flux de </a:t>
            </a:r>
            <a:r>
              <a:rPr lang="en-US" dirty="0" smtClean="0">
                <a:solidFill>
                  <a:srgbClr val="000000"/>
                </a:solidFill>
                <a:latin typeface="Times New Roman" panose="02020603050405020304" pitchFamily="18" charset="0"/>
                <a:cs typeface="Times New Roman" panose="02020603050405020304" pitchFamily="18" charset="0"/>
              </a:rPr>
              <a:t>date </a:t>
            </a:r>
            <a:r>
              <a:rPr lang="en-US" dirty="0" err="1" smtClean="0">
                <a:solidFill>
                  <a:srgbClr val="000000"/>
                </a:solidFill>
                <a:latin typeface="Times New Roman" panose="02020603050405020304" pitchFamily="18" charset="0"/>
                <a:cs typeface="Times New Roman" panose="02020603050405020304" pitchFamily="18" charset="0"/>
              </a:rPr>
              <a:t>atât</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într</a:t>
            </a:r>
            <a:r>
              <a:rPr lang="en-US" dirty="0">
                <a:solidFill>
                  <a:srgbClr val="000000"/>
                </a:solidFill>
                <a:latin typeface="Times New Roman" panose="02020603050405020304" pitchFamily="18" charset="0"/>
                <a:cs typeface="Times New Roman" panose="02020603050405020304" pitchFamily="18" charset="0"/>
              </a:rPr>
              <a:t>-un </a:t>
            </a:r>
            <a:r>
              <a:rPr lang="en-US" dirty="0" err="1">
                <a:solidFill>
                  <a:srgbClr val="000000"/>
                </a:solidFill>
                <a:latin typeface="Times New Roman" panose="02020603050405020304" pitchFamily="18" charset="0"/>
                <a:cs typeface="Times New Roman" panose="02020603050405020304" pitchFamily="18" charset="0"/>
              </a:rPr>
              <a:t>sens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cât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celãlalt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dar</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nu </a:t>
            </a:r>
            <a:r>
              <a:rPr lang="en-US" b="1" dirty="0" err="1">
                <a:solidFill>
                  <a:srgbClr val="000000"/>
                </a:solidFill>
                <a:latin typeface="Times New Roman" panose="02020603050405020304" pitchFamily="18" charset="0"/>
                <a:cs typeface="Times New Roman" panose="02020603050405020304" pitchFamily="18" charset="0"/>
              </a:rPr>
              <a:t>simultan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atunci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transferul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HDX</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Dacã</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existã</a:t>
            </a:r>
            <a:r>
              <a:rPr lang="en-US" dirty="0" smtClean="0">
                <a:solidFill>
                  <a:srgbClr val="000000"/>
                </a:solidFill>
                <a:latin typeface="Times New Roman" panose="02020603050405020304" pitchFamily="18" charset="0"/>
                <a:cs typeface="Times New Roman" panose="02020603050405020304" pitchFamily="18" charset="0"/>
              </a:rPr>
              <a:t> flux </a:t>
            </a:r>
            <a:r>
              <a:rPr lang="en-US" dirty="0">
                <a:solidFill>
                  <a:srgbClr val="000000"/>
                </a:solidFill>
                <a:latin typeface="Times New Roman" panose="02020603050405020304" pitchFamily="18" charset="0"/>
                <a:cs typeface="Times New Roman" panose="02020603050405020304" pitchFamily="18" charset="0"/>
              </a:rPr>
              <a:t>de date </a:t>
            </a:r>
            <a:r>
              <a:rPr lang="en-US" dirty="0" err="1">
                <a:solidFill>
                  <a:srgbClr val="000000"/>
                </a:solidFill>
                <a:latin typeface="Times New Roman" panose="02020603050405020304" pitchFamily="18" charset="0"/>
                <a:cs typeface="Times New Roman" panose="02020603050405020304" pitchFamily="18" charset="0"/>
              </a:rPr>
              <a:t>într</a:t>
            </a:r>
            <a:r>
              <a:rPr lang="en-US" dirty="0">
                <a:solidFill>
                  <a:srgbClr val="000000"/>
                </a:solidFill>
                <a:latin typeface="Times New Roman" panose="02020603050405020304" pitchFamily="18" charset="0"/>
                <a:cs typeface="Times New Roman" panose="02020603050405020304" pitchFamily="18" charset="0"/>
              </a:rPr>
              <a:t>-un </a:t>
            </a:r>
            <a:r>
              <a:rPr lang="en-US" dirty="0" err="1">
                <a:solidFill>
                  <a:srgbClr val="000000"/>
                </a:solidFill>
                <a:latin typeface="Times New Roman" panose="02020603050405020304" pitchFamily="18" charset="0"/>
                <a:cs typeface="Times New Roman" panose="02020603050405020304" pitchFamily="18" charset="0"/>
              </a:rPr>
              <a:t>sens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celãlalt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acelaşi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timp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atunci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transferul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FDX</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În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industrie</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se </a:t>
            </a:r>
            <a:r>
              <a:rPr lang="en-US" dirty="0" err="1">
                <a:solidFill>
                  <a:srgbClr val="000000"/>
                </a:solidFill>
                <a:latin typeface="Times New Roman" panose="02020603050405020304" pitchFamily="18" charset="0"/>
                <a:cs typeface="Times New Roman" panose="02020603050405020304" pitchFamily="18" charset="0"/>
              </a:rPr>
              <a:t>foloseşte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HDX </a:t>
            </a:r>
            <a:r>
              <a:rPr lang="en-US" dirty="0" err="1">
                <a:solidFill>
                  <a:srgbClr val="000000"/>
                </a:solidFill>
                <a:latin typeface="Times New Roman" panose="02020603050405020304" pitchFamily="18" charset="0"/>
                <a:cs typeface="Times New Roman" panose="02020603050405020304" pitchFamily="18" charset="0"/>
              </a:rPr>
              <a:t>termenul</a:t>
            </a:r>
            <a:r>
              <a:rPr lang="en-US" dirty="0">
                <a:solidFill>
                  <a:srgbClr val="000000"/>
                </a:solidFill>
                <a:latin typeface="Times New Roman" panose="02020603050405020304" pitchFamily="18" charset="0"/>
                <a:cs typeface="Times New Roman" panose="02020603050405020304" pitchFamily="18" charset="0"/>
              </a:rPr>
              <a:t> TWA (Two Way Alternate)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FDX </a:t>
            </a:r>
            <a:r>
              <a:rPr lang="en-US" dirty="0" err="1" smtClean="0">
                <a:solidFill>
                  <a:srgbClr val="000000"/>
                </a:solidFill>
                <a:latin typeface="Times New Roman" panose="02020603050405020304" pitchFamily="18" charset="0"/>
                <a:cs typeface="Times New Roman" panose="02020603050405020304" pitchFamily="18" charset="0"/>
              </a:rPr>
              <a:t>termenul</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TWS (Two Way Simultaneous)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516437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200329"/>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O </a:t>
            </a:r>
            <a:r>
              <a:rPr lang="en-US" dirty="0" err="1">
                <a:solidFill>
                  <a:srgbClr val="000000"/>
                </a:solidFill>
                <a:latin typeface="Times New Roman" panose="02020603050405020304" pitchFamily="18" charset="0"/>
                <a:cs typeface="Times New Roman" panose="02020603050405020304" pitchFamily="18" charset="0"/>
              </a:rPr>
              <a:t>legãturã</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punct</a:t>
            </a:r>
            <a:r>
              <a:rPr lang="en-US" b="1" dirty="0">
                <a:solidFill>
                  <a:srgbClr val="000000"/>
                </a:solidFill>
                <a:latin typeface="Times New Roman" panose="02020603050405020304" pitchFamily="18" charset="0"/>
                <a:cs typeface="Times New Roman" panose="02020603050405020304" pitchFamily="18" charset="0"/>
              </a:rPr>
              <a:t> la </a:t>
            </a:r>
            <a:r>
              <a:rPr lang="en-US" b="1" dirty="0" err="1">
                <a:solidFill>
                  <a:srgbClr val="000000"/>
                </a:solidFill>
                <a:latin typeface="Times New Roman" panose="02020603050405020304" pitchFamily="18" charset="0"/>
                <a:cs typeface="Times New Roman" panose="02020603050405020304" pitchFamily="18" charset="0"/>
              </a:rPr>
              <a:t>punct</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conecteazã</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douã</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dispozitive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iar</a:t>
            </a:r>
            <a:r>
              <a:rPr lang="en-US" dirty="0">
                <a:solidFill>
                  <a:srgbClr val="000000"/>
                </a:solidFill>
                <a:latin typeface="Times New Roman" panose="02020603050405020304" pitchFamily="18" charset="0"/>
                <a:cs typeface="Times New Roman" panose="02020603050405020304" pitchFamily="18" charset="0"/>
              </a:rPr>
              <a:t> o </a:t>
            </a:r>
            <a:r>
              <a:rPr lang="en-US" dirty="0" err="1">
                <a:solidFill>
                  <a:srgbClr val="000000"/>
                </a:solidFill>
                <a:latin typeface="Times New Roman" panose="02020603050405020304" pitchFamily="18" charset="0"/>
                <a:cs typeface="Times New Roman" panose="02020603050405020304" pitchFamily="18" charset="0"/>
              </a:rPr>
              <a:t>legãturã</a:t>
            </a:r>
            <a:r>
              <a:rPr lang="en-US"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multipunct</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conecteazã</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mult</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douã</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dispozitive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legãturi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ilustrate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figura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În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legãtura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punct</a:t>
            </a:r>
            <a:r>
              <a:rPr lang="en-US" dirty="0">
                <a:solidFill>
                  <a:srgbClr val="000000"/>
                </a:solidFill>
                <a:latin typeface="Times New Roman" panose="02020603050405020304" pitchFamily="18" charset="0"/>
                <a:cs typeface="Times New Roman" panose="02020603050405020304" pitchFamily="18" charset="0"/>
              </a:rPr>
              <a:t> la </a:t>
            </a:r>
            <a:r>
              <a:rPr lang="en-US" dirty="0" err="1">
                <a:solidFill>
                  <a:srgbClr val="000000"/>
                </a:solidFill>
                <a:latin typeface="Times New Roman" panose="02020603050405020304" pitchFamily="18" charset="0"/>
                <a:cs typeface="Times New Roman" panose="02020603050405020304" pitchFamily="18" charset="0"/>
              </a:rPr>
              <a:t>punct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unul</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din </a:t>
            </a:r>
            <a:r>
              <a:rPr lang="en-US" dirty="0" err="1">
                <a:solidFill>
                  <a:srgbClr val="000000"/>
                </a:solidFill>
                <a:latin typeface="Times New Roman" panose="02020603050405020304" pitchFamily="18" charset="0"/>
                <a:cs typeface="Times New Roman" panose="02020603050405020304" pitchFamily="18" charset="0"/>
              </a:rPr>
              <a:t>dispozitive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emiţãtor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celãlalt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cs typeface="Times New Roman" panose="02020603050405020304" pitchFamily="18" charset="0"/>
              </a:rPr>
              <a:t>receptor</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stânga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legãtura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multipunct</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un </a:t>
            </a:r>
            <a:r>
              <a:rPr lang="en-US" b="1" dirty="0" err="1">
                <a:solidFill>
                  <a:srgbClr val="000000"/>
                </a:solidFill>
                <a:latin typeface="Times New Roman" panose="02020603050405020304" pitchFamily="18" charset="0"/>
                <a:cs typeface="Times New Roman" panose="02020603050405020304" pitchFamily="18" charset="0"/>
              </a:rPr>
              <a:t>singur</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dispozitiv</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emiţãtor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dintre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celelalte</a:t>
            </a:r>
            <a:r>
              <a:rPr lang="en-US" dirty="0">
                <a:solidFill>
                  <a:srgbClr val="000000"/>
                </a:solidFill>
                <a:latin typeface="Times New Roman" panose="02020603050405020304" pitchFamily="18" charset="0"/>
                <a:cs typeface="Times New Roman" panose="02020603050405020304" pitchFamily="18" charset="0"/>
              </a:rPr>
              <a:t>, la </a:t>
            </a:r>
            <a:r>
              <a:rPr lang="en-US" dirty="0" smtClean="0">
                <a:solidFill>
                  <a:srgbClr val="000000"/>
                </a:solidFill>
                <a:latin typeface="Times New Roman" panose="02020603050405020304" pitchFamily="18" charset="0"/>
                <a:cs typeface="Times New Roman" panose="02020603050405020304" pitchFamily="18" charset="0"/>
              </a:rPr>
              <a:t>un moment </a:t>
            </a:r>
            <a:r>
              <a:rPr lang="en-US" dirty="0" err="1">
                <a:solidFill>
                  <a:srgbClr val="000000"/>
                </a:solidFill>
                <a:latin typeface="Times New Roman" panose="02020603050405020304" pitchFamily="18" charset="0"/>
                <a:cs typeface="Times New Roman" panose="02020603050405020304" pitchFamily="18" charset="0"/>
              </a:rPr>
              <a:t>dat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unul</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mai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multe</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dispozitive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receptoare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dreapta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Receptorul</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este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activat</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printr</a:t>
            </a:r>
            <a:r>
              <a:rPr lang="en-US" dirty="0">
                <a:solidFill>
                  <a:srgbClr val="000000"/>
                </a:solidFill>
                <a:latin typeface="Times New Roman" panose="02020603050405020304" pitchFamily="18" charset="0"/>
                <a:cs typeface="Times New Roman" panose="02020603050405020304" pitchFamily="18" charset="0"/>
              </a:rPr>
              <a:t>-un </a:t>
            </a:r>
            <a:r>
              <a:rPr lang="en-US" b="1" dirty="0" err="1">
                <a:solidFill>
                  <a:srgbClr val="000000"/>
                </a:solidFill>
                <a:latin typeface="Times New Roman" panose="02020603050405020304" pitchFamily="18" charset="0"/>
                <a:cs typeface="Times New Roman" panose="02020603050405020304" pitchFamily="18" charset="0"/>
              </a:rPr>
              <a:t>mecanism</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adresare</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specific </a:t>
            </a:r>
            <a:r>
              <a:rPr lang="en-US" dirty="0" err="1">
                <a:solidFill>
                  <a:srgbClr val="000000"/>
                </a:solidFill>
                <a:latin typeface="Times New Roman" panose="02020603050405020304" pitchFamily="18" charset="0"/>
                <a:cs typeface="Times New Roman" panose="02020603050405020304" pitchFamily="18" charset="0"/>
              </a:rPr>
              <a:t>interfeţei</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cstate="print"/>
          <a:stretch>
            <a:fillRect/>
          </a:stretch>
        </p:blipFill>
        <p:spPr>
          <a:xfrm>
            <a:off x="2712720" y="1178871"/>
            <a:ext cx="6766560" cy="2383100"/>
          </a:xfrm>
          <a:prstGeom prst="rect">
            <a:avLst/>
          </a:prstGeom>
        </p:spPr>
      </p:pic>
      <p:sp>
        <p:nvSpPr>
          <p:cNvPr id="6" name="Прямоугольник 5"/>
          <p:cNvSpPr/>
          <p:nvPr/>
        </p:nvSpPr>
        <p:spPr>
          <a:xfrm>
            <a:off x="4108704" y="3561971"/>
            <a:ext cx="3974592" cy="369332"/>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Legătură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punct</a:t>
            </a:r>
            <a:r>
              <a:rPr lang="en-US" dirty="0">
                <a:solidFill>
                  <a:srgbClr val="000000"/>
                </a:solidFill>
                <a:latin typeface="Times New Roman" pitchFamily="18" charset="0"/>
                <a:cs typeface="Times New Roman" pitchFamily="18" charset="0"/>
              </a:rPr>
              <a:t> la </a:t>
            </a:r>
            <a:r>
              <a:rPr lang="en-US" dirty="0" err="1">
                <a:solidFill>
                  <a:srgbClr val="000000"/>
                </a:solidFill>
                <a:latin typeface="Times New Roman" pitchFamily="18" charset="0"/>
                <a:cs typeface="Times New Roman" pitchFamily="18" charset="0"/>
              </a:rPr>
              <a:t>punct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multipunct</a:t>
            </a:r>
            <a:r>
              <a:rPr lang="en-US" dirty="0">
                <a:latin typeface="Times New Roman" pitchFamily="18" charset="0"/>
                <a:cs typeface="Times New Roman" pitchFamily="18" charset="0"/>
              </a:rPr>
              <a:t> </a:t>
            </a:r>
          </a:p>
        </p:txBody>
      </p:sp>
      <p:sp>
        <p:nvSpPr>
          <p:cNvPr id="7" name="Прямоугольник 6"/>
          <p:cNvSpPr/>
          <p:nvPr/>
        </p:nvSpPr>
        <p:spPr>
          <a:xfrm>
            <a:off x="0" y="3995678"/>
            <a:ext cx="12192000" cy="2862322"/>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Din </a:t>
            </a:r>
            <a:r>
              <a:rPr lang="en-US" dirty="0" err="1">
                <a:solidFill>
                  <a:srgbClr val="000000"/>
                </a:solidFill>
                <a:latin typeface="Times New Roman" panose="02020603050405020304" pitchFamily="18" charset="0"/>
                <a:cs typeface="Times New Roman" panose="02020603050405020304" pitchFamily="18" charset="0"/>
              </a:rPr>
              <a:t>punctul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vedere</a:t>
            </a:r>
            <a:r>
              <a:rPr lang="en-US" dirty="0">
                <a:solidFill>
                  <a:srgbClr val="000000"/>
                </a:solidFill>
                <a:latin typeface="Times New Roman" panose="02020603050405020304" pitchFamily="18" charset="0"/>
                <a:cs typeface="Times New Roman" panose="02020603050405020304" pitchFamily="18" charset="0"/>
              </a:rPr>
              <a:t> al </a:t>
            </a:r>
            <a:r>
              <a:rPr lang="en-US" dirty="0" err="1">
                <a:solidFill>
                  <a:srgbClr val="000000"/>
                </a:solidFill>
                <a:latin typeface="Times New Roman" panose="02020603050405020304" pitchFamily="18" charset="0"/>
                <a:cs typeface="Times New Roman" panose="02020603050405020304" pitchFamily="18" charset="0"/>
              </a:rPr>
              <a:t>acestor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precizări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interfaţa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serială</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RS232</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o </a:t>
            </a:r>
            <a:r>
              <a:rPr lang="en-US" dirty="0" err="1">
                <a:solidFill>
                  <a:srgbClr val="000000"/>
                </a:solidFill>
                <a:latin typeface="Times New Roman" panose="02020603050405020304" pitchFamily="18" charset="0"/>
                <a:cs typeface="Times New Roman" panose="02020603050405020304" pitchFamily="18" charset="0"/>
              </a:rPr>
              <a:t>interfaţă</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punct</a:t>
            </a:r>
            <a:r>
              <a:rPr lang="en-US" b="1" dirty="0">
                <a:solidFill>
                  <a:srgbClr val="000000"/>
                </a:solidFill>
                <a:latin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cs typeface="Times New Roman" panose="02020603050405020304" pitchFamily="18" charset="0"/>
              </a:rPr>
              <a:t>la </a:t>
            </a:r>
            <a:r>
              <a:rPr lang="en-US" b="1" dirty="0" err="1" smtClean="0">
                <a:solidFill>
                  <a:srgbClr val="000000"/>
                </a:solidFill>
                <a:latin typeface="Times New Roman" panose="02020603050405020304" pitchFamily="18" charset="0"/>
                <a:cs typeface="Times New Roman" panose="02020603050405020304" pitchFamily="18" charset="0"/>
              </a:rPr>
              <a:t>punct</a:t>
            </a:r>
            <a:r>
              <a:rPr lang="en-US" b="1" dirty="0">
                <a:solidFill>
                  <a:srgbClr val="000000"/>
                </a:solidFill>
                <a:latin typeface="Times New Roman" panose="02020603050405020304" pitchFamily="18" charset="0"/>
                <a:cs typeface="Times New Roman" panose="02020603050405020304" pitchFamily="18" charset="0"/>
              </a:rPr>
              <a:t>, Full Duplex</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O </a:t>
            </a:r>
            <a:r>
              <a:rPr lang="en-US" dirty="0" err="1">
                <a:solidFill>
                  <a:srgbClr val="000000"/>
                </a:solidFill>
                <a:latin typeface="Times New Roman" panose="02020603050405020304" pitchFamily="18" charset="0"/>
                <a:cs typeface="Times New Roman" panose="02020603050405020304" pitchFamily="18" charset="0"/>
              </a:rPr>
              <a:t>legătură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completă</a:t>
            </a:r>
            <a:r>
              <a:rPr lang="en-US" dirty="0">
                <a:solidFill>
                  <a:srgbClr val="000000"/>
                </a:solidFill>
                <a:latin typeface="Times New Roman" panose="02020603050405020304" pitchFamily="18" charset="0"/>
                <a:cs typeface="Times New Roman" panose="02020603050405020304" pitchFamily="18" charset="0"/>
              </a:rPr>
              <a:t> RS232 </a:t>
            </a:r>
            <a:r>
              <a:rPr lang="en-US" dirty="0" err="1">
                <a:solidFill>
                  <a:srgbClr val="000000"/>
                </a:solidFill>
                <a:latin typeface="Times New Roman" panose="02020603050405020304" pitchFamily="18" charset="0"/>
                <a:cs typeface="Times New Roman" panose="02020603050405020304" pitchFamily="18" charset="0"/>
              </a:rPr>
              <a:t>între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două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sisteme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calcul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utilizează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toate</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semnalele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principale</a:t>
            </a: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Datele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circulă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liniile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TxD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mod FDX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HDX, </a:t>
            </a:r>
            <a:r>
              <a:rPr lang="en-US" dirty="0" err="1">
                <a:solidFill>
                  <a:srgbClr val="000000"/>
                </a:solidFill>
                <a:latin typeface="Times New Roman" panose="02020603050405020304" pitchFamily="18" charset="0"/>
                <a:cs typeface="Times New Roman" panose="02020603050405020304" pitchFamily="18" charset="0"/>
              </a:rPr>
              <a:t>depinde</a:t>
            </a:r>
            <a:r>
              <a:rPr lang="en-US" dirty="0">
                <a:solidFill>
                  <a:srgbClr val="000000"/>
                </a:solidFill>
                <a:latin typeface="Times New Roman" panose="02020603050405020304" pitchFamily="18" charset="0"/>
                <a:cs typeface="Times New Roman" panose="02020603050405020304" pitchFamily="18" charset="0"/>
              </a:rPr>
              <a:t> de </a:t>
            </a:r>
            <a:r>
              <a:rPr lang="en-US" dirty="0" err="1" smtClean="0">
                <a:solidFill>
                  <a:srgbClr val="000000"/>
                </a:solidFill>
                <a:latin typeface="Times New Roman" panose="02020603050405020304" pitchFamily="18" charset="0"/>
                <a:cs typeface="Times New Roman" panose="02020603050405020304" pitchFamily="18" charset="0"/>
              </a:rPr>
              <a:t>capacitatea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circuitelor</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interfaţă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Perechile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semnale</a:t>
            </a:r>
            <a:r>
              <a:rPr lang="en-US" dirty="0">
                <a:solidFill>
                  <a:srgbClr val="000000"/>
                </a:solidFill>
                <a:latin typeface="Times New Roman" panose="02020603050405020304" pitchFamily="18" charset="0"/>
                <a:cs typeface="Times New Roman" panose="02020603050405020304" pitchFamily="18" charset="0"/>
              </a:rPr>
              <a:t> RTS /CTS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DTR /DSR au </a:t>
            </a:r>
            <a:r>
              <a:rPr lang="en-US" dirty="0" err="1">
                <a:solidFill>
                  <a:srgbClr val="000000"/>
                </a:solidFill>
                <a:latin typeface="Times New Roman" panose="02020603050405020304" pitchFamily="18" charset="0"/>
                <a:cs typeface="Times New Roman" panose="02020603050405020304" pitchFamily="18" charset="0"/>
              </a:rPr>
              <a:t>rolul</a:t>
            </a:r>
            <a:r>
              <a:rPr lang="en-US" dirty="0">
                <a:solidFill>
                  <a:srgbClr val="000000"/>
                </a:solidFill>
                <a:latin typeface="Times New Roman" panose="02020603050405020304" pitchFamily="18" charset="0"/>
                <a:cs typeface="Times New Roman" panose="02020603050405020304" pitchFamily="18" charset="0"/>
              </a:rPr>
              <a:t> de 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implementa</a:t>
            </a:r>
            <a:r>
              <a:rPr lang="en-US" dirty="0">
                <a:latin typeface="Times New Roman" panose="02020603050405020304" pitchFamily="18" charset="0"/>
                <a:cs typeface="Times New Roman" panose="02020603050405020304" pitchFamily="18" charset="0"/>
              </a:rPr>
              <a:t> un protocol hardware de </a:t>
            </a:r>
            <a:r>
              <a:rPr lang="en-US" dirty="0" err="1">
                <a:latin typeface="Times New Roman" panose="02020603050405020304" pitchFamily="18" charset="0"/>
                <a:cs typeface="Times New Roman" panose="02020603050405020304" pitchFamily="18" charset="0"/>
              </a:rPr>
              <a:t>comunicaţie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sistemele</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conectate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solicită</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 transfer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semnalul</a:t>
            </a:r>
            <a:r>
              <a:rPr lang="en-US" dirty="0">
                <a:latin typeface="Times New Roman" panose="02020603050405020304" pitchFamily="18" charset="0"/>
                <a:cs typeface="Times New Roman" panose="02020603050405020304" pitchFamily="18" charset="0"/>
              </a:rPr>
              <a:t> RTS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DTR,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celălalt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CTS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DSR </a:t>
            </a:r>
            <a:r>
              <a:rPr lang="en-US" dirty="0" err="1" smtClean="0">
                <a:latin typeface="Times New Roman" panose="02020603050405020304" pitchFamily="18" charset="0"/>
                <a:cs typeface="Times New Roman" panose="02020603050405020304" pitchFamily="18" charset="0"/>
              </a:rPr>
              <a:t>confirmă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disponibilitatea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receptorului</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primi</a:t>
            </a:r>
            <a:r>
              <a:rPr lang="en-US" dirty="0">
                <a:latin typeface="Times New Roman" panose="02020603050405020304" pitchFamily="18" charset="0"/>
                <a:cs typeface="Times New Roman" panose="02020603050405020304" pitchFamily="18" charset="0"/>
              </a:rPr>
              <a:t> date. </a:t>
            </a:r>
            <a:r>
              <a:rPr lang="en-US" b="1" dirty="0" err="1">
                <a:latin typeface="Times New Roman" panose="02020603050405020304" pitchFamily="18" charset="0"/>
                <a:cs typeface="Times New Roman" panose="02020603050405020304" pitchFamily="18" charset="0"/>
              </a:rPr>
              <a:t>Tactul</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recepţie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şi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cel</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emisie</a:t>
            </a:r>
            <a:r>
              <a:rPr lang="en-US" b="1" dirty="0">
                <a:latin typeface="Times New Roman" panose="02020603050405020304" pitchFamily="18" charset="0"/>
                <a:cs typeface="Times New Roman" panose="02020603050405020304" pitchFamily="18" charset="0"/>
              </a:rPr>
              <a:t> pot </a:t>
            </a:r>
            <a:r>
              <a:rPr lang="en-US" b="1" dirty="0" smtClean="0">
                <a:latin typeface="Times New Roman" panose="02020603050405020304" pitchFamily="18" charset="0"/>
                <a:cs typeface="Times New Roman" panose="02020603050405020304" pitchFamily="18" charset="0"/>
              </a:rPr>
              <a:t>fi </a:t>
            </a:r>
            <a:r>
              <a:rPr lang="en-US" b="1" dirty="0" err="1" smtClean="0">
                <a:latin typeface="Times New Roman" panose="02020603050405020304" pitchFamily="18" charset="0"/>
                <a:cs typeface="Times New Roman" panose="02020603050405020304" pitchFamily="18" charset="0"/>
              </a:rPr>
              <a:t>diferite</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dare de </a:t>
            </a:r>
            <a:r>
              <a:rPr lang="en-US" b="1" dirty="0" err="1">
                <a:latin typeface="Times New Roman" panose="02020603050405020304" pitchFamily="18" charset="0"/>
                <a:cs typeface="Times New Roman" panose="02020603050405020304" pitchFamily="18" charset="0"/>
              </a:rPr>
              <a:t>cele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multe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sunt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egale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şi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provin</a:t>
            </a:r>
            <a:r>
              <a:rPr lang="en-US" b="1" dirty="0">
                <a:latin typeface="Times New Roman" panose="02020603050405020304" pitchFamily="18" charset="0"/>
                <a:cs typeface="Times New Roman" panose="02020603050405020304" pitchFamily="18" charset="0"/>
              </a:rPr>
              <a:t> de la un </a:t>
            </a:r>
            <a:r>
              <a:rPr lang="en-US" b="1" dirty="0" smtClean="0">
                <a:latin typeface="Times New Roman" panose="02020603050405020304" pitchFamily="18" charset="0"/>
                <a:cs typeface="Times New Roman" panose="02020603050405020304" pitchFamily="18" charset="0"/>
              </a:rPr>
              <a:t>generator </a:t>
            </a:r>
            <a:r>
              <a:rPr lang="en-US" b="1" dirty="0">
                <a:latin typeface="Times New Roman" panose="02020603050405020304" pitchFamily="18" charset="0"/>
                <a:cs typeface="Times New Roman" panose="02020603050405020304" pitchFamily="18" charset="0"/>
              </a:rPr>
              <a:t>extern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Transmisia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serială</a:t>
            </a:r>
            <a:r>
              <a:rPr lang="en-US" dirty="0">
                <a:latin typeface="Times New Roman" panose="02020603050405020304" pitchFamily="18" charset="0"/>
                <a:cs typeface="Times New Roman" panose="02020603050405020304" pitchFamily="18" charset="0"/>
              </a:rPr>
              <a:t> RS232 </a:t>
            </a:r>
            <a:r>
              <a:rPr lang="en-US" b="1" dirty="0" err="1">
                <a:latin typeface="Times New Roman" panose="02020603050405020304" pitchFamily="18" charset="0"/>
                <a:cs typeface="Times New Roman" panose="02020603050405020304" pitchFamily="18" charset="0"/>
              </a:rPr>
              <a:t>poate</a:t>
            </a:r>
            <a:r>
              <a:rPr lang="en-US" b="1" dirty="0">
                <a:latin typeface="Times New Roman" panose="02020603050405020304" pitchFamily="18" charset="0"/>
                <a:cs typeface="Times New Roman" panose="02020603050405020304" pitchFamily="18" charset="0"/>
              </a:rPr>
              <a:t> fi cu tact standard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generatoare</a:t>
            </a:r>
            <a:r>
              <a:rPr lang="en-US" dirty="0" smtClean="0">
                <a:latin typeface="Times New Roman" panose="02020603050405020304" pitchFamily="18" charset="0"/>
                <a:cs typeface="Times New Roman" panose="02020603050405020304" pitchFamily="18" charset="0"/>
              </a:rPr>
              <a:t> de </a:t>
            </a:r>
            <a:r>
              <a:rPr lang="en-US" dirty="0">
                <a:latin typeface="Times New Roman" panose="02020603050405020304" pitchFamily="18" charset="0"/>
                <a:cs typeface="Times New Roman" panose="02020603050405020304" pitchFamily="18" charset="0"/>
              </a:rPr>
              <a:t>tact </a:t>
            </a:r>
            <a:r>
              <a:rPr lang="en-US" dirty="0" err="1">
                <a:latin typeface="Times New Roman" panose="02020603050405020304" pitchFamily="18" charset="0"/>
                <a:cs typeface="Times New Roman" panose="02020603050405020304" pitchFamily="18" charset="0"/>
              </a:rPr>
              <a:t>generează</a:t>
            </a:r>
            <a:r>
              <a:rPr lang="en-US" dirty="0">
                <a:latin typeface="Times New Roman" panose="02020603050405020304" pitchFamily="18" charset="0"/>
                <a:cs typeface="Times New Roman" panose="02020603050405020304" pitchFamily="18" charset="0"/>
              </a:rPr>
              <a:t> un tact </a:t>
            </a:r>
            <a:r>
              <a:rPr lang="en-US" dirty="0" err="1">
                <a:latin typeface="Times New Roman" panose="02020603050405020304" pitchFamily="18" charset="0"/>
                <a:cs typeface="Times New Roman" panose="02020603050405020304" pitchFamily="18" charset="0"/>
              </a:rPr>
              <a:t>precizat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standard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foile</a:t>
            </a:r>
            <a:r>
              <a:rPr lang="en-US" dirty="0">
                <a:latin typeface="Times New Roman" panose="02020603050405020304" pitchFamily="18" charset="0"/>
                <a:cs typeface="Times New Roman" panose="02020603050405020304" pitchFamily="18" charset="0"/>
              </a:rPr>
              <a:t> de catalog a </a:t>
            </a:r>
            <a:r>
              <a:rPr lang="en-US" dirty="0" err="1">
                <a:latin typeface="Times New Roman" panose="02020603050405020304" pitchFamily="18" charset="0"/>
                <a:cs typeface="Times New Roman" panose="02020603050405020304" pitchFamily="18" charset="0"/>
              </a:rPr>
              <a:t>circuitelor</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Dacă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tactul</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generat</a:t>
            </a:r>
            <a:r>
              <a:rPr lang="en-US" dirty="0">
                <a:latin typeface="Times New Roman" panose="02020603050405020304" pitchFamily="18" charset="0"/>
                <a:cs typeface="Times New Roman" panose="02020603050405020304" pitchFamily="18" charset="0"/>
              </a:rPr>
              <a:t> la </a:t>
            </a:r>
            <a:r>
              <a:rPr lang="en-US" b="1" dirty="0">
                <a:latin typeface="Times New Roman" panose="02020603050405020304" pitchFamily="18" charset="0"/>
                <a:cs typeface="Times New Roman" panose="02020603050405020304" pitchFamily="18" charset="0"/>
              </a:rPr>
              <a:t>un </a:t>
            </a:r>
            <a:r>
              <a:rPr lang="en-US" b="1" dirty="0" err="1">
                <a:latin typeface="Times New Roman" panose="02020603050405020304" pitchFamily="18" charset="0"/>
                <a:cs typeface="Times New Roman" panose="02020603050405020304" pitchFamily="18" charset="0"/>
              </a:rPr>
              <a:t>singur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sistem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şi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este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transmis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linia</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transmisie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obţine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 </a:t>
            </a:r>
            <a:r>
              <a:rPr lang="en-US" dirty="0" err="1" smtClean="0">
                <a:latin typeface="Times New Roman" panose="02020603050405020304" pitchFamily="18" charset="0"/>
                <a:cs typeface="Times New Roman" panose="02020603050405020304" pitchFamily="18" charset="0"/>
              </a:rPr>
              <a:t>transmisie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serială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transmiterea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tactului</a:t>
            </a:r>
            <a:r>
              <a:rPr lang="en-US" dirty="0">
                <a:latin typeface="Times New Roman" panose="02020603050405020304" pitchFamily="18" charset="0"/>
                <a:cs typeface="Times New Roman" panose="02020603050405020304" pitchFamily="18" charset="0"/>
              </a:rPr>
              <a:t>, care </a:t>
            </a:r>
            <a:r>
              <a:rPr lang="en-US" b="1" dirty="0" err="1">
                <a:latin typeface="Times New Roman" panose="02020603050405020304" pitchFamily="18" charset="0"/>
                <a:cs typeface="Times New Roman" panose="02020603050405020304" pitchFamily="18" charset="0"/>
              </a:rPr>
              <a:t>poate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asigura</a:t>
            </a:r>
            <a:r>
              <a:rPr lang="en-US" dirty="0">
                <a:latin typeface="Times New Roman" panose="02020603050405020304" pitchFamily="18" charset="0"/>
                <a:cs typeface="Times New Roman" panose="02020603050405020304" pitchFamily="18" charset="0"/>
              </a:rPr>
              <a:t> un debit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mare </a:t>
            </a:r>
            <a:r>
              <a:rPr lang="en-US" dirty="0" smtClean="0">
                <a:latin typeface="Times New Roman" panose="02020603050405020304" pitchFamily="18" charset="0"/>
                <a:cs typeface="Times New Roman" panose="02020603050405020304" pitchFamily="18" charset="0"/>
              </a:rPr>
              <a:t>de </a:t>
            </a:r>
            <a:r>
              <a:rPr lang="en-US" dirty="0" err="1" smtClean="0">
                <a:latin typeface="Times New Roman" panose="02020603050405020304" pitchFamily="18" charset="0"/>
                <a:cs typeface="Times New Roman" panose="02020603050405020304" pitchFamily="18" charset="0"/>
              </a:rPr>
              <a:t>informaţie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transmisia</a:t>
            </a:r>
            <a:r>
              <a:rPr lang="en-US" dirty="0">
                <a:latin typeface="Times New Roman" panose="02020603050405020304" pitchFamily="18" charset="0"/>
                <a:cs typeface="Times New Roman" panose="02020603050405020304" pitchFamily="18" charset="0"/>
              </a:rPr>
              <a:t> RS232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sisteme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aibă</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masă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comună</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deci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conexiunea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completată</a:t>
            </a:r>
            <a:r>
              <a:rPr lang="en-US" dirty="0">
                <a:latin typeface="Times New Roman" panose="02020603050405020304" pitchFamily="18" charset="0"/>
                <a:cs typeface="Times New Roman" panose="02020603050405020304" pitchFamily="18" charset="0"/>
              </a:rPr>
              <a:t> cu o </a:t>
            </a:r>
            <a:r>
              <a:rPr lang="en-US" dirty="0" err="1">
                <a:latin typeface="Times New Roman" panose="02020603050405020304" pitchFamily="18" charset="0"/>
                <a:cs typeface="Times New Roman" panose="02020603050405020304" pitchFamily="18" charset="0"/>
              </a:rPr>
              <a:t>linie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masă</a:t>
            </a:r>
            <a:r>
              <a:rPr lang="en-US" dirty="0">
                <a:latin typeface="Times New Roman" panose="02020603050405020304" pitchFamily="18" charset="0"/>
                <a:cs typeface="Times New Roman" panose="02020603050405020304" pitchFamily="18" charset="0"/>
              </a:rPr>
              <a:t> (GND) </a:t>
            </a:r>
          </a:p>
        </p:txBody>
      </p:sp>
    </p:spTree>
    <p:extLst>
      <p:ext uri="{BB962C8B-B14F-4D97-AF65-F5344CB8AC3E}">
        <p14:creationId xmlns:p14="http://schemas.microsoft.com/office/powerpoint/2010/main" xmlns="" val="188097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67628" y="0"/>
            <a:ext cx="6357880" cy="3813048"/>
          </a:xfrm>
          <a:prstGeom prst="rect">
            <a:avLst/>
          </a:prstGeom>
        </p:spPr>
      </p:pic>
      <p:sp>
        <p:nvSpPr>
          <p:cNvPr id="5" name="Прямоугольник 4"/>
          <p:cNvSpPr/>
          <p:nvPr/>
        </p:nvSpPr>
        <p:spPr>
          <a:xfrm>
            <a:off x="1988570" y="3884033"/>
            <a:ext cx="2994206" cy="369332"/>
          </a:xfrm>
          <a:prstGeom prst="rect">
            <a:avLst/>
          </a:prstGeom>
        </p:spPr>
        <p:txBody>
          <a:bodyPr wrap="square">
            <a:spAutoFit/>
          </a:bodyPr>
          <a:lstStyle/>
          <a:p>
            <a:r>
              <a:rPr lang="en-US" dirty="0" err="1" smtClean="0">
                <a:solidFill>
                  <a:srgbClr val="000000"/>
                </a:solidFill>
                <a:latin typeface="TimesNewRomanPSMT"/>
              </a:rPr>
              <a:t>Legătură</a:t>
            </a:r>
            <a:r>
              <a:rPr lang="en-US" dirty="0" smtClean="0">
                <a:solidFill>
                  <a:srgbClr val="000000"/>
                </a:solidFill>
                <a:latin typeface="TimesNewRomanPSMT"/>
              </a:rPr>
              <a:t> RS232 </a:t>
            </a:r>
            <a:r>
              <a:rPr lang="en-US" dirty="0" err="1" smtClean="0">
                <a:solidFill>
                  <a:srgbClr val="000000"/>
                </a:solidFill>
                <a:latin typeface="TimesNewRomanPSMT"/>
              </a:rPr>
              <a:t>completă</a:t>
            </a:r>
            <a:r>
              <a:rPr lang="en-US" dirty="0" smtClean="0"/>
              <a:t> </a:t>
            </a:r>
            <a:endParaRPr lang="en-US" dirty="0"/>
          </a:p>
        </p:txBody>
      </p:sp>
      <p:sp>
        <p:nvSpPr>
          <p:cNvPr id="6" name="Прямоугольник 5"/>
          <p:cNvSpPr/>
          <p:nvPr/>
        </p:nvSpPr>
        <p:spPr>
          <a:xfrm>
            <a:off x="6638544" y="0"/>
            <a:ext cx="5303520" cy="5355312"/>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Dintre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două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perechi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linii</a:t>
            </a:r>
            <a:r>
              <a:rPr lang="en-US" dirty="0">
                <a:solidFill>
                  <a:srgbClr val="000000"/>
                </a:solidFill>
                <a:latin typeface="Times New Roman" panose="02020603050405020304" pitchFamily="18" charset="0"/>
                <a:cs typeface="Times New Roman" panose="02020603050405020304" pitchFamily="18" charset="0"/>
              </a:rPr>
              <a:t> de protocol RTS /CTS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DTR /DSR se </a:t>
            </a:r>
            <a:r>
              <a:rPr lang="en-US" b="1" dirty="0" err="1">
                <a:solidFill>
                  <a:srgbClr val="000000"/>
                </a:solidFill>
                <a:latin typeface="Times New Roman" panose="02020603050405020304" pitchFamily="18" charset="0"/>
                <a:cs typeface="Times New Roman" panose="02020603050405020304" pitchFamily="18" charset="0"/>
              </a:rPr>
              <a:t>poate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folosi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doar</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una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scăzând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astfel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numărul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linii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conexiune</a:t>
            </a:r>
            <a:r>
              <a:rPr lang="en-US" dirty="0">
                <a:solidFill>
                  <a:srgbClr val="000000"/>
                </a:solidFill>
                <a:latin typeface="Times New Roman" panose="02020603050405020304" pitchFamily="18" charset="0"/>
                <a:cs typeface="Times New Roman" panose="02020603050405020304" pitchFamily="18" charset="0"/>
              </a:rPr>
              <a:t> de la 7 la 5. </a:t>
            </a:r>
            <a:r>
              <a:rPr lang="en-US" b="1" dirty="0" err="1">
                <a:solidFill>
                  <a:srgbClr val="000000"/>
                </a:solidFill>
                <a:latin typeface="Times New Roman" panose="02020603050405020304" pitchFamily="18" charset="0"/>
                <a:cs typeface="Times New Roman" panose="02020603050405020304" pitchFamily="18" charset="0"/>
              </a:rPr>
              <a:t>Protocolul</a:t>
            </a:r>
            <a:r>
              <a:rPr lang="en-US" b="1" dirty="0">
                <a:solidFill>
                  <a:srgbClr val="000000"/>
                </a:solidFill>
                <a:latin typeface="Times New Roman" panose="02020603050405020304" pitchFamily="18" charset="0"/>
                <a:cs typeface="Times New Roman" panose="02020603050405020304" pitchFamily="18" charset="0"/>
              </a:rPr>
              <a:t> hardware </a:t>
            </a:r>
            <a:r>
              <a:rPr lang="en-US" dirty="0" smtClean="0">
                <a:solidFill>
                  <a:srgbClr val="000000"/>
                </a:solidFill>
                <a:latin typeface="Times New Roman" panose="02020603050405020304" pitchFamily="18" charset="0"/>
                <a:cs typeface="Times New Roman" panose="02020603050405020304" pitchFamily="18" charset="0"/>
              </a:rPr>
              <a:t>de </a:t>
            </a:r>
            <a:r>
              <a:rPr lang="en-US" dirty="0" err="1" smtClean="0">
                <a:solidFill>
                  <a:srgbClr val="000000"/>
                </a:solidFill>
                <a:latin typeface="Times New Roman" panose="02020603050405020304" pitchFamily="18" charset="0"/>
                <a:cs typeface="Times New Roman" panose="02020603050405020304" pitchFamily="18" charset="0"/>
              </a:rPr>
              <a:t>comunicaţie</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se </a:t>
            </a:r>
            <a:r>
              <a:rPr lang="en-US" dirty="0" err="1">
                <a:solidFill>
                  <a:srgbClr val="000000"/>
                </a:solidFill>
                <a:latin typeface="Times New Roman" panose="02020603050405020304" pitchFamily="18" charset="0"/>
                <a:cs typeface="Times New Roman" panose="02020603050405020304" pitchFamily="18" charset="0"/>
              </a:rPr>
              <a:t>numeşte</a:t>
            </a:r>
            <a:r>
              <a:rPr lang="en-US" dirty="0">
                <a:solidFill>
                  <a:srgbClr val="000000"/>
                </a:solidFill>
                <a:latin typeface="Times New Roman" panose="02020603050405020304" pitchFamily="18" charset="0"/>
                <a:cs typeface="Times New Roman" panose="02020603050405020304" pitchFamily="18" charset="0"/>
              </a:rPr>
              <a:t> DTR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RTS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funcţie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perechea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utilizată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transfer </a:t>
            </a:r>
            <a:r>
              <a:rPr lang="en-US" dirty="0" err="1" smtClean="0">
                <a:solidFill>
                  <a:srgbClr val="000000"/>
                </a:solidFill>
                <a:latin typeface="Times New Roman" panose="02020603050405020304" pitchFamily="18" charset="0"/>
                <a:cs typeface="Times New Roman" panose="02020603050405020304" pitchFamily="18" charset="0"/>
              </a:rPr>
              <a:t>poate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fi </a:t>
            </a:r>
            <a:r>
              <a:rPr lang="en-US" dirty="0" err="1">
                <a:solidFill>
                  <a:srgbClr val="000000"/>
                </a:solidFill>
                <a:latin typeface="Times New Roman" panose="02020603050405020304" pitchFamily="18" charset="0"/>
                <a:cs typeface="Times New Roman" panose="02020603050405020304" pitchFamily="18" charset="0"/>
              </a:rPr>
              <a:t>implementat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un protocol software </a:t>
            </a:r>
            <a:r>
              <a:rPr lang="en-US" dirty="0">
                <a:solidFill>
                  <a:srgbClr val="000000"/>
                </a:solidFill>
                <a:latin typeface="Times New Roman" panose="02020603050405020304" pitchFamily="18" charset="0"/>
                <a:cs typeface="Times New Roman" panose="02020603050405020304" pitchFamily="18" charset="0"/>
              </a:rPr>
              <a:t>care se </a:t>
            </a:r>
            <a:r>
              <a:rPr lang="en-US" dirty="0" err="1">
                <a:solidFill>
                  <a:srgbClr val="000000"/>
                </a:solidFill>
                <a:latin typeface="Times New Roman" panose="02020603050405020304" pitchFamily="18" charset="0"/>
                <a:cs typeface="Times New Roman" panose="02020603050405020304" pitchFamily="18" charset="0"/>
              </a:rPr>
              <a:t>numeşte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XonXoff</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Acest</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protocol </a:t>
            </a:r>
            <a:r>
              <a:rPr lang="en-US" dirty="0" err="1" smtClean="0">
                <a:solidFill>
                  <a:srgbClr val="000000"/>
                </a:solidFill>
                <a:latin typeface="Times New Roman" panose="02020603050405020304" pitchFamily="18" charset="0"/>
                <a:cs typeface="Times New Roman" panose="02020603050405020304" pitchFamily="18" charset="0"/>
              </a:rPr>
              <a:t>înseamnă</a:t>
            </a:r>
            <a:r>
              <a:rPr lang="en-US"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transmisia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linia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TxD</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recepţia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RxD</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 </a:t>
            </a:r>
            <a:r>
              <a:rPr lang="en-US" dirty="0" err="1">
                <a:solidFill>
                  <a:srgbClr val="000000"/>
                </a:solidFill>
                <a:latin typeface="Times New Roman" panose="02020603050405020304" pitchFamily="18" charset="0"/>
                <a:cs typeface="Times New Roman" panose="02020603050405020304" pitchFamily="18" charset="0"/>
              </a:rPr>
              <a:t>unor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coduri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unul</a:t>
            </a:r>
            <a:r>
              <a:rPr lang="en-US" dirty="0">
                <a:solidFill>
                  <a:srgbClr val="000000"/>
                </a:solidFill>
                <a:latin typeface="Times New Roman" panose="02020603050405020304" pitchFamily="18" charset="0"/>
                <a:cs typeface="Times New Roman" panose="02020603050405020304" pitchFamily="18" charset="0"/>
              </a:rPr>
              <a:t> care </a:t>
            </a:r>
            <a:r>
              <a:rPr lang="en-US" dirty="0" err="1" smtClean="0">
                <a:solidFill>
                  <a:srgbClr val="000000"/>
                </a:solidFill>
                <a:latin typeface="Times New Roman" panose="02020603050405020304" pitchFamily="18" charset="0"/>
                <a:cs typeface="Times New Roman" panose="02020603050405020304" pitchFamily="18" charset="0"/>
              </a:rPr>
              <a:t>semnifică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liber” (</a:t>
            </a:r>
            <a:r>
              <a:rPr lang="en-US" dirty="0" err="1">
                <a:solidFill>
                  <a:srgbClr val="000000"/>
                </a:solidFill>
                <a:latin typeface="Times New Roman" panose="02020603050405020304" pitchFamily="18" charset="0"/>
                <a:cs typeface="Times New Roman" panose="02020603050405020304" pitchFamily="18" charset="0"/>
              </a:rPr>
              <a:t>Xon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unul</a:t>
            </a:r>
            <a:r>
              <a:rPr lang="en-US" dirty="0">
                <a:solidFill>
                  <a:srgbClr val="000000"/>
                </a:solidFill>
                <a:latin typeface="Times New Roman" panose="02020603050405020304" pitchFamily="18" charset="0"/>
                <a:cs typeface="Times New Roman" panose="02020603050405020304" pitchFamily="18" charset="0"/>
              </a:rPr>
              <a:t> care </a:t>
            </a:r>
            <a:r>
              <a:rPr lang="en-US" dirty="0" err="1">
                <a:solidFill>
                  <a:srgbClr val="000000"/>
                </a:solidFill>
                <a:latin typeface="Times New Roman" panose="02020603050405020304" pitchFamily="18" charset="0"/>
                <a:cs typeface="Times New Roman" panose="02020603050405020304" pitchFamily="18" charset="0"/>
              </a:rPr>
              <a:t>semnifică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ocupat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Xoff</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această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situaţie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numărul</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de </a:t>
            </a:r>
            <a:r>
              <a:rPr lang="en-US" b="1" dirty="0" err="1" smtClean="0">
                <a:solidFill>
                  <a:srgbClr val="000000"/>
                </a:solidFill>
                <a:latin typeface="Times New Roman" panose="02020603050405020304" pitchFamily="18" charset="0"/>
                <a:cs typeface="Times New Roman" panose="02020603050405020304" pitchFamily="18" charset="0"/>
              </a:rPr>
              <a:t>linii</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de </a:t>
            </a:r>
            <a:r>
              <a:rPr lang="en-US" b="1" dirty="0" err="1">
                <a:solidFill>
                  <a:srgbClr val="000000"/>
                </a:solidFill>
                <a:latin typeface="Times New Roman" panose="02020603050405020304" pitchFamily="18" charset="0"/>
                <a:cs typeface="Times New Roman" panose="02020603050405020304" pitchFamily="18" charset="0"/>
              </a:rPr>
              <a:t>conexiune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scade</a:t>
            </a:r>
            <a:r>
              <a:rPr lang="en-US" b="1" dirty="0">
                <a:solidFill>
                  <a:srgbClr val="000000"/>
                </a:solidFill>
                <a:latin typeface="Times New Roman" panose="02020603050405020304" pitchFamily="18" charset="0"/>
                <a:cs typeface="Times New Roman" panose="02020603050405020304" pitchFamily="18" charset="0"/>
              </a:rPr>
              <a:t> la </a:t>
            </a:r>
            <a:r>
              <a:rPr lang="en-US" b="1" dirty="0" smtClean="0">
                <a:solidFill>
                  <a:srgbClr val="000000"/>
                </a:solidFill>
                <a:latin typeface="Times New Roman" panose="02020603050405020304" pitchFamily="18" charset="0"/>
                <a:cs typeface="Times New Roman" panose="02020603050405020304" pitchFamily="18" charset="0"/>
              </a:rPr>
              <a:t>3.</a:t>
            </a:r>
            <a:r>
              <a:rPr lang="en-US" b="1"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Tactul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transmisie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standard </a:t>
            </a:r>
            <a:r>
              <a:rPr lang="en-US" dirty="0" err="1" smtClean="0">
                <a:latin typeface="Times New Roman" panose="02020603050405020304" pitchFamily="18" charset="0"/>
                <a:cs typeface="Times New Roman" panose="02020603050405020304" pitchFamily="18" charset="0"/>
              </a:rPr>
              <a:t>dar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evoluţia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echipamentelor</a:t>
            </a:r>
            <a:r>
              <a:rPr lang="en-US" dirty="0" smtClean="0">
                <a:latin typeface="Times New Roman" panose="02020603050405020304" pitchFamily="18" charset="0"/>
                <a:cs typeface="Times New Roman" panose="02020603050405020304" pitchFamily="18" charset="0"/>
              </a:rPr>
              <a:t> a </a:t>
            </a:r>
            <a:r>
              <a:rPr lang="en-US" dirty="0" err="1" smtClean="0">
                <a:latin typeface="Times New Roman" panose="02020603050405020304" pitchFamily="18" charset="0"/>
                <a:cs typeface="Times New Roman" panose="02020603050405020304" pitchFamily="18" charset="0"/>
              </a:rPr>
              <a:t>necesitat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mărirea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vitezei</a:t>
            </a:r>
            <a:r>
              <a:rPr lang="en-US" dirty="0" smtClean="0">
                <a:latin typeface="Times New Roman" panose="02020603050405020304" pitchFamily="18" charset="0"/>
                <a:cs typeface="Times New Roman" panose="02020603050405020304" pitchFamily="18" charset="0"/>
              </a:rPr>
              <a:t> de </a:t>
            </a:r>
            <a:r>
              <a:rPr lang="en-US" dirty="0" err="1" smtClean="0">
                <a:latin typeface="Times New Roman" panose="02020603050405020304" pitchFamily="18" charset="0"/>
                <a:cs typeface="Times New Roman" panose="02020603050405020304" pitchFamily="18" charset="0"/>
              </a:rPr>
              <a:t>comunicaţie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aceea</a:t>
            </a:r>
            <a:r>
              <a:rPr lang="en-US" dirty="0">
                <a:latin typeface="Times New Roman" panose="02020603050405020304" pitchFamily="18" charset="0"/>
                <a:cs typeface="Times New Roman" panose="02020603050405020304" pitchFamily="18" charset="0"/>
              </a:rPr>
              <a:t> s-au </a:t>
            </a:r>
            <a:r>
              <a:rPr lang="en-US" dirty="0" err="1">
                <a:latin typeface="Times New Roman" panose="02020603050405020304" pitchFamily="18" charset="0"/>
                <a:cs typeface="Times New Roman" panose="02020603050405020304" pitchFamily="18" charset="0"/>
              </a:rPr>
              <a:t>definit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viteze</a:t>
            </a:r>
            <a:r>
              <a:rPr lang="en-US" dirty="0">
                <a:latin typeface="Times New Roman" panose="02020603050405020304" pitchFamily="18" charset="0"/>
                <a:cs typeface="Times New Roman" panose="02020603050405020304" pitchFamily="18" charset="0"/>
              </a:rPr>
              <a:t> standard </a:t>
            </a:r>
            <a:r>
              <a:rPr lang="en-US" dirty="0" smtClean="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comunicaţie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circuitele</a:t>
            </a:r>
            <a:r>
              <a:rPr lang="en-US" b="1" dirty="0">
                <a:latin typeface="Times New Roman" panose="02020603050405020304" pitchFamily="18" charset="0"/>
                <a:cs typeface="Times New Roman" panose="02020603050405020304" pitchFamily="18" charset="0"/>
              </a:rPr>
              <a:t> de</a:t>
            </a:r>
            <a:br>
              <a:rPr lang="en-US" b="1" dirty="0">
                <a:latin typeface="Times New Roman" panose="02020603050405020304" pitchFamily="18" charset="0"/>
                <a:cs typeface="Times New Roman" panose="02020603050405020304" pitchFamily="18" charset="0"/>
              </a:rPr>
            </a:br>
            <a:r>
              <a:rPr lang="en-US" b="1" dirty="0" err="1">
                <a:latin typeface="Times New Roman" panose="02020603050405020304" pitchFamily="18" charset="0"/>
                <a:cs typeface="Times New Roman" panose="02020603050405020304" pitchFamily="18" charset="0"/>
              </a:rPr>
              <a:t>interfaţă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serială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prelucrează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divizare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tactul</a:t>
            </a:r>
            <a:r>
              <a:rPr lang="en-US" b="1" dirty="0">
                <a:latin typeface="Times New Roman" panose="02020603050405020304" pitchFamily="18" charset="0"/>
                <a:cs typeface="Times New Roman" panose="02020603050405020304" pitchFamily="18" charset="0"/>
              </a:rPr>
              <a:t> standard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obţine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multe</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viteze</a:t>
            </a:r>
            <a:r>
              <a:rPr lang="en-US" dirty="0" smtClean="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comunicaţie</a:t>
            </a:r>
            <a:r>
              <a:rPr lang="en-US" dirty="0">
                <a:latin typeface="Times New Roman" panose="02020603050405020304" pitchFamily="18" charset="0"/>
                <a:cs typeface="Times New Roman" panose="02020603050405020304" pitchFamily="18" charset="0"/>
              </a:rPr>
              <a:t> standard, </a:t>
            </a:r>
            <a:r>
              <a:rPr lang="en-US" dirty="0" err="1">
                <a:latin typeface="Times New Roman" panose="02020603050405020304" pitchFamily="18" charset="0"/>
                <a:cs typeface="Times New Roman" panose="02020603050405020304" pitchFamily="18" charset="0"/>
              </a:rPr>
              <a:t>selectabile</a:t>
            </a:r>
            <a:r>
              <a:rPr lang="en-US" dirty="0">
                <a:latin typeface="Times New Roman" panose="02020603050405020304" pitchFamily="18" charset="0"/>
                <a:cs typeface="Times New Roman" panose="02020603050405020304" pitchFamily="18" charset="0"/>
              </a:rPr>
              <a:t> software. </a:t>
            </a:r>
            <a:r>
              <a:rPr lang="en-US" dirty="0" err="1">
                <a:latin typeface="Times New Roman" panose="02020603050405020304" pitchFamily="18" charset="0"/>
                <a:cs typeface="Times New Roman" panose="02020603050405020304" pitchFamily="18" charset="0"/>
              </a:rPr>
              <a:t>Vitezele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comunicaţie</a:t>
            </a:r>
            <a:r>
              <a:rPr lang="en-US" dirty="0">
                <a:latin typeface="Times New Roman" panose="02020603050405020304" pitchFamily="18" charset="0"/>
                <a:cs typeface="Times New Roman" panose="02020603050405020304" pitchFamily="18" charset="0"/>
              </a:rPr>
              <a:t> standard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în</a:t>
            </a:r>
            <a:r>
              <a:rPr lang="en-US" dirty="0" smtClean="0">
                <a:latin typeface="Times New Roman" panose="02020603050405020304" pitchFamily="18" charset="0"/>
                <a:cs typeface="Times New Roman" panose="02020603050405020304" pitchFamily="18" charset="0"/>
              </a:rPr>
              <a:t> Baud</a:t>
            </a:r>
            <a:r>
              <a:rPr lang="en-US" dirty="0">
                <a:latin typeface="Times New Roman" panose="02020603050405020304" pitchFamily="18" charset="0"/>
                <a:cs typeface="Times New Roman" panose="02020603050405020304" pitchFamily="18" charset="0"/>
              </a:rPr>
              <a:t>): 300, 600, 1200, 2400, 4800, 9600, 19200, 38400, 57600, 115200 </a:t>
            </a:r>
          </a:p>
        </p:txBody>
      </p:sp>
      <p:pic>
        <p:nvPicPr>
          <p:cNvPr id="7" name="Рисунок 6"/>
          <p:cNvPicPr>
            <a:picLocks noChangeAspect="1"/>
          </p:cNvPicPr>
          <p:nvPr/>
        </p:nvPicPr>
        <p:blipFill>
          <a:blip r:embed="rId3" cstate="print"/>
          <a:stretch>
            <a:fillRect/>
          </a:stretch>
        </p:blipFill>
        <p:spPr>
          <a:xfrm>
            <a:off x="259650" y="4253365"/>
            <a:ext cx="6452045" cy="1806914"/>
          </a:xfrm>
          <a:prstGeom prst="rect">
            <a:avLst/>
          </a:prstGeom>
        </p:spPr>
      </p:pic>
      <p:sp>
        <p:nvSpPr>
          <p:cNvPr id="8" name="Прямоугольник 7"/>
          <p:cNvSpPr/>
          <p:nvPr/>
        </p:nvSpPr>
        <p:spPr>
          <a:xfrm>
            <a:off x="1658426" y="5957709"/>
            <a:ext cx="4471988" cy="646331"/>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Transmisia</a:t>
            </a:r>
            <a:r>
              <a:rPr lang="en-US" dirty="0">
                <a:solidFill>
                  <a:srgbClr val="000000"/>
                </a:solidFill>
                <a:latin typeface="Times New Roman" pitchFamily="18" charset="0"/>
                <a:cs typeface="Times New Roman" pitchFamily="18" charset="0"/>
              </a:rPr>
              <a:t> RS232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3 fire cu protocol software</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xmlns="" val="426078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en-US" b="1" dirty="0">
                <a:solidFill>
                  <a:srgbClr val="000000"/>
                </a:solidFill>
                <a:latin typeface="Times New Roman" pitchFamily="18" charset="0"/>
                <a:cs typeface="Times New Roman" pitchFamily="18" charset="0"/>
              </a:rPr>
              <a:t>Circuit de </a:t>
            </a:r>
            <a:r>
              <a:rPr lang="en-US" b="1" dirty="0" err="1">
                <a:solidFill>
                  <a:srgbClr val="000000"/>
                </a:solidFill>
                <a:latin typeface="Times New Roman" pitchFamily="18" charset="0"/>
                <a:cs typeface="Times New Roman" pitchFamily="18" charset="0"/>
              </a:rPr>
              <a:t>interfaţă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programabil</a:t>
            </a:r>
            <a:r>
              <a:rPr lang="en-US" dirty="0">
                <a:latin typeface="Times New Roman" pitchFamily="18" charset="0"/>
                <a:cs typeface="Times New Roman" pitchFamily="18" charset="0"/>
              </a:rPr>
              <a:t> </a:t>
            </a:r>
          </a:p>
        </p:txBody>
      </p:sp>
      <p:sp>
        <p:nvSpPr>
          <p:cNvPr id="5" name="Прямоугольник 4"/>
          <p:cNvSpPr/>
          <p:nvPr/>
        </p:nvSpPr>
        <p:spPr>
          <a:xfrm>
            <a:off x="0" y="369332"/>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Descrierea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circuitului</a:t>
            </a:r>
            <a:r>
              <a:rPr lang="en-US" dirty="0">
                <a:latin typeface="Times New Roman" pitchFamily="18" charset="0"/>
                <a:cs typeface="Times New Roman" pitchFamily="18" charset="0"/>
              </a:rPr>
              <a:t> </a:t>
            </a:r>
          </a:p>
        </p:txBody>
      </p:sp>
      <p:sp>
        <p:nvSpPr>
          <p:cNvPr id="6" name="Прямоугольник 5"/>
          <p:cNvSpPr/>
          <p:nvPr/>
        </p:nvSpPr>
        <p:spPr>
          <a:xfrm>
            <a:off x="0" y="612845"/>
            <a:ext cx="11841480" cy="2031325"/>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Ca </a:t>
            </a:r>
            <a:r>
              <a:rPr lang="en-US" dirty="0" err="1">
                <a:solidFill>
                  <a:srgbClr val="000000"/>
                </a:solidFill>
                <a:latin typeface="Times New Roman" panose="02020603050405020304" pitchFamily="18" charset="0"/>
                <a:cs typeface="Times New Roman" panose="02020603050405020304" pitchFamily="18" charset="0"/>
              </a:rPr>
              <a:t>exemplu</a:t>
            </a:r>
            <a:r>
              <a:rPr lang="en-US" dirty="0">
                <a:solidFill>
                  <a:srgbClr val="000000"/>
                </a:solidFill>
                <a:latin typeface="Times New Roman" panose="02020603050405020304" pitchFamily="18" charset="0"/>
                <a:cs typeface="Times New Roman" panose="02020603050405020304" pitchFamily="18" charset="0"/>
              </a:rPr>
              <a:t> de circuit </a:t>
            </a:r>
            <a:r>
              <a:rPr lang="en-US" dirty="0" err="1">
                <a:solidFill>
                  <a:srgbClr val="000000"/>
                </a:solidFill>
                <a:latin typeface="Times New Roman" panose="02020603050405020304" pitchFamily="18" charset="0"/>
                <a:cs typeface="Times New Roman" panose="02020603050405020304" pitchFamily="18" charset="0"/>
              </a:rPr>
              <a:t>programabil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interfaţă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serială</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RS232 </a:t>
            </a:r>
            <a:r>
              <a:rPr lang="en-US" dirty="0">
                <a:solidFill>
                  <a:srgbClr val="000000"/>
                </a:solidFill>
                <a:latin typeface="Times New Roman" panose="02020603050405020304" pitchFamily="18" charset="0"/>
                <a:cs typeface="Times New Roman" panose="02020603050405020304" pitchFamily="18" charset="0"/>
              </a:rPr>
              <a:t>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ales </a:t>
            </a: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Intel 8251</a:t>
            </a:r>
            <a:r>
              <a:rPr lang="en-US" dirty="0">
                <a:solidFill>
                  <a:srgbClr val="000000"/>
                </a:solidFill>
                <a:latin typeface="Times New Roman" panose="02020603050405020304" pitchFamily="18" charset="0"/>
                <a:cs typeface="Times New Roman" panose="02020603050405020304" pitchFamily="18" charset="0"/>
              </a:rPr>
              <a:t>, care 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primul</a:t>
            </a:r>
            <a:r>
              <a:rPr lang="en-US" dirty="0">
                <a:solidFill>
                  <a:srgbClr val="000000"/>
                </a:solidFill>
                <a:latin typeface="Times New Roman" panose="02020603050405020304" pitchFamily="18" charset="0"/>
                <a:cs typeface="Times New Roman" panose="02020603050405020304" pitchFamily="18" charset="0"/>
              </a:rPr>
              <a:t> circuit </a:t>
            </a:r>
            <a:r>
              <a:rPr lang="en-US" dirty="0" err="1">
                <a:solidFill>
                  <a:srgbClr val="000000"/>
                </a:solidFill>
                <a:latin typeface="Times New Roman" panose="02020603050405020304" pitchFamily="18" charset="0"/>
                <a:cs typeface="Times New Roman" panose="02020603050405020304" pitchFamily="18" charset="0"/>
              </a:rPr>
              <a:t>conceput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acest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scop</a:t>
            </a:r>
            <a:r>
              <a:rPr lang="en-US" dirty="0">
                <a:solidFill>
                  <a:srgbClr val="000000"/>
                </a:solidFill>
                <a:latin typeface="Times New Roman" panose="02020603050405020304" pitchFamily="18" charset="0"/>
                <a:cs typeface="Times New Roman" panose="02020603050405020304" pitchFamily="18" charset="0"/>
              </a:rPr>
              <a:t> de Intel. </a:t>
            </a: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se </a:t>
            </a:r>
            <a:r>
              <a:rPr lang="en-US" dirty="0" err="1" smtClean="0">
                <a:solidFill>
                  <a:srgbClr val="000000"/>
                </a:solidFill>
                <a:latin typeface="Times New Roman" panose="02020603050405020304" pitchFamily="18" charset="0"/>
                <a:cs typeface="Times New Roman" panose="02020603050405020304" pitchFamily="18" charset="0"/>
              </a:rPr>
              <a:t>numeşte</a:t>
            </a:r>
            <a:r>
              <a:rPr lang="en-US" dirty="0" smtClean="0">
                <a:solidFill>
                  <a:srgbClr val="000000"/>
                </a:solidFill>
                <a:latin typeface="Times New Roman" panose="02020603050405020304" pitchFamily="18" charset="0"/>
                <a:cs typeface="Times New Roman" panose="02020603050405020304" pitchFamily="18" charset="0"/>
              </a:rPr>
              <a:t> circuit USART (</a:t>
            </a:r>
            <a:r>
              <a:rPr lang="en-US" dirty="0">
                <a:solidFill>
                  <a:srgbClr val="000000"/>
                </a:solidFill>
                <a:latin typeface="Times New Roman" panose="02020603050405020304" pitchFamily="18" charset="0"/>
                <a:cs typeface="Times New Roman" panose="02020603050405020304" pitchFamily="18" charset="0"/>
              </a:rPr>
              <a:t>Universal </a:t>
            </a:r>
            <a:r>
              <a:rPr lang="en-US" dirty="0" err="1">
                <a:solidFill>
                  <a:srgbClr val="000000"/>
                </a:solidFill>
                <a:latin typeface="Times New Roman" panose="02020603050405020304" pitchFamily="18" charset="0"/>
                <a:cs typeface="Times New Roman" panose="02020603050405020304" pitchFamily="18" charset="0"/>
              </a:rPr>
              <a:t>Syncronous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Asyncronous</a:t>
            </a:r>
            <a:r>
              <a:rPr lang="en-US" dirty="0">
                <a:solidFill>
                  <a:srgbClr val="000000"/>
                </a:solidFill>
                <a:latin typeface="Times New Roman" panose="02020603050405020304" pitchFamily="18" charset="0"/>
                <a:cs typeface="Times New Roman" panose="02020603050405020304" pitchFamily="18" charset="0"/>
              </a:rPr>
              <a:t> Receiver Transmitter)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că</a:t>
            </a:r>
            <a:r>
              <a:rPr lang="en-US"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poate</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lucra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atât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a:t>
            </a:r>
            <a:r>
              <a:rPr lang="en-US" b="1" dirty="0">
                <a:solidFill>
                  <a:srgbClr val="000000"/>
                </a:solidFill>
                <a:latin typeface="Times New Roman" panose="02020603050405020304" pitchFamily="18" charset="0"/>
                <a:cs typeface="Times New Roman" panose="02020603050405020304" pitchFamily="18" charset="0"/>
              </a:rPr>
              <a:t> mod </a:t>
            </a:r>
            <a:r>
              <a:rPr lang="en-US" b="1" dirty="0" err="1">
                <a:solidFill>
                  <a:srgbClr val="000000"/>
                </a:solidFill>
                <a:latin typeface="Times New Roman" panose="02020603050405020304" pitchFamily="18" charset="0"/>
                <a:cs typeface="Times New Roman" panose="02020603050405020304" pitchFamily="18" charset="0"/>
              </a:rPr>
              <a:t>asincron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cât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sincron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Dacă</a:t>
            </a:r>
            <a:r>
              <a:rPr lang="en-US" dirty="0">
                <a:solidFill>
                  <a:srgbClr val="000000"/>
                </a:solidFill>
                <a:latin typeface="Times New Roman" panose="02020603050405020304" pitchFamily="18" charset="0"/>
                <a:cs typeface="Times New Roman" panose="02020603050405020304" pitchFamily="18" charset="0"/>
              </a:rPr>
              <a:t> la </a:t>
            </a:r>
            <a:r>
              <a:rPr lang="en-US" dirty="0" err="1">
                <a:solidFill>
                  <a:srgbClr val="000000"/>
                </a:solidFill>
                <a:latin typeface="Times New Roman" panose="02020603050405020304" pitchFamily="18" charset="0"/>
                <a:cs typeface="Times New Roman" panose="02020603050405020304" pitchFamily="18" charset="0"/>
              </a:rPr>
              <a:t>interfeţele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paralele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primul</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circuit </a:t>
            </a:r>
            <a:r>
              <a:rPr lang="en-US" dirty="0" err="1" smtClean="0">
                <a:solidFill>
                  <a:srgbClr val="000000"/>
                </a:solidFill>
                <a:latin typeface="Times New Roman" panose="02020603050405020304" pitchFamily="18" charset="0"/>
                <a:cs typeface="Times New Roman" panose="02020603050405020304" pitchFamily="18" charset="0"/>
              </a:rPr>
              <a:t>programabil</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realizat</a:t>
            </a:r>
            <a:r>
              <a:rPr lang="en-US" dirty="0">
                <a:solidFill>
                  <a:srgbClr val="000000"/>
                </a:solidFill>
                <a:latin typeface="Times New Roman" panose="02020603050405020304" pitchFamily="18" charset="0"/>
                <a:cs typeface="Times New Roman" panose="02020603050405020304" pitchFamily="18" charset="0"/>
              </a:rPr>
              <a:t> de Intel 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utilizat</a:t>
            </a:r>
            <a:r>
              <a:rPr lang="en-US" dirty="0">
                <a:solidFill>
                  <a:srgbClr val="000000"/>
                </a:solidFill>
                <a:latin typeface="Times New Roman" panose="02020603050405020304" pitchFamily="18" charset="0"/>
                <a:cs typeface="Times New Roman" panose="02020603050405020304" pitchFamily="18" charset="0"/>
              </a:rPr>
              <a:t> o </a:t>
            </a:r>
            <a:r>
              <a:rPr lang="en-US" dirty="0" err="1">
                <a:solidFill>
                  <a:srgbClr val="000000"/>
                </a:solidFill>
                <a:latin typeface="Times New Roman" panose="02020603050405020304" pitchFamily="18" charset="0"/>
                <a:cs typeface="Times New Roman" panose="02020603050405020304" pitchFamily="18" charset="0"/>
              </a:rPr>
              <a:t>lungă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perioadă</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timp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de </a:t>
            </a:r>
            <a:r>
              <a:rPr lang="en-US" dirty="0" err="1" smtClean="0">
                <a:solidFill>
                  <a:srgbClr val="000000"/>
                </a:solidFill>
                <a:latin typeface="Times New Roman" panose="02020603050405020304" pitchFamily="18" charset="0"/>
                <a:cs typeface="Times New Roman" panose="02020603050405020304" pitchFamily="18" charset="0"/>
              </a:rPr>
              <a:t>interfaţă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serială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I8251 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înlocuit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după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scurt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timp</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interfeţe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evoluate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Alegerea</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acestui</a:t>
            </a:r>
            <a:r>
              <a:rPr lang="en-US" dirty="0" smtClean="0">
                <a:solidFill>
                  <a:srgbClr val="000000"/>
                </a:solidFill>
                <a:latin typeface="Times New Roman" panose="02020603050405020304" pitchFamily="18" charset="0"/>
                <a:cs typeface="Times New Roman" panose="02020603050405020304" pitchFamily="18" charset="0"/>
              </a:rPr>
              <a:t> circuit </a:t>
            </a:r>
            <a:r>
              <a:rPr lang="en-US" dirty="0">
                <a:solidFill>
                  <a:srgbClr val="000000"/>
                </a:solidFill>
                <a:latin typeface="Times New Roman" panose="02020603050405020304" pitchFamily="18" charset="0"/>
                <a:cs typeface="Times New Roman" panose="02020603050405020304" pitchFamily="18" charset="0"/>
              </a:rPr>
              <a:t>s-a </a:t>
            </a:r>
            <a:r>
              <a:rPr lang="en-US" dirty="0" err="1">
                <a:solidFill>
                  <a:srgbClr val="000000"/>
                </a:solidFill>
                <a:latin typeface="Times New Roman" panose="02020603050405020304" pitchFamily="18" charset="0"/>
                <a:cs typeface="Times New Roman" panose="02020603050405020304" pitchFamily="18" charset="0"/>
              </a:rPr>
              <a:t>datorat</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realizează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atât</a:t>
            </a:r>
            <a:r>
              <a:rPr lang="en-US" dirty="0">
                <a:solidFill>
                  <a:srgbClr val="000000"/>
                </a:solidFill>
                <a:latin typeface="Times New Roman" panose="02020603050405020304" pitchFamily="18" charset="0"/>
                <a:cs typeface="Times New Roman" panose="02020603050405020304" pitchFamily="18" charset="0"/>
              </a:rPr>
              <a:t> mod </a:t>
            </a:r>
            <a:r>
              <a:rPr lang="en-US" dirty="0" err="1">
                <a:solidFill>
                  <a:srgbClr val="000000"/>
                </a:solidFill>
                <a:latin typeface="Times New Roman" panose="02020603050405020304" pitchFamily="18" charset="0"/>
                <a:cs typeface="Times New Roman" panose="02020603050405020304" pitchFamily="18" charset="0"/>
              </a:rPr>
              <a:t>asincron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cât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sincron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spre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deosebire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circuitele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noi</a:t>
            </a:r>
            <a:r>
              <a:rPr lang="en-US" dirty="0">
                <a:solidFill>
                  <a:srgbClr val="000000"/>
                </a:solidFill>
                <a:latin typeface="Times New Roman" panose="02020603050405020304" pitchFamily="18" charset="0"/>
                <a:cs typeface="Times New Roman" panose="02020603050405020304" pitchFamily="18" charset="0"/>
              </a:rPr>
              <a:t> care </a:t>
            </a:r>
            <a:r>
              <a:rPr lang="en-US" dirty="0" err="1">
                <a:solidFill>
                  <a:srgbClr val="000000"/>
                </a:solidFill>
                <a:latin typeface="Times New Roman" panose="02020603050405020304" pitchFamily="18" charset="0"/>
                <a:cs typeface="Times New Roman" panose="02020603050405020304" pitchFamily="18" charset="0"/>
              </a:rPr>
              <a:t>realizează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doar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modul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asincron</a:t>
            </a:r>
            <a:r>
              <a:rPr lang="en-US" dirty="0">
                <a:solidFill>
                  <a:srgbClr val="000000"/>
                </a:solidFill>
                <a:latin typeface="Times New Roman" panose="02020603050405020304" pitchFamily="18" charset="0"/>
                <a:cs typeface="Times New Roman" panose="02020603050405020304" pitchFamily="18" charset="0"/>
              </a:rPr>
              <a:t> al </a:t>
            </a:r>
            <a:r>
              <a:rPr lang="en-US" dirty="0" err="1" smtClean="0">
                <a:solidFill>
                  <a:srgbClr val="000000"/>
                </a:solidFill>
                <a:latin typeface="Times New Roman" panose="02020603050405020304" pitchFamily="18" charset="0"/>
                <a:cs typeface="Times New Roman" panose="02020603050405020304" pitchFamily="18" charset="0"/>
              </a:rPr>
              <a:t>interfeţei</a:t>
            </a:r>
            <a:r>
              <a:rPr lang="en-US" dirty="0" smtClean="0">
                <a:solidFill>
                  <a:srgbClr val="000000"/>
                </a:solidFill>
                <a:latin typeface="Times New Roman" panose="02020603050405020304" pitchFamily="18" charset="0"/>
                <a:cs typeface="Times New Roman" panose="02020603050405020304" pitchFamily="18" charset="0"/>
              </a:rPr>
              <a:t> RS232</a:t>
            </a:r>
            <a:r>
              <a:rPr lang="en-US" dirty="0">
                <a:solidFill>
                  <a:srgbClr val="000000"/>
                </a:solidFill>
                <a:latin typeface="Times New Roman" panose="02020603050405020304" pitchFamily="18" charset="0"/>
                <a:cs typeface="Times New Roman" panose="02020603050405020304" pitchFamily="18" charset="0"/>
              </a:rPr>
              <a:t>. Un alt </a:t>
            </a:r>
            <a:r>
              <a:rPr lang="en-US" dirty="0" err="1">
                <a:solidFill>
                  <a:srgbClr val="000000"/>
                </a:solidFill>
                <a:latin typeface="Times New Roman" panose="02020603050405020304" pitchFamily="18" charset="0"/>
                <a:cs typeface="Times New Roman" panose="02020603050405020304" pitchFamily="18" charset="0"/>
              </a:rPr>
              <a:t>motiv</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simplitatea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circuitului</a:t>
            </a:r>
            <a:r>
              <a:rPr lang="en-US" b="1" dirty="0">
                <a:solidFill>
                  <a:srgbClr val="000000"/>
                </a:solidFill>
                <a:latin typeface="Times New Roman" panose="02020603050405020304" pitchFamily="18" charset="0"/>
                <a:cs typeface="Times New Roman" panose="02020603050405020304" pitchFamily="18" charset="0"/>
              </a:rPr>
              <a:t> I8251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modul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simplu</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programare</a:t>
            </a:r>
            <a:r>
              <a:rPr lang="en-US" dirty="0" smtClean="0">
                <a:solidFill>
                  <a:srgbClr val="000000"/>
                </a:solidFill>
                <a:latin typeface="Times New Roman" panose="02020603050405020304" pitchFamily="18" charset="0"/>
                <a:cs typeface="Times New Roman" panose="02020603050405020304" pitchFamily="18" charset="0"/>
              </a:rPr>
              <a:t>. Schema </a:t>
            </a:r>
            <a:r>
              <a:rPr lang="en-US" dirty="0">
                <a:solidFill>
                  <a:srgbClr val="000000"/>
                </a:solidFill>
                <a:latin typeface="Times New Roman" panose="02020603050405020304" pitchFamily="18" charset="0"/>
                <a:cs typeface="Times New Roman" panose="02020603050405020304" pitchFamily="18" charset="0"/>
              </a:rPr>
              <a:t>bloc a </a:t>
            </a:r>
            <a:r>
              <a:rPr lang="en-US" dirty="0" err="1">
                <a:solidFill>
                  <a:srgbClr val="000000"/>
                </a:solidFill>
                <a:latin typeface="Times New Roman" panose="02020603050405020304" pitchFamily="18" charset="0"/>
                <a:cs typeface="Times New Roman" panose="02020603050405020304" pitchFamily="18" charset="0"/>
              </a:rPr>
              <a:t>circuitului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figura</a:t>
            </a:r>
            <a:r>
              <a:rPr lang="en-US" dirty="0">
                <a:solidFill>
                  <a:srgbClr val="000000"/>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stretch>
            <a:fillRect/>
          </a:stretch>
        </p:blipFill>
        <p:spPr>
          <a:xfrm>
            <a:off x="61826" y="2644170"/>
            <a:ext cx="6034174" cy="3829782"/>
          </a:xfrm>
          <a:prstGeom prst="rect">
            <a:avLst/>
          </a:prstGeom>
        </p:spPr>
      </p:pic>
      <p:sp>
        <p:nvSpPr>
          <p:cNvPr id="8" name="Прямоугольник 7"/>
          <p:cNvSpPr/>
          <p:nvPr/>
        </p:nvSpPr>
        <p:spPr>
          <a:xfrm>
            <a:off x="6157826" y="2627427"/>
            <a:ext cx="6034174" cy="3785652"/>
          </a:xfrm>
          <a:prstGeom prst="rect">
            <a:avLst/>
          </a:prstGeom>
        </p:spPr>
        <p:txBody>
          <a:bodyPr wrap="square">
            <a:spAutoFit/>
          </a:bodyPr>
          <a:lstStyle/>
          <a:p>
            <a:r>
              <a:rPr lang="en-US" sz="1600" dirty="0" err="1">
                <a:solidFill>
                  <a:srgbClr val="000000"/>
                </a:solidFill>
                <a:latin typeface="Times New Roman" panose="02020603050405020304" pitchFamily="18" charset="0"/>
                <a:cs typeface="Times New Roman" panose="02020603050405020304" pitchFamily="18" charset="0"/>
              </a:rPr>
              <a:t>Semnalele</a:t>
            </a:r>
            <a:r>
              <a:rPr lang="en-US" sz="1600" dirty="0">
                <a:solidFill>
                  <a:srgbClr val="000000"/>
                </a:solidFill>
                <a:latin typeface="Times New Roman" panose="02020603050405020304" pitchFamily="18" charset="0"/>
                <a:cs typeface="Times New Roman" panose="02020603050405020304" pitchFamily="18" charset="0"/>
              </a:rPr>
              <a:t> de </a:t>
            </a:r>
            <a:r>
              <a:rPr lang="en-US" sz="1600" dirty="0" err="1">
                <a:solidFill>
                  <a:srgbClr val="000000"/>
                </a:solidFill>
                <a:latin typeface="Times New Roman" panose="02020603050405020304" pitchFamily="18" charset="0"/>
                <a:cs typeface="Times New Roman" panose="02020603050405020304" pitchFamily="18" charset="0"/>
              </a:rPr>
              <a:t>interfaţă</a:t>
            </a:r>
            <a:r>
              <a:rPr lang="en-US" sz="1600" dirty="0">
                <a:solidFill>
                  <a:srgbClr val="000000"/>
                </a:solidFill>
                <a:latin typeface="Times New Roman" panose="02020603050405020304" pitchFamily="18" charset="0"/>
                <a:cs typeface="Times New Roman" panose="02020603050405020304" pitchFamily="18" charset="0"/>
              </a:rPr>
              <a:t> cu </a:t>
            </a:r>
            <a:r>
              <a:rPr lang="en-US" sz="1600" dirty="0" err="1">
                <a:solidFill>
                  <a:srgbClr val="000000"/>
                </a:solidFill>
                <a:latin typeface="Times New Roman" panose="02020603050405020304" pitchFamily="18" charset="0"/>
                <a:cs typeface="Times New Roman" panose="02020603050405020304" pitchFamily="18" charset="0"/>
              </a:rPr>
              <a:t>microprocesorul</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gazdă</a:t>
            </a:r>
            <a:r>
              <a:rPr lang="en-US" sz="1600" dirty="0">
                <a:solidFill>
                  <a:srgbClr val="000000"/>
                </a:solidFill>
                <a:latin typeface="Times New Roman" panose="02020603050405020304" pitchFamily="18" charset="0"/>
                <a:cs typeface="Times New Roman" panose="02020603050405020304" pitchFamily="18" charset="0"/>
              </a:rPr>
              <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RD se </a:t>
            </a:r>
            <a:r>
              <a:rPr lang="en-US" sz="1600" dirty="0" err="1">
                <a:solidFill>
                  <a:srgbClr val="000000"/>
                </a:solidFill>
                <a:latin typeface="Times New Roman" panose="02020603050405020304" pitchFamily="18" charset="0"/>
                <a:cs typeface="Times New Roman" panose="02020603050405020304" pitchFamily="18" charset="0"/>
              </a:rPr>
              <a:t>execută</a:t>
            </a:r>
            <a:r>
              <a:rPr lang="en-US" sz="1600" dirty="0">
                <a:solidFill>
                  <a:srgbClr val="000000"/>
                </a:solidFill>
                <a:latin typeface="Times New Roman" panose="02020603050405020304" pitchFamily="18" charset="0"/>
                <a:cs typeface="Times New Roman" panose="02020603050405020304" pitchFamily="18" charset="0"/>
              </a:rPr>
              <a:t> cu </a:t>
            </a:r>
            <a:r>
              <a:rPr lang="en-US" sz="1600" dirty="0" err="1">
                <a:solidFill>
                  <a:srgbClr val="000000"/>
                </a:solidFill>
                <a:latin typeface="Times New Roman" panose="02020603050405020304" pitchFamily="18" charset="0"/>
                <a:cs typeface="Times New Roman" panose="02020603050405020304" pitchFamily="18" charset="0"/>
              </a:rPr>
              <a:t>ciclu</a:t>
            </a:r>
            <a:r>
              <a:rPr lang="en-US" sz="1600" dirty="0">
                <a:solidFill>
                  <a:srgbClr val="000000"/>
                </a:solidFill>
                <a:latin typeface="Times New Roman" panose="02020603050405020304" pitchFamily="18" charset="0"/>
                <a:cs typeface="Times New Roman" panose="02020603050405020304" pitchFamily="18" charset="0"/>
              </a:rPr>
              <a:t> de </a:t>
            </a:r>
            <a:r>
              <a:rPr lang="en-US" sz="1600" dirty="0" err="1">
                <a:solidFill>
                  <a:srgbClr val="000000"/>
                </a:solidFill>
                <a:latin typeface="Times New Roman" panose="02020603050405020304" pitchFamily="18" charset="0"/>
                <a:cs typeface="Times New Roman" panose="02020603050405020304" pitchFamily="18" charset="0"/>
              </a:rPr>
              <a:t>citire</a:t>
            </a:r>
            <a:r>
              <a:rPr lang="en-US" sz="1600" dirty="0">
                <a:solidFill>
                  <a:srgbClr val="000000"/>
                </a:solidFill>
                <a:latin typeface="Times New Roman" panose="02020603050405020304" pitchFamily="18" charset="0"/>
                <a:cs typeface="Times New Roman" panose="02020603050405020304" pitchFamily="18" charset="0"/>
              </a:rPr>
              <a:t> de la un port </a:t>
            </a:r>
            <a:r>
              <a:rPr lang="en-US" sz="1600" dirty="0" err="1">
                <a:solidFill>
                  <a:srgbClr val="000000"/>
                </a:solidFill>
                <a:latin typeface="Times New Roman" panose="02020603050405020304" pitchFamily="18" charset="0"/>
                <a:cs typeface="Times New Roman" panose="02020603050405020304" pitchFamily="18" charset="0"/>
              </a:rPr>
              <a:t>sau</a:t>
            </a:r>
            <a:r>
              <a:rPr lang="en-US" sz="1600" dirty="0">
                <a:solidFill>
                  <a:srgbClr val="000000"/>
                </a:solidFill>
                <a:latin typeface="Times New Roman" panose="02020603050405020304" pitchFamily="18" charset="0"/>
                <a:cs typeface="Times New Roman" panose="02020603050405020304" pitchFamily="18" charset="0"/>
              </a:rPr>
              <a:t> de la </a:t>
            </a:r>
            <a:r>
              <a:rPr lang="en-US" sz="1600" dirty="0" err="1">
                <a:solidFill>
                  <a:srgbClr val="000000"/>
                </a:solidFill>
                <a:latin typeface="Times New Roman" panose="02020603050405020304" pitchFamily="18" charset="0"/>
                <a:cs typeface="Times New Roman" panose="02020603050405020304" pitchFamily="18" charset="0"/>
              </a:rPr>
              <a:t>memorie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Acest</a:t>
            </a:r>
            <a:r>
              <a:rPr lang="en-US" sz="1600" dirty="0">
                <a:solidFill>
                  <a:srgbClr val="000000"/>
                </a:solidFill>
                <a:latin typeface="Times New Roman" panose="02020603050405020304" pitchFamily="18" charset="0"/>
                <a:cs typeface="Times New Roman" panose="02020603050405020304" pitchFamily="18" charset="0"/>
              </a:rPr>
              <a:t> pin </a:t>
            </a:r>
            <a:r>
              <a:rPr lang="en-US" sz="1600" dirty="0" smtClean="0">
                <a:solidFill>
                  <a:srgbClr val="000000"/>
                </a:solidFill>
                <a:latin typeface="Times New Roman" panose="02020603050405020304" pitchFamily="18" charset="0"/>
                <a:cs typeface="Times New Roman" panose="02020603050405020304" pitchFamily="18" charset="0"/>
              </a:rPr>
              <a:t>se </a:t>
            </a:r>
            <a:r>
              <a:rPr lang="en-US" sz="1600" dirty="0" err="1" smtClean="0">
                <a:solidFill>
                  <a:srgbClr val="000000"/>
                </a:solidFill>
                <a:latin typeface="Times New Roman" panose="02020603050405020304" pitchFamily="18" charset="0"/>
                <a:cs typeface="Times New Roman" panose="02020603050405020304" pitchFamily="18" charset="0"/>
              </a:rPr>
              <a:t>conectează</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la </a:t>
            </a:r>
            <a:r>
              <a:rPr lang="en-US" sz="1600" dirty="0" err="1">
                <a:solidFill>
                  <a:srgbClr val="000000"/>
                </a:solidFill>
                <a:latin typeface="Times New Roman" panose="02020603050405020304" pitchFamily="18" charset="0"/>
                <a:cs typeface="Times New Roman" panose="02020603050405020304" pitchFamily="18" charset="0"/>
              </a:rPr>
              <a:t>semnalul</a:t>
            </a:r>
            <a:r>
              <a:rPr lang="en-US" sz="1600" dirty="0">
                <a:solidFill>
                  <a:srgbClr val="000000"/>
                </a:solidFill>
                <a:latin typeface="Times New Roman" panose="02020603050405020304" pitchFamily="18" charset="0"/>
                <a:cs typeface="Times New Roman" panose="02020603050405020304" pitchFamily="18" charset="0"/>
              </a:rPr>
              <a:t> de </a:t>
            </a:r>
            <a:r>
              <a:rPr lang="en-US" sz="1600" dirty="0" err="1">
                <a:solidFill>
                  <a:srgbClr val="000000"/>
                </a:solidFill>
                <a:latin typeface="Times New Roman" panose="02020603050405020304" pitchFamily="18" charset="0"/>
                <a:cs typeface="Times New Roman" panose="02020603050405020304" pitchFamily="18" charset="0"/>
              </a:rPr>
              <a:t>magistrală</a:t>
            </a:r>
            <a:r>
              <a:rPr lang="en-US" sz="1600" dirty="0">
                <a:solidFill>
                  <a:srgbClr val="000000"/>
                </a:solidFill>
                <a:latin typeface="Times New Roman" panose="02020603050405020304" pitchFamily="18" charset="0"/>
                <a:cs typeface="Times New Roman" panose="02020603050405020304" pitchFamily="18" charset="0"/>
              </a:rPr>
              <a:t> IOR;</a:t>
            </a:r>
            <a:br>
              <a:rPr lang="en-US" sz="16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WR se </a:t>
            </a:r>
            <a:r>
              <a:rPr lang="en-US" sz="1600" dirty="0" err="1">
                <a:solidFill>
                  <a:srgbClr val="000000"/>
                </a:solidFill>
                <a:latin typeface="Times New Roman" panose="02020603050405020304" pitchFamily="18" charset="0"/>
                <a:cs typeface="Times New Roman" panose="02020603050405020304" pitchFamily="18" charset="0"/>
              </a:rPr>
              <a:t>execută</a:t>
            </a:r>
            <a:r>
              <a:rPr lang="en-US" sz="1600" dirty="0">
                <a:solidFill>
                  <a:srgbClr val="000000"/>
                </a:solidFill>
                <a:latin typeface="Times New Roman" panose="02020603050405020304" pitchFamily="18" charset="0"/>
                <a:cs typeface="Times New Roman" panose="02020603050405020304" pitchFamily="18" charset="0"/>
              </a:rPr>
              <a:t> cu </a:t>
            </a:r>
            <a:r>
              <a:rPr lang="en-US" sz="1600" dirty="0" err="1">
                <a:solidFill>
                  <a:srgbClr val="000000"/>
                </a:solidFill>
                <a:latin typeface="Times New Roman" panose="02020603050405020304" pitchFamily="18" charset="0"/>
                <a:cs typeface="Times New Roman" panose="02020603050405020304" pitchFamily="18" charset="0"/>
              </a:rPr>
              <a:t>ciclu</a:t>
            </a:r>
            <a:r>
              <a:rPr lang="en-US" sz="1600" dirty="0">
                <a:solidFill>
                  <a:srgbClr val="000000"/>
                </a:solidFill>
                <a:latin typeface="Times New Roman" panose="02020603050405020304" pitchFamily="18" charset="0"/>
                <a:cs typeface="Times New Roman" panose="02020603050405020304" pitchFamily="18" charset="0"/>
              </a:rPr>
              <a:t> de </a:t>
            </a:r>
            <a:r>
              <a:rPr lang="en-US" sz="1600" dirty="0" err="1">
                <a:solidFill>
                  <a:srgbClr val="000000"/>
                </a:solidFill>
                <a:latin typeface="Times New Roman" panose="02020603050405020304" pitchFamily="18" charset="0"/>
                <a:cs typeface="Times New Roman" panose="02020603050405020304" pitchFamily="18" charset="0"/>
              </a:rPr>
              <a:t>scriere</a:t>
            </a:r>
            <a:r>
              <a:rPr lang="en-US" sz="1600" dirty="0">
                <a:solidFill>
                  <a:srgbClr val="000000"/>
                </a:solidFill>
                <a:latin typeface="Times New Roman" panose="02020603050405020304" pitchFamily="18" charset="0"/>
                <a:cs typeface="Times New Roman" panose="02020603050405020304" pitchFamily="18" charset="0"/>
              </a:rPr>
              <a:t> la un port </a:t>
            </a:r>
            <a:r>
              <a:rPr lang="en-US" sz="1600" dirty="0" err="1">
                <a:solidFill>
                  <a:srgbClr val="000000"/>
                </a:solidFill>
                <a:latin typeface="Times New Roman" panose="02020603050405020304" pitchFamily="18" charset="0"/>
                <a:cs typeface="Times New Roman" panose="02020603050405020304" pitchFamily="18" charset="0"/>
              </a:rPr>
              <a:t>sau</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în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memorie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Acest</a:t>
            </a:r>
            <a:r>
              <a:rPr lang="en-US" sz="1600" dirty="0">
                <a:solidFill>
                  <a:srgbClr val="000000"/>
                </a:solidFill>
                <a:latin typeface="Times New Roman" panose="02020603050405020304" pitchFamily="18" charset="0"/>
                <a:cs typeface="Times New Roman" panose="02020603050405020304" pitchFamily="18" charset="0"/>
              </a:rPr>
              <a:t> pin </a:t>
            </a:r>
            <a:r>
              <a:rPr lang="en-US" sz="1600" dirty="0" smtClean="0">
                <a:solidFill>
                  <a:srgbClr val="000000"/>
                </a:solidFill>
                <a:latin typeface="Times New Roman" panose="02020603050405020304" pitchFamily="18" charset="0"/>
                <a:cs typeface="Times New Roman" panose="02020603050405020304" pitchFamily="18" charset="0"/>
              </a:rPr>
              <a:t>se </a:t>
            </a:r>
            <a:r>
              <a:rPr lang="en-US" sz="1600" dirty="0" err="1" smtClean="0">
                <a:solidFill>
                  <a:srgbClr val="000000"/>
                </a:solidFill>
                <a:latin typeface="Times New Roman" panose="02020603050405020304" pitchFamily="18" charset="0"/>
                <a:cs typeface="Times New Roman" panose="02020603050405020304" pitchFamily="18" charset="0"/>
              </a:rPr>
              <a:t>conectează</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la </a:t>
            </a:r>
            <a:r>
              <a:rPr lang="en-US" sz="1600" dirty="0" err="1">
                <a:solidFill>
                  <a:srgbClr val="000000"/>
                </a:solidFill>
                <a:latin typeface="Times New Roman" panose="02020603050405020304" pitchFamily="18" charset="0"/>
                <a:cs typeface="Times New Roman" panose="02020603050405020304" pitchFamily="18" charset="0"/>
              </a:rPr>
              <a:t>semnalul</a:t>
            </a:r>
            <a:r>
              <a:rPr lang="en-US" sz="1600" dirty="0">
                <a:solidFill>
                  <a:srgbClr val="000000"/>
                </a:solidFill>
                <a:latin typeface="Times New Roman" panose="02020603050405020304" pitchFamily="18" charset="0"/>
                <a:cs typeface="Times New Roman" panose="02020603050405020304" pitchFamily="18" charset="0"/>
              </a:rPr>
              <a:t> de </a:t>
            </a:r>
            <a:r>
              <a:rPr lang="en-US" sz="1600" dirty="0" err="1">
                <a:solidFill>
                  <a:srgbClr val="000000"/>
                </a:solidFill>
                <a:latin typeface="Times New Roman" panose="02020603050405020304" pitchFamily="18" charset="0"/>
                <a:cs typeface="Times New Roman" panose="02020603050405020304" pitchFamily="18" charset="0"/>
              </a:rPr>
              <a:t>magistrală</a:t>
            </a:r>
            <a:r>
              <a:rPr lang="en-US" sz="1600" dirty="0">
                <a:solidFill>
                  <a:srgbClr val="000000"/>
                </a:solidFill>
                <a:latin typeface="Times New Roman" panose="02020603050405020304" pitchFamily="18" charset="0"/>
                <a:cs typeface="Times New Roman" panose="02020603050405020304" pitchFamily="18" charset="0"/>
              </a:rPr>
              <a:t> IOW;</a:t>
            </a: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C/D, </a:t>
            </a:r>
            <a:r>
              <a:rPr lang="en-US" sz="1600" dirty="0" err="1">
                <a:latin typeface="Times New Roman" panose="02020603050405020304" pitchFamily="18" charset="0"/>
                <a:cs typeface="Times New Roman" panose="02020603050405020304" pitchFamily="18" charset="0"/>
              </a:rPr>
              <a:t>Comenzi</a:t>
            </a:r>
            <a:r>
              <a:rPr lang="en-US" sz="1600" dirty="0">
                <a:latin typeface="Times New Roman" panose="02020603050405020304" pitchFamily="18" charset="0"/>
                <a:cs typeface="Times New Roman" panose="02020603050405020304" pitchFamily="18" charset="0"/>
              </a:rPr>
              <a:t> / Date, cu 0 </a:t>
            </a:r>
            <a:r>
              <a:rPr lang="en-US" sz="1600" dirty="0" err="1">
                <a:latin typeface="Times New Roman" panose="02020603050405020304" pitchFamily="18" charset="0"/>
                <a:cs typeface="Times New Roman" panose="02020603050405020304" pitchFamily="18" charset="0"/>
              </a:rPr>
              <a:t>arată</a:t>
            </a:r>
            <a:r>
              <a:rPr lang="en-US" sz="1600" dirty="0">
                <a:latin typeface="Times New Roman" panose="02020603050405020304" pitchFamily="18" charset="0"/>
                <a:cs typeface="Times New Roman" panose="02020603050405020304" pitchFamily="18" charset="0"/>
              </a:rPr>
              <a:t> transfer de date, cu 1 transfer de </a:t>
            </a:r>
            <a:r>
              <a:rPr lang="en-US" sz="1600" dirty="0" err="1">
                <a:latin typeface="Times New Roman" panose="02020603050405020304" pitchFamily="18" charset="0"/>
                <a:cs typeface="Times New Roman" panose="02020603050405020304" pitchFamily="18" charset="0"/>
              </a:rPr>
              <a:t>comenzi</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Se </a:t>
            </a:r>
            <a:r>
              <a:rPr lang="en-US" sz="1600" dirty="0" err="1" smtClean="0">
                <a:latin typeface="Times New Roman" panose="02020603050405020304" pitchFamily="18" charset="0"/>
                <a:cs typeface="Times New Roman" panose="02020603050405020304" pitchFamily="18" charset="0"/>
              </a:rPr>
              <a:t>conectează</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de </a:t>
            </a:r>
            <a:r>
              <a:rPr lang="en-US" sz="1600" dirty="0" err="1">
                <a:latin typeface="Times New Roman" panose="02020603050405020304" pitchFamily="18" charset="0"/>
                <a:cs typeface="Times New Roman" panose="02020603050405020304" pitchFamily="18" charset="0"/>
              </a:rPr>
              <a:t>regulă</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linia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puţin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semnificativă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adresă</a:t>
            </a:r>
            <a:r>
              <a:rPr lang="en-US" sz="1600" dirty="0">
                <a:latin typeface="Times New Roman" panose="02020603050405020304" pitchFamily="18" charset="0"/>
                <a:cs typeface="Times New Roman" panose="02020603050405020304" pitchFamily="18" charset="0"/>
              </a:rPr>
              <a: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CLK tact de </a:t>
            </a:r>
            <a:r>
              <a:rPr lang="en-US" sz="1600" dirty="0" err="1">
                <a:latin typeface="Times New Roman" panose="02020603050405020304" pitchFamily="18" charset="0"/>
                <a:cs typeface="Times New Roman" panose="02020603050405020304" pitchFamily="18" charset="0"/>
              </a:rPr>
              <a:t>magistrală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comanda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operaţiilor</a:t>
            </a:r>
            <a:r>
              <a:rPr lang="en-US" sz="1600" dirty="0">
                <a:latin typeface="Times New Roman" panose="02020603050405020304" pitchFamily="18" charset="0"/>
                <a:cs typeface="Times New Roman" panose="02020603050405020304" pitchFamily="18" charset="0"/>
              </a:rPr>
              <a:t> interne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interfaţă</a:t>
            </a:r>
            <a:r>
              <a:rPr lang="en-US" sz="1600" dirty="0">
                <a:latin typeface="Times New Roman" panose="02020603050405020304" pitchFamily="18" charset="0"/>
                <a:cs typeface="Times New Roman" panose="02020603050405020304" pitchFamily="18" charset="0"/>
              </a:rPr>
              <a: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RESET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linie</a:t>
            </a:r>
            <a:r>
              <a:rPr lang="en-US"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comandă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iniţializarea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circuitului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ştergerea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informaţiei</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din </a:t>
            </a:r>
            <a:r>
              <a:rPr lang="en-US" sz="1600" dirty="0" err="1">
                <a:latin typeface="Times New Roman" panose="02020603050405020304" pitchFamily="18" charset="0"/>
                <a:cs typeface="Times New Roman" panose="02020603050405020304" pitchFamily="18" charset="0"/>
              </a:rPr>
              <a:t>toate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registrele</a:t>
            </a:r>
            <a:r>
              <a:rPr lang="en-US" sz="1600" dirty="0">
                <a:latin typeface="Times New Roman" panose="02020603050405020304" pitchFamily="18" charset="0"/>
                <a:cs typeface="Times New Roman" panose="02020603050405020304" pitchFamily="18" charset="0"/>
              </a:rPr>
              <a:t>;</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CS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linie</a:t>
            </a:r>
            <a:r>
              <a:rPr lang="en-US"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selectează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circuitul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Formării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semnal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dedică</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un capitol </a:t>
            </a:r>
            <a:r>
              <a:rPr lang="en-US" sz="1600" dirty="0">
                <a:latin typeface="Times New Roman" panose="02020603050405020304" pitchFamily="18" charset="0"/>
                <a:cs typeface="Times New Roman" panose="02020603050405020304" pitchFamily="18" charset="0"/>
              </a:rPr>
              <a:t>ulterior;</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D0-D7 </a:t>
            </a:r>
            <a:r>
              <a:rPr lang="en-US" sz="1600" dirty="0" err="1">
                <a:latin typeface="Times New Roman" panose="02020603050405020304" pitchFamily="18" charset="0"/>
                <a:cs typeface="Times New Roman" panose="02020603050405020304" pitchFamily="18" charset="0"/>
              </a:rPr>
              <a:t>magistrala</a:t>
            </a:r>
            <a:r>
              <a:rPr lang="en-US" sz="1600" dirty="0">
                <a:latin typeface="Times New Roman" panose="02020603050405020304" pitchFamily="18" charset="0"/>
                <a:cs typeface="Times New Roman" panose="02020603050405020304" pitchFamily="18" charset="0"/>
              </a:rPr>
              <a:t> de date a </a:t>
            </a:r>
            <a:r>
              <a:rPr lang="en-US" sz="1600" dirty="0" err="1">
                <a:latin typeface="Times New Roman" panose="02020603050405020304" pitchFamily="18" charset="0"/>
                <a:cs typeface="Times New Roman" panose="02020603050405020304" pitchFamily="18" charset="0"/>
              </a:rPr>
              <a:t>gazdei</a:t>
            </a:r>
            <a:r>
              <a:rPr lang="en-US" sz="1600" dirty="0">
                <a:latin typeface="Times New Roman" panose="02020603050405020304" pitchFamily="18" charset="0"/>
                <a:cs typeface="Times New Roman" panose="02020603050405020304" pitchFamily="18" charset="0"/>
              </a:rPr>
              <a:t>, 8 </a:t>
            </a:r>
            <a:r>
              <a:rPr lang="en-US" sz="1600" dirty="0" err="1">
                <a:latin typeface="Times New Roman" panose="02020603050405020304" pitchFamily="18" charset="0"/>
                <a:cs typeface="Times New Roman" panose="02020603050405020304" pitchFamily="18" charset="0"/>
              </a:rPr>
              <a:t>linii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bidirecţionale</a:t>
            </a:r>
            <a:r>
              <a:rPr lang="en-US" sz="1600" dirty="0">
                <a:latin typeface="Times New Roman" panose="02020603050405020304" pitchFamily="18" charset="0"/>
                <a:cs typeface="Times New Roman" panose="02020603050405020304" pitchFamily="18" charset="0"/>
              </a:rPr>
              <a:t>; </a:t>
            </a:r>
          </a:p>
        </p:txBody>
      </p:sp>
      <p:sp>
        <p:nvSpPr>
          <p:cNvPr id="9" name="Прямоугольник 8"/>
          <p:cNvSpPr/>
          <p:nvPr/>
        </p:nvSpPr>
        <p:spPr>
          <a:xfrm>
            <a:off x="61826" y="6396335"/>
            <a:ext cx="6649870" cy="369332"/>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Schema bloc a </a:t>
            </a:r>
            <a:r>
              <a:rPr lang="en-US" dirty="0" err="1">
                <a:solidFill>
                  <a:srgbClr val="000000"/>
                </a:solidFill>
                <a:latin typeface="Times New Roman" pitchFamily="18" charset="0"/>
                <a:cs typeface="Times New Roman" pitchFamily="18" charset="0"/>
              </a:rPr>
              <a:t>circuitului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programabil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interfaţă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serială</a:t>
            </a:r>
            <a:r>
              <a:rPr lang="en-US" dirty="0">
                <a:solidFill>
                  <a:srgbClr val="000000"/>
                </a:solidFill>
                <a:latin typeface="Times New Roman" pitchFamily="18" charset="0"/>
                <a:cs typeface="Times New Roman" pitchFamily="18" charset="0"/>
              </a:rPr>
              <a:t> I8251</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xmlns="" val="140012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031325"/>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există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câteva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semnale</a:t>
            </a:r>
            <a:r>
              <a:rPr lang="en-US" dirty="0">
                <a:solidFill>
                  <a:srgbClr val="000000"/>
                </a:solidFill>
                <a:latin typeface="Times New Roman" panose="02020603050405020304" pitchFamily="18" charset="0"/>
                <a:cs typeface="Times New Roman" panose="02020603050405020304" pitchFamily="18" charset="0"/>
              </a:rPr>
              <a:t> care au </a:t>
            </a:r>
            <a:r>
              <a:rPr lang="en-US" dirty="0" err="1">
                <a:solidFill>
                  <a:srgbClr val="000000"/>
                </a:solidFill>
                <a:latin typeface="Times New Roman" panose="02020603050405020304" pitchFamily="18" charset="0"/>
                <a:cs typeface="Times New Roman" panose="02020603050405020304" pitchFamily="18" charset="0"/>
              </a:rPr>
              <a:t>rolul</a:t>
            </a:r>
            <a:r>
              <a:rPr lang="en-US" dirty="0">
                <a:solidFill>
                  <a:srgbClr val="000000"/>
                </a:solidFill>
                <a:latin typeface="Times New Roman" panose="02020603050405020304" pitchFamily="18" charset="0"/>
                <a:cs typeface="Times New Roman" panose="02020603050405020304" pitchFamily="18" charset="0"/>
              </a:rPr>
              <a:t> de a </a:t>
            </a:r>
            <a:r>
              <a:rPr lang="en-US" dirty="0" err="1">
                <a:solidFill>
                  <a:srgbClr val="000000"/>
                </a:solidFill>
                <a:latin typeface="Times New Roman" panose="02020603050405020304" pitchFamily="18" charset="0"/>
                <a:cs typeface="Times New Roman" panose="02020603050405020304" pitchFamily="18" charset="0"/>
              </a:rPr>
              <a:t>informa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procesorul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gazdă</a:t>
            </a:r>
            <a:r>
              <a:rPr lang="en-US" dirty="0">
                <a:solidFill>
                  <a:srgbClr val="000000"/>
                </a:solidFill>
                <a:latin typeface="Times New Roman" panose="02020603050405020304" pitchFamily="18" charset="0"/>
                <a:cs typeface="Times New Roman" panose="02020603050405020304" pitchFamily="18" charset="0"/>
              </a:rPr>
              <a:t> de </a:t>
            </a:r>
            <a:r>
              <a:rPr lang="en-US" dirty="0" err="1" smtClean="0">
                <a:solidFill>
                  <a:srgbClr val="000000"/>
                </a:solidFill>
                <a:latin typeface="Times New Roman" panose="02020603050405020304" pitchFamily="18" charset="0"/>
                <a:cs typeface="Times New Roman" panose="02020603050405020304" pitchFamily="18" charset="0"/>
              </a:rPr>
              <a:t>starea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circuitului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semnale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TxRDY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transmiţător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pregătit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primi</a:t>
            </a:r>
            <a:r>
              <a:rPr lang="en-US" dirty="0">
                <a:solidFill>
                  <a:srgbClr val="000000"/>
                </a:solidFill>
                <a:latin typeface="Times New Roman" panose="02020603050405020304" pitchFamily="18" charset="0"/>
                <a:cs typeface="Times New Roman" panose="02020603050405020304" pitchFamily="18" charset="0"/>
              </a:rPr>
              <a:t> date de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magistrala</a:t>
            </a:r>
            <a:r>
              <a:rPr lang="en-US" dirty="0">
                <a:solidFill>
                  <a:srgbClr val="000000"/>
                </a:solidFill>
                <a:latin typeface="Times New Roman" panose="02020603050405020304" pitchFamily="18" charset="0"/>
                <a:cs typeface="Times New Roman" panose="02020603050405020304" pitchFamily="18" charset="0"/>
              </a:rPr>
              <a:t> D0-D7;</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RxRDY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receptorul</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recepţionat</a:t>
            </a:r>
            <a:r>
              <a:rPr lang="en-US" dirty="0">
                <a:solidFill>
                  <a:srgbClr val="000000"/>
                </a:solidFill>
                <a:latin typeface="Times New Roman" panose="02020603050405020304" pitchFamily="18" charset="0"/>
                <a:cs typeface="Times New Roman" panose="02020603050405020304" pitchFamily="18" charset="0"/>
              </a:rPr>
              <a:t> un </a:t>
            </a:r>
            <a:r>
              <a:rPr lang="en-US" dirty="0" err="1">
                <a:solidFill>
                  <a:srgbClr val="000000"/>
                </a:solidFill>
                <a:latin typeface="Times New Roman" panose="02020603050405020304" pitchFamily="18" charset="0"/>
                <a:cs typeface="Times New Roman" panose="02020603050405020304" pitchFamily="18" charset="0"/>
              </a:rPr>
              <a:t>caracter</a:t>
            </a:r>
            <a:r>
              <a:rPr lang="en-US" dirty="0">
                <a:solidFill>
                  <a:srgbClr val="000000"/>
                </a:solidFill>
                <a:latin typeface="Times New Roman" panose="02020603050405020304" pitchFamily="18" charset="0"/>
                <a:cs typeface="Times New Roman" panose="02020603050405020304" pitchFamily="18" charset="0"/>
              </a:rPr>
              <a:t> care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gata</a:t>
            </a:r>
            <a:r>
              <a:rPr lang="en-US" dirty="0">
                <a:solidFill>
                  <a:srgbClr val="000000"/>
                </a:solidFill>
                <a:latin typeface="Times New Roman" panose="02020603050405020304" pitchFamily="18" charset="0"/>
                <a:cs typeface="Times New Roman" panose="02020603050405020304" pitchFamily="18" charset="0"/>
              </a:rPr>
              <a:t> de a fi </a:t>
            </a:r>
            <a:r>
              <a:rPr lang="en-US" dirty="0" err="1">
                <a:solidFill>
                  <a:srgbClr val="000000"/>
                </a:solidFill>
                <a:latin typeface="Times New Roman" panose="02020603050405020304" pitchFamily="18" charset="0"/>
                <a:cs typeface="Times New Roman" panose="02020603050405020304" pitchFamily="18" charset="0"/>
              </a:rPr>
              <a:t>trimis</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magistrala</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D0-D7;</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TxE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transmiţător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gol</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 SYNDET un </a:t>
            </a:r>
            <a:r>
              <a:rPr lang="en-US" dirty="0" err="1">
                <a:solidFill>
                  <a:srgbClr val="000000"/>
                </a:solidFill>
                <a:latin typeface="Times New Roman" panose="02020603050405020304" pitchFamily="18" charset="0"/>
                <a:cs typeface="Times New Roman" panose="02020603050405020304" pitchFamily="18" charset="0"/>
              </a:rPr>
              <a:t>semnal</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sens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dublu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interfaţa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anunţă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că</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detectat</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sincronizarea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sau</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anunţată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că</a:t>
            </a:r>
            <a:r>
              <a:rPr lang="en-US" dirty="0">
                <a:solidFill>
                  <a:srgbClr val="000000"/>
                </a:solidFill>
                <a:latin typeface="Times New Roman" panose="02020603050405020304" pitchFamily="18" charset="0"/>
                <a:cs typeface="Times New Roman" panose="02020603050405020304" pitchFamily="18" charset="0"/>
              </a:rPr>
              <a:t> un circuit extern a </a:t>
            </a:r>
            <a:r>
              <a:rPr lang="en-US" dirty="0" err="1">
                <a:solidFill>
                  <a:srgbClr val="000000"/>
                </a:solidFill>
                <a:latin typeface="Times New Roman" panose="02020603050405020304" pitchFamily="18" charset="0"/>
                <a:cs typeface="Times New Roman" panose="02020603050405020304" pitchFamily="18" charset="0"/>
              </a:rPr>
              <a:t>detectat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sincronizarea</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Aceste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semnale</a:t>
            </a:r>
            <a:r>
              <a:rPr lang="en-US" dirty="0">
                <a:solidFill>
                  <a:srgbClr val="000000"/>
                </a:solidFill>
                <a:latin typeface="Times New Roman" panose="02020603050405020304" pitchFamily="18" charset="0"/>
                <a:cs typeface="Times New Roman" panose="02020603050405020304" pitchFamily="18" charset="0"/>
              </a:rPr>
              <a:t> pot fi </a:t>
            </a:r>
            <a:r>
              <a:rPr lang="en-US" dirty="0" err="1">
                <a:solidFill>
                  <a:srgbClr val="000000"/>
                </a:solidFill>
                <a:latin typeface="Times New Roman" panose="02020603050405020304" pitchFamily="18" charset="0"/>
                <a:cs typeface="Times New Roman" panose="02020603050405020304" pitchFamily="18" charset="0"/>
              </a:rPr>
              <a:t>utilizate</a:t>
            </a:r>
            <a:r>
              <a:rPr lang="en-US" dirty="0">
                <a:solidFill>
                  <a:srgbClr val="000000"/>
                </a:solidFill>
                <a:latin typeface="Times New Roman" panose="02020603050405020304" pitchFamily="18" charset="0"/>
                <a:cs typeface="Times New Roman" panose="02020603050405020304" pitchFamily="18" charset="0"/>
              </a:rPr>
              <a:t> ca </a:t>
            </a:r>
            <a:r>
              <a:rPr lang="en-US" dirty="0" err="1">
                <a:solidFill>
                  <a:srgbClr val="000000"/>
                </a:solidFill>
                <a:latin typeface="Times New Roman" panose="02020603050405020304" pitchFamily="18" charset="0"/>
                <a:cs typeface="Times New Roman" panose="02020603050405020304" pitchFamily="18" charset="0"/>
              </a:rPr>
              <a:t>cereri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întrerupere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procesor</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0" y="2383459"/>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Funcţionarea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circuitului</a:t>
            </a:r>
            <a:r>
              <a:rPr lang="en-US" dirty="0">
                <a:latin typeface="Times New Roman" pitchFamily="18" charset="0"/>
                <a:cs typeface="Times New Roman" pitchFamily="18" charset="0"/>
              </a:rPr>
              <a:t> </a:t>
            </a:r>
          </a:p>
        </p:txBody>
      </p:sp>
      <p:sp>
        <p:nvSpPr>
          <p:cNvPr id="6" name="Прямоугольник 5"/>
          <p:cNvSpPr/>
          <p:nvPr/>
        </p:nvSpPr>
        <p:spPr>
          <a:xfrm>
            <a:off x="0" y="2752791"/>
            <a:ext cx="12192000" cy="3970318"/>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are ca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funcţie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principală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conversia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paralel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serie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serie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paralel</a:t>
            </a:r>
            <a:r>
              <a:rPr lang="en-US" dirty="0">
                <a:solidFill>
                  <a:srgbClr val="000000"/>
                </a:solidFill>
                <a:latin typeface="Times New Roman" panose="02020603050405020304" pitchFamily="18" charset="0"/>
                <a:cs typeface="Times New Roman" panose="02020603050405020304" pitchFamily="18" charset="0"/>
              </a:rPr>
              <a:t>. Un </a:t>
            </a:r>
            <a:r>
              <a:rPr lang="en-US" dirty="0" err="1" smtClean="0">
                <a:solidFill>
                  <a:srgbClr val="000000"/>
                </a:solidFill>
                <a:latin typeface="Times New Roman" panose="02020603050405020304" pitchFamily="18" charset="0"/>
                <a:cs typeface="Times New Roman" panose="02020603050405020304" pitchFamily="18" charset="0"/>
              </a:rPr>
              <a:t>cuvânt</a:t>
            </a:r>
            <a:r>
              <a:rPr lang="en-US" dirty="0" smtClean="0">
                <a:solidFill>
                  <a:srgbClr val="000000"/>
                </a:solidFill>
                <a:latin typeface="Times New Roman" panose="02020603050405020304" pitchFamily="18" charset="0"/>
                <a:cs typeface="Times New Roman" panose="02020603050405020304" pitchFamily="18" charset="0"/>
              </a:rPr>
              <a:t> care </a:t>
            </a:r>
            <a:r>
              <a:rPr lang="en-US" b="1" dirty="0" err="1">
                <a:solidFill>
                  <a:srgbClr val="000000"/>
                </a:solidFill>
                <a:latin typeface="Times New Roman" panose="02020603050405020304" pitchFamily="18" charset="0"/>
                <a:cs typeface="Times New Roman" panose="02020603050405020304" pitchFamily="18" charset="0"/>
              </a:rPr>
              <a:t>trebuie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transmis</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paralel</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scris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circuit </a:t>
            </a:r>
            <a:r>
              <a:rPr lang="en-US" b="1" dirty="0" err="1">
                <a:solidFill>
                  <a:srgbClr val="000000"/>
                </a:solidFill>
                <a:latin typeface="Times New Roman" panose="02020603050405020304" pitchFamily="18" charset="0"/>
                <a:cs typeface="Times New Roman" panose="02020603050405020304" pitchFamily="18" charset="0"/>
              </a:rPr>
              <a:t>în</a:t>
            </a:r>
            <a:r>
              <a:rPr lang="en-US" b="1" dirty="0">
                <a:solidFill>
                  <a:srgbClr val="000000"/>
                </a:solidFill>
                <a:latin typeface="Times New Roman" panose="02020603050405020304" pitchFamily="18" charset="0"/>
                <a:cs typeface="Times New Roman" panose="02020603050405020304" pitchFamily="18" charset="0"/>
              </a:rPr>
              <a:t> format </a:t>
            </a:r>
            <a:r>
              <a:rPr lang="en-US" b="1" dirty="0" err="1">
                <a:solidFill>
                  <a:srgbClr val="000000"/>
                </a:solidFill>
                <a:latin typeface="Times New Roman" panose="02020603050405020304" pitchFamily="18" charset="0"/>
                <a:cs typeface="Times New Roman" panose="02020603050405020304" pitchFamily="18" charset="0"/>
              </a:rPr>
              <a:t>paralel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către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procesor</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liniile</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D0-D7, </a:t>
            </a:r>
            <a:r>
              <a:rPr lang="en-US" b="1" dirty="0" err="1">
                <a:solidFill>
                  <a:srgbClr val="000000"/>
                </a:solidFill>
                <a:latin typeface="Times New Roman" panose="02020603050405020304" pitchFamily="18" charset="0"/>
                <a:cs typeface="Times New Roman" panose="02020603050405020304" pitchFamily="18" charset="0"/>
              </a:rPr>
              <a:t>este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serializat</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mod </a:t>
            </a:r>
            <a:r>
              <a:rPr lang="en-US" dirty="0" err="1">
                <a:solidFill>
                  <a:srgbClr val="000000"/>
                </a:solidFill>
                <a:latin typeface="Times New Roman" panose="02020603050405020304" pitchFamily="18" charset="0"/>
                <a:cs typeface="Times New Roman" panose="02020603050405020304" pitchFamily="18" charset="0"/>
              </a:rPr>
              <a:t>asincron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adaugă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biţi</a:t>
            </a:r>
            <a:r>
              <a:rPr lang="en-US" dirty="0">
                <a:solidFill>
                  <a:srgbClr val="000000"/>
                </a:solidFill>
                <a:latin typeface="Times New Roman" panose="02020603050405020304" pitchFamily="18" charset="0"/>
                <a:cs typeface="Times New Roman" panose="02020603050405020304" pitchFamily="18" charset="0"/>
              </a:rPr>
              <a:t> de START, STOP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de </a:t>
            </a:r>
            <a:r>
              <a:rPr lang="en-US" dirty="0" err="1" smtClean="0">
                <a:solidFill>
                  <a:srgbClr val="000000"/>
                </a:solidFill>
                <a:latin typeface="Times New Roman" panose="02020603050405020304" pitchFamily="18" charset="0"/>
                <a:cs typeface="Times New Roman" panose="02020603050405020304" pitchFamily="18" charset="0"/>
              </a:rPr>
              <a:t>paritate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Serializarea</a:t>
            </a:r>
            <a:r>
              <a:rPr lang="en-US" dirty="0">
                <a:solidFill>
                  <a:srgbClr val="000000"/>
                </a:solidFill>
                <a:latin typeface="Times New Roman" panose="02020603050405020304" pitchFamily="18" charset="0"/>
                <a:cs typeface="Times New Roman" panose="02020603050405020304" pitchFamily="18" charset="0"/>
              </a:rPr>
              <a:t> se face cu </a:t>
            </a:r>
            <a:r>
              <a:rPr lang="en-US" dirty="0" err="1">
                <a:solidFill>
                  <a:srgbClr val="000000"/>
                </a:solidFill>
                <a:latin typeface="Times New Roman" panose="02020603050405020304" pitchFamily="18" charset="0"/>
                <a:cs typeface="Times New Roman" panose="02020603050405020304" pitchFamily="18" charset="0"/>
              </a:rPr>
              <a:t>tactul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TxC</a:t>
            </a:r>
            <a:r>
              <a:rPr lang="en-US" dirty="0">
                <a:solidFill>
                  <a:srgbClr val="000000"/>
                </a:solidFill>
                <a:latin typeface="Times New Roman" panose="02020603050405020304" pitchFamily="18" charset="0"/>
                <a:cs typeface="Times New Roman" panose="02020603050405020304" pitchFamily="18" charset="0"/>
              </a:rPr>
              <a:t>. Este </a:t>
            </a:r>
            <a:r>
              <a:rPr lang="en-US" b="1" dirty="0" err="1">
                <a:solidFill>
                  <a:srgbClr val="000000"/>
                </a:solidFill>
                <a:latin typeface="Times New Roman" panose="02020603050405020304" pitchFamily="18" charset="0"/>
                <a:cs typeface="Times New Roman" panose="02020603050405020304" pitchFamily="18" charset="0"/>
              </a:rPr>
              <a:t>transmis</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apoi</a:t>
            </a:r>
            <a:r>
              <a:rPr lang="en-US" b="1" dirty="0">
                <a:solidFill>
                  <a:srgbClr val="000000"/>
                </a:solidFill>
                <a:latin typeface="Times New Roman" panose="02020603050405020304" pitchFamily="18" charset="0"/>
                <a:cs typeface="Times New Roman" panose="02020603050405020304" pitchFamily="18" charset="0"/>
              </a:rPr>
              <a:t> serial </a:t>
            </a:r>
            <a:r>
              <a:rPr lang="en-US" b="1" dirty="0" err="1">
                <a:solidFill>
                  <a:srgbClr val="000000"/>
                </a:solidFill>
                <a:latin typeface="Times New Roman" panose="02020603050405020304" pitchFamily="18" charset="0"/>
                <a:cs typeface="Times New Roman" panose="02020603050405020304" pitchFamily="18" charset="0"/>
              </a:rPr>
              <a:t>pe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linia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TxD</a:t>
            </a:r>
            <a:r>
              <a:rPr lang="en-US" dirty="0">
                <a:solidFill>
                  <a:srgbClr val="000000"/>
                </a:solidFill>
                <a:latin typeface="Times New Roman" panose="02020603050405020304" pitchFamily="18" charset="0"/>
                <a:cs typeface="Times New Roman" panose="02020603050405020304" pitchFamily="18" charset="0"/>
              </a:rPr>
              <a:t>, cu </a:t>
            </a:r>
            <a:r>
              <a:rPr lang="en-US" b="1" dirty="0" smtClean="0">
                <a:solidFill>
                  <a:srgbClr val="000000"/>
                </a:solidFill>
                <a:latin typeface="Times New Roman" panose="02020603050405020304" pitchFamily="18" charset="0"/>
                <a:cs typeface="Times New Roman" panose="02020603050405020304" pitchFamily="18" charset="0"/>
              </a:rPr>
              <a:t>un protocol </a:t>
            </a:r>
            <a:r>
              <a:rPr lang="en-US" b="1" dirty="0">
                <a:solidFill>
                  <a:srgbClr val="000000"/>
                </a:solidFill>
                <a:latin typeface="Times New Roman" panose="02020603050405020304" pitchFamily="18" charset="0"/>
                <a:cs typeface="Times New Roman" panose="02020603050405020304" pitchFamily="18" charset="0"/>
              </a:rPr>
              <a:t>hardware </a:t>
            </a:r>
            <a:r>
              <a:rPr lang="en-US" dirty="0" err="1">
                <a:solidFill>
                  <a:srgbClr val="000000"/>
                </a:solidFill>
                <a:latin typeface="Times New Roman" panose="02020603050405020304" pitchFamily="18" charset="0"/>
                <a:cs typeface="Times New Roman" panose="02020603050405020304" pitchFamily="18" charset="0"/>
              </a:rPr>
              <a:t>activând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citind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perechile</a:t>
            </a:r>
            <a:r>
              <a:rPr lang="en-US" dirty="0">
                <a:solidFill>
                  <a:srgbClr val="000000"/>
                </a:solidFill>
                <a:latin typeface="Times New Roman" panose="02020603050405020304" pitchFamily="18" charset="0"/>
                <a:cs typeface="Times New Roman" panose="02020603050405020304" pitchFamily="18" charset="0"/>
              </a:rPr>
              <a:t> RTS/CTS, DTR/DSR </a:t>
            </a:r>
            <a:r>
              <a:rPr lang="en-US" b="1" dirty="0" err="1">
                <a:solidFill>
                  <a:srgbClr val="000000"/>
                </a:solidFill>
                <a:latin typeface="Times New Roman" panose="02020603050405020304" pitchFamily="18" charset="0"/>
                <a:cs typeface="Times New Roman" panose="02020603050405020304" pitchFamily="18" charset="0"/>
              </a:rPr>
              <a:t>sau</a:t>
            </a:r>
            <a:r>
              <a:rPr lang="en-US" b="1" dirty="0">
                <a:solidFill>
                  <a:srgbClr val="000000"/>
                </a:solidFill>
                <a:latin typeface="Times New Roman" panose="02020603050405020304" pitchFamily="18" charset="0"/>
                <a:cs typeface="Times New Roman" panose="02020603050405020304" pitchFamily="18" charset="0"/>
              </a:rPr>
              <a:t> un </a:t>
            </a:r>
            <a:r>
              <a:rPr lang="en-US" b="1" dirty="0" smtClean="0">
                <a:solidFill>
                  <a:srgbClr val="000000"/>
                </a:solidFill>
                <a:latin typeface="Times New Roman" panose="02020603050405020304" pitchFamily="18" charset="0"/>
                <a:cs typeface="Times New Roman" panose="02020603050405020304" pitchFamily="18" charset="0"/>
              </a:rPr>
              <a:t>protocol software </a:t>
            </a:r>
            <a:r>
              <a:rPr lang="en-US" dirty="0" err="1">
                <a:solidFill>
                  <a:srgbClr val="000000"/>
                </a:solidFill>
                <a:latin typeface="Times New Roman" panose="02020603050405020304" pitchFamily="18" charset="0"/>
                <a:cs typeface="Times New Roman" panose="02020603050405020304" pitchFamily="18" charset="0"/>
              </a:rPr>
              <a:t>XonXoff</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După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cuvântului</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activează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semnalul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TxRDY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ca </a:t>
            </a:r>
            <a:r>
              <a:rPr lang="en-US" dirty="0" err="1" smtClean="0">
                <a:solidFill>
                  <a:srgbClr val="000000"/>
                </a:solidFill>
                <a:latin typeface="Times New Roman" panose="02020603050405020304" pitchFamily="18" charset="0"/>
                <a:cs typeface="Times New Roman" panose="02020603050405020304" pitchFamily="18" charset="0"/>
              </a:rPr>
              <a:t>procesorul</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poată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trimite</a:t>
            </a:r>
            <a:r>
              <a:rPr lang="en-US" dirty="0">
                <a:solidFill>
                  <a:srgbClr val="000000"/>
                </a:solidFill>
                <a:latin typeface="Times New Roman" panose="02020603050405020304" pitchFamily="18" charset="0"/>
                <a:cs typeface="Times New Roman" panose="02020603050405020304" pitchFamily="18" charset="0"/>
              </a:rPr>
              <a:t> alt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La </a:t>
            </a:r>
            <a:r>
              <a:rPr lang="en-US" b="1" dirty="0" err="1">
                <a:solidFill>
                  <a:srgbClr val="000000"/>
                </a:solidFill>
                <a:latin typeface="Times New Roman" panose="02020603050405020304" pitchFamily="18" charset="0"/>
                <a:cs typeface="Times New Roman" panose="02020603050405020304" pitchFamily="18" charset="0"/>
              </a:rPr>
              <a:t>recepţia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a:t>
            </a:r>
            <a:r>
              <a:rPr lang="en-US" b="1" dirty="0">
                <a:solidFill>
                  <a:srgbClr val="000000"/>
                </a:solidFill>
                <a:latin typeface="Times New Roman" panose="02020603050405020304" pitchFamily="18" charset="0"/>
                <a:cs typeface="Times New Roman" panose="02020603050405020304" pitchFamily="18" charset="0"/>
              </a:rPr>
              <a:t> mod </a:t>
            </a:r>
            <a:r>
              <a:rPr lang="en-US" b="1" dirty="0" err="1">
                <a:solidFill>
                  <a:srgbClr val="000000"/>
                </a:solidFill>
                <a:latin typeface="Times New Roman" panose="02020603050405020304" pitchFamily="18" charset="0"/>
                <a:cs typeface="Times New Roman" panose="02020603050405020304" pitchFamily="18" charset="0"/>
              </a:rPr>
              <a:t>asincron</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informaţia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serială</a:t>
            </a:r>
            <a:r>
              <a:rPr lang="en-US" dirty="0">
                <a:solidFill>
                  <a:srgbClr val="000000"/>
                </a:solidFill>
                <a:latin typeface="Times New Roman" panose="02020603050405020304" pitchFamily="18" charset="0"/>
                <a:cs typeface="Times New Roman" panose="02020603050405020304" pitchFamily="18" charset="0"/>
              </a:rPr>
              <a:t> care vine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RxD</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este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citită</a:t>
            </a:r>
            <a:r>
              <a:rPr lang="en-US" b="1" dirty="0">
                <a:solidFill>
                  <a:srgbClr val="000000"/>
                </a:solidFill>
                <a:latin typeface="Times New Roman" panose="02020603050405020304" pitchFamily="18" charset="0"/>
                <a:cs typeface="Times New Roman" panose="02020603050405020304" pitchFamily="18" charset="0"/>
              </a:rPr>
              <a:t> serial </a:t>
            </a:r>
            <a:r>
              <a:rPr lang="en-US" dirty="0" smtClean="0">
                <a:solidFill>
                  <a:srgbClr val="000000"/>
                </a:solidFill>
                <a:latin typeface="Times New Roman" panose="02020603050405020304" pitchFamily="18" charset="0"/>
                <a:cs typeface="Times New Roman" panose="02020603050405020304" pitchFamily="18" charset="0"/>
              </a:rPr>
              <a:t>cu </a:t>
            </a:r>
            <a:r>
              <a:rPr lang="en-US" dirty="0" err="1" smtClean="0">
                <a:solidFill>
                  <a:srgbClr val="000000"/>
                </a:solidFill>
                <a:latin typeface="Times New Roman" panose="02020603050405020304" pitchFamily="18" charset="0"/>
                <a:cs typeface="Times New Roman" panose="02020603050405020304" pitchFamily="18" charset="0"/>
              </a:rPr>
              <a:t>tactul</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începând</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primul</a:t>
            </a:r>
            <a:r>
              <a:rPr lang="en-US" dirty="0">
                <a:solidFill>
                  <a:srgbClr val="000000"/>
                </a:solidFill>
                <a:latin typeface="Times New Roman" panose="02020603050405020304" pitchFamily="18" charset="0"/>
                <a:cs typeface="Times New Roman" panose="02020603050405020304" pitchFamily="18" charset="0"/>
              </a:rPr>
              <a:t> front care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recunoscut</a:t>
            </a:r>
            <a:r>
              <a:rPr lang="en-US" dirty="0">
                <a:solidFill>
                  <a:srgbClr val="000000"/>
                </a:solidFill>
                <a:latin typeface="Times New Roman" panose="02020603050405020304" pitchFamily="18" charset="0"/>
                <a:cs typeface="Times New Roman" panose="02020603050405020304" pitchFamily="18" charset="0"/>
              </a:rPr>
              <a:t> ca bit de START. Se </a:t>
            </a:r>
            <a:r>
              <a:rPr lang="en-US" dirty="0" err="1" smtClean="0">
                <a:solidFill>
                  <a:srgbClr val="000000"/>
                </a:solidFill>
                <a:latin typeface="Times New Roman" panose="02020603050405020304" pitchFamily="18" charset="0"/>
                <a:cs typeface="Times New Roman" panose="02020603050405020304" pitchFamily="18" charset="0"/>
              </a:rPr>
              <a:t>verifică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paritatea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apoi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eliminaţi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biţii</a:t>
            </a:r>
            <a:r>
              <a:rPr lang="en-US" dirty="0">
                <a:solidFill>
                  <a:srgbClr val="000000"/>
                </a:solidFill>
                <a:latin typeface="Times New Roman" panose="02020603050405020304" pitchFamily="18" charset="0"/>
                <a:cs typeface="Times New Roman" panose="02020603050405020304" pitchFamily="18" charset="0"/>
              </a:rPr>
              <a:t> de START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STOP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se face </a:t>
            </a:r>
            <a:r>
              <a:rPr lang="en-US" dirty="0" err="1">
                <a:solidFill>
                  <a:srgbClr val="000000"/>
                </a:solidFill>
                <a:latin typeface="Times New Roman" panose="02020603050405020304" pitchFamily="18" charset="0"/>
                <a:cs typeface="Times New Roman" panose="02020603050405020304" pitchFamily="18" charset="0"/>
              </a:rPr>
              <a:t>conversia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paralel</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activează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semnalul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RxRDY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ca </a:t>
            </a:r>
            <a:r>
              <a:rPr lang="en-US" b="1" dirty="0" err="1">
                <a:solidFill>
                  <a:srgbClr val="000000"/>
                </a:solidFill>
                <a:latin typeface="Times New Roman" panose="02020603050405020304" pitchFamily="18" charset="0"/>
                <a:cs typeface="Times New Roman" panose="02020603050405020304" pitchFamily="18" charset="0"/>
              </a:rPr>
              <a:t>procesorul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ştie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poate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citi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caracterul</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în</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format </a:t>
            </a:r>
            <a:r>
              <a:rPr lang="en-US" b="1" dirty="0" err="1">
                <a:solidFill>
                  <a:srgbClr val="000000"/>
                </a:solidFill>
                <a:latin typeface="Times New Roman" panose="02020603050405020304" pitchFamily="18" charset="0"/>
                <a:cs typeface="Times New Roman" panose="02020603050405020304" pitchFamily="18" charset="0"/>
              </a:rPr>
              <a:t>paralel</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liniile</a:t>
            </a:r>
            <a:r>
              <a:rPr lang="en-US" dirty="0">
                <a:solidFill>
                  <a:srgbClr val="000000"/>
                </a:solidFill>
                <a:latin typeface="Times New Roman" panose="02020603050405020304" pitchFamily="18" charset="0"/>
                <a:cs typeface="Times New Roman" panose="02020603050405020304" pitchFamily="18" charset="0"/>
              </a:rPr>
              <a:t> D0-D7.</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mod </a:t>
            </a:r>
            <a:r>
              <a:rPr lang="en-US" dirty="0" err="1">
                <a:solidFill>
                  <a:srgbClr val="000000"/>
                </a:solidFill>
                <a:latin typeface="Times New Roman" panose="02020603050405020304" pitchFamily="18" charset="0"/>
                <a:cs typeface="Times New Roman" panose="02020603050405020304" pitchFamily="18" charset="0"/>
              </a:rPr>
              <a:t>sincron</a:t>
            </a:r>
            <a:r>
              <a:rPr lang="en-US" dirty="0">
                <a:solidFill>
                  <a:srgbClr val="000000"/>
                </a:solidFill>
                <a:latin typeface="Times New Roman" panose="02020603050405020304" pitchFamily="18" charset="0"/>
                <a:cs typeface="Times New Roman" panose="02020603050405020304" pitchFamily="18" charset="0"/>
              </a:rPr>
              <a:t> la </a:t>
            </a:r>
            <a:r>
              <a:rPr lang="en-US" b="1" dirty="0" err="1">
                <a:solidFill>
                  <a:srgbClr val="000000"/>
                </a:solidFill>
                <a:latin typeface="Times New Roman" panose="02020603050405020304" pitchFamily="18" charset="0"/>
                <a:cs typeface="Times New Roman" panose="02020603050405020304" pitchFamily="18" charset="0"/>
              </a:rPr>
              <a:t>recepţie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circuitul</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poate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lucra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două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moduri</a:t>
            </a:r>
            <a:r>
              <a:rPr lang="en-US" b="1" dirty="0">
                <a:solidFill>
                  <a:srgbClr val="000000"/>
                </a:solidFill>
                <a:latin typeface="Times New Roman" panose="02020603050405020304" pitchFamily="18" charset="0"/>
                <a:cs typeface="Times New Roman" panose="02020603050405020304" pitchFamily="18" charset="0"/>
              </a:rPr>
              <a:t>, cu </a:t>
            </a:r>
            <a:r>
              <a:rPr lang="en-US" b="1" dirty="0" err="1">
                <a:solidFill>
                  <a:srgbClr val="000000"/>
                </a:solidFill>
                <a:latin typeface="Times New Roman" panose="02020603050405020304" pitchFamily="18" charset="0"/>
                <a:cs typeface="Times New Roman" panose="02020603050405020304" pitchFamily="18" charset="0"/>
              </a:rPr>
              <a:t>sincronizare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internă</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sau</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cu </a:t>
            </a:r>
            <a:r>
              <a:rPr lang="en-US" b="1" dirty="0" err="1">
                <a:solidFill>
                  <a:srgbClr val="000000"/>
                </a:solidFill>
                <a:latin typeface="Times New Roman" panose="02020603050405020304" pitchFamily="18" charset="0"/>
                <a:cs typeface="Times New Roman" panose="02020603050405020304" pitchFamily="18" charset="0"/>
              </a:rPr>
              <a:t>sincronizare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externă</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internă</a:t>
            </a:r>
            <a:r>
              <a:rPr lang="en-US" dirty="0" smtClean="0">
                <a:solidFill>
                  <a:srgbClr val="000000"/>
                </a:solidFill>
                <a:latin typeface="Times New Roman" panose="02020603050405020304" pitchFamily="18" charset="0"/>
                <a:cs typeface="Times New Roman" panose="02020603050405020304" pitchFamily="18" charset="0"/>
              </a:rPr>
              <a:t> la </a:t>
            </a:r>
            <a:r>
              <a:rPr lang="en-US" dirty="0" err="1" smtClean="0">
                <a:solidFill>
                  <a:srgbClr val="000000"/>
                </a:solidFill>
                <a:latin typeface="Times New Roman" panose="02020603050405020304" pitchFamily="18" charset="0"/>
                <a:cs typeface="Times New Roman" panose="02020603050405020304" pitchFamily="18" charset="0"/>
              </a:rPr>
              <a:t>recepţie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citeşte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continuu</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datele</a:t>
            </a:r>
            <a:r>
              <a:rPr lang="en-US" dirty="0" smtClean="0">
                <a:solidFill>
                  <a:srgbClr val="000000"/>
                </a:solidFill>
                <a:latin typeface="Times New Roman" panose="02020603050405020304" pitchFamily="18" charset="0"/>
                <a:cs typeface="Times New Roman" panose="02020603050405020304" pitchFamily="18" charset="0"/>
              </a:rPr>
              <a:t> de </a:t>
            </a:r>
            <a:r>
              <a:rPr lang="en-US" dirty="0" err="1" smtClean="0">
                <a:solidFill>
                  <a:srgbClr val="000000"/>
                </a:solidFill>
                <a:latin typeface="Times New Roman" panose="02020603050405020304" pitchFamily="18" charset="0"/>
                <a:cs typeface="Times New Roman" panose="02020603050405020304" pitchFamily="18" charset="0"/>
              </a:rPr>
              <a:t>pe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linia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RxD</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şi</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le </a:t>
            </a:r>
            <a:r>
              <a:rPr lang="en-US" dirty="0" err="1">
                <a:solidFill>
                  <a:srgbClr val="000000"/>
                </a:solidFill>
                <a:latin typeface="Times New Roman" panose="02020603050405020304" pitchFamily="18" charset="0"/>
                <a:cs typeface="Times New Roman" panose="02020603050405020304" pitchFamily="18" charset="0"/>
              </a:rPr>
              <a:t>compară</a:t>
            </a:r>
            <a:r>
              <a:rPr lang="en-US" dirty="0">
                <a:solidFill>
                  <a:srgbClr val="000000"/>
                </a:solidFill>
                <a:latin typeface="Times New Roman" panose="02020603050405020304" pitchFamily="18" charset="0"/>
                <a:cs typeface="Times New Roman" panose="02020603050405020304" pitchFamily="18" charset="0"/>
              </a:rPr>
              <a:t> cu un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 de 8 </a:t>
            </a:r>
            <a:r>
              <a:rPr lang="en-US" dirty="0" err="1">
                <a:solidFill>
                  <a:srgbClr val="000000"/>
                </a:solidFill>
                <a:latin typeface="Times New Roman" panose="02020603050405020304" pitchFamily="18" charset="0"/>
                <a:cs typeface="Times New Roman" panose="02020603050405020304" pitchFamily="18" charset="0"/>
              </a:rPr>
              <a:t>biţi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Acest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cuvânt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este</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standardizat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este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folosit</a:t>
            </a:r>
            <a:r>
              <a:rPr lang="en-US" b="1" dirty="0">
                <a:solidFill>
                  <a:srgbClr val="000000"/>
                </a:solidFill>
                <a:latin typeface="Times New Roman" panose="02020603050405020304" pitchFamily="18" charset="0"/>
                <a:cs typeface="Times New Roman" panose="02020603050405020304" pitchFamily="18" charset="0"/>
              </a:rPr>
              <a:t> la cadre de date cu </a:t>
            </a:r>
            <a:r>
              <a:rPr lang="en-US" b="1" dirty="0" err="1">
                <a:solidFill>
                  <a:srgbClr val="000000"/>
                </a:solidFill>
                <a:latin typeface="Times New Roman" panose="02020603050405020304" pitchFamily="18" charset="0"/>
                <a:cs typeface="Times New Roman" panose="02020603050405020304" pitchFamily="18" charset="0"/>
              </a:rPr>
              <a:t>codare</a:t>
            </a:r>
            <a:r>
              <a:rPr lang="en-US" b="1" dirty="0">
                <a:solidFill>
                  <a:srgbClr val="000000"/>
                </a:solidFill>
                <a:latin typeface="Times New Roman" panose="02020603050405020304" pitchFamily="18" charset="0"/>
                <a:cs typeface="Times New Roman" panose="02020603050405020304" pitchFamily="18" charset="0"/>
              </a:rPr>
              <a:t> ASCII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marchează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începutul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unui</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cadru</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de date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Acest</a:t>
            </a:r>
            <a:r>
              <a:rPr lang="en-US" dirty="0">
                <a:solidFill>
                  <a:srgbClr val="000000"/>
                </a:solidFill>
                <a:latin typeface="Times New Roman" panose="02020603050405020304" pitchFamily="18" charset="0"/>
                <a:cs typeface="Times New Roman" panose="02020603050405020304" pitchFamily="18" charset="0"/>
              </a:rPr>
              <a:t> mod de </a:t>
            </a:r>
            <a:r>
              <a:rPr lang="en-US" dirty="0" err="1">
                <a:solidFill>
                  <a:srgbClr val="000000"/>
                </a:solidFill>
                <a:latin typeface="Times New Roman" panose="02020603050405020304" pitchFamily="18" charset="0"/>
                <a:cs typeface="Times New Roman" panose="02020603050405020304" pitchFamily="18" charset="0"/>
              </a:rPr>
              <a:t>funcţionare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care </a:t>
            </a: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urmăreşte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sincronizarea</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se </a:t>
            </a:r>
            <a:r>
              <a:rPr lang="en-US" dirty="0" err="1" smtClean="0">
                <a:solidFill>
                  <a:srgbClr val="000000"/>
                </a:solidFill>
                <a:latin typeface="Times New Roman" panose="02020603050405020304" pitchFamily="18" charset="0"/>
                <a:cs typeface="Times New Roman" panose="02020603050405020304" pitchFamily="18" charset="0"/>
              </a:rPr>
              <a:t>numeşte</a:t>
            </a:r>
            <a:r>
              <a:rPr lang="en-US"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mod </a:t>
            </a:r>
            <a:r>
              <a:rPr lang="en-US" b="1" i="1" dirty="0">
                <a:solidFill>
                  <a:srgbClr val="000000"/>
                </a:solidFill>
                <a:latin typeface="Times New Roman" panose="02020603050405020304" pitchFamily="18" charset="0"/>
                <a:cs typeface="Times New Roman" panose="02020603050405020304" pitchFamily="18" charset="0"/>
              </a:rPr>
              <a:t>Hunt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acest</a:t>
            </a:r>
            <a:r>
              <a:rPr lang="en-US" dirty="0">
                <a:solidFill>
                  <a:srgbClr val="000000"/>
                </a:solidFill>
                <a:latin typeface="Times New Roman" panose="02020603050405020304" pitchFamily="18" charset="0"/>
                <a:cs typeface="Times New Roman" panose="02020603050405020304" pitchFamily="18" charset="0"/>
              </a:rPr>
              <a:t> mod </a:t>
            </a: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nu </a:t>
            </a:r>
            <a:r>
              <a:rPr lang="en-US" dirty="0" err="1">
                <a:solidFill>
                  <a:srgbClr val="000000"/>
                </a:solidFill>
                <a:latin typeface="Times New Roman" panose="02020603050405020304" pitchFamily="18" charset="0"/>
                <a:cs typeface="Times New Roman" panose="02020603050405020304" pitchFamily="18" charset="0"/>
              </a:rPr>
              <a:t>transmite</a:t>
            </a:r>
            <a:r>
              <a:rPr lang="en-US" dirty="0">
                <a:solidFill>
                  <a:srgbClr val="000000"/>
                </a:solidFill>
                <a:latin typeface="Times New Roman" panose="02020603050405020304" pitchFamily="18" charset="0"/>
                <a:cs typeface="Times New Roman" panose="02020603050405020304" pitchFamily="18" charset="0"/>
              </a:rPr>
              <a:t> date </a:t>
            </a:r>
            <a:r>
              <a:rPr lang="en-US" dirty="0" err="1">
                <a:solidFill>
                  <a:srgbClr val="000000"/>
                </a:solidFill>
                <a:latin typeface="Times New Roman" panose="02020603050405020304" pitchFamily="18" charset="0"/>
                <a:cs typeface="Times New Roman" panose="02020603050405020304" pitchFamily="18" charset="0"/>
              </a:rPr>
              <a:t>spre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procesor</a:t>
            </a:r>
            <a:r>
              <a:rPr lang="en-US" dirty="0">
                <a:solidFill>
                  <a:srgbClr val="000000"/>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62899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139321"/>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momentul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recunoaşterii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cuvântului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datele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sunt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citite</a:t>
            </a:r>
            <a:r>
              <a:rPr lang="en-US" b="1" dirty="0">
                <a:solidFill>
                  <a:srgbClr val="000000"/>
                </a:solidFill>
                <a:latin typeface="Times New Roman" panose="02020603050405020304" pitchFamily="18" charset="0"/>
                <a:cs typeface="Times New Roman" panose="02020603050405020304" pitchFamily="18" charset="0"/>
              </a:rPr>
              <a:t> serial </a:t>
            </a:r>
            <a:r>
              <a:rPr lang="en-US" dirty="0">
                <a:solidFill>
                  <a:srgbClr val="000000"/>
                </a:solidFill>
                <a:latin typeface="Times New Roman" panose="02020603050405020304" pitchFamily="18" charset="0"/>
                <a:cs typeface="Times New Roman" panose="02020603050405020304" pitchFamily="18" charset="0"/>
              </a:rPr>
              <a:t>de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transformate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a:t>
            </a:r>
            <a:r>
              <a:rPr lang="en-US" b="1" dirty="0">
                <a:solidFill>
                  <a:srgbClr val="000000"/>
                </a:solidFill>
                <a:latin typeface="Times New Roman" panose="02020603050405020304" pitchFamily="18" charset="0"/>
                <a:cs typeface="Times New Roman" panose="02020603050405020304" pitchFamily="18" charset="0"/>
              </a:rPr>
              <a:t> format </a:t>
            </a:r>
            <a:r>
              <a:rPr lang="en-US" b="1" dirty="0" err="1">
                <a:solidFill>
                  <a:srgbClr val="000000"/>
                </a:solidFill>
                <a:latin typeface="Times New Roman" panose="02020603050405020304" pitchFamily="18" charset="0"/>
                <a:cs typeface="Times New Roman" panose="02020603050405020304" pitchFamily="18" charset="0"/>
              </a:rPr>
              <a:t>paralel</a:t>
            </a:r>
            <a:r>
              <a:rPr lang="en-US" dirty="0">
                <a:solidFill>
                  <a:srgbClr val="000000"/>
                </a:solidFill>
                <a:latin typeface="Times New Roman" panose="02020603050405020304" pitchFamily="18" charset="0"/>
                <a:cs typeface="Times New Roman" panose="02020603050405020304" pitchFamily="18" charset="0"/>
              </a:rPr>
              <a:t>, se </a:t>
            </a:r>
            <a:r>
              <a:rPr lang="en-US" b="1" dirty="0" err="1">
                <a:solidFill>
                  <a:srgbClr val="000000"/>
                </a:solidFill>
                <a:latin typeface="Times New Roman" panose="02020603050405020304" pitchFamily="18" charset="0"/>
                <a:cs typeface="Times New Roman" panose="02020603050405020304" pitchFamily="18" charset="0"/>
              </a:rPr>
              <a:t>verifică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bitul</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paritate</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transmise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spre</a:t>
            </a:r>
            <a:r>
              <a:rPr lang="en-US" b="1" dirty="0">
                <a:solidFill>
                  <a:srgbClr val="000000"/>
                </a:solidFill>
                <a:latin typeface="Times New Roman" panose="02020603050405020304" pitchFamily="18" charset="0"/>
                <a:cs typeface="Times New Roman" panose="02020603050405020304" pitchFamily="18" charset="0"/>
              </a:rPr>
              <a:t> processor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liniile</a:t>
            </a:r>
            <a:r>
              <a:rPr lang="en-US" dirty="0">
                <a:solidFill>
                  <a:srgbClr val="000000"/>
                </a:solidFill>
                <a:latin typeface="Times New Roman" panose="02020603050405020304" pitchFamily="18" charset="0"/>
                <a:cs typeface="Times New Roman" panose="02020603050405020304" pitchFamily="18" charset="0"/>
              </a:rPr>
              <a:t> D0-D7. La </a:t>
            </a:r>
            <a:r>
              <a:rPr lang="en-US" dirty="0" err="1">
                <a:solidFill>
                  <a:srgbClr val="000000"/>
                </a:solidFill>
                <a:latin typeface="Times New Roman" panose="02020603050405020304" pitchFamily="18" charset="0"/>
                <a:cs typeface="Times New Roman" panose="02020603050405020304" pitchFamily="18" charset="0"/>
              </a:rPr>
              <a:t>detectarea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sincronizării</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activează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semnalul</a:t>
            </a:r>
            <a:r>
              <a:rPr lang="en-US" dirty="0">
                <a:solidFill>
                  <a:srgbClr val="000000"/>
                </a:solidFill>
                <a:latin typeface="Times New Roman" panose="02020603050405020304" pitchFamily="18" charset="0"/>
                <a:cs typeface="Times New Roman" panose="02020603050405020304" pitchFamily="18" charset="0"/>
              </a:rPr>
              <a:t> SYNDET. </a:t>
            </a:r>
            <a:r>
              <a:rPr lang="en-US" dirty="0" err="1">
                <a:solidFill>
                  <a:srgbClr val="000000"/>
                </a:solidFill>
                <a:latin typeface="Times New Roman" panose="02020603050405020304" pitchFamily="18" charset="0"/>
                <a:cs typeface="Times New Roman" panose="02020603050405020304" pitchFamily="18" charset="0"/>
              </a:rPr>
              <a:t>Semnalul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RxRDY</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activează</a:t>
            </a:r>
            <a:r>
              <a:rPr lang="en-US" dirty="0">
                <a:solidFill>
                  <a:srgbClr val="000000"/>
                </a:solidFill>
                <a:latin typeface="Times New Roman" panose="02020603050405020304" pitchFamily="18" charset="0"/>
                <a:cs typeface="Times New Roman" panose="02020603050405020304" pitchFamily="18" charset="0"/>
              </a:rPr>
              <a:t> la </a:t>
            </a:r>
            <a:r>
              <a:rPr lang="en-US" dirty="0" err="1">
                <a:solidFill>
                  <a:srgbClr val="000000"/>
                </a:solidFill>
                <a:latin typeface="Times New Roman" panose="02020603050405020304" pitchFamily="18" charset="0"/>
                <a:cs typeface="Times New Roman" panose="02020603050405020304" pitchFamily="18" charset="0"/>
              </a:rPr>
              <a:t>fiecare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recepţionat</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mod </a:t>
            </a:r>
            <a:r>
              <a:rPr lang="en-US" b="1" dirty="0" err="1">
                <a:solidFill>
                  <a:srgbClr val="000000"/>
                </a:solidFill>
                <a:latin typeface="Times New Roman" panose="02020603050405020304" pitchFamily="18" charset="0"/>
                <a:cs typeface="Times New Roman" panose="02020603050405020304" pitchFamily="18" charset="0"/>
              </a:rPr>
              <a:t>sincron</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la </a:t>
            </a:r>
            <a:r>
              <a:rPr lang="en-US" dirty="0" err="1">
                <a:solidFill>
                  <a:srgbClr val="000000"/>
                </a:solidFill>
                <a:latin typeface="Times New Roman" panose="02020603050405020304" pitchFamily="18" charset="0"/>
                <a:cs typeface="Times New Roman" panose="02020603050405020304" pitchFamily="18" charset="0"/>
              </a:rPr>
              <a:t>recepţia</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externă</a:t>
            </a:r>
            <a:r>
              <a:rPr lang="en-US" dirty="0">
                <a:solidFill>
                  <a:srgbClr val="000000"/>
                </a:solidFill>
                <a:latin typeface="Times New Roman" panose="02020603050405020304" pitchFamily="18" charset="0"/>
                <a:cs typeface="Times New Roman" panose="02020603050405020304" pitchFamily="18" charset="0"/>
              </a:rPr>
              <a:t>, un circuit extern se </a:t>
            </a:r>
            <a:r>
              <a:rPr lang="en-US" dirty="0" err="1">
                <a:solidFill>
                  <a:srgbClr val="000000"/>
                </a:solidFill>
                <a:latin typeface="Times New Roman" panose="02020603050405020304" pitchFamily="18" charset="0"/>
                <a:cs typeface="Times New Roman" panose="02020603050405020304" pitchFamily="18" charset="0"/>
              </a:rPr>
              <a:t>ocupă</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recunoaşterea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cuvântului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Când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recunoscut</a:t>
            </a:r>
            <a:r>
              <a:rPr lang="en-US" dirty="0">
                <a:solidFill>
                  <a:srgbClr val="000000"/>
                </a:solidFill>
                <a:latin typeface="Times New Roman" panose="02020603050405020304" pitchFamily="18" charset="0"/>
                <a:cs typeface="Times New Roman" panose="02020603050405020304" pitchFamily="18" charset="0"/>
              </a:rPr>
              <a:t> un </a:t>
            </a:r>
            <a:r>
              <a:rPr lang="en-US" dirty="0" err="1">
                <a:solidFill>
                  <a:srgbClr val="000000"/>
                </a:solidFill>
                <a:latin typeface="Times New Roman" panose="02020603050405020304" pitchFamily="18" charset="0"/>
                <a:cs typeface="Times New Roman" panose="02020603050405020304" pitchFamily="18" charset="0"/>
              </a:rPr>
              <a:t>astfel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activează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către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interfaţă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semnalul</a:t>
            </a:r>
            <a:r>
              <a:rPr lang="en-US" dirty="0">
                <a:solidFill>
                  <a:srgbClr val="000000"/>
                </a:solidFill>
                <a:latin typeface="Times New Roman" panose="02020603050405020304" pitchFamily="18" charset="0"/>
                <a:cs typeface="Times New Roman" panose="02020603050405020304" pitchFamily="18" charset="0"/>
              </a:rPr>
              <a:t> SYNDET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începe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citească</a:t>
            </a:r>
            <a:r>
              <a:rPr lang="en-US" dirty="0">
                <a:solidFill>
                  <a:srgbClr val="000000"/>
                </a:solidFill>
                <a:latin typeface="Times New Roman" panose="02020603050405020304" pitchFamily="18" charset="0"/>
                <a:cs typeface="Times New Roman" panose="02020603050405020304" pitchFamily="18" charset="0"/>
              </a:rPr>
              <a:t> serial date de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RxD</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sunt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transformate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a:t>
            </a:r>
            <a:r>
              <a:rPr lang="en-US" b="1" dirty="0">
                <a:solidFill>
                  <a:srgbClr val="000000"/>
                </a:solidFill>
                <a:latin typeface="Times New Roman" panose="02020603050405020304" pitchFamily="18" charset="0"/>
                <a:cs typeface="Times New Roman" panose="02020603050405020304" pitchFamily="18" charset="0"/>
              </a:rPr>
              <a:t> format </a:t>
            </a:r>
            <a:r>
              <a:rPr lang="en-US" b="1" dirty="0" err="1">
                <a:solidFill>
                  <a:srgbClr val="000000"/>
                </a:solidFill>
                <a:latin typeface="Times New Roman" panose="02020603050405020304" pitchFamily="18" charset="0"/>
                <a:cs typeface="Times New Roman" panose="02020603050405020304" pitchFamily="18" charset="0"/>
              </a:rPr>
              <a:t>paralel</a:t>
            </a:r>
            <a:r>
              <a:rPr lang="en-US" dirty="0">
                <a:solidFill>
                  <a:srgbClr val="000000"/>
                </a:solidFill>
                <a:latin typeface="Times New Roman" panose="02020603050405020304" pitchFamily="18" charset="0"/>
                <a:cs typeface="Times New Roman" panose="02020603050405020304" pitchFamily="18" charset="0"/>
              </a:rPr>
              <a:t>, se </a:t>
            </a:r>
            <a:r>
              <a:rPr lang="en-US" b="1" dirty="0" err="1">
                <a:solidFill>
                  <a:srgbClr val="000000"/>
                </a:solidFill>
                <a:latin typeface="Times New Roman" panose="02020603050405020304" pitchFamily="18" charset="0"/>
                <a:cs typeface="Times New Roman" panose="02020603050405020304" pitchFamily="18" charset="0"/>
              </a:rPr>
              <a:t>verifică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bitul</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paritate</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transmise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spre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procesor</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liniile</a:t>
            </a:r>
            <a:r>
              <a:rPr lang="en-US" dirty="0">
                <a:solidFill>
                  <a:srgbClr val="000000"/>
                </a:solidFill>
                <a:latin typeface="Times New Roman" panose="02020603050405020304" pitchFamily="18" charset="0"/>
                <a:cs typeface="Times New Roman" panose="02020603050405020304" pitchFamily="18" charset="0"/>
              </a:rPr>
              <a:t> D0-D7.</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mod </a:t>
            </a:r>
            <a:r>
              <a:rPr lang="en-US" b="1" dirty="0" err="1">
                <a:solidFill>
                  <a:srgbClr val="000000"/>
                </a:solidFill>
                <a:latin typeface="Times New Roman" panose="02020603050405020304" pitchFamily="18" charset="0"/>
                <a:cs typeface="Times New Roman" panose="02020603050405020304" pitchFamily="18" charset="0"/>
              </a:rPr>
              <a:t>sincron</a:t>
            </a:r>
            <a:r>
              <a:rPr lang="en-US" b="1" dirty="0">
                <a:solidFill>
                  <a:srgbClr val="000000"/>
                </a:solidFill>
                <a:latin typeface="Times New Roman" panose="02020603050405020304" pitchFamily="18" charset="0"/>
                <a:cs typeface="Times New Roman" panose="02020603050405020304" pitchFamily="18" charset="0"/>
              </a:rPr>
              <a:t> la </a:t>
            </a:r>
            <a:r>
              <a:rPr lang="en-US" b="1" dirty="0" err="1">
                <a:solidFill>
                  <a:srgbClr val="000000"/>
                </a:solidFill>
                <a:latin typeface="Times New Roman" panose="02020603050405020304" pitchFamily="18" charset="0"/>
                <a:cs typeface="Times New Roman" panose="02020603050405020304" pitchFamily="18" charset="0"/>
              </a:rPr>
              <a:t>transmisie</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un </a:t>
            </a:r>
            <a:r>
              <a:rPr lang="en-US" dirty="0" err="1">
                <a:solidFill>
                  <a:srgbClr val="000000"/>
                </a:solidFill>
                <a:latin typeface="Times New Roman" panose="02020603050405020304" pitchFamily="18" charset="0"/>
                <a:cs typeface="Times New Roman" panose="02020603050405020304" pitchFamily="18" charset="0"/>
              </a:rPr>
              <a:t>cadru</a:t>
            </a:r>
            <a:r>
              <a:rPr lang="en-US" dirty="0">
                <a:solidFill>
                  <a:srgbClr val="000000"/>
                </a:solidFill>
                <a:latin typeface="Times New Roman" panose="02020603050405020304" pitchFamily="18" charset="0"/>
                <a:cs typeface="Times New Roman" panose="02020603050405020304" pitchFamily="18" charset="0"/>
              </a:rPr>
              <a:t> de date </a:t>
            </a:r>
            <a:r>
              <a:rPr lang="en-US" b="1" dirty="0" err="1">
                <a:solidFill>
                  <a:srgbClr val="000000"/>
                </a:solidFill>
                <a:latin typeface="Times New Roman" panose="02020603050405020304" pitchFamily="18" charset="0"/>
                <a:cs typeface="Times New Roman" panose="02020603050405020304" pitchFamily="18" charset="0"/>
              </a:rPr>
              <a:t>este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transferat</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octet </a:t>
            </a:r>
            <a:r>
              <a:rPr lang="en-US" dirty="0" err="1">
                <a:solidFill>
                  <a:srgbClr val="000000"/>
                </a:solidFill>
                <a:latin typeface="Times New Roman" panose="02020603050405020304" pitchFamily="18" charset="0"/>
                <a:cs typeface="Times New Roman" panose="02020603050405020304" pitchFamily="18" charset="0"/>
              </a:rPr>
              <a:t>după</a:t>
            </a:r>
            <a:r>
              <a:rPr lang="en-US" dirty="0">
                <a:solidFill>
                  <a:srgbClr val="000000"/>
                </a:solidFill>
                <a:latin typeface="Times New Roman" panose="02020603050405020304" pitchFamily="18" charset="0"/>
                <a:cs typeface="Times New Roman" panose="02020603050405020304" pitchFamily="18" charset="0"/>
              </a:rPr>
              <a:t> octet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format </a:t>
            </a:r>
            <a:r>
              <a:rPr lang="en-US" b="1" dirty="0" err="1">
                <a:solidFill>
                  <a:srgbClr val="000000"/>
                </a:solidFill>
                <a:latin typeface="Times New Roman" panose="02020603050405020304" pitchFamily="18" charset="0"/>
                <a:cs typeface="Times New Roman" panose="02020603050405020304" pitchFamily="18" charset="0"/>
              </a:rPr>
              <a:t>paralel</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liniile</a:t>
            </a:r>
            <a:r>
              <a:rPr lang="en-US" dirty="0">
                <a:solidFill>
                  <a:srgbClr val="000000"/>
                </a:solidFill>
                <a:latin typeface="Times New Roman" panose="02020603050405020304" pitchFamily="18" charset="0"/>
                <a:cs typeface="Times New Roman" panose="02020603050405020304" pitchFamily="18" charset="0"/>
              </a:rPr>
              <a:t> D0-D7 </a:t>
            </a:r>
            <a:r>
              <a:rPr lang="en-US" dirty="0" err="1">
                <a:solidFill>
                  <a:srgbClr val="000000"/>
                </a:solidFill>
                <a:latin typeface="Times New Roman" panose="02020603050405020304" pitchFamily="18" charset="0"/>
                <a:cs typeface="Times New Roman" panose="02020603050405020304" pitchFamily="18" charset="0"/>
              </a:rPr>
              <a:t>către</a:t>
            </a:r>
            <a:r>
              <a:rPr lang="en-US" dirty="0">
                <a:solidFill>
                  <a:srgbClr val="000000"/>
                </a:solidFill>
                <a:latin typeface="Times New Roman" panose="02020603050405020304" pitchFamily="18" charset="0"/>
                <a:cs typeface="Times New Roman" panose="02020603050405020304" pitchFamily="18" charset="0"/>
              </a:rPr>
              <a:t> circuit, </a:t>
            </a:r>
            <a:r>
              <a:rPr lang="en-US" b="1" dirty="0" err="1">
                <a:solidFill>
                  <a:srgbClr val="000000"/>
                </a:solidFill>
                <a:latin typeface="Times New Roman" panose="02020603050405020304" pitchFamily="18" charset="0"/>
                <a:cs typeface="Times New Roman" panose="02020603050405020304" pitchFamily="18" charset="0"/>
              </a:rPr>
              <a:t>circuitul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inserează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cuvântul</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calculează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inserează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bitul</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paritate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serializează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cuvintele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le </a:t>
            </a:r>
            <a:r>
              <a:rPr lang="en-US" b="1" dirty="0" err="1">
                <a:solidFill>
                  <a:srgbClr val="000000"/>
                </a:solidFill>
                <a:latin typeface="Times New Roman" panose="02020603050405020304" pitchFamily="18" charset="0"/>
                <a:cs typeface="Times New Roman" panose="02020603050405020304" pitchFamily="18" charset="0"/>
              </a:rPr>
              <a:t>transmite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TxD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Când</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a </a:t>
            </a:r>
            <a:r>
              <a:rPr lang="en-US" b="1" dirty="0" err="1">
                <a:solidFill>
                  <a:srgbClr val="000000"/>
                </a:solidFill>
                <a:latin typeface="Times New Roman" panose="02020603050405020304" pitchFamily="18" charset="0"/>
                <a:cs typeface="Times New Roman" panose="02020603050405020304" pitchFamily="18" charset="0"/>
              </a:rPr>
              <a:t>terminat</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trimis</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un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semnalizează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procesorului</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activarea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semnalului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TxRDY</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mod </a:t>
            </a:r>
            <a:r>
              <a:rPr lang="en-US" dirty="0" err="1">
                <a:solidFill>
                  <a:srgbClr val="000000"/>
                </a:solidFill>
                <a:latin typeface="Times New Roman" panose="02020603050405020304" pitchFamily="18" charset="0"/>
                <a:cs typeface="Times New Roman" panose="02020603050405020304" pitchFamily="18" charset="0"/>
              </a:rPr>
              <a:t>sincron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poate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avea</a:t>
            </a:r>
            <a:r>
              <a:rPr lang="en-US" dirty="0">
                <a:solidFill>
                  <a:srgbClr val="000000"/>
                </a:solidFill>
                <a:latin typeface="Times New Roman" panose="02020603050405020304" pitchFamily="18" charset="0"/>
                <a:cs typeface="Times New Roman" panose="02020603050405020304" pitchFamily="18" charset="0"/>
              </a:rPr>
              <a:t> un octet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octeţi</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727175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36992" y="4846939"/>
            <a:ext cx="4489704" cy="646331"/>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Semnificaţia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biţilor</a:t>
            </a:r>
            <a:r>
              <a:rPr lang="en-US" b="1" dirty="0">
                <a:solidFill>
                  <a:srgbClr val="000000"/>
                </a:solidFill>
                <a:latin typeface="Times New Roman" pitchFamily="18" charset="0"/>
                <a:cs typeface="Times New Roman" pitchFamily="18" charset="0"/>
              </a:rPr>
              <a:t> din </a:t>
            </a:r>
            <a:r>
              <a:rPr lang="en-US" b="1" dirty="0" err="1">
                <a:solidFill>
                  <a:srgbClr val="000000"/>
                </a:solidFill>
                <a:latin typeface="Times New Roman" pitchFamily="18" charset="0"/>
                <a:cs typeface="Times New Roman" pitchFamily="18" charset="0"/>
              </a:rPr>
              <a:t>primul</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cuvânt</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comandă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în</a:t>
            </a:r>
            <a:r>
              <a:rPr lang="en-US" b="1" dirty="0">
                <a:solidFill>
                  <a:srgbClr val="000000"/>
                </a:solidFill>
                <a:latin typeface="Times New Roman" pitchFamily="18" charset="0"/>
                <a:cs typeface="Times New Roman" pitchFamily="18" charset="0"/>
              </a:rPr>
              <a:t> mod </a:t>
            </a:r>
            <a:r>
              <a:rPr lang="en-US" b="1" dirty="0" err="1">
                <a:solidFill>
                  <a:srgbClr val="000000"/>
                </a:solidFill>
                <a:latin typeface="Times New Roman" pitchFamily="18" charset="0"/>
                <a:cs typeface="Times New Roman" pitchFamily="18" charset="0"/>
              </a:rPr>
              <a:t>asincron</a:t>
            </a:r>
            <a:r>
              <a:rPr lang="en-US" dirty="0">
                <a:latin typeface="Times New Roman" pitchFamily="18" charset="0"/>
                <a:cs typeface="Times New Roman" pitchFamily="18" charset="0"/>
              </a:rPr>
              <a:t> </a:t>
            </a:r>
          </a:p>
        </p:txBody>
      </p:sp>
      <p:pic>
        <p:nvPicPr>
          <p:cNvPr id="5" name="Рисунок 4"/>
          <p:cNvPicPr>
            <a:picLocks noChangeAspect="1"/>
          </p:cNvPicPr>
          <p:nvPr/>
        </p:nvPicPr>
        <p:blipFill>
          <a:blip r:embed="rId2" cstate="print"/>
          <a:stretch>
            <a:fillRect/>
          </a:stretch>
        </p:blipFill>
        <p:spPr>
          <a:xfrm>
            <a:off x="100774" y="1476375"/>
            <a:ext cx="7381875" cy="5381625"/>
          </a:xfrm>
          <a:prstGeom prst="rect">
            <a:avLst/>
          </a:prstGeom>
        </p:spPr>
      </p:pic>
      <p:sp>
        <p:nvSpPr>
          <p:cNvPr id="7" name="Прямоугольник 6"/>
          <p:cNvSpPr/>
          <p:nvPr/>
        </p:nvSpPr>
        <p:spPr>
          <a:xfrm>
            <a:off x="0" y="0"/>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Programarea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circuitului</a:t>
            </a:r>
            <a:r>
              <a:rPr lang="en-US" dirty="0">
                <a:latin typeface="Times New Roman" pitchFamily="18" charset="0"/>
                <a:cs typeface="Times New Roman" pitchFamily="18" charset="0"/>
              </a:rPr>
              <a:t> </a:t>
            </a:r>
          </a:p>
        </p:txBody>
      </p:sp>
      <p:sp>
        <p:nvSpPr>
          <p:cNvPr id="8" name="Прямоугольник 7"/>
          <p:cNvSpPr/>
          <p:nvPr/>
        </p:nvSpPr>
        <p:spPr>
          <a:xfrm>
            <a:off x="0" y="369332"/>
            <a:ext cx="12192000" cy="923330"/>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Primul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comandă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trimis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circuit cu </a:t>
            </a:r>
            <a:r>
              <a:rPr lang="en-US" dirty="0" err="1">
                <a:solidFill>
                  <a:srgbClr val="000000"/>
                </a:solidFill>
                <a:latin typeface="Times New Roman" panose="02020603050405020304" pitchFamily="18" charset="0"/>
                <a:cs typeface="Times New Roman" panose="02020603050405020304" pitchFamily="18" charset="0"/>
              </a:rPr>
              <a:t>linia</a:t>
            </a:r>
            <a:r>
              <a:rPr lang="en-US" dirty="0">
                <a:solidFill>
                  <a:srgbClr val="000000"/>
                </a:solidFill>
                <a:latin typeface="Times New Roman" panose="02020603050405020304" pitchFamily="18" charset="0"/>
                <a:cs typeface="Times New Roman" panose="02020603050405020304" pitchFamily="18" charset="0"/>
              </a:rPr>
              <a:t> C/D=1 </a:t>
            </a:r>
            <a:r>
              <a:rPr lang="en-US" dirty="0" err="1">
                <a:solidFill>
                  <a:srgbClr val="000000"/>
                </a:solidFill>
                <a:latin typeface="Times New Roman" panose="02020603050405020304" pitchFamily="18" charset="0"/>
                <a:cs typeface="Times New Roman" panose="02020603050405020304" pitchFamily="18" charset="0"/>
              </a:rPr>
              <a:t>comandă</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modul</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lucru</a:t>
            </a:r>
            <a:r>
              <a:rPr lang="en-US" b="1"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şi</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principalii</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parametri</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funcţionare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astfel</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Dacă</a:t>
            </a:r>
            <a:r>
              <a:rPr lang="en-US" dirty="0">
                <a:solidFill>
                  <a:srgbClr val="000000"/>
                </a:solidFill>
                <a:latin typeface="Times New Roman" panose="02020603050405020304" pitchFamily="18" charset="0"/>
                <a:cs typeface="Times New Roman" panose="02020603050405020304" pitchFamily="18" charset="0"/>
              </a:rPr>
              <a:t> D1=0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D0=0 </a:t>
            </a:r>
            <a:r>
              <a:rPr lang="en-US" dirty="0" err="1">
                <a:solidFill>
                  <a:srgbClr val="000000"/>
                </a:solidFill>
                <a:latin typeface="Times New Roman" panose="02020603050405020304" pitchFamily="18" charset="0"/>
                <a:cs typeface="Times New Roman" panose="02020603050405020304" pitchFamily="18" charset="0"/>
              </a:rPr>
              <a:t>modul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lucru</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este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sincron</a:t>
            </a:r>
            <a:r>
              <a:rPr lang="en-US" dirty="0">
                <a:solidFill>
                  <a:srgbClr val="000000"/>
                </a:solidFill>
                <a:latin typeface="Times New Roman" panose="02020603050405020304" pitchFamily="18" charset="0"/>
                <a:cs typeface="Times New Roman" panose="02020603050405020304" pitchFamily="18" charset="0"/>
              </a:rPr>
              <a:t>, la </a:t>
            </a:r>
            <a:r>
              <a:rPr lang="en-US" dirty="0" err="1">
                <a:solidFill>
                  <a:srgbClr val="000000"/>
                </a:solidFill>
                <a:latin typeface="Times New Roman" panose="02020603050405020304" pitchFamily="18" charset="0"/>
                <a:cs typeface="Times New Roman" panose="02020603050405020304" pitchFamily="18" charset="0"/>
              </a:rPr>
              <a:t>orice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altă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combinaţie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modul</a:t>
            </a:r>
            <a:r>
              <a:rPr lang="en-US"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este</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asincron</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5643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176022" y="1106960"/>
            <a:ext cx="7505700" cy="2524125"/>
          </a:xfrm>
          <a:prstGeom prst="rect">
            <a:avLst/>
          </a:prstGeom>
        </p:spPr>
      </p:pic>
      <p:sp>
        <p:nvSpPr>
          <p:cNvPr id="5" name="Прямоугольник 4"/>
          <p:cNvSpPr/>
          <p:nvPr/>
        </p:nvSpPr>
        <p:spPr>
          <a:xfrm>
            <a:off x="1174469" y="3631085"/>
            <a:ext cx="6096000" cy="369332"/>
          </a:xfrm>
          <a:prstGeom prst="rect">
            <a:avLst/>
          </a:prstGeom>
        </p:spPr>
        <p:txBody>
          <a:bodyPr>
            <a:spAutoFit/>
          </a:bodyPr>
          <a:lstStyle/>
          <a:p>
            <a:r>
              <a:rPr lang="en-US" dirty="0" smtClean="0">
                <a:solidFill>
                  <a:srgbClr val="000000"/>
                </a:solidFill>
                <a:latin typeface="Times New Roman" pitchFamily="18" charset="0"/>
                <a:cs typeface="Times New Roman" pitchFamily="18" charset="0"/>
              </a:rPr>
              <a:t>D1=0, D0=0 </a:t>
            </a:r>
            <a:r>
              <a:rPr lang="en-US" dirty="0" err="1" smtClean="0">
                <a:solidFill>
                  <a:srgbClr val="000000"/>
                </a:solidFill>
                <a:latin typeface="Times New Roman" pitchFamily="18" charset="0"/>
                <a:cs typeface="Times New Roman" pitchFamily="18" charset="0"/>
              </a:rPr>
              <a:t>pentru</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selectarea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modului</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sincron</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Прямоугольник 5"/>
          <p:cNvSpPr/>
          <p:nvPr/>
        </p:nvSpPr>
        <p:spPr>
          <a:xfrm>
            <a:off x="176022" y="4976104"/>
            <a:ext cx="12015978" cy="1200329"/>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Dacă</a:t>
            </a:r>
            <a:r>
              <a:rPr lang="en-US" dirty="0">
                <a:solidFill>
                  <a:srgbClr val="000000"/>
                </a:solidFill>
                <a:latin typeface="Times New Roman" panose="02020603050405020304" pitchFamily="18" charset="0"/>
                <a:cs typeface="Times New Roman" panose="02020603050405020304" pitchFamily="18" charset="0"/>
              </a:rPr>
              <a:t> s-a </a:t>
            </a:r>
            <a:r>
              <a:rPr lang="en-US" dirty="0" err="1">
                <a:solidFill>
                  <a:srgbClr val="000000"/>
                </a:solidFill>
                <a:latin typeface="Times New Roman" panose="02020603050405020304" pitchFamily="18" charset="0"/>
                <a:cs typeface="Times New Roman" panose="02020603050405020304" pitchFamily="18" charset="0"/>
              </a:rPr>
              <a:t>selectat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modul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sincron</a:t>
            </a:r>
            <a:r>
              <a:rPr lang="en-US" b="1" dirty="0">
                <a:solidFill>
                  <a:srgbClr val="000000"/>
                </a:solidFill>
                <a:latin typeface="Times New Roman" panose="02020603050405020304" pitchFamily="18" charset="0"/>
                <a:cs typeface="Times New Roman" panose="02020603050405020304" pitchFamily="18" charset="0"/>
              </a:rPr>
              <a:t> cu </a:t>
            </a:r>
            <a:r>
              <a:rPr lang="en-US" b="1" dirty="0" err="1">
                <a:solidFill>
                  <a:srgbClr val="000000"/>
                </a:solidFill>
                <a:latin typeface="Times New Roman" panose="02020603050405020304" pitchFamily="18" charset="0"/>
                <a:cs typeface="Times New Roman" panose="02020603050405020304" pitchFamily="18" charset="0"/>
              </a:rPr>
              <a:t>sincronizare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externă</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atunci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după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primul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de </a:t>
            </a:r>
            <a:r>
              <a:rPr lang="en-US" dirty="0" err="1" smtClean="0">
                <a:solidFill>
                  <a:srgbClr val="000000"/>
                </a:solidFill>
                <a:latin typeface="Times New Roman" panose="02020603050405020304" pitchFamily="18" charset="0"/>
                <a:cs typeface="Times New Roman" panose="02020603050405020304" pitchFamily="18" charset="0"/>
              </a:rPr>
              <a:t>comandă</a:t>
            </a:r>
            <a:r>
              <a:rPr lang="en-US"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nu </a:t>
            </a:r>
            <a:r>
              <a:rPr lang="en-US" b="1" dirty="0" err="1">
                <a:solidFill>
                  <a:srgbClr val="000000"/>
                </a:solidFill>
                <a:latin typeface="Times New Roman" panose="02020603050405020304" pitchFamily="18" charset="0"/>
                <a:cs typeface="Times New Roman" panose="02020603050405020304" pitchFamily="18" charset="0"/>
              </a:rPr>
              <a:t>mai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urmează</a:t>
            </a:r>
            <a:r>
              <a:rPr lang="en-US" b="1" dirty="0">
                <a:solidFill>
                  <a:srgbClr val="000000"/>
                </a:solidFill>
                <a:latin typeface="Times New Roman" panose="02020603050405020304" pitchFamily="18" charset="0"/>
                <a:cs typeface="Times New Roman" panose="02020603050405020304" pitchFamily="18" charset="0"/>
              </a:rPr>
              <a:t> alt </a:t>
            </a:r>
            <a:r>
              <a:rPr lang="en-US" b="1" dirty="0" err="1">
                <a:solidFill>
                  <a:srgbClr val="000000"/>
                </a:solidFill>
                <a:latin typeface="Times New Roman" panose="02020603050405020304" pitchFamily="18" charset="0"/>
                <a:cs typeface="Times New Roman" panose="02020603050405020304" pitchFamily="18" charset="0"/>
              </a:rPr>
              <a:t>cuvânt</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de </a:t>
            </a:r>
            <a:r>
              <a:rPr lang="en-US" dirty="0" err="1">
                <a:solidFill>
                  <a:srgbClr val="000000"/>
                </a:solidFill>
                <a:latin typeface="Times New Roman" panose="02020603050405020304" pitchFamily="18" charset="0"/>
                <a:cs typeface="Times New Roman" panose="02020603050405020304" pitchFamily="18" charset="0"/>
              </a:rPr>
              <a:t>programare</a:t>
            </a:r>
            <a:r>
              <a:rPr lang="en-US" dirty="0">
                <a:solidFill>
                  <a:srgbClr val="000000"/>
                </a:solidFill>
                <a:latin typeface="Times New Roman" panose="02020603050405020304" pitchFamily="18" charset="0"/>
                <a:cs typeface="Times New Roman" panose="02020603050405020304" pitchFamily="18" charset="0"/>
              </a:rPr>
              <a:t> specific </a:t>
            </a:r>
            <a:r>
              <a:rPr lang="en-US" dirty="0" err="1">
                <a:solidFill>
                  <a:srgbClr val="000000"/>
                </a:solidFill>
                <a:latin typeface="Times New Roman" panose="02020603050405020304" pitchFamily="18" charset="0"/>
                <a:cs typeface="Times New Roman" panose="02020603050405020304" pitchFamily="18" charset="0"/>
              </a:rPr>
              <a:t>modului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sincron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Dacă</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s-a </a:t>
            </a:r>
            <a:r>
              <a:rPr lang="en-US" dirty="0" err="1" smtClean="0">
                <a:solidFill>
                  <a:srgbClr val="000000"/>
                </a:solidFill>
                <a:latin typeface="Times New Roman" panose="02020603050405020304" pitchFamily="18" charset="0"/>
                <a:cs typeface="Times New Roman" panose="02020603050405020304" pitchFamily="18" charset="0"/>
              </a:rPr>
              <a:t>selectat</a:t>
            </a:r>
            <a:r>
              <a:rPr lang="en-US"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modul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sincron</a:t>
            </a:r>
            <a:r>
              <a:rPr lang="en-US" b="1" dirty="0">
                <a:solidFill>
                  <a:srgbClr val="000000"/>
                </a:solidFill>
                <a:latin typeface="Times New Roman" panose="02020603050405020304" pitchFamily="18" charset="0"/>
                <a:cs typeface="Times New Roman" panose="02020603050405020304" pitchFamily="18" charset="0"/>
              </a:rPr>
              <a:t> cu </a:t>
            </a:r>
            <a:r>
              <a:rPr lang="en-US" b="1" dirty="0" err="1">
                <a:solidFill>
                  <a:srgbClr val="000000"/>
                </a:solidFill>
                <a:latin typeface="Times New Roman" panose="02020603050405020304" pitchFamily="18" charset="0"/>
                <a:cs typeface="Times New Roman" panose="02020603050405020304" pitchFamily="18" charset="0"/>
              </a:rPr>
              <a:t>sincronizare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internă</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cu un octet de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atunci</a:t>
            </a:r>
            <a:r>
              <a:rPr lang="en-US"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urmează</a:t>
            </a:r>
            <a:r>
              <a:rPr lang="en-US" b="1" dirty="0" smtClean="0">
                <a:solidFill>
                  <a:srgbClr val="000000"/>
                </a:solidFill>
                <a:latin typeface="Times New Roman" panose="02020603050405020304" pitchFamily="18" charset="0"/>
                <a:cs typeface="Times New Roman" panose="02020603050405020304" pitchFamily="18" charset="0"/>
              </a:rPr>
              <a:t> un </a:t>
            </a:r>
            <a:r>
              <a:rPr lang="en-US" b="1" dirty="0">
                <a:solidFill>
                  <a:srgbClr val="000000"/>
                </a:solidFill>
                <a:latin typeface="Times New Roman" panose="02020603050405020304" pitchFamily="18" charset="0"/>
                <a:cs typeface="Times New Roman" panose="02020603050405020304" pitchFamily="18" charset="0"/>
              </a:rPr>
              <a:t>al </a:t>
            </a:r>
            <a:r>
              <a:rPr lang="en-US" b="1" dirty="0" err="1">
                <a:solidFill>
                  <a:srgbClr val="000000"/>
                </a:solidFill>
                <a:latin typeface="Times New Roman" panose="02020603050405020304" pitchFamily="18" charset="0"/>
                <a:cs typeface="Times New Roman" panose="02020603050405020304" pitchFamily="18" charset="0"/>
              </a:rPr>
              <a:t>doilea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cuvânt</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programare</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care </a:t>
            </a:r>
            <a:r>
              <a:rPr lang="en-US" dirty="0" err="1">
                <a:solidFill>
                  <a:srgbClr val="000000"/>
                </a:solidFill>
                <a:latin typeface="Times New Roman" panose="02020603050405020304" pitchFamily="18" charset="0"/>
                <a:cs typeface="Times New Roman" panose="02020603050405020304" pitchFamily="18" charset="0"/>
              </a:rPr>
              <a:t>conţine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octetul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Dacă</a:t>
            </a:r>
            <a:r>
              <a:rPr lang="en-US" dirty="0">
                <a:solidFill>
                  <a:srgbClr val="000000"/>
                </a:solidFill>
                <a:latin typeface="Times New Roman" panose="02020603050405020304" pitchFamily="18" charset="0"/>
                <a:cs typeface="Times New Roman" panose="02020603050405020304" pitchFamily="18" charset="0"/>
              </a:rPr>
              <a:t> s-a </a:t>
            </a:r>
            <a:r>
              <a:rPr lang="en-US" dirty="0" err="1" smtClean="0">
                <a:solidFill>
                  <a:srgbClr val="000000"/>
                </a:solidFill>
                <a:latin typeface="Times New Roman" panose="02020603050405020304" pitchFamily="18" charset="0"/>
                <a:cs typeface="Times New Roman" panose="02020603050405020304" pitchFamily="18" charset="0"/>
              </a:rPr>
              <a:t>selectat</a:t>
            </a:r>
            <a:r>
              <a:rPr lang="en-US"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modul</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sincron</a:t>
            </a:r>
            <a:r>
              <a:rPr lang="en-US" b="1" dirty="0">
                <a:solidFill>
                  <a:srgbClr val="000000"/>
                </a:solidFill>
                <a:latin typeface="Times New Roman" panose="02020603050405020304" pitchFamily="18" charset="0"/>
                <a:cs typeface="Times New Roman" panose="02020603050405020304" pitchFamily="18" charset="0"/>
              </a:rPr>
              <a:t> cu </a:t>
            </a:r>
            <a:r>
              <a:rPr lang="en-US" b="1" dirty="0" err="1">
                <a:solidFill>
                  <a:srgbClr val="000000"/>
                </a:solidFill>
                <a:latin typeface="Times New Roman" panose="02020603050405020304" pitchFamily="18" charset="0"/>
                <a:cs typeface="Times New Roman" panose="02020603050405020304" pitchFamily="18" charset="0"/>
              </a:rPr>
              <a:t>sincronizare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internă</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doi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octeţi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atunci</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urmează</a:t>
            </a:r>
            <a:r>
              <a:rPr lang="en-US" b="1" dirty="0">
                <a:solidFill>
                  <a:srgbClr val="000000"/>
                </a:solidFill>
                <a:latin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cs typeface="Times New Roman" panose="02020603050405020304" pitchFamily="18" charset="0"/>
              </a:rPr>
              <a:t>al </a:t>
            </a:r>
            <a:r>
              <a:rPr lang="en-US" b="1" dirty="0" err="1" smtClean="0">
                <a:solidFill>
                  <a:srgbClr val="000000"/>
                </a:solidFill>
                <a:latin typeface="Times New Roman" panose="02020603050405020304" pitchFamily="18" charset="0"/>
                <a:cs typeface="Times New Roman" panose="02020603050405020304" pitchFamily="18" charset="0"/>
              </a:rPr>
              <a:t>doilea</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al </a:t>
            </a:r>
            <a:r>
              <a:rPr lang="en-US" b="1" dirty="0" err="1">
                <a:solidFill>
                  <a:srgbClr val="000000"/>
                </a:solidFill>
                <a:latin typeface="Times New Roman" panose="02020603050405020304" pitchFamily="18" charset="0"/>
                <a:cs typeface="Times New Roman" panose="02020603050405020304" pitchFamily="18" charset="0"/>
              </a:rPr>
              <a:t>treilea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cuvânt</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care </a:t>
            </a:r>
            <a:r>
              <a:rPr lang="en-US" dirty="0" err="1">
                <a:solidFill>
                  <a:srgbClr val="000000"/>
                </a:solidFill>
                <a:latin typeface="Times New Roman" panose="02020603050405020304" pitchFamily="18" charset="0"/>
                <a:cs typeface="Times New Roman" panose="02020603050405020304" pitchFamily="18" charset="0"/>
              </a:rPr>
              <a:t>conţin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aceşti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octeţi</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176022" y="118213"/>
            <a:ext cx="11237786" cy="923330"/>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Semnificaţia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biţilor</a:t>
            </a:r>
            <a:r>
              <a:rPr lang="en-US" b="1" dirty="0">
                <a:solidFill>
                  <a:srgbClr val="000000"/>
                </a:solidFill>
                <a:latin typeface="Times New Roman" pitchFamily="18" charset="0"/>
                <a:cs typeface="Times New Roman" pitchFamily="18" charset="0"/>
              </a:rPr>
              <a:t> din </a:t>
            </a:r>
            <a:r>
              <a:rPr lang="en-US" b="1" dirty="0" err="1">
                <a:solidFill>
                  <a:srgbClr val="000000"/>
                </a:solidFill>
                <a:latin typeface="Times New Roman" pitchFamily="18" charset="0"/>
                <a:cs typeface="Times New Roman" pitchFamily="18" charset="0"/>
              </a:rPr>
              <a:t>primul</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cuvânt</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comandă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în</a:t>
            </a:r>
            <a:r>
              <a:rPr lang="en-US" b="1" dirty="0">
                <a:solidFill>
                  <a:srgbClr val="000000"/>
                </a:solidFill>
                <a:latin typeface="Times New Roman" pitchFamily="18" charset="0"/>
                <a:cs typeface="Times New Roman" pitchFamily="18" charset="0"/>
              </a:rPr>
              <a:t> mod </a:t>
            </a:r>
            <a:r>
              <a:rPr lang="en-US" b="1" dirty="0" err="1">
                <a:solidFill>
                  <a:srgbClr val="000000"/>
                </a:solidFill>
                <a:latin typeface="Times New Roman" pitchFamily="18" charset="0"/>
                <a:cs typeface="Times New Roman" pitchFamily="18" charset="0"/>
              </a:rPr>
              <a:t>sincron</a:t>
            </a:r>
            <a:r>
              <a:rPr lang="en-US" b="1" dirty="0">
                <a:solidFill>
                  <a:srgbClr val="000000"/>
                </a:solidFill>
                <a:latin typeface="Times New Roman" pitchFamily="18" charset="0"/>
                <a:cs typeface="Times New Roman" pitchFamily="18" charset="0"/>
              </a:rPr>
              <a:t/>
            </a:r>
            <a:br>
              <a:rPr lang="en-US" b="1"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D7=0 </a:t>
            </a:r>
            <a:r>
              <a:rPr lang="en-US" dirty="0" err="1">
                <a:solidFill>
                  <a:srgbClr val="000000"/>
                </a:solidFill>
                <a:latin typeface="Times New Roman" pitchFamily="18" charset="0"/>
                <a:cs typeface="Times New Roman" pitchFamily="18" charset="0"/>
              </a:rPr>
              <a:t>cuvântul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sincronizare</a:t>
            </a:r>
            <a:r>
              <a:rPr lang="en-US" dirty="0">
                <a:solidFill>
                  <a:srgbClr val="000000"/>
                </a:solidFill>
                <a:latin typeface="Times New Roman" pitchFamily="18" charset="0"/>
                <a:cs typeface="Times New Roman" pitchFamily="18" charset="0"/>
              </a:rPr>
              <a:t> are </a:t>
            </a:r>
            <a:r>
              <a:rPr lang="en-US" dirty="0" err="1">
                <a:solidFill>
                  <a:srgbClr val="000000"/>
                </a:solidFill>
                <a:latin typeface="Times New Roman" pitchFamily="18" charset="0"/>
                <a:cs typeface="Times New Roman" pitchFamily="18" charset="0"/>
              </a:rPr>
              <a:t>doi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octeţi</a:t>
            </a:r>
            <a:r>
              <a:rPr lang="en-US" dirty="0">
                <a:solidFill>
                  <a:srgbClr val="000000"/>
                </a:solidFill>
                <a:latin typeface="Times New Roman" pitchFamily="18" charset="0"/>
                <a:cs typeface="Times New Roman" pitchFamily="18" charset="0"/>
              </a:rPr>
              <a:t>, D7=1 </a:t>
            </a:r>
            <a:r>
              <a:rPr lang="en-US" dirty="0" err="1">
                <a:solidFill>
                  <a:srgbClr val="000000"/>
                </a:solidFill>
                <a:latin typeface="Times New Roman" pitchFamily="18" charset="0"/>
                <a:cs typeface="Times New Roman" pitchFamily="18" charset="0"/>
              </a:rPr>
              <a:t>cuvântul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sincronizare</a:t>
            </a:r>
            <a:r>
              <a:rPr lang="en-US" dirty="0">
                <a:solidFill>
                  <a:srgbClr val="000000"/>
                </a:solidFill>
                <a:latin typeface="Times New Roman" pitchFamily="18" charset="0"/>
                <a:cs typeface="Times New Roman" pitchFamily="18" charset="0"/>
              </a:rPr>
              <a:t> are 1 octet</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D6=0 </a:t>
            </a:r>
            <a:r>
              <a:rPr lang="en-US" dirty="0" err="1">
                <a:solidFill>
                  <a:srgbClr val="000000"/>
                </a:solidFill>
                <a:latin typeface="Times New Roman" pitchFamily="18" charset="0"/>
                <a:cs typeface="Times New Roman" pitchFamily="18" charset="0"/>
              </a:rPr>
              <a:t>sincronizare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internă</a:t>
            </a:r>
            <a:r>
              <a:rPr lang="en-US" dirty="0">
                <a:solidFill>
                  <a:srgbClr val="000000"/>
                </a:solidFill>
                <a:latin typeface="Times New Roman" pitchFamily="18" charset="0"/>
                <a:cs typeface="Times New Roman" pitchFamily="18" charset="0"/>
              </a:rPr>
              <a:t>, D6=1 </a:t>
            </a:r>
            <a:r>
              <a:rPr lang="en-US" dirty="0" err="1">
                <a:solidFill>
                  <a:srgbClr val="000000"/>
                </a:solidFill>
                <a:latin typeface="Times New Roman" pitchFamily="18" charset="0"/>
                <a:cs typeface="Times New Roman" pitchFamily="18" charset="0"/>
              </a:rPr>
              <a:t>sincronizare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externă</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xmlns="" val="242622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282696"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Tactul</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în</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transmisiile</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seriale</a:t>
            </a:r>
            <a:r>
              <a:rPr lang="en-US" dirty="0">
                <a:latin typeface="Times New Roman" pitchFamily="18" charset="0"/>
                <a:cs typeface="Times New Roman" pitchFamily="18" charset="0"/>
              </a:rPr>
              <a:t> </a:t>
            </a:r>
          </a:p>
        </p:txBody>
      </p:sp>
      <p:sp>
        <p:nvSpPr>
          <p:cNvPr id="5" name="Прямоугольник 4"/>
          <p:cNvSpPr/>
          <p:nvPr/>
        </p:nvSpPr>
        <p:spPr>
          <a:xfrm>
            <a:off x="0" y="369332"/>
            <a:ext cx="12192000" cy="923330"/>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 se </a:t>
            </a:r>
            <a:r>
              <a:rPr lang="en-US" dirty="0" err="1">
                <a:solidFill>
                  <a:srgbClr val="000000"/>
                </a:solidFill>
                <a:latin typeface="Times New Roman" panose="02020603050405020304" pitchFamily="18" charset="0"/>
                <a:cs typeface="Times New Roman" panose="02020603050405020304" pitchFamily="18" charset="0"/>
              </a:rPr>
              <a:t>asigura</a:t>
            </a:r>
            <a:r>
              <a:rPr lang="en-US" dirty="0">
                <a:solidFill>
                  <a:srgbClr val="000000"/>
                </a:solidFill>
                <a:latin typeface="Times New Roman" panose="02020603050405020304" pitchFamily="18" charset="0"/>
                <a:cs typeface="Times New Roman" panose="02020603050405020304" pitchFamily="18" charset="0"/>
              </a:rPr>
              <a:t> la </a:t>
            </a:r>
            <a:r>
              <a:rPr lang="en-US" b="1" dirty="0">
                <a:solidFill>
                  <a:srgbClr val="000000"/>
                </a:solidFill>
                <a:latin typeface="Times New Roman" panose="02020603050405020304" pitchFamily="18" charset="0"/>
                <a:cs typeface="Times New Roman" panose="02020603050405020304" pitchFamily="18" charset="0"/>
              </a:rPr>
              <a:t>receptor </a:t>
            </a:r>
            <a:r>
              <a:rPr lang="en-US" b="1" dirty="0" err="1" smtClean="0">
                <a:solidFill>
                  <a:srgbClr val="000000"/>
                </a:solidFill>
                <a:latin typeface="Times New Roman" panose="02020603050405020304" pitchFamily="18" charset="0"/>
                <a:cs typeface="Times New Roman" panose="02020603050405020304" pitchFamily="18" charset="0"/>
              </a:rPr>
              <a:t>tactul</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corect</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recepţie</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există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multe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variante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Tactul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transmisie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 </a:t>
            </a:r>
            <a:r>
              <a:rPr lang="en-US" dirty="0" err="1" smtClean="0">
                <a:latin typeface="Times New Roman" panose="02020603050405020304" pitchFamily="18" charset="0"/>
                <a:cs typeface="Times New Roman" panose="02020603050405020304" pitchFamily="18" charset="0"/>
              </a:rPr>
              <a:t>transmite</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de la </a:t>
            </a:r>
            <a:r>
              <a:rPr lang="en-US" b="1" dirty="0" err="1" smtClean="0">
                <a:latin typeface="Times New Roman" panose="02020603050405020304" pitchFamily="18" charset="0"/>
                <a:cs typeface="Times New Roman" panose="02020603050405020304" pitchFamily="18" charset="0"/>
              </a:rPr>
              <a:t>emiţător</a:t>
            </a:r>
            <a:r>
              <a:rPr lang="en-US" b="1" dirty="0" smtClean="0">
                <a:latin typeface="Times New Roman" panose="02020603050405020304" pitchFamily="18" charset="0"/>
                <a:cs typeface="Times New Roman" panose="02020603050405020304" pitchFamily="18" charset="0"/>
              </a:rPr>
              <a:t> la receptor </a:t>
            </a:r>
            <a:r>
              <a:rPr lang="en-US" b="1" dirty="0" err="1" smtClean="0">
                <a:latin typeface="Times New Roman" panose="02020603050405020304" pitchFamily="18" charset="0"/>
                <a:cs typeface="Times New Roman" panose="02020603050405020304" pitchFamily="18" charset="0"/>
              </a:rPr>
              <a:t>pentru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citire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 a</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asigură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viteză</a:t>
            </a:r>
            <a:r>
              <a:rPr lang="en-US" dirty="0">
                <a:latin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distanţele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Costurile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fir </a:t>
            </a:r>
            <a:r>
              <a:rPr lang="en-US" dirty="0" err="1" smtClean="0">
                <a:latin typeface="Times New Roman" panose="02020603050405020304" pitchFamily="18" charset="0"/>
                <a:cs typeface="Times New Roman" panose="02020603050405020304" pitchFamily="18" charset="0"/>
              </a:rPr>
              <a:t>suplimentar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sunt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Exemple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interfaţa</a:t>
            </a:r>
            <a:r>
              <a:rPr lang="en-US" dirty="0">
                <a:latin typeface="Times New Roman" panose="02020603050405020304" pitchFamily="18" charset="0"/>
                <a:cs typeface="Times New Roman" panose="02020603050405020304" pitchFamily="18" charset="0"/>
              </a:rPr>
              <a:t> SPI (Serial Peripheral Interface), </a:t>
            </a:r>
            <a:r>
              <a:rPr lang="en-US" dirty="0" smtClean="0">
                <a:latin typeface="Times New Roman" panose="02020603050405020304" pitchFamily="18" charset="0"/>
                <a:cs typeface="Times New Roman" panose="02020603050405020304" pitchFamily="18" charset="0"/>
              </a:rPr>
              <a:t>IEEE1394a (</a:t>
            </a:r>
            <a:r>
              <a:rPr lang="en-US" dirty="0">
                <a:latin typeface="Times New Roman" panose="02020603050405020304" pitchFamily="18" charset="0"/>
                <a:cs typeface="Times New Roman" panose="02020603050405020304" pitchFamily="18" charset="0"/>
              </a:rPr>
              <a:t>1995), JTAG </a:t>
            </a:r>
          </a:p>
        </p:txBody>
      </p:sp>
      <p:pic>
        <p:nvPicPr>
          <p:cNvPr id="6" name="Рисунок 5"/>
          <p:cNvPicPr>
            <a:picLocks noChangeAspect="1"/>
          </p:cNvPicPr>
          <p:nvPr/>
        </p:nvPicPr>
        <p:blipFill>
          <a:blip r:embed="rId2" cstate="print"/>
          <a:stretch>
            <a:fillRect/>
          </a:stretch>
        </p:blipFill>
        <p:spPr>
          <a:xfrm>
            <a:off x="85535" y="1235011"/>
            <a:ext cx="5693474" cy="2416255"/>
          </a:xfrm>
          <a:prstGeom prst="rect">
            <a:avLst/>
          </a:prstGeom>
        </p:spPr>
      </p:pic>
      <p:pic>
        <p:nvPicPr>
          <p:cNvPr id="7" name="Рисунок 6"/>
          <p:cNvPicPr>
            <a:picLocks noChangeAspect="1"/>
          </p:cNvPicPr>
          <p:nvPr/>
        </p:nvPicPr>
        <p:blipFill>
          <a:blip r:embed="rId3" cstate="print"/>
          <a:stretch>
            <a:fillRect/>
          </a:stretch>
        </p:blipFill>
        <p:spPr>
          <a:xfrm>
            <a:off x="5961888" y="1235011"/>
            <a:ext cx="5943600" cy="2371725"/>
          </a:xfrm>
          <a:prstGeom prst="rect">
            <a:avLst/>
          </a:prstGeom>
        </p:spPr>
      </p:pic>
      <p:pic>
        <p:nvPicPr>
          <p:cNvPr id="8" name="Рисунок 7"/>
          <p:cNvPicPr>
            <a:picLocks noChangeAspect="1"/>
          </p:cNvPicPr>
          <p:nvPr/>
        </p:nvPicPr>
        <p:blipFill rotWithShape="1">
          <a:blip r:embed="rId4" cstate="print"/>
          <a:srcRect l="2441"/>
          <a:stretch/>
        </p:blipFill>
        <p:spPr>
          <a:xfrm>
            <a:off x="263611" y="3771137"/>
            <a:ext cx="7118074" cy="2914650"/>
          </a:xfrm>
          <a:prstGeom prst="rect">
            <a:avLst/>
          </a:prstGeom>
        </p:spPr>
      </p:pic>
      <p:sp>
        <p:nvSpPr>
          <p:cNvPr id="9" name="Прямоугольник 8"/>
          <p:cNvSpPr/>
          <p:nvPr/>
        </p:nvSpPr>
        <p:spPr>
          <a:xfrm>
            <a:off x="7381685" y="5886609"/>
            <a:ext cx="4523803"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Variante</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asigurare</a:t>
            </a:r>
            <a:r>
              <a:rPr lang="en-US" b="1" dirty="0">
                <a:solidFill>
                  <a:srgbClr val="000000"/>
                </a:solidFill>
                <a:latin typeface="Times New Roman" pitchFamily="18" charset="0"/>
                <a:cs typeface="Times New Roman" pitchFamily="18" charset="0"/>
              </a:rPr>
              <a:t> a </a:t>
            </a:r>
            <a:r>
              <a:rPr lang="en-US" b="1" dirty="0" err="1">
                <a:solidFill>
                  <a:srgbClr val="000000"/>
                </a:solidFill>
                <a:latin typeface="Times New Roman" pitchFamily="18" charset="0"/>
                <a:cs typeface="Times New Roman" pitchFamily="18" charset="0"/>
              </a:rPr>
              <a:t>tactului</a:t>
            </a:r>
            <a:r>
              <a:rPr lang="en-US" b="1" dirty="0">
                <a:solidFill>
                  <a:srgbClr val="000000"/>
                </a:solidFill>
                <a:latin typeface="Times New Roman" pitchFamily="18" charset="0"/>
                <a:cs typeface="Times New Roman" pitchFamily="18" charset="0"/>
              </a:rPr>
              <a:t> la </a:t>
            </a:r>
            <a:r>
              <a:rPr lang="en-US" b="1" dirty="0" err="1">
                <a:solidFill>
                  <a:srgbClr val="000000"/>
                </a:solidFill>
                <a:latin typeface="Times New Roman" pitchFamily="18" charset="0"/>
                <a:cs typeface="Times New Roman" pitchFamily="18" charset="0"/>
              </a:rPr>
              <a:t>recepţie</a:t>
            </a:r>
            <a:r>
              <a:rPr lang="en-US" b="1" dirty="0">
                <a:latin typeface="Times New Roman" pitchFamily="18" charset="0"/>
                <a:cs typeface="Times New Roman" pitchFamily="18" charset="0"/>
              </a:rPr>
              <a:t> </a:t>
            </a:r>
          </a:p>
        </p:txBody>
      </p:sp>
    </p:spTree>
    <p:extLst>
      <p:ext uri="{BB962C8B-B14F-4D97-AF65-F5344CB8AC3E}">
        <p14:creationId xmlns:p14="http://schemas.microsoft.com/office/powerpoint/2010/main" xmlns="" val="292681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923330"/>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Al </a:t>
            </a:r>
            <a:r>
              <a:rPr lang="en-US" b="1" dirty="0" err="1">
                <a:solidFill>
                  <a:srgbClr val="000000"/>
                </a:solidFill>
                <a:latin typeface="Times New Roman" panose="02020603050405020304" pitchFamily="18" charset="0"/>
                <a:cs typeface="Times New Roman" panose="02020603050405020304" pitchFamily="18" charset="0"/>
              </a:rPr>
              <a:t>doilea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cuvânt</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comandă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cuvântul</a:t>
            </a:r>
            <a:r>
              <a:rPr lang="en-US" b="1" dirty="0">
                <a:solidFill>
                  <a:srgbClr val="000000"/>
                </a:solidFill>
                <a:latin typeface="Times New Roman" panose="02020603050405020304" pitchFamily="18" charset="0"/>
                <a:cs typeface="Times New Roman" panose="02020603050405020304" pitchFamily="18" charset="0"/>
              </a:rPr>
              <a:t> de stare</a:t>
            </a:r>
            <a:br>
              <a:rPr lang="en-US" b="1"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Structura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cuvântului</a:t>
            </a:r>
            <a:r>
              <a:rPr lang="en-US" dirty="0">
                <a:solidFill>
                  <a:srgbClr val="000000"/>
                </a:solidFill>
                <a:latin typeface="Times New Roman" panose="02020603050405020304" pitchFamily="18" charset="0"/>
                <a:cs typeface="Times New Roman" panose="02020603050405020304" pitchFamily="18" charset="0"/>
              </a:rPr>
              <a:t> al </a:t>
            </a:r>
            <a:r>
              <a:rPr lang="en-US" dirty="0" err="1">
                <a:solidFill>
                  <a:srgbClr val="000000"/>
                </a:solidFill>
                <a:latin typeface="Times New Roman" panose="02020603050405020304" pitchFamily="18" charset="0"/>
                <a:cs typeface="Times New Roman" panose="02020603050405020304" pitchFamily="18" charset="0"/>
              </a:rPr>
              <a:t>doilea</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comandă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stânga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cuvântului</a:t>
            </a:r>
            <a:r>
              <a:rPr lang="en-US" dirty="0">
                <a:solidFill>
                  <a:srgbClr val="000000"/>
                </a:solidFill>
                <a:latin typeface="Times New Roman" panose="02020603050405020304" pitchFamily="18" charset="0"/>
                <a:cs typeface="Times New Roman" panose="02020603050405020304" pitchFamily="18" charset="0"/>
              </a:rPr>
              <a:t> de stare (</a:t>
            </a:r>
            <a:r>
              <a:rPr lang="en-US" dirty="0" err="1" smtClean="0">
                <a:solidFill>
                  <a:srgbClr val="000000"/>
                </a:solidFill>
                <a:latin typeface="Times New Roman" panose="02020603050405020304" pitchFamily="18" charset="0"/>
                <a:cs typeface="Times New Roman" panose="02020603050405020304" pitchFamily="18" charset="0"/>
              </a:rPr>
              <a:t>citit</a:t>
            </a:r>
            <a:r>
              <a:rPr lang="en-US" dirty="0" smtClean="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semnalul</a:t>
            </a:r>
            <a:r>
              <a:rPr lang="en-US" dirty="0">
                <a:solidFill>
                  <a:srgbClr val="000000"/>
                </a:solidFill>
                <a:latin typeface="Times New Roman" panose="02020603050405020304" pitchFamily="18" charset="0"/>
                <a:cs typeface="Times New Roman" panose="02020603050405020304" pitchFamily="18" charset="0"/>
              </a:rPr>
              <a:t> C/D=1)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dreapta</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cstate="print"/>
          <a:stretch>
            <a:fillRect/>
          </a:stretch>
        </p:blipFill>
        <p:spPr>
          <a:xfrm>
            <a:off x="5641848" y="777050"/>
            <a:ext cx="6391656" cy="3606720"/>
          </a:xfrm>
          <a:prstGeom prst="rect">
            <a:avLst/>
          </a:prstGeom>
        </p:spPr>
      </p:pic>
      <p:sp>
        <p:nvSpPr>
          <p:cNvPr id="6" name="Прямоугольник 5"/>
          <p:cNvSpPr/>
          <p:nvPr/>
        </p:nvSpPr>
        <p:spPr>
          <a:xfrm>
            <a:off x="0" y="773652"/>
            <a:ext cx="5641848" cy="4524315"/>
          </a:xfrm>
          <a:prstGeom prst="rect">
            <a:avLst/>
          </a:prstGeom>
        </p:spPr>
        <p:txBody>
          <a:bodyPr wrap="square">
            <a:spAutoFit/>
          </a:bodyPr>
          <a:lstStyle/>
          <a:p>
            <a:r>
              <a:rPr lang="en-US" b="1" dirty="0" err="1">
                <a:solidFill>
                  <a:srgbClr val="000000"/>
                </a:solidFill>
                <a:latin typeface="Times New Roman" panose="02020603050405020304" pitchFamily="18" charset="0"/>
                <a:cs typeface="Times New Roman" panose="02020603050405020304" pitchFamily="18" charset="0"/>
              </a:rPr>
              <a:t>Primul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cuvânt</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de </a:t>
            </a:r>
            <a:r>
              <a:rPr lang="en-US" dirty="0" err="1">
                <a:solidFill>
                  <a:srgbClr val="000000"/>
                </a:solidFill>
                <a:latin typeface="Times New Roman" panose="02020603050405020304" pitchFamily="18" charset="0"/>
                <a:cs typeface="Times New Roman" panose="02020603050405020304" pitchFamily="18" charset="0"/>
              </a:rPr>
              <a:t>comandă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programează</a:t>
            </a:r>
            <a:r>
              <a:rPr lang="en-US" dirty="0">
                <a:solidFill>
                  <a:srgbClr val="000000"/>
                </a:solidFill>
                <a:latin typeface="Times New Roman" panose="02020603050405020304" pitchFamily="18" charset="0"/>
                <a:cs typeface="Times New Roman" panose="02020603050405020304" pitchFamily="18" charset="0"/>
              </a:rPr>
              <a:t> parametric </a:t>
            </a:r>
            <a:r>
              <a:rPr lang="en-US" dirty="0" err="1">
                <a:solidFill>
                  <a:srgbClr val="000000"/>
                </a:solidFill>
                <a:latin typeface="Times New Roman" panose="02020603050405020304" pitchFamily="18" charset="0"/>
                <a:cs typeface="Times New Roman" panose="02020603050405020304" pitchFamily="18" charset="0"/>
              </a:rPr>
              <a:t>comunicaţiei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iar</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al </a:t>
            </a:r>
            <a:r>
              <a:rPr lang="en-US" b="1" dirty="0" err="1">
                <a:solidFill>
                  <a:srgbClr val="000000"/>
                </a:solidFill>
                <a:latin typeface="Times New Roman" panose="02020603050405020304" pitchFamily="18" charset="0"/>
                <a:cs typeface="Times New Roman" panose="02020603050405020304" pitchFamily="18" charset="0"/>
              </a:rPr>
              <a:t>doilea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cuvânt</a:t>
            </a:r>
            <a:r>
              <a:rPr lang="en-US" b="1"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de </a:t>
            </a:r>
            <a:r>
              <a:rPr lang="en-US" dirty="0" err="1" smtClean="0">
                <a:solidFill>
                  <a:srgbClr val="000000"/>
                </a:solidFill>
                <a:latin typeface="Times New Roman" panose="02020603050405020304" pitchFamily="18" charset="0"/>
                <a:cs typeface="Times New Roman" panose="02020603050405020304" pitchFamily="18" charset="0"/>
              </a:rPr>
              <a:t>comandă</a:t>
            </a:r>
            <a:r>
              <a:rPr lang="en-US"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declanşează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execuţia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unei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operaţii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recepţie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modul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detectare</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a </a:t>
            </a:r>
            <a:r>
              <a:rPr lang="en-US" dirty="0" err="1" smtClean="0">
                <a:solidFill>
                  <a:srgbClr val="000000"/>
                </a:solidFill>
                <a:latin typeface="Times New Roman" panose="02020603050405020304" pitchFamily="18" charset="0"/>
                <a:cs typeface="Times New Roman" panose="02020603050405020304" pitchFamily="18" charset="0"/>
              </a:rPr>
              <a:t>sincronizării</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etc. </a:t>
            </a:r>
            <a:r>
              <a:rPr lang="en-US" b="1" dirty="0" err="1">
                <a:solidFill>
                  <a:srgbClr val="000000"/>
                </a:solidFill>
                <a:latin typeface="Times New Roman" panose="02020603050405020304" pitchFamily="18" charset="0"/>
                <a:cs typeface="Times New Roman" panose="02020603050405020304" pitchFamily="18" charset="0"/>
              </a:rPr>
              <a:t>Transmisia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unui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caracter</a:t>
            </a:r>
            <a:r>
              <a:rPr lang="en-US" b="1" dirty="0">
                <a:solidFill>
                  <a:srgbClr val="000000"/>
                </a:solidFill>
                <a:latin typeface="Times New Roman" panose="02020603050405020304" pitchFamily="18" charset="0"/>
                <a:cs typeface="Times New Roman" panose="02020603050405020304" pitchFamily="18" charset="0"/>
              </a:rPr>
              <a:t> BREAK</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înseamnă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linia</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transmisie</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este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trecută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stare SPACE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nu </a:t>
            </a:r>
            <a:r>
              <a:rPr lang="en-US" b="1" dirty="0" err="1">
                <a:solidFill>
                  <a:srgbClr val="000000"/>
                </a:solidFill>
                <a:latin typeface="Times New Roman" panose="02020603050405020304" pitchFamily="18" charset="0"/>
                <a:cs typeface="Times New Roman" panose="02020603050405020304" pitchFamily="18" charset="0"/>
              </a:rPr>
              <a:t>mai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este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posibilă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transmisia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informaţiilor</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linie</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O </a:t>
            </a:r>
            <a:r>
              <a:rPr lang="en-US" dirty="0" err="1" smtClean="0">
                <a:solidFill>
                  <a:srgbClr val="000000"/>
                </a:solidFill>
                <a:latin typeface="Times New Roman" panose="02020603050405020304" pitchFamily="18" charset="0"/>
                <a:cs typeface="Times New Roman" panose="02020603050405020304" pitchFamily="18" charset="0"/>
              </a:rPr>
              <a:t>utilizare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posibilă</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acestui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caracter</a:t>
            </a:r>
            <a:r>
              <a:rPr lang="en-US" dirty="0">
                <a:solidFill>
                  <a:srgbClr val="000000"/>
                </a:solidFill>
                <a:latin typeface="Times New Roman" panose="02020603050405020304" pitchFamily="18" charset="0"/>
                <a:cs typeface="Times New Roman" panose="02020603050405020304" pitchFamily="18" charset="0"/>
              </a:rPr>
              <a:t> BREAK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la </a:t>
            </a:r>
            <a:r>
              <a:rPr lang="en-US" dirty="0" err="1">
                <a:solidFill>
                  <a:srgbClr val="000000"/>
                </a:solidFill>
                <a:latin typeface="Times New Roman" panose="02020603050405020304" pitchFamily="18" charset="0"/>
                <a:cs typeface="Times New Roman" panose="02020603050405020304" pitchFamily="18" charset="0"/>
              </a:rPr>
              <a:t>detectarea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automată</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vitezei</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de </a:t>
            </a:r>
            <a:r>
              <a:rPr lang="en-US" dirty="0" err="1" smtClean="0">
                <a:solidFill>
                  <a:srgbClr val="000000"/>
                </a:solidFill>
                <a:latin typeface="Times New Roman" panose="02020603050405020304" pitchFamily="18" charset="0"/>
                <a:cs typeface="Times New Roman" panose="02020603050405020304" pitchFamily="18" charset="0"/>
              </a:rPr>
              <a:t>transmisie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Lungimea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caracterului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urmare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durata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menţinerii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liniei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stare </a:t>
            </a:r>
            <a:r>
              <a:rPr lang="en-US" dirty="0" smtClean="0">
                <a:solidFill>
                  <a:srgbClr val="000000"/>
                </a:solidFill>
                <a:latin typeface="Times New Roman" panose="02020603050405020304" pitchFamily="18" charset="0"/>
                <a:cs typeface="Times New Roman" panose="02020603050405020304" pitchFamily="18" charset="0"/>
              </a:rPr>
              <a:t>SPACE </a:t>
            </a:r>
            <a:r>
              <a:rPr lang="en-US" dirty="0" err="1" smtClean="0">
                <a:solidFill>
                  <a:srgbClr val="000000"/>
                </a:solidFill>
                <a:latin typeface="Times New Roman" panose="02020603050405020304" pitchFamily="18" charset="0"/>
                <a:cs typeface="Times New Roman" panose="02020603050405020304" pitchFamily="18" charset="0"/>
              </a:rPr>
              <a:t>poate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da </a:t>
            </a:r>
            <a:r>
              <a:rPr lang="en-US" dirty="0" err="1">
                <a:solidFill>
                  <a:srgbClr val="000000"/>
                </a:solidFill>
                <a:latin typeface="Times New Roman" panose="02020603050405020304" pitchFamily="18" charset="0"/>
                <a:cs typeface="Times New Roman" panose="02020603050405020304" pitchFamily="18" charset="0"/>
              </a:rPr>
              <a:t>informaţii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receptorului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despre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viteza</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transmisie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ca </a:t>
            </a:r>
            <a:r>
              <a:rPr lang="en-US" dirty="0" err="1">
                <a:solidFill>
                  <a:srgbClr val="000000"/>
                </a:solidFill>
                <a:latin typeface="Times New Roman" panose="02020603050405020304" pitchFamily="18" charset="0"/>
                <a:cs typeface="Times New Roman" panose="02020603050405020304" pitchFamily="18" charset="0"/>
              </a:rPr>
              <a:t>acesta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să-şi</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poată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adapta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tactul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recepţie</a:t>
            </a:r>
            <a:r>
              <a:rPr lang="en-US" dirty="0">
                <a:solidFill>
                  <a:srgbClr val="000000"/>
                </a:solidFill>
                <a:latin typeface="Times New Roman" panose="02020603050405020304" pitchFamily="18" charset="0"/>
                <a:cs typeface="Times New Roman" panose="02020603050405020304" pitchFamily="18" charset="0"/>
              </a:rPr>
              <a:t>. Cu al </a:t>
            </a:r>
            <a:r>
              <a:rPr lang="en-US" b="1" dirty="0" err="1">
                <a:solidFill>
                  <a:srgbClr val="000000"/>
                </a:solidFill>
                <a:latin typeface="Times New Roman" panose="02020603050405020304" pitchFamily="18" charset="0"/>
                <a:cs typeface="Times New Roman" panose="02020603050405020304" pitchFamily="18" charset="0"/>
              </a:rPr>
              <a:t>doilea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cuvânt</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de </a:t>
            </a:r>
            <a:r>
              <a:rPr lang="en-US" dirty="0" err="1">
                <a:solidFill>
                  <a:srgbClr val="000000"/>
                </a:solidFill>
                <a:latin typeface="Times New Roman" panose="02020603050405020304" pitchFamily="18" charset="0"/>
                <a:cs typeface="Times New Roman" panose="02020603050405020304" pitchFamily="18" charset="0"/>
              </a:rPr>
              <a:t>comandă</a:t>
            </a:r>
            <a:r>
              <a:rPr lang="en-US" dirty="0">
                <a:solidFill>
                  <a:srgbClr val="000000"/>
                </a:solidFill>
                <a:latin typeface="Times New Roman" panose="02020603050405020304" pitchFamily="18" charset="0"/>
                <a:cs typeface="Times New Roman" panose="02020603050405020304" pitchFamily="18" charset="0"/>
              </a:rPr>
              <a:t> se pot genera </a:t>
            </a:r>
            <a:r>
              <a:rPr lang="en-US" b="1" dirty="0" err="1">
                <a:solidFill>
                  <a:srgbClr val="000000"/>
                </a:solidFill>
                <a:latin typeface="Times New Roman" panose="02020603050405020304" pitchFamily="18" charset="0"/>
                <a:cs typeface="Times New Roman" panose="02020603050405020304" pitchFamily="18" charset="0"/>
              </a:rPr>
              <a:t>semnalele</a:t>
            </a:r>
            <a:r>
              <a:rPr lang="en-US" b="1" dirty="0">
                <a:solidFill>
                  <a:srgbClr val="000000"/>
                </a:solidFill>
                <a:latin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cs typeface="Times New Roman" panose="02020603050405020304" pitchFamily="18" charset="0"/>
              </a:rPr>
              <a:t>de protocol </a:t>
            </a:r>
            <a:r>
              <a:rPr lang="en-US" dirty="0">
                <a:solidFill>
                  <a:srgbClr val="000000"/>
                </a:solidFill>
                <a:latin typeface="Times New Roman" panose="02020603050405020304" pitchFamily="18" charset="0"/>
                <a:cs typeface="Times New Roman" panose="02020603050405020304" pitchFamily="18" charset="0"/>
              </a:rPr>
              <a:t>DTR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RTS </a:t>
            </a:r>
            <a:r>
              <a:rPr lang="en-US" dirty="0" err="1">
                <a:solidFill>
                  <a:srgbClr val="000000"/>
                </a:solidFill>
                <a:latin typeface="Times New Roman" panose="02020603050405020304" pitchFamily="18" charset="0"/>
                <a:cs typeface="Times New Roman" panose="02020603050405020304" pitchFamily="18" charset="0"/>
              </a:rPr>
              <a:t>dacă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protocolul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folosit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cel</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hardware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Dacă</a:t>
            </a:r>
            <a:r>
              <a:rPr lang="en-US" dirty="0">
                <a:solidFill>
                  <a:srgbClr val="000000"/>
                </a:solidFill>
                <a:latin typeface="Times New Roman" panose="02020603050405020304" pitchFamily="18" charset="0"/>
                <a:cs typeface="Times New Roman" panose="02020603050405020304" pitchFamily="18" charset="0"/>
              </a:rPr>
              <a:t> se </a:t>
            </a:r>
            <a:r>
              <a:rPr lang="en-US" dirty="0" err="1" smtClean="0">
                <a:solidFill>
                  <a:srgbClr val="000000"/>
                </a:solidFill>
                <a:latin typeface="Times New Roman" panose="02020603050405020304" pitchFamily="18" charset="0"/>
                <a:cs typeface="Times New Roman" panose="02020603050405020304" pitchFamily="18" charset="0"/>
              </a:rPr>
              <a:t>foloseşte</a:t>
            </a:r>
            <a:r>
              <a:rPr lang="en-US" dirty="0" smtClean="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protocolul</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software </a:t>
            </a:r>
            <a:r>
              <a:rPr lang="en-US" dirty="0" err="1">
                <a:solidFill>
                  <a:srgbClr val="000000"/>
                </a:solidFill>
                <a:latin typeface="Times New Roman" panose="02020603050405020304" pitchFamily="18" charset="0"/>
                <a:cs typeface="Times New Roman" panose="02020603050405020304" pitchFamily="18" charset="0"/>
              </a:rPr>
              <a:t>aceste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nefolosite</a:t>
            </a:r>
            <a:r>
              <a:rPr lang="en-US" dirty="0">
                <a:solidFill>
                  <a:srgbClr val="000000"/>
                </a:solidFill>
                <a:latin typeface="Times New Roman" panose="02020603050405020304" pitchFamily="18" charset="0"/>
                <a:cs typeface="Times New Roman" panose="02020603050405020304" pitchFamily="18" charset="0"/>
              </a:rPr>
              <a:t> se pot </a:t>
            </a:r>
            <a:r>
              <a:rPr lang="en-US" dirty="0" err="1">
                <a:solidFill>
                  <a:srgbClr val="000000"/>
                </a:solidFill>
                <a:latin typeface="Times New Roman" panose="02020603050405020304" pitchFamily="18" charset="0"/>
                <a:cs typeface="Times New Roman" panose="02020603050405020304" pitchFamily="18" charset="0"/>
              </a:rPr>
              <a:t>utiliza</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exemplu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semnalizarea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stării</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circuitului</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0" y="5332955"/>
            <a:ext cx="12115800" cy="1477328"/>
          </a:xfrm>
          <a:prstGeom prst="rect">
            <a:avLst/>
          </a:prstGeom>
        </p:spPr>
        <p:txBody>
          <a:bodyPr wrap="square">
            <a:spAutoFit/>
          </a:bodyPr>
          <a:lstStyle/>
          <a:p>
            <a:r>
              <a:rPr lang="en-US" b="1" dirty="0" err="1">
                <a:solidFill>
                  <a:srgbClr val="000000"/>
                </a:solidFill>
                <a:latin typeface="Times New Roman" panose="02020603050405020304" pitchFamily="18" charset="0"/>
                <a:cs typeface="Times New Roman" panose="02020603050405020304" pitchFamily="18" charset="0"/>
              </a:rPr>
              <a:t>Cuvântul</a:t>
            </a:r>
            <a:r>
              <a:rPr lang="en-US" b="1" dirty="0">
                <a:solidFill>
                  <a:srgbClr val="000000"/>
                </a:solidFill>
                <a:latin typeface="Times New Roman" panose="02020603050405020304" pitchFamily="18" charset="0"/>
                <a:cs typeface="Times New Roman" panose="02020603050405020304" pitchFamily="18" charset="0"/>
              </a:rPr>
              <a:t> de stare </a:t>
            </a:r>
            <a:r>
              <a:rPr lang="en-US" dirty="0" err="1">
                <a:solidFill>
                  <a:srgbClr val="000000"/>
                </a:solidFill>
                <a:latin typeface="Times New Roman" panose="02020603050405020304" pitchFamily="18" charset="0"/>
                <a:cs typeface="Times New Roman" panose="02020603050405020304" pitchFamily="18" charset="0"/>
              </a:rPr>
              <a:t>conţine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starea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liniilor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TxE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RxRDY,TxRDY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SYNDET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 </a:t>
            </a:r>
            <a:r>
              <a:rPr lang="en-US" dirty="0" err="1" smtClean="0">
                <a:solidFill>
                  <a:srgbClr val="000000"/>
                </a:solidFill>
                <a:latin typeface="Times New Roman" panose="02020603050405020304" pitchFamily="18" charset="0"/>
                <a:cs typeface="Times New Roman" panose="02020603050405020304" pitchFamily="18" charset="0"/>
              </a:rPr>
              <a:t>putea</a:t>
            </a:r>
            <a:r>
              <a:rPr lang="en-US" dirty="0" smtClean="0">
                <a:solidFill>
                  <a:srgbClr val="000000"/>
                </a:solidFill>
                <a:latin typeface="Times New Roman" panose="02020603050405020304" pitchFamily="18" charset="0"/>
                <a:cs typeface="Times New Roman" panose="02020603050405020304" pitchFamily="18" charset="0"/>
              </a:rPr>
              <a:t> fi </a:t>
            </a:r>
            <a:r>
              <a:rPr lang="en-US" dirty="0" err="1">
                <a:solidFill>
                  <a:srgbClr val="000000"/>
                </a:solidFill>
                <a:latin typeface="Times New Roman" panose="02020603050405020304" pitchFamily="18" charset="0"/>
                <a:cs typeface="Times New Roman" panose="02020603050405020304" pitchFamily="18" charset="0"/>
              </a:rPr>
              <a:t>citite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procesor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cazul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care </a:t>
            </a:r>
            <a:r>
              <a:rPr lang="en-US" dirty="0" err="1">
                <a:solidFill>
                  <a:srgbClr val="000000"/>
                </a:solidFill>
                <a:latin typeface="Times New Roman" panose="02020603050405020304" pitchFamily="18" charset="0"/>
                <a:cs typeface="Times New Roman" panose="02020603050405020304" pitchFamily="18" charset="0"/>
              </a:rPr>
              <a:t>transferul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programat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cuvântul</a:t>
            </a:r>
            <a:r>
              <a:rPr lang="en-US" dirty="0">
                <a:solidFill>
                  <a:srgbClr val="000000"/>
                </a:solidFill>
                <a:latin typeface="Times New Roman" panose="02020603050405020304" pitchFamily="18" charset="0"/>
                <a:cs typeface="Times New Roman" panose="02020603050405020304" pitchFamily="18" charset="0"/>
              </a:rPr>
              <a:t> de stare </a:t>
            </a:r>
            <a:r>
              <a:rPr lang="en-US" dirty="0" smtClean="0">
                <a:solidFill>
                  <a:srgbClr val="000000"/>
                </a:solidFill>
                <a:latin typeface="Times New Roman" panose="02020603050405020304" pitchFamily="18" charset="0"/>
                <a:cs typeface="Times New Roman" panose="02020603050405020304" pitchFamily="18" charset="0"/>
              </a:rPr>
              <a:t>se </a:t>
            </a:r>
            <a:r>
              <a:rPr lang="en-US" dirty="0" err="1" smtClean="0">
                <a:solidFill>
                  <a:srgbClr val="000000"/>
                </a:solidFill>
                <a:latin typeface="Times New Roman" panose="02020603050405020304" pitchFamily="18" charset="0"/>
                <a:cs typeface="Times New Roman" panose="02020603050405020304" pitchFamily="18" charset="0"/>
              </a:rPr>
              <a:t>poate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citi</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semnalul</a:t>
            </a:r>
            <a:r>
              <a:rPr lang="en-US" b="1" dirty="0">
                <a:solidFill>
                  <a:srgbClr val="000000"/>
                </a:solidFill>
                <a:latin typeface="Times New Roman" panose="02020603050405020304" pitchFamily="18" charset="0"/>
                <a:cs typeface="Times New Roman" panose="02020603050405020304" pitchFamily="18" charset="0"/>
              </a:rPr>
              <a:t> de protocol </a:t>
            </a:r>
            <a:r>
              <a:rPr lang="en-US" dirty="0">
                <a:solidFill>
                  <a:srgbClr val="000000"/>
                </a:solidFill>
                <a:latin typeface="Times New Roman" panose="02020603050405020304" pitchFamily="18" charset="0"/>
                <a:cs typeface="Times New Roman" panose="02020603050405020304" pitchFamily="18" charset="0"/>
              </a:rPr>
              <a:t>DSR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se pot </a:t>
            </a:r>
            <a:r>
              <a:rPr lang="en-US" b="1" dirty="0" err="1">
                <a:solidFill>
                  <a:srgbClr val="000000"/>
                </a:solidFill>
                <a:latin typeface="Times New Roman" panose="02020603050405020304" pitchFamily="18" charset="0"/>
                <a:cs typeface="Times New Roman" panose="02020603050405020304" pitchFamily="18" charset="0"/>
              </a:rPr>
              <a:t>identifica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erorile</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care au </a:t>
            </a:r>
            <a:r>
              <a:rPr lang="en-US" dirty="0" err="1">
                <a:solidFill>
                  <a:srgbClr val="000000"/>
                </a:solidFill>
                <a:latin typeface="Times New Roman" panose="02020603050405020304" pitchFamily="18" charset="0"/>
                <a:cs typeface="Times New Roman" panose="02020603050405020304" pitchFamily="18" charset="0"/>
              </a:rPr>
              <a:t>apărut</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la </a:t>
            </a:r>
            <a:r>
              <a:rPr lang="en-US" dirty="0" err="1" smtClean="0">
                <a:solidFill>
                  <a:srgbClr val="000000"/>
                </a:solidFill>
                <a:latin typeface="Times New Roman" panose="02020603050405020304" pitchFamily="18" charset="0"/>
                <a:cs typeface="Times New Roman" panose="02020603050405020304" pitchFamily="18" charset="0"/>
              </a:rPr>
              <a:t>transmisie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eroarea</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paritate</a:t>
            </a:r>
            <a:r>
              <a:rPr lang="en-US" dirty="0">
                <a:solidFill>
                  <a:srgbClr val="000000"/>
                </a:solidFill>
                <a:latin typeface="Times New Roman" panose="02020603050405020304" pitchFamily="18" charset="0"/>
                <a:cs typeface="Times New Roman" panose="02020603050405020304" pitchFamily="18" charset="0"/>
              </a:rPr>
              <a:t> PE </a:t>
            </a:r>
            <a:r>
              <a:rPr lang="en-US" dirty="0" err="1">
                <a:solidFill>
                  <a:srgbClr val="000000"/>
                </a:solidFill>
                <a:latin typeface="Times New Roman" panose="02020603050405020304" pitchFamily="18" charset="0"/>
                <a:cs typeface="Times New Roman" panose="02020603050405020304" pitchFamily="18" charset="0"/>
              </a:rPr>
              <a:t>când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bitul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paritate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a:t>
            </a:r>
            <a:r>
              <a:rPr lang="en-US" dirty="0">
                <a:solidFill>
                  <a:srgbClr val="000000"/>
                </a:solidFill>
                <a:latin typeface="Times New Roman" panose="02020603050405020304" pitchFamily="18" charset="0"/>
                <a:cs typeface="Times New Roman" panose="02020603050405020304" pitchFamily="18" charset="0"/>
              </a:rPr>
              <a:t> nu </a:t>
            </a:r>
            <a:r>
              <a:rPr lang="en-US" dirty="0" err="1">
                <a:solidFill>
                  <a:srgbClr val="000000"/>
                </a:solidFill>
                <a:latin typeface="Times New Roman" panose="02020603050405020304" pitchFamily="18" charset="0"/>
                <a:cs typeface="Times New Roman" panose="02020603050405020304" pitchFamily="18" charset="0"/>
              </a:rPr>
              <a:t>corespunde</a:t>
            </a:r>
            <a:r>
              <a:rPr lang="en-US" dirty="0">
                <a:solidFill>
                  <a:srgbClr val="000000"/>
                </a:solidFill>
                <a:latin typeface="Times New Roman" panose="02020603050405020304" pitchFamily="18" charset="0"/>
                <a:cs typeface="Times New Roman" panose="02020603050405020304" pitchFamily="18" charset="0"/>
              </a:rPr>
              <a:t> cu </a:t>
            </a:r>
            <a:r>
              <a:rPr lang="en-US" dirty="0" err="1" smtClean="0">
                <a:solidFill>
                  <a:srgbClr val="000000"/>
                </a:solidFill>
                <a:latin typeface="Times New Roman" panose="02020603050405020304" pitchFamily="18" charset="0"/>
                <a:cs typeface="Times New Roman" panose="02020603050405020304" pitchFamily="18" charset="0"/>
              </a:rPr>
              <a:t>cel</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generat</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la receptor, </a:t>
            </a:r>
            <a:r>
              <a:rPr lang="en-US" dirty="0" err="1">
                <a:solidFill>
                  <a:srgbClr val="000000"/>
                </a:solidFill>
                <a:latin typeface="Times New Roman" panose="02020603050405020304" pitchFamily="18" charset="0"/>
                <a:cs typeface="Times New Roman" panose="02020603050405020304" pitchFamily="18" charset="0"/>
              </a:rPr>
              <a:t>eroarea</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FE </a:t>
            </a:r>
            <a:r>
              <a:rPr lang="en-US" dirty="0" err="1">
                <a:solidFill>
                  <a:srgbClr val="000000"/>
                </a:solidFill>
                <a:latin typeface="Times New Roman" panose="02020603050405020304" pitchFamily="18" charset="0"/>
                <a:cs typeface="Times New Roman" panose="02020603050405020304" pitchFamily="18" charset="0"/>
              </a:rPr>
              <a:t>când</a:t>
            </a:r>
            <a:r>
              <a:rPr lang="en-US" dirty="0">
                <a:solidFill>
                  <a:srgbClr val="000000"/>
                </a:solidFill>
                <a:latin typeface="Times New Roman" panose="02020603050405020304" pitchFamily="18" charset="0"/>
                <a:cs typeface="Times New Roman" panose="02020603050405020304" pitchFamily="18" charset="0"/>
              </a:rPr>
              <a:t> nu s-a </a:t>
            </a:r>
            <a:r>
              <a:rPr lang="en-US" dirty="0" err="1">
                <a:solidFill>
                  <a:srgbClr val="000000"/>
                </a:solidFill>
                <a:latin typeface="Times New Roman" panose="02020603050405020304" pitchFamily="18" charset="0"/>
                <a:cs typeface="Times New Roman" panose="02020603050405020304" pitchFamily="18" charset="0"/>
              </a:rPr>
              <a:t>recepţionat</a:t>
            </a:r>
            <a:r>
              <a:rPr lang="en-US" dirty="0">
                <a:solidFill>
                  <a:srgbClr val="000000"/>
                </a:solidFill>
                <a:latin typeface="Times New Roman" panose="02020603050405020304" pitchFamily="18" charset="0"/>
                <a:cs typeface="Times New Roman" panose="02020603050405020304" pitchFamily="18" charset="0"/>
              </a:rPr>
              <a:t> un bit de </a:t>
            </a:r>
            <a:r>
              <a:rPr lang="en-US" dirty="0" smtClean="0">
                <a:solidFill>
                  <a:srgbClr val="000000"/>
                </a:solidFill>
                <a:latin typeface="Times New Roman" panose="02020603050405020304" pitchFamily="18" charset="0"/>
                <a:cs typeface="Times New Roman" panose="02020603050405020304" pitchFamily="18" charset="0"/>
              </a:rPr>
              <a:t>STOP </a:t>
            </a:r>
            <a:r>
              <a:rPr lang="en-US" dirty="0" err="1" smtClean="0">
                <a:solidFill>
                  <a:srgbClr val="000000"/>
                </a:solidFill>
                <a:latin typeface="Times New Roman" panose="02020603050405020304" pitchFamily="18" charset="0"/>
                <a:cs typeface="Times New Roman" panose="02020603050405020304" pitchFamily="18" charset="0"/>
              </a:rPr>
              <a:t>corespunzător</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eroarea</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suprascriere</a:t>
            </a:r>
            <a:r>
              <a:rPr lang="en-US" dirty="0">
                <a:solidFill>
                  <a:srgbClr val="000000"/>
                </a:solidFill>
                <a:latin typeface="Times New Roman" panose="02020603050405020304" pitchFamily="18" charset="0"/>
                <a:cs typeface="Times New Roman" panose="02020603050405020304" pitchFamily="18" charset="0"/>
              </a:rPr>
              <a:t> (OE) </a:t>
            </a:r>
            <a:r>
              <a:rPr lang="en-US" dirty="0" err="1">
                <a:solidFill>
                  <a:srgbClr val="000000"/>
                </a:solidFill>
                <a:latin typeface="Times New Roman" panose="02020603050405020304" pitchFamily="18" charset="0"/>
                <a:cs typeface="Times New Roman" panose="02020603050405020304" pitchFamily="18" charset="0"/>
              </a:rPr>
              <a:t>când</a:t>
            </a:r>
            <a:r>
              <a:rPr lang="en-US" dirty="0">
                <a:solidFill>
                  <a:srgbClr val="000000"/>
                </a:solidFill>
                <a:latin typeface="Times New Roman" panose="02020603050405020304" pitchFamily="18" charset="0"/>
                <a:cs typeface="Times New Roman" panose="02020603050405020304" pitchFamily="18" charset="0"/>
              </a:rPr>
              <a:t> s-a </a:t>
            </a:r>
            <a:r>
              <a:rPr lang="en-US" dirty="0" err="1">
                <a:solidFill>
                  <a:srgbClr val="000000"/>
                </a:solidFill>
                <a:latin typeface="Times New Roman" panose="02020603050405020304" pitchFamily="18" charset="0"/>
                <a:cs typeface="Times New Roman" panose="02020603050405020304" pitchFamily="18" charset="0"/>
              </a:rPr>
              <a:t>recepţionat</a:t>
            </a:r>
            <a:r>
              <a:rPr lang="en-US" dirty="0">
                <a:solidFill>
                  <a:srgbClr val="000000"/>
                </a:solidFill>
                <a:latin typeface="Times New Roman" panose="02020603050405020304" pitchFamily="18" charset="0"/>
                <a:cs typeface="Times New Roman" panose="02020603050405020304" pitchFamily="18" charset="0"/>
              </a:rPr>
              <a:t> un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înainte</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ca </a:t>
            </a:r>
            <a:r>
              <a:rPr lang="en-US" dirty="0" err="1" smtClean="0">
                <a:solidFill>
                  <a:srgbClr val="000000"/>
                </a:solidFill>
                <a:latin typeface="Times New Roman" panose="02020603050405020304" pitchFamily="18" charset="0"/>
                <a:cs typeface="Times New Roman" panose="02020603050405020304" pitchFamily="18" charset="0"/>
              </a:rPr>
              <a:t>cel</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anterior </a:t>
            </a:r>
            <a:r>
              <a:rPr lang="en-US" dirty="0" err="1">
                <a:solidFill>
                  <a:srgbClr val="000000"/>
                </a:solidFill>
                <a:latin typeface="Times New Roman" panose="02020603050405020304" pitchFamily="18" charset="0"/>
                <a:cs typeface="Times New Roman" panose="02020603050405020304" pitchFamily="18" charset="0"/>
              </a:rPr>
              <a:t>să</a:t>
            </a:r>
            <a:r>
              <a:rPr lang="en-US" dirty="0">
                <a:solidFill>
                  <a:srgbClr val="000000"/>
                </a:solidFill>
                <a:latin typeface="Times New Roman" panose="02020603050405020304" pitchFamily="18" charset="0"/>
                <a:cs typeface="Times New Roman" panose="02020603050405020304" pitchFamily="18" charset="0"/>
              </a:rPr>
              <a:t> fie </a:t>
            </a:r>
            <a:r>
              <a:rPr lang="en-US" dirty="0" err="1">
                <a:solidFill>
                  <a:srgbClr val="000000"/>
                </a:solidFill>
                <a:latin typeface="Times New Roman" panose="02020603050405020304" pitchFamily="18" charset="0"/>
                <a:cs typeface="Times New Roman" panose="02020603050405020304" pitchFamily="18" charset="0"/>
              </a:rPr>
              <a:t>citit</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404543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Modificarea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nivelului</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tensiune</a:t>
            </a:r>
            <a:r>
              <a:rPr lang="en-US" dirty="0">
                <a:latin typeface="Times New Roman" pitchFamily="18" charset="0"/>
                <a:cs typeface="Times New Roman" pitchFamily="18" charset="0"/>
              </a:rPr>
              <a:t> </a:t>
            </a:r>
          </a:p>
        </p:txBody>
      </p:sp>
      <p:sp>
        <p:nvSpPr>
          <p:cNvPr id="6" name="Прямоугольник 5"/>
          <p:cNvSpPr/>
          <p:nvPr/>
        </p:nvSpPr>
        <p:spPr>
          <a:xfrm>
            <a:off x="0" y="369332"/>
            <a:ext cx="12192000" cy="1754326"/>
          </a:xfrm>
          <a:prstGeom prst="rect">
            <a:avLst/>
          </a:prstGeom>
        </p:spPr>
        <p:txBody>
          <a:bodyPr wrap="square">
            <a:spAutoFit/>
          </a:bodyPr>
          <a:lstStyle/>
          <a:p>
            <a:r>
              <a:rPr lang="en-US" dirty="0" err="1">
                <a:solidFill>
                  <a:srgbClr val="000000"/>
                </a:solidFill>
                <a:latin typeface="Times New Roman" panose="02020603050405020304" pitchFamily="18" charset="0"/>
                <a:cs typeface="Times New Roman" panose="02020603050405020304" pitchFamily="18" charset="0"/>
              </a:rPr>
              <a:t>nivelele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tensiune</a:t>
            </a:r>
            <a:r>
              <a:rPr lang="en-US" dirty="0">
                <a:solidFill>
                  <a:srgbClr val="000000"/>
                </a:solidFill>
                <a:latin typeface="Times New Roman" panose="02020603050405020304" pitchFamily="18" charset="0"/>
                <a:cs typeface="Times New Roman" panose="02020603050405020304" pitchFamily="18" charset="0"/>
              </a:rPr>
              <a:t> RS232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între</a:t>
            </a:r>
            <a:r>
              <a:rPr lang="en-US" b="1" dirty="0">
                <a:solidFill>
                  <a:srgbClr val="000000"/>
                </a:solidFill>
                <a:latin typeface="Times New Roman" panose="02020603050405020304" pitchFamily="18" charset="0"/>
                <a:cs typeface="Times New Roman" panose="02020603050405020304" pitchFamily="18" charset="0"/>
              </a:rPr>
              <a:t> 3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15V</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circuitul</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interfaţă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serială</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nu are </a:t>
            </a:r>
            <a:r>
              <a:rPr lang="en-US" b="1" dirty="0" err="1">
                <a:solidFill>
                  <a:srgbClr val="000000"/>
                </a:solidFill>
                <a:latin typeface="Times New Roman" panose="02020603050405020304" pitchFamily="18" charset="0"/>
                <a:cs typeface="Times New Roman" panose="02020603050405020304" pitchFamily="18" charset="0"/>
              </a:rPr>
              <a:t>circuite</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modificare</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nivel</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fiind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tehnologie</a:t>
            </a:r>
            <a:r>
              <a:rPr lang="en-US" dirty="0">
                <a:solidFill>
                  <a:srgbClr val="000000"/>
                </a:solidFill>
                <a:latin typeface="Times New Roman" panose="02020603050405020304" pitchFamily="18" charset="0"/>
                <a:cs typeface="Times New Roman" panose="02020603050405020304" pitchFamily="18" charset="0"/>
              </a:rPr>
              <a:t> TTL are </a:t>
            </a:r>
            <a:r>
              <a:rPr lang="en-US" dirty="0" err="1">
                <a:solidFill>
                  <a:srgbClr val="000000"/>
                </a:solidFill>
                <a:latin typeface="Times New Roman" panose="02020603050405020304" pitchFamily="18" charset="0"/>
                <a:cs typeface="Times New Roman" panose="02020603050405020304" pitchFamily="18" charset="0"/>
              </a:rPr>
              <a:t>nivele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între</a:t>
            </a:r>
            <a:r>
              <a:rPr lang="en-US" dirty="0">
                <a:solidFill>
                  <a:srgbClr val="000000"/>
                </a:solidFill>
                <a:latin typeface="Times New Roman" panose="02020603050405020304" pitchFamily="18" charset="0"/>
                <a:cs typeface="Times New Roman" panose="02020603050405020304" pitchFamily="18" charset="0"/>
              </a:rPr>
              <a:t> 0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5V. </a:t>
            </a:r>
            <a:r>
              <a:rPr lang="en-US" dirty="0" err="1">
                <a:solidFill>
                  <a:srgbClr val="000000"/>
                </a:solidFill>
                <a:latin typeface="Times New Roman" panose="02020603050405020304" pitchFamily="18" charset="0"/>
                <a:cs typeface="Times New Roman" panose="02020603050405020304" pitchFamily="18" charset="0"/>
              </a:rPr>
              <a:t>Prin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urmare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semnalele</a:t>
            </a:r>
            <a:r>
              <a:rPr lang="en-US" b="1" dirty="0">
                <a:solidFill>
                  <a:srgbClr val="000000"/>
                </a:solidFill>
                <a:latin typeface="Times New Roman" panose="02020603050405020304" pitchFamily="18" charset="0"/>
                <a:cs typeface="Times New Roman" panose="02020603050405020304" pitchFamily="18" charset="0"/>
              </a:rPr>
              <a:t> generate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recepţionate</a:t>
            </a:r>
            <a:r>
              <a:rPr lang="en-US" b="1" dirty="0" smtClean="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circuitul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interfaţă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serială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trebuie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convertite</a:t>
            </a:r>
            <a:r>
              <a:rPr lang="en-US" b="1" dirty="0">
                <a:solidFill>
                  <a:srgbClr val="000000"/>
                </a:solidFill>
                <a:latin typeface="Times New Roman" panose="02020603050405020304" pitchFamily="18" charset="0"/>
                <a:cs typeface="Times New Roman" panose="02020603050405020304" pitchFamily="18" charset="0"/>
              </a:rPr>
              <a:t> ca </a:t>
            </a:r>
            <a:r>
              <a:rPr lang="en-US" b="1" dirty="0" err="1">
                <a:solidFill>
                  <a:srgbClr val="000000"/>
                </a:solidFill>
                <a:latin typeface="Times New Roman" panose="02020603050405020304" pitchFamily="18" charset="0"/>
                <a:cs typeface="Times New Roman" panose="02020603050405020304" pitchFamily="18" charset="0"/>
              </a:rPr>
              <a:t>nivel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semnale</a:t>
            </a:r>
            <a:r>
              <a:rPr lang="en-US" b="1" dirty="0">
                <a:solidFill>
                  <a:srgbClr val="000000"/>
                </a:solidFill>
                <a:latin typeface="Times New Roman" panose="02020603050405020304" pitchFamily="18" charset="0"/>
                <a:cs typeface="Times New Roman" panose="02020603050405020304" pitchFamily="18" charset="0"/>
              </a:rPr>
              <a:t> RS232</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aceasta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cel</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cunoscut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utilizat</a:t>
            </a:r>
            <a:r>
              <a:rPr lang="en-US" dirty="0">
                <a:solidFill>
                  <a:srgbClr val="000000"/>
                </a:solidFill>
                <a:latin typeface="Times New Roman" panose="02020603050405020304" pitchFamily="18" charset="0"/>
                <a:cs typeface="Times New Roman" panose="02020603050405020304" pitchFamily="18" charset="0"/>
              </a:rPr>
              <a:t> circuit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MAX232</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multe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ori</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modulele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echipate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cu </a:t>
            </a:r>
            <a:r>
              <a:rPr lang="en-US" dirty="0" err="1">
                <a:solidFill>
                  <a:srgbClr val="000000"/>
                </a:solidFill>
                <a:latin typeface="Times New Roman" panose="02020603050405020304" pitchFamily="18" charset="0"/>
                <a:cs typeface="Times New Roman" panose="02020603050405020304" pitchFamily="18" charset="0"/>
              </a:rPr>
              <a:t>interfaţă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alimentate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doar</a:t>
            </a:r>
            <a:r>
              <a:rPr lang="en-US" dirty="0">
                <a:solidFill>
                  <a:srgbClr val="000000"/>
                </a:solidFill>
                <a:latin typeface="Times New Roman" panose="02020603050405020304" pitchFamily="18" charset="0"/>
                <a:cs typeface="Times New Roman" panose="02020603050405020304" pitchFamily="18" charset="0"/>
              </a:rPr>
              <a:t> de la 5V, </a:t>
            </a:r>
            <a:r>
              <a:rPr lang="en-US" dirty="0" err="1">
                <a:solidFill>
                  <a:srgbClr val="000000"/>
                </a:solidFill>
                <a:latin typeface="Times New Roman" panose="02020603050405020304" pitchFamily="18" charset="0"/>
                <a:cs typeface="Times New Roman" panose="02020603050405020304" pitchFamily="18" charset="0"/>
              </a:rPr>
              <a:t>aşa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încât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MAX232 </a:t>
            </a:r>
            <a:r>
              <a:rPr lang="en-US" dirty="0" err="1" smtClean="0">
                <a:solidFill>
                  <a:srgbClr val="000000"/>
                </a:solidFill>
                <a:latin typeface="Times New Roman" panose="02020603050405020304" pitchFamily="18" charset="0"/>
                <a:cs typeface="Times New Roman" panose="02020603050405020304" pitchFamily="18" charset="0"/>
              </a:rPr>
              <a:t>conţine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interior </a:t>
            </a:r>
            <a:r>
              <a:rPr lang="en-US" b="1" dirty="0" err="1">
                <a:solidFill>
                  <a:srgbClr val="000000"/>
                </a:solidFill>
                <a:latin typeface="Times New Roman" panose="02020603050405020304" pitchFamily="18" charset="0"/>
                <a:cs typeface="Times New Roman" panose="02020603050405020304" pitchFamily="18" charset="0"/>
              </a:rPr>
              <a:t>două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convertoare</a:t>
            </a:r>
            <a:r>
              <a:rPr lang="en-US" b="1" dirty="0">
                <a:solidFill>
                  <a:srgbClr val="000000"/>
                </a:solidFill>
                <a:latin typeface="Times New Roman" panose="02020603050405020304" pitchFamily="18" charset="0"/>
                <a:cs typeface="Times New Roman" panose="02020603050405020304" pitchFamily="18" charset="0"/>
              </a:rPr>
              <a:t> DC/DC </a:t>
            </a:r>
            <a:r>
              <a:rPr lang="en-US" b="1" dirty="0" err="1">
                <a:solidFill>
                  <a:srgbClr val="000000"/>
                </a:solidFill>
                <a:latin typeface="Times New Roman" panose="02020603050405020304" pitchFamily="18" charset="0"/>
                <a:cs typeface="Times New Roman" panose="02020603050405020304" pitchFamily="18" charset="0"/>
              </a:rPr>
              <a:t>pentru</a:t>
            </a:r>
            <a:r>
              <a:rPr lang="en-US" b="1" dirty="0">
                <a:solidFill>
                  <a:srgbClr val="000000"/>
                </a:solidFill>
                <a:latin typeface="Times New Roman" panose="02020603050405020304" pitchFamily="18" charset="0"/>
                <a:cs typeface="Times New Roman" panose="02020603050405020304" pitchFamily="18" charset="0"/>
              </a:rPr>
              <a:t> a forma +12V </a:t>
            </a:r>
            <a:r>
              <a:rPr lang="en-US" b="1" dirty="0" err="1">
                <a:solidFill>
                  <a:srgbClr val="000000"/>
                </a:solidFill>
                <a:latin typeface="Times New Roman" panose="02020603050405020304" pitchFamily="18" charset="0"/>
                <a:cs typeface="Times New Roman" panose="02020603050405020304" pitchFamily="18" charset="0"/>
              </a:rPr>
              <a:t>şi</a:t>
            </a:r>
            <a:r>
              <a:rPr lang="en-US" b="1" dirty="0">
                <a:solidFill>
                  <a:srgbClr val="000000"/>
                </a:solidFill>
                <a:latin typeface="Times New Roman" panose="02020603050405020304" pitchFamily="18" charset="0"/>
                <a:cs typeface="Times New Roman" panose="02020603050405020304" pitchFamily="18" charset="0"/>
              </a:rPr>
              <a:t> -12V din 5V</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Schema bloc </a:t>
            </a:r>
            <a:r>
              <a:rPr lang="en-US" dirty="0" err="1">
                <a:solidFill>
                  <a:srgbClr val="000000"/>
                </a:solidFill>
                <a:latin typeface="Times New Roman" panose="02020603050405020304" pitchFamily="18" charset="0"/>
                <a:cs typeface="Times New Roman" panose="02020603050405020304" pitchFamily="18" charset="0"/>
              </a:rPr>
              <a:t>internă</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circuitului</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MAX232</a:t>
            </a:r>
            <a:endParaRPr lang="en-US"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stretch>
            <a:fillRect/>
          </a:stretch>
        </p:blipFill>
        <p:spPr>
          <a:xfrm>
            <a:off x="1927098" y="2123658"/>
            <a:ext cx="7664958" cy="3992869"/>
          </a:xfrm>
          <a:prstGeom prst="rect">
            <a:avLst/>
          </a:prstGeom>
        </p:spPr>
      </p:pic>
      <p:sp>
        <p:nvSpPr>
          <p:cNvPr id="8" name="Прямоугольник 7"/>
          <p:cNvSpPr/>
          <p:nvPr/>
        </p:nvSpPr>
        <p:spPr>
          <a:xfrm>
            <a:off x="3048000" y="6116527"/>
            <a:ext cx="6096000" cy="646331"/>
          </a:xfrm>
          <a:prstGeom prst="rect">
            <a:avLst/>
          </a:prstGeom>
        </p:spPr>
        <p:txBody>
          <a:bodyPr>
            <a:spAutoFit/>
          </a:bodyPr>
          <a:lstStyle/>
          <a:p>
            <a:r>
              <a:rPr lang="it-IT" dirty="0">
                <a:solidFill>
                  <a:srgbClr val="000000"/>
                </a:solidFill>
                <a:latin typeface="TimesNewRomanPSMT"/>
              </a:rPr>
              <a:t>Schema bloc internă a circuitului MAX232</a:t>
            </a:r>
            <a:r>
              <a:rPr lang="it-IT" dirty="0"/>
              <a:t> </a:t>
            </a:r>
            <a:br>
              <a:rPr lang="it-IT" dirty="0"/>
            </a:br>
            <a:endParaRPr lang="en-US" dirty="0"/>
          </a:p>
        </p:txBody>
      </p:sp>
    </p:spTree>
    <p:extLst>
      <p:ext uri="{BB962C8B-B14F-4D97-AF65-F5344CB8AC3E}">
        <p14:creationId xmlns:p14="http://schemas.microsoft.com/office/powerpoint/2010/main" xmlns="" val="195174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477328"/>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se </a:t>
            </a:r>
            <a:r>
              <a:rPr lang="en-US" dirty="0" err="1">
                <a:solidFill>
                  <a:srgbClr val="000000"/>
                </a:solidFill>
                <a:latin typeface="Times New Roman" panose="02020603050405020304" pitchFamily="18" charset="0"/>
                <a:cs typeface="Times New Roman" panose="02020603050405020304" pitchFamily="18" charset="0"/>
              </a:rPr>
              <a:t>poate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vedea</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o </a:t>
            </a:r>
            <a:r>
              <a:rPr lang="en-US" b="1" dirty="0" err="1">
                <a:solidFill>
                  <a:srgbClr val="000000"/>
                </a:solidFill>
                <a:latin typeface="Times New Roman" panose="02020603050405020304" pitchFamily="18" charset="0"/>
                <a:cs typeface="Times New Roman" panose="02020603050405020304" pitchFamily="18" charset="0"/>
              </a:rPr>
              <a:t>schemă</a:t>
            </a:r>
            <a:r>
              <a:rPr lang="en-US" b="1" dirty="0">
                <a:solidFill>
                  <a:srgbClr val="000000"/>
                </a:solidFill>
                <a:latin typeface="Times New Roman" panose="02020603050405020304" pitchFamily="18" charset="0"/>
                <a:cs typeface="Times New Roman" panose="02020603050405020304" pitchFamily="18" charset="0"/>
              </a:rPr>
              <a:t> electric </a:t>
            </a:r>
            <a:r>
              <a:rPr lang="en-US" b="1" dirty="0" err="1">
                <a:solidFill>
                  <a:srgbClr val="000000"/>
                </a:solidFill>
                <a:latin typeface="Times New Roman" panose="02020603050405020304" pitchFamily="18" charset="0"/>
                <a:cs typeface="Times New Roman" panose="02020603050405020304" pitchFamily="18" charset="0"/>
              </a:rPr>
              <a:t>tipică</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utilizare</a:t>
            </a:r>
            <a:r>
              <a:rPr lang="en-US" b="1" dirty="0">
                <a:solidFill>
                  <a:srgbClr val="000000"/>
                </a:solidFill>
                <a:latin typeface="Times New Roman" panose="02020603050405020304" pitchFamily="18" charset="0"/>
                <a:cs typeface="Times New Roman" panose="02020603050405020304" pitchFamily="18" charset="0"/>
              </a:rPr>
              <a:t> a </a:t>
            </a:r>
            <a:r>
              <a:rPr lang="en-US" b="1" dirty="0" err="1">
                <a:solidFill>
                  <a:srgbClr val="000000"/>
                </a:solidFill>
                <a:latin typeface="Times New Roman" panose="02020603050405020304" pitchFamily="18" charset="0"/>
                <a:cs typeface="Times New Roman" panose="02020603050405020304" pitchFamily="18" charset="0"/>
              </a:rPr>
              <a:t>unui</a:t>
            </a:r>
            <a:r>
              <a:rPr lang="en-US" b="1" dirty="0">
                <a:solidFill>
                  <a:srgbClr val="000000"/>
                </a:solidFill>
                <a:latin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cs typeface="Times New Roman" panose="02020603050405020304" pitchFamily="18" charset="0"/>
              </a:rPr>
              <a:t>circuit MAX232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cazul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unei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legături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seriale</a:t>
            </a:r>
            <a:r>
              <a:rPr lang="en-US" dirty="0">
                <a:solidFill>
                  <a:srgbClr val="000000"/>
                </a:solidFill>
                <a:latin typeface="Times New Roman" panose="02020603050405020304" pitchFamily="18" charset="0"/>
                <a:cs typeface="Times New Roman" panose="02020603050405020304" pitchFamily="18" charset="0"/>
              </a:rPr>
              <a:t> RS232 cu protocol software, la care </a:t>
            </a:r>
            <a:r>
              <a:rPr lang="en-US" dirty="0" err="1" smtClean="0">
                <a:solidFill>
                  <a:srgbClr val="000000"/>
                </a:solidFill>
                <a:latin typeface="Times New Roman" panose="02020603050405020304" pitchFamily="18" charset="0"/>
                <a:cs typeface="Times New Roman" panose="02020603050405020304" pitchFamily="18" charset="0"/>
              </a:rPr>
              <a:t>comunicaţia</a:t>
            </a:r>
            <a:r>
              <a:rPr lang="en-US" dirty="0" smtClean="0">
                <a:solidFill>
                  <a:srgbClr val="000000"/>
                </a:solidFill>
                <a:latin typeface="Times New Roman" panose="02020603050405020304" pitchFamily="18" charset="0"/>
                <a:cs typeface="Times New Roman" panose="02020603050405020304" pitchFamily="18" charset="0"/>
              </a:rPr>
              <a:t> se </a:t>
            </a:r>
            <a:r>
              <a:rPr lang="en-US" dirty="0">
                <a:solidFill>
                  <a:srgbClr val="000000"/>
                </a:solidFill>
                <a:latin typeface="Times New Roman" panose="02020603050405020304" pitchFamily="18" charset="0"/>
                <a:cs typeface="Times New Roman" panose="02020603050405020304" pitchFamily="18" charset="0"/>
              </a:rPr>
              <a:t>face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două</a:t>
            </a:r>
            <a:r>
              <a:rPr lang="en-US" dirty="0">
                <a:solidFill>
                  <a:srgbClr val="000000"/>
                </a:solidFill>
                <a:latin typeface="Times New Roman" panose="02020603050405020304" pitchFamily="18" charset="0"/>
                <a:cs typeface="Times New Roman" panose="02020603050405020304" pitchFamily="18" charset="0"/>
              </a:rPr>
              <a:t> fire </a:t>
            </a:r>
            <a:r>
              <a:rPr lang="en-US" dirty="0" err="1">
                <a:solidFill>
                  <a:srgbClr val="000000"/>
                </a:solidFill>
                <a:latin typeface="Times New Roman" panose="02020603050405020304" pitchFamily="18" charset="0"/>
                <a:cs typeface="Times New Roman" panose="02020603050405020304" pitchFamily="18" charset="0"/>
              </a:rPr>
              <a:t>TxD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RxD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GND</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vedea</a:t>
            </a:r>
            <a:r>
              <a:rPr lang="en-US" dirty="0">
                <a:latin typeface="Times New Roman" panose="02020603050405020304" pitchFamily="18" charset="0"/>
                <a:cs typeface="Times New Roman" panose="02020603050405020304" pitchFamily="18" charset="0"/>
              </a:rPr>
              <a:t> o </a:t>
            </a:r>
            <a:r>
              <a:rPr lang="en-US" b="1" dirty="0" err="1">
                <a:latin typeface="Times New Roman" panose="02020603050405020304" pitchFamily="18" charset="0"/>
                <a:cs typeface="Times New Roman" panose="02020603050405020304" pitchFamily="18" charset="0"/>
              </a:rPr>
              <a:t>diagramă</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timp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vizualizată</a:t>
            </a:r>
            <a:r>
              <a:rPr lang="en-US" b="1" dirty="0">
                <a:latin typeface="Times New Roman" panose="02020603050405020304" pitchFamily="18" charset="0"/>
                <a:cs typeface="Times New Roman" panose="02020603050405020304" pitchFamily="18" charset="0"/>
              </a:rPr>
              <a:t> cu un </a:t>
            </a:r>
            <a:r>
              <a:rPr lang="en-US" b="1" dirty="0" err="1">
                <a:latin typeface="Times New Roman" panose="02020603050405020304" pitchFamily="18" charset="0"/>
                <a:cs typeface="Times New Roman" panose="02020603050405020304" pitchFamily="18" charset="0"/>
              </a:rPr>
              <a:t>osciloscop</a:t>
            </a:r>
            <a:r>
              <a:rPr lang="en-US" b="1"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pentru</a:t>
            </a:r>
            <a:r>
              <a:rPr lang="en-US"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transmiterea</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serială</a:t>
            </a:r>
            <a:r>
              <a:rPr lang="en-US" b="1" dirty="0">
                <a:latin typeface="Times New Roman" panose="02020603050405020304" pitchFamily="18" charset="0"/>
                <a:cs typeface="Times New Roman" panose="02020603050405020304" pitchFamily="18" charset="0"/>
              </a:rPr>
              <a:t> a </a:t>
            </a:r>
            <a:r>
              <a:rPr lang="en-US" b="1" dirty="0" err="1">
                <a:latin typeface="Times New Roman" panose="02020603050405020304" pitchFamily="18" charset="0"/>
                <a:cs typeface="Times New Roman" panose="02020603050405020304" pitchFamily="18" charset="0"/>
              </a:rPr>
              <a:t>unui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caracter</a:t>
            </a:r>
            <a:r>
              <a:rPr lang="en-US" dirty="0">
                <a:latin typeface="Times New Roman" panose="02020603050405020304" pitchFamily="18" charset="0"/>
                <a:cs typeface="Times New Roman" panose="02020603050405020304" pitchFamily="18" charset="0"/>
              </a:rPr>
              <a:t>. Jos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reprezentat</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semnalul</a:t>
            </a:r>
            <a:r>
              <a:rPr lang="en-US" b="1" dirty="0">
                <a:latin typeface="Times New Roman" panose="02020603050405020304" pitchFamily="18" charset="0"/>
                <a:cs typeface="Times New Roman" panose="02020603050405020304" pitchFamily="18" charset="0"/>
              </a:rPr>
              <a:t> la </a:t>
            </a:r>
            <a:r>
              <a:rPr lang="en-US" b="1" dirty="0" err="1">
                <a:latin typeface="Times New Roman" panose="02020603050405020304" pitchFamily="18" charset="0"/>
                <a:cs typeface="Times New Roman" panose="02020603050405020304" pitchFamily="18" charset="0"/>
              </a:rPr>
              <a:t>nivele</a:t>
            </a:r>
            <a:r>
              <a:rPr lang="en-US" b="1" dirty="0">
                <a:latin typeface="Times New Roman" panose="02020603050405020304" pitchFamily="18" charset="0"/>
                <a:cs typeface="Times New Roman" panose="02020603050405020304" pitchFamily="18" charset="0"/>
              </a:rPr>
              <a:t> TTL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se </a:t>
            </a:r>
            <a:r>
              <a:rPr lang="en-US" dirty="0" err="1" smtClean="0">
                <a:latin typeface="Times New Roman" panose="02020603050405020304" pitchFamily="18" charset="0"/>
                <a:cs typeface="Times New Roman" panose="02020603050405020304" pitchFamily="18" charset="0"/>
              </a:rPr>
              <a:t>observă</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semnalul</a:t>
            </a:r>
            <a:r>
              <a:rPr lang="en-US" dirty="0">
                <a:latin typeface="Times New Roman" panose="02020603050405020304" pitchFamily="18" charset="0"/>
                <a:cs typeface="Times New Roman" panose="02020603050405020304" pitchFamily="18" charset="0"/>
              </a:rPr>
              <a:t> cu </a:t>
            </a:r>
            <a:r>
              <a:rPr lang="en-US" b="1" dirty="0" err="1">
                <a:latin typeface="Times New Roman" panose="02020603050405020304" pitchFamily="18" charset="0"/>
                <a:cs typeface="Times New Roman" panose="02020603050405020304" pitchFamily="18" charset="0"/>
              </a:rPr>
              <a:t>amplitudine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mai</a:t>
            </a:r>
            <a:r>
              <a:rPr lang="en-US" b="1" dirty="0">
                <a:latin typeface="Times New Roman" panose="02020603050405020304" pitchFamily="18" charset="0"/>
                <a:cs typeface="Times New Roman" panose="02020603050405020304" pitchFamily="18" charset="0"/>
              </a:rPr>
              <a:t> mare (RS232). </a:t>
            </a: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observa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polaritatae</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la RS232 </a:t>
            </a:r>
            <a:r>
              <a:rPr lang="en-US" b="1" dirty="0" err="1">
                <a:latin typeface="Times New Roman" panose="02020603050405020304" pitchFamily="18" charset="0"/>
                <a:cs typeface="Times New Roman" panose="02020603050405020304" pitchFamily="18" charset="0"/>
              </a:rPr>
              <a:t>este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inversată</a:t>
            </a:r>
            <a:r>
              <a:rPr lang="en-US" b="1" dirty="0">
                <a:latin typeface="Times New Roman" panose="02020603050405020304" pitchFamily="18" charset="0"/>
                <a:cs typeface="Times New Roman" panose="02020603050405020304" pitchFamily="18" charset="0"/>
              </a:rPr>
              <a:t> de MAX232 </a:t>
            </a:r>
            <a:endParaRPr lang="en-US" b="1" dirty="0"/>
          </a:p>
        </p:txBody>
      </p:sp>
      <p:pic>
        <p:nvPicPr>
          <p:cNvPr id="5" name="Рисунок 4"/>
          <p:cNvPicPr>
            <a:picLocks noChangeAspect="1"/>
          </p:cNvPicPr>
          <p:nvPr/>
        </p:nvPicPr>
        <p:blipFill>
          <a:blip r:embed="rId2" cstate="print"/>
          <a:stretch>
            <a:fillRect/>
          </a:stretch>
        </p:blipFill>
        <p:spPr>
          <a:xfrm>
            <a:off x="9080563" y="1477328"/>
            <a:ext cx="2945983" cy="4403789"/>
          </a:xfrm>
          <a:prstGeom prst="rect">
            <a:avLst/>
          </a:prstGeom>
        </p:spPr>
      </p:pic>
      <p:sp>
        <p:nvSpPr>
          <p:cNvPr id="6" name="Прямоугольник 5"/>
          <p:cNvSpPr/>
          <p:nvPr/>
        </p:nvSpPr>
        <p:spPr>
          <a:xfrm>
            <a:off x="8997836" y="5810440"/>
            <a:ext cx="3028710" cy="923330"/>
          </a:xfrm>
          <a:prstGeom prst="rect">
            <a:avLst/>
          </a:prstGeom>
        </p:spPr>
        <p:txBody>
          <a:bodyPr wrap="square">
            <a:spAutoFit/>
          </a:bodyPr>
          <a:lstStyle/>
          <a:p>
            <a:r>
              <a:rPr lang="es-ES" dirty="0">
                <a:solidFill>
                  <a:srgbClr val="000000"/>
                </a:solidFill>
                <a:latin typeface="Times New Roman" panose="02020603050405020304" pitchFamily="18" charset="0"/>
                <a:cs typeface="Times New Roman" panose="02020603050405020304" pitchFamily="18" charset="0"/>
              </a:rPr>
              <a:t>Diagrama transferului serial RS232 a unui caracter (jos la nivel TTL, sus </a:t>
            </a:r>
            <a:r>
              <a:rPr lang="es-ES" dirty="0" smtClean="0">
                <a:solidFill>
                  <a:srgbClr val="000000"/>
                </a:solidFill>
                <a:latin typeface="Times New Roman" panose="02020603050405020304" pitchFamily="18" charset="0"/>
                <a:cs typeface="Times New Roman" panose="02020603050405020304" pitchFamily="18" charset="0"/>
              </a:rPr>
              <a:t>la nivel </a:t>
            </a:r>
            <a:r>
              <a:rPr lang="es-ES" dirty="0">
                <a:solidFill>
                  <a:srgbClr val="000000"/>
                </a:solidFill>
                <a:latin typeface="Times New Roman" panose="02020603050405020304" pitchFamily="18" charset="0"/>
                <a:cs typeface="Times New Roman" panose="02020603050405020304" pitchFamily="18" charset="0"/>
              </a:rPr>
              <a:t>RS232)</a:t>
            </a:r>
            <a:r>
              <a:rPr lang="es-E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7375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77562"/>
            <a:ext cx="1455655" cy="369332"/>
          </a:xfrm>
          <a:prstGeom prst="rect">
            <a:avLst/>
          </a:prstGeom>
        </p:spPr>
        <p:txBody>
          <a:bodyPr wrap="none">
            <a:spAutoFit/>
          </a:bodyPr>
          <a:lstStyle/>
          <a:p>
            <a:r>
              <a:rPr lang="en-US" b="1" dirty="0"/>
              <a:t>RS 232C/V.24</a:t>
            </a:r>
            <a:endParaRPr lang="en-US" dirty="0"/>
          </a:p>
        </p:txBody>
      </p:sp>
      <p:sp>
        <p:nvSpPr>
          <p:cNvPr id="5" name="Заголовок 1"/>
          <p:cNvSpPr>
            <a:spLocks noGrp="1"/>
          </p:cNvSpPr>
          <p:nvPr>
            <p:ph type="title"/>
          </p:nvPr>
        </p:nvSpPr>
        <p:spPr>
          <a:xfrm>
            <a:off x="0" y="-16568"/>
            <a:ext cx="2810256" cy="694130"/>
          </a:xfrm>
        </p:spPr>
        <p:txBody>
          <a:bodyPr>
            <a:normAutofit/>
          </a:bodyPr>
          <a:lstStyle/>
          <a:p>
            <a:r>
              <a:rPr lang="en-US" sz="3200" b="1" dirty="0" err="1" smtClean="0"/>
              <a:t>Verisuni</a:t>
            </a:r>
            <a:r>
              <a:rPr lang="en-US" sz="3200" b="1" dirty="0" smtClean="0"/>
              <a:t> RS-232</a:t>
            </a:r>
            <a:endParaRPr lang="en-US" sz="3200" dirty="0"/>
          </a:p>
        </p:txBody>
      </p:sp>
      <p:sp>
        <p:nvSpPr>
          <p:cNvPr id="6" name="Прямоугольник 5"/>
          <p:cNvSpPr/>
          <p:nvPr/>
        </p:nvSpPr>
        <p:spPr>
          <a:xfrm>
            <a:off x="0" y="1046894"/>
            <a:ext cx="12033504" cy="286232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rPr>
              <a:t>Nivelele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semnalelor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folosite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interfaţa</a:t>
            </a:r>
            <a:r>
              <a:rPr lang="en-US" dirty="0">
                <a:latin typeface="Times New Roman" panose="02020603050405020304" pitchFamily="18" charset="0"/>
                <a:cs typeface="Times New Roman" panose="02020603050405020304" pitchFamily="18" charset="0"/>
              </a:rPr>
              <a:t> RS 232C (V.24)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"1" logic &lt; 3V;</a:t>
            </a:r>
          </a:p>
          <a:p>
            <a:r>
              <a:rPr lang="en-US" dirty="0">
                <a:latin typeface="Times New Roman" panose="02020603050405020304" pitchFamily="18" charset="0"/>
                <a:cs typeface="Times New Roman" panose="02020603050405020304" pitchFamily="18" charset="0"/>
              </a:rPr>
              <a:t>"0" logic &gt; +3V.</a:t>
            </a:r>
          </a:p>
          <a:p>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nivele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tensiune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sunt</a:t>
            </a:r>
            <a:r>
              <a:rPr lang="en-US" dirty="0">
                <a:latin typeface="Times New Roman" panose="02020603050405020304" pitchFamily="18" charset="0"/>
                <a:cs typeface="Times New Roman" panose="02020603050405020304" pitchFamily="18" charset="0"/>
              </a:rPr>
              <a:t> +/- 12V</a:t>
            </a:r>
          </a:p>
          <a:p>
            <a:r>
              <a:rPr lang="en-US" dirty="0">
                <a:latin typeface="Times New Roman" panose="02020603050405020304" pitchFamily="18" charset="0"/>
                <a:cs typeface="Times New Roman" panose="02020603050405020304" pitchFamily="18" charset="0"/>
              </a:rPr>
              <a:t>RS 232C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V.24 </a:t>
            </a:r>
            <a:r>
              <a:rPr lang="en-US" dirty="0" err="1">
                <a:latin typeface="Times New Roman" panose="02020603050405020304" pitchFamily="18" charset="0"/>
                <a:cs typeface="Times New Roman" panose="02020603050405020304" pitchFamily="18" charset="0"/>
              </a:rPr>
              <a:t>specifică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lungimea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maximă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liniei</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fiind</a:t>
            </a:r>
            <a:r>
              <a:rPr lang="en-US" dirty="0">
                <a:latin typeface="Times New Roman" panose="02020603050405020304" pitchFamily="18" charset="0"/>
                <a:cs typeface="Times New Roman" panose="02020603050405020304" pitchFamily="18" charset="0"/>
              </a:rPr>
              <a:t> de 15 m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rata </a:t>
            </a:r>
            <a:r>
              <a:rPr lang="en-US" dirty="0" err="1">
                <a:latin typeface="Times New Roman" panose="02020603050405020304" pitchFamily="18" charset="0"/>
                <a:cs typeface="Times New Roman" panose="02020603050405020304" pitchFamily="18" charset="0"/>
              </a:rPr>
              <a:t>maximă</a:t>
            </a:r>
            <a:r>
              <a:rPr lang="en-US" dirty="0">
                <a:latin typeface="Times New Roman" panose="02020603050405020304" pitchFamily="18" charset="0"/>
                <a:cs typeface="Times New Roman" panose="02020603050405020304" pitchFamily="18" charset="0"/>
              </a:rPr>
              <a:t> de transfer de 9600 bps</a:t>
            </a:r>
            <a:r>
              <a:rPr lang="en-US" dirty="0" smtClean="0">
                <a:latin typeface="Times New Roman" panose="02020603050405020304" pitchFamily="18" charset="0"/>
                <a:cs typeface="Times New Roman" panose="02020603050405020304" pitchFamily="18" charset="0"/>
              </a:rPr>
              <a:t>.</a:t>
            </a:r>
          </a:p>
          <a:p>
            <a:endParaRPr lang="en-US" b="1" i="1" dirty="0" smtClean="0"/>
          </a:p>
          <a:p>
            <a:r>
              <a:rPr lang="en-US" b="1" dirty="0" err="1" smtClean="0">
                <a:latin typeface="Times New Roman" panose="02020603050405020304" pitchFamily="18" charset="0"/>
                <a:cs typeface="Times New Roman" panose="02020603050405020304" pitchFamily="18" charset="0"/>
              </a:rPr>
              <a:t>Bucla</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de </a:t>
            </a:r>
            <a:r>
              <a:rPr lang="en-US" b="1" dirty="0" err="1">
                <a:latin typeface="Times New Roman" panose="02020603050405020304" pitchFamily="18" charset="0"/>
                <a:cs typeface="Times New Roman" panose="02020603050405020304" pitchFamily="18" charset="0"/>
              </a:rPr>
              <a:t>curent</a:t>
            </a:r>
            <a:r>
              <a:rPr lang="en-US" b="1" dirty="0">
                <a:latin typeface="Times New Roman" panose="02020603050405020304" pitchFamily="18" charset="0"/>
                <a:cs typeface="Times New Roman" panose="02020603050405020304" pitchFamily="18" charset="0"/>
              </a:rPr>
              <a:t> 20 mA o </a:t>
            </a:r>
            <a:r>
              <a:rPr lang="en-US" b="1" dirty="0" err="1">
                <a:latin typeface="Times New Roman" panose="02020603050405020304" pitchFamily="18" charset="0"/>
                <a:cs typeface="Times New Roman" panose="02020603050405020304" pitchFamily="18" charset="0"/>
              </a:rPr>
              <a:t>altă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variantă</a:t>
            </a:r>
            <a:r>
              <a:rPr lang="en-US" b="1" dirty="0">
                <a:latin typeface="Times New Roman" panose="02020603050405020304" pitchFamily="18" charset="0"/>
                <a:cs typeface="Times New Roman" panose="02020603050405020304" pitchFamily="18" charset="0"/>
              </a:rPr>
              <a:t> a </a:t>
            </a:r>
            <a:r>
              <a:rPr lang="en-US" b="1" dirty="0" err="1">
                <a:latin typeface="Times New Roman" panose="02020603050405020304" pitchFamily="18" charset="0"/>
                <a:cs typeface="Times New Roman" panose="02020603050405020304" pitchFamily="18" charset="0"/>
              </a:rPr>
              <a:t>interfeţei</a:t>
            </a:r>
            <a:r>
              <a:rPr lang="en-US" b="1" dirty="0">
                <a:latin typeface="Times New Roman" panose="02020603050405020304" pitchFamily="18" charset="0"/>
                <a:cs typeface="Times New Roman" panose="02020603050405020304" pitchFamily="18" charset="0"/>
              </a:rPr>
              <a:t> RS 232C </a:t>
            </a:r>
            <a:r>
              <a:rPr lang="en-US" b="1"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distanta</a:t>
            </a:r>
            <a:r>
              <a:rPr lang="en-US" b="1" dirty="0" smtClean="0">
                <a:latin typeface="Times New Roman" panose="02020603050405020304" pitchFamily="18" charset="0"/>
                <a:cs typeface="Times New Roman" panose="02020603050405020304" pitchFamily="18" charset="0"/>
              </a:rPr>
              <a:t> &lt; 1km)</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foloseşte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semnal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locul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semnalului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tensiune</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creşte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substanţial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lungimea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liniei</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Imunitatea</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zgomot</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interfeţelor</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bucla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bună</a:t>
            </a:r>
            <a:r>
              <a:rPr lang="en-US"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7" name="Рисунок 6"/>
          <p:cNvPicPr/>
          <p:nvPr/>
        </p:nvPicPr>
        <p:blipFill>
          <a:blip r:embed="rId2" cstate="print"/>
          <a:stretch>
            <a:fillRect/>
          </a:stretch>
        </p:blipFill>
        <p:spPr>
          <a:xfrm>
            <a:off x="5836005" y="3909215"/>
            <a:ext cx="6089097" cy="2415155"/>
          </a:xfrm>
          <a:prstGeom prst="rect">
            <a:avLst/>
          </a:prstGeom>
        </p:spPr>
      </p:pic>
      <p:pic>
        <p:nvPicPr>
          <p:cNvPr id="8" name="Рисунок 7"/>
          <p:cNvPicPr/>
          <p:nvPr/>
        </p:nvPicPr>
        <p:blipFill>
          <a:blip r:embed="rId3" cstate="print"/>
          <a:stretch>
            <a:fillRect/>
          </a:stretch>
        </p:blipFill>
        <p:spPr>
          <a:xfrm>
            <a:off x="218143" y="3909215"/>
            <a:ext cx="5617862" cy="2541903"/>
          </a:xfrm>
          <a:prstGeom prst="rect">
            <a:avLst/>
          </a:prstGeom>
        </p:spPr>
      </p:pic>
    </p:spTree>
    <p:extLst>
      <p:ext uri="{BB962C8B-B14F-4D97-AF65-F5344CB8AC3E}">
        <p14:creationId xmlns:p14="http://schemas.microsoft.com/office/powerpoint/2010/main" xmlns="" val="2197171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477328"/>
          </a:xfrm>
          <a:prstGeom prst="rect">
            <a:avLst/>
          </a:prstGeom>
        </p:spPr>
        <p:txBody>
          <a:bodyPr wrap="square">
            <a:spAutoFit/>
          </a:bodyPr>
          <a:lstStyle/>
          <a:p>
            <a:r>
              <a:rPr lang="en-US" b="1" dirty="0"/>
              <a:t>RS 422/V.11</a:t>
            </a:r>
            <a:endParaRPr lang="en-US" dirty="0"/>
          </a:p>
          <a:p>
            <a:pPr marL="285750" indent="-285750">
              <a:buFont typeface="Arial" panose="020B0604020202020204" pitchFamily="34" charset="0"/>
              <a:buChar char="•"/>
            </a:pPr>
            <a:r>
              <a:rPr lang="en-US" dirty="0"/>
              <a:t>se </a:t>
            </a:r>
            <a:r>
              <a:rPr lang="en-US" dirty="0" err="1"/>
              <a:t>bazează</a:t>
            </a:r>
            <a:r>
              <a:rPr lang="en-US" dirty="0"/>
              <a:t> </a:t>
            </a:r>
            <a:r>
              <a:rPr lang="en-US" dirty="0" err="1"/>
              <a:t>pe</a:t>
            </a:r>
            <a:r>
              <a:rPr lang="en-US" dirty="0"/>
              <a:t> </a:t>
            </a:r>
            <a:r>
              <a:rPr lang="en-US" dirty="0" err="1"/>
              <a:t>folosirea</a:t>
            </a:r>
            <a:r>
              <a:rPr lang="en-US" dirty="0"/>
              <a:t> </a:t>
            </a:r>
            <a:r>
              <a:rPr lang="en-US" dirty="0" err="1"/>
              <a:t>cablului</a:t>
            </a:r>
            <a:r>
              <a:rPr lang="en-US" dirty="0"/>
              <a:t> cu fire </a:t>
            </a:r>
            <a:r>
              <a:rPr lang="en-US" dirty="0" err="1"/>
              <a:t>torsadate</a:t>
            </a:r>
            <a:r>
              <a:rPr lang="en-US" dirty="0"/>
              <a:t> </a:t>
            </a:r>
            <a:r>
              <a:rPr lang="en-US" dirty="0" smtClean="0"/>
              <a:t> </a:t>
            </a:r>
            <a:endParaRPr lang="en-US" dirty="0"/>
          </a:p>
          <a:p>
            <a:pPr marL="285750" indent="-285750">
              <a:buFont typeface="Arial" panose="020B0604020202020204" pitchFamily="34" charset="0"/>
              <a:buChar char="•"/>
            </a:pPr>
            <a:r>
              <a:rPr lang="en-US" dirty="0" err="1"/>
              <a:t>circuitelor</a:t>
            </a:r>
            <a:r>
              <a:rPr lang="en-US" dirty="0"/>
              <a:t> </a:t>
            </a:r>
            <a:r>
              <a:rPr lang="en-US" dirty="0" err="1"/>
              <a:t>emiţătoare</a:t>
            </a:r>
            <a:r>
              <a:rPr lang="en-US" dirty="0"/>
              <a:t> </a:t>
            </a:r>
            <a:r>
              <a:rPr lang="en-US" dirty="0" err="1"/>
              <a:t>şi</a:t>
            </a:r>
            <a:r>
              <a:rPr lang="en-US" dirty="0"/>
              <a:t> </a:t>
            </a:r>
            <a:r>
              <a:rPr lang="en-US" dirty="0" err="1"/>
              <a:t>receptoare</a:t>
            </a:r>
            <a:r>
              <a:rPr lang="en-US" dirty="0"/>
              <a:t> </a:t>
            </a:r>
            <a:r>
              <a:rPr lang="en-US" dirty="0" err="1"/>
              <a:t>diferenţiale</a:t>
            </a:r>
            <a:endParaRPr lang="en-US" dirty="0"/>
          </a:p>
          <a:p>
            <a:pPr marL="285750" indent="-285750">
              <a:buFont typeface="Arial" panose="020B0604020202020204" pitchFamily="34" charset="0"/>
              <a:buChar char="•"/>
            </a:pPr>
            <a:r>
              <a:rPr lang="en-US" dirty="0" err="1"/>
              <a:t>poate</a:t>
            </a:r>
            <a:r>
              <a:rPr lang="en-US" dirty="0"/>
              <a:t> fi </a:t>
            </a:r>
            <a:r>
              <a:rPr lang="en-US" dirty="0" err="1"/>
              <a:t>folosită</a:t>
            </a:r>
            <a:r>
              <a:rPr lang="en-US" dirty="0"/>
              <a:t> cu </a:t>
            </a:r>
            <a:r>
              <a:rPr lang="en-US" dirty="0" err="1"/>
              <a:t>cablu</a:t>
            </a:r>
            <a:r>
              <a:rPr lang="en-US" dirty="0"/>
              <a:t> cu fire </a:t>
            </a:r>
            <a:r>
              <a:rPr lang="en-US" dirty="0" err="1"/>
              <a:t>torsadate</a:t>
            </a:r>
            <a:r>
              <a:rPr lang="en-US" dirty="0"/>
              <a:t> </a:t>
            </a:r>
            <a:r>
              <a:rPr lang="en-US" dirty="0" err="1"/>
              <a:t>pentru</a:t>
            </a:r>
            <a:r>
              <a:rPr lang="en-US" dirty="0"/>
              <a:t> </a:t>
            </a:r>
            <a:r>
              <a:rPr lang="en-US" dirty="0" err="1"/>
              <a:t>distanţe</a:t>
            </a:r>
            <a:r>
              <a:rPr lang="en-US" dirty="0"/>
              <a:t> de </a:t>
            </a:r>
            <a:r>
              <a:rPr lang="en-US" dirty="0" err="1"/>
              <a:t>până</a:t>
            </a:r>
            <a:r>
              <a:rPr lang="en-US" dirty="0"/>
              <a:t> la 100 m la o </a:t>
            </a:r>
            <a:r>
              <a:rPr lang="en-US" dirty="0" err="1"/>
              <a:t>rată</a:t>
            </a:r>
            <a:r>
              <a:rPr lang="en-US" dirty="0"/>
              <a:t> de transfer de 1 Mbps  (</a:t>
            </a:r>
            <a:r>
              <a:rPr lang="en-US" dirty="0" err="1"/>
              <a:t>sau</a:t>
            </a:r>
            <a:r>
              <a:rPr lang="en-US" dirty="0"/>
              <a:t> </a:t>
            </a:r>
            <a:r>
              <a:rPr lang="en-US" dirty="0" err="1"/>
              <a:t>distanţe</a:t>
            </a:r>
            <a:r>
              <a:rPr lang="en-US" dirty="0"/>
              <a:t> </a:t>
            </a:r>
            <a:r>
              <a:rPr lang="en-US" dirty="0" err="1"/>
              <a:t>mai</a:t>
            </a:r>
            <a:r>
              <a:rPr lang="en-US" dirty="0"/>
              <a:t> </a:t>
            </a:r>
            <a:r>
              <a:rPr lang="en-US" dirty="0" err="1"/>
              <a:t>mari</a:t>
            </a:r>
            <a:r>
              <a:rPr lang="en-US" dirty="0"/>
              <a:t> </a:t>
            </a:r>
            <a:r>
              <a:rPr lang="en-US" dirty="0" err="1"/>
              <a:t>pentru</a:t>
            </a:r>
            <a:r>
              <a:rPr lang="en-US" dirty="0"/>
              <a:t> rate </a:t>
            </a:r>
            <a:r>
              <a:rPr lang="en-US" dirty="0" err="1"/>
              <a:t>mai</a:t>
            </a:r>
            <a:r>
              <a:rPr lang="en-US" dirty="0"/>
              <a:t> </a:t>
            </a:r>
            <a:r>
              <a:rPr lang="en-US" dirty="0" err="1"/>
              <a:t>mici</a:t>
            </a:r>
            <a:r>
              <a:rPr lang="en-US" dirty="0"/>
              <a:t>)</a:t>
            </a:r>
          </a:p>
        </p:txBody>
      </p:sp>
      <p:pic>
        <p:nvPicPr>
          <p:cNvPr id="5" name="Рисунок 4"/>
          <p:cNvPicPr/>
          <p:nvPr/>
        </p:nvPicPr>
        <p:blipFill>
          <a:blip r:embed="rId2" cstate="print"/>
          <a:stretch>
            <a:fillRect/>
          </a:stretch>
        </p:blipFill>
        <p:spPr>
          <a:xfrm>
            <a:off x="2491738" y="1669561"/>
            <a:ext cx="6394117" cy="3214595"/>
          </a:xfrm>
          <a:prstGeom prst="rect">
            <a:avLst/>
          </a:prstGeom>
        </p:spPr>
      </p:pic>
    </p:spTree>
    <p:extLst>
      <p:ext uri="{BB962C8B-B14F-4D97-AF65-F5344CB8AC3E}">
        <p14:creationId xmlns:p14="http://schemas.microsoft.com/office/powerpoint/2010/main" xmlns="" val="385802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6633519" cy="630756"/>
          </a:xfrm>
        </p:spPr>
        <p:txBody>
          <a:bodyPr>
            <a:normAutofit fontScale="90000"/>
          </a:bodyPr>
          <a:lstStyle/>
          <a:p>
            <a:r>
              <a:rPr lang="en-US" b="1" dirty="0" err="1"/>
              <a:t>Interfeţe</a:t>
            </a:r>
            <a:r>
              <a:rPr lang="en-US" b="1" dirty="0"/>
              <a:t> standard la </a:t>
            </a:r>
            <a:r>
              <a:rPr lang="en-US" b="1" dirty="0" err="1"/>
              <a:t>nivelul</a:t>
            </a:r>
            <a:r>
              <a:rPr lang="en-US" b="1" dirty="0"/>
              <a:t> </a:t>
            </a:r>
            <a:r>
              <a:rPr lang="en-US" b="1" dirty="0" err="1" smtClean="0"/>
              <a:t>fizic</a:t>
            </a:r>
            <a:endParaRPr lang="en-US" dirty="0"/>
          </a:p>
        </p:txBody>
      </p:sp>
      <p:sp>
        <p:nvSpPr>
          <p:cNvPr id="3" name="Объект 2"/>
          <p:cNvSpPr>
            <a:spLocks noGrp="1"/>
          </p:cNvSpPr>
          <p:nvPr>
            <p:ph idx="1"/>
          </p:nvPr>
        </p:nvSpPr>
        <p:spPr>
          <a:xfrm>
            <a:off x="402336" y="995882"/>
            <a:ext cx="11423904" cy="5697526"/>
          </a:xfrm>
        </p:spPr>
        <p:txBody>
          <a:bodyPr>
            <a:normAutofit fontScale="92500" lnSpcReduction="10000"/>
          </a:bodyPr>
          <a:lstStyle/>
          <a:p>
            <a:pPr marL="0" indent="0">
              <a:buNone/>
            </a:pPr>
            <a:r>
              <a:rPr lang="en-US" b="1" dirty="0" smtClean="0"/>
              <a:t>		RS 232C/V.24</a:t>
            </a:r>
          </a:p>
          <a:p>
            <a:r>
              <a:rPr lang="en-GB" dirty="0" err="1"/>
              <a:t>Standardele</a:t>
            </a:r>
            <a:r>
              <a:rPr lang="en-GB" dirty="0"/>
              <a:t> RS 232C </a:t>
            </a:r>
            <a:r>
              <a:rPr lang="en-GB" dirty="0" err="1"/>
              <a:t>şi</a:t>
            </a:r>
            <a:r>
              <a:rPr lang="en-GB" dirty="0"/>
              <a:t> V24 au </a:t>
            </a:r>
            <a:r>
              <a:rPr lang="en-GB" dirty="0" err="1"/>
              <a:t>fost</a:t>
            </a:r>
            <a:r>
              <a:rPr lang="en-GB" dirty="0"/>
              <a:t> elaborate </a:t>
            </a:r>
            <a:r>
              <a:rPr lang="en-GB" dirty="0" err="1"/>
              <a:t>iniţial</a:t>
            </a:r>
            <a:r>
              <a:rPr lang="en-GB" dirty="0"/>
              <a:t> </a:t>
            </a:r>
            <a:r>
              <a:rPr lang="en-GB" dirty="0" err="1"/>
              <a:t>în</a:t>
            </a:r>
            <a:r>
              <a:rPr lang="en-GB" dirty="0"/>
              <a:t> </a:t>
            </a:r>
            <a:r>
              <a:rPr lang="en-GB" dirty="0" err="1"/>
              <a:t>vederea</a:t>
            </a:r>
            <a:r>
              <a:rPr lang="en-GB" dirty="0"/>
              <a:t> </a:t>
            </a:r>
            <a:r>
              <a:rPr lang="en-GB" dirty="0" err="1"/>
              <a:t>conectării</a:t>
            </a:r>
            <a:r>
              <a:rPr lang="en-GB" dirty="0"/>
              <a:t> </a:t>
            </a:r>
            <a:r>
              <a:rPr lang="en-GB" dirty="0" err="1"/>
              <a:t>unui</a:t>
            </a:r>
            <a:r>
              <a:rPr lang="en-GB" dirty="0"/>
              <a:t> terminal </a:t>
            </a:r>
            <a:r>
              <a:rPr lang="en-GB" dirty="0" err="1"/>
              <a:t>sau</a:t>
            </a:r>
            <a:r>
              <a:rPr lang="en-GB" dirty="0"/>
              <a:t> calculator la un modem (DCE)</a:t>
            </a:r>
            <a:endParaRPr lang="en-US" dirty="0"/>
          </a:p>
          <a:p>
            <a:r>
              <a:rPr lang="en-GB" dirty="0"/>
              <a:t>Cu </a:t>
            </a:r>
            <a:r>
              <a:rPr lang="en-GB" dirty="0" err="1"/>
              <a:t>timpul</a:t>
            </a:r>
            <a:r>
              <a:rPr lang="en-GB" dirty="0"/>
              <a:t>, </a:t>
            </a:r>
            <a:r>
              <a:rPr lang="en-GB" dirty="0" err="1"/>
              <a:t>interfaţa</a:t>
            </a:r>
            <a:r>
              <a:rPr lang="en-GB" dirty="0"/>
              <a:t> RS 232C/V.24 a </a:t>
            </a:r>
            <a:r>
              <a:rPr lang="en-GB" dirty="0" err="1"/>
              <a:t>fost</a:t>
            </a:r>
            <a:r>
              <a:rPr lang="en-GB" dirty="0"/>
              <a:t> </a:t>
            </a:r>
            <a:r>
              <a:rPr lang="en-GB" dirty="0" err="1"/>
              <a:t>adoptată</a:t>
            </a:r>
            <a:r>
              <a:rPr lang="en-GB" dirty="0"/>
              <a:t> ca o </a:t>
            </a:r>
            <a:r>
              <a:rPr lang="en-GB" dirty="0" err="1"/>
              <a:t>interfaţă</a:t>
            </a:r>
            <a:r>
              <a:rPr lang="en-GB" dirty="0"/>
              <a:t> standard </a:t>
            </a:r>
            <a:r>
              <a:rPr lang="en-GB" dirty="0" err="1"/>
              <a:t>pentru</a:t>
            </a:r>
            <a:r>
              <a:rPr lang="en-GB" dirty="0"/>
              <a:t> </a:t>
            </a:r>
            <a:r>
              <a:rPr lang="en-GB" dirty="0" err="1"/>
              <a:t>interconectarea</a:t>
            </a:r>
            <a:r>
              <a:rPr lang="en-GB" dirty="0"/>
              <a:t> </a:t>
            </a:r>
            <a:r>
              <a:rPr lang="en-GB" dirty="0" err="1"/>
              <a:t>unui</a:t>
            </a:r>
            <a:r>
              <a:rPr lang="en-GB" dirty="0"/>
              <a:t> calculator cu un </a:t>
            </a:r>
            <a:r>
              <a:rPr lang="en-GB" dirty="0" err="1"/>
              <a:t>periferic</a:t>
            </a:r>
            <a:r>
              <a:rPr lang="en-GB" dirty="0"/>
              <a:t> </a:t>
            </a:r>
            <a:r>
              <a:rPr lang="en-GB" dirty="0" err="1"/>
              <a:t>ce</a:t>
            </a:r>
            <a:r>
              <a:rPr lang="en-GB" dirty="0"/>
              <a:t> </a:t>
            </a:r>
            <a:r>
              <a:rPr lang="en-GB" dirty="0" err="1"/>
              <a:t>lucrează</a:t>
            </a:r>
            <a:r>
              <a:rPr lang="en-GB" dirty="0"/>
              <a:t> </a:t>
            </a:r>
            <a:r>
              <a:rPr lang="en-GB" dirty="0" err="1"/>
              <a:t>în</a:t>
            </a:r>
            <a:r>
              <a:rPr lang="en-GB" dirty="0"/>
              <a:t> mod </a:t>
            </a:r>
            <a:r>
              <a:rPr lang="en-GB" dirty="0" err="1"/>
              <a:t>caracter</a:t>
            </a:r>
            <a:r>
              <a:rPr lang="en-GB" dirty="0"/>
              <a:t> (</a:t>
            </a:r>
            <a:r>
              <a:rPr lang="en-GB" dirty="0" err="1"/>
              <a:t>videoterminal</a:t>
            </a:r>
            <a:r>
              <a:rPr lang="en-GB" dirty="0"/>
              <a:t>, </a:t>
            </a:r>
            <a:r>
              <a:rPr lang="en-GB" dirty="0" err="1"/>
              <a:t>imprimantă</a:t>
            </a:r>
            <a:r>
              <a:rPr lang="en-GB" dirty="0"/>
              <a:t>, etc.). </a:t>
            </a:r>
            <a:r>
              <a:rPr lang="en-GB" dirty="0" err="1"/>
              <a:t>Pentru</a:t>
            </a:r>
            <a:r>
              <a:rPr lang="en-GB" dirty="0"/>
              <a:t> </a:t>
            </a:r>
            <a:r>
              <a:rPr lang="en-GB" dirty="0" err="1"/>
              <a:t>acest</a:t>
            </a:r>
            <a:r>
              <a:rPr lang="en-GB" dirty="0"/>
              <a:t> tip de </a:t>
            </a:r>
            <a:r>
              <a:rPr lang="en-GB" dirty="0" err="1"/>
              <a:t>utilizare</a:t>
            </a:r>
            <a:r>
              <a:rPr lang="en-GB" dirty="0"/>
              <a:t> </a:t>
            </a:r>
            <a:r>
              <a:rPr lang="en-GB" dirty="0" err="1"/>
              <a:t>este</a:t>
            </a:r>
            <a:r>
              <a:rPr lang="en-GB" dirty="0"/>
              <a:t> </a:t>
            </a:r>
            <a:r>
              <a:rPr lang="en-GB" dirty="0" err="1"/>
              <a:t>necesar</a:t>
            </a:r>
            <a:r>
              <a:rPr lang="en-GB" dirty="0"/>
              <a:t> </a:t>
            </a:r>
            <a:r>
              <a:rPr lang="en-GB" dirty="0" err="1"/>
              <a:t>să</a:t>
            </a:r>
            <a:r>
              <a:rPr lang="en-GB" dirty="0"/>
              <a:t> se </a:t>
            </a:r>
            <a:r>
              <a:rPr lang="en-GB" dirty="0" err="1"/>
              <a:t>stabilească</a:t>
            </a:r>
            <a:r>
              <a:rPr lang="en-GB" dirty="0"/>
              <a:t> care din </a:t>
            </a:r>
            <a:r>
              <a:rPr lang="en-GB" dirty="0" err="1"/>
              <a:t>cele</a:t>
            </a:r>
            <a:r>
              <a:rPr lang="en-GB" dirty="0"/>
              <a:t> </a:t>
            </a:r>
            <a:r>
              <a:rPr lang="en-GB" dirty="0" err="1"/>
              <a:t>două</a:t>
            </a:r>
            <a:r>
              <a:rPr lang="en-GB" dirty="0"/>
              <a:t> </a:t>
            </a:r>
            <a:r>
              <a:rPr lang="en-GB" dirty="0" err="1"/>
              <a:t>echipamente</a:t>
            </a:r>
            <a:r>
              <a:rPr lang="en-GB" dirty="0"/>
              <a:t> </a:t>
            </a:r>
            <a:r>
              <a:rPr lang="en-GB" dirty="0" err="1"/>
              <a:t>va</a:t>
            </a:r>
            <a:r>
              <a:rPr lang="en-GB" dirty="0"/>
              <a:t> </a:t>
            </a:r>
            <a:r>
              <a:rPr lang="en-GB" dirty="0" err="1"/>
              <a:t>emula</a:t>
            </a:r>
            <a:r>
              <a:rPr lang="en-GB" dirty="0"/>
              <a:t> </a:t>
            </a:r>
            <a:r>
              <a:rPr lang="en-GB" dirty="0" err="1"/>
              <a:t>modemul</a:t>
            </a:r>
            <a:r>
              <a:rPr lang="en-GB" dirty="0"/>
              <a:t>, </a:t>
            </a:r>
            <a:r>
              <a:rPr lang="en-GB" dirty="0" err="1"/>
              <a:t>deoarece</a:t>
            </a:r>
            <a:r>
              <a:rPr lang="en-GB" dirty="0"/>
              <a:t> </a:t>
            </a:r>
            <a:r>
              <a:rPr lang="en-GB" dirty="0" err="1"/>
              <a:t>în</a:t>
            </a:r>
            <a:r>
              <a:rPr lang="en-GB" dirty="0"/>
              <a:t> mod evident </a:t>
            </a:r>
            <a:r>
              <a:rPr lang="en-GB" dirty="0" err="1"/>
              <a:t>ambele</a:t>
            </a:r>
            <a:r>
              <a:rPr lang="en-GB" dirty="0"/>
              <a:t> </a:t>
            </a:r>
            <a:r>
              <a:rPr lang="en-GB" dirty="0" err="1"/>
              <a:t>echipamente</a:t>
            </a:r>
            <a:r>
              <a:rPr lang="en-GB" dirty="0"/>
              <a:t> nu pot </a:t>
            </a:r>
            <a:r>
              <a:rPr lang="en-GB" dirty="0" err="1"/>
              <a:t>transmite</a:t>
            </a:r>
            <a:r>
              <a:rPr lang="en-GB" dirty="0"/>
              <a:t> </a:t>
            </a:r>
            <a:r>
              <a:rPr lang="en-GB" dirty="0" err="1"/>
              <a:t>şi</a:t>
            </a:r>
            <a:r>
              <a:rPr lang="en-GB" dirty="0"/>
              <a:t> </a:t>
            </a:r>
            <a:r>
              <a:rPr lang="en-GB" dirty="0" err="1"/>
              <a:t>recepţiona</a:t>
            </a:r>
            <a:r>
              <a:rPr lang="en-GB" dirty="0"/>
              <a:t> date </a:t>
            </a:r>
            <a:r>
              <a:rPr lang="en-GB" dirty="0" err="1"/>
              <a:t>pe</a:t>
            </a:r>
            <a:r>
              <a:rPr lang="en-GB" dirty="0"/>
              <a:t> </a:t>
            </a:r>
            <a:r>
              <a:rPr lang="en-GB" dirty="0" err="1"/>
              <a:t>aceleaşi</a:t>
            </a:r>
            <a:r>
              <a:rPr lang="en-GB" dirty="0"/>
              <a:t> </a:t>
            </a:r>
            <a:r>
              <a:rPr lang="en-GB" dirty="0" err="1"/>
              <a:t>linii</a:t>
            </a:r>
            <a:r>
              <a:rPr lang="en-GB" dirty="0"/>
              <a:t>.</a:t>
            </a:r>
            <a:endParaRPr lang="en-US" dirty="0"/>
          </a:p>
          <a:p>
            <a:endParaRPr lang="en-GB" dirty="0" smtClean="0"/>
          </a:p>
          <a:p>
            <a:pPr marL="0" indent="0">
              <a:buNone/>
            </a:pPr>
            <a:r>
              <a:rPr lang="en-GB" dirty="0" smtClean="0"/>
              <a:t>	</a:t>
            </a:r>
            <a:r>
              <a:rPr lang="en-GB" dirty="0" err="1" smtClean="0"/>
              <a:t>În</a:t>
            </a:r>
            <a:r>
              <a:rPr lang="en-GB" dirty="0" smtClean="0"/>
              <a:t> </a:t>
            </a:r>
            <a:r>
              <a:rPr lang="en-GB" dirty="0" err="1"/>
              <a:t>această</a:t>
            </a:r>
            <a:r>
              <a:rPr lang="en-GB" dirty="0"/>
              <a:t> </a:t>
            </a:r>
            <a:r>
              <a:rPr lang="en-GB" dirty="0" err="1"/>
              <a:t>situaţie</a:t>
            </a:r>
            <a:r>
              <a:rPr lang="en-GB" dirty="0"/>
              <a:t> </a:t>
            </a:r>
            <a:r>
              <a:rPr lang="en-GB" dirty="0" err="1"/>
              <a:t>există</a:t>
            </a:r>
            <a:r>
              <a:rPr lang="en-GB" dirty="0"/>
              <a:t> </a:t>
            </a:r>
            <a:r>
              <a:rPr lang="en-GB" dirty="0" err="1"/>
              <a:t>trei</a:t>
            </a:r>
            <a:r>
              <a:rPr lang="en-GB" dirty="0"/>
              <a:t> </a:t>
            </a:r>
            <a:r>
              <a:rPr lang="en-GB" dirty="0" err="1"/>
              <a:t>soluţii</a:t>
            </a:r>
            <a:r>
              <a:rPr lang="en-GB" dirty="0"/>
              <a:t> </a:t>
            </a:r>
            <a:r>
              <a:rPr lang="en-GB" dirty="0" err="1"/>
              <a:t>posibile</a:t>
            </a:r>
            <a:r>
              <a:rPr lang="en-GB" dirty="0"/>
              <a:t>:</a:t>
            </a:r>
            <a:endParaRPr lang="en-US" dirty="0"/>
          </a:p>
          <a:p>
            <a:r>
              <a:rPr lang="en-GB" dirty="0"/>
              <a:t>1) </a:t>
            </a:r>
            <a:r>
              <a:rPr lang="en-GB" dirty="0" err="1"/>
              <a:t>modemul</a:t>
            </a:r>
            <a:r>
              <a:rPr lang="en-GB" dirty="0"/>
              <a:t> </a:t>
            </a:r>
            <a:r>
              <a:rPr lang="en-GB" dirty="0" err="1"/>
              <a:t>este</a:t>
            </a:r>
            <a:r>
              <a:rPr lang="en-GB" dirty="0"/>
              <a:t> </a:t>
            </a:r>
            <a:r>
              <a:rPr lang="en-GB" dirty="0" err="1"/>
              <a:t>emulat</a:t>
            </a:r>
            <a:r>
              <a:rPr lang="en-GB" dirty="0"/>
              <a:t> de </a:t>
            </a:r>
            <a:r>
              <a:rPr lang="en-GB" dirty="0" err="1"/>
              <a:t>către</a:t>
            </a:r>
            <a:r>
              <a:rPr lang="en-GB" dirty="0"/>
              <a:t> terminal;</a:t>
            </a:r>
            <a:endParaRPr lang="en-US" dirty="0"/>
          </a:p>
          <a:p>
            <a:r>
              <a:rPr lang="en-GB" dirty="0"/>
              <a:t>2) </a:t>
            </a:r>
            <a:r>
              <a:rPr lang="en-GB" dirty="0" err="1"/>
              <a:t>modemul</a:t>
            </a:r>
            <a:r>
              <a:rPr lang="en-GB" dirty="0"/>
              <a:t> </a:t>
            </a:r>
            <a:r>
              <a:rPr lang="en-GB" dirty="0" err="1"/>
              <a:t>este</a:t>
            </a:r>
            <a:r>
              <a:rPr lang="en-GB" dirty="0"/>
              <a:t> </a:t>
            </a:r>
            <a:r>
              <a:rPr lang="en-GB" dirty="0" err="1"/>
              <a:t>emulat</a:t>
            </a:r>
            <a:r>
              <a:rPr lang="en-GB" dirty="0"/>
              <a:t> de </a:t>
            </a:r>
            <a:r>
              <a:rPr lang="en-GB" dirty="0" err="1"/>
              <a:t>către</a:t>
            </a:r>
            <a:r>
              <a:rPr lang="en-GB" dirty="0"/>
              <a:t> calculator;</a:t>
            </a:r>
            <a:endParaRPr lang="en-US" dirty="0"/>
          </a:p>
          <a:p>
            <a:r>
              <a:rPr lang="en-GB" dirty="0"/>
              <a:t>3) </a:t>
            </a:r>
            <a:r>
              <a:rPr lang="en-GB" dirty="0" err="1"/>
              <a:t>terminalul</a:t>
            </a:r>
            <a:r>
              <a:rPr lang="en-GB" dirty="0"/>
              <a:t> </a:t>
            </a:r>
            <a:r>
              <a:rPr lang="en-GB" dirty="0" err="1"/>
              <a:t>şi</a:t>
            </a:r>
            <a:r>
              <a:rPr lang="en-GB" dirty="0"/>
              <a:t> </a:t>
            </a:r>
            <a:r>
              <a:rPr lang="en-GB" dirty="0" err="1"/>
              <a:t>calculatorul</a:t>
            </a:r>
            <a:r>
              <a:rPr lang="en-GB" dirty="0"/>
              <a:t> </a:t>
            </a:r>
            <a:r>
              <a:rPr lang="en-GB" dirty="0" err="1"/>
              <a:t>rămân</a:t>
            </a:r>
            <a:r>
              <a:rPr lang="en-GB" dirty="0"/>
              <a:t> </a:t>
            </a:r>
            <a:r>
              <a:rPr lang="en-GB" dirty="0" err="1"/>
              <a:t>neschimbate</a:t>
            </a:r>
            <a:r>
              <a:rPr lang="en-GB" dirty="0"/>
              <a:t> </a:t>
            </a:r>
            <a:r>
              <a:rPr lang="en-GB" dirty="0" err="1"/>
              <a:t>şi</a:t>
            </a:r>
            <a:r>
              <a:rPr lang="en-GB" dirty="0"/>
              <a:t> se </a:t>
            </a:r>
            <a:r>
              <a:rPr lang="en-GB" dirty="0" err="1"/>
              <a:t>modifică</a:t>
            </a:r>
            <a:r>
              <a:rPr lang="en-GB" dirty="0"/>
              <a:t> </a:t>
            </a:r>
            <a:r>
              <a:rPr lang="en-GB" dirty="0" err="1"/>
              <a:t>modul</a:t>
            </a:r>
            <a:r>
              <a:rPr lang="en-GB" dirty="0"/>
              <a:t> de </a:t>
            </a:r>
            <a:r>
              <a:rPr lang="en-GB" dirty="0" err="1"/>
              <a:t>interconectare</a:t>
            </a:r>
            <a:r>
              <a:rPr lang="en-GB" dirty="0"/>
              <a:t> a </a:t>
            </a:r>
            <a:r>
              <a:rPr lang="en-GB" dirty="0" err="1"/>
              <a:t>liniilor</a:t>
            </a:r>
            <a:r>
              <a:rPr lang="en-GB" dirty="0"/>
              <a:t>.</a:t>
            </a:r>
            <a:endParaRPr lang="en-US" dirty="0"/>
          </a:p>
          <a:p>
            <a:endParaRPr lang="en-US" dirty="0"/>
          </a:p>
        </p:txBody>
      </p:sp>
    </p:spTree>
    <p:extLst>
      <p:ext uri="{BB962C8B-B14F-4D97-AF65-F5344CB8AC3E}">
        <p14:creationId xmlns:p14="http://schemas.microsoft.com/office/powerpoint/2010/main" xmlns="" val="186361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2018270"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Interfeţe</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paralele</a:t>
            </a:r>
            <a:r>
              <a:rPr lang="en-US" dirty="0">
                <a:latin typeface="Times New Roman" pitchFamily="18" charset="0"/>
                <a:cs typeface="Times New Roman" pitchFamily="18" charset="0"/>
              </a:rPr>
              <a:t> </a:t>
            </a:r>
          </a:p>
        </p:txBody>
      </p:sp>
      <p:sp>
        <p:nvSpPr>
          <p:cNvPr id="5" name="Прямоугольник 4"/>
          <p:cNvSpPr/>
          <p:nvPr/>
        </p:nvSpPr>
        <p:spPr>
          <a:xfrm>
            <a:off x="0" y="369332"/>
            <a:ext cx="3855308"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Interfeţe</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paralele</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neprogramabile</a:t>
            </a:r>
            <a:r>
              <a:rPr lang="en-US" dirty="0">
                <a:latin typeface="Times New Roman" pitchFamily="18" charset="0"/>
                <a:cs typeface="Times New Roman" pitchFamily="18" charset="0"/>
              </a:rPr>
              <a:t> </a:t>
            </a:r>
          </a:p>
        </p:txBody>
      </p:sp>
      <p:sp>
        <p:nvSpPr>
          <p:cNvPr id="6" name="Прямоугольник 5"/>
          <p:cNvSpPr/>
          <p:nvPr/>
        </p:nvSpPr>
        <p:spPr>
          <a:xfrm>
            <a:off x="0" y="738664"/>
            <a:ext cx="12192000" cy="923330"/>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Interfeţele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paralele</a:t>
            </a:r>
            <a:r>
              <a:rPr lang="en-US" dirty="0">
                <a:solidFill>
                  <a:srgbClr val="000000"/>
                </a:solidFill>
                <a:latin typeface="Times New Roman" pitchFamily="18" charset="0"/>
                <a:cs typeface="Times New Roman" pitchFamily="18" charset="0"/>
              </a:rPr>
              <a:t> pot fi </a:t>
            </a:r>
            <a:r>
              <a:rPr lang="en-US" dirty="0" err="1">
                <a:solidFill>
                  <a:srgbClr val="000000"/>
                </a:solidFill>
                <a:latin typeface="Times New Roman" pitchFamily="18" charset="0"/>
                <a:cs typeface="Times New Roman" pitchFamily="18" charset="0"/>
              </a:rPr>
              <a:t>programabile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sau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neprogramabile</a:t>
            </a:r>
            <a:r>
              <a:rPr lang="en-US" dirty="0">
                <a:solidFill>
                  <a:srgbClr val="000000"/>
                </a:solidFill>
                <a:latin typeface="Times New Roman" pitchFamily="18" charset="0"/>
                <a:cs typeface="Times New Roman" pitchFamily="18" charset="0"/>
              </a:rPr>
              <a:t>. O </a:t>
            </a:r>
            <a:r>
              <a:rPr lang="en-US" dirty="0" err="1">
                <a:solidFill>
                  <a:srgbClr val="000000"/>
                </a:solidFill>
                <a:latin typeface="Times New Roman" pitchFamily="18" charset="0"/>
                <a:cs typeface="Times New Roman" pitchFamily="18" charset="0"/>
              </a:rPr>
              <a:t>altă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clasificare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împarte</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interfeţele</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interfeţe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unidirecţionale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bidirecţionale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Rolul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interfeţelor</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paralele</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este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ca </a:t>
            </a:r>
            <a:r>
              <a:rPr lang="en-US" b="1" dirty="0" err="1">
                <a:solidFill>
                  <a:srgbClr val="000000"/>
                </a:solidFill>
                <a:latin typeface="Times New Roman" pitchFamily="18" charset="0"/>
                <a:cs typeface="Times New Roman" pitchFamily="18" charset="0"/>
              </a:rPr>
              <a:t>să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extindă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numărul</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linii</a:t>
            </a:r>
            <a:r>
              <a:rPr lang="en-US" b="1" dirty="0">
                <a:solidFill>
                  <a:srgbClr val="000000"/>
                </a:solidFill>
                <a:latin typeface="Times New Roman" pitchFamily="18" charset="0"/>
                <a:cs typeface="Times New Roman" pitchFamily="18" charset="0"/>
              </a:rPr>
              <a:t> de transfer </a:t>
            </a:r>
            <a:r>
              <a:rPr lang="en-US" b="1" dirty="0" err="1">
                <a:solidFill>
                  <a:srgbClr val="000000"/>
                </a:solidFill>
                <a:latin typeface="Times New Roman" pitchFamily="18" charset="0"/>
                <a:cs typeface="Times New Roman" pitchFamily="18" charset="0"/>
              </a:rPr>
              <a:t>paralel</a:t>
            </a:r>
            <a:r>
              <a:rPr lang="en-US" b="1" dirty="0">
                <a:solidFill>
                  <a:srgbClr val="000000"/>
                </a:solidFill>
                <a:latin typeface="Times New Roman" pitchFamily="18" charset="0"/>
                <a:cs typeface="Times New Roman" pitchFamily="18" charset="0"/>
              </a:rPr>
              <a:t> de date </a:t>
            </a:r>
            <a:r>
              <a:rPr lang="en-US" b="1" dirty="0" err="1">
                <a:solidFill>
                  <a:srgbClr val="000000"/>
                </a:solidFill>
                <a:latin typeface="Times New Roman" pitchFamily="18" charset="0"/>
                <a:cs typeface="Times New Roman" pitchFamily="18" charset="0"/>
              </a:rPr>
              <a:t>sau</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să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introducă</a:t>
            </a:r>
            <a:r>
              <a:rPr lang="en-US" b="1" dirty="0">
                <a:solidFill>
                  <a:srgbClr val="000000"/>
                </a:solidFill>
                <a:latin typeface="Times New Roman" pitchFamily="18" charset="0"/>
                <a:cs typeface="Times New Roman" pitchFamily="18" charset="0"/>
              </a:rPr>
              <a:t> un </a:t>
            </a:r>
            <a:r>
              <a:rPr lang="en-US" b="1" dirty="0" smtClean="0">
                <a:solidFill>
                  <a:srgbClr val="000000"/>
                </a:solidFill>
                <a:latin typeface="Times New Roman" pitchFamily="18" charset="0"/>
                <a:cs typeface="Times New Roman" pitchFamily="18" charset="0"/>
              </a:rPr>
              <a:t>protocol </a:t>
            </a:r>
            <a:r>
              <a:rPr lang="en-US" b="1" dirty="0" err="1" smtClean="0">
                <a:solidFill>
                  <a:srgbClr val="000000"/>
                </a:solidFill>
                <a:latin typeface="Times New Roman" pitchFamily="18" charset="0"/>
                <a:cs typeface="Times New Roman" pitchFamily="18" charset="0"/>
              </a:rPr>
              <a:t>pentru</a:t>
            </a:r>
            <a:r>
              <a:rPr lang="en-US" b="1" dirty="0" smtClean="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gestionarea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unui</a:t>
            </a:r>
            <a:r>
              <a:rPr lang="en-US" b="1" dirty="0">
                <a:solidFill>
                  <a:srgbClr val="000000"/>
                </a:solidFill>
                <a:latin typeface="Times New Roman" pitchFamily="18" charset="0"/>
                <a:cs typeface="Times New Roman" pitchFamily="18" charset="0"/>
              </a:rPr>
              <a:t> transfer de date</a:t>
            </a:r>
            <a:r>
              <a:rPr lang="en-US"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sp>
        <p:nvSpPr>
          <p:cNvPr id="7" name="Прямоугольник 6"/>
          <p:cNvSpPr/>
          <p:nvPr/>
        </p:nvSpPr>
        <p:spPr>
          <a:xfrm>
            <a:off x="0" y="1661994"/>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A.Interfaţa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neprogramabilă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unidirecţională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pe</a:t>
            </a:r>
            <a:r>
              <a:rPr lang="en-US" b="1" dirty="0">
                <a:solidFill>
                  <a:srgbClr val="000000"/>
                </a:solidFill>
                <a:latin typeface="Times New Roman" pitchFamily="18" charset="0"/>
                <a:cs typeface="Times New Roman" pitchFamily="18" charset="0"/>
              </a:rPr>
              <a:t> 8 </a:t>
            </a:r>
            <a:r>
              <a:rPr lang="en-US" b="1" dirty="0" err="1">
                <a:solidFill>
                  <a:srgbClr val="000000"/>
                </a:solidFill>
                <a:latin typeface="Times New Roman" pitchFamily="18" charset="0"/>
                <a:cs typeface="Times New Roman" pitchFamily="18" charset="0"/>
              </a:rPr>
              <a:t>biţi</a:t>
            </a:r>
            <a:r>
              <a:rPr lang="en-US" dirty="0">
                <a:latin typeface="Times New Roman" pitchFamily="18" charset="0"/>
                <a:cs typeface="Times New Roman" pitchFamily="18" charset="0"/>
              </a:rPr>
              <a:t> </a:t>
            </a:r>
          </a:p>
        </p:txBody>
      </p:sp>
      <p:sp>
        <p:nvSpPr>
          <p:cNvPr id="8" name="Прямоугольник 7"/>
          <p:cNvSpPr/>
          <p:nvPr/>
        </p:nvSpPr>
        <p:spPr>
          <a:xfrm>
            <a:off x="0" y="2031326"/>
            <a:ext cx="6096000" cy="369332"/>
          </a:xfrm>
          <a:prstGeom prst="rect">
            <a:avLst/>
          </a:prstGeom>
        </p:spPr>
        <p:txBody>
          <a:bodyPr>
            <a:spAutoFit/>
          </a:bodyPr>
          <a:lstStyle/>
          <a:p>
            <a:r>
              <a:rPr lang="en-US" dirty="0">
                <a:solidFill>
                  <a:srgbClr val="000000"/>
                </a:solidFill>
                <a:latin typeface="Times New Roman" pitchFamily="18" charset="0"/>
                <a:cs typeface="Times New Roman" pitchFamily="18" charset="0"/>
              </a:rPr>
              <a:t>Schema bloc a </a:t>
            </a:r>
            <a:r>
              <a:rPr lang="en-US" dirty="0" err="1">
                <a:solidFill>
                  <a:srgbClr val="000000"/>
                </a:solidFill>
                <a:latin typeface="Times New Roman" pitchFamily="18" charset="0"/>
                <a:cs typeface="Times New Roman" pitchFamily="18" charset="0"/>
              </a:rPr>
              <a:t>unei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astfel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interfeţe</a:t>
            </a:r>
            <a:r>
              <a:rPr lang="en-US" dirty="0">
                <a:solidFill>
                  <a:srgbClr val="000000"/>
                </a:solidFill>
                <a:latin typeface="Times New Roman" pitchFamily="18" charset="0"/>
                <a:cs typeface="Times New Roman" pitchFamily="18" charset="0"/>
              </a:rPr>
              <a:t> (Intel 8282)</a:t>
            </a:r>
            <a:r>
              <a:rPr lang="en-US" dirty="0">
                <a:latin typeface="Times New Roman" pitchFamily="18" charset="0"/>
                <a:cs typeface="Times New Roman" pitchFamily="18" charset="0"/>
              </a:rPr>
              <a:t> </a:t>
            </a:r>
          </a:p>
        </p:txBody>
      </p:sp>
      <p:pic>
        <p:nvPicPr>
          <p:cNvPr id="9" name="Рисунок 8"/>
          <p:cNvPicPr>
            <a:picLocks noChangeAspect="1"/>
          </p:cNvPicPr>
          <p:nvPr/>
        </p:nvPicPr>
        <p:blipFill>
          <a:blip r:embed="rId2" cstate="print"/>
          <a:stretch>
            <a:fillRect/>
          </a:stretch>
        </p:blipFill>
        <p:spPr>
          <a:xfrm>
            <a:off x="9169228" y="2031326"/>
            <a:ext cx="2552700" cy="2428875"/>
          </a:xfrm>
          <a:prstGeom prst="rect">
            <a:avLst/>
          </a:prstGeom>
        </p:spPr>
      </p:pic>
      <p:sp>
        <p:nvSpPr>
          <p:cNvPr id="10" name="Прямоугольник 9"/>
          <p:cNvSpPr/>
          <p:nvPr/>
        </p:nvSpPr>
        <p:spPr>
          <a:xfrm>
            <a:off x="9555892" y="4580408"/>
            <a:ext cx="1944130" cy="923330"/>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Interfaţa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neprogramabilă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unidirecţională</a:t>
            </a:r>
            <a:r>
              <a:rPr lang="en-US" dirty="0">
                <a:latin typeface="Times New Roman" pitchFamily="18" charset="0"/>
                <a:cs typeface="Times New Roman" pitchFamily="18" charset="0"/>
              </a:rPr>
              <a:t> </a:t>
            </a:r>
          </a:p>
        </p:txBody>
      </p:sp>
      <p:sp>
        <p:nvSpPr>
          <p:cNvPr id="11" name="Прямоугольник 10"/>
          <p:cNvSpPr/>
          <p:nvPr/>
        </p:nvSpPr>
        <p:spPr>
          <a:xfrm>
            <a:off x="0" y="2400658"/>
            <a:ext cx="8847438" cy="2031325"/>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Circuitul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un buffer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8 </a:t>
            </a:r>
            <a:r>
              <a:rPr lang="en-US" dirty="0" err="1">
                <a:solidFill>
                  <a:srgbClr val="000000"/>
                </a:solidFill>
                <a:latin typeface="Times New Roman" pitchFamily="18" charset="0"/>
                <a:cs typeface="Times New Roman" pitchFamily="18" charset="0"/>
              </a:rPr>
              <a:t>biţi</a:t>
            </a:r>
            <a:r>
              <a:rPr lang="en-US" dirty="0">
                <a:solidFill>
                  <a:srgbClr val="000000"/>
                </a:solidFill>
                <a:latin typeface="Times New Roman" pitchFamily="18" charset="0"/>
                <a:cs typeface="Times New Roman" pitchFamily="18" charset="0"/>
              </a:rPr>
              <a:t> cu </a:t>
            </a:r>
            <a:r>
              <a:rPr lang="en-US" dirty="0" err="1">
                <a:solidFill>
                  <a:srgbClr val="000000"/>
                </a:solidFill>
                <a:latin typeface="Times New Roman" pitchFamily="18" charset="0"/>
                <a:cs typeface="Times New Roman" pitchFamily="18" charset="0"/>
              </a:rPr>
              <a:t>ieşiri</a:t>
            </a:r>
            <a:r>
              <a:rPr lang="en-US" dirty="0">
                <a:solidFill>
                  <a:srgbClr val="000000"/>
                </a:solidFill>
                <a:latin typeface="Times New Roman" pitchFamily="18" charset="0"/>
                <a:cs typeface="Times New Roman" pitchFamily="18" charset="0"/>
              </a:rPr>
              <a:t> cu </a:t>
            </a:r>
            <a:r>
              <a:rPr lang="en-US" dirty="0" err="1">
                <a:solidFill>
                  <a:srgbClr val="000000"/>
                </a:solidFill>
                <a:latin typeface="Times New Roman" pitchFamily="18" charset="0"/>
                <a:cs typeface="Times New Roman" pitchFamily="18" charset="0"/>
              </a:rPr>
              <a:t>trei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stări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Dacă</a:t>
            </a:r>
            <a:r>
              <a:rPr lang="en-US" dirty="0">
                <a:solidFill>
                  <a:srgbClr val="000000"/>
                </a:solidFill>
                <a:latin typeface="Times New Roman" pitchFamily="18" charset="0"/>
                <a:cs typeface="Times New Roman" pitchFamily="18" charset="0"/>
              </a:rPr>
              <a:t> STB (Strobe)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logic 1</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ieşirile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urmăresc</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nivelul</a:t>
            </a:r>
            <a:r>
              <a:rPr lang="en-US" dirty="0">
                <a:solidFill>
                  <a:srgbClr val="000000"/>
                </a:solidFill>
                <a:latin typeface="Times New Roman" pitchFamily="18" charset="0"/>
                <a:cs typeface="Times New Roman" pitchFamily="18" charset="0"/>
              </a:rPr>
              <a:t> logic al </a:t>
            </a:r>
            <a:r>
              <a:rPr lang="en-US" dirty="0" err="1">
                <a:solidFill>
                  <a:srgbClr val="000000"/>
                </a:solidFill>
                <a:latin typeface="Times New Roman" pitchFamily="18" charset="0"/>
                <a:cs typeface="Times New Roman" pitchFamily="18" charset="0"/>
              </a:rPr>
              <a:t>intrărilor</a:t>
            </a:r>
            <a:r>
              <a:rPr lang="en-US"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Pe</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frontul</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negativ</a:t>
            </a:r>
            <a:r>
              <a:rPr lang="en-US" b="1" dirty="0">
                <a:solidFill>
                  <a:srgbClr val="000000"/>
                </a:solidFill>
                <a:latin typeface="Times New Roman" pitchFamily="18" charset="0"/>
                <a:cs typeface="Times New Roman" pitchFamily="18" charset="0"/>
              </a:rPr>
              <a:t> al </a:t>
            </a:r>
            <a:r>
              <a:rPr lang="en-US" b="1" dirty="0" err="1">
                <a:solidFill>
                  <a:srgbClr val="000000"/>
                </a:solidFill>
                <a:latin typeface="Times New Roman" pitchFamily="18" charset="0"/>
                <a:cs typeface="Times New Roman" pitchFamily="18" charset="0"/>
              </a:rPr>
              <a:t>semnalului</a:t>
            </a:r>
            <a:r>
              <a:rPr lang="en-US" b="1" dirty="0">
                <a:solidFill>
                  <a:srgbClr val="000000"/>
                </a:solidFill>
                <a:latin typeface="Times New Roman" pitchFamily="18" charset="0"/>
                <a:cs typeface="Times New Roman" pitchFamily="18" charset="0"/>
              </a:rPr>
              <a:t> STB </a:t>
            </a:r>
            <a:r>
              <a:rPr lang="en-US" b="1" dirty="0" err="1">
                <a:solidFill>
                  <a:srgbClr val="000000"/>
                </a:solidFill>
                <a:latin typeface="Times New Roman" pitchFamily="18" charset="0"/>
                <a:cs typeface="Times New Roman" pitchFamily="18" charset="0"/>
              </a:rPr>
              <a:t>datele</a:t>
            </a:r>
            <a:r>
              <a:rPr lang="en-US" b="1" dirty="0">
                <a:solidFill>
                  <a:srgbClr val="000000"/>
                </a:solidFill>
                <a:latin typeface="Times New Roman" pitchFamily="18" charset="0"/>
                <a:cs typeface="Times New Roman" pitchFamily="18" charset="0"/>
              </a:rPr>
              <a:t> </a:t>
            </a:r>
            <a:r>
              <a:rPr lang="en-US" b="1" dirty="0" smtClean="0">
                <a:solidFill>
                  <a:srgbClr val="000000"/>
                </a:solidFill>
                <a:latin typeface="Times New Roman" pitchFamily="18" charset="0"/>
                <a:cs typeface="Times New Roman" pitchFamily="18" charset="0"/>
              </a:rPr>
              <a:t>de </a:t>
            </a:r>
            <a:r>
              <a:rPr lang="en-US" b="1" dirty="0" err="1" smtClean="0">
                <a:solidFill>
                  <a:srgbClr val="000000"/>
                </a:solidFill>
                <a:latin typeface="Times New Roman" pitchFamily="18" charset="0"/>
                <a:cs typeface="Times New Roman" pitchFamily="18" charset="0"/>
              </a:rPr>
              <a:t>intrare</a:t>
            </a:r>
            <a:r>
              <a:rPr lang="en-US" b="1" dirty="0" smtClean="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sunt</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memorate</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în</a:t>
            </a:r>
            <a:r>
              <a:rPr lang="en-US" b="1" dirty="0">
                <a:solidFill>
                  <a:srgbClr val="000000"/>
                </a:solidFill>
                <a:latin typeface="Times New Roman" pitchFamily="18" charset="0"/>
                <a:cs typeface="Times New Roman" pitchFamily="18" charset="0"/>
              </a:rPr>
              <a:t> circuit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/OE (Output Enable) /OE logic 1 face </a:t>
            </a:r>
            <a:r>
              <a:rPr lang="en-US" dirty="0" smtClean="0">
                <a:solidFill>
                  <a:srgbClr val="000000"/>
                </a:solidFill>
                <a:latin typeface="Times New Roman" pitchFamily="18" charset="0"/>
                <a:cs typeface="Times New Roman" pitchFamily="18" charset="0"/>
              </a:rPr>
              <a:t>ca </a:t>
            </a:r>
            <a:r>
              <a:rPr lang="en-US" dirty="0" err="1" smtClean="0">
                <a:solidFill>
                  <a:srgbClr val="000000"/>
                </a:solidFill>
                <a:latin typeface="Times New Roman" pitchFamily="18" charset="0"/>
                <a:cs typeface="Times New Roman" pitchFamily="18" charset="0"/>
              </a:rPr>
              <a:t>ieşirile</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treacă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înaltă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impedanţă</a:t>
            </a:r>
            <a:r>
              <a:rPr lang="en-US" dirty="0">
                <a:solidFill>
                  <a:srgbClr val="000000"/>
                </a:solidFill>
                <a:latin typeface="Times New Roman" pitchFamily="18" charset="0"/>
                <a:cs typeface="Times New Roman" pitchFamily="18" charset="0"/>
              </a:rPr>
              <a:t>. La </a:t>
            </a:r>
            <a:r>
              <a:rPr lang="en-US" dirty="0" err="1">
                <a:solidFill>
                  <a:srgbClr val="000000"/>
                </a:solidFill>
                <a:latin typeface="Times New Roman" pitchFamily="18" charset="0"/>
                <a:cs typeface="Times New Roman" pitchFamily="18" charset="0"/>
              </a:rPr>
              <a:t>trecerea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lui</a:t>
            </a:r>
            <a:r>
              <a:rPr lang="en-US" dirty="0">
                <a:solidFill>
                  <a:srgbClr val="000000"/>
                </a:solidFill>
                <a:latin typeface="Times New Roman" pitchFamily="18" charset="0"/>
                <a:cs typeface="Times New Roman" pitchFamily="18" charset="0"/>
              </a:rPr>
              <a:t> /OE din </a:t>
            </a:r>
            <a:r>
              <a:rPr lang="en-US" dirty="0" err="1">
                <a:solidFill>
                  <a:srgbClr val="000000"/>
                </a:solidFill>
                <a:latin typeface="Times New Roman" pitchFamily="18" charset="0"/>
                <a:cs typeface="Times New Roman" pitchFamily="18" charset="0"/>
              </a:rPr>
              <a:t>unu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zero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se </a:t>
            </a:r>
            <a:r>
              <a:rPr lang="en-US" dirty="0" err="1" smtClean="0">
                <a:solidFill>
                  <a:srgbClr val="000000"/>
                </a:solidFill>
                <a:latin typeface="Times New Roman" pitchFamily="18" charset="0"/>
                <a:cs typeface="Times New Roman" pitchFamily="18" charset="0"/>
              </a:rPr>
              <a:t>pierd</a:t>
            </a:r>
            <a:r>
              <a:rPr lang="en-US" dirty="0" smtClean="0">
                <a:solidFill>
                  <a:srgbClr val="000000"/>
                </a:solidFill>
                <a:latin typeface="Times New Roman" pitchFamily="18" charset="0"/>
                <a:cs typeface="Times New Roman" pitchFamily="18" charset="0"/>
              </a:rPr>
              <a:t> din </a:t>
            </a:r>
            <a:r>
              <a:rPr lang="en-US" dirty="0">
                <a:solidFill>
                  <a:srgbClr val="000000"/>
                </a:solidFill>
                <a:latin typeface="Times New Roman" pitchFamily="18" charset="0"/>
                <a:cs typeface="Times New Roman" pitchFamily="18" charset="0"/>
              </a:rPr>
              <a:t>buffer. </a:t>
            </a:r>
            <a:r>
              <a:rPr lang="en-US" dirty="0" err="1">
                <a:solidFill>
                  <a:srgbClr val="000000"/>
                </a:solidFill>
                <a:latin typeface="Times New Roman" pitchFamily="18" charset="0"/>
                <a:cs typeface="Times New Roman" pitchFamily="18" charset="0"/>
              </a:rPr>
              <a:t>Există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astfel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circuite</a:t>
            </a:r>
            <a:r>
              <a:rPr lang="en-US" dirty="0">
                <a:solidFill>
                  <a:srgbClr val="000000"/>
                </a:solidFill>
                <a:latin typeface="Times New Roman" pitchFamily="18" charset="0"/>
                <a:cs typeface="Times New Roman" pitchFamily="18" charset="0"/>
              </a:rPr>
              <a:t> care au un </a:t>
            </a:r>
            <a:r>
              <a:rPr lang="en-US" dirty="0" err="1">
                <a:solidFill>
                  <a:srgbClr val="000000"/>
                </a:solidFill>
                <a:latin typeface="Times New Roman" pitchFamily="18" charset="0"/>
                <a:cs typeface="Times New Roman" pitchFamily="18" charset="0"/>
              </a:rPr>
              <a:t>inversor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inserat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fiecare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Principala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utilizare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 </a:t>
            </a:r>
            <a:r>
              <a:rPr lang="en-US" dirty="0" err="1">
                <a:solidFill>
                  <a:srgbClr val="000000"/>
                </a:solidFill>
                <a:latin typeface="Times New Roman" pitchFamily="18" charset="0"/>
                <a:cs typeface="Times New Roman" pitchFamily="18" charset="0"/>
              </a:rPr>
              <a:t>acestor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circuite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liniile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adresă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înscrierea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buffer </a:t>
            </a:r>
            <a:r>
              <a:rPr lang="en-US" dirty="0" err="1">
                <a:solidFill>
                  <a:srgbClr val="000000"/>
                </a:solidFill>
                <a:latin typeface="Times New Roman" pitchFamily="18" charset="0"/>
                <a:cs typeface="Times New Roman" pitchFamily="18" charset="0"/>
              </a:rPr>
              <a:t>fiind</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asigurată</a:t>
            </a:r>
            <a:r>
              <a:rPr lang="en-US" dirty="0" smtClean="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ALE.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marcate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într</a:t>
            </a:r>
            <a:r>
              <a:rPr lang="en-US" dirty="0">
                <a:solidFill>
                  <a:srgbClr val="000000"/>
                </a:solidFill>
                <a:latin typeface="Times New Roman" pitchFamily="18" charset="0"/>
                <a:cs typeface="Times New Roman" pitchFamily="18" charset="0"/>
              </a:rPr>
              <a:t>-un </a:t>
            </a:r>
            <a:r>
              <a:rPr lang="en-US" dirty="0" err="1">
                <a:solidFill>
                  <a:srgbClr val="000000"/>
                </a:solidFill>
                <a:latin typeface="Times New Roman" pitchFamily="18" charset="0"/>
                <a:cs typeface="Times New Roman" pitchFamily="18" charset="0"/>
              </a:rPr>
              <a:t>chenar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roşu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semnalele</a:t>
            </a:r>
            <a:r>
              <a:rPr lang="en-US" dirty="0">
                <a:solidFill>
                  <a:srgbClr val="000000"/>
                </a:solidFill>
                <a:latin typeface="Times New Roman" pitchFamily="18" charset="0"/>
                <a:cs typeface="Times New Roman" pitchFamily="18" charset="0"/>
              </a:rPr>
              <a:t> care </a:t>
            </a:r>
            <a:r>
              <a:rPr lang="en-US" dirty="0" err="1">
                <a:solidFill>
                  <a:srgbClr val="000000"/>
                </a:solidFill>
                <a:latin typeface="Times New Roman" pitchFamily="18" charset="0"/>
                <a:cs typeface="Times New Roman" pitchFamily="18" charset="0"/>
              </a:rPr>
              <a:t>adaugă</a:t>
            </a:r>
            <a:r>
              <a:rPr lang="en-US" dirty="0">
                <a:solidFill>
                  <a:srgbClr val="000000"/>
                </a:solidFill>
                <a:latin typeface="Times New Roman" pitchFamily="18" charset="0"/>
                <a:cs typeface="Times New Roman" pitchFamily="18" charset="0"/>
              </a:rPr>
              <a:t> un </a:t>
            </a:r>
            <a:r>
              <a:rPr lang="en-US" dirty="0" smtClean="0">
                <a:solidFill>
                  <a:srgbClr val="000000"/>
                </a:solidFill>
                <a:latin typeface="Times New Roman" pitchFamily="18" charset="0"/>
                <a:cs typeface="Times New Roman" pitchFamily="18" charset="0"/>
              </a:rPr>
              <a:t>protocol </a:t>
            </a:r>
            <a:r>
              <a:rPr lang="en-US" dirty="0" err="1" smtClean="0">
                <a:solidFill>
                  <a:srgbClr val="000000"/>
                </a:solidFill>
                <a:latin typeface="Times New Roman" pitchFamily="18" charset="0"/>
                <a:cs typeface="Times New Roman" pitchFamily="18" charset="0"/>
              </a:rPr>
              <a:t>simplu</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transfer.</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xmlns="" val="63595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B.Interfaţa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neprogamabilă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bidirecţională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pe</a:t>
            </a:r>
            <a:r>
              <a:rPr lang="en-US" b="1" dirty="0">
                <a:solidFill>
                  <a:srgbClr val="000000"/>
                </a:solidFill>
                <a:latin typeface="Times New Roman" pitchFamily="18" charset="0"/>
                <a:cs typeface="Times New Roman" pitchFamily="18" charset="0"/>
              </a:rPr>
              <a:t> 8 </a:t>
            </a:r>
            <a:r>
              <a:rPr lang="en-US" b="1" dirty="0" err="1">
                <a:solidFill>
                  <a:srgbClr val="000000"/>
                </a:solidFill>
                <a:latin typeface="Times New Roman" pitchFamily="18" charset="0"/>
                <a:cs typeface="Times New Roman" pitchFamily="18" charset="0"/>
              </a:rPr>
              <a:t>biţi</a:t>
            </a:r>
            <a:r>
              <a:rPr lang="en-US" dirty="0">
                <a:latin typeface="Times New Roman" pitchFamily="18" charset="0"/>
                <a:cs typeface="Times New Roman" pitchFamily="18" charset="0"/>
              </a:rPr>
              <a:t> </a:t>
            </a:r>
          </a:p>
        </p:txBody>
      </p:sp>
      <p:sp>
        <p:nvSpPr>
          <p:cNvPr id="5" name="Прямоугольник 4"/>
          <p:cNvSpPr/>
          <p:nvPr/>
        </p:nvSpPr>
        <p:spPr>
          <a:xfrm>
            <a:off x="0" y="369332"/>
            <a:ext cx="6096000" cy="369332"/>
          </a:xfrm>
          <a:prstGeom prst="rect">
            <a:avLst/>
          </a:prstGeom>
        </p:spPr>
        <p:txBody>
          <a:bodyPr>
            <a:spAutoFit/>
          </a:bodyPr>
          <a:lstStyle/>
          <a:p>
            <a:r>
              <a:rPr lang="en-US" dirty="0">
                <a:solidFill>
                  <a:srgbClr val="000000"/>
                </a:solidFill>
                <a:latin typeface="Times New Roman" pitchFamily="18" charset="0"/>
                <a:cs typeface="Times New Roman" pitchFamily="18" charset="0"/>
              </a:rPr>
              <a:t>Schema bloc a </a:t>
            </a:r>
            <a:r>
              <a:rPr lang="en-US" dirty="0" err="1">
                <a:solidFill>
                  <a:srgbClr val="000000"/>
                </a:solidFill>
                <a:latin typeface="Times New Roman" pitchFamily="18" charset="0"/>
                <a:cs typeface="Times New Roman" pitchFamily="18" charset="0"/>
              </a:rPr>
              <a:t>unei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astfel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interfeţe</a:t>
            </a:r>
            <a:r>
              <a:rPr lang="en-US" dirty="0">
                <a:solidFill>
                  <a:srgbClr val="000000"/>
                </a:solidFill>
                <a:latin typeface="Times New Roman" pitchFamily="18" charset="0"/>
                <a:cs typeface="Times New Roman" pitchFamily="18" charset="0"/>
              </a:rPr>
              <a:t> (Intel 8286) </a:t>
            </a:r>
            <a:endParaRPr lang="en-US"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stretch>
            <a:fillRect/>
          </a:stretch>
        </p:blipFill>
        <p:spPr>
          <a:xfrm>
            <a:off x="9486900" y="0"/>
            <a:ext cx="2705100" cy="2486025"/>
          </a:xfrm>
          <a:prstGeom prst="rect">
            <a:avLst/>
          </a:prstGeom>
        </p:spPr>
      </p:pic>
      <p:sp>
        <p:nvSpPr>
          <p:cNvPr id="7" name="Прямоугольник 6"/>
          <p:cNvSpPr/>
          <p:nvPr/>
        </p:nvSpPr>
        <p:spPr>
          <a:xfrm>
            <a:off x="9943070" y="2486025"/>
            <a:ext cx="2553730" cy="923330"/>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Interfaţa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neprogramabilă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bidirecţională</a:t>
            </a:r>
            <a:r>
              <a:rPr lang="en-US" dirty="0">
                <a:latin typeface="Times New Roman" pitchFamily="18" charset="0"/>
                <a:cs typeface="Times New Roman" pitchFamily="18" charset="0"/>
              </a:rPr>
              <a:t> </a:t>
            </a:r>
          </a:p>
        </p:txBody>
      </p:sp>
      <p:sp>
        <p:nvSpPr>
          <p:cNvPr id="8" name="Прямоугольник 7"/>
          <p:cNvSpPr/>
          <p:nvPr/>
        </p:nvSpPr>
        <p:spPr>
          <a:xfrm>
            <a:off x="0" y="738664"/>
            <a:ext cx="9182100" cy="1200329"/>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Circuitul</a:t>
            </a:r>
            <a:r>
              <a:rPr lang="en-US" dirty="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are </a:t>
            </a:r>
            <a:r>
              <a:rPr lang="en-US" b="1" dirty="0" err="1">
                <a:solidFill>
                  <a:srgbClr val="000000"/>
                </a:solidFill>
                <a:latin typeface="Times New Roman" pitchFamily="18" charset="0"/>
                <a:cs typeface="Times New Roman" pitchFamily="18" charset="0"/>
              </a:rPr>
              <a:t>ieşiri</a:t>
            </a:r>
            <a:r>
              <a:rPr lang="en-US" b="1" dirty="0">
                <a:solidFill>
                  <a:srgbClr val="000000"/>
                </a:solidFill>
                <a:latin typeface="Times New Roman" pitchFamily="18" charset="0"/>
                <a:cs typeface="Times New Roman" pitchFamily="18" charset="0"/>
              </a:rPr>
              <a:t> cu </a:t>
            </a:r>
            <a:r>
              <a:rPr lang="en-US" b="1" dirty="0" err="1">
                <a:solidFill>
                  <a:srgbClr val="000000"/>
                </a:solidFill>
                <a:latin typeface="Times New Roman" pitchFamily="18" charset="0"/>
                <a:cs typeface="Times New Roman" pitchFamily="18" charset="0"/>
              </a:rPr>
              <a:t>trei</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stări</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şi</a:t>
            </a:r>
            <a:r>
              <a:rPr lang="en-US" b="1" dirty="0">
                <a:solidFill>
                  <a:srgbClr val="000000"/>
                </a:solidFill>
                <a:latin typeface="Times New Roman" pitchFamily="18" charset="0"/>
                <a:cs typeface="Times New Roman" pitchFamily="18" charset="0"/>
              </a:rPr>
              <a:t> se </a:t>
            </a:r>
            <a:r>
              <a:rPr lang="en-US" b="1" dirty="0" err="1">
                <a:solidFill>
                  <a:srgbClr val="000000"/>
                </a:solidFill>
                <a:latin typeface="Times New Roman" pitchFamily="18" charset="0"/>
                <a:cs typeface="Times New Roman" pitchFamily="18" charset="0"/>
              </a:rPr>
              <a:t>utilizează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mai</a:t>
            </a:r>
            <a:r>
              <a:rPr lang="en-US" b="1" dirty="0">
                <a:solidFill>
                  <a:srgbClr val="000000"/>
                </a:solidFill>
                <a:latin typeface="Times New Roman" pitchFamily="18" charset="0"/>
                <a:cs typeface="Times New Roman" pitchFamily="18" charset="0"/>
              </a:rPr>
              <a:t> ales la </a:t>
            </a:r>
            <a:r>
              <a:rPr lang="en-US" b="1" dirty="0" err="1">
                <a:solidFill>
                  <a:srgbClr val="000000"/>
                </a:solidFill>
                <a:latin typeface="Times New Roman" pitchFamily="18" charset="0"/>
                <a:cs typeface="Times New Roman" pitchFamily="18" charset="0"/>
              </a:rPr>
              <a:t>transferul</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pe</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magistrala</a:t>
            </a:r>
            <a:r>
              <a:rPr lang="en-US" b="1" dirty="0">
                <a:solidFill>
                  <a:srgbClr val="000000"/>
                </a:solidFill>
                <a:latin typeface="Times New Roman" pitchFamily="18" charset="0"/>
                <a:cs typeface="Times New Roman" pitchFamily="18" charset="0"/>
              </a:rPr>
              <a:t> de date</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fiind</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bidirecţional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Intrarea</a:t>
            </a:r>
            <a:r>
              <a:rPr lang="en-US" dirty="0">
                <a:solidFill>
                  <a:srgbClr val="000000"/>
                </a:solidFill>
                <a:latin typeface="Times New Roman" pitchFamily="18" charset="0"/>
                <a:cs typeface="Times New Roman" pitchFamily="18" charset="0"/>
              </a:rPr>
              <a:t> T </a:t>
            </a:r>
            <a:r>
              <a:rPr lang="en-US" dirty="0" err="1">
                <a:solidFill>
                  <a:srgbClr val="000000"/>
                </a:solidFill>
                <a:latin typeface="Times New Roman" pitchFamily="18" charset="0"/>
                <a:cs typeface="Times New Roman" pitchFamily="18" charset="0"/>
              </a:rPr>
              <a:t>stabileşte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sensul</a:t>
            </a:r>
            <a:r>
              <a:rPr lang="en-US" dirty="0">
                <a:solidFill>
                  <a:srgbClr val="000000"/>
                </a:solidFill>
                <a:latin typeface="Times New Roman" pitchFamily="18" charset="0"/>
                <a:cs typeface="Times New Roman" pitchFamily="18" charset="0"/>
              </a:rPr>
              <a:t> de transfer al </a:t>
            </a:r>
            <a:r>
              <a:rPr lang="en-US" dirty="0" err="1">
                <a:solidFill>
                  <a:srgbClr val="000000"/>
                </a:solidFill>
                <a:latin typeface="Times New Roman" pitchFamily="18" charset="0"/>
                <a:cs typeface="Times New Roman" pitchFamily="18" charset="0"/>
              </a:rPr>
              <a:t>datelor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nivel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sensul</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este</a:t>
            </a:r>
            <a:r>
              <a:rPr lang="en-US" dirty="0" smtClean="0">
                <a:solidFill>
                  <a:srgbClr val="000000"/>
                </a:solidFill>
                <a:latin typeface="Times New Roman" pitchFamily="18" charset="0"/>
                <a:cs typeface="Times New Roman" pitchFamily="18" charset="0"/>
              </a:rPr>
              <a:t> de </a:t>
            </a:r>
            <a:r>
              <a:rPr lang="en-US" dirty="0">
                <a:solidFill>
                  <a:srgbClr val="000000"/>
                </a:solidFill>
                <a:latin typeface="Times New Roman" pitchFamily="18" charset="0"/>
                <a:cs typeface="Times New Roman" pitchFamily="18" charset="0"/>
              </a:rPr>
              <a:t>la A la B </a:t>
            </a:r>
            <a:r>
              <a:rPr lang="en-US" dirty="0" err="1">
                <a:solidFill>
                  <a:srgbClr val="000000"/>
                </a:solidFill>
                <a:latin typeface="Times New Roman" pitchFamily="18" charset="0"/>
                <a:cs typeface="Times New Roman" pitchFamily="18" charset="0"/>
              </a:rPr>
              <a:t>iar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nivel</a:t>
            </a:r>
            <a:r>
              <a:rPr lang="en-US" dirty="0">
                <a:solidFill>
                  <a:srgbClr val="000000"/>
                </a:solidFill>
                <a:latin typeface="Times New Roman" pitchFamily="18" charset="0"/>
                <a:cs typeface="Times New Roman" pitchFamily="18" charset="0"/>
              </a:rPr>
              <a:t> zero de la B la A. </a:t>
            </a:r>
            <a:r>
              <a:rPr lang="en-US" dirty="0" err="1">
                <a:solidFill>
                  <a:srgbClr val="000000"/>
                </a:solidFill>
                <a:latin typeface="Times New Roman" pitchFamily="18" charset="0"/>
                <a:cs typeface="Times New Roman" pitchFamily="18" charset="0"/>
              </a:rPr>
              <a:t>Dacă</a:t>
            </a:r>
            <a:r>
              <a:rPr lang="en-US" dirty="0">
                <a:solidFill>
                  <a:srgbClr val="000000"/>
                </a:solidFill>
                <a:latin typeface="Times New Roman" pitchFamily="18" charset="0"/>
                <a:cs typeface="Times New Roman" pitchFamily="18" charset="0"/>
              </a:rPr>
              <a:t> /OE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1 </a:t>
            </a:r>
            <a:r>
              <a:rPr lang="en-US" dirty="0" err="1">
                <a:solidFill>
                  <a:srgbClr val="000000"/>
                </a:solidFill>
                <a:latin typeface="Times New Roman" pitchFamily="18" charset="0"/>
                <a:cs typeface="Times New Roman" pitchFamily="18" charset="0"/>
              </a:rPr>
              <a:t>liniile</a:t>
            </a:r>
            <a:r>
              <a:rPr lang="en-US" dirty="0">
                <a:solidFill>
                  <a:srgbClr val="000000"/>
                </a:solidFill>
                <a:latin typeface="Times New Roman" pitchFamily="18" charset="0"/>
                <a:cs typeface="Times New Roman" pitchFamily="18" charset="0"/>
              </a:rPr>
              <a:t> din A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B </a:t>
            </a:r>
            <a:r>
              <a:rPr lang="en-US" dirty="0" err="1">
                <a:solidFill>
                  <a:srgbClr val="000000"/>
                </a:solidFill>
                <a:latin typeface="Times New Roman" pitchFamily="18" charset="0"/>
                <a:cs typeface="Times New Roman" pitchFamily="18" charset="0"/>
              </a:rPr>
              <a:t>trec</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înaltă</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impedanţă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marcate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într</a:t>
            </a:r>
            <a:r>
              <a:rPr lang="en-US" dirty="0">
                <a:solidFill>
                  <a:srgbClr val="000000"/>
                </a:solidFill>
                <a:latin typeface="Times New Roman" pitchFamily="18" charset="0"/>
                <a:cs typeface="Times New Roman" pitchFamily="18" charset="0"/>
              </a:rPr>
              <a:t>-un </a:t>
            </a:r>
            <a:r>
              <a:rPr lang="en-US" dirty="0" err="1">
                <a:solidFill>
                  <a:srgbClr val="000000"/>
                </a:solidFill>
                <a:latin typeface="Times New Roman" pitchFamily="18" charset="0"/>
                <a:cs typeface="Times New Roman" pitchFamily="18" charset="0"/>
              </a:rPr>
              <a:t>chenar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roşu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semnalele</a:t>
            </a:r>
            <a:r>
              <a:rPr lang="en-US" dirty="0">
                <a:solidFill>
                  <a:srgbClr val="000000"/>
                </a:solidFill>
                <a:latin typeface="Times New Roman" pitchFamily="18" charset="0"/>
                <a:cs typeface="Times New Roman" pitchFamily="18" charset="0"/>
              </a:rPr>
              <a:t> care </a:t>
            </a:r>
            <a:r>
              <a:rPr lang="en-US" dirty="0" err="1">
                <a:solidFill>
                  <a:srgbClr val="000000"/>
                </a:solidFill>
                <a:latin typeface="Times New Roman" pitchFamily="18" charset="0"/>
                <a:cs typeface="Times New Roman" pitchFamily="18" charset="0"/>
              </a:rPr>
              <a:t>adaugă</a:t>
            </a:r>
            <a:r>
              <a:rPr lang="en-US" dirty="0">
                <a:solidFill>
                  <a:srgbClr val="000000"/>
                </a:solidFill>
                <a:latin typeface="Times New Roman" pitchFamily="18" charset="0"/>
                <a:cs typeface="Times New Roman" pitchFamily="18" charset="0"/>
              </a:rPr>
              <a:t> un protocol </a:t>
            </a:r>
            <a:r>
              <a:rPr lang="en-US" dirty="0" err="1" smtClean="0">
                <a:solidFill>
                  <a:srgbClr val="000000"/>
                </a:solidFill>
                <a:latin typeface="Times New Roman" pitchFamily="18" charset="0"/>
                <a:cs typeface="Times New Roman" pitchFamily="18" charset="0"/>
              </a:rPr>
              <a:t>simplu</a:t>
            </a:r>
            <a:r>
              <a:rPr lang="en-US" dirty="0" smtClean="0">
                <a:solidFill>
                  <a:srgbClr val="000000"/>
                </a:solidFill>
                <a:latin typeface="Times New Roman" pitchFamily="18" charset="0"/>
                <a:cs typeface="Times New Roman" pitchFamily="18" charset="0"/>
              </a:rPr>
              <a:t> de </a:t>
            </a:r>
            <a:r>
              <a:rPr lang="en-US" dirty="0">
                <a:solidFill>
                  <a:srgbClr val="000000"/>
                </a:solidFill>
                <a:latin typeface="Times New Roman" pitchFamily="18" charset="0"/>
                <a:cs typeface="Times New Roman" pitchFamily="18" charset="0"/>
              </a:rPr>
              <a:t>transfer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91807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Interfaţa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paralelă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programabilă</a:t>
            </a:r>
            <a:r>
              <a:rPr lang="en-US" dirty="0">
                <a:latin typeface="Times New Roman" pitchFamily="18" charset="0"/>
                <a:cs typeface="Times New Roman" pitchFamily="18" charset="0"/>
              </a:rPr>
              <a:t> </a:t>
            </a:r>
          </a:p>
        </p:txBody>
      </p:sp>
      <p:sp>
        <p:nvSpPr>
          <p:cNvPr id="5" name="Прямоугольник 4"/>
          <p:cNvSpPr/>
          <p:nvPr/>
        </p:nvSpPr>
        <p:spPr>
          <a:xfrm>
            <a:off x="0" y="245512"/>
            <a:ext cx="12192000" cy="1200329"/>
          </a:xfrm>
          <a:prstGeom prst="rect">
            <a:avLst/>
          </a:prstGeom>
        </p:spPr>
        <p:txBody>
          <a:bodyPr wrap="square">
            <a:spAutoFit/>
          </a:bodyPr>
          <a:lstStyle/>
          <a:p>
            <a:r>
              <a:rPr lang="en-US" b="1" dirty="0" err="1">
                <a:solidFill>
                  <a:srgbClr val="000000"/>
                </a:solidFill>
                <a:latin typeface="Times New Roman" panose="02020603050405020304" pitchFamily="18" charset="0"/>
                <a:cs typeface="Times New Roman" panose="02020603050405020304" pitchFamily="18" charset="0"/>
              </a:rPr>
              <a:t>Circuitul</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tipic</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pentru</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această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categorie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este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circuitul</a:t>
            </a:r>
            <a:r>
              <a:rPr lang="en-US" b="1" dirty="0">
                <a:solidFill>
                  <a:srgbClr val="000000"/>
                </a:solidFill>
                <a:latin typeface="Times New Roman" panose="02020603050405020304" pitchFamily="18" charset="0"/>
                <a:cs typeface="Times New Roman" panose="02020603050405020304" pitchFamily="18" charset="0"/>
              </a:rPr>
              <a:t> Intel 8255 </a:t>
            </a:r>
            <a:r>
              <a:rPr lang="en-US" dirty="0">
                <a:solidFill>
                  <a:srgbClr val="000000"/>
                </a:solidFill>
                <a:latin typeface="Times New Roman" panose="02020603050405020304" pitchFamily="18" charset="0"/>
                <a:cs typeface="Times New Roman" panose="02020603050405020304" pitchFamily="18" charset="0"/>
              </a:rPr>
              <a:t>care 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realizat</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pentru</a:t>
            </a:r>
            <a:r>
              <a:rPr lang="en-US" dirty="0" smtClean="0">
                <a:solidFill>
                  <a:srgbClr val="000000"/>
                </a:solidFill>
                <a:latin typeface="Times New Roman" panose="02020603050405020304" pitchFamily="18" charset="0"/>
                <a:cs typeface="Times New Roman" panose="02020603050405020304" pitchFamily="18" charset="0"/>
              </a:rPr>
              <a:t> prima </a:t>
            </a:r>
            <a:r>
              <a:rPr lang="en-US" dirty="0" err="1">
                <a:solidFill>
                  <a:srgbClr val="000000"/>
                </a:solidFill>
                <a:latin typeface="Times New Roman" panose="02020603050405020304" pitchFamily="18" charset="0"/>
                <a:cs typeface="Times New Roman" panose="02020603050405020304" pitchFamily="18" charset="0"/>
              </a:rPr>
              <a:t>oară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microprocesorul</a:t>
            </a:r>
            <a:r>
              <a:rPr lang="en-US" dirty="0">
                <a:solidFill>
                  <a:srgbClr val="000000"/>
                </a:solidFill>
                <a:latin typeface="Times New Roman" panose="02020603050405020304" pitchFamily="18" charset="0"/>
                <a:cs typeface="Times New Roman" panose="02020603050405020304" pitchFamily="18" charset="0"/>
              </a:rPr>
              <a:t> Intel 8085, </a:t>
            </a:r>
            <a:r>
              <a:rPr lang="en-US" dirty="0" err="1">
                <a:solidFill>
                  <a:srgbClr val="000000"/>
                </a:solidFill>
                <a:latin typeface="Times New Roman" panose="02020603050405020304" pitchFamily="18" charset="0"/>
                <a:cs typeface="Times New Roman" panose="02020603050405020304" pitchFamily="18" charset="0"/>
              </a:rPr>
              <a:t>dar</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preluat</a:t>
            </a:r>
            <a:r>
              <a:rPr lang="en-US" dirty="0">
                <a:solidFill>
                  <a:srgbClr val="000000"/>
                </a:solidFill>
                <a:latin typeface="Times New Roman" panose="02020603050405020304" pitchFamily="18" charset="0"/>
                <a:cs typeface="Times New Roman" panose="02020603050405020304" pitchFamily="18" charset="0"/>
              </a:rPr>
              <a:t> la </a:t>
            </a:r>
            <a:r>
              <a:rPr lang="en-US" dirty="0" err="1">
                <a:solidFill>
                  <a:srgbClr val="000000"/>
                </a:solidFill>
                <a:latin typeface="Times New Roman" panose="02020603050405020304" pitchFamily="18" charset="0"/>
                <a:cs typeface="Times New Roman" panose="02020603050405020304" pitchFamily="18" charset="0"/>
              </a:rPr>
              <a:t>microprocesoarele</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pe</a:t>
            </a:r>
            <a:r>
              <a:rPr lang="en-US" dirty="0" smtClean="0">
                <a:solidFill>
                  <a:srgbClr val="000000"/>
                </a:solidFill>
                <a:latin typeface="Times New Roman" panose="02020603050405020304" pitchFamily="18" charset="0"/>
                <a:cs typeface="Times New Roman" panose="02020603050405020304" pitchFamily="18" charset="0"/>
              </a:rPr>
              <a:t> 16 </a:t>
            </a:r>
            <a:r>
              <a:rPr lang="en-US" dirty="0" err="1">
                <a:solidFill>
                  <a:srgbClr val="000000"/>
                </a:solidFill>
                <a:latin typeface="Times New Roman" panose="02020603050405020304" pitchFamily="18" charset="0"/>
                <a:cs typeface="Times New Roman" panose="02020603050405020304" pitchFamily="18" charset="0"/>
              </a:rPr>
              <a:t>biţi</a:t>
            </a:r>
            <a:r>
              <a:rPr lang="en-US" dirty="0">
                <a:solidFill>
                  <a:srgbClr val="000000"/>
                </a:solidFill>
                <a:latin typeface="Times New Roman" panose="02020603050405020304" pitchFamily="18" charset="0"/>
                <a:cs typeface="Times New Roman" panose="02020603050405020304" pitchFamily="18" charset="0"/>
              </a:rPr>
              <a:t> (Intel 80286)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utilizat</a:t>
            </a:r>
            <a:r>
              <a:rPr lang="en-US" dirty="0">
                <a:solidFill>
                  <a:srgbClr val="000000"/>
                </a:solidFill>
                <a:latin typeface="Times New Roman" panose="02020603050405020304" pitchFamily="18" charset="0"/>
                <a:cs typeface="Times New Roman" panose="02020603050405020304" pitchFamily="18" charset="0"/>
              </a:rPr>
              <a:t> la </a:t>
            </a:r>
            <a:r>
              <a:rPr lang="en-US" dirty="0" err="1">
                <a:solidFill>
                  <a:srgbClr val="000000"/>
                </a:solidFill>
                <a:latin typeface="Times New Roman" panose="02020603050405020304" pitchFamily="18" charset="0"/>
                <a:cs typeface="Times New Roman" panose="02020603050405020304" pitchFamily="18" charset="0"/>
              </a:rPr>
              <a:t>primele</a:t>
            </a:r>
            <a:r>
              <a:rPr lang="en-US" dirty="0">
                <a:solidFill>
                  <a:srgbClr val="000000"/>
                </a:solidFill>
                <a:latin typeface="Times New Roman" panose="02020603050405020304" pitchFamily="18" charset="0"/>
                <a:cs typeface="Times New Roman" panose="02020603050405020304" pitchFamily="18" charset="0"/>
              </a:rPr>
              <a:t> PC-</a:t>
            </a:r>
            <a:r>
              <a:rPr lang="en-US" dirty="0" err="1">
                <a:solidFill>
                  <a:srgbClr val="000000"/>
                </a:solidFill>
                <a:latin typeface="Times New Roman" panose="02020603050405020304" pitchFamily="18" charset="0"/>
                <a:cs typeface="Times New Roman" panose="02020603050405020304" pitchFamily="18" charset="0"/>
              </a:rPr>
              <a:t>uri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Circuitul</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foarte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reuşit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ca </a:t>
            </a:r>
            <a:r>
              <a:rPr lang="en-US" dirty="0" err="1" smtClean="0">
                <a:solidFill>
                  <a:srgbClr val="000000"/>
                </a:solidFill>
                <a:latin typeface="Times New Roman" panose="02020603050405020304" pitchFamily="18" charset="0"/>
                <a:cs typeface="Times New Roman" panose="02020603050405020304" pitchFamily="18" charset="0"/>
              </a:rPr>
              <a:t>urmare</a:t>
            </a:r>
            <a:r>
              <a:rPr lang="en-US" dirty="0" smtClean="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preluat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alţi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producători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microprocesoarele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proprii</a:t>
            </a:r>
            <a:r>
              <a:rPr lang="en-US" dirty="0">
                <a:solidFill>
                  <a:srgbClr val="000000"/>
                </a:solidFill>
                <a:latin typeface="Times New Roman" panose="02020603050405020304" pitchFamily="18" charset="0"/>
                <a:cs typeface="Times New Roman" panose="02020603050405020304" pitchFamily="18" charset="0"/>
              </a:rPr>
              <a:t>, cum 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de </a:t>
            </a:r>
            <a:r>
              <a:rPr lang="en-US" dirty="0" err="1" smtClean="0">
                <a:solidFill>
                  <a:srgbClr val="000000"/>
                </a:solidFill>
                <a:latin typeface="Times New Roman" panose="02020603050405020304" pitchFamily="18" charset="0"/>
                <a:cs typeface="Times New Roman" panose="02020603050405020304" pitchFamily="18" charset="0"/>
              </a:rPr>
              <a:t>exemplu</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Motorola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familia</a:t>
            </a:r>
            <a:r>
              <a:rPr lang="en-US" dirty="0">
                <a:solidFill>
                  <a:srgbClr val="000000"/>
                </a:solidFill>
                <a:latin typeface="Times New Roman" panose="02020603050405020304" pitchFamily="18" charset="0"/>
                <a:cs typeface="Times New Roman" panose="02020603050405020304" pitchFamily="18" charset="0"/>
              </a:rPr>
              <a:t> 6800, </a:t>
            </a:r>
            <a:r>
              <a:rPr lang="en-US" dirty="0" err="1">
                <a:solidFill>
                  <a:srgbClr val="000000"/>
                </a:solidFill>
                <a:latin typeface="Times New Roman" panose="02020603050405020304" pitchFamily="18" charset="0"/>
                <a:cs typeface="Times New Roman" panose="02020603050405020304" pitchFamily="18" charset="0"/>
              </a:rPr>
              <a:t>numind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interfaţa</a:t>
            </a:r>
            <a:r>
              <a:rPr lang="en-US" dirty="0">
                <a:solidFill>
                  <a:srgbClr val="000000"/>
                </a:solidFill>
                <a:latin typeface="Times New Roman" panose="02020603050405020304" pitchFamily="18" charset="0"/>
                <a:cs typeface="Times New Roman" panose="02020603050405020304" pitchFamily="18" charset="0"/>
              </a:rPr>
              <a:t> Motorola 6820 PIA (</a:t>
            </a:r>
            <a:r>
              <a:rPr lang="en-US" dirty="0" smtClean="0">
                <a:solidFill>
                  <a:srgbClr val="000000"/>
                </a:solidFill>
                <a:latin typeface="Times New Roman" panose="02020603050405020304" pitchFamily="18" charset="0"/>
                <a:cs typeface="Times New Roman" panose="02020603050405020304" pitchFamily="18" charset="0"/>
              </a:rPr>
              <a:t>Peripheral Interface </a:t>
            </a:r>
            <a:r>
              <a:rPr lang="en-US" dirty="0">
                <a:solidFill>
                  <a:srgbClr val="000000"/>
                </a:solidFill>
                <a:latin typeface="Times New Roman" panose="02020603050405020304" pitchFamily="18" charset="0"/>
                <a:cs typeface="Times New Roman" panose="02020603050405020304" pitchFamily="18" charset="0"/>
              </a:rPr>
              <a:t>Adapter).</a:t>
            </a:r>
            <a:r>
              <a:rPr lang="en-US" dirty="0">
                <a:latin typeface="Times New Roman" panose="02020603050405020304" pitchFamily="18" charset="0"/>
                <a:cs typeface="Times New Roman" panose="02020603050405020304" pitchFamily="18" charset="0"/>
              </a:rPr>
              <a:t> </a:t>
            </a:r>
          </a:p>
        </p:txBody>
      </p:sp>
      <p:sp>
        <p:nvSpPr>
          <p:cNvPr id="6" name="Прямоугольник 5"/>
          <p:cNvSpPr/>
          <p:nvPr/>
        </p:nvSpPr>
        <p:spPr>
          <a:xfrm>
            <a:off x="0" y="1569661"/>
            <a:ext cx="2710249" cy="369332"/>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Schema bloc a </a:t>
            </a:r>
            <a:r>
              <a:rPr lang="en-US" dirty="0" err="1">
                <a:solidFill>
                  <a:srgbClr val="000000"/>
                </a:solidFill>
                <a:latin typeface="Times New Roman" pitchFamily="18" charset="0"/>
                <a:cs typeface="Times New Roman" pitchFamily="18" charset="0"/>
              </a:rPr>
              <a:t>circuitului</a:t>
            </a:r>
            <a:r>
              <a:rPr lang="en-US" dirty="0">
                <a:solidFill>
                  <a:srgbClr val="00000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7" name="Рисунок 6"/>
          <p:cNvPicPr>
            <a:picLocks noChangeAspect="1"/>
          </p:cNvPicPr>
          <p:nvPr/>
        </p:nvPicPr>
        <p:blipFill>
          <a:blip r:embed="rId2" cstate="print"/>
          <a:stretch>
            <a:fillRect/>
          </a:stretch>
        </p:blipFill>
        <p:spPr>
          <a:xfrm>
            <a:off x="0" y="2100906"/>
            <a:ext cx="6334125" cy="3562350"/>
          </a:xfrm>
          <a:prstGeom prst="rect">
            <a:avLst/>
          </a:prstGeom>
        </p:spPr>
      </p:pic>
      <p:sp>
        <p:nvSpPr>
          <p:cNvPr id="8" name="Прямоугольник 7"/>
          <p:cNvSpPr/>
          <p:nvPr/>
        </p:nvSpPr>
        <p:spPr>
          <a:xfrm>
            <a:off x="703562" y="5663256"/>
            <a:ext cx="4926999" cy="923330"/>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Schema bloc a </a:t>
            </a:r>
            <a:r>
              <a:rPr lang="en-US" dirty="0" err="1">
                <a:solidFill>
                  <a:srgbClr val="000000"/>
                </a:solidFill>
                <a:latin typeface="Times New Roman" pitchFamily="18" charset="0"/>
                <a:cs typeface="Times New Roman" pitchFamily="18" charset="0"/>
              </a:rPr>
              <a:t>circuitului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interfaţă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programabilă</a:t>
            </a:r>
            <a:r>
              <a:rPr lang="en-US" dirty="0">
                <a:solidFill>
                  <a:srgbClr val="000000"/>
                </a:solidFill>
                <a:latin typeface="Times New Roman" pitchFamily="18" charset="0"/>
                <a:cs typeface="Times New Roman" pitchFamily="18" charset="0"/>
              </a:rPr>
              <a:t> INTEL 8255</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9" name="Прямоугольник 8"/>
          <p:cNvSpPr/>
          <p:nvPr/>
        </p:nvSpPr>
        <p:spPr>
          <a:xfrm>
            <a:off x="6334123" y="1379577"/>
            <a:ext cx="5955957" cy="5478423"/>
          </a:xfrm>
          <a:prstGeom prst="rect">
            <a:avLst/>
          </a:prstGeom>
        </p:spPr>
        <p:txBody>
          <a:bodyPr wrap="square">
            <a:spAutoFit/>
          </a:bodyPr>
          <a:lstStyle/>
          <a:p>
            <a:r>
              <a:rPr lang="en-US" sz="1400" dirty="0" err="1">
                <a:solidFill>
                  <a:srgbClr val="000000"/>
                </a:solidFill>
                <a:latin typeface="Times New Roman" panose="02020603050405020304" pitchFamily="18" charset="0"/>
                <a:cs typeface="Times New Roman" panose="02020603050405020304" pitchFamily="18" charset="0"/>
              </a:rPr>
              <a:t>Semnalele</a:t>
            </a:r>
            <a:r>
              <a:rPr lang="en-US" sz="1400" dirty="0">
                <a:solidFill>
                  <a:srgbClr val="000000"/>
                </a:solidFill>
                <a:latin typeface="Times New Roman" panose="02020603050405020304" pitchFamily="18" charset="0"/>
                <a:cs typeface="Times New Roman" panose="02020603050405020304" pitchFamily="18" charset="0"/>
              </a:rPr>
              <a:t> de </a:t>
            </a:r>
            <a:r>
              <a:rPr lang="en-US" sz="1400" dirty="0" err="1">
                <a:solidFill>
                  <a:srgbClr val="000000"/>
                </a:solidFill>
                <a:latin typeface="Times New Roman" panose="02020603050405020304" pitchFamily="18" charset="0"/>
                <a:cs typeface="Times New Roman" panose="02020603050405020304" pitchFamily="18" charset="0"/>
              </a:rPr>
              <a:t>interfaţă</a:t>
            </a:r>
            <a:r>
              <a:rPr lang="en-US" sz="1400" dirty="0">
                <a:solidFill>
                  <a:srgbClr val="000000"/>
                </a:solidFill>
                <a:latin typeface="Times New Roman" panose="02020603050405020304" pitchFamily="18" charset="0"/>
                <a:cs typeface="Times New Roman" panose="02020603050405020304" pitchFamily="18" charset="0"/>
              </a:rPr>
              <a:t> cu </a:t>
            </a:r>
            <a:r>
              <a:rPr lang="en-US" sz="1400" dirty="0" err="1">
                <a:solidFill>
                  <a:srgbClr val="000000"/>
                </a:solidFill>
                <a:latin typeface="Times New Roman" panose="02020603050405020304" pitchFamily="18" charset="0"/>
                <a:cs typeface="Times New Roman" panose="02020603050405020304" pitchFamily="18" charset="0"/>
              </a:rPr>
              <a:t>microprocesorul</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sau</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microcontrollerul</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gazdă</a:t>
            </a:r>
            <a:r>
              <a:rPr lang="en-US" sz="1400" dirty="0">
                <a:solidFill>
                  <a:srgbClr val="000000"/>
                </a:solidFill>
                <a:latin typeface="Times New Roman" panose="02020603050405020304" pitchFamily="18" charset="0"/>
                <a:cs typeface="Times New Roman" panose="02020603050405020304" pitchFamily="18" charset="0"/>
              </a:rPr>
              <a:t> au </a:t>
            </a:r>
            <a:r>
              <a:rPr lang="en-US" sz="1400" dirty="0" err="1" smtClean="0">
                <a:solidFill>
                  <a:srgbClr val="000000"/>
                </a:solidFill>
                <a:latin typeface="Times New Roman" panose="02020603050405020304" pitchFamily="18" charset="0"/>
                <a:cs typeface="Times New Roman" panose="02020603050405020304" pitchFamily="18" charset="0"/>
              </a:rPr>
              <a:t>următoarea</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semnificaţie</a:t>
            </a:r>
            <a:r>
              <a:rPr lang="en-US" sz="1400" dirty="0">
                <a:solidFill>
                  <a:srgbClr val="000000"/>
                </a:solidFill>
                <a:latin typeface="Times New Roman" panose="02020603050405020304" pitchFamily="18" charset="0"/>
                <a:cs typeface="Times New Roman" panose="02020603050405020304" pitchFamily="18" charset="0"/>
              </a:rPr>
              <a:t>:</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RD se </a:t>
            </a:r>
            <a:r>
              <a:rPr lang="en-US" sz="1400" dirty="0" err="1">
                <a:solidFill>
                  <a:srgbClr val="000000"/>
                </a:solidFill>
                <a:latin typeface="Times New Roman" panose="02020603050405020304" pitchFamily="18" charset="0"/>
                <a:cs typeface="Times New Roman" panose="02020603050405020304" pitchFamily="18" charset="0"/>
              </a:rPr>
              <a:t>execută</a:t>
            </a:r>
            <a:r>
              <a:rPr lang="en-US" sz="1400" dirty="0">
                <a:solidFill>
                  <a:srgbClr val="000000"/>
                </a:solidFill>
                <a:latin typeface="Times New Roman" panose="02020603050405020304" pitchFamily="18" charset="0"/>
                <a:cs typeface="Times New Roman" panose="02020603050405020304" pitchFamily="18" charset="0"/>
              </a:rPr>
              <a:t> cu </a:t>
            </a:r>
            <a:r>
              <a:rPr lang="en-US" sz="1400" dirty="0" err="1">
                <a:solidFill>
                  <a:srgbClr val="000000"/>
                </a:solidFill>
                <a:latin typeface="Times New Roman" panose="02020603050405020304" pitchFamily="18" charset="0"/>
                <a:cs typeface="Times New Roman" panose="02020603050405020304" pitchFamily="18" charset="0"/>
              </a:rPr>
              <a:t>ciclu</a:t>
            </a:r>
            <a:r>
              <a:rPr lang="en-US" sz="1400" dirty="0">
                <a:solidFill>
                  <a:srgbClr val="000000"/>
                </a:solidFill>
                <a:latin typeface="Times New Roman" panose="02020603050405020304" pitchFamily="18" charset="0"/>
                <a:cs typeface="Times New Roman" panose="02020603050405020304" pitchFamily="18" charset="0"/>
              </a:rPr>
              <a:t> de </a:t>
            </a:r>
            <a:r>
              <a:rPr lang="en-US" sz="1400" dirty="0" err="1">
                <a:solidFill>
                  <a:srgbClr val="000000"/>
                </a:solidFill>
                <a:latin typeface="Times New Roman" panose="02020603050405020304" pitchFamily="18" charset="0"/>
                <a:cs typeface="Times New Roman" panose="02020603050405020304" pitchFamily="18" charset="0"/>
              </a:rPr>
              <a:t>citire</a:t>
            </a:r>
            <a:r>
              <a:rPr lang="en-US" sz="1400" dirty="0">
                <a:solidFill>
                  <a:srgbClr val="000000"/>
                </a:solidFill>
                <a:latin typeface="Times New Roman" panose="02020603050405020304" pitchFamily="18" charset="0"/>
                <a:cs typeface="Times New Roman" panose="02020603050405020304" pitchFamily="18" charset="0"/>
              </a:rPr>
              <a:t> de la un port </a:t>
            </a:r>
            <a:r>
              <a:rPr lang="en-US" sz="1400" dirty="0" err="1">
                <a:solidFill>
                  <a:srgbClr val="000000"/>
                </a:solidFill>
                <a:latin typeface="Times New Roman" panose="02020603050405020304" pitchFamily="18" charset="0"/>
                <a:cs typeface="Times New Roman" panose="02020603050405020304" pitchFamily="18" charset="0"/>
              </a:rPr>
              <a:t>sau</a:t>
            </a:r>
            <a:r>
              <a:rPr lang="en-US" sz="1400" dirty="0">
                <a:solidFill>
                  <a:srgbClr val="000000"/>
                </a:solidFill>
                <a:latin typeface="Times New Roman" panose="02020603050405020304" pitchFamily="18" charset="0"/>
                <a:cs typeface="Times New Roman" panose="02020603050405020304" pitchFamily="18" charset="0"/>
              </a:rPr>
              <a:t> de la </a:t>
            </a:r>
            <a:r>
              <a:rPr lang="en-US" sz="1400" dirty="0" err="1">
                <a:solidFill>
                  <a:srgbClr val="000000"/>
                </a:solidFill>
                <a:latin typeface="Times New Roman" panose="02020603050405020304" pitchFamily="18" charset="0"/>
                <a:cs typeface="Times New Roman" panose="02020603050405020304" pitchFamily="18" charset="0"/>
              </a:rPr>
              <a:t>memorie</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Circuitul</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se </a:t>
            </a:r>
            <a:r>
              <a:rPr lang="en-US" sz="1400" dirty="0" err="1" smtClean="0">
                <a:solidFill>
                  <a:srgbClr val="000000"/>
                </a:solidFill>
                <a:latin typeface="Times New Roman" panose="02020603050405020304" pitchFamily="18" charset="0"/>
                <a:cs typeface="Times New Roman" panose="02020603050405020304" pitchFamily="18" charset="0"/>
              </a:rPr>
              <a:t>poate</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mapa</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în</a:t>
            </a:r>
            <a:r>
              <a:rPr lang="en-US" sz="1400" dirty="0">
                <a:solidFill>
                  <a:srgbClr val="000000"/>
                </a:solidFill>
                <a:latin typeface="Times New Roman" panose="02020603050405020304" pitchFamily="18" charset="0"/>
                <a:cs typeface="Times New Roman" panose="02020603050405020304" pitchFamily="18" charset="0"/>
              </a:rPr>
              <a:t> zona de </a:t>
            </a:r>
            <a:r>
              <a:rPr lang="en-US" sz="1400" dirty="0" err="1">
                <a:solidFill>
                  <a:srgbClr val="000000"/>
                </a:solidFill>
                <a:latin typeface="Times New Roman" panose="02020603050405020304" pitchFamily="18" charset="0"/>
                <a:cs typeface="Times New Roman" panose="02020603050405020304" pitchFamily="18" charset="0"/>
              </a:rPr>
              <a:t>memorie</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sau</a:t>
            </a:r>
            <a:r>
              <a:rPr lang="en-US" sz="1400" dirty="0">
                <a:solidFill>
                  <a:srgbClr val="000000"/>
                </a:solidFill>
                <a:latin typeface="Times New Roman" panose="02020603050405020304" pitchFamily="18" charset="0"/>
                <a:cs typeface="Times New Roman" panose="02020603050405020304" pitchFamily="18" charset="0"/>
              </a:rPr>
              <a:t> I/O, </a:t>
            </a:r>
            <a:r>
              <a:rPr lang="en-US" sz="1400" dirty="0" err="1">
                <a:solidFill>
                  <a:srgbClr val="000000"/>
                </a:solidFill>
                <a:latin typeface="Times New Roman" panose="02020603050405020304" pitchFamily="18" charset="0"/>
                <a:cs typeface="Times New Roman" panose="02020603050405020304" pitchFamily="18" charset="0"/>
              </a:rPr>
              <a:t>dar</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este</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firesc</a:t>
            </a:r>
            <a:r>
              <a:rPr lang="en-US" sz="1400" dirty="0">
                <a:solidFill>
                  <a:srgbClr val="000000"/>
                </a:solidFill>
                <a:latin typeface="Times New Roman" panose="02020603050405020304" pitchFamily="18" charset="0"/>
                <a:cs typeface="Times New Roman" panose="02020603050405020304" pitchFamily="18" charset="0"/>
              </a:rPr>
              <a:t> ca el </a:t>
            </a:r>
            <a:r>
              <a:rPr lang="en-US" sz="1400" dirty="0" err="1">
                <a:solidFill>
                  <a:srgbClr val="000000"/>
                </a:solidFill>
                <a:latin typeface="Times New Roman" panose="02020603050405020304" pitchFamily="18" charset="0"/>
                <a:cs typeface="Times New Roman" panose="02020603050405020304" pitchFamily="18" charset="0"/>
              </a:rPr>
              <a:t>să</a:t>
            </a:r>
            <a:r>
              <a:rPr lang="en-US" sz="1400" dirty="0">
                <a:solidFill>
                  <a:srgbClr val="000000"/>
                </a:solidFill>
                <a:latin typeface="Times New Roman" panose="02020603050405020304" pitchFamily="18" charset="0"/>
                <a:cs typeface="Times New Roman" panose="02020603050405020304" pitchFamily="18" charset="0"/>
              </a:rPr>
              <a:t> fie </a:t>
            </a:r>
            <a:r>
              <a:rPr lang="en-US" sz="1400" dirty="0" err="1">
                <a:solidFill>
                  <a:srgbClr val="000000"/>
                </a:solidFill>
                <a:latin typeface="Times New Roman" panose="02020603050405020304" pitchFamily="18" charset="0"/>
                <a:cs typeface="Times New Roman" panose="02020603050405020304" pitchFamily="18" charset="0"/>
              </a:rPr>
              <a:t>mapat</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în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zona de </a:t>
            </a:r>
            <a:r>
              <a:rPr lang="en-US" sz="1400" dirty="0">
                <a:solidFill>
                  <a:srgbClr val="000000"/>
                </a:solidFill>
                <a:latin typeface="Times New Roman" panose="02020603050405020304" pitchFamily="18" charset="0"/>
                <a:cs typeface="Times New Roman" panose="02020603050405020304" pitchFamily="18" charset="0"/>
              </a:rPr>
              <a:t>I/O. </a:t>
            </a:r>
            <a:r>
              <a:rPr lang="en-US" sz="1400" dirty="0" err="1">
                <a:solidFill>
                  <a:srgbClr val="000000"/>
                </a:solidFill>
                <a:latin typeface="Times New Roman" panose="02020603050405020304" pitchFamily="18" charset="0"/>
                <a:cs typeface="Times New Roman" panose="02020603050405020304" pitchFamily="18" charset="0"/>
              </a:rPr>
              <a:t>Astfel</a:t>
            </a:r>
            <a:r>
              <a:rPr lang="en-US" sz="1400" dirty="0">
                <a:solidFill>
                  <a:srgbClr val="000000"/>
                </a:solidFill>
                <a:latin typeface="Times New Roman" panose="02020603050405020304" pitchFamily="18" charset="0"/>
                <a:cs typeface="Times New Roman" panose="02020603050405020304" pitchFamily="18" charset="0"/>
              </a:rPr>
              <a:t>, la </a:t>
            </a:r>
            <a:r>
              <a:rPr lang="en-US" sz="1400" dirty="0" err="1">
                <a:solidFill>
                  <a:srgbClr val="000000"/>
                </a:solidFill>
                <a:latin typeface="Times New Roman" panose="02020603050405020304" pitchFamily="18" charset="0"/>
                <a:cs typeface="Times New Roman" panose="02020603050405020304" pitchFamily="18" charset="0"/>
              </a:rPr>
              <a:t>acest</a:t>
            </a:r>
            <a:r>
              <a:rPr lang="en-US" sz="1400" dirty="0">
                <a:solidFill>
                  <a:srgbClr val="000000"/>
                </a:solidFill>
                <a:latin typeface="Times New Roman" panose="02020603050405020304" pitchFamily="18" charset="0"/>
                <a:cs typeface="Times New Roman" panose="02020603050405020304" pitchFamily="18" charset="0"/>
              </a:rPr>
              <a:t> pin se </a:t>
            </a:r>
            <a:r>
              <a:rPr lang="en-US" sz="1400" dirty="0" err="1">
                <a:solidFill>
                  <a:srgbClr val="000000"/>
                </a:solidFill>
                <a:latin typeface="Times New Roman" panose="02020603050405020304" pitchFamily="18" charset="0"/>
                <a:cs typeface="Times New Roman" panose="02020603050405020304" pitchFamily="18" charset="0"/>
              </a:rPr>
              <a:t>conectează</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semnalul</a:t>
            </a:r>
            <a:r>
              <a:rPr lang="en-US" sz="1400" dirty="0">
                <a:solidFill>
                  <a:srgbClr val="000000"/>
                </a:solidFill>
                <a:latin typeface="Times New Roman" panose="02020603050405020304" pitchFamily="18" charset="0"/>
                <a:cs typeface="Times New Roman" panose="02020603050405020304" pitchFamily="18" charset="0"/>
              </a:rPr>
              <a:t> de </a:t>
            </a:r>
            <a:r>
              <a:rPr lang="en-US" sz="1400" dirty="0" err="1">
                <a:solidFill>
                  <a:srgbClr val="000000"/>
                </a:solidFill>
                <a:latin typeface="Times New Roman" panose="02020603050405020304" pitchFamily="18" charset="0"/>
                <a:cs typeface="Times New Roman" panose="02020603050405020304" pitchFamily="18" charset="0"/>
              </a:rPr>
              <a:t>magistrală</a:t>
            </a:r>
            <a:r>
              <a:rPr lang="en-US" sz="1400" dirty="0">
                <a:solidFill>
                  <a:srgbClr val="000000"/>
                </a:solidFill>
                <a:latin typeface="Times New Roman" panose="02020603050405020304" pitchFamily="18" charset="0"/>
                <a:cs typeface="Times New Roman" panose="02020603050405020304" pitchFamily="18" charset="0"/>
              </a:rPr>
              <a:t> IOR;</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WR se </a:t>
            </a:r>
            <a:r>
              <a:rPr lang="en-US" sz="1400" dirty="0" err="1">
                <a:solidFill>
                  <a:srgbClr val="000000"/>
                </a:solidFill>
                <a:latin typeface="Times New Roman" panose="02020603050405020304" pitchFamily="18" charset="0"/>
                <a:cs typeface="Times New Roman" panose="02020603050405020304" pitchFamily="18" charset="0"/>
              </a:rPr>
              <a:t>execută</a:t>
            </a:r>
            <a:r>
              <a:rPr lang="en-US" sz="1400" dirty="0">
                <a:solidFill>
                  <a:srgbClr val="000000"/>
                </a:solidFill>
                <a:latin typeface="Times New Roman" panose="02020603050405020304" pitchFamily="18" charset="0"/>
                <a:cs typeface="Times New Roman" panose="02020603050405020304" pitchFamily="18" charset="0"/>
              </a:rPr>
              <a:t> cu </a:t>
            </a:r>
            <a:r>
              <a:rPr lang="en-US" sz="1400" dirty="0" err="1">
                <a:solidFill>
                  <a:srgbClr val="000000"/>
                </a:solidFill>
                <a:latin typeface="Times New Roman" panose="02020603050405020304" pitchFamily="18" charset="0"/>
                <a:cs typeface="Times New Roman" panose="02020603050405020304" pitchFamily="18" charset="0"/>
              </a:rPr>
              <a:t>ciclu</a:t>
            </a:r>
            <a:r>
              <a:rPr lang="en-US" sz="1400" dirty="0">
                <a:solidFill>
                  <a:srgbClr val="000000"/>
                </a:solidFill>
                <a:latin typeface="Times New Roman" panose="02020603050405020304" pitchFamily="18" charset="0"/>
                <a:cs typeface="Times New Roman" panose="02020603050405020304" pitchFamily="18" charset="0"/>
              </a:rPr>
              <a:t> de </a:t>
            </a:r>
            <a:r>
              <a:rPr lang="en-US" sz="1400" dirty="0" err="1">
                <a:solidFill>
                  <a:srgbClr val="000000"/>
                </a:solidFill>
                <a:latin typeface="Times New Roman" panose="02020603050405020304" pitchFamily="18" charset="0"/>
                <a:cs typeface="Times New Roman" panose="02020603050405020304" pitchFamily="18" charset="0"/>
              </a:rPr>
              <a:t>scriere</a:t>
            </a:r>
            <a:r>
              <a:rPr lang="en-US" sz="1400" dirty="0">
                <a:solidFill>
                  <a:srgbClr val="000000"/>
                </a:solidFill>
                <a:latin typeface="Times New Roman" panose="02020603050405020304" pitchFamily="18" charset="0"/>
                <a:cs typeface="Times New Roman" panose="02020603050405020304" pitchFamily="18" charset="0"/>
              </a:rPr>
              <a:t> la un port </a:t>
            </a:r>
            <a:r>
              <a:rPr lang="en-US" sz="1400" dirty="0" err="1">
                <a:solidFill>
                  <a:srgbClr val="000000"/>
                </a:solidFill>
                <a:latin typeface="Times New Roman" panose="02020603050405020304" pitchFamily="18" charset="0"/>
                <a:cs typeface="Times New Roman" panose="02020603050405020304" pitchFamily="18" charset="0"/>
              </a:rPr>
              <a:t>sau</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în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memorie</a:t>
            </a:r>
            <a:r>
              <a:rPr lang="en-US" sz="1400" dirty="0">
                <a:solidFill>
                  <a:srgbClr val="000000"/>
                </a:solidFill>
                <a:latin typeface="Times New Roman" panose="02020603050405020304" pitchFamily="18" charset="0"/>
                <a:cs typeface="Times New Roman" panose="02020603050405020304" pitchFamily="18" charset="0"/>
              </a:rPr>
              <a:t>. La </a:t>
            </a:r>
            <a:r>
              <a:rPr lang="en-US" sz="1400" dirty="0" err="1">
                <a:solidFill>
                  <a:srgbClr val="000000"/>
                </a:solidFill>
                <a:latin typeface="Times New Roman" panose="02020603050405020304" pitchFamily="18" charset="0"/>
                <a:cs typeface="Times New Roman" panose="02020603050405020304" pitchFamily="18" charset="0"/>
              </a:rPr>
              <a:t>acest</a:t>
            </a:r>
            <a:r>
              <a:rPr lang="en-US" sz="1400" dirty="0">
                <a:solidFill>
                  <a:srgbClr val="000000"/>
                </a:solidFill>
                <a:latin typeface="Times New Roman" panose="02020603050405020304" pitchFamily="18" charset="0"/>
                <a:cs typeface="Times New Roman" panose="02020603050405020304" pitchFamily="18" charset="0"/>
              </a:rPr>
              <a:t> pin </a:t>
            </a:r>
            <a:r>
              <a:rPr lang="en-US" sz="1400" dirty="0" smtClean="0">
                <a:solidFill>
                  <a:srgbClr val="000000"/>
                </a:solidFill>
                <a:latin typeface="Times New Roman" panose="02020603050405020304" pitchFamily="18" charset="0"/>
                <a:cs typeface="Times New Roman" panose="02020603050405020304" pitchFamily="18" charset="0"/>
              </a:rPr>
              <a:t>se </a:t>
            </a:r>
            <a:r>
              <a:rPr lang="en-US" sz="1400" dirty="0" err="1" smtClean="0">
                <a:solidFill>
                  <a:srgbClr val="000000"/>
                </a:solidFill>
                <a:latin typeface="Times New Roman" panose="02020603050405020304" pitchFamily="18" charset="0"/>
                <a:cs typeface="Times New Roman" panose="02020603050405020304" pitchFamily="18" charset="0"/>
              </a:rPr>
              <a:t>conectează</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semnalul</a:t>
            </a:r>
            <a:r>
              <a:rPr lang="en-US" sz="1400" dirty="0">
                <a:solidFill>
                  <a:srgbClr val="000000"/>
                </a:solidFill>
                <a:latin typeface="Times New Roman" panose="02020603050405020304" pitchFamily="18" charset="0"/>
                <a:cs typeface="Times New Roman" panose="02020603050405020304" pitchFamily="18" charset="0"/>
              </a:rPr>
              <a:t> de </a:t>
            </a:r>
            <a:r>
              <a:rPr lang="en-US" sz="1400" dirty="0" err="1">
                <a:solidFill>
                  <a:srgbClr val="000000"/>
                </a:solidFill>
                <a:latin typeface="Times New Roman" panose="02020603050405020304" pitchFamily="18" charset="0"/>
                <a:cs typeface="Times New Roman" panose="02020603050405020304" pitchFamily="18" charset="0"/>
              </a:rPr>
              <a:t>magistrală</a:t>
            </a:r>
            <a:r>
              <a:rPr lang="en-US" sz="1400" dirty="0">
                <a:solidFill>
                  <a:srgbClr val="000000"/>
                </a:solidFill>
                <a:latin typeface="Times New Roman" panose="02020603050405020304" pitchFamily="18" charset="0"/>
                <a:cs typeface="Times New Roman" panose="02020603050405020304" pitchFamily="18" charset="0"/>
              </a:rPr>
              <a:t> IOW;</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A0 </a:t>
            </a:r>
            <a:r>
              <a:rPr lang="en-US" sz="1400" dirty="0" err="1">
                <a:solidFill>
                  <a:srgbClr val="000000"/>
                </a:solidFill>
                <a:latin typeface="Times New Roman" panose="02020603050405020304" pitchFamily="18" charset="0"/>
                <a:cs typeface="Times New Roman" panose="02020603050405020304" pitchFamily="18" charset="0"/>
              </a:rPr>
              <a:t>este</a:t>
            </a:r>
            <a:r>
              <a:rPr lang="en-US" sz="1400" dirty="0">
                <a:solidFill>
                  <a:srgbClr val="000000"/>
                </a:solidFill>
                <a:latin typeface="Times New Roman" panose="02020603050405020304" pitchFamily="18" charset="0"/>
                <a:cs typeface="Times New Roman" panose="02020603050405020304" pitchFamily="18" charset="0"/>
              </a:rPr>
              <a:t> o </a:t>
            </a:r>
            <a:r>
              <a:rPr lang="en-US" sz="1400" dirty="0" err="1">
                <a:solidFill>
                  <a:srgbClr val="000000"/>
                </a:solidFill>
                <a:latin typeface="Times New Roman" panose="02020603050405020304" pitchFamily="18" charset="0"/>
                <a:cs typeface="Times New Roman" panose="02020603050405020304" pitchFamily="18" charset="0"/>
              </a:rPr>
              <a:t>linie</a:t>
            </a:r>
            <a:r>
              <a:rPr lang="en-US" sz="1400" dirty="0">
                <a:solidFill>
                  <a:srgbClr val="000000"/>
                </a:solidFill>
                <a:latin typeface="Times New Roman" panose="02020603050405020304" pitchFamily="18" charset="0"/>
                <a:cs typeface="Times New Roman" panose="02020603050405020304" pitchFamily="18" charset="0"/>
              </a:rPr>
              <a:t> care </a:t>
            </a:r>
            <a:r>
              <a:rPr lang="en-US" sz="1400" dirty="0" err="1">
                <a:solidFill>
                  <a:srgbClr val="000000"/>
                </a:solidFill>
                <a:latin typeface="Times New Roman" panose="02020603050405020304" pitchFamily="18" charset="0"/>
                <a:cs typeface="Times New Roman" panose="02020603050405020304" pitchFamily="18" charset="0"/>
              </a:rPr>
              <a:t>împreună</a:t>
            </a:r>
            <a:r>
              <a:rPr lang="en-US" sz="1400" dirty="0">
                <a:solidFill>
                  <a:srgbClr val="000000"/>
                </a:solidFill>
                <a:latin typeface="Times New Roman" panose="02020603050405020304" pitchFamily="18" charset="0"/>
                <a:cs typeface="Times New Roman" panose="02020603050405020304" pitchFamily="18" charset="0"/>
              </a:rPr>
              <a:t> cu A1 </a:t>
            </a:r>
            <a:r>
              <a:rPr lang="en-US" sz="1400" dirty="0" err="1">
                <a:solidFill>
                  <a:srgbClr val="000000"/>
                </a:solidFill>
                <a:latin typeface="Times New Roman" panose="02020603050405020304" pitchFamily="18" charset="0"/>
                <a:cs typeface="Times New Roman" panose="02020603050405020304" pitchFamily="18" charset="0"/>
              </a:rPr>
              <a:t>selectează</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registrele</a:t>
            </a:r>
            <a:r>
              <a:rPr lang="en-US" sz="1400" dirty="0">
                <a:solidFill>
                  <a:srgbClr val="000000"/>
                </a:solidFill>
                <a:latin typeface="Times New Roman" panose="02020603050405020304" pitchFamily="18" charset="0"/>
                <a:cs typeface="Times New Roman" panose="02020603050405020304" pitchFamily="18" charset="0"/>
              </a:rPr>
              <a:t> interne ale </a:t>
            </a:r>
            <a:r>
              <a:rPr lang="en-US" sz="1400" dirty="0" err="1" smtClean="0">
                <a:solidFill>
                  <a:srgbClr val="000000"/>
                </a:solidFill>
                <a:latin typeface="Times New Roman" panose="02020603050405020304" pitchFamily="18" charset="0"/>
                <a:cs typeface="Times New Roman" panose="02020603050405020304" pitchFamily="18" charset="0"/>
              </a:rPr>
              <a:t>interfeţei</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paralele</a:t>
            </a:r>
            <a:r>
              <a:rPr lang="en-US" sz="1400" dirty="0">
                <a:solidFill>
                  <a:srgbClr val="000000"/>
                </a:solidFill>
                <a:latin typeface="Times New Roman" panose="02020603050405020304" pitchFamily="18" charset="0"/>
                <a:cs typeface="Times New Roman" panose="02020603050405020304" pitchFamily="18" charset="0"/>
              </a:rPr>
              <a:t>. Se </a:t>
            </a:r>
            <a:r>
              <a:rPr lang="en-US" sz="1400" dirty="0" err="1">
                <a:solidFill>
                  <a:srgbClr val="000000"/>
                </a:solidFill>
                <a:latin typeface="Times New Roman" panose="02020603050405020304" pitchFamily="18" charset="0"/>
                <a:cs typeface="Times New Roman" panose="02020603050405020304" pitchFamily="18" charset="0"/>
              </a:rPr>
              <a:t>conectează</a:t>
            </a:r>
            <a:r>
              <a:rPr lang="en-US" sz="1400" dirty="0">
                <a:solidFill>
                  <a:srgbClr val="000000"/>
                </a:solidFill>
                <a:latin typeface="Times New Roman" panose="02020603050405020304" pitchFamily="18" charset="0"/>
                <a:cs typeface="Times New Roman" panose="02020603050405020304" pitchFamily="18" charset="0"/>
              </a:rPr>
              <a:t> de </a:t>
            </a:r>
            <a:r>
              <a:rPr lang="en-US" sz="1400" dirty="0" err="1">
                <a:solidFill>
                  <a:srgbClr val="000000"/>
                </a:solidFill>
                <a:latin typeface="Times New Roman" panose="02020603050405020304" pitchFamily="18" charset="0"/>
                <a:cs typeface="Times New Roman" panose="02020603050405020304" pitchFamily="18" charset="0"/>
              </a:rPr>
              <a:t>regulă</a:t>
            </a:r>
            <a:r>
              <a:rPr lang="en-US" sz="1400" dirty="0">
                <a:solidFill>
                  <a:srgbClr val="000000"/>
                </a:solidFill>
                <a:latin typeface="Times New Roman" panose="02020603050405020304" pitchFamily="18" charset="0"/>
                <a:cs typeface="Times New Roman" panose="02020603050405020304" pitchFamily="18" charset="0"/>
              </a:rPr>
              <a:t> la </a:t>
            </a:r>
            <a:r>
              <a:rPr lang="en-US" sz="1400" dirty="0" err="1">
                <a:solidFill>
                  <a:srgbClr val="000000"/>
                </a:solidFill>
                <a:latin typeface="Times New Roman" panose="02020603050405020304" pitchFamily="18" charset="0"/>
                <a:cs typeface="Times New Roman" panose="02020603050405020304" pitchFamily="18" charset="0"/>
              </a:rPr>
              <a:t>linia</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cel</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mai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puţin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semnificativă</a:t>
            </a:r>
            <a:r>
              <a:rPr lang="en-US" sz="1400" dirty="0">
                <a:solidFill>
                  <a:srgbClr val="000000"/>
                </a:solidFill>
                <a:latin typeface="Times New Roman" panose="02020603050405020304" pitchFamily="18" charset="0"/>
                <a:cs typeface="Times New Roman" panose="02020603050405020304" pitchFamily="18" charset="0"/>
              </a:rPr>
              <a:t> de </a:t>
            </a:r>
            <a:r>
              <a:rPr lang="en-US" sz="1400" dirty="0" err="1">
                <a:solidFill>
                  <a:srgbClr val="000000"/>
                </a:solidFill>
                <a:latin typeface="Times New Roman" panose="02020603050405020304" pitchFamily="18" charset="0"/>
                <a:cs typeface="Times New Roman" panose="02020603050405020304" pitchFamily="18" charset="0"/>
              </a:rPr>
              <a:t>adresă</a:t>
            </a:r>
            <a:r>
              <a:rPr lang="en-US" sz="1400" dirty="0">
                <a:solidFill>
                  <a:srgbClr val="000000"/>
                </a:solidFill>
                <a:latin typeface="Times New Roman" panose="02020603050405020304" pitchFamily="18" charset="0"/>
                <a:cs typeface="Times New Roman" panose="02020603050405020304" pitchFamily="18" charset="0"/>
              </a:rPr>
              <a:t>;</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A1 </a:t>
            </a:r>
            <a:r>
              <a:rPr lang="en-US" sz="1400" dirty="0" err="1">
                <a:solidFill>
                  <a:srgbClr val="000000"/>
                </a:solidFill>
                <a:latin typeface="Times New Roman" panose="02020603050405020304" pitchFamily="18" charset="0"/>
                <a:cs typeface="Times New Roman" panose="02020603050405020304" pitchFamily="18" charset="0"/>
              </a:rPr>
              <a:t>este</a:t>
            </a:r>
            <a:r>
              <a:rPr lang="en-US" sz="1400" dirty="0">
                <a:solidFill>
                  <a:srgbClr val="000000"/>
                </a:solidFill>
                <a:latin typeface="Times New Roman" panose="02020603050405020304" pitchFamily="18" charset="0"/>
                <a:cs typeface="Times New Roman" panose="02020603050405020304" pitchFamily="18" charset="0"/>
              </a:rPr>
              <a:t> o </a:t>
            </a:r>
            <a:r>
              <a:rPr lang="en-US" sz="1400" dirty="0" err="1">
                <a:solidFill>
                  <a:srgbClr val="000000"/>
                </a:solidFill>
                <a:latin typeface="Times New Roman" panose="02020603050405020304" pitchFamily="18" charset="0"/>
                <a:cs typeface="Times New Roman" panose="02020603050405020304" pitchFamily="18" charset="0"/>
              </a:rPr>
              <a:t>linie</a:t>
            </a:r>
            <a:r>
              <a:rPr lang="en-US" sz="1400" dirty="0">
                <a:solidFill>
                  <a:srgbClr val="000000"/>
                </a:solidFill>
                <a:latin typeface="Times New Roman" panose="02020603050405020304" pitchFamily="18" charset="0"/>
                <a:cs typeface="Times New Roman" panose="02020603050405020304" pitchFamily="18" charset="0"/>
              </a:rPr>
              <a:t> care </a:t>
            </a:r>
            <a:r>
              <a:rPr lang="en-US" sz="1400" dirty="0" err="1">
                <a:solidFill>
                  <a:srgbClr val="000000"/>
                </a:solidFill>
                <a:latin typeface="Times New Roman" panose="02020603050405020304" pitchFamily="18" charset="0"/>
                <a:cs typeface="Times New Roman" panose="02020603050405020304" pitchFamily="18" charset="0"/>
              </a:rPr>
              <a:t>împreună</a:t>
            </a:r>
            <a:r>
              <a:rPr lang="en-US" sz="1400" dirty="0">
                <a:solidFill>
                  <a:srgbClr val="000000"/>
                </a:solidFill>
                <a:latin typeface="Times New Roman" panose="02020603050405020304" pitchFamily="18" charset="0"/>
                <a:cs typeface="Times New Roman" panose="02020603050405020304" pitchFamily="18" charset="0"/>
              </a:rPr>
              <a:t> cu A0 </a:t>
            </a:r>
            <a:r>
              <a:rPr lang="en-US" sz="1400" dirty="0" err="1">
                <a:solidFill>
                  <a:srgbClr val="000000"/>
                </a:solidFill>
                <a:latin typeface="Times New Roman" panose="02020603050405020304" pitchFamily="18" charset="0"/>
                <a:cs typeface="Times New Roman" panose="02020603050405020304" pitchFamily="18" charset="0"/>
              </a:rPr>
              <a:t>selectează</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registrele</a:t>
            </a:r>
            <a:r>
              <a:rPr lang="en-US" sz="1400" dirty="0">
                <a:solidFill>
                  <a:srgbClr val="000000"/>
                </a:solidFill>
                <a:latin typeface="Times New Roman" panose="02020603050405020304" pitchFamily="18" charset="0"/>
                <a:cs typeface="Times New Roman" panose="02020603050405020304" pitchFamily="18" charset="0"/>
              </a:rPr>
              <a:t> interne ale </a:t>
            </a:r>
            <a:r>
              <a:rPr lang="en-US" sz="1400" dirty="0" err="1" smtClean="0">
                <a:solidFill>
                  <a:srgbClr val="000000"/>
                </a:solidFill>
                <a:latin typeface="Times New Roman" panose="02020603050405020304" pitchFamily="18" charset="0"/>
                <a:cs typeface="Times New Roman" panose="02020603050405020304" pitchFamily="18" charset="0"/>
              </a:rPr>
              <a:t>interfeţei</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paralele</a:t>
            </a:r>
            <a:r>
              <a:rPr lang="en-US" sz="1400" dirty="0">
                <a:solidFill>
                  <a:srgbClr val="000000"/>
                </a:solidFill>
                <a:latin typeface="Times New Roman" panose="02020603050405020304" pitchFamily="18" charset="0"/>
                <a:cs typeface="Times New Roman" panose="02020603050405020304" pitchFamily="18" charset="0"/>
              </a:rPr>
              <a:t>. Se </a:t>
            </a:r>
            <a:r>
              <a:rPr lang="en-US" sz="1400" dirty="0" err="1">
                <a:solidFill>
                  <a:srgbClr val="000000"/>
                </a:solidFill>
                <a:latin typeface="Times New Roman" panose="02020603050405020304" pitchFamily="18" charset="0"/>
                <a:cs typeface="Times New Roman" panose="02020603050405020304" pitchFamily="18" charset="0"/>
              </a:rPr>
              <a:t>conectează</a:t>
            </a:r>
            <a:r>
              <a:rPr lang="en-US" sz="1400" dirty="0">
                <a:solidFill>
                  <a:srgbClr val="000000"/>
                </a:solidFill>
                <a:latin typeface="Times New Roman" panose="02020603050405020304" pitchFamily="18" charset="0"/>
                <a:cs typeface="Times New Roman" panose="02020603050405020304" pitchFamily="18" charset="0"/>
              </a:rPr>
              <a:t> de </a:t>
            </a:r>
            <a:r>
              <a:rPr lang="en-US" sz="1400" dirty="0" err="1">
                <a:solidFill>
                  <a:srgbClr val="000000"/>
                </a:solidFill>
                <a:latin typeface="Times New Roman" panose="02020603050405020304" pitchFamily="18" charset="0"/>
                <a:cs typeface="Times New Roman" panose="02020603050405020304" pitchFamily="18" charset="0"/>
              </a:rPr>
              <a:t>regulă</a:t>
            </a:r>
            <a:r>
              <a:rPr lang="en-US" sz="1400" dirty="0">
                <a:solidFill>
                  <a:srgbClr val="000000"/>
                </a:solidFill>
                <a:latin typeface="Times New Roman" panose="02020603050405020304" pitchFamily="18" charset="0"/>
                <a:cs typeface="Times New Roman" panose="02020603050405020304" pitchFamily="18" charset="0"/>
              </a:rPr>
              <a:t> la </a:t>
            </a:r>
            <a:r>
              <a:rPr lang="en-US" sz="1400" dirty="0" err="1">
                <a:solidFill>
                  <a:srgbClr val="000000"/>
                </a:solidFill>
                <a:latin typeface="Times New Roman" panose="02020603050405020304" pitchFamily="18" charset="0"/>
                <a:cs typeface="Times New Roman" panose="02020603050405020304" pitchFamily="18" charset="0"/>
              </a:rPr>
              <a:t>linia</a:t>
            </a:r>
            <a:r>
              <a:rPr lang="en-US" sz="1400" dirty="0">
                <a:solidFill>
                  <a:srgbClr val="000000"/>
                </a:solidFill>
                <a:latin typeface="Times New Roman" panose="02020603050405020304" pitchFamily="18" charset="0"/>
                <a:cs typeface="Times New Roman" panose="02020603050405020304" pitchFamily="18" charset="0"/>
              </a:rPr>
              <a:t> de </a:t>
            </a:r>
            <a:r>
              <a:rPr lang="en-US" sz="1400" dirty="0" err="1">
                <a:solidFill>
                  <a:srgbClr val="000000"/>
                </a:solidFill>
                <a:latin typeface="Times New Roman" panose="02020603050405020304" pitchFamily="18" charset="0"/>
                <a:cs typeface="Times New Roman" panose="02020603050405020304" pitchFamily="18" charset="0"/>
              </a:rPr>
              <a:t>adresă</a:t>
            </a:r>
            <a:r>
              <a:rPr lang="en-US" sz="1400" dirty="0">
                <a:solidFill>
                  <a:srgbClr val="000000"/>
                </a:solidFill>
                <a:latin typeface="Times New Roman" panose="02020603050405020304" pitchFamily="18" charset="0"/>
                <a:cs typeface="Times New Roman" panose="02020603050405020304" pitchFamily="18" charset="0"/>
              </a:rPr>
              <a:t> A1 (A0 </a:t>
            </a:r>
            <a:r>
              <a:rPr lang="en-US" sz="1400" dirty="0" err="1">
                <a:solidFill>
                  <a:srgbClr val="000000"/>
                </a:solidFill>
                <a:latin typeface="Times New Roman" panose="02020603050405020304" pitchFamily="18" charset="0"/>
                <a:cs typeface="Times New Roman" panose="02020603050405020304" pitchFamily="18" charset="0"/>
              </a:rPr>
              <a:t>este</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cel</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mai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puţin</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semnificativ</a:t>
            </a:r>
            <a:r>
              <a:rPr lang="en-US" sz="1400" dirty="0">
                <a:solidFill>
                  <a:srgbClr val="000000"/>
                </a:solidFill>
                <a:latin typeface="Times New Roman" panose="02020603050405020304" pitchFamily="18" charset="0"/>
                <a:cs typeface="Times New Roman" panose="02020603050405020304" pitchFamily="18" charset="0"/>
              </a:rPr>
              <a:t>);</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RESET </a:t>
            </a:r>
            <a:r>
              <a:rPr lang="en-US" sz="1400" dirty="0" err="1">
                <a:solidFill>
                  <a:srgbClr val="000000"/>
                </a:solidFill>
                <a:latin typeface="Times New Roman" panose="02020603050405020304" pitchFamily="18" charset="0"/>
                <a:cs typeface="Times New Roman" panose="02020603050405020304" pitchFamily="18" charset="0"/>
              </a:rPr>
              <a:t>este</a:t>
            </a:r>
            <a:r>
              <a:rPr lang="en-US" sz="1400" dirty="0">
                <a:solidFill>
                  <a:srgbClr val="000000"/>
                </a:solidFill>
                <a:latin typeface="Times New Roman" panose="02020603050405020304" pitchFamily="18" charset="0"/>
                <a:cs typeface="Times New Roman" panose="02020603050405020304" pitchFamily="18" charset="0"/>
              </a:rPr>
              <a:t> o </a:t>
            </a:r>
            <a:r>
              <a:rPr lang="en-US" sz="1400" dirty="0" err="1">
                <a:solidFill>
                  <a:srgbClr val="000000"/>
                </a:solidFill>
                <a:latin typeface="Times New Roman" panose="02020603050405020304" pitchFamily="18" charset="0"/>
                <a:cs typeface="Times New Roman" panose="02020603050405020304" pitchFamily="18" charset="0"/>
              </a:rPr>
              <a:t>linie</a:t>
            </a:r>
            <a:r>
              <a:rPr lang="en-US" sz="1400" dirty="0">
                <a:solidFill>
                  <a:srgbClr val="000000"/>
                </a:solidFill>
                <a:latin typeface="Times New Roman" panose="02020603050405020304" pitchFamily="18" charset="0"/>
                <a:cs typeface="Times New Roman" panose="02020603050405020304" pitchFamily="18" charset="0"/>
              </a:rPr>
              <a:t> care </a:t>
            </a:r>
            <a:r>
              <a:rPr lang="en-US" sz="1400" dirty="0" err="1">
                <a:solidFill>
                  <a:srgbClr val="000000"/>
                </a:solidFill>
                <a:latin typeface="Times New Roman" panose="02020603050405020304" pitchFamily="18" charset="0"/>
                <a:cs typeface="Times New Roman" panose="02020603050405020304" pitchFamily="18" charset="0"/>
              </a:rPr>
              <a:t>comandă</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iniţializarea</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circuitului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prin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ştergerea</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informaţiei</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din </a:t>
            </a:r>
            <a:r>
              <a:rPr lang="en-US" sz="1400" dirty="0" err="1">
                <a:solidFill>
                  <a:srgbClr val="000000"/>
                </a:solidFill>
                <a:latin typeface="Times New Roman" panose="02020603050405020304" pitchFamily="18" charset="0"/>
                <a:cs typeface="Times New Roman" panose="02020603050405020304" pitchFamily="18" charset="0"/>
              </a:rPr>
              <a:t>toate</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registrele</a:t>
            </a:r>
            <a:r>
              <a:rPr lang="en-US" sz="1400" dirty="0">
                <a:solidFill>
                  <a:srgbClr val="000000"/>
                </a:solidFill>
                <a:latin typeface="Times New Roman" panose="02020603050405020304" pitchFamily="18" charset="0"/>
                <a:cs typeface="Times New Roman" panose="02020603050405020304" pitchFamily="18" charset="0"/>
              </a:rPr>
              <a:t>;</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CS </a:t>
            </a:r>
            <a:r>
              <a:rPr lang="en-US" sz="1400" dirty="0" err="1">
                <a:solidFill>
                  <a:srgbClr val="000000"/>
                </a:solidFill>
                <a:latin typeface="Times New Roman" panose="02020603050405020304" pitchFamily="18" charset="0"/>
                <a:cs typeface="Times New Roman" panose="02020603050405020304" pitchFamily="18" charset="0"/>
              </a:rPr>
              <a:t>este</a:t>
            </a:r>
            <a:r>
              <a:rPr lang="en-US" sz="1400" dirty="0">
                <a:solidFill>
                  <a:srgbClr val="000000"/>
                </a:solidFill>
                <a:latin typeface="Times New Roman" panose="02020603050405020304" pitchFamily="18" charset="0"/>
                <a:cs typeface="Times New Roman" panose="02020603050405020304" pitchFamily="18" charset="0"/>
              </a:rPr>
              <a:t> o </a:t>
            </a:r>
            <a:r>
              <a:rPr lang="en-US" sz="1400" dirty="0" err="1">
                <a:solidFill>
                  <a:srgbClr val="000000"/>
                </a:solidFill>
                <a:latin typeface="Times New Roman" panose="02020603050405020304" pitchFamily="18" charset="0"/>
                <a:cs typeface="Times New Roman" panose="02020603050405020304" pitchFamily="18" charset="0"/>
              </a:rPr>
              <a:t>linie</a:t>
            </a:r>
            <a:r>
              <a:rPr lang="en-US" sz="1400" dirty="0">
                <a:solidFill>
                  <a:srgbClr val="000000"/>
                </a:solidFill>
                <a:latin typeface="Times New Roman" panose="02020603050405020304" pitchFamily="18" charset="0"/>
                <a:cs typeface="Times New Roman" panose="02020603050405020304" pitchFamily="18" charset="0"/>
              </a:rPr>
              <a:t> care </a:t>
            </a:r>
            <a:r>
              <a:rPr lang="en-US" sz="1400" dirty="0" err="1">
                <a:solidFill>
                  <a:srgbClr val="000000"/>
                </a:solidFill>
                <a:latin typeface="Times New Roman" panose="02020603050405020304" pitchFamily="18" charset="0"/>
                <a:cs typeface="Times New Roman" panose="02020603050405020304" pitchFamily="18" charset="0"/>
              </a:rPr>
              <a:t>selectează</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circuitul</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Formării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acestui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semnal</a:t>
            </a:r>
            <a:r>
              <a:rPr lang="en-US" sz="1400" dirty="0">
                <a:solidFill>
                  <a:srgbClr val="000000"/>
                </a:solidFill>
                <a:latin typeface="Times New Roman" panose="02020603050405020304" pitchFamily="18" charset="0"/>
                <a:cs typeface="Times New Roman" panose="02020603050405020304" pitchFamily="18" charset="0"/>
              </a:rPr>
              <a:t> I se </a:t>
            </a:r>
            <a:r>
              <a:rPr lang="en-US" sz="1400" dirty="0" err="1">
                <a:solidFill>
                  <a:srgbClr val="000000"/>
                </a:solidFill>
                <a:latin typeface="Times New Roman" panose="02020603050405020304" pitchFamily="18" charset="0"/>
                <a:cs typeface="Times New Roman" panose="02020603050405020304" pitchFamily="18" charset="0"/>
              </a:rPr>
              <a:t>dedică</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un capitol </a:t>
            </a:r>
            <a:r>
              <a:rPr lang="en-US" sz="1400" dirty="0">
                <a:solidFill>
                  <a:srgbClr val="000000"/>
                </a:solidFill>
                <a:latin typeface="Times New Roman" panose="02020603050405020304" pitchFamily="18" charset="0"/>
                <a:cs typeface="Times New Roman" panose="02020603050405020304" pitchFamily="18" charset="0"/>
              </a:rPr>
              <a:t>ulterior;</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D0-D7 </a:t>
            </a:r>
            <a:r>
              <a:rPr lang="en-US" sz="1400" dirty="0" err="1">
                <a:solidFill>
                  <a:srgbClr val="000000"/>
                </a:solidFill>
                <a:latin typeface="Times New Roman" panose="02020603050405020304" pitchFamily="18" charset="0"/>
                <a:cs typeface="Times New Roman" panose="02020603050405020304" pitchFamily="18" charset="0"/>
              </a:rPr>
              <a:t>magistrala</a:t>
            </a:r>
            <a:r>
              <a:rPr lang="en-US" sz="1400" dirty="0">
                <a:solidFill>
                  <a:srgbClr val="000000"/>
                </a:solidFill>
                <a:latin typeface="Times New Roman" panose="02020603050405020304" pitchFamily="18" charset="0"/>
                <a:cs typeface="Times New Roman" panose="02020603050405020304" pitchFamily="18" charset="0"/>
              </a:rPr>
              <a:t> de date a </a:t>
            </a:r>
            <a:r>
              <a:rPr lang="en-US" sz="1400" dirty="0" err="1">
                <a:solidFill>
                  <a:srgbClr val="000000"/>
                </a:solidFill>
                <a:latin typeface="Times New Roman" panose="02020603050405020304" pitchFamily="18" charset="0"/>
                <a:cs typeface="Times New Roman" panose="02020603050405020304" pitchFamily="18" charset="0"/>
              </a:rPr>
              <a:t>gazdei</a:t>
            </a:r>
            <a:r>
              <a:rPr lang="en-US" sz="1400" dirty="0">
                <a:solidFill>
                  <a:srgbClr val="000000"/>
                </a:solidFill>
                <a:latin typeface="Times New Roman" panose="02020603050405020304" pitchFamily="18" charset="0"/>
                <a:cs typeface="Times New Roman" panose="02020603050405020304" pitchFamily="18" charset="0"/>
              </a:rPr>
              <a:t>, 8 </a:t>
            </a:r>
            <a:r>
              <a:rPr lang="en-US" sz="1400" dirty="0" err="1">
                <a:solidFill>
                  <a:srgbClr val="000000"/>
                </a:solidFill>
                <a:latin typeface="Times New Roman" panose="02020603050405020304" pitchFamily="18" charset="0"/>
                <a:cs typeface="Times New Roman" panose="02020603050405020304" pitchFamily="18" charset="0"/>
              </a:rPr>
              <a:t>linii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bidirecţionale</a:t>
            </a:r>
            <a:r>
              <a:rPr lang="en-US" sz="1400" dirty="0">
                <a:solidFill>
                  <a:srgbClr val="000000"/>
                </a:solidFill>
                <a:latin typeface="Times New Roman" panose="02020603050405020304" pitchFamily="18" charset="0"/>
                <a:cs typeface="Times New Roman" panose="02020603050405020304" pitchFamily="18" charset="0"/>
              </a:rPr>
              <a:t>;</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PA0-PA7 8 </a:t>
            </a:r>
            <a:r>
              <a:rPr lang="en-US" sz="1400" dirty="0" err="1">
                <a:solidFill>
                  <a:srgbClr val="000000"/>
                </a:solidFill>
                <a:latin typeface="Times New Roman" panose="02020603050405020304" pitchFamily="18" charset="0"/>
                <a:cs typeface="Times New Roman" panose="02020603050405020304" pitchFamily="18" charset="0"/>
              </a:rPr>
              <a:t>linii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bidirecţionale</a:t>
            </a:r>
            <a:r>
              <a:rPr lang="en-US" sz="1400" dirty="0">
                <a:solidFill>
                  <a:srgbClr val="000000"/>
                </a:solidFill>
                <a:latin typeface="Times New Roman" panose="02020603050405020304" pitchFamily="18" charset="0"/>
                <a:cs typeface="Times New Roman" panose="02020603050405020304" pitchFamily="18" charset="0"/>
              </a:rPr>
              <a:t> care </a:t>
            </a:r>
            <a:r>
              <a:rPr lang="en-US" sz="1400" dirty="0" err="1">
                <a:solidFill>
                  <a:srgbClr val="000000"/>
                </a:solidFill>
                <a:latin typeface="Times New Roman" panose="02020603050405020304" pitchFamily="18" charset="0"/>
                <a:cs typeface="Times New Roman" panose="02020603050405020304" pitchFamily="18" charset="0"/>
              </a:rPr>
              <a:t>formează</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portul</a:t>
            </a:r>
            <a:r>
              <a:rPr lang="en-US" sz="1400" dirty="0">
                <a:solidFill>
                  <a:srgbClr val="000000"/>
                </a:solidFill>
                <a:latin typeface="Times New Roman" panose="02020603050405020304" pitchFamily="18" charset="0"/>
                <a:cs typeface="Times New Roman" panose="02020603050405020304" pitchFamily="18" charset="0"/>
              </a:rPr>
              <a:t> A;</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PC4-PC7 4 </a:t>
            </a:r>
            <a:r>
              <a:rPr lang="en-US" sz="1400" dirty="0" err="1">
                <a:solidFill>
                  <a:srgbClr val="000000"/>
                </a:solidFill>
                <a:latin typeface="Times New Roman" panose="02020603050405020304" pitchFamily="18" charset="0"/>
                <a:cs typeface="Times New Roman" panose="02020603050405020304" pitchFamily="18" charset="0"/>
              </a:rPr>
              <a:t>linii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bidirecţionale</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partea</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mai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semnificativă</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(H) a </a:t>
            </a:r>
            <a:r>
              <a:rPr lang="en-US" sz="1400" dirty="0" err="1">
                <a:solidFill>
                  <a:srgbClr val="000000"/>
                </a:solidFill>
                <a:latin typeface="Times New Roman" panose="02020603050405020304" pitchFamily="18" charset="0"/>
                <a:cs typeface="Times New Roman" panose="02020603050405020304" pitchFamily="18" charset="0"/>
              </a:rPr>
              <a:t>portului</a:t>
            </a:r>
            <a:r>
              <a:rPr lang="en-US" sz="1400" dirty="0">
                <a:solidFill>
                  <a:srgbClr val="000000"/>
                </a:solidFill>
                <a:latin typeface="Times New Roman" panose="02020603050405020304" pitchFamily="18" charset="0"/>
                <a:cs typeface="Times New Roman" panose="02020603050405020304" pitchFamily="18" charset="0"/>
              </a:rPr>
              <a:t> C care </a:t>
            </a:r>
            <a:r>
              <a:rPr lang="en-US" sz="1400" dirty="0" smtClean="0">
                <a:solidFill>
                  <a:srgbClr val="000000"/>
                </a:solidFill>
                <a:latin typeface="Times New Roman" panose="02020603050405020304" pitchFamily="18" charset="0"/>
                <a:cs typeface="Times New Roman" panose="02020603050405020304" pitchFamily="18" charset="0"/>
              </a:rPr>
              <a:t>pot fi </a:t>
            </a:r>
            <a:r>
              <a:rPr lang="en-US" sz="1400" dirty="0" err="1">
                <a:solidFill>
                  <a:srgbClr val="000000"/>
                </a:solidFill>
                <a:latin typeface="Times New Roman" panose="02020603050405020304" pitchFamily="18" charset="0"/>
                <a:cs typeface="Times New Roman" panose="02020603050405020304" pitchFamily="18" charset="0"/>
              </a:rPr>
              <a:t>folosite</a:t>
            </a:r>
            <a:r>
              <a:rPr lang="en-US" sz="1400" dirty="0">
                <a:solidFill>
                  <a:srgbClr val="000000"/>
                </a:solidFill>
                <a:latin typeface="Times New Roman" panose="02020603050405020304" pitchFamily="18" charset="0"/>
                <a:cs typeface="Times New Roman" panose="02020603050405020304" pitchFamily="18" charset="0"/>
              </a:rPr>
              <a:t> independent </a:t>
            </a:r>
            <a:r>
              <a:rPr lang="en-US" sz="1400" dirty="0" err="1">
                <a:solidFill>
                  <a:srgbClr val="000000"/>
                </a:solidFill>
                <a:latin typeface="Times New Roman" panose="02020603050405020304" pitchFamily="18" charset="0"/>
                <a:cs typeface="Times New Roman" panose="02020603050405020304" pitchFamily="18" charset="0"/>
              </a:rPr>
              <a:t>sau</a:t>
            </a:r>
            <a:r>
              <a:rPr lang="en-US" sz="1400" dirty="0">
                <a:solidFill>
                  <a:srgbClr val="000000"/>
                </a:solidFill>
                <a:latin typeface="Times New Roman" panose="02020603050405020304" pitchFamily="18" charset="0"/>
                <a:cs typeface="Times New Roman" panose="02020603050405020304" pitchFamily="18" charset="0"/>
              </a:rPr>
              <a:t> ca </a:t>
            </a:r>
            <a:r>
              <a:rPr lang="en-US" sz="1400" dirty="0" err="1">
                <a:solidFill>
                  <a:srgbClr val="000000"/>
                </a:solidFill>
                <a:latin typeface="Times New Roman" panose="02020603050405020304" pitchFamily="18" charset="0"/>
                <a:cs typeface="Times New Roman" panose="02020603050405020304" pitchFamily="18" charset="0"/>
              </a:rPr>
              <a:t>şi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semnale</a:t>
            </a:r>
            <a:r>
              <a:rPr lang="en-US" sz="1400" dirty="0">
                <a:solidFill>
                  <a:srgbClr val="000000"/>
                </a:solidFill>
                <a:latin typeface="Times New Roman" panose="02020603050405020304" pitchFamily="18" charset="0"/>
                <a:cs typeface="Times New Roman" panose="02020603050405020304" pitchFamily="18" charset="0"/>
              </a:rPr>
              <a:t> de protocol </a:t>
            </a:r>
            <a:r>
              <a:rPr lang="en-US" sz="1400" dirty="0" err="1">
                <a:solidFill>
                  <a:srgbClr val="000000"/>
                </a:solidFill>
                <a:latin typeface="Times New Roman" panose="02020603050405020304" pitchFamily="18" charset="0"/>
                <a:cs typeface="Times New Roman" panose="02020603050405020304" pitchFamily="18" charset="0"/>
              </a:rPr>
              <a:t>pentru</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portul</a:t>
            </a:r>
            <a:r>
              <a:rPr lang="en-US" sz="1400" dirty="0">
                <a:solidFill>
                  <a:srgbClr val="000000"/>
                </a:solidFill>
                <a:latin typeface="Times New Roman" panose="02020603050405020304" pitchFamily="18" charset="0"/>
                <a:cs typeface="Times New Roman" panose="02020603050405020304" pitchFamily="18" charset="0"/>
              </a:rPr>
              <a:t> A. </a:t>
            </a:r>
            <a:r>
              <a:rPr lang="en-US" sz="1400" dirty="0" err="1">
                <a:solidFill>
                  <a:srgbClr val="000000"/>
                </a:solidFill>
                <a:latin typeface="Times New Roman" panose="02020603050405020304" pitchFamily="18" charset="0"/>
                <a:cs typeface="Times New Roman" panose="02020603050405020304" pitchFamily="18" charset="0"/>
              </a:rPr>
              <a:t>Aceste</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linii</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cs typeface="Times New Roman" panose="02020603050405020304" pitchFamily="18" charset="0"/>
              </a:rPr>
              <a:t>formează</a:t>
            </a:r>
            <a:r>
              <a:rPr lang="en-US" sz="1400" dirty="0" smtClean="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împreună</a:t>
            </a:r>
            <a:r>
              <a:rPr lang="en-US" sz="1400" dirty="0">
                <a:solidFill>
                  <a:srgbClr val="000000"/>
                </a:solidFill>
                <a:latin typeface="Times New Roman" panose="02020603050405020304" pitchFamily="18" charset="0"/>
                <a:cs typeface="Times New Roman" panose="02020603050405020304" pitchFamily="18" charset="0"/>
              </a:rPr>
              <a:t> cu </a:t>
            </a:r>
            <a:r>
              <a:rPr lang="en-US" sz="1400" dirty="0" err="1">
                <a:solidFill>
                  <a:srgbClr val="000000"/>
                </a:solidFill>
                <a:latin typeface="Times New Roman" panose="02020603050405020304" pitchFamily="18" charset="0"/>
                <a:cs typeface="Times New Roman" panose="02020603050405020304" pitchFamily="18" charset="0"/>
              </a:rPr>
              <a:t>portul</a:t>
            </a:r>
            <a:r>
              <a:rPr lang="en-US" sz="1400" dirty="0">
                <a:solidFill>
                  <a:srgbClr val="000000"/>
                </a:solidFill>
                <a:latin typeface="Times New Roman" panose="02020603050405020304" pitchFamily="18" charset="0"/>
                <a:cs typeface="Times New Roman" panose="02020603050405020304" pitchFamily="18" charset="0"/>
              </a:rPr>
              <a:t> A </a:t>
            </a:r>
            <a:r>
              <a:rPr lang="en-US" sz="1400" dirty="0" err="1">
                <a:solidFill>
                  <a:srgbClr val="000000"/>
                </a:solidFill>
                <a:latin typeface="Times New Roman" panose="02020603050405020304" pitchFamily="18" charset="0"/>
                <a:cs typeface="Times New Roman" panose="02020603050405020304" pitchFamily="18" charset="0"/>
              </a:rPr>
              <a:t>grupul</a:t>
            </a:r>
            <a:r>
              <a:rPr lang="en-US" sz="1400" dirty="0">
                <a:solidFill>
                  <a:srgbClr val="000000"/>
                </a:solidFill>
                <a:latin typeface="Times New Roman" panose="02020603050405020304" pitchFamily="18" charset="0"/>
                <a:cs typeface="Times New Roman" panose="02020603050405020304" pitchFamily="18" charset="0"/>
              </a:rPr>
              <a:t> A;</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PC0-PC3 4 </a:t>
            </a:r>
            <a:r>
              <a:rPr lang="en-US" sz="1400" dirty="0" err="1">
                <a:solidFill>
                  <a:srgbClr val="000000"/>
                </a:solidFill>
                <a:latin typeface="Times New Roman" panose="02020603050405020304" pitchFamily="18" charset="0"/>
                <a:cs typeface="Times New Roman" panose="02020603050405020304" pitchFamily="18" charset="0"/>
              </a:rPr>
              <a:t>linii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bidirecţionale</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partea</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mai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puţin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semnificativă</a:t>
            </a:r>
            <a:r>
              <a:rPr lang="en-US" sz="1400" dirty="0">
                <a:solidFill>
                  <a:srgbClr val="000000"/>
                </a:solidFill>
                <a:latin typeface="Times New Roman" panose="02020603050405020304" pitchFamily="18" charset="0"/>
                <a:cs typeface="Times New Roman" panose="02020603050405020304" pitchFamily="18" charset="0"/>
              </a:rPr>
              <a:t> (L) a </a:t>
            </a:r>
            <a:r>
              <a:rPr lang="en-US" sz="1400" dirty="0" err="1">
                <a:solidFill>
                  <a:srgbClr val="000000"/>
                </a:solidFill>
                <a:latin typeface="Times New Roman" panose="02020603050405020304" pitchFamily="18" charset="0"/>
                <a:cs typeface="Times New Roman" panose="02020603050405020304" pitchFamily="18" charset="0"/>
              </a:rPr>
              <a:t>portului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C care </a:t>
            </a:r>
            <a:r>
              <a:rPr lang="en-US" sz="1400" dirty="0">
                <a:solidFill>
                  <a:srgbClr val="000000"/>
                </a:solidFill>
                <a:latin typeface="Times New Roman" panose="02020603050405020304" pitchFamily="18" charset="0"/>
                <a:cs typeface="Times New Roman" panose="02020603050405020304" pitchFamily="18" charset="0"/>
              </a:rPr>
              <a:t>pot fi </a:t>
            </a:r>
            <a:r>
              <a:rPr lang="en-US" sz="1400" dirty="0" err="1">
                <a:solidFill>
                  <a:srgbClr val="000000"/>
                </a:solidFill>
                <a:latin typeface="Times New Roman" panose="02020603050405020304" pitchFamily="18" charset="0"/>
                <a:cs typeface="Times New Roman" panose="02020603050405020304" pitchFamily="18" charset="0"/>
              </a:rPr>
              <a:t>folosite</a:t>
            </a:r>
            <a:r>
              <a:rPr lang="en-US" sz="1400" dirty="0">
                <a:solidFill>
                  <a:srgbClr val="000000"/>
                </a:solidFill>
                <a:latin typeface="Times New Roman" panose="02020603050405020304" pitchFamily="18" charset="0"/>
                <a:cs typeface="Times New Roman" panose="02020603050405020304" pitchFamily="18" charset="0"/>
              </a:rPr>
              <a:t> independent </a:t>
            </a:r>
            <a:r>
              <a:rPr lang="en-US" sz="1400" dirty="0" err="1">
                <a:solidFill>
                  <a:srgbClr val="000000"/>
                </a:solidFill>
                <a:latin typeface="Times New Roman" panose="02020603050405020304" pitchFamily="18" charset="0"/>
                <a:cs typeface="Times New Roman" panose="02020603050405020304" pitchFamily="18" charset="0"/>
              </a:rPr>
              <a:t>sau</a:t>
            </a:r>
            <a:r>
              <a:rPr lang="en-US" sz="1400" dirty="0">
                <a:solidFill>
                  <a:srgbClr val="000000"/>
                </a:solidFill>
                <a:latin typeface="Times New Roman" panose="02020603050405020304" pitchFamily="18" charset="0"/>
                <a:cs typeface="Times New Roman" panose="02020603050405020304" pitchFamily="18" charset="0"/>
              </a:rPr>
              <a:t> ca </a:t>
            </a:r>
            <a:r>
              <a:rPr lang="en-US" sz="1400" dirty="0" err="1">
                <a:solidFill>
                  <a:srgbClr val="000000"/>
                </a:solidFill>
                <a:latin typeface="Times New Roman" panose="02020603050405020304" pitchFamily="18" charset="0"/>
                <a:cs typeface="Times New Roman" panose="02020603050405020304" pitchFamily="18" charset="0"/>
              </a:rPr>
              <a:t>şi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semnale</a:t>
            </a:r>
            <a:r>
              <a:rPr lang="en-US" sz="1400" dirty="0">
                <a:solidFill>
                  <a:srgbClr val="000000"/>
                </a:solidFill>
                <a:latin typeface="Times New Roman" panose="02020603050405020304" pitchFamily="18" charset="0"/>
                <a:cs typeface="Times New Roman" panose="02020603050405020304" pitchFamily="18" charset="0"/>
              </a:rPr>
              <a:t> de protocol </a:t>
            </a:r>
            <a:r>
              <a:rPr lang="en-US" sz="1400" dirty="0" err="1">
                <a:solidFill>
                  <a:srgbClr val="000000"/>
                </a:solidFill>
                <a:latin typeface="Times New Roman" panose="02020603050405020304" pitchFamily="18" charset="0"/>
                <a:cs typeface="Times New Roman" panose="02020603050405020304" pitchFamily="18" charset="0"/>
              </a:rPr>
              <a:t>pentru</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portul</a:t>
            </a:r>
            <a:r>
              <a:rPr lang="en-US" sz="1400" dirty="0">
                <a:solidFill>
                  <a:srgbClr val="000000"/>
                </a:solidFill>
                <a:latin typeface="Times New Roman" panose="02020603050405020304" pitchFamily="18" charset="0"/>
                <a:cs typeface="Times New Roman" panose="02020603050405020304" pitchFamily="18" charset="0"/>
              </a:rPr>
              <a:t> B.</a:t>
            </a:r>
            <a:br>
              <a:rPr lang="en-US" sz="1400" dirty="0">
                <a:solidFill>
                  <a:srgbClr val="000000"/>
                </a:solidFill>
                <a:latin typeface="Times New Roman" panose="02020603050405020304" pitchFamily="18" charset="0"/>
                <a:cs typeface="Times New Roman" panose="02020603050405020304" pitchFamily="18" charset="0"/>
              </a:rPr>
            </a:br>
            <a:r>
              <a:rPr lang="en-US" sz="1400" dirty="0" err="1">
                <a:solidFill>
                  <a:srgbClr val="000000"/>
                </a:solidFill>
                <a:latin typeface="Times New Roman" panose="02020603050405020304" pitchFamily="18" charset="0"/>
                <a:cs typeface="Times New Roman" panose="02020603050405020304" pitchFamily="18" charset="0"/>
              </a:rPr>
              <a:t>Aceste</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linii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formează</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împreună</a:t>
            </a:r>
            <a:r>
              <a:rPr lang="en-US" sz="1400" dirty="0">
                <a:solidFill>
                  <a:srgbClr val="000000"/>
                </a:solidFill>
                <a:latin typeface="Times New Roman" panose="02020603050405020304" pitchFamily="18" charset="0"/>
                <a:cs typeface="Times New Roman" panose="02020603050405020304" pitchFamily="18" charset="0"/>
              </a:rPr>
              <a:t> cu </a:t>
            </a:r>
            <a:r>
              <a:rPr lang="en-US" sz="1400" dirty="0" err="1">
                <a:solidFill>
                  <a:srgbClr val="000000"/>
                </a:solidFill>
                <a:latin typeface="Times New Roman" panose="02020603050405020304" pitchFamily="18" charset="0"/>
                <a:cs typeface="Times New Roman" panose="02020603050405020304" pitchFamily="18" charset="0"/>
              </a:rPr>
              <a:t>portul</a:t>
            </a:r>
            <a:r>
              <a:rPr lang="en-US" sz="1400" dirty="0">
                <a:solidFill>
                  <a:srgbClr val="000000"/>
                </a:solidFill>
                <a:latin typeface="Times New Roman" panose="02020603050405020304" pitchFamily="18" charset="0"/>
                <a:cs typeface="Times New Roman" panose="02020603050405020304" pitchFamily="18" charset="0"/>
              </a:rPr>
              <a:t> B </a:t>
            </a:r>
            <a:r>
              <a:rPr lang="en-US" sz="1400" dirty="0" err="1">
                <a:solidFill>
                  <a:srgbClr val="000000"/>
                </a:solidFill>
                <a:latin typeface="Times New Roman" panose="02020603050405020304" pitchFamily="18" charset="0"/>
                <a:cs typeface="Times New Roman" panose="02020603050405020304" pitchFamily="18" charset="0"/>
              </a:rPr>
              <a:t>grupul</a:t>
            </a:r>
            <a:r>
              <a:rPr lang="en-US" sz="1400" dirty="0">
                <a:solidFill>
                  <a:srgbClr val="000000"/>
                </a:solidFill>
                <a:latin typeface="Times New Roman" panose="02020603050405020304" pitchFamily="18" charset="0"/>
                <a:cs typeface="Times New Roman" panose="02020603050405020304" pitchFamily="18" charset="0"/>
              </a:rPr>
              <a:t> B;</a:t>
            </a:r>
            <a:br>
              <a:rPr lang="en-US" sz="1400" dirty="0">
                <a:solidFill>
                  <a:srgbClr val="000000"/>
                </a:solidFill>
                <a:latin typeface="Times New Roman" panose="02020603050405020304" pitchFamily="18" charset="0"/>
                <a:cs typeface="Times New Roman" panose="02020603050405020304" pitchFamily="18" charset="0"/>
              </a:rPr>
            </a:br>
            <a:r>
              <a:rPr lang="en-US" sz="1400" dirty="0">
                <a:solidFill>
                  <a:srgbClr val="000000"/>
                </a:solidFill>
                <a:latin typeface="Times New Roman" panose="02020603050405020304" pitchFamily="18" charset="0"/>
                <a:cs typeface="Times New Roman" panose="02020603050405020304" pitchFamily="18" charset="0"/>
              </a:rPr>
              <a:t>• PB0-PB7 8 </a:t>
            </a:r>
            <a:r>
              <a:rPr lang="en-US" sz="1400" dirty="0" err="1">
                <a:solidFill>
                  <a:srgbClr val="000000"/>
                </a:solidFill>
                <a:latin typeface="Times New Roman" panose="02020603050405020304" pitchFamily="18" charset="0"/>
                <a:cs typeface="Times New Roman" panose="02020603050405020304" pitchFamily="18" charset="0"/>
              </a:rPr>
              <a:t>linii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bidirecţionale</a:t>
            </a:r>
            <a:r>
              <a:rPr lang="en-US" sz="1400" dirty="0">
                <a:solidFill>
                  <a:srgbClr val="000000"/>
                </a:solidFill>
                <a:latin typeface="Times New Roman" panose="02020603050405020304" pitchFamily="18" charset="0"/>
                <a:cs typeface="Times New Roman" panose="02020603050405020304" pitchFamily="18" charset="0"/>
              </a:rPr>
              <a:t> care </a:t>
            </a:r>
            <a:r>
              <a:rPr lang="en-US" sz="1400" dirty="0" err="1">
                <a:solidFill>
                  <a:srgbClr val="000000"/>
                </a:solidFill>
                <a:latin typeface="Times New Roman" panose="02020603050405020304" pitchFamily="18" charset="0"/>
                <a:cs typeface="Times New Roman" panose="02020603050405020304" pitchFamily="18" charset="0"/>
              </a:rPr>
              <a:t>formează</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portul</a:t>
            </a:r>
            <a:r>
              <a:rPr lang="en-US" sz="1400" dirty="0">
                <a:solidFill>
                  <a:srgbClr val="000000"/>
                </a:solidFill>
                <a:latin typeface="Times New Roman" panose="02020603050405020304" pitchFamily="18" charset="0"/>
                <a:cs typeface="Times New Roman" panose="02020603050405020304" pitchFamily="18" charset="0"/>
              </a:rPr>
              <a:t> B.</a:t>
            </a: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652045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69332"/>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funcţie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liniile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adresă</a:t>
            </a:r>
            <a:r>
              <a:rPr lang="en-US" dirty="0">
                <a:solidFill>
                  <a:srgbClr val="000000"/>
                </a:solidFill>
                <a:latin typeface="Times New Roman" pitchFamily="18" charset="0"/>
                <a:cs typeface="Times New Roman" pitchFamily="18" charset="0"/>
              </a:rPr>
              <a:t> A0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A1, </a:t>
            </a:r>
            <a:r>
              <a:rPr lang="en-US" dirty="0" err="1">
                <a:solidFill>
                  <a:srgbClr val="000000"/>
                </a:solidFill>
                <a:latin typeface="Times New Roman" pitchFamily="18" charset="0"/>
                <a:cs typeface="Times New Roman" pitchFamily="18" charset="0"/>
              </a:rPr>
              <a:t>dacă</a:t>
            </a:r>
            <a:r>
              <a:rPr lang="en-US" dirty="0">
                <a:solidFill>
                  <a:srgbClr val="000000"/>
                </a:solidFill>
                <a:latin typeface="Times New Roman" pitchFamily="18" charset="0"/>
                <a:cs typeface="Times New Roman" pitchFamily="18" charset="0"/>
              </a:rPr>
              <a:t> CS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activ</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selectează</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porturile</a:t>
            </a:r>
            <a:r>
              <a:rPr lang="en-US" dirty="0" smtClean="0">
                <a:solidFill>
                  <a:srgbClr val="000000"/>
                </a:solidFill>
                <a:latin typeface="Times New Roman" pitchFamily="18" charset="0"/>
                <a:cs typeface="Times New Roman" pitchFamily="18" charset="0"/>
              </a:rPr>
              <a:t> conform </a:t>
            </a:r>
            <a:r>
              <a:rPr lang="en-US" dirty="0" err="1">
                <a:solidFill>
                  <a:srgbClr val="000000"/>
                </a:solidFill>
                <a:latin typeface="Times New Roman" pitchFamily="18" charset="0"/>
                <a:cs typeface="Times New Roman" pitchFamily="18" charset="0"/>
              </a:rPr>
              <a:t>tabelului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următor</a:t>
            </a:r>
            <a:r>
              <a:rPr lang="en-US"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pic>
        <p:nvPicPr>
          <p:cNvPr id="5" name="Рисунок 4"/>
          <p:cNvPicPr>
            <a:picLocks noChangeAspect="1"/>
          </p:cNvPicPr>
          <p:nvPr/>
        </p:nvPicPr>
        <p:blipFill>
          <a:blip r:embed="rId2" cstate="print"/>
          <a:stretch>
            <a:fillRect/>
          </a:stretch>
        </p:blipFill>
        <p:spPr>
          <a:xfrm>
            <a:off x="8543925" y="490894"/>
            <a:ext cx="3648075" cy="1419225"/>
          </a:xfrm>
          <a:prstGeom prst="rect">
            <a:avLst/>
          </a:prstGeom>
        </p:spPr>
      </p:pic>
      <p:sp>
        <p:nvSpPr>
          <p:cNvPr id="6" name="Прямоугольник 5"/>
          <p:cNvSpPr/>
          <p:nvPr/>
        </p:nvSpPr>
        <p:spPr>
          <a:xfrm>
            <a:off x="-1" y="369332"/>
            <a:ext cx="8543925" cy="4524315"/>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Modurile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ale </a:t>
            </a:r>
            <a:r>
              <a:rPr lang="en-US" dirty="0" err="1">
                <a:solidFill>
                  <a:srgbClr val="000000"/>
                </a:solidFill>
                <a:latin typeface="Times New Roman" pitchFamily="18" charset="0"/>
                <a:cs typeface="Times New Roman" pitchFamily="18" charset="0"/>
              </a:rPr>
              <a:t>interfeţei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1. </a:t>
            </a:r>
            <a:r>
              <a:rPr lang="en-US" dirty="0" err="1">
                <a:solidFill>
                  <a:srgbClr val="000000"/>
                </a:solidFill>
                <a:latin typeface="Times New Roman" pitchFamily="18" charset="0"/>
                <a:cs typeface="Times New Roman" pitchFamily="18" charset="0"/>
              </a:rPr>
              <a:t>Modul</a:t>
            </a:r>
            <a:r>
              <a:rPr lang="en-US" dirty="0">
                <a:solidFill>
                  <a:srgbClr val="000000"/>
                </a:solidFill>
                <a:latin typeface="Times New Roman" pitchFamily="18" charset="0"/>
                <a:cs typeface="Times New Roman" pitchFamily="18" charset="0"/>
              </a:rPr>
              <a:t> 0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modul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bază</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intrare</a:t>
            </a:r>
            <a:r>
              <a:rPr lang="en-US" dirty="0">
                <a:solidFill>
                  <a:srgbClr val="000000"/>
                </a:solidFill>
                <a:latin typeface="Times New Roman" pitchFamily="18" charset="0"/>
                <a:cs typeface="Times New Roman" pitchFamily="18" charset="0"/>
              </a:rPr>
              <a:t> / </a:t>
            </a:r>
            <a:r>
              <a:rPr lang="en-US" dirty="0" err="1">
                <a:solidFill>
                  <a:srgbClr val="000000"/>
                </a:solidFill>
                <a:latin typeface="Times New Roman" pitchFamily="18" charset="0"/>
                <a:cs typeface="Times New Roman" pitchFamily="18" charset="0"/>
              </a:rPr>
              <a:t>ieşire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asigură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funcţionarea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porturilor</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B ca </a:t>
            </a:r>
            <a:r>
              <a:rPr lang="en-US" dirty="0" err="1">
                <a:solidFill>
                  <a:srgbClr val="000000"/>
                </a:solidFill>
                <a:latin typeface="Times New Roman" pitchFamily="18" charset="0"/>
                <a:cs typeface="Times New Roman" pitchFamily="18" charset="0"/>
              </a:rPr>
              <a:t>porturi</a:t>
            </a:r>
            <a:r>
              <a:rPr lang="en-US" dirty="0">
                <a:solidFill>
                  <a:srgbClr val="000000"/>
                </a:solidFill>
                <a:latin typeface="Times New Roman" pitchFamily="18" charset="0"/>
                <a:cs typeface="Times New Roman" pitchFamily="18" charset="0"/>
              </a:rPr>
              <a:t> de 8 </a:t>
            </a:r>
            <a:r>
              <a:rPr lang="en-US" dirty="0" err="1">
                <a:solidFill>
                  <a:srgbClr val="000000"/>
                </a:solidFill>
                <a:latin typeface="Times New Roman" pitchFamily="18" charset="0"/>
                <a:cs typeface="Times New Roman" pitchFamily="18" charset="0"/>
              </a:rPr>
              <a:t>biţi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C cu </a:t>
            </a:r>
            <a:r>
              <a:rPr lang="en-US" dirty="0" err="1">
                <a:solidFill>
                  <a:srgbClr val="000000"/>
                </a:solidFill>
                <a:latin typeface="Times New Roman" pitchFamily="18" charset="0"/>
                <a:cs typeface="Times New Roman" pitchFamily="18" charset="0"/>
              </a:rPr>
              <a:t>cele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două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părţi</a:t>
            </a:r>
            <a:r>
              <a:rPr lang="en-US" dirty="0">
                <a:solidFill>
                  <a:srgbClr val="000000"/>
                </a:solidFill>
                <a:latin typeface="Times New Roman" pitchFamily="18" charset="0"/>
                <a:cs typeface="Times New Roman" pitchFamily="18" charset="0"/>
              </a:rPr>
              <a:t> ale </a:t>
            </a:r>
            <a:r>
              <a:rPr lang="en-US" dirty="0" err="1">
                <a:solidFill>
                  <a:srgbClr val="000000"/>
                </a:solidFill>
                <a:latin typeface="Times New Roman" pitchFamily="18" charset="0"/>
                <a:cs typeface="Times New Roman" pitchFamily="18" charset="0"/>
              </a:rPr>
              <a:t>lui</a:t>
            </a:r>
            <a:r>
              <a:rPr lang="en-US" dirty="0">
                <a:solidFill>
                  <a:srgbClr val="000000"/>
                </a:solidFill>
                <a:latin typeface="Times New Roman" pitchFamily="18" charset="0"/>
                <a:cs typeface="Times New Roman" pitchFamily="18" charset="0"/>
              </a:rPr>
              <a:t> de 4 </a:t>
            </a:r>
            <a:r>
              <a:rPr lang="en-US" dirty="0" err="1">
                <a:solidFill>
                  <a:srgbClr val="000000"/>
                </a:solidFill>
                <a:latin typeface="Times New Roman" pitchFamily="18" charset="0"/>
                <a:cs typeface="Times New Roman" pitchFamily="18" charset="0"/>
              </a:rPr>
              <a:t>biţi</a:t>
            </a:r>
            <a:r>
              <a:rPr lang="en-US" dirty="0">
                <a:solidFill>
                  <a:srgbClr val="000000"/>
                </a:solidFill>
                <a:latin typeface="Times New Roman" pitchFamily="18" charset="0"/>
                <a:cs typeface="Times New Roman" pitchFamily="18" charset="0"/>
              </a:rPr>
              <a:t> are </a:t>
            </a:r>
            <a:r>
              <a:rPr lang="en-US" dirty="0" err="1">
                <a:solidFill>
                  <a:srgbClr val="000000"/>
                </a:solidFill>
                <a:latin typeface="Times New Roman" pitchFamily="18" charset="0"/>
                <a:cs typeface="Times New Roman" pitchFamily="18" charset="0"/>
              </a:rPr>
              <a:t>posibilitatea</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de </a:t>
            </a:r>
            <a:r>
              <a:rPr lang="en-US" dirty="0" err="1" smtClean="0">
                <a:solidFill>
                  <a:srgbClr val="000000"/>
                </a:solidFill>
                <a:latin typeface="Times New Roman" pitchFamily="18" charset="0"/>
                <a:cs typeface="Times New Roman" pitchFamily="18" charset="0"/>
              </a:rPr>
              <a:t>poziţionare</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individuală</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fiecărei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zero </a:t>
            </a:r>
            <a:r>
              <a:rPr lang="en-US" dirty="0" err="1">
                <a:solidFill>
                  <a:srgbClr val="000000"/>
                </a:solidFill>
                <a:latin typeface="Times New Roman" pitchFamily="18" charset="0"/>
                <a:cs typeface="Times New Roman" pitchFamily="18" charset="0"/>
              </a:rPr>
              <a:t>sau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Porturile</a:t>
            </a:r>
            <a:r>
              <a:rPr lang="en-US" dirty="0">
                <a:solidFill>
                  <a:srgbClr val="000000"/>
                </a:solidFill>
                <a:latin typeface="Times New Roman" pitchFamily="18" charset="0"/>
                <a:cs typeface="Times New Roman" pitchFamily="18" charset="0"/>
              </a:rPr>
              <a:t> pot fi </a:t>
            </a:r>
            <a:r>
              <a:rPr lang="en-US" dirty="0" err="1">
                <a:solidFill>
                  <a:srgbClr val="000000"/>
                </a:solidFill>
                <a:latin typeface="Times New Roman" pitchFamily="18" charset="0"/>
                <a:cs typeface="Times New Roman" pitchFamily="18" charset="0"/>
              </a:rPr>
              <a:t>programate</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ca </a:t>
            </a:r>
            <a:r>
              <a:rPr lang="en-US" dirty="0" err="1" smtClean="0">
                <a:solidFill>
                  <a:srgbClr val="000000"/>
                </a:solidFill>
                <a:latin typeface="Times New Roman" pitchFamily="18" charset="0"/>
                <a:cs typeface="Times New Roman" pitchFamily="18" charset="0"/>
              </a:rPr>
              <a:t>ieşiri</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sau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intrări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menţin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sensul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programat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până</a:t>
            </a:r>
            <a:r>
              <a:rPr lang="en-US" dirty="0">
                <a:solidFill>
                  <a:srgbClr val="000000"/>
                </a:solidFill>
                <a:latin typeface="Times New Roman" pitchFamily="18" charset="0"/>
                <a:cs typeface="Times New Roman" pitchFamily="18" charset="0"/>
              </a:rPr>
              <a:t> la o </a:t>
            </a:r>
            <a:r>
              <a:rPr lang="en-US" dirty="0" err="1">
                <a:solidFill>
                  <a:srgbClr val="000000"/>
                </a:solidFill>
                <a:latin typeface="Times New Roman" pitchFamily="18" charset="0"/>
                <a:cs typeface="Times New Roman" pitchFamily="18" charset="0"/>
              </a:rPr>
              <a:t>nouă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programare</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2. </a:t>
            </a:r>
            <a:r>
              <a:rPr lang="en-US" dirty="0" err="1">
                <a:solidFill>
                  <a:srgbClr val="000000"/>
                </a:solidFill>
                <a:latin typeface="Times New Roman" pitchFamily="18" charset="0"/>
                <a:cs typeface="Times New Roman" pitchFamily="18" charset="0"/>
              </a:rPr>
              <a:t>Modul</a:t>
            </a:r>
            <a:r>
              <a:rPr lang="en-US" dirty="0">
                <a:solidFill>
                  <a:srgbClr val="000000"/>
                </a:solidFill>
                <a:latin typeface="Times New Roman" pitchFamily="18" charset="0"/>
                <a:cs typeface="Times New Roman" pitchFamily="18" charset="0"/>
              </a:rPr>
              <a:t> 1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un mod de </a:t>
            </a:r>
            <a:r>
              <a:rPr lang="en-US" dirty="0" err="1">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cu </a:t>
            </a:r>
            <a:r>
              <a:rPr lang="en-US" dirty="0" err="1">
                <a:solidFill>
                  <a:srgbClr val="000000"/>
                </a:solidFill>
                <a:latin typeface="Times New Roman" pitchFamily="18" charset="0"/>
                <a:cs typeface="Times New Roman" pitchFamily="18" charset="0"/>
              </a:rPr>
              <a:t>posibilitatea</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implementare</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unui</a:t>
            </a:r>
            <a:r>
              <a:rPr lang="en-US" dirty="0">
                <a:solidFill>
                  <a:srgbClr val="000000"/>
                </a:solidFill>
                <a:latin typeface="Times New Roman" pitchFamily="18" charset="0"/>
                <a:cs typeface="Times New Roman" pitchFamily="18" charset="0"/>
              </a:rPr>
              <a:t> protocol </a:t>
            </a:r>
            <a:r>
              <a:rPr lang="en-US" dirty="0" smtClean="0">
                <a:solidFill>
                  <a:srgbClr val="000000"/>
                </a:solidFill>
                <a:latin typeface="Times New Roman" pitchFamily="18" charset="0"/>
                <a:cs typeface="Times New Roman" pitchFamily="18" charset="0"/>
              </a:rPr>
              <a:t>de transfer</a:t>
            </a:r>
            <a:r>
              <a:rPr lang="en-US" dirty="0">
                <a:solidFill>
                  <a:srgbClr val="000000"/>
                </a:solidFill>
                <a:latin typeface="Times New Roman" pitchFamily="18" charset="0"/>
                <a:cs typeface="Times New Roman" pitchFamily="18" charset="0"/>
              </a:rPr>
              <a:t>. Se pot </a:t>
            </a:r>
            <a:r>
              <a:rPr lang="en-US" dirty="0" err="1">
                <a:solidFill>
                  <a:srgbClr val="000000"/>
                </a:solidFill>
                <a:latin typeface="Times New Roman" pitchFamily="18" charset="0"/>
                <a:cs typeface="Times New Roman" pitchFamily="18" charset="0"/>
              </a:rPr>
              <a:t>folosi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două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grupuri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grupul</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grupul</a:t>
            </a:r>
            <a:r>
              <a:rPr lang="en-US" dirty="0">
                <a:solidFill>
                  <a:srgbClr val="000000"/>
                </a:solidFill>
                <a:latin typeface="Times New Roman" pitchFamily="18" charset="0"/>
                <a:cs typeface="Times New Roman" pitchFamily="18" charset="0"/>
              </a:rPr>
              <a:t> B </a:t>
            </a:r>
            <a:r>
              <a:rPr lang="en-US" dirty="0" err="1">
                <a:solidFill>
                  <a:srgbClr val="000000"/>
                </a:solidFill>
                <a:latin typeface="Times New Roman" pitchFamily="18" charset="0"/>
                <a:cs typeface="Times New Roman" pitchFamily="18" charset="0"/>
              </a:rPr>
              <a:t>formate</a:t>
            </a:r>
            <a:r>
              <a:rPr lang="en-US" dirty="0">
                <a:solidFill>
                  <a:srgbClr val="000000"/>
                </a:solidFill>
                <a:latin typeface="Times New Roman" pitchFamily="18" charset="0"/>
                <a:cs typeface="Times New Roman" pitchFamily="18" charset="0"/>
              </a:rPr>
              <a:t> din </a:t>
            </a:r>
            <a:r>
              <a:rPr lang="en-US" dirty="0" err="1">
                <a:solidFill>
                  <a:srgbClr val="000000"/>
                </a:solidFill>
                <a:latin typeface="Times New Roman" pitchFamily="18" charset="0"/>
                <a:cs typeface="Times New Roman" pitchFamily="18" charset="0"/>
              </a:rPr>
              <a:t>porturile</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B ca </a:t>
            </a:r>
            <a:r>
              <a:rPr lang="en-US" dirty="0" err="1">
                <a:solidFill>
                  <a:srgbClr val="000000"/>
                </a:solidFill>
                <a:latin typeface="Times New Roman" pitchFamily="18" charset="0"/>
                <a:cs typeface="Times New Roman" pitchFamily="18" charset="0"/>
              </a:rPr>
              <a:t>porturi</a:t>
            </a:r>
            <a:r>
              <a:rPr lang="en-US" dirty="0">
                <a:solidFill>
                  <a:srgbClr val="000000"/>
                </a:solidFill>
                <a:latin typeface="Times New Roman" pitchFamily="18" charset="0"/>
                <a:cs typeface="Times New Roman" pitchFamily="18" charset="0"/>
              </a:rPr>
              <a:t> de date, </a:t>
            </a:r>
            <a:r>
              <a:rPr lang="en-US" dirty="0" err="1">
                <a:solidFill>
                  <a:srgbClr val="000000"/>
                </a:solidFill>
                <a:latin typeface="Times New Roman" pitchFamily="18" charset="0"/>
                <a:cs typeface="Times New Roman" pitchFamily="18" charset="0"/>
              </a:rPr>
              <a:t>asistate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semnale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comandă</a:t>
            </a:r>
            <a:r>
              <a:rPr lang="en-US" dirty="0">
                <a:solidFill>
                  <a:srgbClr val="000000"/>
                </a:solidFill>
                <a:latin typeface="Times New Roman" pitchFamily="18" charset="0"/>
                <a:cs typeface="Times New Roman" pitchFamily="18" charset="0"/>
              </a:rPr>
              <a:t> din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C. </a:t>
            </a:r>
            <a:r>
              <a:rPr lang="en-US" dirty="0" err="1">
                <a:solidFill>
                  <a:srgbClr val="000000"/>
                </a:solidFill>
                <a:latin typeface="Times New Roman" pitchFamily="18" charset="0"/>
                <a:cs typeface="Times New Roman" pitchFamily="18" charset="0"/>
              </a:rPr>
              <a:t>Porturile</a:t>
            </a:r>
            <a:r>
              <a:rPr lang="en-US" dirty="0">
                <a:solidFill>
                  <a:srgbClr val="000000"/>
                </a:solidFill>
                <a:latin typeface="Times New Roman" pitchFamily="18" charset="0"/>
                <a:cs typeface="Times New Roman" pitchFamily="18" charset="0"/>
              </a:rPr>
              <a:t> de date A </a:t>
            </a:r>
            <a:r>
              <a:rPr lang="en-US" dirty="0" err="1" smtClean="0">
                <a:solidFill>
                  <a:srgbClr val="000000"/>
                </a:solidFill>
                <a:latin typeface="Times New Roman" pitchFamily="18" charset="0"/>
                <a:cs typeface="Times New Roman" pitchFamily="18" charset="0"/>
              </a:rPr>
              <a:t>şi</a:t>
            </a:r>
            <a:r>
              <a:rPr lang="en-US" dirty="0" smtClean="0">
                <a:solidFill>
                  <a:srgbClr val="000000"/>
                </a:solidFill>
                <a:latin typeface="Times New Roman" pitchFamily="18" charset="0"/>
                <a:cs typeface="Times New Roman" pitchFamily="18" charset="0"/>
              </a:rPr>
              <a:t> B </a:t>
            </a:r>
            <a:r>
              <a:rPr lang="en-US" dirty="0">
                <a:solidFill>
                  <a:srgbClr val="000000"/>
                </a:solidFill>
                <a:latin typeface="Times New Roman" pitchFamily="18" charset="0"/>
                <a:cs typeface="Times New Roman" pitchFamily="18" charset="0"/>
              </a:rPr>
              <a:t>pot fi </a:t>
            </a:r>
            <a:r>
              <a:rPr lang="en-US" dirty="0" err="1">
                <a:solidFill>
                  <a:srgbClr val="000000"/>
                </a:solidFill>
                <a:latin typeface="Times New Roman" pitchFamily="18" charset="0"/>
                <a:cs typeface="Times New Roman" pitchFamily="18" charset="0"/>
              </a:rPr>
              <a:t>programate</a:t>
            </a:r>
            <a:r>
              <a:rPr lang="en-US" dirty="0">
                <a:solidFill>
                  <a:srgbClr val="000000"/>
                </a:solidFill>
                <a:latin typeface="Times New Roman" pitchFamily="18" charset="0"/>
                <a:cs typeface="Times New Roman" pitchFamily="18" charset="0"/>
              </a:rPr>
              <a:t> ca </a:t>
            </a:r>
            <a:r>
              <a:rPr lang="en-US" dirty="0" err="1">
                <a:solidFill>
                  <a:srgbClr val="000000"/>
                </a:solidFill>
                <a:latin typeface="Times New Roman" pitchFamily="18" charset="0"/>
                <a:cs typeface="Times New Roman" pitchFamily="18" charset="0"/>
              </a:rPr>
              <a:t>ieşiri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sau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intrări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menţin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sensul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programat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până</a:t>
            </a:r>
            <a:r>
              <a:rPr lang="en-US" dirty="0">
                <a:solidFill>
                  <a:srgbClr val="000000"/>
                </a:solidFill>
                <a:latin typeface="Times New Roman" pitchFamily="18" charset="0"/>
                <a:cs typeface="Times New Roman" pitchFamily="18" charset="0"/>
              </a:rPr>
              <a:t> la o </a:t>
            </a:r>
            <a:r>
              <a:rPr lang="en-US" dirty="0" err="1" smtClean="0">
                <a:solidFill>
                  <a:srgbClr val="000000"/>
                </a:solidFill>
                <a:latin typeface="Times New Roman" pitchFamily="18" charset="0"/>
                <a:cs typeface="Times New Roman" pitchFamily="18" charset="0"/>
              </a:rPr>
              <a:t>nouă</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programare</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poate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folosi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dintre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porturile</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sau</a:t>
            </a:r>
            <a:r>
              <a:rPr lang="en-US" dirty="0">
                <a:solidFill>
                  <a:srgbClr val="000000"/>
                </a:solidFill>
                <a:latin typeface="Times New Roman" pitchFamily="18" charset="0"/>
                <a:cs typeface="Times New Roman" pitchFamily="18" charset="0"/>
              </a:rPr>
              <a:t> B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mod 0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celălalt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mod 1.</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3. </a:t>
            </a:r>
            <a:r>
              <a:rPr lang="en-US" dirty="0" err="1">
                <a:solidFill>
                  <a:srgbClr val="000000"/>
                </a:solidFill>
                <a:latin typeface="Times New Roman" pitchFamily="18" charset="0"/>
                <a:cs typeface="Times New Roman" pitchFamily="18" charset="0"/>
              </a:rPr>
              <a:t>Modul</a:t>
            </a:r>
            <a:r>
              <a:rPr lang="en-US" dirty="0">
                <a:solidFill>
                  <a:srgbClr val="000000"/>
                </a:solidFill>
                <a:latin typeface="Times New Roman" pitchFamily="18" charset="0"/>
                <a:cs typeface="Times New Roman" pitchFamily="18" charset="0"/>
              </a:rPr>
              <a:t> 2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un mod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care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folosit</a:t>
            </a:r>
            <a:r>
              <a:rPr lang="en-US" dirty="0">
                <a:solidFill>
                  <a:srgbClr val="000000"/>
                </a:solidFill>
                <a:latin typeface="Times New Roman" pitchFamily="18" charset="0"/>
                <a:cs typeface="Times New Roman" pitchFamily="18" charset="0"/>
              </a:rPr>
              <a:t> ca port de date </a:t>
            </a:r>
            <a:r>
              <a:rPr lang="en-US" dirty="0" err="1">
                <a:solidFill>
                  <a:srgbClr val="000000"/>
                </a:solidFill>
                <a:latin typeface="Times New Roman" pitchFamily="18" charset="0"/>
                <a:cs typeface="Times New Roman" pitchFamily="18" charset="0"/>
              </a:rPr>
              <a:t>bidirecţional</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asistat</a:t>
            </a:r>
            <a:r>
              <a:rPr lang="en-US" dirty="0" smtClean="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toate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liniile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portului</a:t>
            </a:r>
            <a:r>
              <a:rPr lang="en-US" dirty="0">
                <a:solidFill>
                  <a:srgbClr val="000000"/>
                </a:solidFill>
                <a:latin typeface="Times New Roman" pitchFamily="18" charset="0"/>
                <a:cs typeface="Times New Roman" pitchFamily="18" charset="0"/>
              </a:rPr>
              <a:t> C.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B </a:t>
            </a:r>
            <a:r>
              <a:rPr lang="en-US" dirty="0" err="1">
                <a:solidFill>
                  <a:srgbClr val="000000"/>
                </a:solidFill>
                <a:latin typeface="Times New Roman" pitchFamily="18" charset="0"/>
                <a:cs typeface="Times New Roman" pitchFamily="18" charset="0"/>
              </a:rPr>
              <a:t>poate</a:t>
            </a:r>
            <a:r>
              <a:rPr lang="en-US" dirty="0">
                <a:solidFill>
                  <a:srgbClr val="000000"/>
                </a:solidFill>
                <a:latin typeface="Times New Roman" pitchFamily="18" charset="0"/>
                <a:cs typeface="Times New Roman" pitchFamily="18" charset="0"/>
              </a:rPr>
              <a:t> fi </a:t>
            </a:r>
            <a:r>
              <a:rPr lang="en-US" dirty="0" err="1">
                <a:solidFill>
                  <a:srgbClr val="000000"/>
                </a:solidFill>
                <a:latin typeface="Times New Roman" pitchFamily="18" charset="0"/>
                <a:cs typeface="Times New Roman" pitchFamily="18" charset="0"/>
              </a:rPr>
              <a:t>folosit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acest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caz</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doar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modul</a:t>
            </a:r>
            <a:r>
              <a:rPr lang="en-US" dirty="0">
                <a:solidFill>
                  <a:srgbClr val="000000"/>
                </a:solidFill>
                <a:latin typeface="Times New Roman" pitchFamily="18" charset="0"/>
                <a:cs typeface="Times New Roman" pitchFamily="18" charset="0"/>
              </a:rPr>
              <a:t> 0.</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07916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0"/>
            <a:ext cx="5055079" cy="369332"/>
          </a:xfrm>
          <a:prstGeom prst="rect">
            <a:avLst/>
          </a:prstGeom>
        </p:spPr>
        <p:txBody>
          <a:bodyPr wrap="square">
            <a:spAutoFit/>
          </a:bodyPr>
          <a:lstStyle/>
          <a:p>
            <a:r>
              <a:rPr lang="ru-MO" b="1" smtClean="0">
                <a:solidFill>
                  <a:srgbClr val="000000"/>
                </a:solidFill>
                <a:latin typeface="Times New Roman" pitchFamily="18" charset="0"/>
                <a:cs typeface="Times New Roman" pitchFamily="18" charset="0"/>
              </a:rPr>
              <a:t>Тактовая частота </a:t>
            </a:r>
            <a:r>
              <a:rPr lang="en-US" b="1" smtClean="0">
                <a:solidFill>
                  <a:srgbClr val="000000"/>
                </a:solidFill>
                <a:latin typeface="Times New Roman" pitchFamily="18" charset="0"/>
                <a:cs typeface="Times New Roman" pitchFamily="18" charset="0"/>
              </a:rPr>
              <a:t> </a:t>
            </a:r>
            <a:r>
              <a:rPr lang="ru-MO" b="1">
                <a:solidFill>
                  <a:srgbClr val="000000"/>
                </a:solidFill>
                <a:latin typeface="Times New Roman" pitchFamily="18" charset="0"/>
                <a:cs typeface="Times New Roman" pitchFamily="18" charset="0"/>
              </a:rPr>
              <a:t>в серийных передачах</a:t>
            </a:r>
            <a:endParaRPr lang="en-US" dirty="0">
              <a:latin typeface="Times New Roman" pitchFamily="18" charset="0"/>
              <a:cs typeface="Times New Roman" pitchFamily="18" charset="0"/>
            </a:endParaRPr>
          </a:p>
        </p:txBody>
      </p:sp>
      <p:sp>
        <p:nvSpPr>
          <p:cNvPr id="5" name="Прямоугольник 4"/>
          <p:cNvSpPr/>
          <p:nvPr/>
        </p:nvSpPr>
        <p:spPr>
          <a:xfrm>
            <a:off x="0" y="369332"/>
            <a:ext cx="12192000" cy="1200329"/>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Существует несколько способов обеспечения корректного приема касания на приемнике 1. Тактовая частота передачи передается от передатчика к приемнику для чтения, рисунок 1 а.Обеспечивается высокая скорость, но расстояния небольшие. Затраты на дополнительную нить высоки. Примеры: последовательный периферийный интерфейс (SPI), IEEE1394a (1995), JTAG.</a:t>
            </a:r>
            <a:endParaRPr lang="en-US"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stretch>
            <a:fillRect/>
          </a:stretch>
        </p:blipFill>
        <p:spPr>
          <a:xfrm>
            <a:off x="2886934" y="1207699"/>
            <a:ext cx="5172225" cy="2195042"/>
          </a:xfrm>
          <a:prstGeom prst="rect">
            <a:avLst/>
          </a:prstGeom>
        </p:spPr>
      </p:pic>
      <p:pic>
        <p:nvPicPr>
          <p:cNvPr id="7" name="Рисунок 6"/>
          <p:cNvPicPr>
            <a:picLocks noChangeAspect="1"/>
          </p:cNvPicPr>
          <p:nvPr/>
        </p:nvPicPr>
        <p:blipFill>
          <a:blip r:embed="rId3" cstate="print"/>
          <a:stretch>
            <a:fillRect/>
          </a:stretch>
        </p:blipFill>
        <p:spPr>
          <a:xfrm>
            <a:off x="6248400" y="3514884"/>
            <a:ext cx="5943600" cy="2371725"/>
          </a:xfrm>
          <a:prstGeom prst="rect">
            <a:avLst/>
          </a:prstGeom>
        </p:spPr>
      </p:pic>
      <p:pic>
        <p:nvPicPr>
          <p:cNvPr id="8" name="Рисунок 7"/>
          <p:cNvPicPr>
            <a:picLocks noChangeAspect="1"/>
          </p:cNvPicPr>
          <p:nvPr/>
        </p:nvPicPr>
        <p:blipFill rotWithShape="1">
          <a:blip r:embed="rId4" cstate="print"/>
          <a:srcRect l="2441"/>
          <a:stretch/>
        </p:blipFill>
        <p:spPr>
          <a:xfrm>
            <a:off x="263611" y="3771137"/>
            <a:ext cx="5984789" cy="2450602"/>
          </a:xfrm>
          <a:prstGeom prst="rect">
            <a:avLst/>
          </a:prstGeom>
        </p:spPr>
      </p:pic>
      <p:sp>
        <p:nvSpPr>
          <p:cNvPr id="9" name="Прямоугольник 8"/>
          <p:cNvSpPr/>
          <p:nvPr/>
        </p:nvSpPr>
        <p:spPr>
          <a:xfrm>
            <a:off x="7381685" y="5886609"/>
            <a:ext cx="4523803"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Variante</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asigurare</a:t>
            </a:r>
            <a:r>
              <a:rPr lang="en-US" b="1" dirty="0">
                <a:solidFill>
                  <a:srgbClr val="000000"/>
                </a:solidFill>
                <a:latin typeface="Times New Roman" pitchFamily="18" charset="0"/>
                <a:cs typeface="Times New Roman" pitchFamily="18" charset="0"/>
              </a:rPr>
              <a:t> a </a:t>
            </a:r>
            <a:r>
              <a:rPr lang="en-US" b="1" dirty="0" err="1">
                <a:solidFill>
                  <a:srgbClr val="000000"/>
                </a:solidFill>
                <a:latin typeface="Times New Roman" pitchFamily="18" charset="0"/>
                <a:cs typeface="Times New Roman" pitchFamily="18" charset="0"/>
              </a:rPr>
              <a:t>tactului</a:t>
            </a:r>
            <a:r>
              <a:rPr lang="en-US" b="1" dirty="0">
                <a:solidFill>
                  <a:srgbClr val="000000"/>
                </a:solidFill>
                <a:latin typeface="Times New Roman" pitchFamily="18" charset="0"/>
                <a:cs typeface="Times New Roman" pitchFamily="18" charset="0"/>
              </a:rPr>
              <a:t> la </a:t>
            </a:r>
            <a:r>
              <a:rPr lang="en-US" b="1" dirty="0" err="1">
                <a:solidFill>
                  <a:srgbClr val="000000"/>
                </a:solidFill>
                <a:latin typeface="Times New Roman" pitchFamily="18" charset="0"/>
                <a:cs typeface="Times New Roman" pitchFamily="18" charset="0"/>
              </a:rPr>
              <a:t>recepţie</a:t>
            </a:r>
            <a:r>
              <a:rPr lang="en-US" b="1" dirty="0">
                <a:latin typeface="Times New Roman" pitchFamily="18" charset="0"/>
                <a:cs typeface="Times New Roman" pitchFamily="18" charset="0"/>
              </a:rPr>
              <a:t> </a:t>
            </a:r>
          </a:p>
        </p:txBody>
      </p:sp>
    </p:spTree>
    <p:extLst>
      <p:ext uri="{BB962C8B-B14F-4D97-AF65-F5344CB8AC3E}">
        <p14:creationId xmlns:p14="http://schemas.microsoft.com/office/powerpoint/2010/main" xmlns="" val="251223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2740152"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Protocoale</a:t>
            </a:r>
            <a:r>
              <a:rPr lang="en-US" b="1" dirty="0">
                <a:solidFill>
                  <a:srgbClr val="000000"/>
                </a:solidFill>
                <a:latin typeface="Times New Roman" pitchFamily="18" charset="0"/>
                <a:cs typeface="Times New Roman" pitchFamily="18" charset="0"/>
              </a:rPr>
              <a:t> de transfer</a:t>
            </a:r>
            <a:r>
              <a:rPr lang="en-US" dirty="0">
                <a:latin typeface="Times New Roman" pitchFamily="18" charset="0"/>
                <a:cs typeface="Times New Roman" pitchFamily="18" charset="0"/>
              </a:rPr>
              <a:t> </a:t>
            </a:r>
          </a:p>
        </p:txBody>
      </p:sp>
      <p:sp>
        <p:nvSpPr>
          <p:cNvPr id="5" name="Прямоугольник 4"/>
          <p:cNvSpPr/>
          <p:nvPr/>
        </p:nvSpPr>
        <p:spPr>
          <a:xfrm>
            <a:off x="0" y="369332"/>
            <a:ext cx="3590544" cy="369332"/>
          </a:xfrm>
          <a:prstGeom prst="rect">
            <a:avLst/>
          </a:prstGeom>
        </p:spPr>
        <p:txBody>
          <a:bodyPr wrap="square">
            <a:spAutoFit/>
          </a:bodyPr>
          <a:lstStyle/>
          <a:p>
            <a:r>
              <a:rPr lang="pt-BR" b="1">
                <a:solidFill>
                  <a:srgbClr val="000000"/>
                </a:solidFill>
                <a:latin typeface="Times New Roman" pitchFamily="18" charset="0"/>
                <a:cs typeface="Times New Roman" pitchFamily="18" charset="0"/>
              </a:rPr>
              <a:t>Protocolul de transfer în mod 1</a:t>
            </a:r>
            <a:r>
              <a:rPr lang="pt-BR">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Прямоугольник 5"/>
          <p:cNvSpPr/>
          <p:nvPr/>
        </p:nvSpPr>
        <p:spPr>
          <a:xfrm>
            <a:off x="0" y="738664"/>
            <a:ext cx="12192000" cy="923330"/>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ilustra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protocoalele</a:t>
            </a:r>
            <a:r>
              <a:rPr lang="en-US" dirty="0">
                <a:solidFill>
                  <a:srgbClr val="000000"/>
                </a:solidFill>
                <a:latin typeface="Times New Roman" pitchFamily="18" charset="0"/>
                <a:cs typeface="Times New Roman" pitchFamily="18" charset="0"/>
              </a:rPr>
              <a:t> de transfer </a:t>
            </a:r>
            <a:r>
              <a:rPr lang="en-US" dirty="0" err="1">
                <a:solidFill>
                  <a:srgbClr val="000000"/>
                </a:solidFill>
                <a:latin typeface="Times New Roman" pitchFamily="18" charset="0"/>
                <a:cs typeface="Times New Roman" pitchFamily="18" charset="0"/>
              </a:rPr>
              <a:t>paralel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prezentate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variante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una</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pentru</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transferul</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unidirecţional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intrare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transferul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unidirecţional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ieşire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una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pentru</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transferul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bidirecţional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Modurile</a:t>
            </a:r>
            <a:r>
              <a:rPr lang="en-US" dirty="0">
                <a:solidFill>
                  <a:srgbClr val="000000"/>
                </a:solidFill>
                <a:latin typeface="Times New Roman" pitchFamily="18" charset="0"/>
                <a:cs typeface="Times New Roman" pitchFamily="18" charset="0"/>
              </a:rPr>
              <a:t> de transfer </a:t>
            </a:r>
            <a:r>
              <a:rPr lang="en-US" dirty="0" err="1">
                <a:solidFill>
                  <a:srgbClr val="000000"/>
                </a:solidFill>
                <a:latin typeface="Times New Roman" pitchFamily="18" charset="0"/>
                <a:cs typeface="Times New Roman" pitchFamily="18" charset="0"/>
              </a:rPr>
              <a:t>prezentate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cele</a:t>
            </a:r>
            <a:r>
              <a:rPr lang="en-US" dirty="0">
                <a:solidFill>
                  <a:srgbClr val="000000"/>
                </a:solidFill>
                <a:latin typeface="Times New Roman" pitchFamily="18" charset="0"/>
                <a:cs typeface="Times New Roman" pitchFamily="18" charset="0"/>
              </a:rPr>
              <a:t> de la </a:t>
            </a:r>
            <a:r>
              <a:rPr lang="en-US" dirty="0" err="1" smtClean="0">
                <a:solidFill>
                  <a:srgbClr val="000000"/>
                </a:solidFill>
                <a:latin typeface="Times New Roman" pitchFamily="18" charset="0"/>
                <a:cs typeface="Times New Roman" pitchFamily="18" charset="0"/>
              </a:rPr>
              <a:t>circuitul</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interfaţă</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programabilă</a:t>
            </a:r>
            <a:r>
              <a:rPr lang="en-US" dirty="0">
                <a:solidFill>
                  <a:srgbClr val="000000"/>
                </a:solidFill>
                <a:latin typeface="Times New Roman" pitchFamily="18" charset="0"/>
                <a:cs typeface="Times New Roman" pitchFamily="18" charset="0"/>
              </a:rPr>
              <a:t> I8255 </a:t>
            </a:r>
            <a:r>
              <a:rPr lang="en-US" dirty="0" err="1">
                <a:solidFill>
                  <a:srgbClr val="000000"/>
                </a:solidFill>
                <a:latin typeface="Times New Roman" pitchFamily="18" charset="0"/>
                <a:cs typeface="Times New Roman" pitchFamily="18" charset="0"/>
              </a:rPr>
              <a:t>descris</a:t>
            </a:r>
            <a:r>
              <a:rPr lang="en-US" dirty="0">
                <a:solidFill>
                  <a:srgbClr val="000000"/>
                </a:solidFill>
                <a:latin typeface="Times New Roman" pitchFamily="18" charset="0"/>
                <a:cs typeface="Times New Roman" pitchFamily="18" charset="0"/>
              </a:rPr>
              <a:t> anterior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tipice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transferul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al </a:t>
            </a:r>
            <a:r>
              <a:rPr lang="en-US" dirty="0" err="1" smtClean="0">
                <a:solidFill>
                  <a:srgbClr val="000000"/>
                </a:solidFill>
                <a:latin typeface="Times New Roman" pitchFamily="18" charset="0"/>
                <a:cs typeface="Times New Roman" pitchFamily="18" charset="0"/>
              </a:rPr>
              <a:t>datelor</a:t>
            </a:r>
            <a:r>
              <a:rPr lang="en-US"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sp>
        <p:nvSpPr>
          <p:cNvPr id="7" name="Прямоугольник 6"/>
          <p:cNvSpPr/>
          <p:nvPr/>
        </p:nvSpPr>
        <p:spPr>
          <a:xfrm>
            <a:off x="0" y="1938993"/>
            <a:ext cx="6096000" cy="369332"/>
          </a:xfrm>
          <a:prstGeom prst="rect">
            <a:avLst/>
          </a:prstGeom>
        </p:spPr>
        <p:txBody>
          <a:bodyPr>
            <a:spAutoFit/>
          </a:bodyPr>
          <a:lstStyle/>
          <a:p>
            <a:r>
              <a:rPr lang="en-US" b="1" smtClean="0">
                <a:solidFill>
                  <a:srgbClr val="000000"/>
                </a:solidFill>
                <a:latin typeface="Times New Roman" pitchFamily="18" charset="0"/>
                <a:cs typeface="Times New Roman" pitchFamily="18" charset="0"/>
              </a:rPr>
              <a:t>Transferul unidirecţional de intrare</a:t>
            </a:r>
            <a:r>
              <a:rPr lang="en-US"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8" name="Прямоугольник 7"/>
          <p:cNvSpPr/>
          <p:nvPr/>
        </p:nvSpPr>
        <p:spPr>
          <a:xfrm>
            <a:off x="0" y="2215992"/>
            <a:ext cx="8641080" cy="369332"/>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Schema bloc de </a:t>
            </a:r>
            <a:r>
              <a:rPr lang="en-US" dirty="0" err="1">
                <a:solidFill>
                  <a:srgbClr val="000000"/>
                </a:solidFill>
                <a:latin typeface="Times New Roman" pitchFamily="18" charset="0"/>
                <a:cs typeface="Times New Roman" pitchFamily="18" charset="0"/>
              </a:rPr>
              <a:t>conectare</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unui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Echipament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Periferic</a:t>
            </a:r>
            <a:r>
              <a:rPr lang="en-US" dirty="0">
                <a:solidFill>
                  <a:srgbClr val="000000"/>
                </a:solidFill>
                <a:latin typeface="Times New Roman" pitchFamily="18" charset="0"/>
                <a:cs typeface="Times New Roman" pitchFamily="18" charset="0"/>
              </a:rPr>
              <a:t> (EP) la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 </a:t>
            </a:r>
            <a:endParaRPr lang="en-US" dirty="0">
              <a:latin typeface="Times New Roman" pitchFamily="18" charset="0"/>
              <a:cs typeface="Times New Roman" pitchFamily="18" charset="0"/>
            </a:endParaRPr>
          </a:p>
        </p:txBody>
      </p:sp>
      <p:pic>
        <p:nvPicPr>
          <p:cNvPr id="9" name="Рисунок 8"/>
          <p:cNvPicPr>
            <a:picLocks noChangeAspect="1"/>
          </p:cNvPicPr>
          <p:nvPr/>
        </p:nvPicPr>
        <p:blipFill>
          <a:blip r:embed="rId3" cstate="print"/>
          <a:stretch>
            <a:fillRect/>
          </a:stretch>
        </p:blipFill>
        <p:spPr>
          <a:xfrm>
            <a:off x="5867400" y="2765298"/>
            <a:ext cx="6324600" cy="2552700"/>
          </a:xfrm>
          <a:prstGeom prst="rect">
            <a:avLst/>
          </a:prstGeom>
        </p:spPr>
      </p:pic>
      <p:sp>
        <p:nvSpPr>
          <p:cNvPr id="10" name="Прямоугольник 9"/>
          <p:cNvSpPr/>
          <p:nvPr/>
        </p:nvSpPr>
        <p:spPr>
          <a:xfrm>
            <a:off x="7655052" y="5313306"/>
            <a:ext cx="2749296" cy="369332"/>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Protocolul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citire</a:t>
            </a:r>
            <a:r>
              <a:rPr lang="en-US" dirty="0">
                <a:solidFill>
                  <a:srgbClr val="000000"/>
                </a:solidFill>
                <a:latin typeface="Times New Roman" pitchFamily="18" charset="0"/>
                <a:cs typeface="Times New Roman" pitchFamily="18" charset="0"/>
              </a:rPr>
              <a:t> date</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xmlns="" val="744342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5355312"/>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Semnalele</a:t>
            </a:r>
            <a:r>
              <a:rPr lang="en-US" dirty="0">
                <a:solidFill>
                  <a:srgbClr val="000000"/>
                </a:solidFill>
                <a:latin typeface="Times New Roman" pitchFamily="18" charset="0"/>
                <a:cs typeface="Times New Roman" pitchFamily="18" charset="0"/>
              </a:rPr>
              <a:t> de protocol din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C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generate automat de </a:t>
            </a:r>
            <a:r>
              <a:rPr lang="en-US" dirty="0" err="1">
                <a:solidFill>
                  <a:srgbClr val="000000"/>
                </a:solidFill>
                <a:latin typeface="Times New Roman" pitchFamily="18" charset="0"/>
                <a:cs typeface="Times New Roman" pitchFamily="18" charset="0"/>
              </a:rPr>
              <a:t>circuitul</a:t>
            </a:r>
            <a:r>
              <a:rPr lang="en-US" dirty="0">
                <a:solidFill>
                  <a:srgbClr val="000000"/>
                </a:solidFill>
                <a:latin typeface="Times New Roman" pitchFamily="18" charset="0"/>
                <a:cs typeface="Times New Roman" pitchFamily="18" charset="0"/>
              </a:rPr>
              <a:t> I8255 </a:t>
            </a:r>
            <a:r>
              <a:rPr lang="en-US" dirty="0" err="1">
                <a:solidFill>
                  <a:srgbClr val="000000"/>
                </a:solidFill>
                <a:latin typeface="Times New Roman" pitchFamily="18" charset="0"/>
                <a:cs typeface="Times New Roman" pitchFamily="18" charset="0"/>
              </a:rPr>
              <a:t>iar</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semnalele</a:t>
            </a:r>
            <a:r>
              <a:rPr lang="en-US" dirty="0" smtClean="0">
                <a:solidFill>
                  <a:srgbClr val="000000"/>
                </a:solidFill>
                <a:latin typeface="Times New Roman" pitchFamily="18" charset="0"/>
                <a:cs typeface="Times New Roman" pitchFamily="18" charset="0"/>
              </a:rPr>
              <a:t> de </a:t>
            </a:r>
            <a:r>
              <a:rPr lang="en-US" dirty="0">
                <a:solidFill>
                  <a:srgbClr val="000000"/>
                </a:solidFill>
                <a:latin typeface="Times New Roman" pitchFamily="18" charset="0"/>
                <a:cs typeface="Times New Roman" pitchFamily="18" charset="0"/>
              </a:rPr>
              <a:t>stare pot fi </a:t>
            </a:r>
            <a:r>
              <a:rPr lang="en-US" dirty="0" err="1">
                <a:solidFill>
                  <a:srgbClr val="000000"/>
                </a:solidFill>
                <a:latin typeface="Times New Roman" pitchFamily="18" charset="0"/>
                <a:cs typeface="Times New Roman" pitchFamily="18" charset="0"/>
              </a:rPr>
              <a:t>citite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procesorul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gazdă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Semnalele</a:t>
            </a:r>
            <a:r>
              <a:rPr lang="en-US" dirty="0">
                <a:solidFill>
                  <a:srgbClr val="000000"/>
                </a:solidFill>
                <a:latin typeface="Times New Roman" pitchFamily="18" charset="0"/>
                <a:cs typeface="Times New Roman" pitchFamily="18" charset="0"/>
              </a:rPr>
              <a:t> de protocol au </a:t>
            </a:r>
            <a:r>
              <a:rPr lang="en-US" dirty="0" err="1" smtClean="0">
                <a:solidFill>
                  <a:srgbClr val="000000"/>
                </a:solidFill>
                <a:latin typeface="Times New Roman" pitchFamily="18" charset="0"/>
                <a:cs typeface="Times New Roman" pitchFamily="18" charset="0"/>
              </a:rPr>
              <a:t>următoarea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semnificaţie</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STBA </a:t>
            </a:r>
            <a:r>
              <a:rPr lang="en-US" dirty="0">
                <a:solidFill>
                  <a:srgbClr val="000000"/>
                </a:solidFill>
                <a:latin typeface="Times New Roman" pitchFamily="18" charset="0"/>
                <a:cs typeface="Times New Roman" pitchFamily="18" charset="0"/>
              </a:rPr>
              <a:t>(Strobe A)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un </a:t>
            </a:r>
            <a:r>
              <a:rPr lang="en-US" dirty="0" err="1">
                <a:solidFill>
                  <a:srgbClr val="000000"/>
                </a:solidFill>
                <a:latin typeface="Times New Roman" pitchFamily="18" charset="0"/>
                <a:cs typeface="Times New Roman" pitchFamily="18" charset="0"/>
              </a:rPr>
              <a:t>strob</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intrare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poziţia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liniei</a:t>
            </a:r>
            <a:r>
              <a:rPr lang="en-US" dirty="0">
                <a:solidFill>
                  <a:srgbClr val="000000"/>
                </a:solidFill>
                <a:latin typeface="Times New Roman" pitchFamily="18" charset="0"/>
                <a:cs typeface="Times New Roman" pitchFamily="18" charset="0"/>
              </a:rPr>
              <a:t> PC4. Cu </a:t>
            </a:r>
            <a:r>
              <a:rPr lang="en-US" dirty="0" err="1">
                <a:solidFill>
                  <a:srgbClr val="000000"/>
                </a:solidFill>
                <a:latin typeface="Times New Roman" pitchFamily="18" charset="0"/>
                <a:cs typeface="Times New Roman" pitchFamily="18" charset="0"/>
              </a:rPr>
              <a:t>acest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semnal</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EP </a:t>
            </a:r>
            <a:r>
              <a:rPr lang="en-US" dirty="0" err="1" smtClean="0">
                <a:solidFill>
                  <a:srgbClr val="000000"/>
                </a:solidFill>
                <a:latin typeface="Times New Roman" pitchFamily="18" charset="0"/>
                <a:cs typeface="Times New Roman" pitchFamily="18" charset="0"/>
              </a:rPr>
              <a:t>încarcă</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puse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liniile</a:t>
            </a:r>
            <a:r>
              <a:rPr lang="en-US" dirty="0">
                <a:solidFill>
                  <a:srgbClr val="000000"/>
                </a:solidFill>
                <a:latin typeface="Times New Roman" pitchFamily="18" charset="0"/>
                <a:cs typeface="Times New Roman" pitchFamily="18" charset="0"/>
              </a:rPr>
              <a:t> de date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de date A</a:t>
            </a:r>
            <a:r>
              <a:rPr lang="en-US" dirty="0" smtClean="0">
                <a:solidFill>
                  <a:srgbClr val="000000"/>
                </a:solidFill>
                <a:latin typeface="Times New Roman" pitchFamily="18" charset="0"/>
                <a:cs typeface="Times New Roman" pitchFamily="18" charset="0"/>
              </a:rPr>
              <a:t>. </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IBFA </a:t>
            </a:r>
            <a:r>
              <a:rPr lang="en-US" dirty="0">
                <a:solidFill>
                  <a:srgbClr val="000000"/>
                </a:solidFill>
                <a:latin typeface="Times New Roman" pitchFamily="18" charset="0"/>
                <a:cs typeface="Times New Roman" pitchFamily="18" charset="0"/>
              </a:rPr>
              <a:t>(Input Buffer Full A)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o </a:t>
            </a:r>
            <a:r>
              <a:rPr lang="en-US" dirty="0" err="1">
                <a:solidFill>
                  <a:srgbClr val="000000"/>
                </a:solidFill>
                <a:latin typeface="Times New Roman" pitchFamily="18" charset="0"/>
                <a:cs typeface="Times New Roman" pitchFamily="18" charset="0"/>
              </a:rPr>
              <a:t>linie</a:t>
            </a:r>
            <a:r>
              <a:rPr lang="en-US" dirty="0">
                <a:solidFill>
                  <a:srgbClr val="000000"/>
                </a:solidFill>
                <a:latin typeface="Times New Roman" pitchFamily="18" charset="0"/>
                <a:cs typeface="Times New Roman" pitchFamily="18" charset="0"/>
              </a:rPr>
              <a:t> de stare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poziţia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liniei</a:t>
            </a:r>
            <a:r>
              <a:rPr lang="en-US" dirty="0">
                <a:solidFill>
                  <a:srgbClr val="000000"/>
                </a:solidFill>
                <a:latin typeface="Times New Roman" pitchFamily="18" charset="0"/>
                <a:cs typeface="Times New Roman" pitchFamily="18" charset="0"/>
              </a:rPr>
              <a:t> PC5 care </a:t>
            </a:r>
            <a:r>
              <a:rPr lang="en-US" dirty="0" err="1">
                <a:solidFill>
                  <a:srgbClr val="000000"/>
                </a:solidFill>
                <a:latin typeface="Times New Roman" pitchFamily="18" charset="0"/>
                <a:cs typeface="Times New Roman" pitchFamily="18" charset="0"/>
              </a:rPr>
              <a:t>arată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datele</a:t>
            </a:r>
            <a:r>
              <a:rPr lang="en-US" dirty="0" smtClean="0">
                <a:solidFill>
                  <a:srgbClr val="000000"/>
                </a:solidFill>
                <a:latin typeface="Times New Roman" pitchFamily="18" charset="0"/>
                <a:cs typeface="Times New Roman" pitchFamily="18" charset="0"/>
              </a:rPr>
              <a:t> au </a:t>
            </a:r>
            <a:r>
              <a:rPr lang="en-US" dirty="0" err="1">
                <a:solidFill>
                  <a:srgbClr val="000000"/>
                </a:solidFill>
                <a:latin typeface="Times New Roman" pitchFamily="18" charset="0"/>
                <a:cs typeface="Times New Roman" pitchFamily="18" charset="0"/>
              </a:rPr>
              <a:t>fost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încărcate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bufferul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portului</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Acest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semnal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activat</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de </a:t>
            </a:r>
            <a:r>
              <a:rPr lang="en-US" dirty="0" smtClean="0">
                <a:solidFill>
                  <a:srgbClr val="000000"/>
                </a:solidFill>
                <a:latin typeface="Times New Roman" pitchFamily="18" charset="0"/>
                <a:cs typeface="Times New Roman" pitchFamily="18" charset="0"/>
              </a:rPr>
              <a:t>STBA de </a:t>
            </a:r>
            <a:r>
              <a:rPr lang="en-US" dirty="0">
                <a:solidFill>
                  <a:srgbClr val="000000"/>
                </a:solidFill>
                <a:latin typeface="Times New Roman" pitchFamily="18" charset="0"/>
                <a:cs typeface="Times New Roman" pitchFamily="18" charset="0"/>
              </a:rPr>
              <a:t>la EP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dezactivat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când</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procesorul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citeşte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când</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apare</a:t>
            </a:r>
            <a:r>
              <a:rPr lang="en-US" dirty="0">
                <a:solidFill>
                  <a:srgbClr val="000000"/>
                </a:solidFill>
                <a:latin typeface="Times New Roman" pitchFamily="18" charset="0"/>
                <a:cs typeface="Times New Roman" pitchFamily="18" charset="0"/>
              </a:rPr>
              <a:t> un RD active</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Semnalul</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IBFA </a:t>
            </a:r>
            <a:r>
              <a:rPr lang="en-US" dirty="0" err="1">
                <a:solidFill>
                  <a:srgbClr val="000000"/>
                </a:solidFill>
                <a:latin typeface="Times New Roman" pitchFamily="18" charset="0"/>
                <a:cs typeface="Times New Roman" pitchFamily="18" charset="0"/>
              </a:rPr>
              <a:t>poate</a:t>
            </a:r>
            <a:r>
              <a:rPr lang="en-US" dirty="0">
                <a:solidFill>
                  <a:srgbClr val="000000"/>
                </a:solidFill>
                <a:latin typeface="Times New Roman" pitchFamily="18" charset="0"/>
                <a:cs typeface="Times New Roman" pitchFamily="18" charset="0"/>
              </a:rPr>
              <a:t> fi </a:t>
            </a:r>
            <a:r>
              <a:rPr lang="en-US" dirty="0" err="1">
                <a:solidFill>
                  <a:srgbClr val="000000"/>
                </a:solidFill>
                <a:latin typeface="Times New Roman" pitchFamily="18" charset="0"/>
                <a:cs typeface="Times New Roman" pitchFamily="18" charset="0"/>
              </a:rPr>
              <a:t>folosit</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procesor</a:t>
            </a:r>
            <a:r>
              <a:rPr lang="en-US" dirty="0">
                <a:solidFill>
                  <a:srgbClr val="000000"/>
                </a:solidFill>
                <a:latin typeface="Times New Roman" pitchFamily="18" charset="0"/>
                <a:cs typeface="Times New Roman" pitchFamily="18" charset="0"/>
              </a:rPr>
              <a:t> care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informat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sau</a:t>
            </a:r>
            <a:r>
              <a:rPr lang="en-US" dirty="0">
                <a:solidFill>
                  <a:srgbClr val="000000"/>
                </a:solidFill>
                <a:latin typeface="Times New Roman" pitchFamily="18" charset="0"/>
                <a:cs typeface="Times New Roman" pitchFamily="18" charset="0"/>
              </a:rPr>
              <a:t> de EP ca o </a:t>
            </a:r>
            <a:r>
              <a:rPr lang="en-US" dirty="0" err="1">
                <a:solidFill>
                  <a:srgbClr val="000000"/>
                </a:solidFill>
                <a:latin typeface="Times New Roman" pitchFamily="18" charset="0"/>
                <a:cs typeface="Times New Roman" pitchFamily="18" charset="0"/>
              </a:rPr>
              <a:t>confirmare</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primirii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datelor</a:t>
            </a:r>
            <a:r>
              <a:rPr lang="en-US"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INTRA</a:t>
            </a:r>
            <a:r>
              <a:rPr lang="en-US" dirty="0">
                <a:solidFill>
                  <a:srgbClr val="000000"/>
                </a:solidFill>
                <a:latin typeface="Times New Roman" pitchFamily="18" charset="0"/>
                <a:cs typeface="Times New Roman" pitchFamily="18" charset="0"/>
              </a:rPr>
              <a:t> (Interrupt Request A)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o </a:t>
            </a:r>
            <a:r>
              <a:rPr lang="en-US" dirty="0" err="1">
                <a:solidFill>
                  <a:srgbClr val="000000"/>
                </a:solidFill>
                <a:latin typeface="Times New Roman" pitchFamily="18" charset="0"/>
                <a:cs typeface="Times New Roman" pitchFamily="18" charset="0"/>
              </a:rPr>
              <a:t>cerere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întrerupere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către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microprocesor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poziţia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liniei</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PC3, </a:t>
            </a:r>
            <a:r>
              <a:rPr lang="en-US" dirty="0" err="1">
                <a:solidFill>
                  <a:srgbClr val="000000"/>
                </a:solidFill>
                <a:latin typeface="Times New Roman" pitchFamily="18" charset="0"/>
                <a:cs typeface="Times New Roman" pitchFamily="18" charset="0"/>
              </a:rPr>
              <a:t>activată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când</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Cererea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activată</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STBA </a:t>
            </a:r>
            <a:r>
              <a:rPr lang="en-US" dirty="0" err="1" smtClean="0">
                <a:solidFill>
                  <a:srgbClr val="000000"/>
                </a:solidFill>
                <a:latin typeface="Times New Roman" pitchFamily="18" charset="0"/>
                <a:cs typeface="Times New Roman" pitchFamily="18" charset="0"/>
              </a:rPr>
              <a:t>şi</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dezactivată</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RD. </a:t>
            </a:r>
            <a:r>
              <a:rPr lang="en-US" dirty="0" err="1">
                <a:solidFill>
                  <a:srgbClr val="000000"/>
                </a:solidFill>
                <a:latin typeface="Times New Roman" pitchFamily="18" charset="0"/>
                <a:cs typeface="Times New Roman" pitchFamily="18" charset="0"/>
              </a:rPr>
              <a:t>Cererea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validată</a:t>
            </a:r>
            <a:r>
              <a:rPr lang="en-US" dirty="0">
                <a:solidFill>
                  <a:srgbClr val="000000"/>
                </a:solidFill>
                <a:latin typeface="Times New Roman" pitchFamily="18" charset="0"/>
                <a:cs typeface="Times New Roman" pitchFamily="18" charset="0"/>
              </a:rPr>
              <a:t> de un </a:t>
            </a:r>
            <a:r>
              <a:rPr lang="en-US" dirty="0" err="1">
                <a:solidFill>
                  <a:srgbClr val="000000"/>
                </a:solidFill>
                <a:latin typeface="Times New Roman" pitchFamily="18" charset="0"/>
                <a:cs typeface="Times New Roman" pitchFamily="18" charset="0"/>
              </a:rPr>
              <a:t>bistabil</a:t>
            </a:r>
            <a:r>
              <a:rPr lang="en-US" dirty="0">
                <a:solidFill>
                  <a:srgbClr val="000000"/>
                </a:solidFill>
                <a:latin typeface="Times New Roman" pitchFamily="18" charset="0"/>
                <a:cs typeface="Times New Roman" pitchFamily="18" charset="0"/>
              </a:rPr>
              <a:t> intern </a:t>
            </a:r>
            <a:r>
              <a:rPr lang="en-US" dirty="0" err="1">
                <a:solidFill>
                  <a:srgbClr val="000000"/>
                </a:solidFill>
                <a:latin typeface="Times New Roman" pitchFamily="18" charset="0"/>
                <a:cs typeface="Times New Roman" pitchFamily="18" charset="0"/>
              </a:rPr>
              <a:t>comandat</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de </a:t>
            </a:r>
            <a:r>
              <a:rPr lang="en-US" b="1" dirty="0" smtClean="0">
                <a:solidFill>
                  <a:srgbClr val="000000"/>
                </a:solidFill>
                <a:latin typeface="Times New Roman" pitchFamily="18" charset="0"/>
                <a:cs typeface="Times New Roman" pitchFamily="18" charset="0"/>
              </a:rPr>
              <a:t>INTEA</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(Interrupt Enable A), </a:t>
            </a:r>
            <a:r>
              <a:rPr lang="en-US" dirty="0" err="1">
                <a:solidFill>
                  <a:srgbClr val="000000"/>
                </a:solidFill>
                <a:latin typeface="Times New Roman" pitchFamily="18" charset="0"/>
                <a:cs typeface="Times New Roman" pitchFamily="18" charset="0"/>
              </a:rPr>
              <a:t>semnal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validare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întreruperi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poziţia</a:t>
            </a:r>
            <a:r>
              <a:rPr lang="en-US" dirty="0">
                <a:solidFill>
                  <a:srgbClr val="000000"/>
                </a:solidFill>
                <a:latin typeface="Times New Roman" pitchFamily="18" charset="0"/>
                <a:cs typeface="Times New Roman" pitchFamily="18" charset="0"/>
              </a:rPr>
              <a:t> PC4</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Liniile</a:t>
            </a:r>
            <a:r>
              <a:rPr lang="en-US" dirty="0">
                <a:solidFill>
                  <a:srgbClr val="000000"/>
                </a:solidFill>
                <a:latin typeface="Times New Roman" pitchFamily="18" charset="0"/>
                <a:cs typeface="Times New Roman" pitchFamily="18" charset="0"/>
              </a:rPr>
              <a:t> PC6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PC7 pot fi </a:t>
            </a:r>
            <a:r>
              <a:rPr lang="en-US" dirty="0" err="1">
                <a:solidFill>
                  <a:srgbClr val="000000"/>
                </a:solidFill>
                <a:latin typeface="Times New Roman" pitchFamily="18" charset="0"/>
                <a:cs typeface="Times New Roman" pitchFamily="18" charset="0"/>
              </a:rPr>
              <a:t>utilizate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către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proiectant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implementa</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operaţii</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suplimentare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protocol. </a:t>
            </a:r>
            <a:r>
              <a:rPr lang="en-US" dirty="0" err="1">
                <a:solidFill>
                  <a:srgbClr val="000000"/>
                </a:solidFill>
                <a:latin typeface="Times New Roman" pitchFamily="18" charset="0"/>
                <a:cs typeface="Times New Roman" pitchFamily="18" charset="0"/>
              </a:rPr>
              <a:t>Dacă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operaţii</a:t>
            </a:r>
            <a:r>
              <a:rPr lang="en-US" dirty="0">
                <a:solidFill>
                  <a:srgbClr val="000000"/>
                </a:solidFill>
                <a:latin typeface="Times New Roman" pitchFamily="18" charset="0"/>
                <a:cs typeface="Times New Roman" pitchFamily="18" charset="0"/>
              </a:rPr>
              <a:t> nu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necesare</a:t>
            </a:r>
            <a:r>
              <a:rPr lang="en-US" dirty="0">
                <a:solidFill>
                  <a:srgbClr val="000000"/>
                </a:solidFill>
                <a:latin typeface="Times New Roman" pitchFamily="18" charset="0"/>
                <a:cs typeface="Times New Roman" pitchFamily="18" charset="0"/>
              </a:rPr>
              <a:t>, se pot </a:t>
            </a:r>
            <a:r>
              <a:rPr lang="en-US" dirty="0" err="1">
                <a:solidFill>
                  <a:srgbClr val="000000"/>
                </a:solidFill>
                <a:latin typeface="Times New Roman" pitchFamily="18" charset="0"/>
                <a:cs typeface="Times New Roman" pitchFamily="18" charset="0"/>
              </a:rPr>
              <a:t>folosi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liniile</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ca </a:t>
            </a:r>
            <a:r>
              <a:rPr lang="en-US" dirty="0" err="1" smtClean="0">
                <a:solidFill>
                  <a:srgbClr val="000000"/>
                </a:solidFill>
                <a:latin typeface="Times New Roman" pitchFamily="18" charset="0"/>
                <a:cs typeface="Times New Roman" pitchFamily="18" charset="0"/>
              </a:rPr>
              <a:t>linii</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a:t>
            </a:r>
            <a:r>
              <a:rPr lang="en-US" dirty="0" err="1">
                <a:solidFill>
                  <a:srgbClr val="000000"/>
                </a:solidFill>
                <a:latin typeface="Times New Roman" pitchFamily="18" charset="0"/>
                <a:cs typeface="Times New Roman" pitchFamily="18" charset="0"/>
              </a:rPr>
              <a:t>semnalizare</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operaţiilor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curs (cum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exemplu</a:t>
            </a:r>
            <a:r>
              <a:rPr lang="en-US" dirty="0">
                <a:solidFill>
                  <a:srgbClr val="000000"/>
                </a:solidFill>
                <a:latin typeface="Times New Roman" pitchFamily="18" charset="0"/>
                <a:cs typeface="Times New Roman" pitchFamily="18" charset="0"/>
              </a:rPr>
              <a:t> LED-</a:t>
            </a:r>
            <a:r>
              <a:rPr lang="en-US" dirty="0" err="1">
                <a:solidFill>
                  <a:srgbClr val="000000"/>
                </a:solidFill>
                <a:latin typeface="Times New Roman" pitchFamily="18" charset="0"/>
                <a:cs typeface="Times New Roman" pitchFamily="18" charset="0"/>
              </a:rPr>
              <a:t>ul</a:t>
            </a:r>
            <a:r>
              <a:rPr lang="en-US" dirty="0">
                <a:solidFill>
                  <a:srgbClr val="000000"/>
                </a:solidFill>
                <a:latin typeface="Times New Roman" pitchFamily="18" charset="0"/>
                <a:cs typeface="Times New Roman" pitchFamily="18" charset="0"/>
              </a:rPr>
              <a:t> care </a:t>
            </a:r>
            <a:r>
              <a:rPr lang="en-US" dirty="0" err="1" smtClean="0">
                <a:solidFill>
                  <a:srgbClr val="000000"/>
                </a:solidFill>
                <a:latin typeface="Times New Roman" pitchFamily="18" charset="0"/>
                <a:cs typeface="Times New Roman" pitchFamily="18" charset="0"/>
              </a:rPr>
              <a:t>indică</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transferul</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cu hard </a:t>
            </a:r>
            <a:r>
              <a:rPr lang="en-US" dirty="0" err="1">
                <a:solidFill>
                  <a:srgbClr val="000000"/>
                </a:solidFill>
                <a:latin typeface="Times New Roman" pitchFamily="18" charset="0"/>
                <a:cs typeface="Times New Roman" pitchFamily="18" charset="0"/>
              </a:rPr>
              <a:t>discul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panoul</a:t>
            </a:r>
            <a:r>
              <a:rPr lang="en-US" dirty="0">
                <a:solidFill>
                  <a:srgbClr val="000000"/>
                </a:solidFill>
                <a:latin typeface="Times New Roman" pitchFamily="18" charset="0"/>
                <a:cs typeface="Times New Roman" pitchFamily="18" charset="0"/>
              </a:rPr>
              <a:t> frontal al </a:t>
            </a:r>
            <a:r>
              <a:rPr lang="en-US" dirty="0" err="1">
                <a:solidFill>
                  <a:srgbClr val="000000"/>
                </a:solidFill>
                <a:latin typeface="Times New Roman" pitchFamily="18" charset="0"/>
                <a:cs typeface="Times New Roman" pitchFamily="18" charset="0"/>
              </a:rPr>
              <a:t>unui</a:t>
            </a:r>
            <a:r>
              <a:rPr lang="en-US" dirty="0">
                <a:solidFill>
                  <a:srgbClr val="000000"/>
                </a:solidFill>
                <a:latin typeface="Times New Roman" pitchFamily="18" charset="0"/>
                <a:cs typeface="Times New Roman" pitchFamily="18" charset="0"/>
              </a:rPr>
              <a:t> PC). </a:t>
            </a:r>
            <a:endParaRPr lang="en-US" dirty="0" smtClean="0">
              <a:solidFill>
                <a:srgbClr val="000000"/>
              </a:solidFill>
              <a:latin typeface="Times New Roman" pitchFamily="18" charset="0"/>
              <a:cs typeface="Times New Roman" pitchFamily="18" charset="0"/>
            </a:endParaRPr>
          </a:p>
          <a:p>
            <a:r>
              <a:rPr lang="en-US" dirty="0" err="1">
                <a:solidFill>
                  <a:srgbClr val="000000"/>
                </a:solidFill>
                <a:latin typeface="Times New Roman" pitchFamily="18" charset="0"/>
                <a:cs typeface="Times New Roman" pitchFamily="18" charset="0"/>
              </a:rPr>
              <a:t>Corespunzător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portului</a:t>
            </a:r>
            <a:r>
              <a:rPr lang="en-US" dirty="0">
                <a:solidFill>
                  <a:srgbClr val="000000"/>
                </a:solidFill>
                <a:latin typeface="Times New Roman" pitchFamily="18" charset="0"/>
                <a:cs typeface="Times New Roman" pitchFamily="18" charset="0"/>
              </a:rPr>
              <a:t> B </a:t>
            </a:r>
            <a:r>
              <a:rPr lang="en-US" dirty="0" err="1">
                <a:solidFill>
                  <a:srgbClr val="000000"/>
                </a:solidFill>
                <a:latin typeface="Times New Roman" pitchFamily="18" charset="0"/>
                <a:cs typeface="Times New Roman" pitchFamily="18" charset="0"/>
              </a:rPr>
              <a:t>semnalele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INTEB (PC2), STBB (PC2), IBFB (PC1</a:t>
            </a:r>
            <a:r>
              <a:rPr lang="en-US" dirty="0" smtClean="0">
                <a:solidFill>
                  <a:srgbClr val="000000"/>
                </a:solidFill>
                <a:latin typeface="Times New Roman" pitchFamily="18" charset="0"/>
                <a:cs typeface="Times New Roman" pitchFamily="18" charset="0"/>
              </a:rPr>
              <a:t>), INTRB </a:t>
            </a:r>
            <a:r>
              <a:rPr lang="en-US" dirty="0">
                <a:solidFill>
                  <a:srgbClr val="000000"/>
                </a:solidFill>
                <a:latin typeface="Times New Roman" pitchFamily="18" charset="0"/>
                <a:cs typeface="Times New Roman" pitchFamily="18" charset="0"/>
              </a:rPr>
              <a:t>(PC0). </a:t>
            </a:r>
          </a:p>
        </p:txBody>
      </p:sp>
    </p:spTree>
    <p:extLst>
      <p:ext uri="{BB962C8B-B14F-4D97-AF65-F5344CB8AC3E}">
        <p14:creationId xmlns:p14="http://schemas.microsoft.com/office/powerpoint/2010/main" xmlns="" val="92300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Transferul</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unidirecţional</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ieşire</a:t>
            </a:r>
            <a:r>
              <a:rPr lang="en-US" dirty="0">
                <a:latin typeface="Times New Roman" pitchFamily="18" charset="0"/>
                <a:cs typeface="Times New Roman" pitchFamily="18" charset="0"/>
              </a:rPr>
              <a:t> </a:t>
            </a:r>
          </a:p>
        </p:txBody>
      </p:sp>
      <p:sp>
        <p:nvSpPr>
          <p:cNvPr id="5" name="Прямоугольник 4"/>
          <p:cNvSpPr/>
          <p:nvPr/>
        </p:nvSpPr>
        <p:spPr>
          <a:xfrm>
            <a:off x="0" y="369332"/>
            <a:ext cx="12192000" cy="4247317"/>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Semnalele</a:t>
            </a:r>
            <a:r>
              <a:rPr lang="en-US" dirty="0">
                <a:solidFill>
                  <a:srgbClr val="000000"/>
                </a:solidFill>
                <a:latin typeface="Times New Roman" pitchFamily="18" charset="0"/>
                <a:cs typeface="Times New Roman" pitchFamily="18" charset="0"/>
              </a:rPr>
              <a:t> de protocol </a:t>
            </a:r>
            <a:r>
              <a:rPr lang="en-US" dirty="0" err="1">
                <a:solidFill>
                  <a:srgbClr val="000000"/>
                </a:solidFill>
                <a:latin typeface="Times New Roman" pitchFamily="18" charset="0"/>
                <a:cs typeface="Times New Roman" pitchFamily="18" charset="0"/>
              </a:rPr>
              <a:t>sunt</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OBFA </a:t>
            </a:r>
            <a:r>
              <a:rPr lang="en-US" dirty="0">
                <a:solidFill>
                  <a:srgbClr val="000000"/>
                </a:solidFill>
                <a:latin typeface="Times New Roman" pitchFamily="18" charset="0"/>
                <a:cs typeface="Times New Roman" pitchFamily="18" charset="0"/>
              </a:rPr>
              <a:t>(Output Buffer Full A)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poziţia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liniei</a:t>
            </a:r>
            <a:r>
              <a:rPr lang="en-US" dirty="0">
                <a:solidFill>
                  <a:srgbClr val="000000"/>
                </a:solidFill>
                <a:latin typeface="Times New Roman" pitchFamily="18" charset="0"/>
                <a:cs typeface="Times New Roman" pitchFamily="18" charset="0"/>
              </a:rPr>
              <a:t> PC7 </a:t>
            </a:r>
            <a:r>
              <a:rPr lang="en-US" dirty="0" err="1">
                <a:solidFill>
                  <a:srgbClr val="000000"/>
                </a:solidFill>
                <a:latin typeface="Times New Roman" pitchFamily="18" charset="0"/>
                <a:cs typeface="Times New Roman" pitchFamily="18" charset="0"/>
              </a:rPr>
              <a:t>semnalează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registrul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ieşire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este</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plin</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pot fi </a:t>
            </a:r>
            <a:r>
              <a:rPr lang="en-US" dirty="0" err="1">
                <a:solidFill>
                  <a:srgbClr val="000000"/>
                </a:solidFill>
                <a:latin typeface="Times New Roman" pitchFamily="18" charset="0"/>
                <a:cs typeface="Times New Roman" pitchFamily="18" charset="0"/>
              </a:rPr>
              <a:t>preluate</a:t>
            </a:r>
            <a:r>
              <a:rPr lang="en-US" dirty="0">
                <a:solidFill>
                  <a:srgbClr val="000000"/>
                </a:solidFill>
                <a:latin typeface="Times New Roman" pitchFamily="18" charset="0"/>
                <a:cs typeface="Times New Roman" pitchFamily="18" charset="0"/>
              </a:rPr>
              <a:t> de EP.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activat</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scrierea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I8255 </a:t>
            </a:r>
            <a:r>
              <a:rPr lang="en-US" dirty="0" smtClean="0">
                <a:solidFill>
                  <a:srgbClr val="000000"/>
                </a:solidFill>
                <a:latin typeface="Times New Roman" pitchFamily="18" charset="0"/>
                <a:cs typeface="Times New Roman" pitchFamily="18" charset="0"/>
              </a:rPr>
              <a:t>de </a:t>
            </a:r>
            <a:r>
              <a:rPr lang="en-US" dirty="0" err="1" smtClean="0">
                <a:solidFill>
                  <a:srgbClr val="000000"/>
                </a:solidFill>
                <a:latin typeface="Times New Roman" pitchFamily="18" charset="0"/>
                <a:cs typeface="Times New Roman" pitchFamily="18" charset="0"/>
              </a:rPr>
              <a:t>către</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procesor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indicat</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magistrală</a:t>
            </a:r>
            <a:r>
              <a:rPr lang="en-US" dirty="0">
                <a:solidFill>
                  <a:srgbClr val="000000"/>
                </a:solidFill>
                <a:latin typeface="Times New Roman" pitchFamily="18" charset="0"/>
                <a:cs typeface="Times New Roman" pitchFamily="18" charset="0"/>
              </a:rPr>
              <a:t> WR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dezactivat</a:t>
            </a:r>
            <a:r>
              <a:rPr lang="en-US" dirty="0">
                <a:solidFill>
                  <a:srgbClr val="000000"/>
                </a:solidFill>
                <a:latin typeface="Times New Roman" pitchFamily="18" charset="0"/>
                <a:cs typeface="Times New Roman" pitchFamily="18" charset="0"/>
              </a:rPr>
              <a:t> de </a:t>
            </a:r>
            <a:r>
              <a:rPr lang="en-US" dirty="0" err="1" smtClean="0">
                <a:solidFill>
                  <a:srgbClr val="000000"/>
                </a:solidFill>
                <a:latin typeface="Times New Roman" pitchFamily="18" charset="0"/>
                <a:cs typeface="Times New Roman" pitchFamily="18" charset="0"/>
              </a:rPr>
              <a:t>preluarea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datelor</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a:t>
            </a:r>
            <a:r>
              <a:rPr lang="en-US" dirty="0" err="1">
                <a:solidFill>
                  <a:srgbClr val="000000"/>
                </a:solidFill>
                <a:latin typeface="Times New Roman" pitchFamily="18" charset="0"/>
                <a:cs typeface="Times New Roman" pitchFamily="18" charset="0"/>
              </a:rPr>
              <a:t>către</a:t>
            </a:r>
            <a:r>
              <a:rPr lang="en-US" dirty="0">
                <a:solidFill>
                  <a:srgbClr val="000000"/>
                </a:solidFill>
                <a:latin typeface="Times New Roman" pitchFamily="18" charset="0"/>
                <a:cs typeface="Times New Roman" pitchFamily="18" charset="0"/>
              </a:rPr>
              <a:t> EP, </a:t>
            </a:r>
            <a:r>
              <a:rPr lang="en-US" dirty="0" err="1">
                <a:solidFill>
                  <a:srgbClr val="000000"/>
                </a:solidFill>
                <a:latin typeface="Times New Roman" pitchFamily="18" charset="0"/>
                <a:cs typeface="Times New Roman" pitchFamily="18" charset="0"/>
              </a:rPr>
              <a:t>semnalizată</a:t>
            </a:r>
            <a:r>
              <a:rPr lang="en-US" dirty="0">
                <a:solidFill>
                  <a:srgbClr val="000000"/>
                </a:solidFill>
                <a:latin typeface="Times New Roman" pitchFamily="18" charset="0"/>
                <a:cs typeface="Times New Roman" pitchFamily="18" charset="0"/>
              </a:rPr>
              <a:t> cu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ACKA.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OBFA </a:t>
            </a:r>
            <a:r>
              <a:rPr lang="en-US" dirty="0" err="1">
                <a:solidFill>
                  <a:srgbClr val="000000"/>
                </a:solidFill>
                <a:latin typeface="Times New Roman" pitchFamily="18" charset="0"/>
                <a:cs typeface="Times New Roman" pitchFamily="18" charset="0"/>
              </a:rPr>
              <a:t>poate</a:t>
            </a:r>
            <a:r>
              <a:rPr lang="en-US" dirty="0">
                <a:solidFill>
                  <a:srgbClr val="000000"/>
                </a:solidFill>
                <a:latin typeface="Times New Roman" pitchFamily="18" charset="0"/>
                <a:cs typeface="Times New Roman" pitchFamily="18" charset="0"/>
              </a:rPr>
              <a:t> fi </a:t>
            </a:r>
            <a:r>
              <a:rPr lang="en-US" dirty="0" err="1">
                <a:solidFill>
                  <a:srgbClr val="000000"/>
                </a:solidFill>
                <a:latin typeface="Times New Roman" pitchFamily="18" charset="0"/>
                <a:cs typeface="Times New Roman" pitchFamily="18" charset="0"/>
              </a:rPr>
              <a:t>folosit</a:t>
            </a:r>
            <a:r>
              <a:rPr lang="en-US" dirty="0">
                <a:solidFill>
                  <a:srgbClr val="000000"/>
                </a:solidFill>
                <a:latin typeface="Times New Roman" pitchFamily="18" charset="0"/>
                <a:cs typeface="Times New Roman" pitchFamily="18" charset="0"/>
              </a:rPr>
              <a:t> de</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procesor</a:t>
            </a:r>
            <a:r>
              <a:rPr lang="en-US" dirty="0">
                <a:solidFill>
                  <a:srgbClr val="000000"/>
                </a:solidFill>
                <a:latin typeface="Times New Roman" pitchFamily="18" charset="0"/>
                <a:cs typeface="Times New Roman" pitchFamily="18" charset="0"/>
              </a:rPr>
              <a:t> care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informat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au </a:t>
            </a:r>
            <a:r>
              <a:rPr lang="en-US" dirty="0" err="1">
                <a:solidFill>
                  <a:srgbClr val="000000"/>
                </a:solidFill>
                <a:latin typeface="Times New Roman" pitchFamily="18" charset="0"/>
                <a:cs typeface="Times New Roman" pitchFamily="18" charset="0"/>
              </a:rPr>
              <a:t>fost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preluate</a:t>
            </a:r>
            <a:r>
              <a:rPr lang="en-US" dirty="0">
                <a:solidFill>
                  <a:srgbClr val="000000"/>
                </a:solidFill>
                <a:latin typeface="Times New Roman" pitchFamily="18" charset="0"/>
                <a:cs typeface="Times New Roman" pitchFamily="18" charset="0"/>
              </a:rPr>
              <a:t> de EP </a:t>
            </a:r>
            <a:r>
              <a:rPr lang="en-US" dirty="0" err="1">
                <a:solidFill>
                  <a:srgbClr val="000000"/>
                </a:solidFill>
                <a:latin typeface="Times New Roman" pitchFamily="18" charset="0"/>
                <a:cs typeface="Times New Roman" pitchFamily="18" charset="0"/>
              </a:rPr>
              <a:t>sau</a:t>
            </a:r>
            <a:r>
              <a:rPr lang="en-US" dirty="0">
                <a:solidFill>
                  <a:srgbClr val="000000"/>
                </a:solidFill>
                <a:latin typeface="Times New Roman" pitchFamily="18" charset="0"/>
                <a:cs typeface="Times New Roman" pitchFamily="18" charset="0"/>
              </a:rPr>
              <a:t> de EP care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informat</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că</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pot fi </a:t>
            </a:r>
            <a:r>
              <a:rPr lang="en-US" dirty="0" err="1">
                <a:solidFill>
                  <a:srgbClr val="000000"/>
                </a:solidFill>
                <a:latin typeface="Times New Roman" pitchFamily="18" charset="0"/>
                <a:cs typeface="Times New Roman" pitchFamily="18" charset="0"/>
              </a:rPr>
              <a:t>citite</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ACKA </a:t>
            </a:r>
            <a:r>
              <a:rPr lang="en-US" dirty="0">
                <a:solidFill>
                  <a:srgbClr val="000000"/>
                </a:solidFill>
                <a:latin typeface="Times New Roman" pitchFamily="18" charset="0"/>
                <a:cs typeface="Times New Roman" pitchFamily="18" charset="0"/>
              </a:rPr>
              <a:t>(Acknowledge A)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un </a:t>
            </a:r>
            <a:r>
              <a:rPr lang="en-US" dirty="0" err="1">
                <a:solidFill>
                  <a:srgbClr val="000000"/>
                </a:solidFill>
                <a:latin typeface="Times New Roman" pitchFamily="18" charset="0"/>
                <a:cs typeface="Times New Roman" pitchFamily="18" charset="0"/>
              </a:rPr>
              <a:t>semnal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poziţia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liniei</a:t>
            </a:r>
            <a:r>
              <a:rPr lang="en-US" dirty="0">
                <a:solidFill>
                  <a:srgbClr val="000000"/>
                </a:solidFill>
                <a:latin typeface="Times New Roman" pitchFamily="18" charset="0"/>
                <a:cs typeface="Times New Roman" pitchFamily="18" charset="0"/>
              </a:rPr>
              <a:t> PC6 care </a:t>
            </a:r>
            <a:r>
              <a:rPr lang="en-US" dirty="0" err="1">
                <a:solidFill>
                  <a:srgbClr val="000000"/>
                </a:solidFill>
                <a:latin typeface="Times New Roman" pitchFamily="18" charset="0"/>
                <a:cs typeface="Times New Roman" pitchFamily="18" charset="0"/>
              </a:rPr>
              <a:t>confirmă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au </a:t>
            </a:r>
            <a:r>
              <a:rPr lang="en-US" dirty="0" err="1" smtClean="0">
                <a:solidFill>
                  <a:srgbClr val="000000"/>
                </a:solidFill>
                <a:latin typeface="Times New Roman" pitchFamily="18" charset="0"/>
                <a:cs typeface="Times New Roman" pitchFamily="18" charset="0"/>
              </a:rPr>
              <a:t>fost</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acceptate</a:t>
            </a:r>
            <a:r>
              <a:rPr lang="en-US" dirty="0">
                <a:solidFill>
                  <a:srgbClr val="000000"/>
                </a:solidFill>
                <a:latin typeface="Times New Roman" pitchFamily="18" charset="0"/>
                <a:cs typeface="Times New Roman" pitchFamily="18" charset="0"/>
              </a:rPr>
              <a:t> de EP.</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b="1" dirty="0">
                <a:solidFill>
                  <a:srgbClr val="000000"/>
                </a:solidFill>
                <a:latin typeface="Times New Roman" pitchFamily="18" charset="0"/>
                <a:cs typeface="Times New Roman" pitchFamily="18" charset="0"/>
              </a:rPr>
              <a:t>INTRA</a:t>
            </a:r>
            <a:r>
              <a:rPr lang="en-US" dirty="0">
                <a:solidFill>
                  <a:srgbClr val="000000"/>
                </a:solidFill>
                <a:latin typeface="Times New Roman" pitchFamily="18" charset="0"/>
                <a:cs typeface="Times New Roman" pitchFamily="18" charset="0"/>
              </a:rPr>
              <a:t> (Interrupt Request A)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o </a:t>
            </a:r>
            <a:r>
              <a:rPr lang="en-US" dirty="0" err="1">
                <a:solidFill>
                  <a:srgbClr val="000000"/>
                </a:solidFill>
                <a:latin typeface="Times New Roman" pitchFamily="18" charset="0"/>
                <a:cs typeface="Times New Roman" pitchFamily="18" charset="0"/>
              </a:rPr>
              <a:t>cerere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întrerupere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către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microprocesor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poziţia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liniei</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PC3, </a:t>
            </a:r>
            <a:r>
              <a:rPr lang="en-US" dirty="0" err="1">
                <a:solidFill>
                  <a:srgbClr val="000000"/>
                </a:solidFill>
                <a:latin typeface="Times New Roman" pitchFamily="18" charset="0"/>
                <a:cs typeface="Times New Roman" pitchFamily="18" charset="0"/>
              </a:rPr>
              <a:t>activată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când</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datele</a:t>
            </a:r>
            <a:r>
              <a:rPr lang="en-US" dirty="0">
                <a:solidFill>
                  <a:srgbClr val="000000"/>
                </a:solidFill>
                <a:latin typeface="Times New Roman" pitchFamily="18" charset="0"/>
                <a:cs typeface="Times New Roman" pitchFamily="18" charset="0"/>
              </a:rPr>
              <a:t> au </a:t>
            </a:r>
            <a:r>
              <a:rPr lang="en-US" dirty="0" err="1">
                <a:solidFill>
                  <a:srgbClr val="000000"/>
                </a:solidFill>
                <a:latin typeface="Times New Roman" pitchFamily="18" charset="0"/>
                <a:cs typeface="Times New Roman" pitchFamily="18" charset="0"/>
              </a:rPr>
              <a:t>fost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preluate</a:t>
            </a:r>
            <a:r>
              <a:rPr lang="en-US" dirty="0">
                <a:solidFill>
                  <a:srgbClr val="000000"/>
                </a:solidFill>
                <a:latin typeface="Times New Roman" pitchFamily="18" charset="0"/>
                <a:cs typeface="Times New Roman" pitchFamily="18" charset="0"/>
              </a:rPr>
              <a:t> de EP. </a:t>
            </a:r>
            <a:r>
              <a:rPr lang="en-US" dirty="0" err="1">
                <a:solidFill>
                  <a:srgbClr val="000000"/>
                </a:solidFill>
                <a:latin typeface="Times New Roman" pitchFamily="18" charset="0"/>
                <a:cs typeface="Times New Roman" pitchFamily="18" charset="0"/>
              </a:rPr>
              <a:t>Cererea</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întrerupere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este</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activată</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a:t>
            </a:r>
            <a:r>
              <a:rPr lang="en-US" dirty="0" err="1">
                <a:solidFill>
                  <a:srgbClr val="000000"/>
                </a:solidFill>
                <a:latin typeface="Times New Roman" pitchFamily="18" charset="0"/>
                <a:cs typeface="Times New Roman" pitchFamily="18" charset="0"/>
              </a:rPr>
              <a:t>semnalul</a:t>
            </a:r>
            <a:r>
              <a:rPr lang="en-US" dirty="0">
                <a:solidFill>
                  <a:srgbClr val="000000"/>
                </a:solidFill>
                <a:latin typeface="Times New Roman" pitchFamily="18" charset="0"/>
                <a:cs typeface="Times New Roman" pitchFamily="18" charset="0"/>
              </a:rPr>
              <a:t> ACKA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dezactivată</a:t>
            </a:r>
            <a:r>
              <a:rPr lang="en-US" dirty="0">
                <a:solidFill>
                  <a:srgbClr val="000000"/>
                </a:solidFill>
                <a:latin typeface="Times New Roman" pitchFamily="18" charset="0"/>
                <a:cs typeface="Times New Roman" pitchFamily="18" charset="0"/>
              </a:rPr>
              <a:t> de WR. </a:t>
            </a:r>
            <a:r>
              <a:rPr lang="en-US" dirty="0" err="1">
                <a:solidFill>
                  <a:srgbClr val="000000"/>
                </a:solidFill>
                <a:latin typeface="Times New Roman" pitchFamily="18" charset="0"/>
                <a:cs typeface="Times New Roman" pitchFamily="18" charset="0"/>
              </a:rPr>
              <a:t>Cererea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validată</a:t>
            </a:r>
            <a:r>
              <a:rPr lang="en-US" dirty="0">
                <a:solidFill>
                  <a:srgbClr val="000000"/>
                </a:solidFill>
                <a:latin typeface="Times New Roman" pitchFamily="18" charset="0"/>
                <a:cs typeface="Times New Roman" pitchFamily="18" charset="0"/>
              </a:rPr>
              <a:t> de un </a:t>
            </a:r>
            <a:r>
              <a:rPr lang="en-US" dirty="0" err="1" smtClean="0">
                <a:solidFill>
                  <a:srgbClr val="000000"/>
                </a:solidFill>
                <a:latin typeface="Times New Roman" pitchFamily="18" charset="0"/>
                <a:cs typeface="Times New Roman" pitchFamily="18" charset="0"/>
              </a:rPr>
              <a:t>bistabil</a:t>
            </a:r>
            <a:r>
              <a:rPr lang="en-US" dirty="0" smtClean="0">
                <a:solidFill>
                  <a:srgbClr val="000000"/>
                </a:solidFill>
                <a:latin typeface="Times New Roman" pitchFamily="18" charset="0"/>
                <a:cs typeface="Times New Roman" pitchFamily="18" charset="0"/>
              </a:rPr>
              <a:t> intern </a:t>
            </a:r>
            <a:r>
              <a:rPr lang="en-US" dirty="0" err="1">
                <a:solidFill>
                  <a:srgbClr val="000000"/>
                </a:solidFill>
                <a:latin typeface="Times New Roman" pitchFamily="18" charset="0"/>
                <a:cs typeface="Times New Roman" pitchFamily="18" charset="0"/>
              </a:rPr>
              <a:t>comandat</a:t>
            </a:r>
            <a:r>
              <a:rPr lang="en-US" dirty="0">
                <a:solidFill>
                  <a:srgbClr val="000000"/>
                </a:solidFill>
                <a:latin typeface="Times New Roman" pitchFamily="18" charset="0"/>
                <a:cs typeface="Times New Roman" pitchFamily="18" charset="0"/>
              </a:rPr>
              <a:t> de </a:t>
            </a:r>
            <a:r>
              <a:rPr lang="en-US" b="1" dirty="0">
                <a:solidFill>
                  <a:srgbClr val="000000"/>
                </a:solidFill>
                <a:latin typeface="Times New Roman" pitchFamily="18" charset="0"/>
                <a:cs typeface="Times New Roman" pitchFamily="18" charset="0"/>
              </a:rPr>
              <a:t>INTEA</a:t>
            </a:r>
            <a:r>
              <a:rPr lang="en-US" dirty="0">
                <a:solidFill>
                  <a:srgbClr val="000000"/>
                </a:solidFill>
                <a:latin typeface="Times New Roman" pitchFamily="18" charset="0"/>
                <a:cs typeface="Times New Roman" pitchFamily="18" charset="0"/>
              </a:rPr>
              <a:t> (Interrupt Enable A), </a:t>
            </a:r>
            <a:r>
              <a:rPr lang="en-US" dirty="0" err="1">
                <a:solidFill>
                  <a:srgbClr val="000000"/>
                </a:solidFill>
                <a:latin typeface="Times New Roman" pitchFamily="18" charset="0"/>
                <a:cs typeface="Times New Roman" pitchFamily="18" charset="0"/>
              </a:rPr>
              <a:t>semnal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validare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întreruperi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poziţia</a:t>
            </a:r>
            <a:r>
              <a:rPr lang="en-US" dirty="0">
                <a:solidFill>
                  <a:srgbClr val="000000"/>
                </a:solidFill>
                <a:latin typeface="Times New Roman" pitchFamily="18" charset="0"/>
                <a:cs typeface="Times New Roman" pitchFamily="18" charset="0"/>
              </a:rPr>
              <a:t> PC6</a:t>
            </a:r>
            <a:r>
              <a:rPr lang="en-US" dirty="0" smtClean="0">
                <a:solidFill>
                  <a:srgbClr val="000000"/>
                </a:solidFill>
                <a:latin typeface="Times New Roman" pitchFamily="18" charset="0"/>
                <a:cs typeface="Times New Roman" pitchFamily="18" charset="0"/>
              </a:rPr>
              <a:t>. </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Liniile</a:t>
            </a:r>
            <a:r>
              <a:rPr lang="en-US" dirty="0">
                <a:solidFill>
                  <a:srgbClr val="000000"/>
                </a:solidFill>
                <a:latin typeface="Times New Roman" pitchFamily="18" charset="0"/>
                <a:cs typeface="Times New Roman" pitchFamily="18" charset="0"/>
              </a:rPr>
              <a:t> PC4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PC5 pot fi </a:t>
            </a:r>
            <a:r>
              <a:rPr lang="en-US" dirty="0" err="1">
                <a:solidFill>
                  <a:srgbClr val="000000"/>
                </a:solidFill>
                <a:latin typeface="Times New Roman" pitchFamily="18" charset="0"/>
                <a:cs typeface="Times New Roman" pitchFamily="18" charset="0"/>
              </a:rPr>
              <a:t>utilizate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către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proiectant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implementa</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operaţii</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suplimentare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protocol </a:t>
            </a:r>
            <a:endParaRPr lang="en-US" dirty="0">
              <a:latin typeface="Times New Roman" pitchFamily="18" charset="0"/>
              <a:cs typeface="Times New Roman" pitchFamily="18" charset="0"/>
            </a:endParaRPr>
          </a:p>
        </p:txBody>
      </p:sp>
      <p:sp>
        <p:nvSpPr>
          <p:cNvPr id="6" name="Прямоугольник 5"/>
          <p:cNvSpPr/>
          <p:nvPr/>
        </p:nvSpPr>
        <p:spPr>
          <a:xfrm>
            <a:off x="0" y="5041684"/>
            <a:ext cx="12192000" cy="369332"/>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Corespunzător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portului</a:t>
            </a:r>
            <a:r>
              <a:rPr lang="en-US" dirty="0">
                <a:solidFill>
                  <a:srgbClr val="000000"/>
                </a:solidFill>
                <a:latin typeface="Times New Roman" pitchFamily="18" charset="0"/>
                <a:cs typeface="Times New Roman" pitchFamily="18" charset="0"/>
              </a:rPr>
              <a:t> B </a:t>
            </a:r>
            <a:r>
              <a:rPr lang="en-US" dirty="0" err="1">
                <a:solidFill>
                  <a:srgbClr val="000000"/>
                </a:solidFill>
                <a:latin typeface="Times New Roman" pitchFamily="18" charset="0"/>
                <a:cs typeface="Times New Roman" pitchFamily="18" charset="0"/>
              </a:rPr>
              <a:t>semnalele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INTEB (PC2), OBFB (PC1), ACKB (PC2</a:t>
            </a:r>
            <a:r>
              <a:rPr lang="en-US" dirty="0" smtClean="0">
                <a:solidFill>
                  <a:srgbClr val="000000"/>
                </a:solidFill>
                <a:latin typeface="Times New Roman" pitchFamily="18" charset="0"/>
                <a:cs typeface="Times New Roman" pitchFamily="18" charset="0"/>
              </a:rPr>
              <a:t>),INTRB </a:t>
            </a:r>
            <a:r>
              <a:rPr lang="en-US" dirty="0">
                <a:solidFill>
                  <a:srgbClr val="000000"/>
                </a:solidFill>
                <a:latin typeface="Times New Roman" pitchFamily="18" charset="0"/>
                <a:cs typeface="Times New Roman" pitchFamily="18" charset="0"/>
              </a:rPr>
              <a:t>(PC0).</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xmlns="" val="3336567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2715768" y="0"/>
            <a:ext cx="6248400" cy="2914650"/>
          </a:xfrm>
          <a:prstGeom prst="rect">
            <a:avLst/>
          </a:prstGeom>
        </p:spPr>
      </p:pic>
      <p:sp>
        <p:nvSpPr>
          <p:cNvPr id="5" name="Прямоугольник 4"/>
          <p:cNvSpPr/>
          <p:nvPr/>
        </p:nvSpPr>
        <p:spPr>
          <a:xfrm>
            <a:off x="4323588" y="2914650"/>
            <a:ext cx="3032760" cy="369332"/>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Protocolul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scriere</a:t>
            </a:r>
            <a:r>
              <a:rPr lang="en-US" dirty="0">
                <a:solidFill>
                  <a:srgbClr val="000000"/>
                </a:solidFill>
                <a:latin typeface="Times New Roman" pitchFamily="18" charset="0"/>
                <a:cs typeface="Times New Roman" pitchFamily="18" charset="0"/>
              </a:rPr>
              <a:t> date</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xmlns="" val="2775639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Transferul</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bidirecţional</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în</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modul</a:t>
            </a:r>
            <a:r>
              <a:rPr lang="en-US" b="1" dirty="0">
                <a:solidFill>
                  <a:srgbClr val="000000"/>
                </a:solidFill>
                <a:latin typeface="Times New Roman" pitchFamily="18" charset="0"/>
                <a:cs typeface="Times New Roman" pitchFamily="18" charset="0"/>
              </a:rPr>
              <a:t> 2 de </a:t>
            </a:r>
            <a:r>
              <a:rPr lang="en-US" b="1" dirty="0" err="1">
                <a:solidFill>
                  <a:srgbClr val="000000"/>
                </a:solidFill>
                <a:latin typeface="Times New Roman" pitchFamily="18" charset="0"/>
                <a:cs typeface="Times New Roman" pitchFamily="18" charset="0"/>
              </a:rPr>
              <a:t>funcţionare</a:t>
            </a:r>
            <a:r>
              <a:rPr lang="en-US" dirty="0">
                <a:latin typeface="Times New Roman" pitchFamily="18" charset="0"/>
                <a:cs typeface="Times New Roman" pitchFamily="18" charset="0"/>
              </a:rPr>
              <a:t> </a:t>
            </a:r>
          </a:p>
        </p:txBody>
      </p:sp>
      <p:sp>
        <p:nvSpPr>
          <p:cNvPr id="5" name="Прямоугольник 4"/>
          <p:cNvSpPr/>
          <p:nvPr/>
        </p:nvSpPr>
        <p:spPr>
          <a:xfrm>
            <a:off x="0" y="369332"/>
            <a:ext cx="12192000" cy="4247317"/>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Acest</a:t>
            </a:r>
            <a:r>
              <a:rPr lang="en-US" dirty="0">
                <a:solidFill>
                  <a:srgbClr val="000000"/>
                </a:solidFill>
                <a:latin typeface="Times New Roman" pitchFamily="18" charset="0"/>
                <a:cs typeface="Times New Roman" pitchFamily="18" charset="0"/>
              </a:rPr>
              <a:t> mod de transfer </a:t>
            </a:r>
            <a:r>
              <a:rPr lang="en-US" dirty="0" err="1">
                <a:solidFill>
                  <a:srgbClr val="000000"/>
                </a:solidFill>
                <a:latin typeface="Times New Roman" pitchFamily="18" charset="0"/>
                <a:cs typeface="Times New Roman" pitchFamily="18" charset="0"/>
              </a:rPr>
              <a:t>poate</a:t>
            </a:r>
            <a:r>
              <a:rPr lang="en-US" dirty="0">
                <a:solidFill>
                  <a:srgbClr val="000000"/>
                </a:solidFill>
                <a:latin typeface="Times New Roman" pitchFamily="18" charset="0"/>
                <a:cs typeface="Times New Roman" pitchFamily="18" charset="0"/>
              </a:rPr>
              <a:t> fi </a:t>
            </a:r>
            <a:r>
              <a:rPr lang="en-US" dirty="0" err="1">
                <a:solidFill>
                  <a:srgbClr val="000000"/>
                </a:solidFill>
                <a:latin typeface="Times New Roman" pitchFamily="18" charset="0"/>
                <a:cs typeface="Times New Roman" pitchFamily="18" charset="0"/>
              </a:rPr>
              <a:t>realizat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modul</a:t>
            </a:r>
            <a:r>
              <a:rPr lang="en-US" dirty="0">
                <a:solidFill>
                  <a:srgbClr val="000000"/>
                </a:solidFill>
                <a:latin typeface="Times New Roman" pitchFamily="18" charset="0"/>
                <a:cs typeface="Times New Roman" pitchFamily="18" charset="0"/>
              </a:rPr>
              <a:t> 2 de </a:t>
            </a:r>
            <a:r>
              <a:rPr lang="en-US" dirty="0" err="1">
                <a:solidFill>
                  <a:srgbClr val="000000"/>
                </a:solidFill>
                <a:latin typeface="Times New Roman" pitchFamily="18" charset="0"/>
                <a:cs typeface="Times New Roman" pitchFamily="18" charset="0"/>
              </a:rPr>
              <a:t>funcţionare</a:t>
            </a:r>
            <a:r>
              <a:rPr lang="en-US" dirty="0">
                <a:solidFill>
                  <a:srgbClr val="000000"/>
                </a:solidFill>
                <a:latin typeface="Times New Roman" pitchFamily="18" charset="0"/>
                <a:cs typeface="Times New Roman" pitchFamily="18" charset="0"/>
              </a:rPr>
              <a:t> al </a:t>
            </a:r>
            <a:r>
              <a:rPr lang="en-US" dirty="0" err="1">
                <a:solidFill>
                  <a:srgbClr val="000000"/>
                </a:solidFill>
                <a:latin typeface="Times New Roman" pitchFamily="18" charset="0"/>
                <a:cs typeface="Times New Roman" pitchFamily="18" charset="0"/>
              </a:rPr>
              <a:t>interfeţei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care </a:t>
            </a:r>
            <a:r>
              <a:rPr lang="en-US" dirty="0" err="1" smtClean="0">
                <a:solidFill>
                  <a:srgbClr val="000000"/>
                </a:solidFill>
                <a:latin typeface="Times New Roman" pitchFamily="18" charset="0"/>
                <a:cs typeface="Times New Roman" pitchFamily="18" charset="0"/>
              </a:rPr>
              <a:t>transferul</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are </a:t>
            </a:r>
            <a:r>
              <a:rPr lang="en-US" dirty="0" err="1">
                <a:solidFill>
                  <a:srgbClr val="000000"/>
                </a:solidFill>
                <a:latin typeface="Times New Roman" pitchFamily="18" charset="0"/>
                <a:cs typeface="Times New Roman" pitchFamily="18" charset="0"/>
              </a:rPr>
              <a:t>loc</a:t>
            </a:r>
            <a:r>
              <a:rPr lang="en-US" dirty="0">
                <a:solidFill>
                  <a:srgbClr val="000000"/>
                </a:solidFill>
                <a:latin typeface="Times New Roman" pitchFamily="18" charset="0"/>
                <a:cs typeface="Times New Roman" pitchFamily="18" charset="0"/>
              </a:rPr>
              <a:t> cu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asistat</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semnale</a:t>
            </a:r>
            <a:r>
              <a:rPr lang="en-US" dirty="0">
                <a:solidFill>
                  <a:srgbClr val="000000"/>
                </a:solidFill>
                <a:latin typeface="Times New Roman" pitchFamily="18" charset="0"/>
                <a:cs typeface="Times New Roman" pitchFamily="18" charset="0"/>
              </a:rPr>
              <a:t> de protocol din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C. </a:t>
            </a:r>
            <a:r>
              <a:rPr lang="en-US" dirty="0" err="1">
                <a:solidFill>
                  <a:srgbClr val="000000"/>
                </a:solidFill>
                <a:latin typeface="Times New Roman" pitchFamily="18" charset="0"/>
                <a:cs typeface="Times New Roman" pitchFamily="18" charset="0"/>
              </a:rPr>
              <a:t>Semnalele</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de protocol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date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figura</a:t>
            </a:r>
            <a:r>
              <a:rPr lang="en-US" dirty="0">
                <a:solidFill>
                  <a:srgbClr val="000000"/>
                </a:solidFill>
                <a:latin typeface="Times New Roman" pitchFamily="18" charset="0"/>
                <a:cs typeface="Times New Roman" pitchFamily="18" charset="0"/>
              </a:rPr>
              <a:t> 4.6.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următoarele</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INTRA </a:t>
            </a:r>
            <a:r>
              <a:rPr lang="en-US" dirty="0">
                <a:solidFill>
                  <a:srgbClr val="000000"/>
                </a:solidFill>
                <a:latin typeface="Times New Roman" pitchFamily="18" charset="0"/>
                <a:cs typeface="Times New Roman" pitchFamily="18" charset="0"/>
              </a:rPr>
              <a:t>(PC3) </a:t>
            </a:r>
            <a:r>
              <a:rPr lang="en-US" dirty="0" err="1">
                <a:solidFill>
                  <a:srgbClr val="000000"/>
                </a:solidFill>
                <a:latin typeface="Times New Roman" pitchFamily="18" charset="0"/>
                <a:cs typeface="Times New Roman" pitchFamily="18" charset="0"/>
              </a:rPr>
              <a:t>cerere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întrerupere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generată</a:t>
            </a:r>
            <a:r>
              <a:rPr lang="en-US" dirty="0">
                <a:solidFill>
                  <a:srgbClr val="000000"/>
                </a:solidFill>
                <a:latin typeface="Times New Roman" pitchFamily="18" charset="0"/>
                <a:cs typeface="Times New Roman" pitchFamily="18" charset="0"/>
              </a:rPr>
              <a:t> la </a:t>
            </a:r>
            <a:r>
              <a:rPr lang="en-US" dirty="0" err="1">
                <a:solidFill>
                  <a:srgbClr val="000000"/>
                </a:solidFill>
                <a:latin typeface="Times New Roman" pitchFamily="18" charset="0"/>
                <a:cs typeface="Times New Roman" pitchFamily="18" charset="0"/>
              </a:rPr>
              <a:t>operaţiile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intrare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ieşire</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Întreruperile</a:t>
            </a:r>
            <a:r>
              <a:rPr lang="en-US" dirty="0">
                <a:solidFill>
                  <a:srgbClr val="000000"/>
                </a:solidFill>
                <a:latin typeface="Times New Roman" pitchFamily="18" charset="0"/>
                <a:cs typeface="Times New Roman" pitchFamily="18" charset="0"/>
              </a:rPr>
              <a:t> generate de o </a:t>
            </a:r>
            <a:r>
              <a:rPr lang="en-US" dirty="0" err="1">
                <a:solidFill>
                  <a:srgbClr val="000000"/>
                </a:solidFill>
                <a:latin typeface="Times New Roman" pitchFamily="18" charset="0"/>
                <a:cs typeface="Times New Roman" pitchFamily="18" charset="0"/>
              </a:rPr>
              <a:t>operaţie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ieşire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sunt</a:t>
            </a:r>
            <a:r>
              <a:rPr lang="en-US" dirty="0">
                <a:solidFill>
                  <a:srgbClr val="000000"/>
                </a:solidFill>
                <a:latin typeface="Times New Roman" pitchFamily="18" charset="0"/>
                <a:cs typeface="Times New Roman" pitchFamily="18" charset="0"/>
              </a:rPr>
              <a:t> validate de </a:t>
            </a:r>
            <a:r>
              <a:rPr lang="en-US" b="1" dirty="0">
                <a:solidFill>
                  <a:srgbClr val="000000"/>
                </a:solidFill>
                <a:latin typeface="Times New Roman" pitchFamily="18" charset="0"/>
                <a:cs typeface="Times New Roman" pitchFamily="18" charset="0"/>
              </a:rPr>
              <a:t>INTE1 </a:t>
            </a:r>
            <a:r>
              <a:rPr lang="en-US" dirty="0">
                <a:solidFill>
                  <a:srgbClr val="000000"/>
                </a:solidFill>
                <a:latin typeface="Times New Roman" pitchFamily="18" charset="0"/>
                <a:cs typeface="Times New Roman" pitchFamily="18" charset="0"/>
              </a:rPr>
              <a:t>(PC6) </a:t>
            </a:r>
            <a:r>
              <a:rPr lang="en-US" dirty="0" err="1">
                <a:solidFill>
                  <a:srgbClr val="000000"/>
                </a:solidFill>
                <a:latin typeface="Times New Roman" pitchFamily="18" charset="0"/>
                <a:cs typeface="Times New Roman" pitchFamily="18" charset="0"/>
              </a:rPr>
              <a:t>iar</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cele</a:t>
            </a:r>
            <a:r>
              <a:rPr lang="en-US" dirty="0" smtClean="0">
                <a:solidFill>
                  <a:srgbClr val="000000"/>
                </a:solidFill>
                <a:latin typeface="Times New Roman" pitchFamily="18" charset="0"/>
                <a:cs typeface="Times New Roman" pitchFamily="18" charset="0"/>
              </a:rPr>
              <a:t> generate </a:t>
            </a:r>
            <a:r>
              <a:rPr lang="en-US" dirty="0">
                <a:solidFill>
                  <a:srgbClr val="000000"/>
                </a:solidFill>
                <a:latin typeface="Times New Roman" pitchFamily="18" charset="0"/>
                <a:cs typeface="Times New Roman" pitchFamily="18" charset="0"/>
              </a:rPr>
              <a:t>de o </a:t>
            </a:r>
            <a:r>
              <a:rPr lang="en-US" dirty="0" err="1">
                <a:solidFill>
                  <a:srgbClr val="000000"/>
                </a:solidFill>
                <a:latin typeface="Times New Roman" pitchFamily="18" charset="0"/>
                <a:cs typeface="Times New Roman" pitchFamily="18" charset="0"/>
              </a:rPr>
              <a:t>operaţie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intrare</a:t>
            </a:r>
            <a:r>
              <a:rPr lang="en-US" dirty="0">
                <a:solidFill>
                  <a:srgbClr val="000000"/>
                </a:solidFill>
                <a:latin typeface="Times New Roman" pitchFamily="18" charset="0"/>
                <a:cs typeface="Times New Roman" pitchFamily="18" charset="0"/>
              </a:rPr>
              <a:t> de </a:t>
            </a:r>
            <a:r>
              <a:rPr lang="en-US" b="1" dirty="0">
                <a:solidFill>
                  <a:srgbClr val="000000"/>
                </a:solidFill>
                <a:latin typeface="Times New Roman" pitchFamily="18" charset="0"/>
                <a:cs typeface="Times New Roman" pitchFamily="18" charset="0"/>
              </a:rPr>
              <a:t>INTE2 </a:t>
            </a:r>
            <a:r>
              <a:rPr lang="en-US" dirty="0">
                <a:solidFill>
                  <a:srgbClr val="000000"/>
                </a:solidFill>
                <a:latin typeface="Times New Roman" pitchFamily="18" charset="0"/>
                <a:cs typeface="Times New Roman" pitchFamily="18" charset="0"/>
              </a:rPr>
              <a:t>(PC4</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OBFA </a:t>
            </a:r>
            <a:r>
              <a:rPr lang="en-US" dirty="0">
                <a:solidFill>
                  <a:srgbClr val="000000"/>
                </a:solidFill>
                <a:latin typeface="Times New Roman" pitchFamily="18" charset="0"/>
                <a:cs typeface="Times New Roman" pitchFamily="18" charset="0"/>
              </a:rPr>
              <a:t>(PC7) </a:t>
            </a:r>
            <a:r>
              <a:rPr lang="en-US" dirty="0" err="1">
                <a:solidFill>
                  <a:srgbClr val="000000"/>
                </a:solidFill>
                <a:latin typeface="Times New Roman" pitchFamily="18" charset="0"/>
                <a:cs typeface="Times New Roman" pitchFamily="18" charset="0"/>
              </a:rPr>
              <a:t>generată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cadrul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operaţii</a:t>
            </a:r>
            <a:r>
              <a:rPr lang="en-US" dirty="0">
                <a:solidFill>
                  <a:srgbClr val="000000"/>
                </a:solidFill>
                <a:latin typeface="Times New Roman" pitchFamily="18" charset="0"/>
                <a:cs typeface="Times New Roman" pitchFamily="18" charset="0"/>
              </a:rPr>
              <a:t> de </a:t>
            </a:r>
            <a:r>
              <a:rPr lang="en-US" dirty="0" err="1" smtClean="0">
                <a:solidFill>
                  <a:srgbClr val="000000"/>
                </a:solidFill>
                <a:latin typeface="Times New Roman" pitchFamily="18" charset="0"/>
                <a:cs typeface="Times New Roman" pitchFamily="18" charset="0"/>
              </a:rPr>
              <a:t>ieşire</a:t>
            </a:r>
            <a:endParaRPr lang="en-US" dirty="0" smtClean="0">
              <a:solidFill>
                <a:srgbClr val="000000"/>
              </a:solidFill>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ACKA </a:t>
            </a:r>
            <a:r>
              <a:rPr lang="en-US" dirty="0">
                <a:solidFill>
                  <a:srgbClr val="000000"/>
                </a:solidFill>
                <a:latin typeface="Times New Roman" pitchFamily="18" charset="0"/>
                <a:cs typeface="Times New Roman" pitchFamily="18" charset="0"/>
              </a:rPr>
              <a:t>(PC6) </a:t>
            </a:r>
            <a:r>
              <a:rPr lang="en-US" dirty="0" err="1">
                <a:solidFill>
                  <a:srgbClr val="000000"/>
                </a:solidFill>
                <a:latin typeface="Times New Roman" pitchFamily="18" charset="0"/>
                <a:cs typeface="Times New Roman" pitchFamily="18" charset="0"/>
              </a:rPr>
              <a:t>generată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cadrul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operaţii</a:t>
            </a:r>
            <a:r>
              <a:rPr lang="en-US" dirty="0">
                <a:solidFill>
                  <a:srgbClr val="000000"/>
                </a:solidFill>
                <a:latin typeface="Times New Roman" pitchFamily="18" charset="0"/>
                <a:cs typeface="Times New Roman" pitchFamily="18" charset="0"/>
              </a:rPr>
              <a:t> de </a:t>
            </a:r>
            <a:r>
              <a:rPr lang="en-US" dirty="0" err="1" smtClean="0">
                <a:solidFill>
                  <a:srgbClr val="000000"/>
                </a:solidFill>
                <a:latin typeface="Times New Roman" pitchFamily="18" charset="0"/>
                <a:cs typeface="Times New Roman" pitchFamily="18" charset="0"/>
              </a:rPr>
              <a:t>ieşire</a:t>
            </a:r>
            <a:endParaRPr lang="en-US" dirty="0" smtClean="0">
              <a:solidFill>
                <a:srgbClr val="000000"/>
              </a:solidFill>
              <a:latin typeface="Times New Roman" pitchFamily="18" charset="0"/>
              <a:cs typeface="Times New Roman" pitchFamily="18" charset="0"/>
            </a:endParaRP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STBA </a:t>
            </a:r>
            <a:r>
              <a:rPr lang="en-US" dirty="0">
                <a:solidFill>
                  <a:srgbClr val="000000"/>
                </a:solidFill>
                <a:latin typeface="Times New Roman" pitchFamily="18" charset="0"/>
                <a:cs typeface="Times New Roman" pitchFamily="18" charset="0"/>
              </a:rPr>
              <a:t>(PC4) </a:t>
            </a:r>
            <a:r>
              <a:rPr lang="en-US" dirty="0" err="1">
                <a:solidFill>
                  <a:srgbClr val="000000"/>
                </a:solidFill>
                <a:latin typeface="Times New Roman" pitchFamily="18" charset="0"/>
                <a:cs typeface="Times New Roman" pitchFamily="18" charset="0"/>
              </a:rPr>
              <a:t>generată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cadrul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operaţii</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intrare</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b="1" dirty="0">
                <a:solidFill>
                  <a:srgbClr val="000000"/>
                </a:solidFill>
                <a:latin typeface="Times New Roman" pitchFamily="18" charset="0"/>
                <a:cs typeface="Times New Roman" pitchFamily="18" charset="0"/>
              </a:rPr>
              <a:t>IBFA </a:t>
            </a:r>
            <a:r>
              <a:rPr lang="en-US" dirty="0">
                <a:solidFill>
                  <a:srgbClr val="000000"/>
                </a:solidFill>
                <a:latin typeface="Times New Roman" pitchFamily="18" charset="0"/>
                <a:cs typeface="Times New Roman" pitchFamily="18" charset="0"/>
              </a:rPr>
              <a:t>(PC5) </a:t>
            </a:r>
            <a:r>
              <a:rPr lang="en-US" dirty="0" err="1">
                <a:solidFill>
                  <a:srgbClr val="000000"/>
                </a:solidFill>
                <a:latin typeface="Times New Roman" pitchFamily="18" charset="0"/>
                <a:cs typeface="Times New Roman" pitchFamily="18" charset="0"/>
              </a:rPr>
              <a:t>generată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cadrul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operaţii</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intrare</a:t>
            </a:r>
            <a:r>
              <a:rPr lang="en-US" dirty="0">
                <a:solidFill>
                  <a:srgbClr val="00000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stretch>
            <a:fillRect/>
          </a:stretch>
        </p:blipFill>
        <p:spPr>
          <a:xfrm>
            <a:off x="5791200" y="2252472"/>
            <a:ext cx="6400800" cy="4419600"/>
          </a:xfrm>
          <a:prstGeom prst="rect">
            <a:avLst/>
          </a:prstGeom>
        </p:spPr>
      </p:pic>
      <p:sp>
        <p:nvSpPr>
          <p:cNvPr id="7" name="Прямоугольник 6"/>
          <p:cNvSpPr/>
          <p:nvPr/>
        </p:nvSpPr>
        <p:spPr>
          <a:xfrm>
            <a:off x="8991600" y="6487406"/>
            <a:ext cx="2520696" cy="369332"/>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Protocolul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bidirecţional</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xmlns="" val="1433743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en-US" b="1" dirty="0" err="1">
                <a:solidFill>
                  <a:srgbClr val="000000"/>
                </a:solidFill>
                <a:latin typeface="Times New Roman" pitchFamily="18" charset="0"/>
                <a:cs typeface="Times New Roman" pitchFamily="18" charset="0"/>
              </a:rPr>
              <a:t>Programarea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circuitului</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interfaţă</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paralelă</a:t>
            </a:r>
            <a:r>
              <a:rPr lang="en-US" dirty="0">
                <a:latin typeface="Times New Roman" pitchFamily="18" charset="0"/>
                <a:cs typeface="Times New Roman" pitchFamily="18" charset="0"/>
              </a:rPr>
              <a:t> </a:t>
            </a:r>
          </a:p>
        </p:txBody>
      </p:sp>
      <p:sp>
        <p:nvSpPr>
          <p:cNvPr id="5" name="Прямоугольник 4"/>
          <p:cNvSpPr/>
          <p:nvPr/>
        </p:nvSpPr>
        <p:spPr>
          <a:xfrm>
            <a:off x="0" y="369332"/>
            <a:ext cx="12192000" cy="923330"/>
          </a:xfrm>
          <a:prstGeom prst="rect">
            <a:avLst/>
          </a:prstGeom>
        </p:spPr>
        <p:txBody>
          <a:bodyPr wrap="square">
            <a:spAutoFit/>
          </a:bodyPr>
          <a:lstStyle/>
          <a:p>
            <a:r>
              <a:rPr lang="en-US" dirty="0" err="1">
                <a:solidFill>
                  <a:srgbClr val="000000"/>
                </a:solidFill>
                <a:latin typeface="Times New Roman" pitchFamily="18" charset="0"/>
                <a:cs typeface="Times New Roman" pitchFamily="18" charset="0"/>
              </a:rPr>
              <a:t>Înainte</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începerea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unui</a:t>
            </a:r>
            <a:r>
              <a:rPr lang="en-US" dirty="0">
                <a:solidFill>
                  <a:srgbClr val="000000"/>
                </a:solidFill>
                <a:latin typeface="Times New Roman" pitchFamily="18" charset="0"/>
                <a:cs typeface="Times New Roman" pitchFamily="18" charset="0"/>
              </a:rPr>
              <a:t> transfer de date </a:t>
            </a:r>
            <a:r>
              <a:rPr lang="en-US" dirty="0" err="1">
                <a:solidFill>
                  <a:srgbClr val="000000"/>
                </a:solidFill>
                <a:latin typeface="Times New Roman" pitchFamily="18" charset="0"/>
                <a:cs typeface="Times New Roman" pitchFamily="18" charset="0"/>
              </a:rPr>
              <a:t>circuitul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interfaţă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trebuie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programat</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Pentru</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aceasta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primul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rând</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trimite</a:t>
            </a:r>
            <a:r>
              <a:rPr lang="en-US" dirty="0">
                <a:solidFill>
                  <a:srgbClr val="000000"/>
                </a:solidFill>
                <a:latin typeface="Times New Roman" pitchFamily="18" charset="0"/>
                <a:cs typeface="Times New Roman" pitchFamily="18" charset="0"/>
              </a:rPr>
              <a:t> un </a:t>
            </a:r>
            <a:r>
              <a:rPr lang="en-US" dirty="0" err="1">
                <a:solidFill>
                  <a:srgbClr val="000000"/>
                </a:solidFill>
                <a:latin typeface="Times New Roman" pitchFamily="18" charset="0"/>
                <a:cs typeface="Times New Roman" pitchFamily="18" charset="0"/>
              </a:rPr>
              <a:t>cuvânt</a:t>
            </a:r>
            <a:r>
              <a:rPr lang="en-US" dirty="0">
                <a:solidFill>
                  <a:srgbClr val="000000"/>
                </a:solidFill>
                <a:latin typeface="Times New Roman" pitchFamily="18" charset="0"/>
                <a:cs typeface="Times New Roman" pitchFamily="18" charset="0"/>
              </a:rPr>
              <a:t> care </a:t>
            </a:r>
            <a:r>
              <a:rPr lang="en-US" dirty="0" err="1">
                <a:solidFill>
                  <a:srgbClr val="000000"/>
                </a:solidFill>
                <a:latin typeface="Times New Roman" pitchFamily="18" charset="0"/>
                <a:cs typeface="Times New Roman" pitchFamily="18" charset="0"/>
              </a:rPr>
              <a:t>comandă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modul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în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registrul</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a:t>
            </a:r>
            <a:r>
              <a:rPr lang="en-US" dirty="0" err="1">
                <a:solidFill>
                  <a:srgbClr val="000000"/>
                </a:solidFill>
                <a:latin typeface="Times New Roman" pitchFamily="18" charset="0"/>
                <a:cs typeface="Times New Roman" pitchFamily="18" charset="0"/>
              </a:rPr>
              <a:t>comandă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Structura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acestui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cuvânt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următoarea</a:t>
            </a:r>
            <a:r>
              <a:rPr lang="en-US"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6" name="Рисунок 5"/>
          <p:cNvPicPr>
            <a:picLocks noChangeAspect="1"/>
          </p:cNvPicPr>
          <p:nvPr/>
        </p:nvPicPr>
        <p:blipFill rotWithShape="1">
          <a:blip r:embed="rId2" cstate="print"/>
          <a:srcRect t="8725" b="48041"/>
          <a:stretch/>
        </p:blipFill>
        <p:spPr>
          <a:xfrm>
            <a:off x="283083" y="1527048"/>
            <a:ext cx="4438650" cy="1161288"/>
          </a:xfrm>
          <a:prstGeom prst="rect">
            <a:avLst/>
          </a:prstGeom>
        </p:spPr>
      </p:pic>
      <p:sp>
        <p:nvSpPr>
          <p:cNvPr id="7" name="Прямоугольник 6"/>
          <p:cNvSpPr/>
          <p:nvPr/>
        </p:nvSpPr>
        <p:spPr>
          <a:xfrm>
            <a:off x="0" y="4272677"/>
            <a:ext cx="12192000" cy="2031325"/>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Un al </a:t>
            </a:r>
            <a:r>
              <a:rPr lang="en-US" dirty="0" err="1">
                <a:solidFill>
                  <a:srgbClr val="000000"/>
                </a:solidFill>
                <a:latin typeface="Times New Roman" pitchFamily="18" charset="0"/>
                <a:cs typeface="Times New Roman" pitchFamily="18" charset="0"/>
              </a:rPr>
              <a:t>doilea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cuvânt</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comandă</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poate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trimite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registrul</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comandă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Dacă</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s-au </a:t>
            </a:r>
            <a:r>
              <a:rPr lang="en-US" dirty="0" err="1" smtClean="0">
                <a:solidFill>
                  <a:srgbClr val="000000"/>
                </a:solidFill>
                <a:latin typeface="Times New Roman" pitchFamily="18" charset="0"/>
                <a:cs typeface="Times New Roman" pitchFamily="18" charset="0"/>
              </a:rPr>
              <a:t>selectat</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modurile</a:t>
            </a:r>
            <a:r>
              <a:rPr lang="en-US" dirty="0">
                <a:solidFill>
                  <a:srgbClr val="000000"/>
                </a:solidFill>
                <a:latin typeface="Times New Roman" pitchFamily="18" charset="0"/>
                <a:cs typeface="Times New Roman" pitchFamily="18" charset="0"/>
              </a:rPr>
              <a:t> 1 </a:t>
            </a:r>
            <a:r>
              <a:rPr lang="en-US" dirty="0" err="1">
                <a:solidFill>
                  <a:srgbClr val="000000"/>
                </a:solidFill>
                <a:latin typeface="Times New Roman" pitchFamily="18" charset="0"/>
                <a:cs typeface="Times New Roman" pitchFamily="18" charset="0"/>
              </a:rPr>
              <a:t>sau</a:t>
            </a:r>
            <a:r>
              <a:rPr lang="en-US" dirty="0">
                <a:solidFill>
                  <a:srgbClr val="000000"/>
                </a:solidFill>
                <a:latin typeface="Times New Roman" pitchFamily="18" charset="0"/>
                <a:cs typeface="Times New Roman" pitchFamily="18" charset="0"/>
              </a:rPr>
              <a:t> 2 de </a:t>
            </a:r>
            <a:r>
              <a:rPr lang="en-US" dirty="0" err="1">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este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necesar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să</a:t>
            </a:r>
            <a:r>
              <a:rPr lang="en-US" dirty="0">
                <a:solidFill>
                  <a:srgbClr val="000000"/>
                </a:solidFill>
                <a:latin typeface="Times New Roman" pitchFamily="18" charset="0"/>
                <a:cs typeface="Times New Roman" pitchFamily="18" charset="0"/>
              </a:rPr>
              <a:t> fie </a:t>
            </a:r>
            <a:r>
              <a:rPr lang="en-US" dirty="0" err="1">
                <a:solidFill>
                  <a:srgbClr val="000000"/>
                </a:solidFill>
                <a:latin typeface="Times New Roman" pitchFamily="18" charset="0"/>
                <a:cs typeface="Times New Roman" pitchFamily="18" charset="0"/>
              </a:rPr>
              <a:t>accesibil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fiecare</a:t>
            </a:r>
            <a:r>
              <a:rPr lang="en-US" dirty="0">
                <a:solidFill>
                  <a:srgbClr val="000000"/>
                </a:solidFill>
                <a:latin typeface="Times New Roman" pitchFamily="18" charset="0"/>
                <a:cs typeface="Times New Roman" pitchFamily="18" charset="0"/>
              </a:rPr>
              <a:t> bit al </a:t>
            </a:r>
            <a:r>
              <a:rPr lang="en-US" dirty="0" err="1">
                <a:solidFill>
                  <a:srgbClr val="000000"/>
                </a:solidFill>
                <a:latin typeface="Times New Roman" pitchFamily="18" charset="0"/>
                <a:cs typeface="Times New Roman" pitchFamily="18" charset="0"/>
              </a:rPr>
              <a:t>portului</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C </a:t>
            </a:r>
            <a:r>
              <a:rPr lang="en-US" dirty="0" err="1" smtClean="0">
                <a:solidFill>
                  <a:srgbClr val="000000"/>
                </a:solidFill>
                <a:latin typeface="Times New Roman" pitchFamily="18" charset="0"/>
                <a:cs typeface="Times New Roman" pitchFamily="18" charset="0"/>
              </a:rPr>
              <a:t>pentru</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poziţionare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individuală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Structura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cuvântului</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poziţionare</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unui</a:t>
            </a:r>
            <a:r>
              <a:rPr lang="en-US" dirty="0">
                <a:solidFill>
                  <a:srgbClr val="000000"/>
                </a:solidFill>
                <a:latin typeface="Times New Roman" pitchFamily="18" charset="0"/>
                <a:cs typeface="Times New Roman" pitchFamily="18" charset="0"/>
              </a:rPr>
              <a:t> bit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C </a:t>
            </a:r>
            <a:r>
              <a:rPr lang="en-US" dirty="0" err="1" smtClean="0">
                <a:solidFill>
                  <a:srgbClr val="000000"/>
                </a:solidFill>
                <a:latin typeface="Times New Roman" pitchFamily="18" charset="0"/>
                <a:cs typeface="Times New Roman" pitchFamily="18" charset="0"/>
              </a:rPr>
              <a:t>este</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următoarea</a:t>
            </a:r>
            <a:r>
              <a:rPr lang="en-US" dirty="0">
                <a:solidFill>
                  <a:srgbClr val="000000"/>
                </a:solidFill>
                <a:latin typeface="Times New Roman" pitchFamily="18" charset="0"/>
                <a:cs typeface="Times New Roman" pitchFamily="18" charset="0"/>
              </a:rPr>
              <a:t>:</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D7=0, D6=x, D5=x, D4=x</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D3, D2, D1 </a:t>
            </a:r>
            <a:r>
              <a:rPr lang="en-US" dirty="0" err="1">
                <a:solidFill>
                  <a:srgbClr val="000000"/>
                </a:solidFill>
                <a:latin typeface="Times New Roman" pitchFamily="18" charset="0"/>
                <a:cs typeface="Times New Roman" pitchFamily="18" charset="0"/>
              </a:rPr>
              <a:t>reprezintă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prin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decodificare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adresa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bitului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octet </a:t>
            </a:r>
          </a:p>
          <a:p>
            <a:r>
              <a:rPr lang="en-US" dirty="0" smtClean="0">
                <a:solidFill>
                  <a:srgbClr val="000000"/>
                </a:solidFill>
                <a:latin typeface="Times New Roman" pitchFamily="18" charset="0"/>
                <a:cs typeface="Times New Roman" pitchFamily="18" charset="0"/>
              </a:rPr>
              <a:t>D0 </a:t>
            </a:r>
            <a:r>
              <a:rPr lang="en-US" dirty="0" err="1">
                <a:solidFill>
                  <a:srgbClr val="000000"/>
                </a:solidFill>
                <a:latin typeface="Times New Roman" pitchFamily="18" charset="0"/>
                <a:cs typeface="Times New Roman" pitchFamily="18" charset="0"/>
              </a:rPr>
              <a:t>reprezintă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valoarea</a:t>
            </a:r>
            <a:r>
              <a:rPr lang="en-US" dirty="0">
                <a:solidFill>
                  <a:srgbClr val="000000"/>
                </a:solidFill>
                <a:latin typeface="Times New Roman" pitchFamily="18" charset="0"/>
                <a:cs typeface="Times New Roman" pitchFamily="18" charset="0"/>
              </a:rPr>
              <a:t> cu care se </a:t>
            </a:r>
            <a:r>
              <a:rPr lang="en-US" dirty="0" err="1">
                <a:solidFill>
                  <a:srgbClr val="000000"/>
                </a:solidFill>
                <a:latin typeface="Times New Roman" pitchFamily="18" charset="0"/>
                <a:cs typeface="Times New Roman" pitchFamily="18" charset="0"/>
              </a:rPr>
              <a:t>înscrie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bitul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selectat</a:t>
            </a:r>
            <a:r>
              <a:rPr lang="en-US" dirty="0">
                <a:solidFill>
                  <a:srgbClr val="000000"/>
                </a:solidFill>
                <a:latin typeface="Times New Roman" pitchFamily="18" charset="0"/>
                <a:cs typeface="Times New Roman" pitchFamily="18" charset="0"/>
              </a:rPr>
              <a:t>.</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Starea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circuitului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interfaţă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modurile</a:t>
            </a:r>
            <a:r>
              <a:rPr lang="en-US" dirty="0">
                <a:solidFill>
                  <a:srgbClr val="000000"/>
                </a:solidFill>
                <a:latin typeface="Times New Roman" pitchFamily="18" charset="0"/>
                <a:cs typeface="Times New Roman" pitchFamily="18" charset="0"/>
              </a:rPr>
              <a:t> 1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2 de </a:t>
            </a:r>
            <a:r>
              <a:rPr lang="en-US" dirty="0" err="1">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poate</a:t>
            </a:r>
            <a:r>
              <a:rPr lang="en-US" dirty="0">
                <a:solidFill>
                  <a:srgbClr val="000000"/>
                </a:solidFill>
                <a:latin typeface="Times New Roman" pitchFamily="18" charset="0"/>
                <a:cs typeface="Times New Roman" pitchFamily="18" charset="0"/>
              </a:rPr>
              <a:t> fi </a:t>
            </a:r>
            <a:r>
              <a:rPr lang="en-US" dirty="0" err="1">
                <a:solidFill>
                  <a:srgbClr val="000000"/>
                </a:solidFill>
                <a:latin typeface="Times New Roman" pitchFamily="18" charset="0"/>
                <a:cs typeface="Times New Roman" pitchFamily="18" charset="0"/>
              </a:rPr>
              <a:t>determinată</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prin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citirea</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portului</a:t>
            </a:r>
            <a:r>
              <a:rPr lang="en-US" dirty="0">
                <a:solidFill>
                  <a:srgbClr val="000000"/>
                </a:solidFill>
                <a:latin typeface="Times New Roman" pitchFamily="18" charset="0"/>
                <a:cs typeface="Times New Roman" pitchFamily="18" charset="0"/>
              </a:rPr>
              <a:t> C, </a:t>
            </a:r>
            <a:r>
              <a:rPr lang="en-US" dirty="0" err="1">
                <a:solidFill>
                  <a:srgbClr val="000000"/>
                </a:solidFill>
                <a:latin typeface="Times New Roman" pitchFamily="18" charset="0"/>
                <a:cs typeface="Times New Roman" pitchFamily="18" charset="0"/>
              </a:rPr>
              <a:t>astfel</a:t>
            </a:r>
            <a:r>
              <a:rPr lang="en-US"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sp>
        <p:nvSpPr>
          <p:cNvPr id="8" name="Прямоугольник 7"/>
          <p:cNvSpPr/>
          <p:nvPr/>
        </p:nvSpPr>
        <p:spPr>
          <a:xfrm>
            <a:off x="283083" y="1195400"/>
            <a:ext cx="1776984" cy="369332"/>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D7 (</a:t>
            </a:r>
            <a:r>
              <a:rPr lang="en-US" dirty="0" err="1">
                <a:solidFill>
                  <a:srgbClr val="000000"/>
                </a:solidFill>
                <a:latin typeface="Times New Roman" pitchFamily="18" charset="0"/>
                <a:cs typeface="Times New Roman" pitchFamily="18" charset="0"/>
              </a:rPr>
              <a:t>MSBit</a:t>
            </a:r>
            <a:r>
              <a:rPr lang="en-US" dirty="0">
                <a:solidFill>
                  <a:srgbClr val="000000"/>
                </a:solidFill>
                <a:latin typeface="Times New Roman" pitchFamily="18" charset="0"/>
                <a:cs typeface="Times New Roman" pitchFamily="18" charset="0"/>
              </a:rPr>
              <a:t>)=1</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sp>
        <p:nvSpPr>
          <p:cNvPr id="9" name="Прямоугольник 8"/>
          <p:cNvSpPr/>
          <p:nvPr/>
        </p:nvSpPr>
        <p:spPr>
          <a:xfrm>
            <a:off x="112776" y="2740504"/>
            <a:ext cx="6096000" cy="1477328"/>
          </a:xfrm>
          <a:prstGeom prst="rect">
            <a:avLst/>
          </a:prstGeom>
        </p:spPr>
        <p:txBody>
          <a:bodyPr>
            <a:spAutoFit/>
          </a:bodyPr>
          <a:lstStyle/>
          <a:p>
            <a:r>
              <a:rPr lang="en-US" dirty="0">
                <a:solidFill>
                  <a:srgbClr val="000000"/>
                </a:solidFill>
                <a:latin typeface="Times New Roman" pitchFamily="18" charset="0"/>
                <a:cs typeface="Times New Roman" pitchFamily="18" charset="0"/>
              </a:rPr>
              <a:t>D4=0 A port de </a:t>
            </a:r>
            <a:r>
              <a:rPr lang="en-US" dirty="0" err="1">
                <a:solidFill>
                  <a:srgbClr val="000000"/>
                </a:solidFill>
                <a:latin typeface="Times New Roman" pitchFamily="18" charset="0"/>
                <a:cs typeface="Times New Roman" pitchFamily="18" charset="0"/>
              </a:rPr>
              <a:t>ieşire</a:t>
            </a:r>
            <a:r>
              <a:rPr lang="en-US" dirty="0">
                <a:solidFill>
                  <a:srgbClr val="000000"/>
                </a:solidFill>
                <a:latin typeface="Times New Roman" pitchFamily="18" charset="0"/>
                <a:cs typeface="Times New Roman" pitchFamily="18" charset="0"/>
              </a:rPr>
              <a:t>, D4=1 A port de </a:t>
            </a:r>
            <a:r>
              <a:rPr lang="en-US" dirty="0" err="1">
                <a:solidFill>
                  <a:srgbClr val="000000"/>
                </a:solidFill>
                <a:latin typeface="Times New Roman" pitchFamily="18" charset="0"/>
                <a:cs typeface="Times New Roman" pitchFamily="18" charset="0"/>
              </a:rPr>
              <a:t>intrare</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D3=0 PC4-PC7 </a:t>
            </a:r>
            <a:r>
              <a:rPr lang="en-US" dirty="0" err="1">
                <a:solidFill>
                  <a:srgbClr val="000000"/>
                </a:solidFill>
                <a:latin typeface="Times New Roman" pitchFamily="18" charset="0"/>
                <a:cs typeface="Times New Roman" pitchFamily="18" charset="0"/>
              </a:rPr>
              <a:t>ieşiri</a:t>
            </a:r>
            <a:r>
              <a:rPr lang="en-US" dirty="0">
                <a:solidFill>
                  <a:srgbClr val="000000"/>
                </a:solidFill>
                <a:latin typeface="Times New Roman" pitchFamily="18" charset="0"/>
                <a:cs typeface="Times New Roman" pitchFamily="18" charset="0"/>
              </a:rPr>
              <a:t>, D3=1PC4-PC7 </a:t>
            </a:r>
            <a:r>
              <a:rPr lang="en-US" dirty="0" err="1">
                <a:solidFill>
                  <a:srgbClr val="000000"/>
                </a:solidFill>
                <a:latin typeface="Times New Roman" pitchFamily="18" charset="0"/>
                <a:cs typeface="Times New Roman" pitchFamily="18" charset="0"/>
              </a:rPr>
              <a:t>intrări</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D2=0 mod 0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grup</a:t>
            </a:r>
            <a:r>
              <a:rPr lang="en-US" dirty="0">
                <a:solidFill>
                  <a:srgbClr val="000000"/>
                </a:solidFill>
                <a:latin typeface="Times New Roman" pitchFamily="18" charset="0"/>
                <a:cs typeface="Times New Roman" pitchFamily="18" charset="0"/>
              </a:rPr>
              <a:t> B, D2=1 mod 1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grup</a:t>
            </a:r>
            <a:r>
              <a:rPr lang="en-US" dirty="0">
                <a:solidFill>
                  <a:srgbClr val="000000"/>
                </a:solidFill>
                <a:latin typeface="Times New Roman" pitchFamily="18" charset="0"/>
                <a:cs typeface="Times New Roman" pitchFamily="18" charset="0"/>
              </a:rPr>
              <a:t> B</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D1=0 B port de </a:t>
            </a:r>
            <a:r>
              <a:rPr lang="en-US" dirty="0" err="1">
                <a:solidFill>
                  <a:srgbClr val="000000"/>
                </a:solidFill>
                <a:latin typeface="Times New Roman" pitchFamily="18" charset="0"/>
                <a:cs typeface="Times New Roman" pitchFamily="18" charset="0"/>
              </a:rPr>
              <a:t>ieşire</a:t>
            </a:r>
            <a:r>
              <a:rPr lang="en-US" dirty="0">
                <a:solidFill>
                  <a:srgbClr val="000000"/>
                </a:solidFill>
                <a:latin typeface="Times New Roman" pitchFamily="18" charset="0"/>
                <a:cs typeface="Times New Roman" pitchFamily="18" charset="0"/>
              </a:rPr>
              <a:t>, D1=1 B port de </a:t>
            </a:r>
            <a:r>
              <a:rPr lang="en-US" dirty="0" err="1">
                <a:solidFill>
                  <a:srgbClr val="000000"/>
                </a:solidFill>
                <a:latin typeface="Times New Roman" pitchFamily="18" charset="0"/>
                <a:cs typeface="Times New Roman" pitchFamily="18" charset="0"/>
              </a:rPr>
              <a:t>intrare</a:t>
            </a:r>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D0=0 PC0-PC3 </a:t>
            </a:r>
            <a:r>
              <a:rPr lang="en-US" dirty="0" err="1">
                <a:solidFill>
                  <a:srgbClr val="000000"/>
                </a:solidFill>
                <a:latin typeface="Times New Roman" pitchFamily="18" charset="0"/>
                <a:cs typeface="Times New Roman" pitchFamily="18" charset="0"/>
              </a:rPr>
              <a:t>ieşiri</a:t>
            </a:r>
            <a:r>
              <a:rPr lang="en-US" dirty="0">
                <a:solidFill>
                  <a:srgbClr val="000000"/>
                </a:solidFill>
                <a:latin typeface="Times New Roman" pitchFamily="18" charset="0"/>
                <a:cs typeface="Times New Roman" pitchFamily="18" charset="0"/>
              </a:rPr>
              <a:t>, D0=1PC0-PC3 </a:t>
            </a:r>
            <a:r>
              <a:rPr lang="en-US" dirty="0" err="1">
                <a:solidFill>
                  <a:srgbClr val="000000"/>
                </a:solidFill>
                <a:latin typeface="Times New Roman" pitchFamily="18" charset="0"/>
                <a:cs typeface="Times New Roman" pitchFamily="18" charset="0"/>
              </a:rPr>
              <a:t>intrări</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xmlns="" val="311258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0"/>
            <a:ext cx="5991225" cy="1704975"/>
          </a:xfrm>
          <a:prstGeom prst="rect">
            <a:avLst/>
          </a:prstGeom>
        </p:spPr>
      </p:pic>
      <p:pic>
        <p:nvPicPr>
          <p:cNvPr id="5" name="Рисунок 4"/>
          <p:cNvPicPr>
            <a:picLocks noChangeAspect="1"/>
          </p:cNvPicPr>
          <p:nvPr/>
        </p:nvPicPr>
        <p:blipFill>
          <a:blip r:embed="rId3" cstate="print"/>
          <a:stretch>
            <a:fillRect/>
          </a:stretch>
        </p:blipFill>
        <p:spPr>
          <a:xfrm>
            <a:off x="19050" y="1861185"/>
            <a:ext cx="5972175" cy="1123950"/>
          </a:xfrm>
          <a:prstGeom prst="rect">
            <a:avLst/>
          </a:prstGeom>
        </p:spPr>
      </p:pic>
      <p:pic>
        <p:nvPicPr>
          <p:cNvPr id="6" name="Рисунок 5"/>
          <p:cNvPicPr>
            <a:picLocks noChangeAspect="1"/>
          </p:cNvPicPr>
          <p:nvPr/>
        </p:nvPicPr>
        <p:blipFill>
          <a:blip r:embed="rId4" cstate="print"/>
          <a:stretch>
            <a:fillRect/>
          </a:stretch>
        </p:blipFill>
        <p:spPr>
          <a:xfrm>
            <a:off x="19050" y="3141345"/>
            <a:ext cx="2838450" cy="1695450"/>
          </a:xfrm>
          <a:prstGeom prst="rect">
            <a:avLst/>
          </a:prstGeom>
        </p:spPr>
      </p:pic>
    </p:spTree>
    <p:extLst>
      <p:ext uri="{BB962C8B-B14F-4D97-AF65-F5344CB8AC3E}">
        <p14:creationId xmlns:p14="http://schemas.microsoft.com/office/powerpoint/2010/main" xmlns="" val="934369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063240"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Exemplu</a:t>
            </a:r>
            <a:r>
              <a:rPr lang="en-US" b="1" dirty="0">
                <a:solidFill>
                  <a:srgbClr val="000000"/>
                </a:solidFill>
                <a:latin typeface="Times New Roman" pitchFamily="18" charset="0"/>
                <a:cs typeface="Times New Roman" pitchFamily="18" charset="0"/>
              </a:rPr>
              <a:t> de </a:t>
            </a:r>
            <a:r>
              <a:rPr lang="en-US" b="1" dirty="0" err="1">
                <a:solidFill>
                  <a:srgbClr val="000000"/>
                </a:solidFill>
                <a:latin typeface="Times New Roman" pitchFamily="18" charset="0"/>
                <a:cs typeface="Times New Roman" pitchFamily="18" charset="0"/>
              </a:rPr>
              <a:t>implementare</a:t>
            </a:r>
            <a:r>
              <a:rPr lang="en-US" dirty="0">
                <a:latin typeface="Times New Roman" pitchFamily="18" charset="0"/>
                <a:cs typeface="Times New Roman" pitchFamily="18" charset="0"/>
              </a:rPr>
              <a:t> </a:t>
            </a:r>
          </a:p>
        </p:txBody>
      </p:sp>
      <p:sp>
        <p:nvSpPr>
          <p:cNvPr id="5" name="Прямоугольник 4"/>
          <p:cNvSpPr/>
          <p:nvPr/>
        </p:nvSpPr>
        <p:spPr>
          <a:xfrm>
            <a:off x="0" y="369332"/>
            <a:ext cx="12192000" cy="923330"/>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Se </a:t>
            </a:r>
            <a:r>
              <a:rPr lang="en-US" dirty="0" err="1">
                <a:solidFill>
                  <a:srgbClr val="000000"/>
                </a:solidFill>
                <a:latin typeface="Times New Roman" pitchFamily="18" charset="0"/>
                <a:cs typeface="Times New Roman" pitchFamily="18" charset="0"/>
              </a:rPr>
              <a:t>propune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realizarea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unei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interfeţe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cuplată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o </a:t>
            </a:r>
            <a:r>
              <a:rPr lang="en-US" dirty="0" err="1">
                <a:solidFill>
                  <a:srgbClr val="000000"/>
                </a:solidFill>
                <a:latin typeface="Times New Roman" pitchFamily="18" charset="0"/>
                <a:cs typeface="Times New Roman" pitchFamily="18" charset="0"/>
              </a:rPr>
              <a:t>magistrală</a:t>
            </a:r>
            <a:r>
              <a:rPr lang="en-US" dirty="0">
                <a:solidFill>
                  <a:srgbClr val="000000"/>
                </a:solidFill>
                <a:latin typeface="Times New Roman" pitchFamily="18" charset="0"/>
                <a:cs typeface="Times New Roman" pitchFamily="18" charset="0"/>
              </a:rPr>
              <a:t> de </a:t>
            </a:r>
            <a:r>
              <a:rPr lang="en-US" dirty="0" smtClean="0">
                <a:solidFill>
                  <a:srgbClr val="000000"/>
                </a:solidFill>
                <a:latin typeface="Times New Roman" pitchFamily="18" charset="0"/>
                <a:cs typeface="Times New Roman" pitchFamily="18" charset="0"/>
              </a:rPr>
              <a:t>microprocessor </a:t>
            </a:r>
            <a:r>
              <a:rPr lang="en-US" dirty="0" err="1" smtClean="0">
                <a:solidFill>
                  <a:srgbClr val="000000"/>
                </a:solidFill>
                <a:latin typeface="Times New Roman" pitchFamily="18" charset="0"/>
                <a:cs typeface="Times New Roman" pitchFamily="18" charset="0"/>
              </a:rPr>
              <a:t>compatibil</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x86 de 8 </a:t>
            </a:r>
            <a:r>
              <a:rPr lang="en-US" dirty="0" err="1">
                <a:solidFill>
                  <a:srgbClr val="000000"/>
                </a:solidFill>
                <a:latin typeface="Times New Roman" pitchFamily="18" charset="0"/>
                <a:cs typeface="Times New Roman" pitchFamily="18" charset="0"/>
              </a:rPr>
              <a:t>biţi</a:t>
            </a:r>
            <a:r>
              <a:rPr lang="en-US" dirty="0">
                <a:solidFill>
                  <a:srgbClr val="000000"/>
                </a:solidFill>
                <a:latin typeface="Times New Roman" pitchFamily="18" charset="0"/>
                <a:cs typeface="Times New Roman" pitchFamily="18" charset="0"/>
              </a:rPr>
              <a:t> de date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16 </a:t>
            </a:r>
            <a:r>
              <a:rPr lang="en-US" dirty="0" err="1">
                <a:solidFill>
                  <a:srgbClr val="000000"/>
                </a:solidFill>
                <a:latin typeface="Times New Roman" pitchFamily="18" charset="0"/>
                <a:cs typeface="Times New Roman" pitchFamily="18" charset="0"/>
              </a:rPr>
              <a:t>biţi</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adresă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 se </a:t>
            </a:r>
            <a:r>
              <a:rPr lang="en-US" dirty="0" err="1">
                <a:solidFill>
                  <a:srgbClr val="000000"/>
                </a:solidFill>
                <a:latin typeface="Times New Roman" pitchFamily="18" charset="0"/>
                <a:cs typeface="Times New Roman" pitchFamily="18" charset="0"/>
              </a:rPr>
              <a:t>conectează</a:t>
            </a:r>
            <a:r>
              <a:rPr lang="en-US" dirty="0">
                <a:solidFill>
                  <a:srgbClr val="000000"/>
                </a:solidFill>
                <a:latin typeface="Times New Roman" pitchFamily="18" charset="0"/>
                <a:cs typeface="Times New Roman" pitchFamily="18" charset="0"/>
              </a:rPr>
              <a:t> 8 </a:t>
            </a:r>
            <a:r>
              <a:rPr lang="en-US" dirty="0" smtClean="0">
                <a:solidFill>
                  <a:srgbClr val="000000"/>
                </a:solidFill>
                <a:latin typeface="Times New Roman" pitchFamily="18" charset="0"/>
                <a:cs typeface="Times New Roman" pitchFamily="18" charset="0"/>
              </a:rPr>
              <a:t>LED-</a:t>
            </a:r>
            <a:r>
              <a:rPr lang="en-US" dirty="0" err="1" smtClean="0">
                <a:solidFill>
                  <a:srgbClr val="000000"/>
                </a:solidFill>
                <a:latin typeface="Times New Roman" pitchFamily="18" charset="0"/>
                <a:cs typeface="Times New Roman" pitchFamily="18" charset="0"/>
              </a:rPr>
              <a:t>uri</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iar</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B 4 </a:t>
            </a:r>
            <a:r>
              <a:rPr lang="en-US" dirty="0" err="1">
                <a:solidFill>
                  <a:srgbClr val="000000"/>
                </a:solidFill>
                <a:latin typeface="Times New Roman" pitchFamily="18" charset="0"/>
                <a:cs typeface="Times New Roman" pitchFamily="18" charset="0"/>
              </a:rPr>
              <a:t>întrerupătoare</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cere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realizarea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schemei</a:t>
            </a:r>
            <a:r>
              <a:rPr lang="en-US" dirty="0">
                <a:solidFill>
                  <a:srgbClr val="000000"/>
                </a:solidFill>
                <a:latin typeface="Times New Roman" pitchFamily="18" charset="0"/>
                <a:cs typeface="Times New Roman" pitchFamily="18" charset="0"/>
              </a:rPr>
              <a:t> bloc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unui</a:t>
            </a:r>
            <a:r>
              <a:rPr lang="en-US" dirty="0">
                <a:solidFill>
                  <a:srgbClr val="000000"/>
                </a:solidFill>
                <a:latin typeface="Times New Roman" pitchFamily="18" charset="0"/>
                <a:cs typeface="Times New Roman" pitchFamily="18" charset="0"/>
              </a:rPr>
              <a:t> program </a:t>
            </a:r>
            <a:r>
              <a:rPr lang="en-US" dirty="0" err="1" smtClean="0">
                <a:solidFill>
                  <a:srgbClr val="000000"/>
                </a:solidFill>
                <a:latin typeface="Times New Roman" pitchFamily="18" charset="0"/>
                <a:cs typeface="Times New Roman" pitchFamily="18" charset="0"/>
              </a:rPr>
              <a:t>în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limbaj</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de </a:t>
            </a:r>
            <a:r>
              <a:rPr lang="en-US" dirty="0" err="1">
                <a:solidFill>
                  <a:srgbClr val="000000"/>
                </a:solidFill>
                <a:latin typeface="Times New Roman" pitchFamily="18" charset="0"/>
                <a:cs typeface="Times New Roman" pitchFamily="18" charset="0"/>
              </a:rPr>
              <a:t>asamblare</a:t>
            </a:r>
            <a:r>
              <a:rPr lang="en-US" dirty="0">
                <a:solidFill>
                  <a:srgbClr val="000000"/>
                </a:solidFill>
                <a:latin typeface="Times New Roman" pitchFamily="18" charset="0"/>
                <a:cs typeface="Times New Roman" pitchFamily="18" charset="0"/>
              </a:rPr>
              <a:t> care </a:t>
            </a:r>
            <a:r>
              <a:rPr lang="en-US" dirty="0" err="1">
                <a:solidFill>
                  <a:srgbClr val="000000"/>
                </a:solidFill>
                <a:latin typeface="Times New Roman" pitchFamily="18" charset="0"/>
                <a:cs typeface="Times New Roman" pitchFamily="18" charset="0"/>
              </a:rPr>
              <a:t>să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afişeze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LED-</a:t>
            </a:r>
            <a:r>
              <a:rPr lang="en-US" dirty="0" err="1">
                <a:solidFill>
                  <a:srgbClr val="000000"/>
                </a:solidFill>
                <a:latin typeface="Times New Roman" pitchFamily="18" charset="0"/>
                <a:cs typeface="Times New Roman" pitchFamily="18" charset="0"/>
              </a:rPr>
              <a:t>uri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starea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întrerupătoarelor</a:t>
            </a:r>
            <a:r>
              <a:rPr lang="en-US" dirty="0">
                <a:solidFill>
                  <a:srgbClr val="000000"/>
                </a:solidFill>
                <a:latin typeface="Times New Roman" pitchFamily="18" charset="0"/>
                <a:cs typeface="Times New Roman" pitchFamily="18" charset="0"/>
              </a:rPr>
              <a:t>.</a:t>
            </a:r>
            <a:r>
              <a:rPr lang="en-US" dirty="0">
                <a:latin typeface="Times New Roman" pitchFamily="18" charset="0"/>
                <a:cs typeface="Times New Roman" pitchFamily="18" charset="0"/>
              </a:rPr>
              <a:t> </a:t>
            </a:r>
          </a:p>
        </p:txBody>
      </p:sp>
      <p:pic>
        <p:nvPicPr>
          <p:cNvPr id="6" name="Рисунок 5"/>
          <p:cNvPicPr>
            <a:picLocks noChangeAspect="1"/>
          </p:cNvPicPr>
          <p:nvPr/>
        </p:nvPicPr>
        <p:blipFill>
          <a:blip r:embed="rId2" cstate="print"/>
          <a:stretch>
            <a:fillRect/>
          </a:stretch>
        </p:blipFill>
        <p:spPr>
          <a:xfrm>
            <a:off x="0" y="1292662"/>
            <a:ext cx="6858000" cy="3905250"/>
          </a:xfrm>
          <a:prstGeom prst="rect">
            <a:avLst/>
          </a:prstGeom>
        </p:spPr>
      </p:pic>
      <p:sp>
        <p:nvSpPr>
          <p:cNvPr id="7" name="Прямоугольник 6"/>
          <p:cNvSpPr/>
          <p:nvPr/>
        </p:nvSpPr>
        <p:spPr>
          <a:xfrm>
            <a:off x="697992" y="5197912"/>
            <a:ext cx="6096000" cy="646331"/>
          </a:xfrm>
          <a:prstGeom prst="rect">
            <a:avLst/>
          </a:prstGeom>
        </p:spPr>
        <p:txBody>
          <a:bodyPr>
            <a:spAutoFit/>
          </a:bodyPr>
          <a:lstStyle/>
          <a:p>
            <a:r>
              <a:rPr lang="en-US" dirty="0">
                <a:solidFill>
                  <a:srgbClr val="000000"/>
                </a:solidFill>
                <a:latin typeface="Times New Roman" pitchFamily="18" charset="0"/>
                <a:cs typeface="Times New Roman" pitchFamily="18" charset="0"/>
              </a:rPr>
              <a:t>Schema </a:t>
            </a:r>
            <a:r>
              <a:rPr lang="en-US" dirty="0" err="1">
                <a:solidFill>
                  <a:srgbClr val="000000"/>
                </a:solidFill>
                <a:latin typeface="Times New Roman" pitchFamily="18" charset="0"/>
                <a:cs typeface="Times New Roman" pitchFamily="18" charset="0"/>
              </a:rPr>
              <a:t>electrică</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interfeţei</a:t>
            </a:r>
            <a:r>
              <a:rPr lang="en-US" dirty="0">
                <a:solidFill>
                  <a:srgbClr val="000000"/>
                </a:solidFill>
                <a:latin typeface="Times New Roman" pitchFamily="18" charset="0"/>
                <a:cs typeface="Times New Roman" pitchFamily="18" charset="0"/>
              </a:rPr>
              <a:t> cu </a:t>
            </a:r>
            <a:r>
              <a:rPr lang="en-US" dirty="0" err="1">
                <a:solidFill>
                  <a:srgbClr val="000000"/>
                </a:solidFill>
                <a:latin typeface="Times New Roman" pitchFamily="18" charset="0"/>
                <a:cs typeface="Times New Roman" pitchFamily="18" charset="0"/>
              </a:rPr>
              <a:t>întrerupătoare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LED-</a:t>
            </a:r>
            <a:r>
              <a:rPr lang="en-US" dirty="0" err="1">
                <a:solidFill>
                  <a:srgbClr val="000000"/>
                </a:solidFill>
                <a:latin typeface="Times New Roman" pitchFamily="18" charset="0"/>
                <a:cs typeface="Times New Roman" pitchFamily="18" charset="0"/>
              </a:rPr>
              <a:t>uri</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109683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5078313"/>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Se </a:t>
            </a:r>
            <a:r>
              <a:rPr lang="en-US" dirty="0" err="1">
                <a:solidFill>
                  <a:srgbClr val="000000"/>
                </a:solidFill>
                <a:latin typeface="Times New Roman" pitchFamily="18" charset="0"/>
                <a:cs typeface="Times New Roman" pitchFamily="18" charset="0"/>
              </a:rPr>
              <a:t>alege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modul</a:t>
            </a:r>
            <a:r>
              <a:rPr lang="en-US" dirty="0">
                <a:solidFill>
                  <a:srgbClr val="000000"/>
                </a:solidFill>
                <a:latin typeface="Times New Roman" pitchFamily="18" charset="0"/>
                <a:cs typeface="Times New Roman" pitchFamily="18" charset="0"/>
              </a:rPr>
              <a:t> 0 de </a:t>
            </a:r>
            <a:r>
              <a:rPr lang="en-US" dirty="0" err="1">
                <a:solidFill>
                  <a:srgbClr val="000000"/>
                </a:solidFill>
                <a:latin typeface="Times New Roman" pitchFamily="18" charset="0"/>
                <a:cs typeface="Times New Roman" pitchFamily="18" charset="0"/>
              </a:rPr>
              <a:t>lucru</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interfeţei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acesta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fiind</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cel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mai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simplu</a:t>
            </a:r>
            <a:r>
              <a:rPr lang="en-US" dirty="0">
                <a:solidFill>
                  <a:srgbClr val="000000"/>
                </a:solidFill>
                <a:latin typeface="Times New Roman" pitchFamily="18" charset="0"/>
                <a:cs typeface="Times New Roman" pitchFamily="18" charset="0"/>
              </a:rPr>
              <a:t> mod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care se </a:t>
            </a:r>
            <a:r>
              <a:rPr lang="en-US" dirty="0" err="1" smtClean="0">
                <a:solidFill>
                  <a:srgbClr val="000000"/>
                </a:solidFill>
                <a:latin typeface="Times New Roman" pitchFamily="18" charset="0"/>
                <a:cs typeface="Times New Roman" pitchFamily="18" charset="0"/>
              </a:rPr>
              <a:t>poate</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rezolva</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problema</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programează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interfaţa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paralelă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apoi</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citeşte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B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ceea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ce</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s-a </a:t>
            </a:r>
            <a:r>
              <a:rPr lang="en-US" dirty="0" err="1" smtClean="0">
                <a:solidFill>
                  <a:srgbClr val="000000"/>
                </a:solidFill>
                <a:latin typeface="Times New Roman" pitchFamily="18" charset="0"/>
                <a:cs typeface="Times New Roman" pitchFamily="18" charset="0"/>
              </a:rPr>
              <a:t>citit</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se </a:t>
            </a:r>
            <a:r>
              <a:rPr lang="en-US" dirty="0" err="1">
                <a:solidFill>
                  <a:srgbClr val="000000"/>
                </a:solidFill>
                <a:latin typeface="Times New Roman" pitchFamily="18" charset="0"/>
                <a:cs typeface="Times New Roman" pitchFamily="18" charset="0"/>
              </a:rPr>
              <a:t>trimite</a:t>
            </a:r>
            <a:r>
              <a:rPr lang="en-US" dirty="0">
                <a:solidFill>
                  <a:srgbClr val="000000"/>
                </a:solidFill>
                <a:latin typeface="Times New Roman" pitchFamily="18" charset="0"/>
                <a:cs typeface="Times New Roman" pitchFamily="18" charset="0"/>
              </a:rPr>
              <a:t> la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aprinde</a:t>
            </a:r>
            <a:r>
              <a:rPr lang="en-US" dirty="0">
                <a:solidFill>
                  <a:srgbClr val="000000"/>
                </a:solidFill>
                <a:latin typeface="Times New Roman" pitchFamily="18" charset="0"/>
                <a:cs typeface="Times New Roman" pitchFamily="18" charset="0"/>
              </a:rPr>
              <a:t> LED-</a:t>
            </a:r>
            <a:r>
              <a:rPr lang="en-US" dirty="0" err="1">
                <a:solidFill>
                  <a:srgbClr val="000000"/>
                </a:solidFill>
                <a:latin typeface="Times New Roman" pitchFamily="18" charset="0"/>
                <a:cs typeface="Times New Roman" pitchFamily="18" charset="0"/>
              </a:rPr>
              <a:t>urile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această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variantă</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închiderea</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unui</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întrerupător</a:t>
            </a:r>
            <a:r>
              <a:rPr lang="en-US" dirty="0" smtClean="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determină</a:t>
            </a:r>
            <a:r>
              <a:rPr lang="en-US" dirty="0">
                <a:solidFill>
                  <a:srgbClr val="000000"/>
                </a:solidFill>
                <a:latin typeface="Times New Roman" pitchFamily="18" charset="0"/>
                <a:cs typeface="Times New Roman" pitchFamily="18" charset="0"/>
              </a:rPr>
              <a:t> ca </a:t>
            </a:r>
            <a:r>
              <a:rPr lang="en-US" dirty="0" err="1">
                <a:solidFill>
                  <a:srgbClr val="000000"/>
                </a:solidFill>
                <a:latin typeface="Times New Roman" pitchFamily="18" charset="0"/>
                <a:cs typeface="Times New Roman" pitchFamily="18" charset="0"/>
              </a:rPr>
              <a:t>nivelul</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citit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să</a:t>
            </a:r>
            <a:r>
              <a:rPr lang="en-US" dirty="0">
                <a:solidFill>
                  <a:srgbClr val="000000"/>
                </a:solidFill>
                <a:latin typeface="Times New Roman" pitchFamily="18" charset="0"/>
                <a:cs typeface="Times New Roman" pitchFamily="18" charset="0"/>
              </a:rPr>
              <a:t> fie zero, </a:t>
            </a:r>
            <a:r>
              <a:rPr lang="en-US" dirty="0" err="1">
                <a:solidFill>
                  <a:srgbClr val="000000"/>
                </a:solidFill>
                <a:latin typeface="Times New Roman" pitchFamily="18" charset="0"/>
                <a:cs typeface="Times New Roman" pitchFamily="18" charset="0"/>
              </a:rPr>
              <a:t>prin</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urmare</a:t>
            </a:r>
            <a:r>
              <a:rPr lang="en-US" dirty="0">
                <a:solidFill>
                  <a:srgbClr val="000000"/>
                </a:solidFill>
                <a:latin typeface="Times New Roman" pitchFamily="18" charset="0"/>
                <a:cs typeface="Times New Roman" pitchFamily="18" charset="0"/>
              </a:rPr>
              <a:t> se </a:t>
            </a:r>
            <a:r>
              <a:rPr lang="en-US" dirty="0" err="1">
                <a:solidFill>
                  <a:srgbClr val="000000"/>
                </a:solidFill>
                <a:latin typeface="Times New Roman" pitchFamily="18" charset="0"/>
                <a:cs typeface="Times New Roman" pitchFamily="18" charset="0"/>
              </a:rPr>
              <a:t>va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afişa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linia</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corespunzătoare</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a </a:t>
            </a:r>
            <a:r>
              <a:rPr lang="en-US" dirty="0" err="1">
                <a:solidFill>
                  <a:srgbClr val="000000"/>
                </a:solidFill>
                <a:latin typeface="Times New Roman" pitchFamily="18" charset="0"/>
                <a:cs typeface="Times New Roman" pitchFamily="18" charset="0"/>
              </a:rPr>
              <a:t>portului</a:t>
            </a:r>
            <a:r>
              <a:rPr lang="en-US" dirty="0">
                <a:solidFill>
                  <a:srgbClr val="000000"/>
                </a:solidFill>
                <a:latin typeface="Times New Roman" pitchFamily="18" charset="0"/>
                <a:cs typeface="Times New Roman" pitchFamily="18" charset="0"/>
              </a:rPr>
              <a:t> A cu un LED </a:t>
            </a:r>
            <a:r>
              <a:rPr lang="en-US" dirty="0" err="1">
                <a:solidFill>
                  <a:srgbClr val="000000"/>
                </a:solidFill>
                <a:latin typeface="Times New Roman" pitchFamily="18" charset="0"/>
                <a:cs typeface="Times New Roman" pitchFamily="18" charset="0"/>
              </a:rPr>
              <a:t>stins</a:t>
            </a:r>
            <a:r>
              <a:rPr lang="en-US" dirty="0">
                <a:solidFill>
                  <a:srgbClr val="000000"/>
                </a:solidFill>
                <a:latin typeface="Times New Roman" pitchFamily="18" charset="0"/>
                <a:cs typeface="Times New Roman" pitchFamily="18" charset="0"/>
              </a:rPr>
              <a:t>. Un </a:t>
            </a:r>
            <a:r>
              <a:rPr lang="en-US" dirty="0" err="1">
                <a:solidFill>
                  <a:srgbClr val="000000"/>
                </a:solidFill>
                <a:latin typeface="Times New Roman" pitchFamily="18" charset="0"/>
                <a:cs typeface="Times New Roman" pitchFamily="18" charset="0"/>
              </a:rPr>
              <a:t>întrerupător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neapăsat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însemna</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un LED </a:t>
            </a:r>
            <a:r>
              <a:rPr lang="en-US" dirty="0" err="1">
                <a:solidFill>
                  <a:srgbClr val="000000"/>
                </a:solidFill>
                <a:latin typeface="Times New Roman" pitchFamily="18" charset="0"/>
                <a:cs typeface="Times New Roman" pitchFamily="18" charset="0"/>
              </a:rPr>
              <a:t>aprins</a:t>
            </a:r>
            <a:r>
              <a:rPr lang="en-US" dirty="0">
                <a:solidFill>
                  <a:srgbClr val="000000"/>
                </a:solidFill>
                <a:latin typeface="Times New Roman" pitchFamily="18" charset="0"/>
                <a:cs typeface="Times New Roman" pitchFamily="18" charset="0"/>
              </a:rPr>
              <a:t>.</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Pentru</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programare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 </a:t>
            </a:r>
            <a:r>
              <a:rPr lang="en-US" dirty="0" err="1">
                <a:solidFill>
                  <a:srgbClr val="000000"/>
                </a:solidFill>
                <a:latin typeface="Times New Roman" pitchFamily="18" charset="0"/>
                <a:cs typeface="Times New Roman" pitchFamily="18" charset="0"/>
              </a:rPr>
              <a:t>trebuie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să</a:t>
            </a:r>
            <a:r>
              <a:rPr lang="en-US" dirty="0">
                <a:solidFill>
                  <a:srgbClr val="000000"/>
                </a:solidFill>
                <a:latin typeface="Times New Roman" pitchFamily="18" charset="0"/>
                <a:cs typeface="Times New Roman" pitchFamily="18" charset="0"/>
              </a:rPr>
              <a:t> fie de </a:t>
            </a:r>
            <a:r>
              <a:rPr lang="en-US" dirty="0" err="1">
                <a:solidFill>
                  <a:srgbClr val="000000"/>
                </a:solidFill>
                <a:latin typeface="Times New Roman" pitchFamily="18" charset="0"/>
                <a:cs typeface="Times New Roman" pitchFamily="18" charset="0"/>
              </a:rPr>
              <a:t>ieşire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B de </a:t>
            </a:r>
            <a:r>
              <a:rPr lang="en-US" dirty="0" err="1">
                <a:solidFill>
                  <a:srgbClr val="000000"/>
                </a:solidFill>
                <a:latin typeface="Times New Roman" pitchFamily="18" charset="0"/>
                <a:cs typeface="Times New Roman" pitchFamily="18" charset="0"/>
              </a:rPr>
              <a:t>intrare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iar</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portul</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C </a:t>
            </a:r>
            <a:r>
              <a:rPr lang="en-US" dirty="0" err="1" smtClean="0">
                <a:solidFill>
                  <a:srgbClr val="000000"/>
                </a:solidFill>
                <a:latin typeface="Times New Roman" pitchFamily="18" charset="0"/>
                <a:cs typeface="Times New Roman" pitchFamily="18" charset="0"/>
              </a:rPr>
              <a:t>indiferent</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Secvenţa</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programare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a:t>
            </a:r>
            <a:r>
              <a:rPr lang="en-US" dirty="0">
                <a:solidFill>
                  <a:srgbClr val="000000"/>
                </a:solidFill>
                <a:latin typeface="Times New Roman" pitchFamily="18" charset="0"/>
                <a:cs typeface="Times New Roman" pitchFamily="18" charset="0"/>
              </a:rPr>
              <a:t> fi</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MOV DX,0003</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MOV AL, 82H</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OUT </a:t>
            </a:r>
            <a:r>
              <a:rPr lang="en-US" dirty="0" smtClean="0">
                <a:solidFill>
                  <a:srgbClr val="000000"/>
                </a:solidFill>
                <a:latin typeface="Times New Roman" pitchFamily="18" charset="0"/>
                <a:cs typeface="Times New Roman" pitchFamily="18" charset="0"/>
              </a:rPr>
              <a:t>DX,AL</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err="1">
                <a:solidFill>
                  <a:srgbClr val="000000"/>
                </a:solidFill>
                <a:latin typeface="Times New Roman" pitchFamily="18" charset="0"/>
                <a:cs typeface="Times New Roman" pitchFamily="18" charset="0"/>
              </a:rPr>
              <a:t>Secvenţa</a:t>
            </a:r>
            <a:r>
              <a:rPr lang="en-US" dirty="0">
                <a:solidFill>
                  <a:srgbClr val="000000"/>
                </a:solidFill>
                <a:latin typeface="Times New Roman" pitchFamily="18" charset="0"/>
                <a:cs typeface="Times New Roman" pitchFamily="18" charset="0"/>
              </a:rPr>
              <a:t> de </a:t>
            </a:r>
            <a:r>
              <a:rPr lang="en-US" dirty="0" err="1">
                <a:solidFill>
                  <a:srgbClr val="000000"/>
                </a:solidFill>
                <a:latin typeface="Times New Roman" pitchFamily="18" charset="0"/>
                <a:cs typeface="Times New Roman" pitchFamily="18" charset="0"/>
              </a:rPr>
              <a:t>citire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întrerupătoare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şi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afişare</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pe</a:t>
            </a:r>
            <a:r>
              <a:rPr lang="en-US" dirty="0">
                <a:solidFill>
                  <a:srgbClr val="000000"/>
                </a:solidFill>
                <a:latin typeface="Times New Roman" pitchFamily="18" charset="0"/>
                <a:cs typeface="Times New Roman" pitchFamily="18" charset="0"/>
              </a:rPr>
              <a:t> LED-</a:t>
            </a:r>
            <a:r>
              <a:rPr lang="en-US" dirty="0" err="1">
                <a:solidFill>
                  <a:srgbClr val="000000"/>
                </a:solidFill>
                <a:latin typeface="Times New Roman" pitchFamily="18" charset="0"/>
                <a:cs typeface="Times New Roman" pitchFamily="18" charset="0"/>
              </a:rPr>
              <a:t>uri</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va</a:t>
            </a:r>
            <a:r>
              <a:rPr lang="en-US" dirty="0">
                <a:solidFill>
                  <a:srgbClr val="000000"/>
                </a:solidFill>
                <a:latin typeface="Times New Roman" pitchFamily="18" charset="0"/>
                <a:cs typeface="Times New Roman" pitchFamily="18" charset="0"/>
              </a:rPr>
              <a:t> fi</a:t>
            </a:r>
            <a:r>
              <a:rPr lang="en-US" dirty="0" smtClean="0">
                <a:solidFill>
                  <a:srgbClr val="000000"/>
                </a:solidFill>
                <a:latin typeface="Times New Roman" pitchFamily="18" charset="0"/>
                <a:cs typeface="Times New Roman" pitchFamily="18" charset="0"/>
              </a:rPr>
              <a:t>:</a:t>
            </a:r>
          </a:p>
          <a:p>
            <a:r>
              <a:rPr lang="en-US" dirty="0">
                <a:solidFill>
                  <a:srgbClr val="000000"/>
                </a:solidFill>
                <a:latin typeface="Times New Roman" pitchFamily="18" charset="0"/>
                <a:cs typeface="Times New Roman" pitchFamily="18" charset="0"/>
              </a:rPr>
              <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Start MOV DX,0001</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IN AL,DX</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MOV DX,0000</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OUT DX,AL</a:t>
            </a:r>
            <a:br>
              <a:rPr lang="en-US" dirty="0">
                <a:solidFill>
                  <a:srgbClr val="000000"/>
                </a:solidFill>
                <a:latin typeface="Times New Roman" pitchFamily="18" charset="0"/>
                <a:cs typeface="Times New Roman" pitchFamily="18" charset="0"/>
              </a:rPr>
            </a:br>
            <a:r>
              <a:rPr lang="en-US" dirty="0">
                <a:solidFill>
                  <a:srgbClr val="000000"/>
                </a:solidFill>
                <a:latin typeface="Times New Roman" pitchFamily="18" charset="0"/>
                <a:cs typeface="Times New Roman" pitchFamily="18" charset="0"/>
              </a:rPr>
              <a:t>JMP start</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175048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588623" cy="369332"/>
          </a:xfrm>
          <a:prstGeom prst="rect">
            <a:avLst/>
          </a:prstGeom>
        </p:spPr>
        <p:txBody>
          <a:bodyPr wrap="none">
            <a:spAutoFit/>
          </a:bodyPr>
          <a:lstStyle/>
          <a:p>
            <a:r>
              <a:rPr lang="en-US" dirty="0">
                <a:solidFill>
                  <a:srgbClr val="000000"/>
                </a:solidFill>
                <a:latin typeface="Times New Roman" panose="02020603050405020304" pitchFamily="18" charset="0"/>
              </a:rPr>
              <a:t> I2C</a:t>
            </a:r>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1449064400"/>
              </p:ext>
            </p:extLst>
          </p:nvPr>
        </p:nvGraphicFramePr>
        <p:xfrm>
          <a:off x="0" y="369332"/>
          <a:ext cx="12192000" cy="3566160"/>
        </p:xfrm>
        <a:graphic>
          <a:graphicData uri="http://schemas.openxmlformats.org/drawingml/2006/table">
            <a:tbl>
              <a:tblPr/>
              <a:tblGrid>
                <a:gridCol w="12192000">
                  <a:extLst>
                    <a:ext uri="{9D8B030D-6E8A-4147-A177-3AD203B41FA5}">
                      <a16:colId xmlns:a16="http://schemas.microsoft.com/office/drawing/2014/main" xmlns="" val="2394008749"/>
                    </a:ext>
                  </a:extLst>
                </a:gridCol>
              </a:tblGrid>
              <a:tr h="822959">
                <a:tc>
                  <a:txBody>
                    <a:bodyPr/>
                    <a:lstStyle/>
                    <a:p>
                      <a:pPr marL="285750" indent="-285750">
                        <a:buFontTx/>
                        <a:buChar char="-"/>
                      </a:pPr>
                      <a:r>
                        <a:rPr lang="it-IT" sz="1800" dirty="0" smtClean="0"/>
                        <a:t>Magistrala </a:t>
                      </a:r>
                      <a:r>
                        <a:rPr lang="it-IT" sz="1800" dirty="0"/>
                        <a:t>I2C a fost creata in ani '80 de catre Philips semiconductors. Ea i-si propunea sa fie o cale usoara de a conecta CPU cu circuitele integrate periferice folosite intr-un TV</a:t>
                      </a:r>
                      <a:r>
                        <a:rPr lang="it-IT" sz="1800" dirty="0" smtClean="0"/>
                        <a:t>.</a:t>
                      </a:r>
                    </a:p>
                    <a:p>
                      <a:pPr marL="285750" indent="-285750">
                        <a:buFontTx/>
                        <a:buChar char="-"/>
                      </a:pPr>
                      <a:r>
                        <a:rPr lang="it-IT" sz="1800" dirty="0" smtClean="0"/>
                        <a:t>Magistrala I2c consta fizic in doua linii active (SDA si SCL) si una de masa(GND) prin care comunica doua sau mai multe componente dupa niste reguli precise pe care le vom defini pe scurt in continuare.</a:t>
                      </a:r>
                    </a:p>
                    <a:p>
                      <a:pPr marL="285750" indent="-285750">
                        <a:buFontTx/>
                        <a:buChar char="-"/>
                      </a:pPr>
                      <a:r>
                        <a:rPr lang="it-IT" sz="1800" dirty="0" smtClean="0"/>
                        <a:t>Liniile active SDA (Serial DAta line) si SCL (Serial CLock line) sunt bidirectionale.</a:t>
                      </a:r>
                    </a:p>
                    <a:p>
                      <a:pPr marL="285750" indent="-285750">
                        <a:buFontTx/>
                        <a:buChar char="-"/>
                      </a:pPr>
                      <a:r>
                        <a:rPr lang="it-IT" sz="1800" dirty="0" smtClean="0"/>
                        <a:t>Fiecare componenta conectata la magistrala are o adresa unica indiferent daca este CPU, RTC, EEPROM, LCD, etc.</a:t>
                      </a:r>
                    </a:p>
                    <a:p>
                      <a:pPr marL="285750" indent="-285750">
                        <a:buFontTx/>
                        <a:buChar char="-"/>
                      </a:pPr>
                      <a:r>
                        <a:rPr lang="it-IT" sz="1800" dirty="0" smtClean="0"/>
                        <a:t>Componentele conectate la magistrala pot functiona fie ca receptor fie ca emitator (la momente de timp distincte).</a:t>
                      </a:r>
                    </a:p>
                    <a:p>
                      <a:pPr marL="285750" indent="-285750">
                        <a:buFontTx/>
                        <a:buChar char="-"/>
                      </a:pPr>
                      <a:r>
                        <a:rPr lang="it-IT" sz="1800" dirty="0" smtClean="0"/>
                        <a:t>Controlul magistralei va apartine (la un moment dat) unui singur dispozitiv Master, care va adresa un singur dispozitiv Slave .</a:t>
                      </a:r>
                    </a:p>
                    <a:p>
                      <a:pPr marL="285750" indent="-285750">
                        <a:buFontTx/>
                        <a:buChar char="-"/>
                      </a:pPr>
                      <a:r>
                        <a:rPr lang="it-IT" sz="1800" dirty="0" smtClean="0"/>
                        <a:t>Masterul este dispozitivul care va initia transferul (printr-o conditie de START), va genera impulsurile de ceas pe linia SCL si tot el va incheia transferul generand conditia de STOP .</a:t>
                      </a:r>
                    </a:p>
                    <a:p>
                      <a:pPr marL="285750" indent="-285750">
                        <a:buFontTx/>
                        <a:buChar char="-"/>
                      </a:pPr>
                      <a:r>
                        <a:rPr lang="it-IT" sz="1800" dirty="0" smtClean="0"/>
                        <a:t>Transferul de date pe magistrala se face in pachete de 8 biti (1 byte).</a:t>
                      </a:r>
                    </a:p>
                    <a:p>
                      <a:pPr marL="285750" indent="-285750">
                        <a:buFontTx/>
                        <a:buChar char="-"/>
                      </a:pPr>
                      <a:r>
                        <a:rPr lang="it-IT" sz="1800" dirty="0" smtClean="0"/>
                        <a:t>Viteza de transfer pe magistrala poate fi de 100kbit/sec sau 400kbit/sec...</a:t>
                      </a:r>
                    </a:p>
                    <a:p>
                      <a:pPr marL="285750" indent="-285750">
                        <a:buFontTx/>
                        <a:buChar char="-"/>
                      </a:pPr>
                      <a:r>
                        <a:rPr lang="it-IT" sz="1800" dirty="0" smtClean="0"/>
                        <a:t>Adresa dispozitivelor I2c este formata din 7 biti (de regula).</a:t>
                      </a:r>
                      <a:endParaRPr lang="it-IT" sz="1800" dirty="0"/>
                    </a:p>
                  </a:txBody>
                  <a:tcPr marL="0" marR="0" marT="0" marB="0">
                    <a:lnL>
                      <a:noFill/>
                    </a:lnL>
                    <a:lnR>
                      <a:noFill/>
                    </a:lnR>
                    <a:lnT>
                      <a:noFill/>
                    </a:lnT>
                    <a:lnB>
                      <a:noFill/>
                    </a:lnB>
                  </a:tcPr>
                </a:tc>
                <a:extLst>
                  <a:ext uri="{0D108BD9-81ED-4DB2-BD59-A6C34878D82A}">
                    <a16:rowId xmlns:a16="http://schemas.microsoft.com/office/drawing/2014/main" xmlns="" val="3331236637"/>
                  </a:ext>
                </a:extLst>
              </a:tr>
            </a:tbl>
          </a:graphicData>
        </a:graphic>
      </p:graphicFrame>
      <p:sp>
        <p:nvSpPr>
          <p:cNvPr id="5" name="Прямоугольник 4"/>
          <p:cNvSpPr/>
          <p:nvPr/>
        </p:nvSpPr>
        <p:spPr>
          <a:xfrm>
            <a:off x="0" y="3935492"/>
            <a:ext cx="12192000" cy="646331"/>
          </a:xfrm>
          <a:prstGeom prst="rect">
            <a:avLst/>
          </a:prstGeom>
        </p:spPr>
        <p:txBody>
          <a:bodyPr wrap="square">
            <a:spAutoFit/>
          </a:bodyPr>
          <a:lstStyle/>
          <a:p>
            <a:r>
              <a:rPr lang="en-US" dirty="0" err="1">
                <a:solidFill>
                  <a:srgbClr val="000000"/>
                </a:solidFill>
                <a:latin typeface="Times New Roman" panose="02020603050405020304" pitchFamily="18" charset="0"/>
              </a:rPr>
              <a:t>Interfata</a:t>
            </a:r>
            <a:r>
              <a:rPr lang="en-US" dirty="0">
                <a:solidFill>
                  <a:srgbClr val="000000"/>
                </a:solidFill>
                <a:latin typeface="Times New Roman" panose="02020603050405020304" pitchFamily="18" charset="0"/>
              </a:rPr>
              <a:t> la </a:t>
            </a:r>
            <a:r>
              <a:rPr lang="en-US" dirty="0" err="1">
                <a:solidFill>
                  <a:srgbClr val="000000"/>
                </a:solidFill>
                <a:latin typeface="Times New Roman" panose="02020603050405020304" pitchFamily="18" charset="0"/>
              </a:rPr>
              <a:t>magistrala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este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construita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intodeauna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dintr</a:t>
            </a:r>
            <a:r>
              <a:rPr lang="en-US" dirty="0">
                <a:solidFill>
                  <a:srgbClr val="000000"/>
                </a:solidFill>
                <a:latin typeface="Times New Roman" panose="02020603050405020304" pitchFamily="18" charset="0"/>
              </a:rPr>
              <a:t>-un buffer (</a:t>
            </a:r>
            <a:r>
              <a:rPr lang="en-US" dirty="0" err="1">
                <a:solidFill>
                  <a:srgbClr val="000000"/>
                </a:solidFill>
                <a:latin typeface="Times New Roman" panose="02020603050405020304" pitchFamily="18" charset="0"/>
              </a:rPr>
              <a:t>pentru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intrare</a:t>
            </a:r>
            <a:r>
              <a:rPr lang="en-US" dirty="0">
                <a:solidFill>
                  <a:srgbClr val="000000"/>
                </a:solidFill>
                <a:latin typeface="Times New Roman" panose="02020603050405020304" pitchFamily="18" charset="0"/>
              </a:rPr>
              <a:t>)</a:t>
            </a:r>
            <a:r>
              <a:rPr lang="en-US" dirty="0" err="1">
                <a:solidFill>
                  <a:srgbClr val="000000"/>
                </a:solidFill>
                <a:latin typeface="Times New Roman" panose="02020603050405020304" pitchFamily="18" charset="0"/>
              </a:rPr>
              <a:t>si</a:t>
            </a:r>
            <a:r>
              <a:rPr lang="en-US" dirty="0">
                <a:solidFill>
                  <a:srgbClr val="000000"/>
                </a:solidFill>
                <a:latin typeface="Times New Roman" panose="02020603050405020304" pitchFamily="18" charset="0"/>
              </a:rPr>
              <a:t> un </a:t>
            </a:r>
            <a:r>
              <a:rPr lang="en-US" dirty="0" err="1">
                <a:solidFill>
                  <a:srgbClr val="000000"/>
                </a:solidFill>
                <a:latin typeface="Times New Roman" panose="02020603050405020304" pitchFamily="18" charset="0"/>
              </a:rPr>
              <a:t>tranzistor</a:t>
            </a:r>
            <a:r>
              <a:rPr lang="en-US" dirty="0">
                <a:solidFill>
                  <a:srgbClr val="000000"/>
                </a:solidFill>
                <a:latin typeface="Times New Roman" panose="02020603050405020304" pitchFamily="18" charset="0"/>
              </a:rPr>
              <a:t> cu </a:t>
            </a:r>
            <a:r>
              <a:rPr lang="en-US" dirty="0" err="1">
                <a:solidFill>
                  <a:srgbClr val="000000"/>
                </a:solidFill>
                <a:latin typeface="Times New Roman" panose="02020603050405020304" pitchFamily="18" charset="0"/>
              </a:rPr>
              <a:t>colector</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sau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drena</a:t>
            </a:r>
            <a:r>
              <a:rPr lang="en-US" dirty="0">
                <a:solidFill>
                  <a:srgbClr val="000000"/>
                </a:solidFill>
                <a:latin typeface="Times New Roman" panose="02020603050405020304" pitchFamily="18" charset="0"/>
              </a:rPr>
              <a:t> in </a:t>
            </a:r>
            <a:r>
              <a:rPr lang="en-US" dirty="0" err="1">
                <a:solidFill>
                  <a:srgbClr val="000000"/>
                </a:solidFill>
                <a:latin typeface="Times New Roman" panose="02020603050405020304" pitchFamily="18" charset="0"/>
              </a:rPr>
              <a:t>gol</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pentru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iesire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Deci</a:t>
            </a:r>
            <a:r>
              <a:rPr lang="en-US" dirty="0">
                <a:solidFill>
                  <a:srgbClr val="000000"/>
                </a:solidFill>
                <a:latin typeface="Times New Roman" panose="02020603050405020304" pitchFamily="18" charset="0"/>
              </a:rPr>
              <a:t> la </a:t>
            </a:r>
            <a:r>
              <a:rPr lang="en-US" dirty="0" err="1">
                <a:solidFill>
                  <a:srgbClr val="000000"/>
                </a:solidFill>
                <a:latin typeface="Times New Roman" panose="02020603050405020304" pitchFamily="18" charset="0"/>
              </a:rPr>
              <a:t>ambele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linii</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SDA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si</a:t>
            </a:r>
            <a:r>
              <a:rPr lang="en-US"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SCL</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trebuiesc</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conectate</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rezistoare</a:t>
            </a:r>
            <a:r>
              <a:rPr lang="en-US" dirty="0">
                <a:solidFill>
                  <a:srgbClr val="000000"/>
                </a:solidFill>
                <a:latin typeface="Times New Roman" panose="02020603050405020304" pitchFamily="18" charset="0"/>
              </a:rPr>
              <a:t> PULL-UP (</a:t>
            </a:r>
            <a:r>
              <a:rPr lang="en-US" dirty="0" err="1">
                <a:solidFill>
                  <a:srgbClr val="000000"/>
                </a:solidFill>
                <a:latin typeface="Times New Roman" panose="02020603050405020304" pitchFamily="18" charset="0"/>
              </a:rPr>
              <a:t>intre</a:t>
            </a:r>
            <a:r>
              <a:rPr lang="en-US" dirty="0">
                <a:solidFill>
                  <a:srgbClr val="000000"/>
                </a:solidFill>
                <a:latin typeface="Times New Roman" panose="02020603050405020304" pitchFamily="18" charset="0"/>
              </a:rPr>
              <a:t> SDA </a:t>
            </a:r>
            <a:r>
              <a:rPr lang="en-US" dirty="0" err="1">
                <a:solidFill>
                  <a:srgbClr val="000000"/>
                </a:solidFill>
                <a:latin typeface="Times New Roman" panose="02020603050405020304" pitchFamily="18" charset="0"/>
              </a:rPr>
              <a:t>si</a:t>
            </a:r>
            <a:r>
              <a:rPr lang="en-US" dirty="0">
                <a:solidFill>
                  <a:srgbClr val="000000"/>
                </a:solidFill>
                <a:latin typeface="Times New Roman" panose="02020603050405020304" pitchFamily="18" charset="0"/>
              </a:rPr>
              <a:t> +5V </a:t>
            </a:r>
            <a:r>
              <a:rPr lang="en-US" dirty="0" err="1">
                <a:solidFill>
                  <a:srgbClr val="000000"/>
                </a:solidFill>
                <a:latin typeface="Times New Roman" panose="02020603050405020304" pitchFamily="18" charset="0"/>
              </a:rPr>
              <a:t>si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intre</a:t>
            </a:r>
            <a:r>
              <a:rPr lang="en-US" dirty="0">
                <a:solidFill>
                  <a:srgbClr val="000000"/>
                </a:solidFill>
                <a:latin typeface="Times New Roman" panose="02020603050405020304" pitchFamily="18" charset="0"/>
              </a:rPr>
              <a:t> SCL </a:t>
            </a:r>
            <a:r>
              <a:rPr lang="en-US" dirty="0" err="1">
                <a:solidFill>
                  <a:srgbClr val="000000"/>
                </a:solidFill>
                <a:latin typeface="Times New Roman" panose="02020603050405020304" pitchFamily="18" charset="0"/>
              </a:rPr>
              <a:t>si</a:t>
            </a:r>
            <a:r>
              <a:rPr lang="en-US" dirty="0">
                <a:solidFill>
                  <a:srgbClr val="000000"/>
                </a:solidFill>
                <a:latin typeface="Times New Roman" panose="02020603050405020304" pitchFamily="18" charset="0"/>
              </a:rPr>
              <a:t> +5V).</a:t>
            </a:r>
            <a:endParaRPr lang="en-US" dirty="0"/>
          </a:p>
        </p:txBody>
      </p:sp>
      <p:pic>
        <p:nvPicPr>
          <p:cNvPr id="6" name="Рисунок 5"/>
          <p:cNvPicPr>
            <a:picLocks noChangeAspect="1"/>
          </p:cNvPicPr>
          <p:nvPr/>
        </p:nvPicPr>
        <p:blipFill>
          <a:blip r:embed="rId2" cstate="print"/>
          <a:stretch>
            <a:fillRect/>
          </a:stretch>
        </p:blipFill>
        <p:spPr>
          <a:xfrm>
            <a:off x="6561953" y="4726460"/>
            <a:ext cx="2857500" cy="1524000"/>
          </a:xfrm>
          <a:prstGeom prst="rect">
            <a:avLst/>
          </a:prstGeom>
        </p:spPr>
      </p:pic>
    </p:spTree>
    <p:extLst>
      <p:ext uri="{BB962C8B-B14F-4D97-AF65-F5344CB8AC3E}">
        <p14:creationId xmlns:p14="http://schemas.microsoft.com/office/powerpoint/2010/main" xmlns="" val="279191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1981688" cy="2585323"/>
          </a:xfrm>
          <a:prstGeom prst="rect">
            <a:avLst/>
          </a:prstGeom>
        </p:spPr>
        <p:txBody>
          <a:bodyPr wrap="square">
            <a:spAutoFit/>
          </a:bodyPr>
          <a:lstStyle/>
          <a:p>
            <a:r>
              <a:rPr lang="en-US" dirty="0" smtClean="0">
                <a:solidFill>
                  <a:srgbClr val="000000"/>
                </a:solidFill>
                <a:latin typeface="Times New Roman" panose="02020603050405020304" pitchFamily="18" charset="0"/>
                <a:cs typeface="Times New Roman" panose="02020603050405020304" pitchFamily="18" charset="0"/>
              </a:rPr>
              <a:t>2. </a:t>
            </a:r>
            <a:r>
              <a:rPr lang="en-US" dirty="0" err="1">
                <a:solidFill>
                  <a:srgbClr val="000000"/>
                </a:solidFill>
                <a:latin typeface="Times New Roman" panose="02020603050405020304" pitchFamily="18" charset="0"/>
                <a:cs typeface="Times New Roman" panose="02020603050405020304" pitchFamily="18" charset="0"/>
              </a:rPr>
              <a:t>Emisia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recepţia</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fac</a:t>
            </a:r>
            <a:r>
              <a:rPr lang="en-US" dirty="0">
                <a:solidFill>
                  <a:srgbClr val="000000"/>
                </a:solidFill>
                <a:latin typeface="Times New Roman" panose="02020603050405020304" pitchFamily="18" charset="0"/>
                <a:cs typeface="Times New Roman" panose="02020603050405020304" pitchFamily="18" charset="0"/>
              </a:rPr>
              <a:t> cu </a:t>
            </a:r>
            <a:r>
              <a:rPr lang="en-US" b="1" dirty="0" err="1">
                <a:solidFill>
                  <a:srgbClr val="000000"/>
                </a:solidFill>
                <a:latin typeface="Times New Roman" panose="02020603050405020304" pitchFamily="18" charset="0"/>
                <a:cs typeface="Times New Roman" panose="02020603050405020304" pitchFamily="18" charset="0"/>
              </a:rPr>
              <a:t>acelaşi</a:t>
            </a:r>
            <a:r>
              <a:rPr lang="en-US" b="1" dirty="0">
                <a:solidFill>
                  <a:srgbClr val="000000"/>
                </a:solidFill>
                <a:latin typeface="Times New Roman" panose="02020603050405020304" pitchFamily="18" charset="0"/>
                <a:cs typeface="Times New Roman" panose="02020603050405020304" pitchFamily="18" charset="0"/>
              </a:rPr>
              <a:t> tact, standard</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cunoscut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emiţător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de receptor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Distanţele</a:t>
            </a:r>
            <a:r>
              <a:rPr lang="en-US" dirty="0">
                <a:solidFill>
                  <a:srgbClr val="000000"/>
                </a:solidFill>
                <a:latin typeface="Times New Roman" panose="02020603050405020304" pitchFamily="18" charset="0"/>
                <a:cs typeface="Times New Roman" panose="02020603050405020304" pitchFamily="18" charset="0"/>
              </a:rPr>
              <a:t> pot fi </a:t>
            </a:r>
            <a:r>
              <a:rPr lang="en-US" dirty="0" err="1">
                <a:solidFill>
                  <a:srgbClr val="000000"/>
                </a:solidFill>
                <a:latin typeface="Times New Roman" panose="02020603050405020304" pitchFamily="18" charset="0"/>
                <a:cs typeface="Times New Roman" panose="02020603050405020304" pitchFamily="18" charset="0"/>
              </a:rPr>
              <a:t>mari</a:t>
            </a:r>
            <a:r>
              <a:rPr lang="en-US" dirty="0">
                <a:solidFill>
                  <a:srgbClr val="000000"/>
                </a:solidFill>
                <a:latin typeface="Times New Roman" panose="02020603050405020304" pitchFamily="18" charset="0"/>
                <a:cs typeface="Times New Roman" panose="02020603050405020304" pitchFamily="18" charset="0"/>
              </a:rPr>
              <a:t>, nu </a:t>
            </a:r>
            <a:r>
              <a:rPr lang="en-US" dirty="0" err="1">
                <a:solidFill>
                  <a:srgbClr val="000000"/>
                </a:solidFill>
                <a:latin typeface="Times New Roman" panose="02020603050405020304" pitchFamily="18" charset="0"/>
                <a:cs typeface="Times New Roman" panose="02020603050405020304" pitchFamily="18" charset="0"/>
              </a:rPr>
              <a:t>apar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costurile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unui</a:t>
            </a:r>
            <a:r>
              <a:rPr lang="en-US" dirty="0">
                <a:solidFill>
                  <a:srgbClr val="000000"/>
                </a:solidFill>
                <a:latin typeface="Times New Roman" panose="02020603050405020304" pitchFamily="18" charset="0"/>
                <a:cs typeface="Times New Roman" panose="02020603050405020304" pitchFamily="18" charset="0"/>
              </a:rPr>
              <a:t> fir </a:t>
            </a:r>
            <a:r>
              <a:rPr lang="en-US" dirty="0" err="1">
                <a:solidFill>
                  <a:srgbClr val="000000"/>
                </a:solidFill>
                <a:latin typeface="Times New Roman" panose="02020603050405020304" pitchFamily="18" charset="0"/>
                <a:cs typeface="Times New Roman" panose="02020603050405020304" pitchFamily="18" charset="0"/>
              </a:rPr>
              <a:t>suplimentar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figura</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1 b</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Viteza</a:t>
            </a:r>
            <a:r>
              <a:rPr lang="en-US" dirty="0">
                <a:solidFill>
                  <a:srgbClr val="000000"/>
                </a:solidFill>
                <a:latin typeface="Times New Roman" panose="02020603050405020304" pitchFamily="18" charset="0"/>
                <a:cs typeface="Times New Roman" panose="02020603050405020304" pitchFamily="18" charset="0"/>
              </a:rPr>
              <a:t> nu </a:t>
            </a:r>
            <a:r>
              <a:rPr lang="en-US" dirty="0" err="1">
                <a:solidFill>
                  <a:srgbClr val="000000"/>
                </a:solidFill>
                <a:latin typeface="Times New Roman" panose="02020603050405020304" pitchFamily="18" charset="0"/>
                <a:cs typeface="Times New Roman" panose="02020603050405020304" pitchFamily="18" charset="0"/>
              </a:rPr>
              <a:t>poate</a:t>
            </a:r>
            <a:r>
              <a:rPr lang="en-US" dirty="0">
                <a:solidFill>
                  <a:srgbClr val="000000"/>
                </a:solidFill>
                <a:latin typeface="Times New Roman" panose="02020603050405020304" pitchFamily="18" charset="0"/>
                <a:cs typeface="Times New Roman" panose="02020603050405020304" pitchFamily="18" charset="0"/>
              </a:rPr>
              <a:t> fi mare </a:t>
            </a:r>
            <a:r>
              <a:rPr lang="en-US" dirty="0" err="1">
                <a:solidFill>
                  <a:srgbClr val="000000"/>
                </a:solidFill>
                <a:latin typeface="Times New Roman" panose="02020603050405020304" pitchFamily="18" charset="0"/>
                <a:cs typeface="Times New Roman" panose="02020603050405020304" pitchFamily="18" charset="0"/>
              </a:rPr>
              <a:t>datorită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faptului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între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tactele</a:t>
            </a:r>
            <a:r>
              <a:rPr lang="en-US" dirty="0">
                <a:solidFill>
                  <a:srgbClr val="000000"/>
                </a:solidFill>
                <a:latin typeface="Times New Roman" panose="02020603050405020304" pitchFamily="18" charset="0"/>
                <a:cs typeface="Times New Roman" panose="02020603050405020304" pitchFamily="18" charset="0"/>
              </a:rPr>
              <a:t> standard </a:t>
            </a:r>
            <a:r>
              <a:rPr lang="en-US" dirty="0" err="1">
                <a:solidFill>
                  <a:srgbClr val="000000"/>
                </a:solidFill>
                <a:latin typeface="Times New Roman" panose="02020603050405020304" pitchFamily="18" charset="0"/>
                <a:cs typeface="Times New Roman" panose="02020603050405020304" pitchFamily="18" charset="0"/>
              </a:rPr>
              <a:t>există</a:t>
            </a: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diferenţe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Câteva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exemple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interfaţa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asincronă</a:t>
            </a:r>
            <a:r>
              <a:rPr lang="en-US" dirty="0">
                <a:solidFill>
                  <a:srgbClr val="000000"/>
                </a:solidFill>
                <a:latin typeface="Times New Roman" panose="02020603050405020304" pitchFamily="18" charset="0"/>
                <a:cs typeface="Times New Roman" panose="02020603050405020304" pitchFamily="18" charset="0"/>
              </a:rPr>
              <a:t> RS232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LIN.</a:t>
            </a:r>
            <a:br>
              <a:rPr lang="en-US" dirty="0">
                <a:solidFill>
                  <a:srgbClr val="000000"/>
                </a:solidFill>
                <a:latin typeface="Times New Roman" panose="02020603050405020304" pitchFamily="18" charset="0"/>
                <a:cs typeface="Times New Roman" panose="02020603050405020304" pitchFamily="18" charset="0"/>
              </a:rPr>
            </a:b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3. </a:t>
            </a:r>
            <a:r>
              <a:rPr lang="en-US" b="1" dirty="0" err="1">
                <a:solidFill>
                  <a:srgbClr val="000000"/>
                </a:solidFill>
                <a:latin typeface="Times New Roman" panose="02020603050405020304" pitchFamily="18" charset="0"/>
                <a:cs typeface="Times New Roman" panose="02020603050405020304" pitchFamily="18" charset="0"/>
              </a:rPr>
              <a:t>Refacerea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tactului</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din </a:t>
            </a:r>
            <a:r>
              <a:rPr lang="en-US" dirty="0" err="1">
                <a:solidFill>
                  <a:srgbClr val="000000"/>
                </a:solidFill>
                <a:latin typeface="Times New Roman" panose="02020603050405020304" pitchFamily="18" charset="0"/>
                <a:cs typeface="Times New Roman" panose="02020603050405020304" pitchFamily="18" charset="0"/>
              </a:rPr>
              <a:t>datele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emise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modernă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metodă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folosită</a:t>
            </a:r>
            <a:r>
              <a:rPr lang="en-US" dirty="0">
                <a:solidFill>
                  <a:srgbClr val="000000"/>
                </a:solidFill>
                <a:latin typeface="Times New Roman" panose="02020603050405020304" pitchFamily="18" charset="0"/>
                <a:cs typeface="Times New Roman" panose="02020603050405020304" pitchFamily="18" charset="0"/>
              </a:rPr>
              <a:t> la </a:t>
            </a:r>
            <a:r>
              <a:rPr lang="en-US" dirty="0" err="1" smtClean="0">
                <a:solidFill>
                  <a:srgbClr val="000000"/>
                </a:solidFill>
                <a:latin typeface="Times New Roman" panose="02020603050405020304" pitchFamily="18" charset="0"/>
                <a:cs typeface="Times New Roman" panose="02020603050405020304" pitchFamily="18" charset="0"/>
              </a:rPr>
              <a:t>cele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mai</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multe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aplicaţii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actuale</a:t>
            </a:r>
            <a:r>
              <a:rPr lang="en-US" dirty="0">
                <a:solidFill>
                  <a:srgbClr val="000000"/>
                </a:solidFill>
                <a:latin typeface="Times New Roman" panose="02020603050405020304" pitchFamily="18" charset="0"/>
                <a:cs typeface="Times New Roman" panose="02020603050405020304" pitchFamily="18" charset="0"/>
              </a:rPr>
              <a:t>. Se pot </a:t>
            </a:r>
            <a:r>
              <a:rPr lang="en-US" dirty="0" err="1">
                <a:solidFill>
                  <a:srgbClr val="000000"/>
                </a:solidFill>
                <a:latin typeface="Times New Roman" panose="02020603050405020304" pitchFamily="18" charset="0"/>
                <a:cs typeface="Times New Roman" panose="02020603050405020304" pitchFamily="18" charset="0"/>
              </a:rPr>
              <a:t>asigura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distanţe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costuri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mici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viteze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mari</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Circuitul</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care reface </a:t>
            </a:r>
            <a:r>
              <a:rPr lang="en-US" dirty="0" err="1">
                <a:solidFill>
                  <a:srgbClr val="000000"/>
                </a:solidFill>
                <a:latin typeface="Times New Roman" panose="02020603050405020304" pitchFamily="18" charset="0"/>
                <a:cs typeface="Times New Roman" panose="02020603050405020304" pitchFamily="18" charset="0"/>
              </a:rPr>
              <a:t>tactul</a:t>
            </a:r>
            <a:r>
              <a:rPr lang="en-US" dirty="0">
                <a:solidFill>
                  <a:srgbClr val="000000"/>
                </a:solidFill>
                <a:latin typeface="Times New Roman" panose="02020603050405020304" pitchFamily="18" charset="0"/>
                <a:cs typeface="Times New Roman" panose="02020603050405020304" pitchFamily="18" charset="0"/>
              </a:rPr>
              <a:t> din date se </a:t>
            </a:r>
            <a:r>
              <a:rPr lang="en-US" dirty="0" err="1">
                <a:solidFill>
                  <a:srgbClr val="000000"/>
                </a:solidFill>
                <a:latin typeface="Times New Roman" panose="02020603050405020304" pitchFamily="18" charset="0"/>
                <a:cs typeface="Times New Roman" panose="02020603050405020304" pitchFamily="18" charset="0"/>
              </a:rPr>
              <a:t>numeşte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buclă</a:t>
            </a:r>
            <a:r>
              <a:rPr lang="en-US" b="1" dirty="0">
                <a:solidFill>
                  <a:srgbClr val="000000"/>
                </a:solidFill>
                <a:latin typeface="Times New Roman" panose="02020603050405020304" pitchFamily="18" charset="0"/>
                <a:cs typeface="Times New Roman" panose="02020603050405020304" pitchFamily="18" charset="0"/>
              </a:rPr>
              <a:t> PLL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nu </a:t>
            </a:r>
            <a:r>
              <a:rPr lang="en-US" dirty="0" err="1">
                <a:solidFill>
                  <a:srgbClr val="000000"/>
                </a:solidFill>
                <a:latin typeface="Times New Roman" panose="02020603050405020304" pitchFamily="18" charset="0"/>
                <a:cs typeface="Times New Roman" panose="02020603050405020304" pitchFamily="18" charset="0"/>
              </a:rPr>
              <a:t>poate</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reface </a:t>
            </a:r>
            <a:r>
              <a:rPr lang="en-US" dirty="0" err="1" smtClean="0">
                <a:solidFill>
                  <a:srgbClr val="000000"/>
                </a:solidFill>
                <a:latin typeface="Times New Roman" panose="02020603050405020304" pitchFamily="18" charset="0"/>
                <a:cs typeface="Times New Roman" panose="02020603050405020304" pitchFamily="18" charset="0"/>
              </a:rPr>
              <a:t>datele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decât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dacă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există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variaţii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permanente</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nivel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figura</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1 </a:t>
            </a:r>
            <a:r>
              <a:rPr lang="en-US" dirty="0">
                <a:solidFill>
                  <a:srgbClr val="000000"/>
                </a:solidFill>
                <a:latin typeface="Times New Roman" panose="02020603050405020304" pitchFamily="18" charset="0"/>
                <a:cs typeface="Times New Roman" panose="02020603050405020304" pitchFamily="18" charset="0"/>
              </a:rPr>
              <a:t>c. </a:t>
            </a:r>
            <a:r>
              <a:rPr lang="en-US" dirty="0" err="1">
                <a:solidFill>
                  <a:srgbClr val="000000"/>
                </a:solidFill>
                <a:latin typeface="Times New Roman" panose="02020603050405020304" pitchFamily="18" charset="0"/>
                <a:cs typeface="Times New Roman" panose="02020603050405020304" pitchFamily="18" charset="0"/>
              </a:rPr>
              <a:t>Exemple</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sunt</a:t>
            </a:r>
            <a:r>
              <a:rPr lang="en-US" dirty="0" smtClean="0">
                <a:solidFill>
                  <a:srgbClr val="000000"/>
                </a:solidFill>
                <a:latin typeface="Times New Roman" panose="02020603050405020304" pitchFamily="18" charset="0"/>
                <a:cs typeface="Times New Roman" panose="02020603050405020304" pitchFamily="18" charset="0"/>
              </a:rPr>
              <a:t> USB</a:t>
            </a:r>
            <a:r>
              <a:rPr lang="en-US" dirty="0">
                <a:solidFill>
                  <a:srgbClr val="000000"/>
                </a:solidFill>
                <a:latin typeface="Times New Roman" panose="02020603050405020304" pitchFamily="18" charset="0"/>
                <a:cs typeface="Times New Roman" panose="02020603050405020304" pitchFamily="18" charset="0"/>
              </a:rPr>
              <a:t>, CAN, </a:t>
            </a:r>
            <a:r>
              <a:rPr lang="en-US" dirty="0" err="1">
                <a:solidFill>
                  <a:srgbClr val="000000"/>
                </a:solidFill>
                <a:latin typeface="Times New Roman" panose="02020603050405020304" pitchFamily="18" charset="0"/>
                <a:cs typeface="Times New Roman" panose="02020603050405020304" pitchFamily="18" charset="0"/>
              </a:rPr>
              <a:t>FlexRay</a:t>
            </a:r>
            <a:r>
              <a:rPr lang="en-US" dirty="0">
                <a:solidFill>
                  <a:srgbClr val="000000"/>
                </a:solidFill>
                <a:latin typeface="Times New Roman" panose="02020603050405020304" pitchFamily="18" charset="0"/>
                <a:cs typeface="Times New Roman" panose="02020603050405020304" pitchFamily="18" charset="0"/>
              </a:rPr>
              <a:t>, IEEE1394b (2002), </a:t>
            </a:r>
            <a:r>
              <a:rPr lang="en-US" dirty="0" err="1">
                <a:solidFill>
                  <a:srgbClr val="000000"/>
                </a:solidFill>
                <a:latin typeface="Times New Roman" panose="02020603050405020304" pitchFamily="18" charset="0"/>
                <a:cs typeface="Times New Roman" panose="02020603050405020304" pitchFamily="18" charset="0"/>
              </a:rPr>
              <a:t>dar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Ethernet, SATA etc. </a:t>
            </a:r>
            <a:r>
              <a:rPr lang="en-US" dirty="0" err="1" smtClean="0">
                <a:solidFill>
                  <a:srgbClr val="000000"/>
                </a:solidFill>
                <a:latin typeface="Times New Roman" panose="02020603050405020304" pitchFamily="18" charset="0"/>
                <a:cs typeface="Times New Roman" panose="02020603050405020304" pitchFamily="18" charset="0"/>
              </a:rPr>
              <a:t>Transmisiile</a:t>
            </a:r>
            <a:r>
              <a:rPr lang="en-US" dirty="0" smtClean="0">
                <a:solidFill>
                  <a:srgbClr val="000000"/>
                </a:solidFill>
                <a:latin typeface="Times New Roman" panose="02020603050405020304" pitchFamily="18" charset="0"/>
                <a:cs typeface="Times New Roman" panose="02020603050405020304" pitchFamily="18" charset="0"/>
              </a:rPr>
              <a:t> wireless</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exemplu</a:t>
            </a:r>
            <a:r>
              <a:rPr lang="en-US" dirty="0">
                <a:solidFill>
                  <a:srgbClr val="000000"/>
                </a:solidFill>
                <a:latin typeface="Times New Roman" panose="02020603050405020304" pitchFamily="18" charset="0"/>
                <a:cs typeface="Times New Roman" panose="02020603050405020304" pitchFamily="18" charset="0"/>
              </a:rPr>
              <a:t> Bluetooth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ZigBee pot fi </a:t>
            </a:r>
            <a:r>
              <a:rPr lang="en-US" dirty="0" err="1">
                <a:solidFill>
                  <a:srgbClr val="000000"/>
                </a:solidFill>
                <a:latin typeface="Times New Roman" panose="02020603050405020304" pitchFamily="18" charset="0"/>
                <a:cs typeface="Times New Roman" panose="02020603050405020304" pitchFamily="18" charset="0"/>
              </a:rPr>
              <a:t>asociate</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transmisiile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seriale</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pe</a:t>
            </a:r>
            <a:r>
              <a:rPr lang="en-US" dirty="0" smtClean="0">
                <a:solidFill>
                  <a:srgbClr val="000000"/>
                </a:solidFill>
                <a:latin typeface="Times New Roman" panose="02020603050405020304" pitchFamily="18" charset="0"/>
                <a:cs typeface="Times New Roman" panose="02020603050405020304" pitchFamily="18" charset="0"/>
              </a:rPr>
              <a:t> un </a:t>
            </a:r>
            <a:r>
              <a:rPr lang="en-US" dirty="0" err="1">
                <a:solidFill>
                  <a:srgbClr val="000000"/>
                </a:solidFill>
                <a:latin typeface="Times New Roman" panose="02020603050405020304" pitchFamily="18" charset="0"/>
                <a:cs typeface="Times New Roman" panose="02020603050405020304" pitchFamily="18" charset="0"/>
              </a:rPr>
              <a:t>singur</a:t>
            </a:r>
            <a:r>
              <a:rPr lang="en-US" dirty="0">
                <a:solidFill>
                  <a:srgbClr val="000000"/>
                </a:solidFill>
                <a:latin typeface="Times New Roman" panose="02020603050405020304" pitchFamily="18" charset="0"/>
                <a:cs typeface="Times New Roman" panose="02020603050405020304" pitchFamily="18" charset="0"/>
              </a:rPr>
              <a:t> fir cu </a:t>
            </a:r>
            <a:r>
              <a:rPr lang="en-US" dirty="0" err="1">
                <a:solidFill>
                  <a:srgbClr val="000000"/>
                </a:solidFill>
                <a:latin typeface="Times New Roman" panose="02020603050405020304" pitchFamily="18" charset="0"/>
                <a:cs typeface="Times New Roman" panose="02020603050405020304" pitchFamily="18" charset="0"/>
              </a:rPr>
              <a:t>refacerea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tactului</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0" y="2585323"/>
            <a:ext cx="2133600"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Codarea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datelor</a:t>
            </a:r>
            <a:r>
              <a:rPr lang="en-US" dirty="0">
                <a:latin typeface="Times New Roman" pitchFamily="18" charset="0"/>
                <a:cs typeface="Times New Roman" pitchFamily="18" charset="0"/>
              </a:rPr>
              <a:t> </a:t>
            </a:r>
          </a:p>
        </p:txBody>
      </p:sp>
      <p:pic>
        <p:nvPicPr>
          <p:cNvPr id="6" name="Рисунок 5"/>
          <p:cNvPicPr>
            <a:picLocks noChangeAspect="1"/>
          </p:cNvPicPr>
          <p:nvPr/>
        </p:nvPicPr>
        <p:blipFill>
          <a:blip r:embed="rId2" cstate="print"/>
          <a:stretch>
            <a:fillRect/>
          </a:stretch>
        </p:blipFill>
        <p:spPr>
          <a:xfrm>
            <a:off x="5780913" y="2585323"/>
            <a:ext cx="6200775" cy="1885950"/>
          </a:xfrm>
          <a:prstGeom prst="rect">
            <a:avLst/>
          </a:prstGeom>
        </p:spPr>
      </p:pic>
      <p:pic>
        <p:nvPicPr>
          <p:cNvPr id="2" name="Рисунок 1"/>
          <p:cNvPicPr>
            <a:picLocks noChangeAspect="1"/>
          </p:cNvPicPr>
          <p:nvPr/>
        </p:nvPicPr>
        <p:blipFill>
          <a:blip r:embed="rId3" cstate="print"/>
          <a:stretch>
            <a:fillRect/>
          </a:stretch>
        </p:blipFill>
        <p:spPr>
          <a:xfrm>
            <a:off x="69764" y="3289729"/>
            <a:ext cx="5391923" cy="1375018"/>
          </a:xfrm>
          <a:prstGeom prst="rect">
            <a:avLst/>
          </a:prstGeom>
        </p:spPr>
      </p:pic>
      <p:sp>
        <p:nvSpPr>
          <p:cNvPr id="3" name="Прямоугольник 2"/>
          <p:cNvSpPr/>
          <p:nvPr/>
        </p:nvSpPr>
        <p:spPr>
          <a:xfrm>
            <a:off x="280086" y="4999821"/>
            <a:ext cx="5733536" cy="1200329"/>
          </a:xfrm>
          <a:prstGeom prst="rect">
            <a:avLst/>
          </a:prstGeom>
        </p:spPr>
        <p:txBody>
          <a:bodyPr wrap="square">
            <a:spAutoFit/>
          </a:bodyPr>
          <a:lstStyle/>
          <a:p>
            <a:r>
              <a:rPr lang="en-US" b="1" dirty="0" err="1">
                <a:solidFill>
                  <a:srgbClr val="000000"/>
                </a:solidFill>
                <a:latin typeface="Times New Roman" panose="02020603050405020304" pitchFamily="18" charset="0"/>
                <a:cs typeface="Times New Roman" panose="02020603050405020304" pitchFamily="18" charset="0"/>
              </a:rPr>
              <a:t>Codarea</a:t>
            </a:r>
            <a:r>
              <a:rPr lang="en-US" b="1" dirty="0">
                <a:solidFill>
                  <a:srgbClr val="000000"/>
                </a:solidFill>
                <a:latin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cs typeface="Times New Roman" panose="02020603050405020304" pitchFamily="18" charset="0"/>
              </a:rPr>
              <a:t>RZ </a:t>
            </a:r>
            <a:r>
              <a:rPr lang="en-US" b="1" dirty="0">
                <a:solidFill>
                  <a:srgbClr val="000000"/>
                </a:solidFill>
                <a:latin typeface="Times New Roman" panose="02020603050405020304" pitchFamily="18" charset="0"/>
                <a:cs typeface="Times New Roman" panose="02020603050405020304" pitchFamily="18" charset="0"/>
              </a:rPr>
              <a:t>(Non Return to Zero Inverted)</a:t>
            </a:r>
            <a:br>
              <a:rPr lang="en-US" b="1"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Este o </a:t>
            </a:r>
            <a:r>
              <a:rPr lang="en-US" dirty="0" err="1">
                <a:solidFill>
                  <a:srgbClr val="000000"/>
                </a:solidFill>
                <a:latin typeface="Times New Roman" panose="02020603050405020304" pitchFamily="18" charset="0"/>
                <a:cs typeface="Times New Roman" panose="02020603050405020304" pitchFamily="18" charset="0"/>
              </a:rPr>
              <a:t>codare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asemănătoare</a:t>
            </a:r>
            <a:r>
              <a:rPr lang="en-US" dirty="0">
                <a:solidFill>
                  <a:srgbClr val="000000"/>
                </a:solidFill>
                <a:latin typeface="Times New Roman" panose="02020603050405020304" pitchFamily="18" charset="0"/>
                <a:cs typeface="Times New Roman" panose="02020603050405020304" pitchFamily="18" charset="0"/>
              </a:rPr>
              <a:t> cu NRZ, cu </a:t>
            </a:r>
            <a:r>
              <a:rPr lang="en-US" dirty="0" err="1">
                <a:solidFill>
                  <a:srgbClr val="000000"/>
                </a:solidFill>
                <a:latin typeface="Times New Roman" panose="02020603050405020304" pitchFamily="18" charset="0"/>
                <a:cs typeface="Times New Roman" panose="02020603050405020304" pitchFamily="18" charset="0"/>
              </a:rPr>
              <a:t>regula</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codare</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1. Zero se </a:t>
            </a:r>
            <a:r>
              <a:rPr lang="en-US" dirty="0" err="1">
                <a:solidFill>
                  <a:srgbClr val="000000"/>
                </a:solidFill>
                <a:latin typeface="Times New Roman" panose="02020603050405020304" pitchFamily="18" charset="0"/>
                <a:cs typeface="Times New Roman" panose="02020603050405020304" pitchFamily="18" charset="0"/>
              </a:rPr>
              <a:t>codifică</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lipsa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unui</a:t>
            </a:r>
            <a:r>
              <a:rPr lang="en-US" dirty="0">
                <a:solidFill>
                  <a:srgbClr val="000000"/>
                </a:solidFill>
                <a:latin typeface="Times New Roman" panose="02020603050405020304" pitchFamily="18" charset="0"/>
                <a:cs typeface="Times New Roman" panose="02020603050405020304" pitchFamily="18" charset="0"/>
              </a:rPr>
              <a:t> front.</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2. </a:t>
            </a:r>
            <a:r>
              <a:rPr lang="en-US" dirty="0" err="1">
                <a:solidFill>
                  <a:srgbClr val="000000"/>
                </a:solidFill>
                <a:latin typeface="Times New Roman" panose="02020603050405020304" pitchFamily="18" charset="0"/>
                <a:cs typeface="Times New Roman" panose="02020603050405020304" pitchFamily="18" charset="0"/>
              </a:rPr>
              <a:t>Unu</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codifică</a:t>
            </a:r>
            <a:r>
              <a:rPr lang="en-US" dirty="0">
                <a:solidFill>
                  <a:srgbClr val="000000"/>
                </a:solidFill>
                <a:latin typeface="Times New Roman" panose="02020603050405020304" pitchFamily="18" charset="0"/>
                <a:cs typeface="Times New Roman" panose="02020603050405020304" pitchFamily="18" charset="0"/>
              </a:rPr>
              <a:t> cu un front</a:t>
            </a:r>
            <a:r>
              <a:rPr lang="en-US"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xmlns="" val="1836623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574149"/>
          </a:xfrm>
          <a:prstGeom prst="rect">
            <a:avLst/>
          </a:prstGeom>
        </p:spPr>
        <p:txBody>
          <a:bodyPr wrap="square">
            <a:spAutoFit/>
          </a:bodyPr>
          <a:lstStyle/>
          <a:p>
            <a:pPr indent="449580" algn="just">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Interfața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(Inter Integrated Circuits) este o interfață serie, apărută din necesitatea de a realiza sisteme ieftine cu microcontrolere, destinate în principal conducerii proceselor industriale. Un astfel de sistem este constituit, de regulă, dintr-unul sau mai multe microcontrolere și o serie de echipamente periferice (de intrare/ieșire, memorie etc.). Conectarea acestora printr-o interfață serie satisface cerințele enunțate. Viteza mică de transfer, caracteristică interfețelor serie, nu constituie un neajuns pentru aplicațiile principale avute în vedere (conducerea proceselor).</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0" y="1695620"/>
            <a:ext cx="2187458" cy="369332"/>
          </a:xfrm>
          <a:prstGeom prst="rect">
            <a:avLst/>
          </a:prstGeom>
        </p:spPr>
        <p:txBody>
          <a:bodyPr wrap="none">
            <a:spAutoFit/>
          </a:bodyPr>
          <a:lstStyle/>
          <a:p>
            <a:r>
              <a:rPr lang="ro-RO" b="1" dirty="0">
                <a:solidFill>
                  <a:srgbClr val="000000"/>
                </a:solidFill>
                <a:latin typeface="Times New Roman" pitchFamily="18" charset="0"/>
                <a:cs typeface="Times New Roman" pitchFamily="18" charset="0"/>
              </a:rPr>
              <a:t>Descrierea</a:t>
            </a:r>
            <a:r>
              <a:rPr lang="ro-RO" dirty="0">
                <a:latin typeface="Times New Roman" panose="02020603050405020304" pitchFamily="18" charset="0"/>
                <a:ea typeface="Calibri" panose="020F0502020204030204" pitchFamily="34" charset="0"/>
                <a:cs typeface="Times New Roman" pitchFamily="18" charset="0"/>
              </a:rPr>
              <a:t> </a:t>
            </a:r>
            <a:r>
              <a:rPr lang="ro-RO" b="1" dirty="0">
                <a:solidFill>
                  <a:srgbClr val="000000"/>
                </a:solidFill>
                <a:latin typeface="Times New Roman" pitchFamily="18" charset="0"/>
                <a:cs typeface="Times New Roman" pitchFamily="18" charset="0"/>
              </a:rPr>
              <a:t>interfeței</a:t>
            </a:r>
            <a:endParaRPr lang="en-US" b="1" dirty="0">
              <a:solidFill>
                <a:srgbClr val="000000"/>
              </a:solidFill>
              <a:latin typeface="Times New Roman" pitchFamily="18" charset="0"/>
              <a:cs typeface="Times New Roman" pitchFamily="18" charset="0"/>
            </a:endParaRPr>
          </a:p>
        </p:txBody>
      </p:sp>
      <p:sp>
        <p:nvSpPr>
          <p:cNvPr id="6" name="Прямоугольник 5"/>
          <p:cNvSpPr/>
          <p:nvPr/>
        </p:nvSpPr>
        <p:spPr>
          <a:xfrm>
            <a:off x="0" y="2064952"/>
            <a:ext cx="12192000" cy="3363741"/>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Realizarea unui sistem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presupune interconectarea unor circuite integrate (specializate) prin numai trei linii: </a:t>
            </a:r>
            <a:r>
              <a:rPr lang="ro-RO" b="1" dirty="0">
                <a:latin typeface="Times New Roman" panose="02020603050405020304" pitchFamily="18" charset="0"/>
                <a:ea typeface="Calibri" panose="020F0502020204030204" pitchFamily="34" charset="0"/>
                <a:cs typeface="Times New Roman" panose="02020603050405020304" pitchFamily="18" charset="0"/>
              </a:rPr>
              <a:t>două de semnal și una de masă</a:t>
            </a:r>
            <a:r>
              <a:rPr lang="ro-RO" dirty="0">
                <a:latin typeface="Times New Roman" panose="02020603050405020304" pitchFamily="18" charset="0"/>
                <a:ea typeface="Calibri" panose="020F0502020204030204" pitchFamily="34" charset="0"/>
                <a:cs typeface="Times New Roman" panose="02020603050405020304" pitchFamily="18" charset="0"/>
              </a:rPr>
              <a:t>. Cele două linii de semnal sunt denumite </a:t>
            </a:r>
            <a:r>
              <a:rPr lang="ro-RO" b="1" dirty="0">
                <a:latin typeface="Times New Roman" panose="02020603050405020304" pitchFamily="18" charset="0"/>
                <a:ea typeface="Calibri" panose="020F0502020204030204" pitchFamily="34" charset="0"/>
                <a:cs typeface="Times New Roman" panose="02020603050405020304" pitchFamily="18" charset="0"/>
              </a:rPr>
              <a:t>”serial data” </a:t>
            </a:r>
            <a:r>
              <a:rPr lang="ro-RO" dirty="0">
                <a:latin typeface="Times New Roman" panose="02020603050405020304" pitchFamily="18" charset="0"/>
                <a:ea typeface="Calibri" panose="020F0502020204030204" pitchFamily="34" charset="0"/>
                <a:cs typeface="Times New Roman" panose="02020603050405020304" pitchFamily="18" charset="0"/>
              </a:rPr>
              <a:t>(SDA) și </a:t>
            </a:r>
            <a:r>
              <a:rPr lang="ro-RO" b="1" dirty="0">
                <a:latin typeface="Times New Roman" panose="02020603050405020304" pitchFamily="18" charset="0"/>
                <a:ea typeface="Calibri" panose="020F0502020204030204" pitchFamily="34" charset="0"/>
                <a:cs typeface="Times New Roman" panose="02020603050405020304" pitchFamily="18" charset="0"/>
              </a:rPr>
              <a:t>”serial clock</a:t>
            </a:r>
            <a:r>
              <a:rPr lang="ro-RO" b="1" dirty="0" smtClean="0">
                <a:latin typeface="Times New Roman" panose="02020603050405020304" pitchFamily="18" charset="0"/>
                <a:ea typeface="Calibri" panose="020F0502020204030204" pitchFamily="34" charset="0"/>
                <a:cs typeface="Times New Roman" panose="02020603050405020304" pitchFamily="18" charset="0"/>
              </a:rPr>
              <a:t>”</a:t>
            </a:r>
            <a:r>
              <a:rPr lang="en-GB"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r>
              <a:rPr lang="ro-RO" dirty="0">
                <a:latin typeface="Times New Roman" panose="02020603050405020304" pitchFamily="18" charset="0"/>
                <a:ea typeface="Calibri" panose="020F0502020204030204" pitchFamily="34" charset="0"/>
                <a:cs typeface="Times New Roman" panose="02020603050405020304" pitchFamily="18" charset="0"/>
              </a:rPr>
              <a:t>SCL). Fiecare circuit integrat are o adresă unică și poate funcționa fie ca transmițător, fie ca receptor, în funcție de tipul circuitului. De exemplu, un circuit pentru comanda unui afișaj cu cristale lichide poate fi numai receptor, în timp ce un circuit de memorie RAM poate fi atât transmițător cât și receptor (evident, nu simultan).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Dintr-un alt punct de vedere, un circuit integrat din sistem poate fi coordonator sau executant.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Circuitul integrat </a:t>
            </a:r>
            <a:r>
              <a:rPr lang="ro-RO" i="1" dirty="0">
                <a:latin typeface="Times New Roman" panose="02020603050405020304" pitchFamily="18" charset="0"/>
                <a:ea typeface="Calibri" panose="020F0502020204030204" pitchFamily="34" charset="0"/>
                <a:cs typeface="Times New Roman" panose="02020603050405020304" pitchFamily="18" charset="0"/>
              </a:rPr>
              <a:t>coordonator</a:t>
            </a:r>
            <a:r>
              <a:rPr lang="ro-RO" dirty="0">
                <a:latin typeface="Times New Roman" panose="02020603050405020304" pitchFamily="18" charset="0"/>
                <a:ea typeface="Calibri" panose="020F0502020204030204" pitchFamily="34" charset="0"/>
                <a:cs typeface="Times New Roman" panose="02020603050405020304" pitchFamily="18" charset="0"/>
              </a:rPr>
              <a:t> este circuitul care inițiază un transfer de date și tot el generează semnalele de tact pentru a permite realizarea unui transfer. Orice alt circuit integrat adresat de coordonator este </a:t>
            </a:r>
            <a:r>
              <a:rPr lang="ro-RO" i="1" dirty="0">
                <a:latin typeface="Times New Roman" panose="02020603050405020304" pitchFamily="18" charset="0"/>
                <a:ea typeface="Calibri" panose="020F0502020204030204" pitchFamily="34" charset="0"/>
                <a:cs typeface="Times New Roman" panose="02020603050405020304" pitchFamily="18" charset="0"/>
              </a:rPr>
              <a:t>subordonat</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Structura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C </a:t>
            </a:r>
            <a:r>
              <a:rPr lang="ro-RO" dirty="0">
                <a:latin typeface="Times New Roman" panose="02020603050405020304" pitchFamily="18" charset="0"/>
                <a:ea typeface="Calibri" panose="020F0502020204030204" pitchFamily="34" charset="0"/>
                <a:cs typeface="Times New Roman" panose="02020603050405020304" pitchFamily="18" charset="0"/>
              </a:rPr>
              <a:t>este o structură </a:t>
            </a:r>
            <a:r>
              <a:rPr lang="ro-RO" i="1" dirty="0">
                <a:latin typeface="Times New Roman" panose="02020603050405020304" pitchFamily="18" charset="0"/>
                <a:ea typeface="Calibri" panose="020F0502020204030204" pitchFamily="34" charset="0"/>
                <a:cs typeface="Times New Roman" panose="02020603050405020304" pitchFamily="18" charset="0"/>
              </a:rPr>
              <a:t>multi-coordonator</a:t>
            </a:r>
            <a:r>
              <a:rPr lang="ro-RO" dirty="0">
                <a:latin typeface="Times New Roman" panose="02020603050405020304" pitchFamily="18" charset="0"/>
                <a:ea typeface="Calibri" panose="020F0502020204030204" pitchFamily="34" charset="0"/>
                <a:cs typeface="Times New Roman" panose="02020603050405020304" pitchFamily="18" charset="0"/>
              </a:rPr>
              <a:t>, adică se pot interconecta mai multe circuite care pot avea rolul de coordonator. Termenii implicați în descrierea funcționării interfeței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precum și semnificația acestora sunt prezentate în </a:t>
            </a:r>
            <a:r>
              <a:rPr lang="ro-RO" dirty="0" smtClean="0">
                <a:latin typeface="Times New Roman" panose="02020603050405020304" pitchFamily="18" charset="0"/>
                <a:ea typeface="Calibri" panose="020F0502020204030204" pitchFamily="34" charset="0"/>
                <a:cs typeface="Times New Roman" panose="02020603050405020304" pitchFamily="18" charset="0"/>
              </a:rPr>
              <a:t>tabel.</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01380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092133261"/>
              </p:ext>
            </p:extLst>
          </p:nvPr>
        </p:nvGraphicFramePr>
        <p:xfrm>
          <a:off x="1774062" y="265777"/>
          <a:ext cx="8046594" cy="4351942"/>
        </p:xfrm>
        <a:graphic>
          <a:graphicData uri="http://schemas.openxmlformats.org/drawingml/2006/table">
            <a:tbl>
              <a:tblPr firstRow="1" firstCol="1" bandRow="1">
                <a:tableStyleId>{5C22544A-7EE6-4342-B048-85BDC9FD1C3A}</a:tableStyleId>
              </a:tblPr>
              <a:tblGrid>
                <a:gridCol w="2387695">
                  <a:extLst>
                    <a:ext uri="{9D8B030D-6E8A-4147-A177-3AD203B41FA5}">
                      <a16:colId xmlns:a16="http://schemas.microsoft.com/office/drawing/2014/main" xmlns="" val="3816809354"/>
                    </a:ext>
                  </a:extLst>
                </a:gridCol>
                <a:gridCol w="5658899">
                  <a:extLst>
                    <a:ext uri="{9D8B030D-6E8A-4147-A177-3AD203B41FA5}">
                      <a16:colId xmlns:a16="http://schemas.microsoft.com/office/drawing/2014/main" xmlns="" val="1174768954"/>
                    </a:ext>
                  </a:extLst>
                </a:gridCol>
              </a:tblGrid>
              <a:tr h="283319">
                <a:tc>
                  <a:txBody>
                    <a:bodyPr/>
                    <a:lstStyle/>
                    <a:p>
                      <a:pPr algn="ctr">
                        <a:lnSpc>
                          <a:spcPct val="107000"/>
                        </a:lnSpc>
                        <a:spcAft>
                          <a:spcPts val="0"/>
                        </a:spcAft>
                      </a:pPr>
                      <a:r>
                        <a:rPr lang="ro-RO" sz="1200">
                          <a:effectLst/>
                        </a:rPr>
                        <a:t>Termenul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200">
                          <a:effectLst/>
                        </a:rPr>
                        <a:t>Descrierea termenului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0951787"/>
                  </a:ext>
                </a:extLst>
              </a:tr>
              <a:tr h="283319">
                <a:tc>
                  <a:txBody>
                    <a:bodyPr/>
                    <a:lstStyle/>
                    <a:p>
                      <a:pPr>
                        <a:lnSpc>
                          <a:spcPct val="107000"/>
                        </a:lnSpc>
                        <a:spcAft>
                          <a:spcPts val="0"/>
                        </a:spcAft>
                      </a:pPr>
                      <a:r>
                        <a:rPr lang="ro-RO" sz="1200">
                          <a:effectLst/>
                        </a:rPr>
                        <a:t>Transmițător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200">
                          <a:effectLst/>
                        </a:rPr>
                        <a:t>Dispozitivul care pune datele pe magistrală</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7058927"/>
                  </a:ext>
                </a:extLst>
              </a:tr>
              <a:tr h="283319">
                <a:tc>
                  <a:txBody>
                    <a:bodyPr/>
                    <a:lstStyle/>
                    <a:p>
                      <a:pPr>
                        <a:lnSpc>
                          <a:spcPct val="107000"/>
                        </a:lnSpc>
                        <a:spcAft>
                          <a:spcPts val="0"/>
                        </a:spcAft>
                      </a:pPr>
                      <a:r>
                        <a:rPr lang="ro-RO" sz="1200">
                          <a:effectLst/>
                        </a:rPr>
                        <a:t>Receptor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200">
                          <a:effectLst/>
                        </a:rPr>
                        <a:t>Dispozitivul care preia datele de pe magistrală</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64950823"/>
                  </a:ext>
                </a:extLst>
              </a:tr>
              <a:tr h="581231">
                <a:tc>
                  <a:txBody>
                    <a:bodyPr/>
                    <a:lstStyle/>
                    <a:p>
                      <a:pPr>
                        <a:lnSpc>
                          <a:spcPct val="107000"/>
                        </a:lnSpc>
                        <a:spcAft>
                          <a:spcPts val="0"/>
                        </a:spcAft>
                      </a:pPr>
                      <a:r>
                        <a:rPr lang="ro-RO" sz="1200">
                          <a:effectLst/>
                        </a:rPr>
                        <a:t>Coordonator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200">
                          <a:effectLst/>
                        </a:rPr>
                        <a:t>Dispozitivul care inițiază un transfer, generează semnale de tact și termină transferul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0902367"/>
                  </a:ext>
                </a:extLst>
              </a:tr>
              <a:tr h="283319">
                <a:tc>
                  <a:txBody>
                    <a:bodyPr/>
                    <a:lstStyle/>
                    <a:p>
                      <a:pPr>
                        <a:lnSpc>
                          <a:spcPct val="107000"/>
                        </a:lnSpc>
                        <a:spcAft>
                          <a:spcPts val="0"/>
                        </a:spcAft>
                      </a:pPr>
                      <a:r>
                        <a:rPr lang="ro-RO" sz="1200">
                          <a:effectLst/>
                        </a:rPr>
                        <a:t>Subordonat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200">
                          <a:effectLst/>
                        </a:rPr>
                        <a:t>Dispozitiv adresat de către coordonator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54488324"/>
                  </a:ext>
                </a:extLst>
              </a:tr>
              <a:tr h="879145">
                <a:tc>
                  <a:txBody>
                    <a:bodyPr/>
                    <a:lstStyle/>
                    <a:p>
                      <a:pPr>
                        <a:lnSpc>
                          <a:spcPct val="107000"/>
                        </a:lnSpc>
                        <a:spcAft>
                          <a:spcPts val="0"/>
                        </a:spcAft>
                      </a:pPr>
                      <a:r>
                        <a:rPr lang="ro-RO" sz="1200">
                          <a:effectLst/>
                        </a:rPr>
                        <a:t>Multi-coordonator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200">
                          <a:effectLst/>
                        </a:rPr>
                        <a:t>Există mai multe dispozitive care pot să ceară în același timp funcția de coordonator fără să vicieze mesajul aflat pe magistrală</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34662311"/>
                  </a:ext>
                </a:extLst>
              </a:tr>
              <a:tr h="879145">
                <a:tc>
                  <a:txBody>
                    <a:bodyPr/>
                    <a:lstStyle/>
                    <a:p>
                      <a:pPr>
                        <a:lnSpc>
                          <a:spcPct val="107000"/>
                        </a:lnSpc>
                        <a:spcAft>
                          <a:spcPts val="0"/>
                        </a:spcAft>
                      </a:pPr>
                      <a:r>
                        <a:rPr lang="ro-RO" sz="1200">
                          <a:effectLst/>
                        </a:rPr>
                        <a:t>Arbitraj</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200">
                          <a:effectLst/>
                        </a:rPr>
                        <a:t>Procedură prin care, fără să vicieze mesajul aflat pe magistrală, se declară un singur câștigător atunci când există mai multe dispozitive care solicită simultan funcția de coordonator.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999944"/>
                  </a:ext>
                </a:extLst>
              </a:tr>
              <a:tr h="879145">
                <a:tc>
                  <a:txBody>
                    <a:bodyPr/>
                    <a:lstStyle/>
                    <a:p>
                      <a:pPr>
                        <a:lnSpc>
                          <a:spcPct val="107000"/>
                        </a:lnSpc>
                        <a:spcAft>
                          <a:spcPts val="0"/>
                        </a:spcAft>
                      </a:pPr>
                      <a:r>
                        <a:rPr lang="ro-RO" sz="1200">
                          <a:effectLst/>
                        </a:rPr>
                        <a:t>Sincronizare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o-RO" sz="1200" dirty="0">
                          <a:effectLst/>
                        </a:rPr>
                        <a:t>Procedură prin care se sincronizează semnalul de tact funcție de viteză de transfer acceptată de dispozitivele implicate în transfer.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2248360"/>
                  </a:ext>
                </a:extLst>
              </a:tr>
            </a:tbl>
          </a:graphicData>
        </a:graphic>
      </p:graphicFrame>
    </p:spTree>
    <p:extLst>
      <p:ext uri="{BB962C8B-B14F-4D97-AF65-F5344CB8AC3E}">
        <p14:creationId xmlns:p14="http://schemas.microsoft.com/office/powerpoint/2010/main" xmlns="" val="178056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în figură se prezintă un exemplu de sistem realizat pe structura I</a:t>
            </a:r>
            <a:r>
              <a:rPr kumimoji="0" lang="ro-RO" altLang="en-US"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și se consideră următoarele situații:</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Microcontrolerul A dorește să transmită date microcontrolerului B</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Microcontrolerul A dorește să recepționeze date de la microcontrolerul B</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Transferul datelor între cele două microcontrolere are loc după cum urmează:</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În cazul a):</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Microcontrolerul A (coordonator) adresează microcontrolerul B (subordonat)</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Microcontrolerul A (emițător coordonator) transmite date microcontrolerului B (receptor subordonat)</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Microcontrolerul A încheie transferul</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În cazul b):</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Microcontrolerul A (coordonator) adresează microcontrolerul B (subordonat)</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Microcontrolerul A (receptor coordonator) primește date de la microcontrolerul B (transmițător coordonat)</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a:p>
            <a:pPr marL="0" marR="0" lvl="0" indent="269875" algn="l" defTabSz="914400" rtl="0" eaLnBrk="0" fontAlgn="base" latinLnBrk="0" hangingPunct="0">
              <a:lnSpc>
                <a:spcPct val="100000"/>
              </a:lnSpc>
              <a:spcBef>
                <a:spcPct val="0"/>
              </a:spcBef>
              <a:spcAft>
                <a:spcPct val="0"/>
              </a:spcAft>
              <a:buClrTx/>
              <a:buSzTx/>
              <a:buFontTx/>
              <a:buChar char="•"/>
              <a:tabLst/>
            </a:pPr>
            <a:r>
              <a:rPr kumimoji="0" lang="ro-RO" altLang="en-US"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Microcontrolerul A încheie transferul</a:t>
            </a:r>
            <a:endParaRPr kumimoji="0" lang="en-US" altLang="en-US" sz="105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5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5976" y="3092902"/>
            <a:ext cx="5526024" cy="334393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9144" y="3416320"/>
            <a:ext cx="667512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l" defTabSz="914400" rtl="0" eaLnBrk="0" fontAlgn="base" latinLnBrk="0" hangingPunct="0">
              <a:lnSpc>
                <a:spcPct val="100000"/>
              </a:lnSpc>
              <a:spcBef>
                <a:spcPct val="0"/>
              </a:spcBef>
              <a:spcAft>
                <a:spcPct val="0"/>
              </a:spcAft>
              <a:buClrTx/>
              <a:buSzTx/>
              <a:buFontTx/>
              <a:buNone/>
              <a:tabLst/>
            </a:pPr>
            <a:r>
              <a:rPr lang="ro-RO" altLang="en-US" dirty="0"/>
              <a:t>Se observă că, în ambele cazuri, microcontrolerul A (coordonatorul) inițiază și încheie transferul. Totodată, el este cel care generează semnale de tact în ambele cazuri.</a:t>
            </a:r>
            <a:endParaRPr lang="en-GB" altLang="en-US" dirty="0"/>
          </a:p>
          <a:p>
            <a:r>
              <a:rPr lang="ro-RO" dirty="0"/>
              <a:t>Deoarece este posibil ca într-un sistem să existe mai multe circuite care pot avea rolul de coordonator, este necesară o procedură de arbitrare a cererilor de transfer care ar putea sa apară simultan.</a:t>
            </a:r>
            <a:endParaRPr lang="en-US" dirty="0"/>
          </a:p>
          <a:p>
            <a:r>
              <a:rPr lang="ro-RO" dirty="0"/>
              <a:t>Pentru conectarea la magistrala I</a:t>
            </a:r>
            <a:r>
              <a:rPr lang="ro-RO" baseline="30000" dirty="0"/>
              <a:t>2</a:t>
            </a:r>
            <a:r>
              <a:rPr lang="ro-RO" dirty="0"/>
              <a:t>C fiecare circuit integrat este prevăzut cu câte un etaj de interfață pentru fiecare linie a magistralei</a:t>
            </a:r>
            <a:endParaRPr kumimoji="0" lang="ro-RO"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Прямоугольник 5"/>
          <p:cNvSpPr/>
          <p:nvPr/>
        </p:nvSpPr>
        <p:spPr>
          <a:xfrm>
            <a:off x="8114273" y="6436839"/>
            <a:ext cx="3087127" cy="369332"/>
          </a:xfrm>
          <a:prstGeom prst="rect">
            <a:avLst/>
          </a:prstGeom>
        </p:spPr>
        <p:txBody>
          <a:bodyPr wrap="none">
            <a:spAutoFit/>
          </a:bodyPr>
          <a:lstStyle/>
          <a:p>
            <a:r>
              <a:rPr lang="ro-RO" i="1" dirty="0">
                <a:latin typeface="Times New Roman" panose="02020603050405020304" pitchFamily="18" charset="0"/>
                <a:ea typeface="Calibri" panose="020F0502020204030204" pitchFamily="34" charset="0"/>
              </a:rPr>
              <a:t>Sistem realizat pe structura I</a:t>
            </a:r>
            <a:r>
              <a:rPr lang="ro-RO" i="1" baseline="30000" dirty="0">
                <a:latin typeface="Times New Roman" panose="02020603050405020304" pitchFamily="18" charset="0"/>
                <a:ea typeface="Calibri" panose="020F0502020204030204" pitchFamily="34" charset="0"/>
              </a:rPr>
              <a:t>2</a:t>
            </a:r>
            <a:r>
              <a:rPr lang="ro-RO" i="1" dirty="0">
                <a:latin typeface="Times New Roman" panose="02020603050405020304" pitchFamily="18" charset="0"/>
                <a:ea typeface="Calibri" panose="020F0502020204030204" pitchFamily="34" charset="0"/>
              </a:rPr>
              <a:t>C</a:t>
            </a:r>
            <a:endParaRPr lang="en-US" dirty="0"/>
          </a:p>
        </p:txBody>
      </p:sp>
    </p:spTree>
    <p:extLst>
      <p:ext uri="{BB962C8B-B14F-4D97-AF65-F5344CB8AC3E}">
        <p14:creationId xmlns:p14="http://schemas.microsoft.com/office/powerpoint/2010/main" xmlns="" val="3473930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923330"/>
          </a:xfrm>
          <a:prstGeom prst="rect">
            <a:avLst/>
          </a:prstGeom>
        </p:spPr>
        <p:txBody>
          <a:bodyPr wrap="square">
            <a:spAutoFit/>
          </a:bodyPr>
          <a:lstStyle/>
          <a:p>
            <a:r>
              <a:rPr lang="ro-RO" dirty="0">
                <a:latin typeface="Times New Roman" panose="02020603050405020304" pitchFamily="18" charset="0"/>
                <a:ea typeface="Calibri" panose="020F0502020204030204" pitchFamily="34" charset="0"/>
              </a:rPr>
              <a:t>Ambele linii, SDA și SCL sunt linii bidirecționale, conectate la plusul sursei de alimentare prin câte un rezistor pull-up. Daca magistrala este liberă, ambele linii sunt la un nivel ridicat. Etajele de ieșire ale fiecărui circuit care se conectează la magistrala I</a:t>
            </a:r>
            <a:r>
              <a:rPr lang="ro-RO" baseline="30000" dirty="0">
                <a:latin typeface="Times New Roman" panose="02020603050405020304" pitchFamily="18" charset="0"/>
                <a:ea typeface="Calibri" panose="020F0502020204030204" pitchFamily="34" charset="0"/>
              </a:rPr>
              <a:t>2</a:t>
            </a:r>
            <a:r>
              <a:rPr lang="ro-RO" dirty="0">
                <a:latin typeface="Times New Roman" panose="02020603050405020304" pitchFamily="18" charset="0"/>
                <a:ea typeface="Calibri" panose="020F0502020204030204" pitchFamily="34" charset="0"/>
              </a:rPr>
              <a:t>C trebuie să aibă o ieșire de tip </a:t>
            </a:r>
            <a:r>
              <a:rPr lang="ro-RO" i="1" dirty="0">
                <a:latin typeface="Times New Roman" panose="02020603050405020304" pitchFamily="18" charset="0"/>
                <a:ea typeface="Calibri" panose="020F0502020204030204" pitchFamily="34" charset="0"/>
              </a:rPr>
              <a:t>open collector</a:t>
            </a:r>
            <a:r>
              <a:rPr lang="ro-RO" dirty="0">
                <a:latin typeface="Times New Roman" panose="02020603050405020304" pitchFamily="18" charset="0"/>
                <a:ea typeface="Calibri" panose="020F0502020204030204" pitchFamily="34" charset="0"/>
              </a:rPr>
              <a:t> sau drenă în gol, pentru a putea permite realizarea funcției ȘI-cablat.</a:t>
            </a:r>
            <a:endParaRPr lang="en-US" dirty="0"/>
          </a:p>
        </p:txBody>
      </p:sp>
      <p:pic>
        <p:nvPicPr>
          <p:cNvPr id="5" name="Picture 52"/>
          <p:cNvPicPr/>
          <p:nvPr/>
        </p:nvPicPr>
        <p:blipFill>
          <a:blip r:embed="rId2" cstate="print">
            <a:extLst>
              <a:ext uri="{28A0092B-C50C-407E-A947-70E740481C1C}">
                <a14:useLocalDpi xmlns:a14="http://schemas.microsoft.com/office/drawing/2010/main" xmlns="" val="0"/>
              </a:ext>
            </a:extLst>
          </a:blip>
          <a:stretch>
            <a:fillRect/>
          </a:stretch>
        </p:blipFill>
        <p:spPr>
          <a:xfrm>
            <a:off x="2692908" y="923330"/>
            <a:ext cx="6806184" cy="3606407"/>
          </a:xfrm>
          <a:prstGeom prst="rect">
            <a:avLst/>
          </a:prstGeom>
        </p:spPr>
      </p:pic>
      <p:sp>
        <p:nvSpPr>
          <p:cNvPr id="6" name="Прямоугольник 5"/>
          <p:cNvSpPr/>
          <p:nvPr/>
        </p:nvSpPr>
        <p:spPr>
          <a:xfrm>
            <a:off x="3778955" y="4141041"/>
            <a:ext cx="4634089" cy="388696"/>
          </a:xfrm>
          <a:prstGeom prst="rect">
            <a:avLst/>
          </a:prstGeom>
        </p:spPr>
        <p:txBody>
          <a:bodyPr wrap="none">
            <a:spAutoFit/>
          </a:bodyPr>
          <a:lstStyle/>
          <a:p>
            <a:pPr indent="270510" algn="ctr">
              <a:lnSpc>
                <a:spcPct val="107000"/>
              </a:lnSpc>
              <a:spcAft>
                <a:spcPts val="800"/>
              </a:spcAft>
            </a:pPr>
            <a:r>
              <a:rPr lang="ro-RO" i="1" dirty="0">
                <a:latin typeface="Times New Roman" panose="02020603050405020304" pitchFamily="18" charset="0"/>
                <a:ea typeface="Calibri" panose="020F0502020204030204" pitchFamily="34" charset="0"/>
                <a:cs typeface="Times New Roman" panose="02020603050405020304" pitchFamily="18" charset="0"/>
              </a:rPr>
              <a:t>Conectarea a două circuite la magistrala I</a:t>
            </a:r>
            <a:r>
              <a:rPr lang="ro-RO" i="1"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i="1" dirty="0">
                <a:latin typeface="Times New Roman" panose="02020603050405020304" pitchFamily="18" charset="0"/>
                <a:ea typeface="Calibri" panose="020F0502020204030204" pitchFamily="34" charset="0"/>
                <a:cs typeface="Times New Roman" panose="02020603050405020304" pitchFamily="18" charset="0"/>
              </a:rPr>
              <a:t>C</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93965" y="4762878"/>
            <a:ext cx="12004068" cy="1380378"/>
          </a:xfrm>
          <a:prstGeom prst="rect">
            <a:avLst/>
          </a:prstGeom>
        </p:spPr>
        <p:txBody>
          <a:bodyPr wrap="square">
            <a:spAutoFit/>
          </a:bodyPr>
          <a:lstStyle/>
          <a:p>
            <a:pPr indent="270510">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Rata maximă de transfer pe magistrală este de 100 kb/s. Ultimele realizări de circuite integrate destinate să funcționeze în sisteme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admit rate maxime de transfer de 400 kb/s.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270510">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Numărul de circuite care se pot conecta la magistrală este limitat numai de capacitatea maximă admisă pentru fiecare linie, care este de 400 pF.</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69873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4140877" cy="388696"/>
          </a:xfrm>
          <a:prstGeom prst="rect">
            <a:avLst/>
          </a:prstGeom>
        </p:spPr>
        <p:txBody>
          <a:bodyPr wrap="none">
            <a:spAutoFit/>
          </a:bodyPr>
          <a:lstStyle/>
          <a:p>
            <a:pPr>
              <a:lnSpc>
                <a:spcPct val="107000"/>
              </a:lnSpc>
              <a:spcBef>
                <a:spcPts val="1200"/>
              </a:spcBef>
              <a:spcAft>
                <a:spcPts val="0"/>
              </a:spcAft>
            </a:pPr>
            <a:r>
              <a:rPr lang="ro-RO" b="1" kern="0" dirty="0">
                <a:latin typeface="Times New Roman" panose="02020603050405020304" pitchFamily="18" charset="0"/>
                <a:ea typeface="Times New Roman" panose="02020603050405020304" pitchFamily="18" charset="0"/>
                <a:cs typeface="Times New Roman" panose="02020603050405020304" pitchFamily="18" charset="0"/>
              </a:rPr>
              <a:t>Protocolul de transfer pe magistrala I</a:t>
            </a:r>
            <a:r>
              <a:rPr lang="ro-RO" b="1" kern="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ro-RO" b="1" kern="0" dirty="0">
                <a:latin typeface="Times New Roman" panose="02020603050405020304" pitchFamily="18" charset="0"/>
                <a:ea typeface="Times New Roman" panose="02020603050405020304" pitchFamily="18" charset="0"/>
                <a:cs typeface="Times New Roman" panose="02020603050405020304" pitchFamily="18" charset="0"/>
              </a:rPr>
              <a:t>C</a:t>
            </a:r>
            <a:endParaRPr lang="en-US"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0" y="388696"/>
            <a:ext cx="12192000" cy="2474652"/>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Protocolul de transfer al datelor pe magistrala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presupune inițierea transferului prin aducerea magistralei într-o condiție de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transferul propriu-zis și încheierea acestuia prin aducerea magistralei într-o condiție de </a:t>
            </a:r>
            <a:r>
              <a:rPr lang="ro-RO" i="1" dirty="0">
                <a:latin typeface="Times New Roman" panose="02020603050405020304" pitchFamily="18" charset="0"/>
                <a:ea typeface="Calibri" panose="020F0502020204030204" pitchFamily="34" charset="0"/>
                <a:cs typeface="Times New Roman" panose="02020603050405020304" pitchFamily="18" charset="0"/>
              </a:rPr>
              <a:t>STOP</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Condiția de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(S) este definită prin trecerea liniei SDA din 1 în 0, în timp ce linia SCL este menținută la nivel ridicat.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Condiția de </a:t>
            </a:r>
            <a:r>
              <a:rPr lang="ro-RO" i="1" dirty="0">
                <a:latin typeface="Times New Roman" panose="02020603050405020304" pitchFamily="18" charset="0"/>
                <a:ea typeface="Calibri" panose="020F0502020204030204" pitchFamily="34" charset="0"/>
                <a:cs typeface="Times New Roman" panose="02020603050405020304" pitchFamily="18" charset="0"/>
              </a:rPr>
              <a:t>STOP</a:t>
            </a:r>
            <a:r>
              <a:rPr lang="ro-RO" dirty="0">
                <a:latin typeface="Times New Roman" panose="02020603050405020304" pitchFamily="18" charset="0"/>
                <a:ea typeface="Calibri" panose="020F0502020204030204" pitchFamily="34" charset="0"/>
                <a:cs typeface="Times New Roman" panose="02020603050405020304" pitchFamily="18" charset="0"/>
              </a:rPr>
              <a:t> (P) este definită prin trecerea liniei SDA din 0 în 1, în timp ce linia SCL este menținută la nivel ridicat.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Ambele condiții sunt ilustrate în </a:t>
            </a:r>
            <a:r>
              <a:rPr lang="ro-RO" dirty="0" smtClean="0">
                <a:latin typeface="Times New Roman" panose="02020603050405020304" pitchFamily="18" charset="0"/>
                <a:ea typeface="Calibri" panose="020F0502020204030204" pitchFamily="34" charset="0"/>
                <a:cs typeface="Times New Roman" panose="02020603050405020304" pitchFamily="18" charset="0"/>
              </a:rPr>
              <a:t>figura. </a:t>
            </a:r>
            <a:r>
              <a:rPr lang="ro-RO" dirty="0">
                <a:latin typeface="Times New Roman" panose="02020603050405020304" pitchFamily="18" charset="0"/>
                <a:ea typeface="Calibri" panose="020F0502020204030204" pitchFamily="34" charset="0"/>
                <a:cs typeface="Times New Roman" panose="02020603050405020304" pitchFamily="18" charset="0"/>
              </a:rPr>
              <a:t>Ele sunt generate întotdeauna de către coordonator.</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53"/>
          <p:cNvPicPr/>
          <p:nvPr/>
        </p:nvPicPr>
        <p:blipFill>
          <a:blip r:embed="rId2" cstate="print">
            <a:extLst>
              <a:ext uri="{28A0092B-C50C-407E-A947-70E740481C1C}">
                <a14:useLocalDpi xmlns:a14="http://schemas.microsoft.com/office/drawing/2010/main" xmlns="" val="0"/>
              </a:ext>
            </a:extLst>
          </a:blip>
          <a:stretch>
            <a:fillRect/>
          </a:stretch>
        </p:blipFill>
        <p:spPr>
          <a:xfrm>
            <a:off x="3215640" y="2863348"/>
            <a:ext cx="5760720" cy="1772920"/>
          </a:xfrm>
          <a:prstGeom prst="rect">
            <a:avLst/>
          </a:prstGeom>
        </p:spPr>
      </p:pic>
      <p:sp>
        <p:nvSpPr>
          <p:cNvPr id="8" name="Прямоугольник 7"/>
          <p:cNvSpPr/>
          <p:nvPr/>
        </p:nvSpPr>
        <p:spPr>
          <a:xfrm>
            <a:off x="4158001" y="4451602"/>
            <a:ext cx="3875997" cy="369332"/>
          </a:xfrm>
          <a:prstGeom prst="rect">
            <a:avLst/>
          </a:prstGeom>
        </p:spPr>
        <p:txBody>
          <a:bodyPr wrap="none">
            <a:spAutoFit/>
          </a:bodyPr>
          <a:lstStyle/>
          <a:p>
            <a:r>
              <a:rPr lang="ro-RO" i="1" dirty="0">
                <a:latin typeface="Times New Roman" panose="02020603050405020304" pitchFamily="18" charset="0"/>
                <a:ea typeface="Calibri" panose="020F0502020204030204" pitchFamily="34" charset="0"/>
              </a:rPr>
              <a:t>Definirea condițiilor de START și STOP</a:t>
            </a:r>
            <a:endParaRPr lang="en-US" dirty="0"/>
          </a:p>
        </p:txBody>
      </p:sp>
    </p:spTree>
    <p:extLst>
      <p:ext uri="{BB962C8B-B14F-4D97-AF65-F5344CB8AC3E}">
        <p14:creationId xmlns:p14="http://schemas.microsoft.com/office/powerpoint/2010/main" xmlns="" val="1240348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685059"/>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Datele trebuie să fie stabile pe durata impulsurilor de ceas (</a:t>
            </a:r>
            <a:r>
              <a:rPr lang="ro-RO" dirty="0" smtClean="0">
                <a:latin typeface="Times New Roman" panose="02020603050405020304" pitchFamily="18" charset="0"/>
                <a:ea typeface="Calibri" panose="020F0502020204030204" pitchFamily="34" charset="0"/>
                <a:cs typeface="Times New Roman" panose="02020603050405020304" pitchFamily="18" charset="0"/>
              </a:rPr>
              <a:t>fig). </a:t>
            </a:r>
            <a:r>
              <a:rPr lang="ro-RO" dirty="0">
                <a:latin typeface="Times New Roman" panose="02020603050405020304" pitchFamily="18" charset="0"/>
                <a:ea typeface="Calibri" panose="020F0502020204030204" pitchFamily="34" charset="0"/>
                <a:cs typeface="Times New Roman" panose="02020603050405020304" pitchFamily="18" charset="0"/>
              </a:rPr>
              <a:t>Modificarea datelor se poate face pe durata pauzelor dintre impulsurile de tact.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54"/>
          <p:cNvPicPr/>
          <p:nvPr/>
        </p:nvPicPr>
        <p:blipFill>
          <a:blip r:embed="rId2" cstate="print">
            <a:extLst>
              <a:ext uri="{28A0092B-C50C-407E-A947-70E740481C1C}">
                <a14:useLocalDpi xmlns:a14="http://schemas.microsoft.com/office/drawing/2010/main" xmlns="" val="0"/>
              </a:ext>
            </a:extLst>
          </a:blip>
          <a:stretch>
            <a:fillRect/>
          </a:stretch>
        </p:blipFill>
        <p:spPr>
          <a:xfrm>
            <a:off x="3281045" y="685059"/>
            <a:ext cx="5629910" cy="2943225"/>
          </a:xfrm>
          <a:prstGeom prst="rect">
            <a:avLst/>
          </a:prstGeom>
        </p:spPr>
      </p:pic>
      <p:sp>
        <p:nvSpPr>
          <p:cNvPr id="6" name="Прямоугольник 5"/>
          <p:cNvSpPr/>
          <p:nvPr/>
        </p:nvSpPr>
        <p:spPr>
          <a:xfrm>
            <a:off x="3048000" y="3861614"/>
            <a:ext cx="6096000" cy="646331"/>
          </a:xfrm>
          <a:prstGeom prst="rect">
            <a:avLst/>
          </a:prstGeom>
        </p:spPr>
        <p:txBody>
          <a:bodyPr>
            <a:spAutoFit/>
          </a:bodyPr>
          <a:lstStyle/>
          <a:p>
            <a:r>
              <a:rPr lang="ro-RO" i="1" dirty="0">
                <a:latin typeface="Times New Roman" panose="02020603050405020304" pitchFamily="18" charset="0"/>
                <a:ea typeface="Calibri" panose="020F0502020204030204" pitchFamily="34" charset="0"/>
              </a:rPr>
              <a:t>Definirea intervalelor în care datele se pot schimba și în care trebuie să fie stabile</a:t>
            </a:r>
            <a:endParaRPr lang="en-US" dirty="0"/>
          </a:p>
        </p:txBody>
      </p:sp>
    </p:spTree>
    <p:extLst>
      <p:ext uri="{BB962C8B-B14F-4D97-AF65-F5344CB8AC3E}">
        <p14:creationId xmlns:p14="http://schemas.microsoft.com/office/powerpoint/2010/main" xmlns="" val="1547193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574149"/>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Datele sunt transferate pe magistrală sub formă de octeți. După transmiterea fiecărui octet transmițătorul trebuie să afle dacă acesta a fost recepționat în condiții bune de către receptor. Aceasta se face prin procedura de acceptare (fig</a:t>
            </a:r>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După transmiterea celui de-al 8-lea bit, transmițătorul lasă în starea 1 linia de date SDA. Dacă recepția s-a făcut corect, adică fiecare bit a fost preluat, s-a verificat paritatea, cuvântul recepționat în registrul de deplasare pentru recepție a fost preluat de registrul tampon pentru recepție, atunci receptorul duce în 0 linia SDA pe durata celui de-al 9-lea tact de pe linia SCL.</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55"/>
          <p:cNvPicPr/>
          <p:nvPr/>
        </p:nvPicPr>
        <p:blipFill>
          <a:blip r:embed="rId2" cstate="print">
            <a:extLst>
              <a:ext uri="{28A0092B-C50C-407E-A947-70E740481C1C}">
                <a14:useLocalDpi xmlns:a14="http://schemas.microsoft.com/office/drawing/2010/main" xmlns="" val="0"/>
              </a:ext>
            </a:extLst>
          </a:blip>
          <a:stretch>
            <a:fillRect/>
          </a:stretch>
        </p:blipFill>
        <p:spPr>
          <a:xfrm>
            <a:off x="3215640" y="1574149"/>
            <a:ext cx="5760720" cy="2447925"/>
          </a:xfrm>
          <a:prstGeom prst="rect">
            <a:avLst/>
          </a:prstGeom>
        </p:spPr>
      </p:pic>
      <p:sp>
        <p:nvSpPr>
          <p:cNvPr id="6" name="Прямоугольник 5"/>
          <p:cNvSpPr/>
          <p:nvPr/>
        </p:nvSpPr>
        <p:spPr>
          <a:xfrm>
            <a:off x="4322694" y="3837408"/>
            <a:ext cx="3546612" cy="369332"/>
          </a:xfrm>
          <a:prstGeom prst="rect">
            <a:avLst/>
          </a:prstGeom>
        </p:spPr>
        <p:txBody>
          <a:bodyPr wrap="none">
            <a:spAutoFit/>
          </a:bodyPr>
          <a:lstStyle/>
          <a:p>
            <a:r>
              <a:rPr lang="ro-RO" i="1" dirty="0">
                <a:latin typeface="Times New Roman" panose="02020603050405020304" pitchFamily="18" charset="0"/>
                <a:ea typeface="Calibri" panose="020F0502020204030204" pitchFamily="34" charset="0"/>
              </a:rPr>
              <a:t>Procedura de acceptare a unui octet</a:t>
            </a:r>
            <a:endParaRPr lang="en-US" dirty="0"/>
          </a:p>
        </p:txBody>
      </p:sp>
    </p:spTree>
    <p:extLst>
      <p:ext uri="{BB962C8B-B14F-4D97-AF65-F5344CB8AC3E}">
        <p14:creationId xmlns:p14="http://schemas.microsoft.com/office/powerpoint/2010/main" xmlns="" val="917130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269467"/>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Numărul de octeți care poate fi transmis în cadrul unui transfer nu este limitat. În cadrul unui octet, primul bit transferat este bitul cel mai semnificativ (fig</a:t>
            </a:r>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După primele opt impulsuri de ceas necesare transmiterii unui octet urmează al 9-lea impuls, utilizat pentru recunoașterea efectuării transferului (a se vedea mai sus).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Dacă, după recepția unui octet, receptorul nu admite un nou octet (pentru ca, de exemplu, tratează o întrerupere internă), el poate menține linia SCL la nivel coborât pentru a forța transmițătorul într-o stare de așteptare. Transferul poate continua când receptorul este gata, situație indicată prin eliberarea liniei SCL (fig</a:t>
            </a:r>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a:latin typeface="Times New Roman" panose="02020603050405020304" pitchFamily="18" charset="0"/>
                <a:ea typeface="Calibri" panose="020F0502020204030204" pitchFamily="34" charset="0"/>
                <a:cs typeface="Times New Roman" panose="02020603050405020304" pitchFamily="18" charset="0"/>
              </a:rPr>
              <a:t>În felul acesta, se face adaptarea vitezei de transmisie după viteza celui mai lent participat.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57"/>
          <p:cNvPicPr/>
          <p:nvPr/>
        </p:nvPicPr>
        <p:blipFill>
          <a:blip r:embed="rId2" cstate="print">
            <a:extLst>
              <a:ext uri="{28A0092B-C50C-407E-A947-70E740481C1C}">
                <a14:useLocalDpi xmlns:a14="http://schemas.microsoft.com/office/drawing/2010/main" xmlns="" val="0"/>
              </a:ext>
            </a:extLst>
          </a:blip>
          <a:stretch>
            <a:fillRect/>
          </a:stretch>
        </p:blipFill>
        <p:spPr>
          <a:xfrm>
            <a:off x="2990088" y="2117343"/>
            <a:ext cx="6211824" cy="2749855"/>
          </a:xfrm>
          <a:prstGeom prst="rect">
            <a:avLst/>
          </a:prstGeom>
        </p:spPr>
      </p:pic>
      <p:sp>
        <p:nvSpPr>
          <p:cNvPr id="6" name="Прямоугольник 5"/>
          <p:cNvSpPr/>
          <p:nvPr/>
        </p:nvSpPr>
        <p:spPr>
          <a:xfrm>
            <a:off x="4310864" y="4478502"/>
            <a:ext cx="3570272" cy="388696"/>
          </a:xfrm>
          <a:prstGeom prst="rect">
            <a:avLst/>
          </a:prstGeom>
        </p:spPr>
        <p:txBody>
          <a:bodyPr wrap="none">
            <a:spAutoFit/>
          </a:bodyPr>
          <a:lstStyle/>
          <a:p>
            <a:pPr algn="ctr">
              <a:lnSpc>
                <a:spcPct val="107000"/>
              </a:lnSpc>
              <a:spcAft>
                <a:spcPts val="800"/>
              </a:spcAft>
            </a:pPr>
            <a:r>
              <a:rPr lang="ro-RO" i="1" dirty="0">
                <a:latin typeface="Times New Roman" panose="02020603050405020304" pitchFamily="18" charset="0"/>
                <a:ea typeface="Calibri" panose="020F0502020204030204" pitchFamily="34" charset="0"/>
                <a:cs typeface="Times New Roman" panose="02020603050405020304" pitchFamily="18" charset="0"/>
              </a:rPr>
              <a:t>Transferul datelor pe magistrala I</a:t>
            </a:r>
            <a:r>
              <a:rPr lang="ro-RO" i="1"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i="1" dirty="0">
                <a:latin typeface="Times New Roman" panose="02020603050405020304" pitchFamily="18" charset="0"/>
                <a:ea typeface="Calibri" panose="020F0502020204030204" pitchFamily="34" charset="0"/>
                <a:cs typeface="Times New Roman" panose="02020603050405020304" pitchFamily="18" charset="0"/>
              </a:rPr>
              <a:t>C</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0" y="5089928"/>
            <a:ext cx="12192000" cy="1277786"/>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Întotdeauna, primul octet transmis după condiția de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reprezintă adresa unui subordonat , împreună cu tipul operației solicitate (citire sau scriere). Primii șapte biți ai acestui octet reprezintă adresa. Tipul operației este precizat de bitul 8, notat R/W. Astfel, dacă R/W=1, coordonatorul va citi date de la subordonatul adresat, iar dacă R/W =0 coordonatorul va transmite date subordonatului adresat.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08479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2089033" cy="369332"/>
          </a:xfrm>
          <a:prstGeom prst="rect">
            <a:avLst/>
          </a:prstGeom>
        </p:spPr>
        <p:txBody>
          <a:bodyPr wrap="none">
            <a:spAutoFit/>
          </a:bodyPr>
          <a:lstStyle/>
          <a:p>
            <a:r>
              <a:rPr lang="ro-RO" dirty="0">
                <a:latin typeface="Times New Roman" panose="02020603050405020304" pitchFamily="18" charset="0"/>
                <a:ea typeface="Calibri" panose="020F0502020204030204" pitchFamily="34" charset="0"/>
              </a:rPr>
              <a:t>Un transfer complet </a:t>
            </a:r>
            <a:endParaRPr lang="en-US" dirty="0"/>
          </a:p>
        </p:txBody>
      </p:sp>
      <p:pic>
        <p:nvPicPr>
          <p:cNvPr id="5" name="Picture 58"/>
          <p:cNvPicPr/>
          <p:nvPr/>
        </p:nvPicPr>
        <p:blipFill>
          <a:blip r:embed="rId2" cstate="print">
            <a:extLst>
              <a:ext uri="{28A0092B-C50C-407E-A947-70E740481C1C}">
                <a14:useLocalDpi xmlns:a14="http://schemas.microsoft.com/office/drawing/2010/main" xmlns="" val="0"/>
              </a:ext>
            </a:extLst>
          </a:blip>
          <a:stretch>
            <a:fillRect/>
          </a:stretch>
        </p:blipFill>
        <p:spPr>
          <a:xfrm>
            <a:off x="4944088" y="0"/>
            <a:ext cx="7213444" cy="2145268"/>
          </a:xfrm>
          <a:prstGeom prst="rect">
            <a:avLst/>
          </a:prstGeom>
        </p:spPr>
      </p:pic>
      <p:sp>
        <p:nvSpPr>
          <p:cNvPr id="6" name="Прямоугольник 5"/>
          <p:cNvSpPr/>
          <p:nvPr/>
        </p:nvSpPr>
        <p:spPr>
          <a:xfrm>
            <a:off x="6948152" y="1669780"/>
            <a:ext cx="3910109" cy="369332"/>
          </a:xfrm>
          <a:prstGeom prst="rect">
            <a:avLst/>
          </a:prstGeom>
        </p:spPr>
        <p:txBody>
          <a:bodyPr wrap="none">
            <a:spAutoFit/>
          </a:bodyPr>
          <a:lstStyle/>
          <a:p>
            <a:r>
              <a:rPr lang="ro-RO" i="1" dirty="0">
                <a:latin typeface="Times New Roman" panose="02020603050405020304" pitchFamily="18" charset="0"/>
                <a:ea typeface="Calibri" panose="020F0502020204030204" pitchFamily="34" charset="0"/>
              </a:rPr>
              <a:t>Transferul unui mesaj pe magistrala I</a:t>
            </a:r>
            <a:r>
              <a:rPr lang="ro-RO" i="1" baseline="30000" dirty="0">
                <a:latin typeface="Times New Roman" panose="02020603050405020304" pitchFamily="18" charset="0"/>
                <a:ea typeface="Calibri" panose="020F0502020204030204" pitchFamily="34" charset="0"/>
              </a:rPr>
              <a:t>2</a:t>
            </a:r>
            <a:r>
              <a:rPr lang="ro-RO" i="1" dirty="0">
                <a:latin typeface="Times New Roman" panose="02020603050405020304" pitchFamily="18" charset="0"/>
                <a:ea typeface="Calibri" panose="020F0502020204030204" pitchFamily="34" charset="0"/>
              </a:rPr>
              <a:t>C</a:t>
            </a:r>
            <a:endParaRPr lang="en-US" dirty="0"/>
          </a:p>
        </p:txBody>
      </p:sp>
      <p:sp>
        <p:nvSpPr>
          <p:cNvPr id="7" name="Прямоугольник 6"/>
          <p:cNvSpPr/>
          <p:nvPr/>
        </p:nvSpPr>
        <p:spPr>
          <a:xfrm>
            <a:off x="0" y="2039112"/>
            <a:ext cx="12192000" cy="4845557"/>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Utilizarea tehnicii de recunoaștere a transferului este obligatorie pentru asigurarea unui transfer corect. Impulsul de ceas corespunzător fiecărui octet, denumit impuls de recunoaștere, este generat de coordonator. Transmițătorul eliberează linia SDA pe durata impulsului de recunoaștere. Receptorul trebuie să aducă linia SDA la nivelul 0 și să o mențină așa pe toată durata impulsului de recunoaștere, ceea ce garantează efectuarea corectă a transferului octetului respectiv. În general, un receptor adresat trebuie să recunoască fiecare octet transmis.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Dacă un receptor subordonat nu recunoaște adresa care i-a fost transmisă pe magistrală (de exemplu, nu poate recepționa date pentru că execută o funcție în timp real), subordonatul trebuie sa lase linia SDA la un nivel ridicat. În această situație, coordonatorul poate genera o condiție </a:t>
            </a:r>
            <a:r>
              <a:rPr lang="ro-RO" i="1" dirty="0">
                <a:latin typeface="Times New Roman" panose="02020603050405020304" pitchFamily="18" charset="0"/>
                <a:ea typeface="Calibri" panose="020F0502020204030204" pitchFamily="34" charset="0"/>
                <a:cs typeface="Times New Roman" panose="02020603050405020304" pitchFamily="18" charset="0"/>
              </a:rPr>
              <a:t>STOP</a:t>
            </a:r>
            <a:r>
              <a:rPr lang="ro-RO" dirty="0">
                <a:latin typeface="Times New Roman" panose="02020603050405020304" pitchFamily="18" charset="0"/>
                <a:ea typeface="Calibri" panose="020F0502020204030204" pitchFamily="34" charset="0"/>
                <a:cs typeface="Times New Roman" panose="02020603050405020304" pitchFamily="18" charset="0"/>
              </a:rPr>
              <a:t> pentru a abandona transferul.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Dacă receptorul subordonat recunoaște adresa care i-a fost trimisă, dar, după transferul unui număr oarecare de octeți, nu mai poate recepționa alții, atunci coordonatorul trebuie sa abandoneze din nou transferul. Pentru aceasta, după primul octet care nu mai poate fi recepționat, subordonatul nu mai generează recunoașterea, adică lasă linia SDA la nivelul 1. În această situație, coordonatorul poate genera condiția </a:t>
            </a:r>
            <a:r>
              <a:rPr lang="ro-RO" i="1" dirty="0">
                <a:latin typeface="Times New Roman" panose="02020603050405020304" pitchFamily="18" charset="0"/>
                <a:ea typeface="Calibri" panose="020F0502020204030204" pitchFamily="34" charset="0"/>
                <a:cs typeface="Times New Roman" panose="02020603050405020304" pitchFamily="18" charset="0"/>
              </a:rPr>
              <a:t>STOP</a:t>
            </a:r>
            <a:r>
              <a:rPr lang="ro-RO" dirty="0">
                <a:latin typeface="Times New Roman" panose="02020603050405020304" pitchFamily="18" charset="0"/>
                <a:ea typeface="Calibri" panose="020F0502020204030204" pitchFamily="34" charset="0"/>
                <a:cs typeface="Times New Roman" panose="02020603050405020304" pitchFamily="18" charset="0"/>
              </a:rPr>
              <a:t> pentru a abandona transferul.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Dacă circuitul coordonator este receptor și nu mai poate recepționa date, atunci el semnalează aceasta transmițătorului subordonat prin faptul ca nu mai generează recunoașterea după ultimul octet pe care îl poate recepționa. În această situație, transmițătorul subordonat trebuie să elibereze linia SDA pentru a permite coordonatorului sa genereze o condiție </a:t>
            </a:r>
            <a:r>
              <a:rPr lang="ro-RO" i="1" dirty="0">
                <a:latin typeface="Times New Roman" panose="02020603050405020304" pitchFamily="18" charset="0"/>
                <a:ea typeface="Calibri" panose="020F0502020204030204" pitchFamily="34" charset="0"/>
                <a:cs typeface="Times New Roman" panose="02020603050405020304" pitchFamily="18" charset="0"/>
              </a:rPr>
              <a:t>STOP</a:t>
            </a:r>
            <a:r>
              <a:rPr lang="ro-RO"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1870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8366760" cy="388696"/>
          </a:xfrm>
          <a:prstGeom prst="rect">
            <a:avLst/>
          </a:prstGeom>
        </p:spPr>
        <p:txBody>
          <a:bodyPr wrap="square">
            <a:spAutoFit/>
          </a:bodyPr>
          <a:lstStyle/>
          <a:p>
            <a:pPr>
              <a:lnSpc>
                <a:spcPct val="107000"/>
              </a:lnSpc>
              <a:spcBef>
                <a:spcPts val="1200"/>
              </a:spcBef>
              <a:spcAft>
                <a:spcPts val="0"/>
              </a:spcAft>
            </a:pPr>
            <a:r>
              <a:rPr lang="ro-RO" b="1" kern="0" dirty="0">
                <a:latin typeface="Times New Roman" panose="02020603050405020304" pitchFamily="18" charset="0"/>
                <a:ea typeface="Times New Roman" panose="02020603050405020304" pitchFamily="18" charset="0"/>
                <a:cs typeface="Times New Roman" panose="02020603050405020304" pitchFamily="18" charset="0"/>
              </a:rPr>
              <a:t>Generarea impulsurilor de tact și arbitrarea coordonatorilor</a:t>
            </a:r>
            <a:endParaRPr lang="en-US"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316610"/>
            <a:ext cx="12192000" cy="3261149"/>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Structura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este, după cum s-a precizat anterior, o structură multi-coordonator, adică într-un sistem interconectat prin magistrala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pot să existe mai multe circuite care pot avea rolul de coordonator. În cadrul unui transfer, delimitat de condițiile de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și </a:t>
            </a:r>
            <a:r>
              <a:rPr lang="ro-RO" i="1" dirty="0">
                <a:latin typeface="Times New Roman" panose="02020603050405020304" pitchFamily="18" charset="0"/>
                <a:ea typeface="Calibri" panose="020F0502020204030204" pitchFamily="34" charset="0"/>
                <a:cs typeface="Times New Roman" panose="02020603050405020304" pitchFamily="18" charset="0"/>
              </a:rPr>
              <a:t>STOP</a:t>
            </a:r>
            <a:r>
              <a:rPr lang="ro-RO" dirty="0">
                <a:latin typeface="Times New Roman" panose="02020603050405020304" pitchFamily="18" charset="0"/>
                <a:ea typeface="Calibri" panose="020F0502020204030204" pitchFamily="34" charset="0"/>
                <a:cs typeface="Times New Roman" panose="02020603050405020304" pitchFamily="18" charset="0"/>
              </a:rPr>
              <a:t>, există un singur coordonator. Se poate întâmpla însă ca mai mulți coordonatori să încerce simultan să inițieze un transfer. Prin urmare, este necesară o procedură de arbitrare în urma căreia să rezulte un coordonator unic în cadrul fiecărui transfer.</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Fiecare circuit coordonator generează propriile lui impulsuri de ceas. Sincronizarea acestora este absolut necesară pentru evitarea funcționării haotice. Sincronizarea este posibilă datorită funcției logice ȘI-cablat, realizată prin legarea împreună a tuturor terminalelor SCL. Sincronizarea se produce în modul descris mai jos, cu referire la figura 8.</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În legătură cu această figura, precum și cu alte diagrame de timp ce vor fi prezentate, se face precizarea că semnalele CLK1, CLK2 și DATA1, DATA2 sunt semnalele aduse la </a:t>
            </a:r>
            <a:r>
              <a:rPr lang="ro-RO" i="1" dirty="0">
                <a:latin typeface="Times New Roman" panose="02020603050405020304" pitchFamily="18" charset="0"/>
                <a:ea typeface="Calibri" panose="020F0502020204030204" pitchFamily="34" charset="0"/>
                <a:cs typeface="Times New Roman" panose="02020603050405020304" pitchFamily="18" charset="0"/>
              </a:rPr>
              <a:t>intrările</a:t>
            </a:r>
            <a:r>
              <a:rPr lang="ro-RO" dirty="0">
                <a:latin typeface="Times New Roman" panose="02020603050405020304" pitchFamily="18" charset="0"/>
                <a:ea typeface="Calibri" panose="020F0502020204030204" pitchFamily="34" charset="0"/>
                <a:cs typeface="Times New Roman" panose="02020603050405020304" pitchFamily="18" charset="0"/>
              </a:rPr>
              <a:t> etajelor de ieșire corespunzătoare, cuplate la liniile SCL, respectiv SDA.</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9"/>
          <p:cNvPicPr/>
          <p:nvPr/>
        </p:nvPicPr>
        <p:blipFill rotWithShape="1">
          <a:blip r:embed="rId2" cstate="print">
            <a:extLst>
              <a:ext uri="{28A0092B-C50C-407E-A947-70E740481C1C}">
                <a14:useLocalDpi xmlns:a14="http://schemas.microsoft.com/office/drawing/2010/main" xmlns="" val="0"/>
              </a:ext>
            </a:extLst>
          </a:blip>
          <a:srcRect t="10080" b="12500"/>
          <a:stretch/>
        </p:blipFill>
        <p:spPr>
          <a:xfrm>
            <a:off x="6431280" y="3236976"/>
            <a:ext cx="5760720" cy="2926080"/>
          </a:xfrm>
          <a:prstGeom prst="rect">
            <a:avLst/>
          </a:prstGeom>
        </p:spPr>
      </p:pic>
      <p:sp>
        <p:nvSpPr>
          <p:cNvPr id="7" name="Прямоугольник 6"/>
          <p:cNvSpPr/>
          <p:nvPr/>
        </p:nvSpPr>
        <p:spPr>
          <a:xfrm>
            <a:off x="8090134" y="6231691"/>
            <a:ext cx="3418372" cy="388696"/>
          </a:xfrm>
          <a:prstGeom prst="rect">
            <a:avLst/>
          </a:prstGeom>
        </p:spPr>
        <p:txBody>
          <a:bodyPr wrap="none">
            <a:spAutoFit/>
          </a:bodyPr>
          <a:lstStyle/>
          <a:p>
            <a:pPr algn="ctr">
              <a:lnSpc>
                <a:spcPct val="107000"/>
              </a:lnSpc>
              <a:spcAft>
                <a:spcPts val="800"/>
              </a:spcAft>
            </a:pPr>
            <a:r>
              <a:rPr lang="ro-RO" i="1" dirty="0">
                <a:latin typeface="Times New Roman" panose="02020603050405020304" pitchFamily="18" charset="0"/>
                <a:ea typeface="Calibri" panose="020F0502020204030204" pitchFamily="34" charset="0"/>
                <a:cs typeface="Times New Roman" panose="02020603050405020304" pitchFamily="18" charset="0"/>
              </a:rPr>
              <a:t>Sincronizarea impulsurilor de ceas</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0" y="3577759"/>
            <a:ext cx="7059168" cy="2972737"/>
          </a:xfrm>
          <a:prstGeom prst="rect">
            <a:avLst/>
          </a:prstGeom>
        </p:spPr>
        <p:txBody>
          <a:bodyPr wrap="square">
            <a:spAutoFit/>
          </a:bodyPr>
          <a:lstStyle/>
          <a:p>
            <a:pPr>
              <a:lnSpc>
                <a:spcPct val="107000"/>
              </a:lnSpc>
              <a:spcAft>
                <a:spcPts val="800"/>
              </a:spcAft>
            </a:pPr>
            <a:r>
              <a:rPr lang="ro-RO" sz="1600" dirty="0">
                <a:latin typeface="Times New Roman" panose="02020603050405020304" pitchFamily="18" charset="0"/>
                <a:ea typeface="Calibri" panose="020F0502020204030204" pitchFamily="34" charset="0"/>
                <a:cs typeface="Times New Roman" panose="02020603050405020304" pitchFamily="18" charset="0"/>
              </a:rPr>
              <a:t>Prima tranziție 1→0 a unui semnal CLK este cea a semnalului CLK1. Aceasta aduce linia SCL la nivelul 0 și resetează CLK2. Ambii coordonatori încep sa genereze starea 0 a impulsului de tact. La un moment dat, CLK1 trece în starea 1, însă linia SCL este menținută în continuare în starea 0 pentru că starea 0 a ceasului CLK 2 încă nu s-a încheiat. Până la încheierea acesteia, CLK1 introduce o stare de așteptare. În momentul în care CLK2 trece din 0 în 1, linia SCL este eliberată și ambii coordonatori încep generarea stării 1 a impulsului de ceas. Primul semnal de tact care trece din nou din1 în 0 aduce iar linia SCL la nivel coborât. În acest fel se generează impulsuri de ceas sincronizate. Durata stării 1 este determinată de semnalul CLK cu cea mai mică durată a stării 1 iar durata stării 0 este determinată de semnalul CLK cu cea mai lungă durată a stării 0.</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97079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1981688" cy="2862322"/>
          </a:xfrm>
          <a:prstGeom prst="rect">
            <a:avLst/>
          </a:prstGeom>
        </p:spPr>
        <p:txBody>
          <a:bodyPr wrap="square">
            <a:spAutoFit/>
          </a:bodyPr>
          <a:lstStyle/>
          <a:p>
            <a:r>
              <a:rPr lang="ru-MO">
                <a:solidFill>
                  <a:srgbClr val="000000"/>
                </a:solidFill>
                <a:latin typeface="Times New Roman" panose="02020603050405020304" pitchFamily="18" charset="0"/>
                <a:cs typeface="Times New Roman" panose="02020603050405020304" pitchFamily="18" charset="0"/>
              </a:rPr>
              <a:t>2. Передача и прием осуществляются с одинаковым тактом, стандартом, известным как отправителю, так и получателю. Дистанции могут быть большими, нет затрат на дополнительный провод, рисунок 1 б.Скорость не может быть высокой из-за того, что есть различия между стандартными ударами. Некоторыми примерами являются асинхронный последовательный интерфейс RS232 и LIN</a:t>
            </a:r>
            <a:r>
              <a:rPr lang="ru-MO" smtClean="0">
                <a:solidFill>
                  <a:srgbClr val="000000"/>
                </a:solidFill>
                <a:latin typeface="Times New Roman" panose="02020603050405020304" pitchFamily="18" charset="0"/>
                <a:cs typeface="Times New Roman" panose="02020603050405020304" pitchFamily="18" charset="0"/>
              </a:rPr>
              <a:t>.</a:t>
            </a:r>
            <a:endParaRPr lang="en-US" dirty="0" smtClean="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3</a:t>
            </a:r>
            <a:r>
              <a:rPr lang="en-US" smtClean="0">
                <a:solidFill>
                  <a:srgbClr val="000000"/>
                </a:solidFill>
                <a:latin typeface="Times New Roman" panose="02020603050405020304" pitchFamily="18" charset="0"/>
                <a:cs typeface="Times New Roman" panose="02020603050405020304" pitchFamily="18" charset="0"/>
              </a:rPr>
              <a:t>. </a:t>
            </a:r>
            <a:r>
              <a:rPr lang="ru-MO">
                <a:solidFill>
                  <a:srgbClr val="000000"/>
                </a:solidFill>
                <a:latin typeface="Times New Roman" panose="02020603050405020304" pitchFamily="18" charset="0"/>
                <a:cs typeface="Times New Roman" panose="02020603050405020304" pitchFamily="18" charset="0"/>
              </a:rPr>
              <a:t>Такт восстановления из переданных данных является самым современным методом, используемым в большинстве современных приложений. Большие расстояния, низкие затраты, высокие скорости могут быть обеспечены. Схема, которая восстанавливает такт из данных, называется контуром PLL и не может восстановить данные, если нет постоянных изменений уровня, рисунок 1 c. Примерами являются USB, CAN, FlexRay, IEEE1394b (2002 г.), а также Ethernet, SATA и т. д. Беспроводные передачи, такие как Bluetooth и ZigBee, могут быть сопряжены с последовательной передачей одним касанием с помощью </a:t>
            </a:r>
            <a:r>
              <a:rPr lang="ru-MO" smtClean="0">
                <a:solidFill>
                  <a:srgbClr val="000000"/>
                </a:solidFill>
                <a:latin typeface="Times New Roman" panose="02020603050405020304" pitchFamily="18" charset="0"/>
                <a:cs typeface="Times New Roman" panose="02020603050405020304" pitchFamily="18" charset="0"/>
              </a:rPr>
              <a:t>касания</a:t>
            </a:r>
            <a:r>
              <a:rPr lang="en-US" smtClean="0">
                <a:solidFill>
                  <a:srgbClr val="000000"/>
                </a:solidFill>
                <a:latin typeface="Times New Roman" panose="02020603050405020304" pitchFamily="18" charset="0"/>
                <a:cs typeface="Times New Roman" panose="02020603050405020304" pitchFamily="18" charset="0"/>
              </a:rPr>
              <a:t>.</a:t>
            </a:r>
            <a:r>
              <a:rPr lang="en-US"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2765784"/>
            <a:ext cx="3001992" cy="369332"/>
          </a:xfrm>
          <a:prstGeom prst="rect">
            <a:avLst/>
          </a:prstGeom>
        </p:spPr>
        <p:txBody>
          <a:bodyPr wrap="square">
            <a:spAutoFit/>
          </a:bodyPr>
          <a:lstStyle/>
          <a:p>
            <a:r>
              <a:rPr lang="ru-MO" b="1">
                <a:solidFill>
                  <a:srgbClr val="000000"/>
                </a:solidFill>
                <a:latin typeface="Times New Roman" pitchFamily="18" charset="0"/>
                <a:cs typeface="Times New Roman" pitchFamily="18" charset="0"/>
              </a:rPr>
              <a:t>Кодирование данных</a:t>
            </a:r>
            <a:endParaRPr lang="en-US"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stretch>
            <a:fillRect/>
          </a:stretch>
        </p:blipFill>
        <p:spPr>
          <a:xfrm>
            <a:off x="5780913" y="2778797"/>
            <a:ext cx="6200775" cy="1885950"/>
          </a:xfrm>
          <a:prstGeom prst="rect">
            <a:avLst/>
          </a:prstGeom>
        </p:spPr>
      </p:pic>
      <p:pic>
        <p:nvPicPr>
          <p:cNvPr id="2" name="Рисунок 1"/>
          <p:cNvPicPr>
            <a:picLocks noChangeAspect="1"/>
          </p:cNvPicPr>
          <p:nvPr/>
        </p:nvPicPr>
        <p:blipFill>
          <a:blip r:embed="rId3" cstate="print"/>
          <a:stretch>
            <a:fillRect/>
          </a:stretch>
        </p:blipFill>
        <p:spPr>
          <a:xfrm>
            <a:off x="69764" y="3289729"/>
            <a:ext cx="5391923" cy="1375018"/>
          </a:xfrm>
          <a:prstGeom prst="rect">
            <a:avLst/>
          </a:prstGeom>
        </p:spPr>
      </p:pic>
      <p:sp>
        <p:nvSpPr>
          <p:cNvPr id="3" name="Прямоугольник 2"/>
          <p:cNvSpPr/>
          <p:nvPr/>
        </p:nvSpPr>
        <p:spPr>
          <a:xfrm>
            <a:off x="280086" y="4999821"/>
            <a:ext cx="6828080" cy="1200329"/>
          </a:xfrm>
          <a:prstGeom prst="rect">
            <a:avLst/>
          </a:prstGeom>
        </p:spPr>
        <p:txBody>
          <a:bodyPr wrap="square">
            <a:spAutoFit/>
          </a:bodyPr>
          <a:lstStyle/>
          <a:p>
            <a:r>
              <a:rPr lang="ru-MO" b="1">
                <a:solidFill>
                  <a:srgbClr val="000000"/>
                </a:solidFill>
                <a:latin typeface="Times New Roman" panose="02020603050405020304" pitchFamily="18" charset="0"/>
                <a:cs typeface="Times New Roman" panose="02020603050405020304" pitchFamily="18" charset="0"/>
              </a:rPr>
              <a:t>Кодирование RZ (без возврата к нулю, инвертированное) </a:t>
            </a:r>
            <a:endParaRPr lang="ru-MO" b="1" smtClean="0">
              <a:solidFill>
                <a:srgbClr val="000000"/>
              </a:solidFill>
              <a:latin typeface="Times New Roman" panose="02020603050405020304" pitchFamily="18" charset="0"/>
              <a:cs typeface="Times New Roman" panose="02020603050405020304" pitchFamily="18" charset="0"/>
            </a:endParaRPr>
          </a:p>
          <a:p>
            <a:r>
              <a:rPr lang="ru-MO" b="1" smtClean="0">
                <a:solidFill>
                  <a:srgbClr val="000000"/>
                </a:solidFill>
                <a:latin typeface="Times New Roman" panose="02020603050405020304" pitchFamily="18" charset="0"/>
                <a:cs typeface="Times New Roman" panose="02020603050405020304" pitchFamily="18" charset="0"/>
              </a:rPr>
              <a:t>Это </a:t>
            </a:r>
            <a:r>
              <a:rPr lang="ru-MO" b="1">
                <a:solidFill>
                  <a:srgbClr val="000000"/>
                </a:solidFill>
                <a:latin typeface="Times New Roman" panose="02020603050405020304" pitchFamily="18" charset="0"/>
                <a:cs typeface="Times New Roman" panose="02020603050405020304" pitchFamily="18" charset="0"/>
              </a:rPr>
              <a:t>кодирование, подобное NRZ, с правилом кодирования: </a:t>
            </a:r>
            <a:endParaRPr lang="ru-MO" b="1" smtClean="0">
              <a:solidFill>
                <a:srgbClr val="000000"/>
              </a:solidFill>
              <a:latin typeface="Times New Roman" panose="02020603050405020304" pitchFamily="18" charset="0"/>
              <a:cs typeface="Times New Roman" panose="02020603050405020304" pitchFamily="18" charset="0"/>
            </a:endParaRPr>
          </a:p>
          <a:p>
            <a:pPr marL="342900" indent="-342900">
              <a:buAutoNum type="arabicPeriod"/>
            </a:pPr>
            <a:r>
              <a:rPr lang="ru-MO" b="1" smtClean="0">
                <a:solidFill>
                  <a:srgbClr val="000000"/>
                </a:solidFill>
                <a:latin typeface="Times New Roman" panose="02020603050405020304" pitchFamily="18" charset="0"/>
                <a:cs typeface="Times New Roman" panose="02020603050405020304" pitchFamily="18" charset="0"/>
              </a:rPr>
              <a:t>Ноль </a:t>
            </a:r>
            <a:r>
              <a:rPr lang="ru-MO" b="1">
                <a:solidFill>
                  <a:srgbClr val="000000"/>
                </a:solidFill>
                <a:latin typeface="Times New Roman" panose="02020603050405020304" pitchFamily="18" charset="0"/>
                <a:cs typeface="Times New Roman" panose="02020603050405020304" pitchFamily="18" charset="0"/>
              </a:rPr>
              <a:t>кодируется без фронта. </a:t>
            </a:r>
            <a:endParaRPr lang="ru-MO" b="1" smtClean="0">
              <a:solidFill>
                <a:srgbClr val="000000"/>
              </a:solidFill>
              <a:latin typeface="Times New Roman" panose="02020603050405020304" pitchFamily="18" charset="0"/>
              <a:cs typeface="Times New Roman" panose="02020603050405020304" pitchFamily="18" charset="0"/>
            </a:endParaRPr>
          </a:p>
          <a:p>
            <a:pPr marL="342900" indent="-342900">
              <a:buAutoNum type="arabicPeriod"/>
            </a:pPr>
            <a:r>
              <a:rPr lang="ru-MO" b="1" smtClean="0">
                <a:solidFill>
                  <a:srgbClr val="000000"/>
                </a:solidFill>
                <a:latin typeface="Times New Roman" panose="02020603050405020304" pitchFamily="18" charset="0"/>
                <a:cs typeface="Times New Roman" panose="02020603050405020304" pitchFamily="18" charset="0"/>
              </a:rPr>
              <a:t>Один </a:t>
            </a:r>
            <a:r>
              <a:rPr lang="ru-MO" b="1">
                <a:solidFill>
                  <a:srgbClr val="000000"/>
                </a:solidFill>
                <a:latin typeface="Times New Roman" panose="02020603050405020304" pitchFamily="18" charset="0"/>
                <a:cs typeface="Times New Roman" panose="02020603050405020304" pitchFamily="18" charset="0"/>
              </a:rPr>
              <a:t>закодирован с лицевой стороны</a:t>
            </a:r>
            <a:endParaRPr lang="en-US" dirty="0"/>
          </a:p>
        </p:txBody>
      </p:sp>
    </p:spTree>
    <p:extLst>
      <p:ext uri="{BB962C8B-B14F-4D97-AF65-F5344CB8AC3E}">
        <p14:creationId xmlns:p14="http://schemas.microsoft.com/office/powerpoint/2010/main" xmlns="" val="2643594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4355423"/>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Arbitrarea coordonatorilor se face pe linia SDA, impulsurile de ceas generate de coordonatori fiind sincronizate în modul descris mai sus. Coordonatorul care transmite un nivel ridicat pierde arbitrarea dacă în același timp un alt coordonator transmite un nivel coborât (</a:t>
            </a:r>
            <a:r>
              <a:rPr lang="ro-RO" dirty="0" smtClean="0">
                <a:latin typeface="Times New Roman" panose="02020603050405020304" pitchFamily="18" charset="0"/>
                <a:ea typeface="Calibri" panose="020F0502020204030204" pitchFamily="34" charset="0"/>
                <a:cs typeface="Times New Roman" panose="02020603050405020304" pitchFamily="18" charset="0"/>
              </a:rPr>
              <a:t>figura). </a:t>
            </a:r>
            <a:r>
              <a:rPr lang="ro-RO" dirty="0">
                <a:latin typeface="Times New Roman" panose="02020603050405020304" pitchFamily="18" charset="0"/>
                <a:ea typeface="Calibri" panose="020F0502020204030204" pitchFamily="34" charset="0"/>
                <a:cs typeface="Times New Roman" panose="02020603050405020304" pitchFamily="18" charset="0"/>
              </a:rPr>
              <a:t>Coordonatorul care pierde arbitrarea trebuie să își deconecteze etajul de ieșire date, astfel încât să nu mai influențeze starea liniei SDA.</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Arbitrarea poate continua mai mulți biți. În prima etapă se compară biții de adresă. Dacă ambii coordonatori încearcă să adreseze același executant, arbitrarea continuă cu compararea biților de date. Deoarece arbitrarea folosește biții de adresă și de date, nu se pierde informația în timpul acestui proces.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Dacă un coordonator pierde arbitrarea în faza de adresare, este posibil ca acel coordonator care o câștigă să încerce să-l adreseze. În această situație, coordonatorul care pierde arbitrarea trebuie sa treacă imediat în regim de executant.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a:t>
            </a:r>
            <a:r>
              <a:rPr lang="ro-RO" i="1" dirty="0">
                <a:latin typeface="Times New Roman" panose="02020603050405020304" pitchFamily="18" charset="0"/>
                <a:ea typeface="Calibri" panose="020F0502020204030204" pitchFamily="34" charset="0"/>
                <a:cs typeface="Times New Roman" panose="02020603050405020304" pitchFamily="18" charset="0"/>
              </a:rPr>
              <a:t>Observație</a:t>
            </a:r>
            <a:r>
              <a:rPr lang="ro-RO" dirty="0">
                <a:latin typeface="Times New Roman" panose="02020603050405020304" pitchFamily="18" charset="0"/>
                <a:ea typeface="Calibri" panose="020F0502020204030204" pitchFamily="34" charset="0"/>
                <a:cs typeface="Times New Roman" panose="02020603050405020304" pitchFamily="18" charset="0"/>
              </a:rPr>
              <a:t>: deoarece controlul magistralei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depinde numai de adresele și datele transmise de coordonatori, nu există nici coordonator central și nici o ordine de prioritate pe magistrală.</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Procedura de sincronizare a impulsurilor de ceas descrisă se poate utiliza și pentru adaptarea vitezei de transfer fie la nivel de octet, fie la nivel de bit.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60"/>
          <p:cNvPicPr/>
          <p:nvPr/>
        </p:nvPicPr>
        <p:blipFill>
          <a:blip r:embed="rId2" cstate="print">
            <a:extLst>
              <a:ext uri="{28A0092B-C50C-407E-A947-70E740481C1C}">
                <a14:useLocalDpi xmlns:a14="http://schemas.microsoft.com/office/drawing/2010/main" xmlns="" val="0"/>
              </a:ext>
            </a:extLst>
          </a:blip>
          <a:stretch>
            <a:fillRect/>
          </a:stretch>
        </p:blipFill>
        <p:spPr>
          <a:xfrm>
            <a:off x="0" y="4317365"/>
            <a:ext cx="5760720" cy="2540635"/>
          </a:xfrm>
          <a:prstGeom prst="rect">
            <a:avLst/>
          </a:prstGeom>
        </p:spPr>
      </p:pic>
      <p:sp>
        <p:nvSpPr>
          <p:cNvPr id="6" name="Прямоугольник 5"/>
          <p:cNvSpPr/>
          <p:nvPr/>
        </p:nvSpPr>
        <p:spPr>
          <a:xfrm>
            <a:off x="127942" y="4317365"/>
            <a:ext cx="2956707" cy="388696"/>
          </a:xfrm>
          <a:prstGeom prst="rect">
            <a:avLst/>
          </a:prstGeom>
        </p:spPr>
        <p:txBody>
          <a:bodyPr wrap="none">
            <a:spAutoFit/>
          </a:bodyPr>
          <a:lstStyle/>
          <a:p>
            <a:pPr algn="ctr">
              <a:lnSpc>
                <a:spcPct val="107000"/>
              </a:lnSpc>
              <a:spcAft>
                <a:spcPts val="800"/>
              </a:spcAft>
            </a:pPr>
            <a:r>
              <a:rPr lang="ro-RO" i="1" dirty="0">
                <a:latin typeface="Times New Roman" panose="02020603050405020304" pitchFamily="18" charset="0"/>
                <a:ea typeface="Calibri" panose="020F0502020204030204" pitchFamily="34" charset="0"/>
                <a:cs typeface="Times New Roman" panose="02020603050405020304" pitchFamily="18" charset="0"/>
              </a:rPr>
              <a:t>Arbitrarea a doi coordonatori</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39555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973104"/>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La nivel de octet, este posibil ca executantul să recepționeze datele în ritmul impus de coordonator, însă să necesite un timp mai lung pentru memorarea lor. În această situație, executantul poate menține linia SCL la nivel coborât, după recunoașterea recepționării unui octet, forțând coordonatorul să introducă o stare de așteptare până când executantul este gata pentru recepția unui nou octet.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La nivel de bit, executantul care nu poate recepționa datele în ritmul impus de coordonator poate încetini acest ritm prin extinderea stării de 0 a impulsurilor de ceas. În acest mod, viteza oricărui coordonator se poate adapta la viteza oricărui executant.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0" y="1973104"/>
            <a:ext cx="8025384" cy="369332"/>
          </a:xfrm>
          <a:prstGeom prst="rect">
            <a:avLst/>
          </a:prstGeom>
        </p:spPr>
        <p:txBody>
          <a:bodyPr wrap="square">
            <a:spAutoFit/>
          </a:bodyPr>
          <a:lstStyle/>
          <a:p>
            <a:r>
              <a:rPr lang="ro-RO" dirty="0">
                <a:latin typeface="Times New Roman" panose="02020603050405020304" pitchFamily="18" charset="0"/>
                <a:ea typeface="Calibri" panose="020F0502020204030204" pitchFamily="34" charset="0"/>
              </a:rPr>
              <a:t>Formatul mesajelor ce se vehiculează pe interfața I</a:t>
            </a:r>
            <a:r>
              <a:rPr lang="ro-RO" baseline="30000" dirty="0">
                <a:latin typeface="Times New Roman" panose="02020603050405020304" pitchFamily="18" charset="0"/>
                <a:ea typeface="Calibri" panose="020F0502020204030204" pitchFamily="34" charset="0"/>
              </a:rPr>
              <a:t>2</a:t>
            </a:r>
            <a:r>
              <a:rPr lang="ro-RO" dirty="0">
                <a:latin typeface="Times New Roman" panose="02020603050405020304" pitchFamily="18" charset="0"/>
                <a:ea typeface="Calibri" panose="020F0502020204030204" pitchFamily="34" charset="0"/>
              </a:rPr>
              <a:t>C sunt arătate în figurile</a:t>
            </a:r>
            <a:endParaRPr lang="en-US" dirty="0"/>
          </a:p>
        </p:txBody>
      </p:sp>
      <p:pic>
        <p:nvPicPr>
          <p:cNvPr id="6" name="Picture 61"/>
          <p:cNvPicPr/>
          <p:nvPr/>
        </p:nvPicPr>
        <p:blipFill>
          <a:blip r:embed="rId2" cstate="print">
            <a:extLst>
              <a:ext uri="{28A0092B-C50C-407E-A947-70E740481C1C}">
                <a14:useLocalDpi xmlns:a14="http://schemas.microsoft.com/office/drawing/2010/main" xmlns="" val="0"/>
              </a:ext>
            </a:extLst>
          </a:blip>
          <a:stretch>
            <a:fillRect/>
          </a:stretch>
        </p:blipFill>
        <p:spPr>
          <a:xfrm>
            <a:off x="0" y="2266061"/>
            <a:ext cx="5760720" cy="1393190"/>
          </a:xfrm>
          <a:prstGeom prst="rect">
            <a:avLst/>
          </a:prstGeom>
        </p:spPr>
      </p:pic>
      <p:sp>
        <p:nvSpPr>
          <p:cNvPr id="7" name="Прямоугольник 6"/>
          <p:cNvSpPr/>
          <p:nvPr/>
        </p:nvSpPr>
        <p:spPr>
          <a:xfrm>
            <a:off x="0" y="3669209"/>
            <a:ext cx="5760720" cy="646331"/>
          </a:xfrm>
          <a:prstGeom prst="rect">
            <a:avLst/>
          </a:prstGeom>
        </p:spPr>
        <p:txBody>
          <a:bodyPr wrap="square">
            <a:spAutoFit/>
          </a:bodyPr>
          <a:lstStyle/>
          <a:p>
            <a:r>
              <a:rPr lang="ro-RO" i="1" dirty="0">
                <a:latin typeface="Times New Roman" panose="02020603050405020304" pitchFamily="18" charset="0"/>
                <a:ea typeface="Calibri" panose="020F0502020204030204" pitchFamily="34" charset="0"/>
              </a:rPr>
              <a:t>Coordonatorul transmite unui receptor subordonat. Direcția nu se schimbă</a:t>
            </a:r>
            <a:endParaRPr lang="en-US" dirty="0"/>
          </a:p>
        </p:txBody>
      </p:sp>
      <p:pic>
        <p:nvPicPr>
          <p:cNvPr id="8" name="Picture 62"/>
          <p:cNvPicPr/>
          <p:nvPr/>
        </p:nvPicPr>
        <p:blipFill>
          <a:blip r:embed="rId3" cstate="print">
            <a:extLst>
              <a:ext uri="{28A0092B-C50C-407E-A947-70E740481C1C}">
                <a14:useLocalDpi xmlns:a14="http://schemas.microsoft.com/office/drawing/2010/main" xmlns="" val="0"/>
              </a:ext>
            </a:extLst>
          </a:blip>
          <a:stretch>
            <a:fillRect/>
          </a:stretch>
        </p:blipFill>
        <p:spPr>
          <a:xfrm>
            <a:off x="76200" y="4307639"/>
            <a:ext cx="5760720" cy="985520"/>
          </a:xfrm>
          <a:prstGeom prst="rect">
            <a:avLst/>
          </a:prstGeom>
        </p:spPr>
      </p:pic>
      <p:sp>
        <p:nvSpPr>
          <p:cNvPr id="9" name="Прямоугольник 8"/>
          <p:cNvSpPr/>
          <p:nvPr/>
        </p:nvSpPr>
        <p:spPr>
          <a:xfrm>
            <a:off x="166116" y="5203908"/>
            <a:ext cx="5580888" cy="646331"/>
          </a:xfrm>
          <a:prstGeom prst="rect">
            <a:avLst/>
          </a:prstGeom>
        </p:spPr>
        <p:txBody>
          <a:bodyPr wrap="square">
            <a:spAutoFit/>
          </a:bodyPr>
          <a:lstStyle/>
          <a:p>
            <a:r>
              <a:rPr lang="ro-RO" i="1" dirty="0">
                <a:latin typeface="Times New Roman" panose="02020603050405020304" pitchFamily="18" charset="0"/>
                <a:ea typeface="Calibri" panose="020F0502020204030204" pitchFamily="34" charset="0"/>
              </a:rPr>
              <a:t>Coordonatorul citește de la subordonat imediat după ce a transmis adresa acestuia.</a:t>
            </a:r>
            <a:endParaRPr lang="en-US" dirty="0"/>
          </a:p>
        </p:txBody>
      </p:sp>
      <p:pic>
        <p:nvPicPr>
          <p:cNvPr id="10" name="Picture 63"/>
          <p:cNvPicPr/>
          <p:nvPr/>
        </p:nvPicPr>
        <p:blipFill rotWithShape="1">
          <a:blip r:embed="rId4" cstate="print">
            <a:extLst>
              <a:ext uri="{28A0092B-C50C-407E-A947-70E740481C1C}">
                <a14:useLocalDpi xmlns:a14="http://schemas.microsoft.com/office/drawing/2010/main" xmlns="" val="0"/>
              </a:ext>
            </a:extLst>
          </a:blip>
          <a:srcRect t="13805"/>
          <a:stretch/>
        </p:blipFill>
        <p:spPr>
          <a:xfrm>
            <a:off x="76200" y="5833435"/>
            <a:ext cx="5760720" cy="977000"/>
          </a:xfrm>
          <a:prstGeom prst="rect">
            <a:avLst/>
          </a:prstGeom>
        </p:spPr>
      </p:pic>
      <p:sp>
        <p:nvSpPr>
          <p:cNvPr id="11" name="Прямоугольник 10"/>
          <p:cNvSpPr/>
          <p:nvPr/>
        </p:nvSpPr>
        <p:spPr>
          <a:xfrm>
            <a:off x="5975604" y="6124839"/>
            <a:ext cx="6096000" cy="646331"/>
          </a:xfrm>
          <a:prstGeom prst="rect">
            <a:avLst/>
          </a:prstGeom>
        </p:spPr>
        <p:txBody>
          <a:bodyPr>
            <a:spAutoFit/>
          </a:bodyPr>
          <a:lstStyle/>
          <a:p>
            <a:r>
              <a:rPr lang="ro-RO" i="1" dirty="0">
                <a:latin typeface="Times New Roman" panose="02020603050405020304" pitchFamily="18" charset="0"/>
                <a:ea typeface="Calibri" panose="020F0502020204030204" pitchFamily="34" charset="0"/>
              </a:rPr>
              <a:t>Coordonatorul lucrează cu doi subordonați în cadrul aceleași sesiuni</a:t>
            </a:r>
            <a:endParaRPr lang="en-US" dirty="0"/>
          </a:p>
        </p:txBody>
      </p:sp>
      <p:sp>
        <p:nvSpPr>
          <p:cNvPr id="12" name="Прямоугольник 11"/>
          <p:cNvSpPr/>
          <p:nvPr/>
        </p:nvSpPr>
        <p:spPr>
          <a:xfrm>
            <a:off x="5986272" y="2443076"/>
            <a:ext cx="6096000" cy="3055965"/>
          </a:xfrm>
          <a:prstGeom prst="rect">
            <a:avLst/>
          </a:prstGeom>
        </p:spPr>
        <p:txBody>
          <a:bodyPr>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În </a:t>
            </a:r>
            <a:r>
              <a:rPr lang="en-GB" dirty="0" smtClean="0">
                <a:latin typeface="Times New Roman" panose="02020603050405020304" pitchFamily="18" charset="0"/>
                <a:ea typeface="Calibri" panose="020F0502020204030204" pitchFamily="34" charset="0"/>
                <a:cs typeface="Times New Roman" panose="02020603050405020304" pitchFamily="18" charset="0"/>
              </a:rPr>
              <a:t>ultima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figura</a:t>
            </a:r>
            <a:r>
              <a:rPr lang="en-GB"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smtClean="0">
                <a:latin typeface="Times New Roman" panose="02020603050405020304" pitchFamily="18" charset="0"/>
                <a:ea typeface="Calibri" panose="020F0502020204030204" pitchFamily="34" charset="0"/>
                <a:cs typeface="Times New Roman" panose="02020603050405020304" pitchFamily="18" charset="0"/>
              </a:rPr>
              <a:t>se </a:t>
            </a:r>
            <a:r>
              <a:rPr lang="ro-RO" dirty="0">
                <a:latin typeface="Times New Roman" panose="02020603050405020304" pitchFamily="18" charset="0"/>
                <a:ea typeface="Calibri" panose="020F0502020204030204" pitchFamily="34" charset="0"/>
                <a:cs typeface="Times New Roman" panose="02020603050405020304" pitchFamily="18" charset="0"/>
              </a:rPr>
              <a:t>arată situația când coordonatorul lansează condiția de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apoi adresa unui subordonat cu care comunică. La terminarea comunicării cu acesta vrea sa comunice cu un al 2-lea subordonat. Pentru aceasta lansează o a doua condiție de start, adresa celui de-al 2-lea subordonat cu stabilirea sensului comunicării și se realizează transferul. La sfârșit, coordonatorul încheie cu condiția de </a:t>
            </a:r>
            <a:r>
              <a:rPr lang="ro-RO" i="1" dirty="0">
                <a:latin typeface="Times New Roman" panose="02020603050405020304" pitchFamily="18" charset="0"/>
                <a:ea typeface="Calibri" panose="020F0502020204030204" pitchFamily="34" charset="0"/>
                <a:cs typeface="Times New Roman" panose="02020603050405020304" pitchFamily="18" charset="0"/>
              </a:rPr>
              <a:t>STOP</a:t>
            </a:r>
            <a:r>
              <a:rPr lang="ro-RO" dirty="0">
                <a:latin typeface="Times New Roman" panose="02020603050405020304" pitchFamily="18" charset="0"/>
                <a:ea typeface="Calibri" panose="020F0502020204030204" pitchFamily="34" charset="0"/>
                <a:cs typeface="Times New Roman" panose="02020603050405020304" pitchFamily="18" charset="0"/>
              </a:rPr>
              <a:t>. A doua condiție de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este necesară deoarece pe durata condiției de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circuitele cuplate la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se resetează și așteaptă să identifice adresa pe care urmează să o transmită coordonatorul.</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8625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2717411" cy="388696"/>
          </a:xfrm>
          <a:prstGeom prst="rect">
            <a:avLst/>
          </a:prstGeom>
        </p:spPr>
        <p:txBody>
          <a:bodyPr wrap="none">
            <a:spAutoFit/>
          </a:bodyPr>
          <a:lstStyle/>
          <a:p>
            <a:pPr>
              <a:lnSpc>
                <a:spcPct val="107000"/>
              </a:lnSpc>
              <a:spcBef>
                <a:spcPts val="1200"/>
              </a:spcBef>
              <a:spcAft>
                <a:spcPts val="0"/>
              </a:spcAft>
            </a:pPr>
            <a:r>
              <a:rPr lang="ro-RO" b="1" kern="0" dirty="0">
                <a:latin typeface="Times New Roman" panose="02020603050405020304" pitchFamily="18" charset="0"/>
                <a:ea typeface="Times New Roman" panose="02020603050405020304" pitchFamily="18" charset="0"/>
                <a:cs typeface="Times New Roman" panose="02020603050405020304" pitchFamily="18" charset="0"/>
              </a:rPr>
              <a:t>Adresarea în sistemul I</a:t>
            </a:r>
            <a:r>
              <a:rPr lang="ro-RO" b="1" kern="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ro-RO" b="1" kern="0" dirty="0">
                <a:latin typeface="Times New Roman" panose="02020603050405020304" pitchFamily="18" charset="0"/>
                <a:ea typeface="Times New Roman" panose="02020603050405020304" pitchFamily="18" charset="0"/>
                <a:cs typeface="Times New Roman" panose="02020603050405020304" pitchFamily="18" charset="0"/>
              </a:rPr>
              <a:t>C</a:t>
            </a:r>
            <a:endParaRPr lang="en-US"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388696"/>
            <a:ext cx="12192000" cy="2565831"/>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În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se impune ca primul octet după condiția de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să fie adresa subordonatului cu care coordonatorul dorește să facă transfer. Adresa trebuie să urmeze după condiția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Excepție de la această regulă este situația de ”adresare generală” la care toate elementele din sistem trebuie să răspundă și care se codifică prin doi octeți. Totuși, există elemente care nu răspund (nu este util să răspundă) la ”adresarea generală”. Ele vor ignora codul acestei adresări.</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La adresarea obișnuită, octetul ce urmează după condiția </a:t>
            </a:r>
            <a:r>
              <a:rPr lang="ro-RO" i="1" dirty="0">
                <a:latin typeface="Times New Roman" panose="02020603050405020304" pitchFamily="18" charset="0"/>
                <a:ea typeface="Calibri" panose="020F0502020204030204" pitchFamily="34" charset="0"/>
                <a:cs typeface="Times New Roman" panose="02020603050405020304" pitchFamily="18" charset="0"/>
              </a:rPr>
              <a:t>START</a:t>
            </a:r>
            <a:r>
              <a:rPr lang="ro-RO" dirty="0">
                <a:latin typeface="Times New Roman" panose="02020603050405020304" pitchFamily="18" charset="0"/>
                <a:ea typeface="Calibri" panose="020F0502020204030204" pitchFamily="34" charset="0"/>
                <a:cs typeface="Times New Roman" panose="02020603050405020304" pitchFamily="18" charset="0"/>
              </a:rPr>
              <a:t> codifică pe primii 7 biți mai semnificativi adresa subordonatului, iar bitul mai puțin semnificativ este bitul R/W și arată sensul transferului. Atunci când se transmite adresa, fiecare dispozitiv din sistem compară adresa recepționată cu propria adresă; dacă constată egalitatea, dispozitivul devine subordonat receptor sau subordonat transmițător, funcție de valoare bitului R/W.</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077242646"/>
              </p:ext>
            </p:extLst>
          </p:nvPr>
        </p:nvGraphicFramePr>
        <p:xfrm>
          <a:off x="2031555" y="3141631"/>
          <a:ext cx="8128889" cy="3231736"/>
        </p:xfrm>
        <a:graphic>
          <a:graphicData uri="http://schemas.openxmlformats.org/drawingml/2006/table">
            <a:tbl>
              <a:tblPr firstRow="1" firstCol="1" bandRow="1">
                <a:tableStyleId>{5940675A-B579-460E-94D1-54222C63F5DA}</a:tableStyleId>
              </a:tblPr>
              <a:tblGrid>
                <a:gridCol w="2029980">
                  <a:extLst>
                    <a:ext uri="{9D8B030D-6E8A-4147-A177-3AD203B41FA5}">
                      <a16:colId xmlns:a16="http://schemas.microsoft.com/office/drawing/2014/main" xmlns="" val="3936798662"/>
                    </a:ext>
                  </a:extLst>
                </a:gridCol>
                <a:gridCol w="1271989">
                  <a:extLst>
                    <a:ext uri="{9D8B030D-6E8A-4147-A177-3AD203B41FA5}">
                      <a16:colId xmlns:a16="http://schemas.microsoft.com/office/drawing/2014/main" xmlns="" val="3133511562"/>
                    </a:ext>
                  </a:extLst>
                </a:gridCol>
                <a:gridCol w="4826920">
                  <a:extLst>
                    <a:ext uri="{9D8B030D-6E8A-4147-A177-3AD203B41FA5}">
                      <a16:colId xmlns:a16="http://schemas.microsoft.com/office/drawing/2014/main" xmlns="" val="1231738104"/>
                    </a:ext>
                  </a:extLst>
                </a:gridCol>
              </a:tblGrid>
              <a:tr h="285764">
                <a:tc>
                  <a:txBody>
                    <a:bodyPr/>
                    <a:lstStyle/>
                    <a:p>
                      <a:pPr algn="ctr">
                        <a:lnSpc>
                          <a:spcPct val="107000"/>
                        </a:lnSpc>
                        <a:spcAft>
                          <a:spcPts val="0"/>
                        </a:spcAft>
                      </a:pPr>
                      <a:r>
                        <a:rPr lang="ro-RO" sz="1600" b="1" dirty="0">
                          <a:effectLst/>
                        </a:rPr>
                        <a:t>Adresa subordonat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a:effectLst/>
                        </a:rPr>
                        <a:t>Bitul R/W</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a:effectLst/>
                        </a:rPr>
                        <a:t>Descriere</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57452296"/>
                  </a:ext>
                </a:extLst>
              </a:tr>
              <a:tr h="586250">
                <a:tc>
                  <a:txBody>
                    <a:bodyPr/>
                    <a:lstStyle/>
                    <a:p>
                      <a:pPr algn="ctr">
                        <a:lnSpc>
                          <a:spcPct val="107000"/>
                        </a:lnSpc>
                        <a:spcAft>
                          <a:spcPts val="0"/>
                        </a:spcAft>
                      </a:pPr>
                      <a:r>
                        <a:rPr lang="ro-RO" sz="1600" b="1" dirty="0">
                          <a:effectLst/>
                        </a:rPr>
                        <a:t>0000.000</a:t>
                      </a:r>
                      <a:endParaRPr lang="en-US" sz="1600" b="1" dirty="0">
                        <a:effectLst/>
                      </a:endParaRPr>
                    </a:p>
                    <a:p>
                      <a:pPr algn="ctr">
                        <a:lnSpc>
                          <a:spcPct val="107000"/>
                        </a:lnSpc>
                        <a:spcAft>
                          <a:spcPts val="0"/>
                        </a:spcAft>
                      </a:pPr>
                      <a:r>
                        <a:rPr lang="ro-RO" sz="1600" b="1" dirty="0">
                          <a:effectLst/>
                        </a:rPr>
                        <a:t>0000.000</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dirty="0">
                          <a:effectLst/>
                        </a:rPr>
                        <a:t>1</a:t>
                      </a:r>
                      <a:endParaRPr lang="en-US" sz="1600" b="1" dirty="0">
                        <a:effectLst/>
                      </a:endParaRPr>
                    </a:p>
                    <a:p>
                      <a:pPr algn="ctr">
                        <a:lnSpc>
                          <a:spcPct val="107000"/>
                        </a:lnSpc>
                        <a:spcAft>
                          <a:spcPts val="0"/>
                        </a:spcAft>
                      </a:pPr>
                      <a:r>
                        <a:rPr lang="ro-RO" sz="1600" b="1" dirty="0">
                          <a:effectLst/>
                        </a:rPr>
                        <a:t>1</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a:effectLst/>
                        </a:rPr>
                        <a:t>Adresare generală</a:t>
                      </a:r>
                      <a:endParaRPr lang="en-US" sz="1600" b="1">
                        <a:effectLst/>
                      </a:endParaRPr>
                    </a:p>
                    <a:p>
                      <a:pPr algn="ctr">
                        <a:lnSpc>
                          <a:spcPct val="107000"/>
                        </a:lnSpc>
                        <a:spcAft>
                          <a:spcPts val="0"/>
                        </a:spcAft>
                      </a:pPr>
                      <a:r>
                        <a:rPr lang="ro-RO" sz="1600" b="1">
                          <a:effectLst/>
                        </a:rPr>
                        <a:t>Cuvântul START</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99263001"/>
                  </a:ext>
                </a:extLst>
              </a:tr>
              <a:tr h="886736">
                <a:tc>
                  <a:txBody>
                    <a:bodyPr/>
                    <a:lstStyle/>
                    <a:p>
                      <a:pPr algn="ctr">
                        <a:lnSpc>
                          <a:spcPct val="107000"/>
                        </a:lnSpc>
                        <a:spcAft>
                          <a:spcPts val="0"/>
                        </a:spcAft>
                      </a:pPr>
                      <a:r>
                        <a:rPr lang="ro-RO" sz="1600" b="1">
                          <a:effectLst/>
                        </a:rPr>
                        <a:t>0000.001</a:t>
                      </a:r>
                      <a:endParaRPr lang="en-US" sz="1600" b="1">
                        <a:effectLst/>
                      </a:endParaRPr>
                    </a:p>
                    <a:p>
                      <a:pPr algn="ctr">
                        <a:lnSpc>
                          <a:spcPct val="107000"/>
                        </a:lnSpc>
                        <a:spcAft>
                          <a:spcPts val="0"/>
                        </a:spcAft>
                      </a:pPr>
                      <a:r>
                        <a:rPr lang="ro-RO" sz="1600" b="1">
                          <a:effectLst/>
                        </a:rPr>
                        <a:t>0000.010</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dirty="0">
                          <a:effectLst/>
                        </a:rPr>
                        <a:t>X</a:t>
                      </a:r>
                      <a:endParaRPr lang="en-US" sz="1600" b="1" dirty="0">
                        <a:effectLst/>
                      </a:endParaRPr>
                    </a:p>
                    <a:p>
                      <a:pPr algn="ctr">
                        <a:lnSpc>
                          <a:spcPct val="107000"/>
                        </a:lnSpc>
                        <a:spcAft>
                          <a:spcPts val="0"/>
                        </a:spcAft>
                      </a:pPr>
                      <a:r>
                        <a:rPr lang="ro-RO" sz="1600" b="1" dirty="0">
                          <a:effectLst/>
                        </a:rPr>
                        <a:t>X</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dirty="0">
                          <a:effectLst/>
                        </a:rPr>
                        <a:t>Adresare pentru sisteme CBUS</a:t>
                      </a:r>
                      <a:endParaRPr lang="en-US" sz="1600" b="1" dirty="0">
                        <a:effectLst/>
                      </a:endParaRPr>
                    </a:p>
                    <a:p>
                      <a:pPr algn="ctr">
                        <a:lnSpc>
                          <a:spcPct val="107000"/>
                        </a:lnSpc>
                        <a:spcAft>
                          <a:spcPts val="0"/>
                        </a:spcAft>
                      </a:pPr>
                      <a:r>
                        <a:rPr lang="ro-RO" sz="1600" b="1" dirty="0">
                          <a:effectLst/>
                        </a:rPr>
                        <a:t>Rezervat pentru adresarea în alte tipuri de magistrale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8252187"/>
                  </a:ext>
                </a:extLst>
              </a:tr>
              <a:tr h="1187222">
                <a:tc>
                  <a:txBody>
                    <a:bodyPr/>
                    <a:lstStyle/>
                    <a:p>
                      <a:pPr algn="ctr">
                        <a:lnSpc>
                          <a:spcPct val="107000"/>
                        </a:lnSpc>
                        <a:spcAft>
                          <a:spcPts val="0"/>
                        </a:spcAft>
                      </a:pPr>
                      <a:r>
                        <a:rPr lang="ro-RO" sz="1600" b="1">
                          <a:effectLst/>
                        </a:rPr>
                        <a:t>0000.011</a:t>
                      </a:r>
                      <a:endParaRPr lang="en-US" sz="1600" b="1">
                        <a:effectLst/>
                      </a:endParaRPr>
                    </a:p>
                    <a:p>
                      <a:pPr algn="ctr">
                        <a:lnSpc>
                          <a:spcPct val="107000"/>
                        </a:lnSpc>
                        <a:spcAft>
                          <a:spcPts val="0"/>
                        </a:spcAft>
                      </a:pPr>
                      <a:r>
                        <a:rPr lang="ro-RO" sz="1600" b="1">
                          <a:effectLst/>
                        </a:rPr>
                        <a:t>0000.1xx</a:t>
                      </a:r>
                      <a:endParaRPr lang="en-US" sz="1600" b="1">
                        <a:effectLst/>
                      </a:endParaRPr>
                    </a:p>
                    <a:p>
                      <a:pPr algn="ctr">
                        <a:lnSpc>
                          <a:spcPct val="107000"/>
                        </a:lnSpc>
                        <a:spcAft>
                          <a:spcPts val="0"/>
                        </a:spcAft>
                      </a:pPr>
                      <a:r>
                        <a:rPr lang="ro-RO" sz="1600" b="1">
                          <a:effectLst/>
                        </a:rPr>
                        <a:t>∙∙∙∙∙∙∙∙∙∙∙∙∙∙</a:t>
                      </a:r>
                      <a:endParaRPr lang="en-US" sz="1600" b="1">
                        <a:effectLst/>
                      </a:endParaRPr>
                    </a:p>
                    <a:p>
                      <a:pPr algn="ctr">
                        <a:lnSpc>
                          <a:spcPct val="107000"/>
                        </a:lnSpc>
                        <a:spcAft>
                          <a:spcPts val="0"/>
                        </a:spcAft>
                      </a:pPr>
                      <a:r>
                        <a:rPr lang="ro-RO" sz="1600" b="1">
                          <a:effectLst/>
                        </a:rPr>
                        <a:t>1111.11xx</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a:effectLst/>
                        </a:rPr>
                        <a:t>X</a:t>
                      </a:r>
                      <a:endParaRPr lang="en-US" sz="1600" b="1">
                        <a:effectLst/>
                      </a:endParaRPr>
                    </a:p>
                    <a:p>
                      <a:pPr algn="ctr">
                        <a:lnSpc>
                          <a:spcPct val="107000"/>
                        </a:lnSpc>
                        <a:spcAft>
                          <a:spcPts val="0"/>
                        </a:spcAft>
                      </a:pPr>
                      <a:r>
                        <a:rPr lang="ro-RO" sz="1600" b="1">
                          <a:effectLst/>
                        </a:rPr>
                        <a:t>X</a:t>
                      </a:r>
                      <a:endParaRPr lang="en-US" sz="1600" b="1">
                        <a:effectLst/>
                      </a:endParaRPr>
                    </a:p>
                    <a:p>
                      <a:pPr algn="ctr">
                        <a:lnSpc>
                          <a:spcPct val="107000"/>
                        </a:lnSpc>
                        <a:spcAft>
                          <a:spcPts val="0"/>
                        </a:spcAft>
                      </a:pPr>
                      <a:r>
                        <a:rPr lang="ro-RO" sz="1600" b="1">
                          <a:effectLst/>
                        </a:rPr>
                        <a:t>X</a:t>
                      </a:r>
                      <a:endParaRPr lang="en-US" sz="1600" b="1">
                        <a:effectLst/>
                      </a:endParaRPr>
                    </a:p>
                    <a:p>
                      <a:pPr algn="ctr">
                        <a:lnSpc>
                          <a:spcPct val="107000"/>
                        </a:lnSpc>
                        <a:spcAft>
                          <a:spcPts val="0"/>
                        </a:spcAft>
                      </a:pPr>
                      <a:r>
                        <a:rPr lang="ro-RO" sz="1600" b="1">
                          <a:effectLst/>
                        </a:rPr>
                        <a:t>X</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dirty="0">
                          <a:effectLst/>
                        </a:rPr>
                        <a:t> </a:t>
                      </a:r>
                      <a:endParaRPr lang="en-US" sz="1600" b="1" dirty="0">
                        <a:effectLst/>
                      </a:endParaRPr>
                    </a:p>
                    <a:p>
                      <a:pPr algn="ctr">
                        <a:lnSpc>
                          <a:spcPct val="107000"/>
                        </a:lnSpc>
                        <a:spcAft>
                          <a:spcPts val="0"/>
                        </a:spcAft>
                      </a:pPr>
                      <a:r>
                        <a:rPr lang="ro-RO" sz="1600" b="1" dirty="0">
                          <a:effectLst/>
                        </a:rPr>
                        <a:t>Utilizate ca adrese</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46953257"/>
                  </a:ext>
                </a:extLst>
              </a:tr>
              <a:tr h="285764">
                <a:tc>
                  <a:txBody>
                    <a:bodyPr/>
                    <a:lstStyle/>
                    <a:p>
                      <a:pPr algn="ctr">
                        <a:lnSpc>
                          <a:spcPct val="107000"/>
                        </a:lnSpc>
                        <a:spcAft>
                          <a:spcPts val="0"/>
                        </a:spcAft>
                      </a:pPr>
                      <a:r>
                        <a:rPr lang="ro-RO" sz="1600" b="1">
                          <a:effectLst/>
                        </a:rPr>
                        <a:t>1111.0xx</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a:effectLst/>
                        </a:rPr>
                        <a:t>X</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600" b="1" dirty="0">
                          <a:effectLst/>
                        </a:rPr>
                        <a:t>Rezervat pentru adresarea cu 10 biți</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0554286"/>
                  </a:ext>
                </a:extLst>
              </a:tr>
            </a:tbl>
          </a:graphicData>
        </a:graphic>
      </p:graphicFrame>
    </p:spTree>
    <p:extLst>
      <p:ext uri="{BB962C8B-B14F-4D97-AF65-F5344CB8AC3E}">
        <p14:creationId xmlns:p14="http://schemas.microsoft.com/office/powerpoint/2010/main" xmlns="" val="22740672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269467"/>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Adresa unui subordonat poate avea o parte fixă și o parte programabilă. Partea fixă definește clasa dispozitivului (spre exemplu: memorii, dispozitive de afișare, microprocesoare, etc.) iar partea programabilă identifică dispozitivul din clasa respectivă. Mărimea părții programabile depinde de numărul de pini pentru adresă pe care îi are circuitul. Spre exemplu, un circuit are 4 biți de adresă fixă și 3 biți programabili; aceasta înseamnă că se pot conecta la magistrala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8 dispozitive de acest fel.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	Comitetul de coordonare a magistralei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a recomandat o alocare a celor 127 de adrese prezentată în tabelul de mai sus. Există două grupe de câte 8 adrese: 0000xxx și 1111xxx rezervate pentru scopurile arătate în tabel. Adresele 11110xx sunt rezervate pentru adresarea cu 10 biți folosită în sistemele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C de mare </a:t>
            </a:r>
            <a:r>
              <a:rPr lang="ro-RO" dirty="0">
                <a:latin typeface="Times New Roman" panose="02020603050405020304" pitchFamily="18" charset="0"/>
                <a:ea typeface="Calibri" panose="020F0502020204030204" pitchFamily="34" charset="0"/>
                <a:cs typeface="Times New Roman" panose="02020603050405020304" pitchFamily="18" charset="0"/>
              </a:rPr>
              <a:t>întindere</a:t>
            </a:r>
            <a:r>
              <a:rPr lang="en-US"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Прямоугольник 4"/>
          <p:cNvSpPr/>
          <p:nvPr/>
        </p:nvSpPr>
        <p:spPr>
          <a:xfrm>
            <a:off x="0" y="2269467"/>
            <a:ext cx="2106346" cy="388696"/>
          </a:xfrm>
          <a:prstGeom prst="rect">
            <a:avLst/>
          </a:prstGeom>
        </p:spPr>
        <p:txBody>
          <a:bodyPr wrap="none">
            <a:spAutoFit/>
          </a:bodyPr>
          <a:lstStyle/>
          <a:p>
            <a:pPr>
              <a:lnSpc>
                <a:spcPct val="107000"/>
              </a:lnSpc>
              <a:spcBef>
                <a:spcPts val="200"/>
              </a:spcBef>
              <a:spcAft>
                <a:spcPts val="0"/>
              </a:spcAft>
            </a:pPr>
            <a:r>
              <a:rPr lang="ro-RO"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Adresarea generală</a:t>
            </a:r>
            <a:endParaRPr lang="en-US"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658163"/>
            <a:ext cx="12192000" cy="981423"/>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Este o adresare pentru toate dispozitivele din sistemul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C </a:t>
            </a:r>
            <a:r>
              <a:rPr lang="ro-RO" dirty="0">
                <a:latin typeface="Times New Roman" panose="02020603050405020304" pitchFamily="18" charset="0"/>
                <a:ea typeface="Calibri" panose="020F0502020204030204" pitchFamily="34" charset="0"/>
                <a:cs typeface="Times New Roman" panose="02020603050405020304" pitchFamily="18" charset="0"/>
              </a:rPr>
              <a:t>care au fost prevăzute să recunoască adresarea generală. Adresarea generală se face pe doi octeți (</a:t>
            </a:r>
            <a:r>
              <a:rPr lang="ro-RO" dirty="0" smtClean="0">
                <a:latin typeface="Times New Roman" panose="02020603050405020304" pitchFamily="18" charset="0"/>
                <a:ea typeface="Calibri" panose="020F0502020204030204" pitchFamily="34" charset="0"/>
                <a:cs typeface="Times New Roman" panose="02020603050405020304" pitchFamily="18" charset="0"/>
              </a:rPr>
              <a:t>figura): </a:t>
            </a:r>
            <a:r>
              <a:rPr lang="ro-RO" dirty="0">
                <a:latin typeface="Times New Roman" panose="02020603050405020304" pitchFamily="18" charset="0"/>
                <a:ea typeface="Calibri" panose="020F0502020204030204" pitchFamily="34" charset="0"/>
                <a:cs typeface="Times New Roman" panose="02020603050405020304" pitchFamily="18" charset="0"/>
              </a:rPr>
              <a:t>primul este 0000.0000, iar al doilea octet specifică acțiunea pe care trebuie să o realizeze subordonații.</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1"/>
          <p:cNvPicPr/>
          <p:nvPr/>
        </p:nvPicPr>
        <p:blipFill>
          <a:blip r:embed="rId2" cstate="print">
            <a:extLst>
              <a:ext uri="{28A0092B-C50C-407E-A947-70E740481C1C}">
                <a14:useLocalDpi xmlns:a14="http://schemas.microsoft.com/office/drawing/2010/main" xmlns="" val="0"/>
              </a:ext>
            </a:extLst>
          </a:blip>
          <a:stretch>
            <a:fillRect/>
          </a:stretch>
        </p:blipFill>
        <p:spPr>
          <a:xfrm>
            <a:off x="3041904" y="3439732"/>
            <a:ext cx="5760720" cy="1002665"/>
          </a:xfrm>
          <a:prstGeom prst="rect">
            <a:avLst/>
          </a:prstGeom>
        </p:spPr>
      </p:pic>
      <p:sp>
        <p:nvSpPr>
          <p:cNvPr id="8" name="Прямоугольник 7"/>
          <p:cNvSpPr/>
          <p:nvPr/>
        </p:nvSpPr>
        <p:spPr>
          <a:xfrm>
            <a:off x="4513352" y="4226807"/>
            <a:ext cx="2817823" cy="388696"/>
          </a:xfrm>
          <a:prstGeom prst="rect">
            <a:avLst/>
          </a:prstGeom>
        </p:spPr>
        <p:txBody>
          <a:bodyPr wrap="none">
            <a:spAutoFit/>
          </a:bodyPr>
          <a:lstStyle/>
          <a:p>
            <a:pPr algn="ctr">
              <a:lnSpc>
                <a:spcPct val="107000"/>
              </a:lnSpc>
              <a:spcAft>
                <a:spcPts val="800"/>
              </a:spcAft>
            </a:pPr>
            <a:r>
              <a:rPr lang="ro-RO" i="1" dirty="0">
                <a:latin typeface="Times New Roman" panose="02020603050405020304" pitchFamily="18" charset="0"/>
                <a:ea typeface="Calibri" panose="020F0502020204030204" pitchFamily="34" charset="0"/>
                <a:cs typeface="Times New Roman" panose="02020603050405020304" pitchFamily="18" charset="0"/>
              </a:rPr>
              <a:t>Formatul adresării generale</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0275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4426661"/>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Funcție de valoarea bitului B din octetul 2 se disting cazurile: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ro-RO" dirty="0">
                <a:latin typeface="Times New Roman" panose="02020603050405020304" pitchFamily="18" charset="0"/>
                <a:ea typeface="Calibri" panose="020F0502020204030204" pitchFamily="34" charset="0"/>
                <a:cs typeface="Times New Roman" panose="02020603050405020304" pitchFamily="18" charset="0"/>
              </a:rPr>
              <a:t>Dacă B=0, al doilea octet are următoarele semnificații, funcție de valoarea în cod hexazecimal:</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ro-RO" dirty="0">
                <a:latin typeface="Times New Roman" panose="02020603050405020304" pitchFamily="18" charset="0"/>
                <a:ea typeface="Calibri" panose="020F0502020204030204" pitchFamily="34" charset="0"/>
                <a:cs typeface="Times New Roman" panose="02020603050405020304" pitchFamily="18" charset="0"/>
              </a:rPr>
              <a:t>02h = ”scrie adresa subordonat numai soft”.  Elementele din sistemul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care obțin partea programabilă a adresei lor prin program intră într-un regim prin care pot fi programate. Nu se face reset-ul circuitului.</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ro-RO" dirty="0">
                <a:latin typeface="Times New Roman" panose="02020603050405020304" pitchFamily="18" charset="0"/>
                <a:ea typeface="Calibri" panose="020F0502020204030204" pitchFamily="34" charset="0"/>
                <a:cs typeface="Times New Roman" panose="02020603050405020304" pitchFamily="18" charset="0"/>
              </a:rPr>
              <a:t>04h = ”scrie adresa subordonatului numai hard”. Elementele din sistemul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care obțin partea programabilă a adresei lor prin starea unor circuite (bistabile, comutatoare) vor încărca în registrul intern de adresă această parte fixă de adresă. Nu se face reset-ul circuitului.</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ro-RO" dirty="0">
                <a:latin typeface="Times New Roman" panose="02020603050405020304" pitchFamily="18" charset="0"/>
                <a:ea typeface="Calibri" panose="020F0502020204030204" pitchFamily="34" charset="0"/>
                <a:cs typeface="Times New Roman" panose="02020603050405020304" pitchFamily="18" charset="0"/>
              </a:rPr>
              <a:t>06h = ”reset” și ”scrie partea programabilă a adresei hard și soft”. Elementele din sistem realizează două operații: se inițializează (revin în starea bine definită de fabricant) și își preiau adresa, atât partea fixă, cât și partea programabilă și în ordinea stabilită de proiectantul sistemului. În figura </a:t>
            </a:r>
            <a:r>
              <a:rPr lang="ro-RO" dirty="0" smtClean="0">
                <a:latin typeface="Times New Roman" panose="02020603050405020304" pitchFamily="18" charset="0"/>
                <a:ea typeface="Calibri" panose="020F0502020204030204" pitchFamily="34" charset="0"/>
                <a:cs typeface="Times New Roman" panose="02020603050405020304" pitchFamily="18" charset="0"/>
              </a:rPr>
              <a:t>se </a:t>
            </a:r>
            <a:r>
              <a:rPr lang="ro-RO" dirty="0">
                <a:latin typeface="Times New Roman" panose="02020603050405020304" pitchFamily="18" charset="0"/>
                <a:ea typeface="Calibri" panose="020F0502020204030204" pitchFamily="34" charset="0"/>
                <a:cs typeface="Times New Roman" panose="02020603050405020304" pitchFamily="18" charset="0"/>
              </a:rPr>
              <a:t>arată secvența de încărcare a adreselor. Cu ABCD s-a notat partea fixă a adresei.</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ro-RO" dirty="0">
                <a:latin typeface="Times New Roman" panose="02020603050405020304" pitchFamily="18" charset="0"/>
                <a:ea typeface="Calibri" panose="020F0502020204030204" pitchFamily="34" charset="0"/>
                <a:cs typeface="Times New Roman" panose="02020603050405020304" pitchFamily="18" charset="0"/>
              </a:rPr>
              <a:t>00h = acest cod nu este permis de a fi utilizat ca al doilea octet într-o adresare generală.</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449580">
              <a:lnSpc>
                <a:spcPct val="107000"/>
              </a:lnSpc>
              <a:spcAft>
                <a:spcPts val="800"/>
              </a:spcAft>
            </a:pPr>
            <a:r>
              <a:rPr lang="ro-RO" i="1" dirty="0">
                <a:latin typeface="Times New Roman" panose="02020603050405020304" pitchFamily="18" charset="0"/>
                <a:ea typeface="Calibri" panose="020F0502020204030204" pitchFamily="34" charset="0"/>
                <a:cs typeface="Times New Roman" panose="02020603050405020304" pitchFamily="18" charset="0"/>
              </a:rPr>
              <a:t>Observație</a:t>
            </a:r>
            <a:r>
              <a:rPr lang="ro-RO" dirty="0">
                <a:latin typeface="Times New Roman" panose="02020603050405020304" pitchFamily="18" charset="0"/>
                <a:ea typeface="Calibri" panose="020F0502020204030204" pitchFamily="34" charset="0"/>
                <a:cs typeface="Times New Roman" panose="02020603050405020304" pitchFamily="18" charset="0"/>
              </a:rPr>
              <a:t>: este important ca la punerea sub tensiune niciun element din sistem sa nu tragă în jos linia SCL sau SDA, caz în care sistemul nu poate porni.</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2"/>
          <p:cNvPicPr/>
          <p:nvPr/>
        </p:nvPicPr>
        <p:blipFill>
          <a:blip r:embed="rId2" cstate="print">
            <a:extLst>
              <a:ext uri="{28A0092B-C50C-407E-A947-70E740481C1C}">
                <a14:useLocalDpi xmlns:a14="http://schemas.microsoft.com/office/drawing/2010/main" xmlns="" val="0"/>
              </a:ext>
            </a:extLst>
          </a:blip>
          <a:stretch>
            <a:fillRect/>
          </a:stretch>
        </p:blipFill>
        <p:spPr>
          <a:xfrm>
            <a:off x="2356655" y="4426661"/>
            <a:ext cx="7478690" cy="611683"/>
          </a:xfrm>
          <a:prstGeom prst="rect">
            <a:avLst/>
          </a:prstGeom>
        </p:spPr>
      </p:pic>
      <p:sp>
        <p:nvSpPr>
          <p:cNvPr id="6" name="Прямоугольник 5"/>
          <p:cNvSpPr/>
          <p:nvPr/>
        </p:nvSpPr>
        <p:spPr>
          <a:xfrm>
            <a:off x="3322484" y="5038344"/>
            <a:ext cx="5547031" cy="369332"/>
          </a:xfrm>
          <a:prstGeom prst="rect">
            <a:avLst/>
          </a:prstGeom>
        </p:spPr>
        <p:txBody>
          <a:bodyPr wrap="none">
            <a:spAutoFit/>
          </a:bodyPr>
          <a:lstStyle/>
          <a:p>
            <a:r>
              <a:rPr lang="ro-RO" i="1" dirty="0">
                <a:latin typeface="Times New Roman" panose="02020603050405020304" pitchFamily="18" charset="0"/>
                <a:ea typeface="Calibri" panose="020F0502020204030204" pitchFamily="34" charset="0"/>
              </a:rPr>
              <a:t>Secvență de programare a adreselor de către coordonator</a:t>
            </a:r>
            <a:endParaRPr lang="en-US" dirty="0"/>
          </a:p>
        </p:txBody>
      </p:sp>
    </p:spTree>
    <p:extLst>
      <p:ext uri="{BB962C8B-B14F-4D97-AF65-F5344CB8AC3E}">
        <p14:creationId xmlns:p14="http://schemas.microsoft.com/office/powerpoint/2010/main" xmlns="" val="886840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12192000" cy="1870512"/>
          </a:xfrm>
          <a:prstGeom prst="rect">
            <a:avLst/>
          </a:prstGeom>
        </p:spPr>
        <p:txBody>
          <a:bodyPr wrap="square">
            <a:spAutoFit/>
          </a:bodyPr>
          <a:lstStyle/>
          <a:p>
            <a:pPr marL="342900" lvl="0" indent="-342900">
              <a:lnSpc>
                <a:spcPct val="107000"/>
              </a:lnSpc>
              <a:spcAft>
                <a:spcPts val="800"/>
              </a:spcAft>
              <a:buFont typeface="+mj-lt"/>
              <a:buAutoNum type="arabicParenR" startAt="2"/>
            </a:pPr>
            <a:r>
              <a:rPr lang="ro-RO" dirty="0">
                <a:latin typeface="Times New Roman" panose="02020603050405020304" pitchFamily="18" charset="0"/>
                <a:ea typeface="Calibri" panose="020F0502020204030204" pitchFamily="34" charset="0"/>
                <a:cs typeface="Times New Roman" panose="02020603050405020304" pitchFamily="18" charset="0"/>
              </a:rPr>
              <a:t>B=1. În acest caz secvența de doi octeți se numește ”adresare generală din partea unui coordonator hardware”. Prin coordonator hardware se înțelege orice element din sistemul I</a:t>
            </a:r>
            <a:r>
              <a:rPr lang="ro-RO"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dirty="0">
                <a:latin typeface="Times New Roman" panose="02020603050405020304" pitchFamily="18" charset="0"/>
                <a:ea typeface="Calibri" panose="020F0502020204030204" pitchFamily="34" charset="0"/>
                <a:cs typeface="Times New Roman" panose="02020603050405020304" pitchFamily="18" charset="0"/>
              </a:rPr>
              <a:t>C care nu poate fi programat să transmită adresa unui subordonat dorit atunci când el trebuie să devina coordonator. Spre exemplu: o tastatură, un scanner, etc. care trebuie sa transmită date fără să poată desemna cui trebuie să le transmită. În această situație el va genera o adresare generală, specificând pe câmpul celui de-al doilea octet propria adresă. Aceasta este recunoscută de un element inteligent din sistem (un microprocesor) care va prelua și apoi va direcționa informația (</a:t>
            </a:r>
            <a:r>
              <a:rPr lang="ro-RO" dirty="0" smtClean="0">
                <a:latin typeface="Times New Roman" panose="02020603050405020304" pitchFamily="18" charset="0"/>
                <a:ea typeface="Calibri" panose="020F0502020204030204" pitchFamily="34" charset="0"/>
                <a:cs typeface="Times New Roman" panose="02020603050405020304" pitchFamily="18" charset="0"/>
              </a:rPr>
              <a:t>figura).</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2049482" y="1870512"/>
            <a:ext cx="8093036" cy="717240"/>
          </a:xfrm>
          <a:prstGeom prst="rect">
            <a:avLst/>
          </a:prstGeom>
        </p:spPr>
      </p:pic>
      <p:sp>
        <p:nvSpPr>
          <p:cNvPr id="7" name="Прямоугольник 6"/>
          <p:cNvSpPr/>
          <p:nvPr/>
        </p:nvSpPr>
        <p:spPr>
          <a:xfrm>
            <a:off x="2668524" y="2587752"/>
            <a:ext cx="6854952" cy="369332"/>
          </a:xfrm>
          <a:prstGeom prst="rect">
            <a:avLst/>
          </a:prstGeom>
        </p:spPr>
        <p:txBody>
          <a:bodyPr wrap="square">
            <a:spAutoFit/>
          </a:bodyPr>
          <a:lstStyle/>
          <a:p>
            <a:r>
              <a:rPr lang="ro-RO" i="1" dirty="0">
                <a:latin typeface="Times New Roman" panose="02020603050405020304" pitchFamily="18" charset="0"/>
                <a:ea typeface="Calibri" panose="020F0502020204030204" pitchFamily="34" charset="0"/>
              </a:rPr>
              <a:t>Coordonatorul hard transmite date prin intermediul unui microprocesor</a:t>
            </a:r>
            <a:endParaRPr lang="en-US" dirty="0"/>
          </a:p>
        </p:txBody>
      </p:sp>
      <p:sp>
        <p:nvSpPr>
          <p:cNvPr id="9" name="Прямоугольник 8"/>
          <p:cNvSpPr/>
          <p:nvPr/>
        </p:nvSpPr>
        <p:spPr>
          <a:xfrm>
            <a:off x="0" y="3103388"/>
            <a:ext cx="12192000" cy="981423"/>
          </a:xfrm>
          <a:prstGeom prst="rect">
            <a:avLst/>
          </a:prstGeom>
        </p:spPr>
        <p:txBody>
          <a:bodyPr wrap="square">
            <a:spAutoFit/>
          </a:bodyPr>
          <a:lstStyle/>
          <a:p>
            <a:pPr>
              <a:lnSpc>
                <a:spcPct val="107000"/>
              </a:lnSpc>
              <a:spcAft>
                <a:spcPts val="800"/>
              </a:spcAft>
            </a:pPr>
            <a:r>
              <a:rPr lang="ro-RO" dirty="0">
                <a:latin typeface="Times New Roman" panose="02020603050405020304" pitchFamily="18" charset="0"/>
                <a:ea typeface="Calibri" panose="020F0502020204030204" pitchFamily="34" charset="0"/>
                <a:cs typeface="Times New Roman" panose="02020603050405020304" pitchFamily="18" charset="0"/>
              </a:rPr>
              <a:t>Există coordonatoare hard ce au posibilitatea să încarce într-un registru intern adresa unui subordonat cu care urmează să ia legătura. În acest caz, coordonatorul ”inteligent” al sistemului furnizează coordonatorului hard, într-o primă fază a), adresa subordonatului ce comunică cu coordonatorul hard în faza b) (</a:t>
            </a:r>
            <a:r>
              <a:rPr lang="ro-RO" dirty="0" smtClean="0">
                <a:latin typeface="Times New Roman" panose="02020603050405020304" pitchFamily="18" charset="0"/>
                <a:ea typeface="Calibri" panose="020F0502020204030204" pitchFamily="34" charset="0"/>
                <a:cs typeface="Times New Roman" panose="02020603050405020304" pitchFamily="18" charset="0"/>
              </a:rPr>
              <a:t>figura).</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4"/>
          <p:cNvPicPr/>
          <p:nvPr/>
        </p:nvPicPr>
        <p:blipFill>
          <a:blip r:embed="rId3" cstate="print">
            <a:extLst>
              <a:ext uri="{28A0092B-C50C-407E-A947-70E740481C1C}">
                <a14:useLocalDpi xmlns:a14="http://schemas.microsoft.com/office/drawing/2010/main" xmlns="" val="0"/>
              </a:ext>
            </a:extLst>
          </a:blip>
          <a:stretch>
            <a:fillRect/>
          </a:stretch>
        </p:blipFill>
        <p:spPr>
          <a:xfrm>
            <a:off x="1909534" y="4084812"/>
            <a:ext cx="8232984" cy="1728818"/>
          </a:xfrm>
          <a:prstGeom prst="rect">
            <a:avLst/>
          </a:prstGeom>
        </p:spPr>
      </p:pic>
      <p:sp>
        <p:nvSpPr>
          <p:cNvPr id="10" name="Прямоугольник 9"/>
          <p:cNvSpPr/>
          <p:nvPr/>
        </p:nvSpPr>
        <p:spPr>
          <a:xfrm>
            <a:off x="3289334" y="5813630"/>
            <a:ext cx="5613332" cy="369332"/>
          </a:xfrm>
          <a:prstGeom prst="rect">
            <a:avLst/>
          </a:prstGeom>
        </p:spPr>
        <p:txBody>
          <a:bodyPr wrap="none">
            <a:spAutoFit/>
          </a:bodyPr>
          <a:lstStyle/>
          <a:p>
            <a:r>
              <a:rPr lang="ro-RO" i="1" dirty="0">
                <a:latin typeface="Times New Roman" panose="02020603050405020304" pitchFamily="18" charset="0"/>
                <a:ea typeface="Calibri" panose="020F0502020204030204" pitchFamily="34" charset="0"/>
              </a:rPr>
              <a:t>Coordonatorului hard i se specifică adresa subordonatului</a:t>
            </a:r>
            <a:endParaRPr lang="en-US" dirty="0"/>
          </a:p>
        </p:txBody>
      </p:sp>
    </p:spTree>
    <p:extLst>
      <p:ext uri="{BB962C8B-B14F-4D97-AF65-F5344CB8AC3E}">
        <p14:creationId xmlns:p14="http://schemas.microsoft.com/office/powerpoint/2010/main" xmlns="" val="15330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5772093"/>
          </a:xfrm>
          <a:prstGeom prst="rect">
            <a:avLst/>
          </a:prstGeom>
        </p:spPr>
        <p:txBody>
          <a:bodyPr wrap="square">
            <a:spAutoFit/>
          </a:bodyPr>
          <a:lstStyle/>
          <a:p>
            <a:pPr>
              <a:lnSpc>
                <a:spcPct val="107000"/>
              </a:lnSpc>
              <a:spcAft>
                <a:spcPts val="800"/>
              </a:spcAft>
            </a:pPr>
            <a:r>
              <a:rPr lang="ro-RO" sz="1600" dirty="0">
                <a:latin typeface="Times New Roman" panose="02020603050405020304" pitchFamily="18" charset="0"/>
                <a:ea typeface="Calibri" panose="020F0502020204030204" pitchFamily="34" charset="0"/>
                <a:cs typeface="Times New Roman" panose="02020603050405020304" pitchFamily="18" charset="0"/>
              </a:rPr>
              <a:t>Un microprocesor poate fi conectat la magistrala I</a:t>
            </a:r>
            <a:r>
              <a:rPr lang="ro-RO" sz="1600"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sz="1600" dirty="0">
                <a:latin typeface="Times New Roman" panose="02020603050405020304" pitchFamily="18" charset="0"/>
                <a:ea typeface="Calibri" panose="020F0502020204030204" pitchFamily="34" charset="0"/>
                <a:cs typeface="Times New Roman" panose="02020603050405020304" pitchFamily="18" charset="0"/>
              </a:rPr>
              <a:t>C în două moduri: fie că are înglobate circuite suplimentare care să recunoască mesaje de întrerupere furnizate pe linia SDA, fie că monitorizează continuu liniile SDA și SCL pentru a depista condiția de </a:t>
            </a:r>
            <a:r>
              <a:rPr lang="ro-RO" sz="1600" i="1" dirty="0">
                <a:latin typeface="Times New Roman" panose="02020603050405020304" pitchFamily="18" charset="0"/>
                <a:ea typeface="Calibri" panose="020F0502020204030204" pitchFamily="34" charset="0"/>
                <a:cs typeface="Times New Roman" panose="02020603050405020304" pitchFamily="18" charset="0"/>
              </a:rPr>
              <a:t>START</a:t>
            </a:r>
            <a:r>
              <a:rPr lang="ro-RO" sz="1600" dirty="0">
                <a:latin typeface="Times New Roman" panose="02020603050405020304" pitchFamily="18" charset="0"/>
                <a:ea typeface="Calibri" panose="020F0502020204030204" pitchFamily="34" charset="0"/>
                <a:cs typeface="Times New Roman" panose="02020603050405020304" pitchFamily="18" charset="0"/>
              </a:rPr>
              <a:t>. Monitorizarea continuă a liniilor (testare pe fiecare impuls de ceas a condiției de </a:t>
            </a:r>
            <a:r>
              <a:rPr lang="ro-RO" sz="1600" i="1" dirty="0">
                <a:latin typeface="Times New Roman" panose="02020603050405020304" pitchFamily="18" charset="0"/>
                <a:ea typeface="Calibri" panose="020F0502020204030204" pitchFamily="34" charset="0"/>
                <a:cs typeface="Times New Roman" panose="02020603050405020304" pitchFamily="18" charset="0"/>
              </a:rPr>
              <a:t>START</a:t>
            </a:r>
            <a:r>
              <a:rPr lang="ro-RO" sz="1600" dirty="0">
                <a:latin typeface="Times New Roman" panose="02020603050405020304" pitchFamily="18" charset="0"/>
                <a:ea typeface="Calibri" panose="020F0502020204030204" pitchFamily="34" charset="0"/>
                <a:cs typeface="Times New Roman" panose="02020603050405020304" pitchFamily="18" charset="0"/>
              </a:rPr>
              <a:t>) ia mult din timpul de lucru al microprocesorului, care astfel devine lent în executarea programelor ce-i revin.</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o-RO" sz="1600" dirty="0">
                <a:latin typeface="Times New Roman" panose="02020603050405020304" pitchFamily="18" charset="0"/>
                <a:ea typeface="Calibri" panose="020F0502020204030204" pitchFamily="34" charset="0"/>
                <a:cs typeface="Times New Roman" panose="02020603050405020304" pitchFamily="18" charset="0"/>
              </a:rPr>
              <a:t>	Pentru a ocupa mai puțin din timpul microprocesorului, monitorizarea de către acesta a condiției de </a:t>
            </a:r>
            <a:r>
              <a:rPr lang="ro-RO" sz="1600" i="1" dirty="0">
                <a:latin typeface="Times New Roman" panose="02020603050405020304" pitchFamily="18" charset="0"/>
                <a:ea typeface="Calibri" panose="020F0502020204030204" pitchFamily="34" charset="0"/>
                <a:cs typeface="Times New Roman" panose="02020603050405020304" pitchFamily="18" charset="0"/>
              </a:rPr>
              <a:t>START</a:t>
            </a:r>
            <a:r>
              <a:rPr lang="ro-RO" sz="1600" dirty="0">
                <a:latin typeface="Times New Roman" panose="02020603050405020304" pitchFamily="18" charset="0"/>
                <a:ea typeface="Calibri" panose="020F0502020204030204" pitchFamily="34" charset="0"/>
                <a:cs typeface="Times New Roman" panose="02020603050405020304" pitchFamily="18" charset="0"/>
              </a:rPr>
              <a:t> intră în regimul ”sleep”, din care se iese numai dacă pe linia SDA se transmit unul după altul 7 biți cu valoarea 0. După detectarea acestei condiții, microprocesorul monitorizează liniile SDA și SCL pe fiecare impuls de tact. Pentru a fi eficient acest mod de lucru, se impune ca fiecare transfer de date să fie precedat de transmisia unui octet de </a:t>
            </a:r>
            <a:r>
              <a:rPr lang="ro-RO" sz="1600" i="1" dirty="0">
                <a:latin typeface="Times New Roman" panose="02020603050405020304" pitchFamily="18" charset="0"/>
                <a:ea typeface="Calibri" panose="020F0502020204030204" pitchFamily="34" charset="0"/>
                <a:cs typeface="Times New Roman" panose="02020603050405020304" pitchFamily="18" charset="0"/>
              </a:rPr>
              <a:t>START</a:t>
            </a:r>
            <a:r>
              <a:rPr lang="ro-RO" sz="1600" dirty="0">
                <a:latin typeface="Times New Roman" panose="02020603050405020304" pitchFamily="18" charset="0"/>
                <a:ea typeface="Calibri" panose="020F0502020204030204" pitchFamily="34" charset="0"/>
                <a:cs typeface="Times New Roman" panose="02020603050405020304" pitchFamily="18" charset="0"/>
              </a:rPr>
              <a:t>, procedura fiind următoarea:</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ro-RO" sz="1600" dirty="0">
                <a:latin typeface="Times New Roman" panose="02020603050405020304" pitchFamily="18" charset="0"/>
                <a:ea typeface="Calibri" panose="020F0502020204030204" pitchFamily="34" charset="0"/>
                <a:cs typeface="Times New Roman" panose="02020603050405020304" pitchFamily="18" charset="0"/>
              </a:rPr>
              <a:t>Coordonatorul magistralei inițiază condiția de start 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ro-RO" sz="1600" dirty="0">
                <a:latin typeface="Times New Roman" panose="02020603050405020304" pitchFamily="18" charset="0"/>
                <a:ea typeface="Calibri" panose="020F0502020204030204" pitchFamily="34" charset="0"/>
                <a:cs typeface="Times New Roman" panose="02020603050405020304" pitchFamily="18" charset="0"/>
              </a:rPr>
              <a:t>Coordonatorul transmite octetul de </a:t>
            </a:r>
            <a:r>
              <a:rPr lang="ro-RO" sz="1600" i="1" dirty="0">
                <a:latin typeface="Times New Roman" panose="02020603050405020304" pitchFamily="18" charset="0"/>
                <a:ea typeface="Calibri" panose="020F0502020204030204" pitchFamily="34" charset="0"/>
                <a:cs typeface="Times New Roman" panose="02020603050405020304" pitchFamily="18" charset="0"/>
              </a:rPr>
              <a:t>START</a:t>
            </a:r>
            <a:r>
              <a:rPr lang="ro-RO" sz="1600" dirty="0">
                <a:latin typeface="Times New Roman" panose="02020603050405020304" pitchFamily="18" charset="0"/>
                <a:ea typeface="Calibri" panose="020F0502020204030204" pitchFamily="34" charset="0"/>
                <a:cs typeface="Times New Roman" panose="02020603050405020304" pitchFamily="18" charset="0"/>
              </a:rPr>
              <a:t> (0000.000,)</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arenR"/>
            </a:pPr>
            <a:r>
              <a:rPr lang="ro-RO" sz="1600" dirty="0">
                <a:latin typeface="Times New Roman" panose="02020603050405020304" pitchFamily="18" charset="0"/>
                <a:ea typeface="Calibri" panose="020F0502020204030204" pitchFamily="34" charset="0"/>
                <a:cs typeface="Times New Roman" panose="02020603050405020304" pitchFamily="18" charset="0"/>
              </a:rPr>
              <a:t>Coordonatorul transmite impulsul de ceas pentru confirmare și nu așteaptă să fie confirmat de către cineva prin tragerea liniei SDA în 0</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ro-RO" sz="1600" dirty="0">
                <a:latin typeface="Times New Roman" panose="02020603050405020304" pitchFamily="18" charset="0"/>
                <a:ea typeface="Calibri" panose="020F0502020204030204" pitchFamily="34" charset="0"/>
                <a:cs typeface="Times New Roman" panose="02020603050405020304" pitchFamily="18" charset="0"/>
              </a:rPr>
              <a:t>Coordonatorul inițiază o repetare a condiției de </a:t>
            </a:r>
            <a:r>
              <a:rPr lang="ro-RO" sz="1600" i="1" dirty="0">
                <a:latin typeface="Times New Roman" panose="02020603050405020304" pitchFamily="18" charset="0"/>
                <a:ea typeface="Calibri" panose="020F0502020204030204" pitchFamily="34" charset="0"/>
                <a:cs typeface="Times New Roman" panose="02020603050405020304" pitchFamily="18" charset="0"/>
              </a:rPr>
              <a:t>START</a:t>
            </a:r>
            <a:r>
              <a:rPr lang="ro-RO" sz="1600" dirty="0">
                <a:latin typeface="Times New Roman" panose="02020603050405020304" pitchFamily="18" charset="0"/>
                <a:ea typeface="Calibri" panose="020F0502020204030204" pitchFamily="34" charset="0"/>
                <a:cs typeface="Times New Roman" panose="02020603050405020304" pitchFamily="18" charset="0"/>
              </a:rPr>
              <a:t> și continuă procedura obișnuită de transfer prin transmiterea adresei subordonatului, a bitului R/W, ș.a.m.d.</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800"/>
              </a:spcAft>
            </a:pPr>
            <a:r>
              <a:rPr lang="ro-RO" sz="1600" dirty="0">
                <a:latin typeface="Times New Roman" panose="02020603050405020304" pitchFamily="18" charset="0"/>
                <a:ea typeface="Calibri" panose="020F0502020204030204" pitchFamily="34" charset="0"/>
                <a:cs typeface="Times New Roman" panose="02020603050405020304" pitchFamily="18" charset="0"/>
              </a:rPr>
              <a:t>Microprocesorul ce nu este coordonator iese din modul ”sleep” în faza 3), detectează condiția repetată de </a:t>
            </a:r>
            <a:r>
              <a:rPr lang="ro-RO" sz="1600" i="1" dirty="0">
                <a:latin typeface="Times New Roman" panose="02020603050405020304" pitchFamily="18" charset="0"/>
                <a:ea typeface="Calibri" panose="020F0502020204030204" pitchFamily="34" charset="0"/>
                <a:cs typeface="Times New Roman" panose="02020603050405020304" pitchFamily="18" charset="0"/>
              </a:rPr>
              <a:t>START</a:t>
            </a:r>
            <a:r>
              <a:rPr lang="ro-RO" sz="1600" dirty="0">
                <a:latin typeface="Times New Roman" panose="02020603050405020304" pitchFamily="18" charset="0"/>
                <a:ea typeface="Calibri" panose="020F0502020204030204" pitchFamily="34" charset="0"/>
                <a:cs typeface="Times New Roman" panose="02020603050405020304" pitchFamily="18" charset="0"/>
              </a:rPr>
              <a:t>, observă adresa subordonatului și dacă nu este a lui, poate să intre din nou în modul ”sleep” de monitorizare a magistralei.</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800"/>
              </a:spcAft>
            </a:pPr>
            <a:r>
              <a:rPr lang="ro-RO" sz="1600" dirty="0">
                <a:latin typeface="Times New Roman" panose="02020603050405020304" pitchFamily="18" charset="0"/>
                <a:ea typeface="Calibri" panose="020F0502020204030204" pitchFamily="34" charset="0"/>
                <a:cs typeface="Times New Roman" panose="02020603050405020304" pitchFamily="18" charset="0"/>
              </a:rPr>
              <a:t>Magistrala I</a:t>
            </a:r>
            <a:r>
              <a:rPr lang="ro-RO" sz="1600"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sz="1600" dirty="0">
                <a:latin typeface="Times New Roman" panose="02020603050405020304" pitchFamily="18" charset="0"/>
                <a:ea typeface="Calibri" panose="020F0502020204030204" pitchFamily="34" charset="0"/>
                <a:cs typeface="Times New Roman" panose="02020603050405020304" pitchFamily="18" charset="0"/>
              </a:rPr>
              <a:t>C are posibilitatea de a transmite unui receptor din sistemul CBUS. Sistemul CBUS are 3 linii: SDA, SCL și DLEN. Pe linia SCL nu se transmite cel de-al 9-lea impuls (de confirmare), ci confirmarea se realizează prin intermediul liniei DLEN. Ca urmare, transmițătorul, ce lucrează în I</a:t>
            </a:r>
            <a:r>
              <a:rPr lang="ro-RO" sz="1600"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sz="1600" dirty="0">
                <a:latin typeface="Times New Roman" panose="02020603050405020304" pitchFamily="18" charset="0"/>
                <a:ea typeface="Calibri" panose="020F0502020204030204" pitchFamily="34" charset="0"/>
                <a:cs typeface="Times New Roman" panose="02020603050405020304" pitchFamily="18" charset="0"/>
              </a:rPr>
              <a:t>C, trebuie să transmită octet după octet, să suprime bitul de confirmare și să activeze linia suplimentară DLEN. Restul elementelor din I</a:t>
            </a:r>
            <a:r>
              <a:rPr lang="ro-RO" sz="1600"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sz="1600" dirty="0">
                <a:latin typeface="Times New Roman" panose="02020603050405020304" pitchFamily="18" charset="0"/>
                <a:ea typeface="Calibri" panose="020F0502020204030204" pitchFamily="34" charset="0"/>
                <a:cs typeface="Times New Roman" panose="02020603050405020304" pitchFamily="18" charset="0"/>
              </a:rPr>
              <a:t>C nu trebuie să răspundă la un mesaj CBUS. De aceea există o adresă specială (0000.001x) pentru conectări CBUS. La transmiterea acestei adrese, elementele I</a:t>
            </a:r>
            <a:r>
              <a:rPr lang="ro-RO" sz="1600"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sz="1600" dirty="0">
                <a:latin typeface="Times New Roman" panose="02020603050405020304" pitchFamily="18" charset="0"/>
                <a:ea typeface="Calibri" panose="020F0502020204030204" pitchFamily="34" charset="0"/>
                <a:cs typeface="Times New Roman" panose="02020603050405020304" pitchFamily="18" charset="0"/>
              </a:rPr>
              <a:t>C nu răspund și se activează linia DLEN. Revenirea în sistemul I</a:t>
            </a:r>
            <a:r>
              <a:rPr lang="ro-RO" sz="1600" baseline="30000" dirty="0">
                <a:latin typeface="Times New Roman" panose="02020603050405020304" pitchFamily="18" charset="0"/>
                <a:ea typeface="Calibri" panose="020F0502020204030204" pitchFamily="34" charset="0"/>
                <a:cs typeface="Times New Roman" panose="02020603050405020304" pitchFamily="18" charset="0"/>
              </a:rPr>
              <a:t>2</a:t>
            </a:r>
            <a:r>
              <a:rPr lang="ro-RO" sz="1600" dirty="0">
                <a:latin typeface="Times New Roman" panose="02020603050405020304" pitchFamily="18" charset="0"/>
                <a:ea typeface="Calibri" panose="020F0502020204030204" pitchFamily="34" charset="0"/>
                <a:cs typeface="Times New Roman" panose="02020603050405020304" pitchFamily="18" charset="0"/>
              </a:rPr>
              <a:t>C se face după identificarea condiției </a:t>
            </a:r>
            <a:r>
              <a:rPr lang="ro-RO" sz="1600" i="1" dirty="0">
                <a:latin typeface="Times New Roman" panose="02020603050405020304" pitchFamily="18" charset="0"/>
                <a:ea typeface="Calibri" panose="020F0502020204030204" pitchFamily="34" charset="0"/>
                <a:cs typeface="Times New Roman" panose="02020603050405020304" pitchFamily="18" charset="0"/>
              </a:rPr>
              <a:t>STOP</a:t>
            </a:r>
            <a:r>
              <a:rPr lang="ro-RO"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7947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077218"/>
          </a:xfrm>
          <a:prstGeom prst="rect">
            <a:avLst/>
          </a:prstGeom>
        </p:spPr>
        <p:txBody>
          <a:bodyPr wrap="square">
            <a:spAutoFit/>
          </a:bodyPr>
          <a:lstStyle/>
          <a:p>
            <a:r>
              <a:rPr lang="en-US" sz="1600" dirty="0" err="1" smtClean="0">
                <a:solidFill>
                  <a:srgbClr val="000000"/>
                </a:solidFill>
                <a:latin typeface="Times New Roman" panose="02020603050405020304" pitchFamily="18" charset="0"/>
                <a:cs typeface="Times New Roman" panose="02020603050405020304" pitchFamily="18" charset="0"/>
              </a:rPr>
              <a:t>Tactul</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de </a:t>
            </a:r>
            <a:r>
              <a:rPr lang="en-US" sz="1600" dirty="0" err="1">
                <a:solidFill>
                  <a:srgbClr val="000000"/>
                </a:solidFill>
                <a:latin typeface="Times New Roman" panose="02020603050405020304" pitchFamily="18" charset="0"/>
                <a:cs typeface="Times New Roman" panose="02020603050405020304" pitchFamily="18" charset="0"/>
              </a:rPr>
              <a:t>citire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este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refăcut</a:t>
            </a:r>
            <a:r>
              <a:rPr lang="en-US" sz="1600" dirty="0">
                <a:solidFill>
                  <a:srgbClr val="000000"/>
                </a:solidFill>
                <a:latin typeface="Times New Roman" panose="02020603050405020304" pitchFamily="18" charset="0"/>
                <a:cs typeface="Times New Roman" panose="02020603050405020304" pitchFamily="18" charset="0"/>
              </a:rPr>
              <a:t> din </a:t>
            </a:r>
            <a:r>
              <a:rPr lang="en-US" sz="1600" dirty="0" err="1">
                <a:solidFill>
                  <a:srgbClr val="000000"/>
                </a:solidFill>
                <a:latin typeface="Times New Roman" panose="02020603050405020304" pitchFamily="18" charset="0"/>
                <a:cs typeface="Times New Roman" panose="02020603050405020304" pitchFamily="18" charset="0"/>
              </a:rPr>
              <a:t>datele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citite</a:t>
            </a:r>
            <a:r>
              <a:rPr lang="en-US" sz="1600" dirty="0">
                <a:solidFill>
                  <a:srgbClr val="000000"/>
                </a:solidFill>
                <a:latin typeface="Times New Roman" panose="02020603050405020304" pitchFamily="18" charset="0"/>
                <a:cs typeface="Times New Roman" panose="02020603050405020304" pitchFamily="18" charset="0"/>
              </a:rPr>
              <a:t> cu o </a:t>
            </a:r>
            <a:r>
              <a:rPr lang="en-US" sz="1600" dirty="0" err="1" smtClean="0">
                <a:solidFill>
                  <a:srgbClr val="000000"/>
                </a:solidFill>
                <a:latin typeface="Times New Roman" panose="02020603050405020304" pitchFamily="18" charset="0"/>
                <a:cs typeface="Times New Roman" panose="02020603050405020304" pitchFamily="18" charset="0"/>
              </a:rPr>
              <a:t>buclă</a:t>
            </a:r>
            <a:r>
              <a:rPr lang="en-US" sz="1600" dirty="0" smtClean="0">
                <a:solidFill>
                  <a:srgbClr val="000000"/>
                </a:solidFill>
                <a:latin typeface="Times New Roman" panose="02020603050405020304" pitchFamily="18" charset="0"/>
                <a:cs typeface="Times New Roman" panose="02020603050405020304" pitchFamily="18" charset="0"/>
              </a:rPr>
              <a:t> PLL</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Dacă</a:t>
            </a:r>
            <a:r>
              <a:rPr lang="en-US" sz="1600" dirty="0">
                <a:solidFill>
                  <a:srgbClr val="000000"/>
                </a:solidFill>
                <a:latin typeface="Times New Roman" panose="02020603050405020304" pitchFamily="18" charset="0"/>
                <a:cs typeface="Times New Roman" panose="02020603050405020304" pitchFamily="18" charset="0"/>
              </a:rPr>
              <a:t> o </a:t>
            </a:r>
            <a:r>
              <a:rPr lang="en-US" sz="1600" dirty="0" err="1">
                <a:solidFill>
                  <a:srgbClr val="000000"/>
                </a:solidFill>
                <a:latin typeface="Times New Roman" panose="02020603050405020304" pitchFamily="18" charset="0"/>
                <a:cs typeface="Times New Roman" panose="02020603050405020304" pitchFamily="18" charset="0"/>
              </a:rPr>
              <a:t>codare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permite</a:t>
            </a:r>
            <a:r>
              <a:rPr lang="en-US" sz="1600" dirty="0">
                <a:solidFill>
                  <a:srgbClr val="000000"/>
                </a:solidFill>
                <a:latin typeface="Times New Roman" panose="02020603050405020304" pitchFamily="18" charset="0"/>
                <a:cs typeface="Times New Roman" panose="02020603050405020304" pitchFamily="18" charset="0"/>
              </a:rPr>
              <a:t> </a:t>
            </a:r>
            <a:r>
              <a:rPr lang="en-US" sz="1600" b="1" dirty="0">
                <a:solidFill>
                  <a:srgbClr val="000000"/>
                </a:solidFill>
                <a:latin typeface="Times New Roman" panose="02020603050405020304" pitchFamily="18" charset="0"/>
                <a:cs typeface="Times New Roman" panose="02020603050405020304" pitchFamily="18" charset="0"/>
              </a:rPr>
              <a:t>un </a:t>
            </a:r>
            <a:r>
              <a:rPr lang="en-US" sz="1600" b="1" dirty="0" err="1">
                <a:solidFill>
                  <a:srgbClr val="000000"/>
                </a:solidFill>
                <a:latin typeface="Times New Roman" panose="02020603050405020304" pitchFamily="18" charset="0"/>
                <a:cs typeface="Times New Roman" panose="02020603050405020304" pitchFamily="18" charset="0"/>
              </a:rPr>
              <a:t>număr</a:t>
            </a:r>
            <a:r>
              <a:rPr lang="en-US" sz="1600" b="1" dirty="0">
                <a:solidFill>
                  <a:srgbClr val="000000"/>
                </a:solidFill>
                <a:latin typeface="Times New Roman" panose="02020603050405020304" pitchFamily="18" charset="0"/>
                <a:cs typeface="Times New Roman" panose="02020603050405020304" pitchFamily="18" charset="0"/>
              </a:rPr>
              <a:t> mare de </a:t>
            </a:r>
            <a:r>
              <a:rPr lang="en-US" sz="1600" b="1" dirty="0" err="1">
                <a:solidFill>
                  <a:srgbClr val="000000"/>
                </a:solidFill>
                <a:latin typeface="Times New Roman" panose="02020603050405020304" pitchFamily="18" charset="0"/>
                <a:cs typeface="Times New Roman" panose="02020603050405020304" pitchFamily="18" charset="0"/>
              </a:rPr>
              <a:t>valori</a:t>
            </a: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logice</a:t>
            </a:r>
            <a:r>
              <a:rPr lang="en-US" sz="1600" b="1" dirty="0">
                <a:solidFill>
                  <a:srgbClr val="000000"/>
                </a:solidFill>
                <a:latin typeface="Times New Roman" panose="02020603050405020304" pitchFamily="18" charset="0"/>
                <a:cs typeface="Times New Roman" panose="02020603050405020304" pitchFamily="18" charset="0"/>
              </a:rPr>
              <a:t> de </a:t>
            </a:r>
            <a:r>
              <a:rPr lang="en-US" sz="1600" b="1" dirty="0" err="1">
                <a:solidFill>
                  <a:srgbClr val="000000"/>
                </a:solidFill>
                <a:latin typeface="Times New Roman" panose="02020603050405020304" pitchFamily="18" charset="0"/>
                <a:cs typeface="Times New Roman" panose="02020603050405020304" pitchFamily="18" charset="0"/>
              </a:rPr>
              <a:t>acelaşi</a:t>
            </a: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fel</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succesive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care nu </a:t>
            </a:r>
            <a:r>
              <a:rPr lang="en-US" sz="1600" dirty="0" err="1">
                <a:solidFill>
                  <a:srgbClr val="000000"/>
                </a:solidFill>
                <a:latin typeface="Times New Roman" panose="02020603050405020304" pitchFamily="18" charset="0"/>
                <a:cs typeface="Times New Roman" panose="02020603050405020304" pitchFamily="18" charset="0"/>
              </a:rPr>
              <a:t>produc</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nicio</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tranziţie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bucla</a:t>
            </a:r>
            <a:r>
              <a:rPr lang="en-US" sz="1600" dirty="0">
                <a:solidFill>
                  <a:srgbClr val="000000"/>
                </a:solidFill>
                <a:latin typeface="Times New Roman" panose="02020603050405020304" pitchFamily="18" charset="0"/>
                <a:cs typeface="Times New Roman" panose="02020603050405020304" pitchFamily="18" charset="0"/>
              </a:rPr>
              <a:t> PLL </a:t>
            </a:r>
            <a:r>
              <a:rPr lang="en-US" sz="1600" b="1" dirty="0" err="1">
                <a:solidFill>
                  <a:srgbClr val="000000"/>
                </a:solidFill>
                <a:latin typeface="Times New Roman" panose="02020603050405020304" pitchFamily="18" charset="0"/>
                <a:cs typeface="Times New Roman" panose="02020603050405020304" pitchFamily="18" charset="0"/>
              </a:rPr>
              <a:t>pierde</a:t>
            </a: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sincronizarea</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şi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transmisia</a:t>
            </a:r>
            <a:r>
              <a:rPr lang="en-US" sz="1600" dirty="0">
                <a:solidFill>
                  <a:srgbClr val="000000"/>
                </a:solidFill>
                <a:latin typeface="Times New Roman" panose="02020603050405020304" pitchFamily="18" charset="0"/>
                <a:cs typeface="Times New Roman" panose="02020603050405020304" pitchFamily="18" charset="0"/>
              </a:rPr>
              <a:t> nu </a:t>
            </a:r>
            <a:r>
              <a:rPr lang="en-US" sz="1600" dirty="0" err="1">
                <a:solidFill>
                  <a:srgbClr val="000000"/>
                </a:solidFill>
                <a:latin typeface="Times New Roman" panose="02020603050405020304" pitchFamily="18" charset="0"/>
                <a:cs typeface="Times New Roman" panose="02020603050405020304" pitchFamily="18" charset="0"/>
              </a:rPr>
              <a:t>poate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fi </a:t>
            </a:r>
            <a:r>
              <a:rPr lang="en-US" sz="1600" dirty="0" err="1" smtClean="0">
                <a:solidFill>
                  <a:srgbClr val="000000"/>
                </a:solidFill>
                <a:latin typeface="Times New Roman" panose="02020603050405020304" pitchFamily="18" charset="0"/>
                <a:cs typeface="Times New Roman" panose="02020603050405020304" pitchFamily="18" charset="0"/>
              </a:rPr>
              <a:t>efectuată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Prin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urmare</a:t>
            </a:r>
            <a:r>
              <a:rPr lang="en-US" sz="1600" dirty="0">
                <a:solidFill>
                  <a:srgbClr val="000000"/>
                </a:solidFill>
                <a:latin typeface="Times New Roman" panose="02020603050405020304" pitchFamily="18" charset="0"/>
                <a:cs typeface="Times New Roman" panose="02020603050405020304" pitchFamily="18" charset="0"/>
              </a:rPr>
              <a:t>, la </a:t>
            </a:r>
            <a:r>
              <a:rPr lang="en-US" sz="1600" dirty="0" err="1">
                <a:solidFill>
                  <a:srgbClr val="000000"/>
                </a:solidFill>
                <a:latin typeface="Times New Roman" panose="02020603050405020304" pitchFamily="18" charset="0"/>
                <a:cs typeface="Times New Roman" panose="02020603050405020304" pitchFamily="18" charset="0"/>
              </a:rPr>
              <a:t>codurile</a:t>
            </a:r>
            <a:r>
              <a:rPr lang="en-US" sz="1600" dirty="0">
                <a:solidFill>
                  <a:srgbClr val="000000"/>
                </a:solidFill>
                <a:latin typeface="Times New Roman" panose="02020603050405020304" pitchFamily="18" charset="0"/>
                <a:cs typeface="Times New Roman" panose="02020603050405020304" pitchFamily="18" charset="0"/>
              </a:rPr>
              <a:t> NRZ </a:t>
            </a:r>
            <a:r>
              <a:rPr lang="en-US" sz="1600" dirty="0" err="1">
                <a:solidFill>
                  <a:srgbClr val="000000"/>
                </a:solidFill>
                <a:latin typeface="Times New Roman" panose="02020603050405020304" pitchFamily="18" charset="0"/>
                <a:cs typeface="Times New Roman" panose="02020603050405020304" pitchFamily="18" charset="0"/>
              </a:rPr>
              <a:t>şi</a:t>
            </a:r>
            <a:r>
              <a:rPr lang="en-US" sz="1600" dirty="0">
                <a:solidFill>
                  <a:srgbClr val="000000"/>
                </a:solidFill>
                <a:latin typeface="Times New Roman" panose="02020603050405020304" pitchFamily="18" charset="0"/>
                <a:cs typeface="Times New Roman" panose="02020603050405020304" pitchFamily="18" charset="0"/>
              </a:rPr>
              <a:t> NRZI </a:t>
            </a:r>
            <a:r>
              <a:rPr lang="en-US" sz="1600" dirty="0" err="1">
                <a:solidFill>
                  <a:srgbClr val="000000"/>
                </a:solidFill>
                <a:latin typeface="Times New Roman" panose="02020603050405020304" pitchFamily="18" charset="0"/>
                <a:cs typeface="Times New Roman" panose="02020603050405020304" pitchFamily="18" charset="0"/>
              </a:rPr>
              <a:t>tactul</a:t>
            </a:r>
            <a:r>
              <a:rPr lang="en-US" sz="1600" dirty="0">
                <a:solidFill>
                  <a:srgbClr val="000000"/>
                </a:solidFill>
                <a:latin typeface="Times New Roman" panose="02020603050405020304" pitchFamily="18" charset="0"/>
                <a:cs typeface="Times New Roman" panose="02020603050405020304" pitchFamily="18" charset="0"/>
              </a:rPr>
              <a:t> nu se </a:t>
            </a:r>
            <a:r>
              <a:rPr lang="en-US" sz="1600" dirty="0" err="1">
                <a:solidFill>
                  <a:srgbClr val="000000"/>
                </a:solidFill>
                <a:latin typeface="Times New Roman" panose="02020603050405020304" pitchFamily="18" charset="0"/>
                <a:cs typeface="Times New Roman" panose="02020603050405020304" pitchFamily="18" charset="0"/>
              </a:rPr>
              <a:t>poate</a:t>
            </a:r>
            <a:r>
              <a:rPr lang="en-US" sz="1600" dirty="0">
                <a:solidFill>
                  <a:srgbClr val="000000"/>
                </a:solidFill>
                <a:latin typeface="Times New Roman" panose="02020603050405020304" pitchFamily="18" charset="0"/>
                <a:cs typeface="Times New Roman" panose="02020603050405020304" pitchFamily="18" charset="0"/>
              </a:rPr>
              <a:t> reface din </a:t>
            </a:r>
            <a:r>
              <a:rPr lang="en-US" sz="1600" dirty="0" err="1">
                <a:solidFill>
                  <a:srgbClr val="000000"/>
                </a:solidFill>
                <a:latin typeface="Times New Roman" panose="02020603050405020304" pitchFamily="18" charset="0"/>
                <a:cs typeface="Times New Roman" panose="02020603050405020304" pitchFamily="18" charset="0"/>
              </a:rPr>
              <a:t>datele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citite</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şi</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codurile</a:t>
            </a:r>
            <a:r>
              <a:rPr lang="en-US" sz="1600" dirty="0">
                <a:solidFill>
                  <a:srgbClr val="000000"/>
                </a:solidFill>
                <a:latin typeface="Times New Roman" panose="02020603050405020304" pitchFamily="18" charset="0"/>
                <a:cs typeface="Times New Roman" panose="02020603050405020304" pitchFamily="18" charset="0"/>
              </a:rPr>
              <a:t> nu pot fi </a:t>
            </a:r>
            <a:r>
              <a:rPr lang="en-US" sz="1600" dirty="0" err="1">
                <a:solidFill>
                  <a:srgbClr val="000000"/>
                </a:solidFill>
                <a:latin typeface="Times New Roman" panose="02020603050405020304" pitchFamily="18" charset="0"/>
                <a:cs typeface="Times New Roman" panose="02020603050405020304" pitchFamily="18" charset="0"/>
              </a:rPr>
              <a:t>utilizate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în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modul</a:t>
            </a:r>
            <a:r>
              <a:rPr lang="en-US" sz="1600" dirty="0">
                <a:solidFill>
                  <a:srgbClr val="000000"/>
                </a:solidFill>
                <a:latin typeface="Times New Roman" panose="02020603050405020304" pitchFamily="18" charset="0"/>
                <a:cs typeface="Times New Roman" panose="02020603050405020304" pitchFamily="18" charset="0"/>
              </a:rPr>
              <a:t> de transfer cu </a:t>
            </a:r>
            <a:r>
              <a:rPr lang="en-US" sz="1600" dirty="0" err="1">
                <a:solidFill>
                  <a:srgbClr val="000000"/>
                </a:solidFill>
                <a:latin typeface="Times New Roman" panose="02020603050405020304" pitchFamily="18" charset="0"/>
                <a:cs typeface="Times New Roman" panose="02020603050405020304" pitchFamily="18" charset="0"/>
              </a:rPr>
              <a:t>refacerea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tactului</a:t>
            </a:r>
            <a:r>
              <a:rPr lang="en-US" sz="1600" dirty="0">
                <a:solidFill>
                  <a:srgbClr val="000000"/>
                </a:solidFill>
                <a:latin typeface="Times New Roman" panose="02020603050405020304" pitchFamily="18" charset="0"/>
                <a:cs typeface="Times New Roman" panose="02020603050405020304" pitchFamily="18" charset="0"/>
              </a:rPr>
              <a:t> din date. </a:t>
            </a:r>
            <a:r>
              <a:rPr lang="en-US" sz="1600" dirty="0" err="1" smtClean="0">
                <a:solidFill>
                  <a:srgbClr val="000000"/>
                </a:solidFill>
                <a:latin typeface="Times New Roman" panose="02020603050405020304" pitchFamily="18" charset="0"/>
                <a:cs typeface="Times New Roman" panose="02020603050405020304" pitchFamily="18" charset="0"/>
              </a:rPr>
              <a:t>Aceste</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coduri</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se </a:t>
            </a:r>
            <a:r>
              <a:rPr lang="en-US" sz="1600" dirty="0" err="1">
                <a:solidFill>
                  <a:srgbClr val="000000"/>
                </a:solidFill>
                <a:latin typeface="Times New Roman" panose="02020603050405020304" pitchFamily="18" charset="0"/>
                <a:cs typeface="Times New Roman" panose="02020603050405020304" pitchFamily="18" charset="0"/>
              </a:rPr>
              <a:t>numesc</a:t>
            </a:r>
            <a:r>
              <a:rPr lang="en-US" sz="1600" dirty="0">
                <a:solidFill>
                  <a:srgbClr val="000000"/>
                </a:solidFill>
                <a:latin typeface="Times New Roman" panose="02020603050405020304" pitchFamily="18" charset="0"/>
                <a:cs typeface="Times New Roman" panose="02020603050405020304" pitchFamily="18" charset="0"/>
              </a:rPr>
              <a:t> din </a:t>
            </a:r>
            <a:r>
              <a:rPr lang="en-US" sz="1600" dirty="0" err="1">
                <a:solidFill>
                  <a:srgbClr val="000000"/>
                </a:solidFill>
                <a:latin typeface="Times New Roman" panose="02020603050405020304" pitchFamily="18" charset="0"/>
                <a:cs typeface="Times New Roman" panose="02020603050405020304" pitchFamily="18" charset="0"/>
              </a:rPr>
              <a:t>acest</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motiv</a:t>
            </a:r>
            <a:r>
              <a:rPr lang="en-US" sz="1600"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coduri</a:t>
            </a: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neautosincronizabile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Codurile</a:t>
            </a:r>
            <a:r>
              <a:rPr lang="en-US" sz="1600" dirty="0">
                <a:solidFill>
                  <a:srgbClr val="000000"/>
                </a:solidFill>
                <a:latin typeface="Times New Roman" panose="02020603050405020304" pitchFamily="18" charset="0"/>
                <a:cs typeface="Times New Roman" panose="02020603050405020304" pitchFamily="18" charset="0"/>
              </a:rPr>
              <a:t> FM </a:t>
            </a:r>
            <a:r>
              <a:rPr lang="en-US" sz="1600" dirty="0" err="1" smtClean="0">
                <a:solidFill>
                  <a:srgbClr val="000000"/>
                </a:solidFill>
                <a:latin typeface="Times New Roman" panose="02020603050405020304" pitchFamily="18" charset="0"/>
                <a:cs typeface="Times New Roman" panose="02020603050405020304" pitchFamily="18" charset="0"/>
              </a:rPr>
              <a:t>şi</a:t>
            </a:r>
            <a:r>
              <a:rPr lang="en-US" sz="1600" dirty="0" smtClean="0">
                <a:solidFill>
                  <a:srgbClr val="000000"/>
                </a:solidFill>
                <a:latin typeface="Times New Roman" panose="02020603050405020304" pitchFamily="18" charset="0"/>
                <a:cs typeface="Times New Roman" panose="02020603050405020304" pitchFamily="18" charset="0"/>
              </a:rPr>
              <a:t> Manchester</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chiar</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dacă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asigură</a:t>
            </a:r>
            <a:r>
              <a:rPr lang="en-US" sz="1600" dirty="0">
                <a:solidFill>
                  <a:srgbClr val="000000"/>
                </a:solidFill>
                <a:latin typeface="Times New Roman" panose="02020603050405020304" pitchFamily="18" charset="0"/>
                <a:cs typeface="Times New Roman" panose="02020603050405020304" pitchFamily="18" charset="0"/>
              </a:rPr>
              <a:t> o </a:t>
            </a:r>
            <a:r>
              <a:rPr lang="en-US" sz="1600" dirty="0" err="1">
                <a:solidFill>
                  <a:srgbClr val="000000"/>
                </a:solidFill>
                <a:latin typeface="Times New Roman" panose="02020603050405020304" pitchFamily="18" charset="0"/>
                <a:cs typeface="Times New Roman" panose="02020603050405020304" pitchFamily="18" charset="0"/>
              </a:rPr>
              <a:t>codare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mai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puţin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eficientă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sunt</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coduri</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autosincronizabile</a:t>
            </a:r>
            <a:r>
              <a:rPr lang="en-US" sz="1600" dirty="0">
                <a:solidFill>
                  <a:srgbClr val="000000"/>
                </a:solidFill>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4717733" y="1033272"/>
            <a:ext cx="7032308" cy="1632652"/>
          </a:xfrm>
          <a:prstGeom prst="rect">
            <a:avLst/>
          </a:prstGeom>
        </p:spPr>
      </p:pic>
      <p:sp>
        <p:nvSpPr>
          <p:cNvPr id="6" name="Прямоугольник 5"/>
          <p:cNvSpPr/>
          <p:nvPr/>
        </p:nvSpPr>
        <p:spPr>
          <a:xfrm>
            <a:off x="0" y="2653555"/>
            <a:ext cx="12192000" cy="1569660"/>
          </a:xfrm>
          <a:prstGeom prst="rect">
            <a:avLst/>
          </a:prstGeom>
        </p:spPr>
        <p:txBody>
          <a:bodyPr wrap="square">
            <a:spAutoFit/>
          </a:bodyPr>
          <a:lstStyle/>
          <a:p>
            <a:r>
              <a:rPr lang="en-US" sz="1600" b="1" dirty="0" err="1">
                <a:solidFill>
                  <a:srgbClr val="000000"/>
                </a:solidFill>
                <a:latin typeface="Times New Roman" panose="02020603050405020304" pitchFamily="18" charset="0"/>
                <a:cs typeface="Times New Roman" panose="02020603050405020304" pitchFamily="18" charset="0"/>
              </a:rPr>
              <a:t>Cercetările</a:t>
            </a:r>
            <a:r>
              <a:rPr lang="en-US" sz="1600" b="1" dirty="0">
                <a:solidFill>
                  <a:srgbClr val="000000"/>
                </a:solidFill>
                <a:latin typeface="Times New Roman" panose="02020603050405020304" pitchFamily="18" charset="0"/>
                <a:cs typeface="Times New Roman" panose="02020603050405020304" pitchFamily="18" charset="0"/>
              </a:rPr>
              <a:t> orientate </a:t>
            </a:r>
            <a:r>
              <a:rPr lang="en-US" sz="1600" dirty="0" err="1">
                <a:solidFill>
                  <a:srgbClr val="000000"/>
                </a:solidFill>
                <a:latin typeface="Times New Roman" panose="02020603050405020304" pitchFamily="18" charset="0"/>
                <a:cs typeface="Times New Roman" panose="02020603050405020304" pitchFamily="18" charset="0"/>
              </a:rPr>
              <a:t>spre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găsirea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unor</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noi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metode</a:t>
            </a:r>
            <a:r>
              <a:rPr lang="en-US" sz="1600" dirty="0">
                <a:solidFill>
                  <a:srgbClr val="000000"/>
                </a:solidFill>
                <a:latin typeface="Times New Roman" panose="02020603050405020304" pitchFamily="18" charset="0"/>
                <a:cs typeface="Times New Roman" panose="02020603050405020304" pitchFamily="18" charset="0"/>
              </a:rPr>
              <a:t> de </a:t>
            </a:r>
            <a:r>
              <a:rPr lang="en-US" sz="1600" dirty="0" err="1">
                <a:solidFill>
                  <a:srgbClr val="000000"/>
                </a:solidFill>
                <a:latin typeface="Times New Roman" panose="02020603050405020304" pitchFamily="18" charset="0"/>
                <a:cs typeface="Times New Roman" panose="02020603050405020304" pitchFamily="18" charset="0"/>
              </a:rPr>
              <a:t>codificare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eficientă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şi</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autosincronizabile</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au </a:t>
            </a:r>
            <a:r>
              <a:rPr lang="en-US" sz="1600" dirty="0" err="1">
                <a:solidFill>
                  <a:srgbClr val="000000"/>
                </a:solidFill>
                <a:latin typeface="Times New Roman" panose="02020603050405020304" pitchFamily="18" charset="0"/>
                <a:cs typeface="Times New Roman" panose="02020603050405020304" pitchFamily="18" charset="0"/>
              </a:rPr>
              <a:t>fost</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îndreptate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către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modificarea</a:t>
            </a:r>
            <a:r>
              <a:rPr lang="en-US" sz="1600" dirty="0">
                <a:solidFill>
                  <a:srgbClr val="000000"/>
                </a:solidFill>
                <a:latin typeface="Times New Roman" panose="02020603050405020304" pitchFamily="18" charset="0"/>
                <a:cs typeface="Times New Roman" panose="02020603050405020304" pitchFamily="18" charset="0"/>
              </a:rPr>
              <a:t> NRZ </a:t>
            </a:r>
            <a:r>
              <a:rPr lang="en-US" sz="1600" dirty="0" err="1">
                <a:solidFill>
                  <a:srgbClr val="000000"/>
                </a:solidFill>
                <a:latin typeface="Times New Roman" panose="02020603050405020304" pitchFamily="18" charset="0"/>
                <a:cs typeface="Times New Roman" panose="02020603050405020304" pitchFamily="18" charset="0"/>
              </a:rPr>
              <a:t>sau</a:t>
            </a:r>
            <a:r>
              <a:rPr lang="en-US" sz="1600" dirty="0">
                <a:solidFill>
                  <a:srgbClr val="000000"/>
                </a:solidFill>
                <a:latin typeface="Times New Roman" panose="02020603050405020304" pitchFamily="18" charset="0"/>
                <a:cs typeface="Times New Roman" panose="02020603050405020304" pitchFamily="18" charset="0"/>
              </a:rPr>
              <a:t> NRZI care au o </a:t>
            </a:r>
            <a:r>
              <a:rPr lang="en-US" sz="1600" dirty="0" err="1" smtClean="0">
                <a:solidFill>
                  <a:srgbClr val="000000"/>
                </a:solidFill>
                <a:latin typeface="Times New Roman" panose="02020603050405020304" pitchFamily="18" charset="0"/>
                <a:cs typeface="Times New Roman" panose="02020603050405020304" pitchFamily="18" charset="0"/>
              </a:rPr>
              <a:t>eficienţă</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ridicată</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pentru</a:t>
            </a:r>
            <a:r>
              <a:rPr lang="en-US" sz="1600" dirty="0">
                <a:solidFill>
                  <a:srgbClr val="000000"/>
                </a:solidFill>
                <a:latin typeface="Times New Roman" panose="02020603050405020304" pitchFamily="18" charset="0"/>
                <a:cs typeface="Times New Roman" panose="02020603050405020304" pitchFamily="18" charset="0"/>
              </a:rPr>
              <a:t> a </a:t>
            </a:r>
            <a:r>
              <a:rPr lang="en-US" sz="1600" dirty="0" err="1">
                <a:solidFill>
                  <a:srgbClr val="000000"/>
                </a:solidFill>
                <a:latin typeface="Times New Roman" panose="02020603050405020304" pitchFamily="18" charset="0"/>
                <a:cs typeface="Times New Roman" panose="02020603050405020304" pitchFamily="18" charset="0"/>
              </a:rPr>
              <a:t>deveni</a:t>
            </a:r>
            <a:r>
              <a:rPr lang="en-US" sz="1600"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autosincroniza</a:t>
            </a:r>
            <a:r>
              <a:rPr lang="en-US" sz="1600" dirty="0" err="1">
                <a:solidFill>
                  <a:srgbClr val="000000"/>
                </a:solidFill>
                <a:latin typeface="Times New Roman" panose="02020603050405020304" pitchFamily="18" charset="0"/>
                <a:cs typeface="Times New Roman" panose="02020603050405020304" pitchFamily="18" charset="0"/>
              </a:rPr>
              <a:t>bile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Astfel</a:t>
            </a:r>
            <a:r>
              <a:rPr lang="en-US" sz="1600" dirty="0">
                <a:solidFill>
                  <a:srgbClr val="000000"/>
                </a:solidFill>
                <a:latin typeface="Times New Roman" panose="02020603050405020304" pitchFamily="18" charset="0"/>
                <a:cs typeface="Times New Roman" panose="02020603050405020304" pitchFamily="18" charset="0"/>
              </a:rPr>
              <a:t> au </a:t>
            </a:r>
            <a:r>
              <a:rPr lang="en-US" sz="1600" dirty="0" err="1">
                <a:solidFill>
                  <a:srgbClr val="000000"/>
                </a:solidFill>
                <a:latin typeface="Times New Roman" panose="02020603050405020304" pitchFamily="18" charset="0"/>
                <a:cs typeface="Times New Roman" panose="02020603050405020304" pitchFamily="18" charset="0"/>
              </a:rPr>
              <a:t>apărut</a:t>
            </a:r>
            <a:r>
              <a:rPr lang="en-US" sz="1600"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codificările</a:t>
            </a: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numite</a:t>
            </a:r>
            <a:r>
              <a:rPr lang="en-US" sz="1600" b="1" dirty="0">
                <a:solidFill>
                  <a:srgbClr val="000000"/>
                </a:solidFill>
                <a:latin typeface="Times New Roman" panose="02020603050405020304" pitchFamily="18" charset="0"/>
                <a:cs typeface="Times New Roman" panose="02020603050405020304" pitchFamily="18" charset="0"/>
              </a:rPr>
              <a:t> de </a:t>
            </a:r>
            <a:r>
              <a:rPr lang="en-US" sz="1600" b="1" dirty="0" err="1">
                <a:solidFill>
                  <a:srgbClr val="000000"/>
                </a:solidFill>
                <a:latin typeface="Times New Roman" panose="02020603050405020304" pitchFamily="18" charset="0"/>
                <a:cs typeface="Times New Roman" panose="02020603050405020304" pitchFamily="18" charset="0"/>
              </a:rPr>
              <a:t>grup</a:t>
            </a:r>
            <a:r>
              <a:rPr lang="en-US" sz="1600" b="1" dirty="0" smtClean="0">
                <a:solidFill>
                  <a:srgbClr val="000000"/>
                </a:solidFill>
                <a:latin typeface="Times New Roman" panose="02020603050405020304" pitchFamily="18" charset="0"/>
                <a:cs typeface="Times New Roman" panose="02020603050405020304" pitchFamily="18" charset="0"/>
              </a:rPr>
              <a:t>, </a:t>
            </a:r>
            <a:r>
              <a:rPr lang="en-US" sz="1600" b="1" dirty="0" err="1" smtClean="0">
                <a:solidFill>
                  <a:srgbClr val="000000"/>
                </a:solidFill>
                <a:latin typeface="Times New Roman" panose="02020603050405020304" pitchFamily="18" charset="0"/>
                <a:cs typeface="Times New Roman" panose="02020603050405020304" pitchFamily="18" charset="0"/>
              </a:rPr>
              <a:t>sau</a:t>
            </a:r>
            <a:r>
              <a:rPr lang="en-US" sz="1600" b="1" dirty="0" smtClean="0">
                <a:solidFill>
                  <a:srgbClr val="000000"/>
                </a:solidFill>
                <a:latin typeface="Times New Roman" panose="02020603050405020304" pitchFamily="18" charset="0"/>
                <a:cs typeface="Times New Roman" panose="02020603050405020304" pitchFamily="18" charset="0"/>
              </a:rPr>
              <a:t> </a:t>
            </a:r>
            <a:r>
              <a:rPr lang="en-US" sz="1600" b="1" dirty="0">
                <a:solidFill>
                  <a:srgbClr val="000000"/>
                </a:solidFill>
                <a:latin typeface="Times New Roman" panose="02020603050405020304" pitchFamily="18" charset="0"/>
                <a:cs typeface="Times New Roman" panose="02020603050405020304" pitchFamily="18" charset="0"/>
              </a:rPr>
              <a:t>cu </a:t>
            </a:r>
            <a:r>
              <a:rPr lang="en-US" sz="1600" b="1" dirty="0" err="1">
                <a:solidFill>
                  <a:srgbClr val="000000"/>
                </a:solidFill>
                <a:latin typeface="Times New Roman" panose="02020603050405020304" pitchFamily="18" charset="0"/>
                <a:cs typeface="Times New Roman" panose="02020603050405020304" pitchFamily="18" charset="0"/>
              </a:rPr>
              <a:t>adăugare</a:t>
            </a:r>
            <a:r>
              <a:rPr lang="en-US" sz="1600" b="1" dirty="0">
                <a:solidFill>
                  <a:srgbClr val="000000"/>
                </a:solidFill>
                <a:latin typeface="Times New Roman" panose="02020603050405020304" pitchFamily="18" charset="0"/>
                <a:cs typeface="Times New Roman" panose="02020603050405020304" pitchFamily="18" charset="0"/>
              </a:rPr>
              <a:t> de </a:t>
            </a:r>
            <a:r>
              <a:rPr lang="en-US" sz="1600" b="1" dirty="0" err="1">
                <a:solidFill>
                  <a:srgbClr val="000000"/>
                </a:solidFill>
                <a:latin typeface="Times New Roman" panose="02020603050405020304" pitchFamily="18" charset="0"/>
                <a:cs typeface="Times New Roman" panose="02020603050405020304" pitchFamily="18" charset="0"/>
              </a:rPr>
              <a:t>biţi</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a:t>
            </a:r>
            <a:r>
              <a:rPr lang="en-US" sz="1600" dirty="0" err="1">
                <a:solidFill>
                  <a:srgbClr val="000000"/>
                </a:solidFill>
                <a:latin typeface="Times New Roman" panose="02020603050405020304" pitchFamily="18" charset="0"/>
                <a:cs typeface="Times New Roman" panose="02020603050405020304" pitchFamily="18" charset="0"/>
              </a:rPr>
              <a:t>engl.</a:t>
            </a:r>
            <a:r>
              <a:rPr lang="en-US" sz="1600" dirty="0">
                <a:solidFill>
                  <a:srgbClr val="000000"/>
                </a:solidFill>
                <a:latin typeface="Times New Roman" panose="02020603050405020304" pitchFamily="18" charset="0"/>
                <a:cs typeface="Times New Roman" panose="02020603050405020304" pitchFamily="18" charset="0"/>
              </a:rPr>
              <a:t> bit stuffing). </a:t>
            </a:r>
            <a:r>
              <a:rPr lang="en-US" sz="1600" dirty="0" err="1">
                <a:solidFill>
                  <a:srgbClr val="000000"/>
                </a:solidFill>
                <a:latin typeface="Times New Roman" panose="02020603050405020304" pitchFamily="18" charset="0"/>
                <a:cs typeface="Times New Roman" panose="02020603050405020304" pitchFamily="18" charset="0"/>
              </a:rPr>
              <a:t>Aceste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codificări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impun</a:t>
            </a:r>
            <a:r>
              <a:rPr lang="en-US" sz="1600" dirty="0">
                <a:solidFill>
                  <a:srgbClr val="000000"/>
                </a:solidFill>
                <a:latin typeface="Times New Roman" panose="02020603050405020304" pitchFamily="18" charset="0"/>
                <a:cs typeface="Times New Roman" panose="02020603050405020304" pitchFamily="18" charset="0"/>
              </a:rPr>
              <a:t> ca la </a:t>
            </a:r>
            <a:r>
              <a:rPr lang="en-US" sz="1600" dirty="0" err="1" smtClean="0">
                <a:solidFill>
                  <a:srgbClr val="000000"/>
                </a:solidFill>
                <a:latin typeface="Times New Roman" panose="02020603050405020304" pitchFamily="18" charset="0"/>
                <a:cs typeface="Times New Roman" panose="02020603050405020304" pitchFamily="18" charset="0"/>
              </a:rPr>
              <a:t>transmisia</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codată</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NRZ </a:t>
            </a:r>
            <a:r>
              <a:rPr lang="en-US" sz="1600" dirty="0" err="1">
                <a:solidFill>
                  <a:srgbClr val="000000"/>
                </a:solidFill>
                <a:latin typeface="Times New Roman" panose="02020603050405020304" pitchFamily="18" charset="0"/>
                <a:cs typeface="Times New Roman" panose="02020603050405020304" pitchFamily="18" charset="0"/>
              </a:rPr>
              <a:t>sau</a:t>
            </a:r>
            <a:r>
              <a:rPr lang="en-US" sz="1600" dirty="0">
                <a:solidFill>
                  <a:srgbClr val="000000"/>
                </a:solidFill>
                <a:latin typeface="Times New Roman" panose="02020603050405020304" pitchFamily="18" charset="0"/>
                <a:cs typeface="Times New Roman" panose="02020603050405020304" pitchFamily="18" charset="0"/>
              </a:rPr>
              <a:t> NRZI </a:t>
            </a:r>
            <a:r>
              <a:rPr lang="en-US" sz="1600" dirty="0" err="1">
                <a:solidFill>
                  <a:srgbClr val="000000"/>
                </a:solidFill>
                <a:latin typeface="Times New Roman" panose="02020603050405020304" pitchFamily="18" charset="0"/>
                <a:cs typeface="Times New Roman" panose="02020603050405020304" pitchFamily="18" charset="0"/>
              </a:rPr>
              <a:t>dacă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apare</a:t>
            </a:r>
            <a:r>
              <a:rPr lang="en-US" sz="1600" dirty="0">
                <a:solidFill>
                  <a:srgbClr val="000000"/>
                </a:solidFill>
                <a:latin typeface="Times New Roman" panose="02020603050405020304" pitchFamily="18" charset="0"/>
                <a:cs typeface="Times New Roman" panose="02020603050405020304" pitchFamily="18" charset="0"/>
              </a:rPr>
              <a:t> un </a:t>
            </a:r>
            <a:r>
              <a:rPr lang="en-US" sz="1600" dirty="0" err="1">
                <a:solidFill>
                  <a:srgbClr val="000000"/>
                </a:solidFill>
                <a:latin typeface="Times New Roman" panose="02020603050405020304" pitchFamily="18" charset="0"/>
                <a:cs typeface="Times New Roman" panose="02020603050405020304" pitchFamily="18" charset="0"/>
              </a:rPr>
              <a:t>semnal</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codat</a:t>
            </a:r>
            <a:r>
              <a:rPr lang="en-US" sz="1600" dirty="0">
                <a:solidFill>
                  <a:srgbClr val="000000"/>
                </a:solidFill>
                <a:latin typeface="Times New Roman" panose="02020603050405020304" pitchFamily="18" charset="0"/>
                <a:cs typeface="Times New Roman" panose="02020603050405020304" pitchFamily="18" charset="0"/>
              </a:rPr>
              <a:t> cu </a:t>
            </a:r>
            <a:r>
              <a:rPr lang="en-US" sz="1600" dirty="0" err="1">
                <a:solidFill>
                  <a:srgbClr val="000000"/>
                </a:solidFill>
                <a:latin typeface="Times New Roman" panose="02020603050405020304" pitchFamily="18" charset="0"/>
                <a:cs typeface="Times New Roman" panose="02020603050405020304" pitchFamily="18" charset="0"/>
              </a:rPr>
              <a:t>mai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multe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celule</a:t>
            </a:r>
            <a:r>
              <a:rPr lang="en-US" sz="1600" dirty="0">
                <a:solidFill>
                  <a:srgbClr val="000000"/>
                </a:solidFill>
                <a:latin typeface="Times New Roman" panose="02020603050405020304" pitchFamily="18" charset="0"/>
                <a:cs typeface="Times New Roman" panose="02020603050405020304" pitchFamily="18" charset="0"/>
              </a:rPr>
              <a:t> bit </a:t>
            </a:r>
            <a:r>
              <a:rPr lang="en-US" sz="1600" dirty="0" err="1">
                <a:solidFill>
                  <a:srgbClr val="000000"/>
                </a:solidFill>
                <a:latin typeface="Times New Roman" panose="02020603050405020304" pitchFamily="18" charset="0"/>
                <a:cs typeface="Times New Roman" panose="02020603050405020304" pitchFamily="18" charset="0"/>
              </a:rPr>
              <a:t>fără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tranziţii</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decât</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o </a:t>
            </a:r>
            <a:r>
              <a:rPr lang="en-US" sz="1600" dirty="0" err="1">
                <a:solidFill>
                  <a:srgbClr val="000000"/>
                </a:solidFill>
                <a:latin typeface="Times New Roman" panose="02020603050405020304" pitchFamily="18" charset="0"/>
                <a:cs typeface="Times New Roman" panose="02020603050405020304" pitchFamily="18" charset="0"/>
              </a:rPr>
              <a:t>anumită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limită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emiţătorul</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forţează</a:t>
            </a:r>
            <a:r>
              <a:rPr lang="en-US" sz="1600" dirty="0">
                <a:solidFill>
                  <a:srgbClr val="000000"/>
                </a:solidFill>
                <a:latin typeface="Times New Roman" panose="02020603050405020304" pitchFamily="18" charset="0"/>
                <a:cs typeface="Times New Roman" panose="02020603050405020304" pitchFamily="18" charset="0"/>
              </a:rPr>
              <a:t> o </a:t>
            </a:r>
            <a:r>
              <a:rPr lang="en-US" sz="1600" dirty="0" err="1">
                <a:solidFill>
                  <a:srgbClr val="000000"/>
                </a:solidFill>
                <a:latin typeface="Times New Roman" panose="02020603050405020304" pitchFamily="18" charset="0"/>
                <a:cs typeface="Times New Roman" panose="02020603050405020304" pitchFamily="18" charset="0"/>
              </a:rPr>
              <a:t>tranziţie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deci</a:t>
            </a:r>
            <a:r>
              <a:rPr lang="en-US" sz="1600" dirty="0">
                <a:solidFill>
                  <a:srgbClr val="000000"/>
                </a:solidFill>
                <a:latin typeface="Times New Roman" panose="02020603050405020304" pitchFamily="18" charset="0"/>
                <a:cs typeface="Times New Roman" panose="02020603050405020304" pitchFamily="18" charset="0"/>
              </a:rPr>
              <a:t> se </a:t>
            </a:r>
            <a:r>
              <a:rPr lang="en-US" sz="1600" dirty="0" err="1">
                <a:solidFill>
                  <a:srgbClr val="000000"/>
                </a:solidFill>
                <a:latin typeface="Times New Roman" panose="02020603050405020304" pitchFamily="18" charset="0"/>
                <a:cs typeface="Times New Roman" panose="02020603050405020304" pitchFamily="18" charset="0"/>
              </a:rPr>
              <a:t>adaugă</a:t>
            </a:r>
            <a:r>
              <a:rPr lang="en-US" sz="1600" dirty="0">
                <a:solidFill>
                  <a:srgbClr val="000000"/>
                </a:solidFill>
                <a:latin typeface="Times New Roman" panose="02020603050405020304" pitchFamily="18" charset="0"/>
                <a:cs typeface="Times New Roman" panose="02020603050405020304" pitchFamily="18" charset="0"/>
              </a:rPr>
              <a:t> un bit </a:t>
            </a:r>
            <a:r>
              <a:rPr lang="en-US" sz="1600" dirty="0" err="1">
                <a:solidFill>
                  <a:srgbClr val="000000"/>
                </a:solidFill>
                <a:latin typeface="Times New Roman" panose="02020603050405020304" pitchFamily="18" charset="0"/>
                <a:cs typeface="Times New Roman" panose="02020603050405020304" pitchFamily="18" charset="0"/>
              </a:rPr>
              <a:t>suplimentar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În</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figura</a:t>
            </a:r>
            <a:r>
              <a:rPr lang="en-US" sz="1600" dirty="0" smtClean="0">
                <a:solidFill>
                  <a:srgbClr val="000000"/>
                </a:solidFill>
                <a:latin typeface="Times New Roman" panose="02020603050405020304" pitchFamily="18" charset="0"/>
                <a:cs typeface="Times New Roman" panose="02020603050405020304" pitchFamily="18" charset="0"/>
              </a:rPr>
              <a:t> . </a:t>
            </a:r>
            <a:r>
              <a:rPr lang="en-US" sz="1600" dirty="0">
                <a:solidFill>
                  <a:srgbClr val="000000"/>
                </a:solidFill>
                <a:latin typeface="Times New Roman" panose="02020603050405020304" pitchFamily="18" charset="0"/>
                <a:cs typeface="Times New Roman" panose="02020603050405020304" pitchFamily="18" charset="0"/>
              </a:rPr>
              <a:t>se </a:t>
            </a:r>
            <a:r>
              <a:rPr lang="en-US" sz="1600" dirty="0" err="1">
                <a:solidFill>
                  <a:srgbClr val="000000"/>
                </a:solidFill>
                <a:latin typeface="Times New Roman" panose="02020603050405020304" pitchFamily="18" charset="0"/>
                <a:cs typeface="Times New Roman" panose="02020603050405020304" pitchFamily="18" charset="0"/>
              </a:rPr>
              <a:t>poate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observa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sus</a:t>
            </a:r>
            <a:r>
              <a:rPr lang="en-US" sz="1600" dirty="0">
                <a:solidFill>
                  <a:srgbClr val="000000"/>
                </a:solidFill>
                <a:latin typeface="Times New Roman" panose="02020603050405020304" pitchFamily="18" charset="0"/>
                <a:cs typeface="Times New Roman" panose="02020603050405020304" pitchFamily="18" charset="0"/>
              </a:rPr>
              <a:t> un </a:t>
            </a:r>
            <a:r>
              <a:rPr lang="en-US" sz="1600" dirty="0" err="1">
                <a:solidFill>
                  <a:srgbClr val="000000"/>
                </a:solidFill>
                <a:latin typeface="Times New Roman" panose="02020603050405020304" pitchFamily="18" charset="0"/>
                <a:cs typeface="Times New Roman" panose="02020603050405020304" pitchFamily="18" charset="0"/>
              </a:rPr>
              <a:t>semnal</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codat</a:t>
            </a:r>
            <a:r>
              <a:rPr lang="en-US" sz="1600" dirty="0">
                <a:solidFill>
                  <a:srgbClr val="000000"/>
                </a:solidFill>
                <a:latin typeface="Times New Roman" panose="02020603050405020304" pitchFamily="18" charset="0"/>
                <a:cs typeface="Times New Roman" panose="02020603050405020304" pitchFamily="18" charset="0"/>
              </a:rPr>
              <a:t> NRZ cu o </a:t>
            </a:r>
            <a:r>
              <a:rPr lang="en-US" sz="1600" dirty="0" err="1">
                <a:solidFill>
                  <a:srgbClr val="000000"/>
                </a:solidFill>
                <a:latin typeface="Times New Roman" panose="02020603050405020304" pitchFamily="18" charset="0"/>
                <a:cs typeface="Times New Roman" panose="02020603050405020304" pitchFamily="18" charset="0"/>
              </a:rPr>
              <a:t>succesiune</a:t>
            </a:r>
            <a:r>
              <a:rPr lang="en-US" sz="1600" dirty="0">
                <a:solidFill>
                  <a:srgbClr val="000000"/>
                </a:solidFill>
                <a:latin typeface="Times New Roman" panose="02020603050405020304" pitchFamily="18" charset="0"/>
                <a:cs typeface="Times New Roman" panose="02020603050405020304" pitchFamily="18" charset="0"/>
              </a:rPr>
              <a:t> de 6 </a:t>
            </a:r>
            <a:r>
              <a:rPr lang="en-US" sz="1600" dirty="0" err="1">
                <a:solidFill>
                  <a:srgbClr val="000000"/>
                </a:solidFill>
                <a:latin typeface="Times New Roman" panose="02020603050405020304" pitchFamily="18" charset="0"/>
                <a:cs typeface="Times New Roman" panose="02020603050405020304" pitchFamily="18" charset="0"/>
              </a:rPr>
              <a:t>valori</a:t>
            </a:r>
            <a:r>
              <a:rPr lang="en-US" sz="1600" dirty="0">
                <a:solidFill>
                  <a:srgbClr val="000000"/>
                </a:solidFill>
                <a:latin typeface="Times New Roman" panose="02020603050405020304" pitchFamily="18" charset="0"/>
                <a:cs typeface="Times New Roman" panose="02020603050405020304" pitchFamily="18" charset="0"/>
              </a:rPr>
              <a:t> de </a:t>
            </a:r>
            <a:r>
              <a:rPr lang="en-US" sz="1600" dirty="0" smtClean="0">
                <a:solidFill>
                  <a:srgbClr val="000000"/>
                </a:solidFill>
                <a:latin typeface="Times New Roman" panose="02020603050405020304" pitchFamily="18" charset="0"/>
                <a:cs typeface="Times New Roman" panose="02020603050405020304" pitchFamily="18" charset="0"/>
              </a:rPr>
              <a:t>1 logic </a:t>
            </a:r>
            <a:r>
              <a:rPr lang="en-US" sz="1600" dirty="0" err="1">
                <a:solidFill>
                  <a:srgbClr val="000000"/>
                </a:solidFill>
                <a:latin typeface="Times New Roman" panose="02020603050405020304" pitchFamily="18" charset="0"/>
                <a:cs typeface="Times New Roman" panose="02020603050405020304" pitchFamily="18" charset="0"/>
              </a:rPr>
              <a:t>succesive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Dacă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codarea</a:t>
            </a:r>
            <a:r>
              <a:rPr lang="en-US" sz="1600" dirty="0">
                <a:solidFill>
                  <a:srgbClr val="000000"/>
                </a:solidFill>
                <a:latin typeface="Times New Roman" panose="02020603050405020304" pitchFamily="18" charset="0"/>
                <a:cs typeface="Times New Roman" panose="02020603050405020304" pitchFamily="18" charset="0"/>
              </a:rPr>
              <a:t> de </a:t>
            </a:r>
            <a:r>
              <a:rPr lang="en-US" sz="1600" dirty="0" err="1">
                <a:solidFill>
                  <a:srgbClr val="000000"/>
                </a:solidFill>
                <a:latin typeface="Times New Roman" panose="02020603050405020304" pitchFamily="18" charset="0"/>
                <a:cs typeface="Times New Roman" panose="02020603050405020304" pitchFamily="18" charset="0"/>
              </a:rPr>
              <a:t>grup</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admite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doar</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4 </a:t>
            </a:r>
            <a:r>
              <a:rPr lang="en-US" sz="1600" dirty="0" err="1">
                <a:solidFill>
                  <a:srgbClr val="000000"/>
                </a:solidFill>
                <a:latin typeface="Times New Roman" panose="02020603050405020304" pitchFamily="18" charset="0"/>
                <a:cs typeface="Times New Roman" panose="02020603050405020304" pitchFamily="18" charset="0"/>
              </a:rPr>
              <a:t>valori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succesive</a:t>
            </a:r>
            <a:r>
              <a:rPr lang="en-US" sz="1600" dirty="0">
                <a:solidFill>
                  <a:srgbClr val="000000"/>
                </a:solidFill>
                <a:latin typeface="Times New Roman" panose="02020603050405020304" pitchFamily="18" charset="0"/>
                <a:cs typeface="Times New Roman" panose="02020603050405020304" pitchFamily="18" charset="0"/>
              </a:rPr>
              <a:t> de 1 logic, </a:t>
            </a:r>
            <a:r>
              <a:rPr lang="en-US" sz="1600" dirty="0" err="1" smtClean="0">
                <a:solidFill>
                  <a:srgbClr val="000000"/>
                </a:solidFill>
                <a:latin typeface="Times New Roman" panose="02020603050405020304" pitchFamily="18" charset="0"/>
                <a:cs typeface="Times New Roman" panose="02020603050405020304" pitchFamily="18" charset="0"/>
              </a:rPr>
              <a:t>atunci</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emiţătorul</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inserează</a:t>
            </a:r>
            <a:r>
              <a:rPr lang="en-US" sz="1600" dirty="0">
                <a:solidFill>
                  <a:srgbClr val="000000"/>
                </a:solidFill>
                <a:latin typeface="Times New Roman" panose="02020603050405020304" pitchFamily="18" charset="0"/>
                <a:cs typeface="Times New Roman" panose="02020603050405020304" pitchFamily="18" charset="0"/>
              </a:rPr>
              <a:t> un bit (cu </a:t>
            </a:r>
            <a:r>
              <a:rPr lang="en-US" sz="1600" dirty="0" err="1">
                <a:solidFill>
                  <a:srgbClr val="000000"/>
                </a:solidFill>
                <a:latin typeface="Times New Roman" panose="02020603050405020304" pitchFamily="18" charset="0"/>
                <a:cs typeface="Times New Roman" panose="02020603050405020304" pitchFamily="18" charset="0"/>
              </a:rPr>
              <a:t>roşu</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suplimentar</a:t>
            </a:r>
            <a:r>
              <a:rPr lang="en-US" sz="1600" dirty="0">
                <a:solidFill>
                  <a:srgbClr val="000000"/>
                </a:solidFill>
                <a:latin typeface="Times New Roman" panose="02020603050405020304" pitchFamily="18" charset="0"/>
                <a:cs typeface="Times New Roman" panose="02020603050405020304" pitchFamily="18" charset="0"/>
              </a:rPr>
              <a:t> care </a:t>
            </a:r>
            <a:r>
              <a:rPr lang="en-US" sz="1600" dirty="0" err="1">
                <a:solidFill>
                  <a:srgbClr val="000000"/>
                </a:solidFill>
                <a:latin typeface="Times New Roman" panose="02020603050405020304" pitchFamily="18" charset="0"/>
                <a:cs typeface="Times New Roman" panose="02020603050405020304" pitchFamily="18" charset="0"/>
              </a:rPr>
              <a:t>generează</a:t>
            </a:r>
            <a:r>
              <a:rPr lang="en-US" sz="1600" dirty="0">
                <a:solidFill>
                  <a:srgbClr val="000000"/>
                </a:solidFill>
                <a:latin typeface="Times New Roman" panose="02020603050405020304" pitchFamily="18" charset="0"/>
                <a:cs typeface="Times New Roman" panose="02020603050405020304" pitchFamily="18" charset="0"/>
              </a:rPr>
              <a:t> 2 </a:t>
            </a:r>
            <a:r>
              <a:rPr lang="en-US" sz="1600" dirty="0" err="1">
                <a:solidFill>
                  <a:srgbClr val="000000"/>
                </a:solidFill>
                <a:latin typeface="Times New Roman" panose="02020603050405020304" pitchFamily="18" charset="0"/>
                <a:cs typeface="Times New Roman" panose="02020603050405020304" pitchFamily="18" charset="0"/>
              </a:rPr>
              <a:t>tranziţii</a:t>
            </a:r>
            <a:r>
              <a:rPr lang="en-US" sz="1600" dirty="0">
                <a:solidFill>
                  <a:srgbClr val="000000"/>
                </a:solidFill>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p>
        </p:txBody>
      </p:sp>
      <p:pic>
        <p:nvPicPr>
          <p:cNvPr id="7" name="Рисунок 6"/>
          <p:cNvPicPr>
            <a:picLocks noChangeAspect="1"/>
          </p:cNvPicPr>
          <p:nvPr/>
        </p:nvPicPr>
        <p:blipFill>
          <a:blip r:embed="rId3" cstate="print"/>
          <a:stretch>
            <a:fillRect/>
          </a:stretch>
        </p:blipFill>
        <p:spPr>
          <a:xfrm>
            <a:off x="0" y="4223215"/>
            <a:ext cx="6199633" cy="2612583"/>
          </a:xfrm>
          <a:prstGeom prst="rect">
            <a:avLst/>
          </a:prstGeom>
        </p:spPr>
      </p:pic>
      <p:sp>
        <p:nvSpPr>
          <p:cNvPr id="8" name="Прямоугольник 7"/>
          <p:cNvSpPr/>
          <p:nvPr/>
        </p:nvSpPr>
        <p:spPr>
          <a:xfrm>
            <a:off x="6330696" y="4272677"/>
            <a:ext cx="5775960" cy="1323439"/>
          </a:xfrm>
          <a:prstGeom prst="rect">
            <a:avLst/>
          </a:prstGeom>
        </p:spPr>
        <p:txBody>
          <a:bodyPr wrap="square">
            <a:spAutoFit/>
          </a:bodyPr>
          <a:lstStyle/>
          <a:p>
            <a:r>
              <a:rPr lang="en-US" sz="1600" dirty="0" err="1">
                <a:solidFill>
                  <a:srgbClr val="000000"/>
                </a:solidFill>
                <a:latin typeface="Times New Roman" panose="02020603050405020304" pitchFamily="18" charset="0"/>
                <a:cs typeface="Times New Roman" panose="02020603050405020304" pitchFamily="18" charset="0"/>
              </a:rPr>
              <a:t>În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această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situaţie</a:t>
            </a:r>
            <a:r>
              <a:rPr lang="en-US" sz="1600" dirty="0">
                <a:solidFill>
                  <a:srgbClr val="000000"/>
                </a:solidFill>
                <a:latin typeface="Times New Roman" panose="02020603050405020304" pitchFamily="18" charset="0"/>
                <a:cs typeface="Times New Roman" panose="02020603050405020304" pitchFamily="18" charset="0"/>
              </a:rPr>
              <a:t> 16 </a:t>
            </a:r>
            <a:r>
              <a:rPr lang="en-US" sz="1600" dirty="0" err="1">
                <a:solidFill>
                  <a:srgbClr val="000000"/>
                </a:solidFill>
                <a:latin typeface="Times New Roman" panose="02020603050405020304" pitchFamily="18" charset="0"/>
                <a:cs typeface="Times New Roman" panose="02020603050405020304" pitchFamily="18" charset="0"/>
              </a:rPr>
              <a:t>biţi</a:t>
            </a:r>
            <a:r>
              <a:rPr lang="en-US" sz="1600" dirty="0">
                <a:solidFill>
                  <a:srgbClr val="000000"/>
                </a:solidFill>
                <a:latin typeface="Times New Roman" panose="02020603050405020304" pitchFamily="18" charset="0"/>
                <a:cs typeface="Times New Roman" panose="02020603050405020304" pitchFamily="18" charset="0"/>
              </a:rPr>
              <a:t> de date au </a:t>
            </a:r>
            <a:r>
              <a:rPr lang="en-US" sz="1600" dirty="0" err="1">
                <a:solidFill>
                  <a:srgbClr val="000000"/>
                </a:solidFill>
                <a:latin typeface="Times New Roman" panose="02020603050405020304" pitchFamily="18" charset="0"/>
                <a:cs typeface="Times New Roman" panose="02020603050405020304" pitchFamily="18" charset="0"/>
              </a:rPr>
              <a:t>fost</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codificaţi</a:t>
            </a:r>
            <a:r>
              <a:rPr lang="en-US" sz="1600" dirty="0">
                <a:solidFill>
                  <a:srgbClr val="000000"/>
                </a:solidFill>
                <a:latin typeface="Times New Roman" panose="02020603050405020304" pitchFamily="18" charset="0"/>
                <a:cs typeface="Times New Roman" panose="02020603050405020304" pitchFamily="18" charset="0"/>
              </a:rPr>
              <a:t> NRZ cu 5 </a:t>
            </a:r>
            <a:r>
              <a:rPr lang="en-US" sz="1600" dirty="0" err="1">
                <a:solidFill>
                  <a:srgbClr val="000000"/>
                </a:solidFill>
                <a:latin typeface="Times New Roman" panose="02020603050405020304" pitchFamily="18" charset="0"/>
                <a:cs typeface="Times New Roman" panose="02020603050405020304" pitchFamily="18" charset="0"/>
              </a:rPr>
              <a:t>tranziţii</a:t>
            </a:r>
            <a:r>
              <a:rPr lang="en-US" sz="1600" dirty="0">
                <a:solidFill>
                  <a:srgbClr val="000000"/>
                </a:solidFill>
                <a:latin typeface="Times New Roman" panose="02020603050405020304" pitchFamily="18" charset="0"/>
                <a:cs typeface="Times New Roman" panose="02020603050405020304" pitchFamily="18" charset="0"/>
              </a:rPr>
              <a:t> (3,2 </a:t>
            </a:r>
            <a:r>
              <a:rPr lang="en-US" sz="1600" dirty="0" err="1">
                <a:solidFill>
                  <a:srgbClr val="000000"/>
                </a:solidFill>
                <a:latin typeface="Times New Roman" panose="02020603050405020304" pitchFamily="18" charset="0"/>
                <a:cs typeface="Times New Roman" panose="02020603050405020304" pitchFamily="18" charset="0"/>
              </a:rPr>
              <a:t>biţi</a:t>
            </a:r>
            <a:r>
              <a:rPr lang="en-US" sz="1600" dirty="0">
                <a:solidFill>
                  <a:srgbClr val="000000"/>
                </a:solidFill>
                <a:latin typeface="Times New Roman" panose="02020603050405020304" pitchFamily="18" charset="0"/>
                <a:cs typeface="Times New Roman" panose="02020603050405020304" pitchFamily="18" charset="0"/>
              </a:rPr>
              <a:t> cu </a:t>
            </a:r>
            <a:r>
              <a:rPr lang="en-US" sz="1600" dirty="0" smtClean="0">
                <a:solidFill>
                  <a:srgbClr val="000000"/>
                </a:solidFill>
                <a:latin typeface="Times New Roman" panose="02020603050405020304" pitchFamily="18" charset="0"/>
                <a:cs typeface="Times New Roman" panose="02020603050405020304" pitchFamily="18" charset="0"/>
              </a:rPr>
              <a:t>o </a:t>
            </a:r>
            <a:r>
              <a:rPr lang="en-US" sz="1600" dirty="0" err="1" smtClean="0">
                <a:solidFill>
                  <a:srgbClr val="000000"/>
                </a:solidFill>
                <a:latin typeface="Times New Roman" panose="02020603050405020304" pitchFamily="18" charset="0"/>
                <a:cs typeface="Times New Roman" panose="02020603050405020304" pitchFamily="18" charset="0"/>
              </a:rPr>
              <a:t>tranziţie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iar</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după</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inserarea</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bitului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suplimentar</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cei</a:t>
            </a:r>
            <a:r>
              <a:rPr lang="en-US" sz="1600" dirty="0">
                <a:solidFill>
                  <a:srgbClr val="000000"/>
                </a:solidFill>
                <a:latin typeface="Times New Roman" panose="02020603050405020304" pitchFamily="18" charset="0"/>
                <a:cs typeface="Times New Roman" panose="02020603050405020304" pitchFamily="18" charset="0"/>
              </a:rPr>
              <a:t> 16 </a:t>
            </a:r>
            <a:r>
              <a:rPr lang="en-US" sz="1600" dirty="0" err="1">
                <a:solidFill>
                  <a:srgbClr val="000000"/>
                </a:solidFill>
                <a:latin typeface="Times New Roman" panose="02020603050405020304" pitchFamily="18" charset="0"/>
                <a:cs typeface="Times New Roman" panose="02020603050405020304" pitchFamily="18" charset="0"/>
              </a:rPr>
              <a:t>biţi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sunt</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codificaţi</a:t>
            </a:r>
            <a:r>
              <a:rPr lang="en-US" sz="1600" dirty="0">
                <a:solidFill>
                  <a:srgbClr val="000000"/>
                </a:solidFill>
                <a:latin typeface="Times New Roman" panose="02020603050405020304" pitchFamily="18" charset="0"/>
                <a:cs typeface="Times New Roman" panose="02020603050405020304" pitchFamily="18" charset="0"/>
              </a:rPr>
              <a:t> cu 7 </a:t>
            </a:r>
            <a:r>
              <a:rPr lang="en-US" sz="1600" dirty="0" err="1">
                <a:solidFill>
                  <a:srgbClr val="000000"/>
                </a:solidFill>
                <a:latin typeface="Times New Roman" panose="02020603050405020304" pitchFamily="18" charset="0"/>
                <a:cs typeface="Times New Roman" panose="02020603050405020304" pitchFamily="18" charset="0"/>
              </a:rPr>
              <a:t>tranziţii</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err="1" smtClean="0">
                <a:solidFill>
                  <a:srgbClr val="000000"/>
                </a:solidFill>
                <a:latin typeface="Times New Roman" panose="02020603050405020304" pitchFamily="18" charset="0"/>
                <a:cs typeface="Times New Roman" panose="02020603050405020304" pitchFamily="18" charset="0"/>
              </a:rPr>
              <a:t>adică</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2,28 </a:t>
            </a:r>
            <a:r>
              <a:rPr lang="en-US" sz="1600" dirty="0" err="1">
                <a:solidFill>
                  <a:srgbClr val="000000"/>
                </a:solidFill>
                <a:latin typeface="Times New Roman" panose="02020603050405020304" pitchFamily="18" charset="0"/>
                <a:cs typeface="Times New Roman" panose="02020603050405020304" pitchFamily="18" charset="0"/>
              </a:rPr>
              <a:t>biţi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codificaţi</a:t>
            </a:r>
            <a:r>
              <a:rPr lang="en-US" sz="1600" dirty="0">
                <a:solidFill>
                  <a:srgbClr val="000000"/>
                </a:solidFill>
                <a:latin typeface="Times New Roman" panose="02020603050405020304" pitchFamily="18" charset="0"/>
                <a:cs typeface="Times New Roman" panose="02020603050405020304" pitchFamily="18" charset="0"/>
              </a:rPr>
              <a:t> cu o </a:t>
            </a:r>
            <a:r>
              <a:rPr lang="en-US" sz="1600" dirty="0" err="1">
                <a:solidFill>
                  <a:srgbClr val="000000"/>
                </a:solidFill>
                <a:latin typeface="Times New Roman" panose="02020603050405020304" pitchFamily="18" charset="0"/>
                <a:cs typeface="Times New Roman" panose="02020603050405020304" pitchFamily="18" charset="0"/>
              </a:rPr>
              <a:t>tranziţie</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Astfel</a:t>
            </a:r>
            <a:r>
              <a:rPr lang="en-US" sz="1600" dirty="0">
                <a:solidFill>
                  <a:srgbClr val="000000"/>
                </a:solidFill>
                <a:latin typeface="Times New Roman" panose="02020603050405020304" pitchFamily="18" charset="0"/>
                <a:cs typeface="Times New Roman" panose="02020603050405020304" pitchFamily="18" charset="0"/>
              </a:rPr>
              <a:t> </a:t>
            </a:r>
            <a:r>
              <a:rPr lang="en-US" sz="1600" b="1" dirty="0">
                <a:solidFill>
                  <a:srgbClr val="000000"/>
                </a:solidFill>
                <a:latin typeface="Times New Roman" panose="02020603050405020304" pitchFamily="18" charset="0"/>
                <a:cs typeface="Times New Roman" panose="02020603050405020304" pitchFamily="18" charset="0"/>
              </a:rPr>
              <a:t>se </a:t>
            </a:r>
            <a:r>
              <a:rPr lang="en-US" sz="1600" b="1" dirty="0" err="1">
                <a:solidFill>
                  <a:srgbClr val="000000"/>
                </a:solidFill>
                <a:latin typeface="Times New Roman" panose="02020603050405020304" pitchFamily="18" charset="0"/>
                <a:cs typeface="Times New Roman" panose="02020603050405020304" pitchFamily="18" charset="0"/>
              </a:rPr>
              <a:t>păstrează</a:t>
            </a: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aproape</a:t>
            </a:r>
            <a:r>
              <a:rPr lang="en-US" sz="1600" b="1" dirty="0">
                <a:solidFill>
                  <a:srgbClr val="000000"/>
                </a:solidFill>
                <a:latin typeface="Times New Roman" panose="02020603050405020304" pitchFamily="18" charset="0"/>
                <a:cs typeface="Times New Roman" panose="02020603050405020304" pitchFamily="18" charset="0"/>
              </a:rPr>
              <a:t> la </a:t>
            </a:r>
            <a:r>
              <a:rPr lang="en-US" sz="1600" b="1" dirty="0" err="1">
                <a:solidFill>
                  <a:srgbClr val="000000"/>
                </a:solidFill>
                <a:latin typeface="Times New Roman" panose="02020603050405020304" pitchFamily="18" charset="0"/>
                <a:cs typeface="Times New Roman" panose="02020603050405020304" pitchFamily="18" charset="0"/>
              </a:rPr>
              <a:t>fel</a:t>
            </a:r>
            <a:r>
              <a:rPr lang="en-US" sz="1600" b="1" dirty="0">
                <a:solidFill>
                  <a:srgbClr val="000000"/>
                </a:solidFill>
                <a:latin typeface="Times New Roman" panose="02020603050405020304" pitchFamily="18" charset="0"/>
                <a:cs typeface="Times New Roman" panose="02020603050405020304" pitchFamily="18" charset="0"/>
              </a:rPr>
              <a:t> de </a:t>
            </a:r>
            <a:r>
              <a:rPr lang="en-US" sz="1600" b="1" dirty="0" smtClean="0">
                <a:solidFill>
                  <a:srgbClr val="000000"/>
                </a:solidFill>
                <a:latin typeface="Times New Roman" panose="02020603050405020304" pitchFamily="18" charset="0"/>
                <a:cs typeface="Times New Roman" panose="02020603050405020304" pitchFamily="18" charset="0"/>
              </a:rPr>
              <a:t>mare </a:t>
            </a:r>
            <a:r>
              <a:rPr lang="en-US" sz="1600" b="1" dirty="0" err="1" smtClean="0">
                <a:solidFill>
                  <a:srgbClr val="000000"/>
                </a:solidFill>
                <a:latin typeface="Times New Roman" panose="02020603050405020304" pitchFamily="18" charset="0"/>
                <a:cs typeface="Times New Roman" panose="02020603050405020304" pitchFamily="18" charset="0"/>
              </a:rPr>
              <a:t>eficienţa</a:t>
            </a:r>
            <a:r>
              <a:rPr lang="en-US" sz="1600" b="1" dirty="0" smtClean="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codului</a:t>
            </a:r>
            <a:r>
              <a:rPr lang="en-US" sz="1600" b="1" dirty="0">
                <a:solidFill>
                  <a:srgbClr val="000000"/>
                </a:solidFill>
                <a:latin typeface="Times New Roman" panose="02020603050405020304" pitchFamily="18" charset="0"/>
                <a:cs typeface="Times New Roman" panose="02020603050405020304" pitchFamily="18" charset="0"/>
              </a:rPr>
              <a:t> NRZ </a:t>
            </a:r>
            <a:r>
              <a:rPr lang="en-US" sz="1600" b="1" dirty="0" err="1">
                <a:solidFill>
                  <a:srgbClr val="000000"/>
                </a:solidFill>
                <a:latin typeface="Times New Roman" panose="02020603050405020304" pitchFamily="18" charset="0"/>
                <a:cs typeface="Times New Roman" panose="02020603050405020304" pitchFamily="18" charset="0"/>
              </a:rPr>
              <a:t>şi</a:t>
            </a: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codarea</a:t>
            </a:r>
            <a:r>
              <a:rPr lang="en-US" sz="1600" b="1" dirty="0">
                <a:solidFill>
                  <a:srgbClr val="000000"/>
                </a:solidFill>
                <a:latin typeface="Times New Roman" panose="02020603050405020304" pitchFamily="18" charset="0"/>
                <a:cs typeface="Times New Roman" panose="02020603050405020304" pitchFamily="18" charset="0"/>
              </a:rPr>
              <a:t> a </a:t>
            </a:r>
            <a:r>
              <a:rPr lang="en-US" sz="1600" b="1" dirty="0" err="1">
                <a:solidFill>
                  <a:srgbClr val="000000"/>
                </a:solidFill>
                <a:latin typeface="Times New Roman" panose="02020603050405020304" pitchFamily="18" charset="0"/>
                <a:cs typeface="Times New Roman" panose="02020603050405020304" pitchFamily="18" charset="0"/>
              </a:rPr>
              <a:t>devenit</a:t>
            </a:r>
            <a:r>
              <a:rPr lang="en-US" sz="1600" b="1" dirty="0">
                <a:solidFill>
                  <a:srgbClr val="000000"/>
                </a:solidFill>
                <a:latin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cs typeface="Times New Roman" panose="02020603050405020304" pitchFamily="18" charset="0"/>
              </a:rPr>
              <a:t>autosincronizabilă</a:t>
            </a:r>
            <a:r>
              <a:rPr lang="en-US" sz="1600" dirty="0">
                <a:solidFill>
                  <a:srgbClr val="000000"/>
                </a:solidFill>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40442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1169551"/>
          </a:xfrm>
          <a:prstGeom prst="rect">
            <a:avLst/>
          </a:prstGeom>
        </p:spPr>
        <p:txBody>
          <a:bodyPr wrap="square">
            <a:spAutoFit/>
          </a:bodyPr>
          <a:lstStyle/>
          <a:p>
            <a:r>
              <a:rPr lang="ru-MO" sz="1400">
                <a:solidFill>
                  <a:srgbClr val="000000"/>
                </a:solidFill>
                <a:latin typeface="Times New Roman" panose="02020603050405020304" pitchFamily="18" charset="0"/>
                <a:cs typeface="Times New Roman" panose="02020603050405020304" pitchFamily="18" charset="0"/>
              </a:rPr>
              <a:t>Сенсорное чтение восстанавливается из данных, считанных с помощью контура PLL. Если кодирование допускает большое количество последовательных логических значений одного и того же типа, которые не производят никакого перехода, контур PLL теряет синхронизацию, и передача не может быть выполнена. Поэтому в случае кодов NRZ и NRZI часы не могут быть восстановлены из считанных данных и коды не могут быть использованы в режиме передачи с восстановлением часов данных. Поэтому эти коды называются неавтосинхронизируемыми кодами. Коды FM и Манчестер, даже если они обеспечивают менее эффективное кодирование, являются самосинхронизирующимися кодами.</a:t>
            </a:r>
            <a:endParaRPr lang="en-US" sz="1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5055079" y="1111591"/>
            <a:ext cx="6694961" cy="1554332"/>
          </a:xfrm>
          <a:prstGeom prst="rect">
            <a:avLst/>
          </a:prstGeom>
        </p:spPr>
      </p:pic>
      <p:sp>
        <p:nvSpPr>
          <p:cNvPr id="6" name="Прямоугольник 5"/>
          <p:cNvSpPr/>
          <p:nvPr/>
        </p:nvSpPr>
        <p:spPr>
          <a:xfrm>
            <a:off x="0" y="2653555"/>
            <a:ext cx="12192000" cy="1384995"/>
          </a:xfrm>
          <a:prstGeom prst="rect">
            <a:avLst/>
          </a:prstGeom>
        </p:spPr>
        <p:txBody>
          <a:bodyPr wrap="square">
            <a:spAutoFit/>
          </a:bodyPr>
          <a:lstStyle/>
          <a:p>
            <a:r>
              <a:rPr lang="ru-MO" sz="1400">
                <a:solidFill>
                  <a:srgbClr val="000000"/>
                </a:solidFill>
                <a:latin typeface="Times New Roman" panose="02020603050405020304" pitchFamily="18" charset="0"/>
                <a:cs typeface="Times New Roman" panose="02020603050405020304" pitchFamily="18" charset="0"/>
              </a:rPr>
              <a:t>Исследования, направленные на поиск новых эффективных и самосинхронизирующихся методов кодирования, были направлены на модификацию NRZ или NRZI, которые имеют высокую эффективность, чтобы стать самосинхронизирующимися. Так появилось кодирование, называемое групповым или битовым заполнением. Эти кодировки требуют, чтобы при передаче с кодировкой NRZ или NRZI, если сигнал, закодированный несколькими битовыми ячейками без переходов, выходит за определенный предел, передатчик форсирует переход, поэтому добавляется дополнительный бит. На рисунке. сигнал, закодированный NRZ, можно увидеть выше с последовательностью из 6 логически последовательных значений 1. Если групповое кодирование поддерживает только 4 последовательных значения 1 логики, то передатчик вставляет дополнительный бит (выделен красным), который генерирует 2 перехода.</a:t>
            </a:r>
            <a:endParaRPr lang="en-US" sz="14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stretch>
            <a:fillRect/>
          </a:stretch>
        </p:blipFill>
        <p:spPr>
          <a:xfrm>
            <a:off x="0" y="4223215"/>
            <a:ext cx="6199633" cy="2612583"/>
          </a:xfrm>
          <a:prstGeom prst="rect">
            <a:avLst/>
          </a:prstGeom>
        </p:spPr>
      </p:pic>
      <p:sp>
        <p:nvSpPr>
          <p:cNvPr id="8" name="Прямоугольник 7"/>
          <p:cNvSpPr/>
          <p:nvPr/>
        </p:nvSpPr>
        <p:spPr>
          <a:xfrm>
            <a:off x="6330696" y="4272677"/>
            <a:ext cx="5775960" cy="1569660"/>
          </a:xfrm>
          <a:prstGeom prst="rect">
            <a:avLst/>
          </a:prstGeom>
        </p:spPr>
        <p:txBody>
          <a:bodyPr wrap="square">
            <a:spAutoFit/>
          </a:bodyPr>
          <a:lstStyle/>
          <a:p>
            <a:r>
              <a:rPr lang="ru-MO" sz="1600">
                <a:solidFill>
                  <a:srgbClr val="000000"/>
                </a:solidFill>
                <a:latin typeface="Times New Roman" panose="02020603050405020304" pitchFamily="18" charset="0"/>
                <a:cs typeface="Times New Roman" panose="02020603050405020304" pitchFamily="18" charset="0"/>
              </a:rPr>
              <a:t>В этой ситуации 16 бит данных были закодированы NRZ с 5 переходами (3,2 бита с одним переходом), а после вставки дополнительного бита 16 бит закодированы с 7 переходами, т.е. 2,28 бита закодированы с одним переходом. Это сохраняет эффективность кода NRZ почти такой же высокой, а кодирование стало самосинхронизирующимся.</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133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096000" cy="369332"/>
          </a:xfrm>
          <a:prstGeom prst="rect">
            <a:avLst/>
          </a:prstGeom>
        </p:spPr>
        <p:txBody>
          <a:bodyPr>
            <a:spAutoFit/>
          </a:bodyPr>
          <a:lstStyle/>
          <a:p>
            <a:r>
              <a:rPr lang="it-IT" b="1" dirty="0">
                <a:solidFill>
                  <a:srgbClr val="000000"/>
                </a:solidFill>
                <a:latin typeface="Times New Roman" pitchFamily="18" charset="0"/>
                <a:cs typeface="Times New Roman" pitchFamily="18" charset="0"/>
              </a:rPr>
              <a:t>Transmisii seriale asincrone şi sincrone</a:t>
            </a:r>
            <a:r>
              <a:rPr lang="it-IT"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5" name="Прямоугольник 4"/>
          <p:cNvSpPr/>
          <p:nvPr/>
        </p:nvSpPr>
        <p:spPr>
          <a:xfrm>
            <a:off x="0" y="254657"/>
            <a:ext cx="12192000" cy="4801314"/>
          </a:xfrm>
          <a:prstGeom prst="rect">
            <a:avLst/>
          </a:prstGeom>
        </p:spPr>
        <p:txBody>
          <a:bodyPr wrap="square">
            <a:spAutoFit/>
          </a:bodyPr>
          <a:lstStyle/>
          <a:p>
            <a:r>
              <a:rPr lang="en-US" b="1" dirty="0" err="1" smtClean="0">
                <a:solidFill>
                  <a:srgbClr val="000000"/>
                </a:solidFill>
                <a:latin typeface="Times New Roman" panose="02020603050405020304" pitchFamily="18" charset="0"/>
                <a:cs typeface="Times New Roman" panose="02020603050405020304" pitchFamily="18" charset="0"/>
              </a:rPr>
              <a:t>Asocierea</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biunivocă</a:t>
            </a:r>
            <a:r>
              <a:rPr lang="en-US" dirty="0">
                <a:solidFill>
                  <a:srgbClr val="000000"/>
                </a:solidFill>
                <a:latin typeface="Times New Roman" panose="02020603050405020304" pitchFamily="18" charset="0"/>
                <a:cs typeface="Times New Roman" panose="02020603050405020304" pitchFamily="18" charset="0"/>
              </a:rPr>
              <a:t> a </a:t>
            </a:r>
            <a:r>
              <a:rPr lang="en-US" b="1" dirty="0" err="1">
                <a:solidFill>
                  <a:srgbClr val="000000"/>
                </a:solidFill>
                <a:latin typeface="Times New Roman" panose="02020603050405020304" pitchFamily="18" charset="0"/>
                <a:cs typeface="Times New Roman" panose="02020603050405020304" pitchFamily="18" charset="0"/>
              </a:rPr>
              <a:t>unui</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caracter</a:t>
            </a:r>
            <a:r>
              <a:rPr lang="en-US" b="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cu </a:t>
            </a:r>
            <a:r>
              <a:rPr lang="en-US" dirty="0" smtClean="0">
                <a:solidFill>
                  <a:srgbClr val="000000"/>
                </a:solidFill>
                <a:latin typeface="Times New Roman" panose="02020603050405020304" pitchFamily="18" charset="0"/>
                <a:cs typeface="Times New Roman" panose="02020603050405020304" pitchFamily="18" charset="0"/>
              </a:rPr>
              <a:t>o </a:t>
            </a:r>
            <a:r>
              <a:rPr lang="en-US" b="1" dirty="0" err="1" smtClean="0">
                <a:solidFill>
                  <a:srgbClr val="000000"/>
                </a:solidFill>
                <a:latin typeface="Times New Roman" panose="02020603050405020304" pitchFamily="18" charset="0"/>
                <a:cs typeface="Times New Roman" panose="02020603050405020304" pitchFamily="18" charset="0"/>
              </a:rPr>
              <a:t>configuraţie</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binară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Cel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utilizat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codul</a:t>
            </a:r>
            <a:r>
              <a:rPr lang="en-US" dirty="0">
                <a:solidFill>
                  <a:srgbClr val="000000"/>
                </a:solidFill>
                <a:latin typeface="Times New Roman" panose="02020603050405020304" pitchFamily="18" charset="0"/>
                <a:cs typeface="Times New Roman" panose="02020603050405020304" pitchFamily="18" charset="0"/>
              </a:rPr>
              <a:t> ASCII.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codul</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ASCII (American Standard </a:t>
            </a:r>
            <a:r>
              <a:rPr lang="en-US" dirty="0">
                <a:solidFill>
                  <a:srgbClr val="000000"/>
                </a:solidFill>
                <a:latin typeface="Times New Roman" panose="02020603050405020304" pitchFamily="18" charset="0"/>
                <a:cs typeface="Times New Roman" panose="02020603050405020304" pitchFamily="18" charset="0"/>
              </a:rPr>
              <a:t>Code for Information Interchange) </a:t>
            </a:r>
            <a:r>
              <a:rPr lang="en-US" dirty="0" err="1">
                <a:solidFill>
                  <a:srgbClr val="000000"/>
                </a:solidFill>
                <a:latin typeface="Times New Roman" panose="02020603050405020304" pitchFamily="18" charset="0"/>
                <a:cs typeface="Times New Roman" panose="02020603050405020304" pitchFamily="18" charset="0"/>
              </a:rPr>
              <a:t>fiecare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literă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reprezentată</a:t>
            </a:r>
            <a:r>
              <a:rPr lang="en-US" dirty="0">
                <a:solidFill>
                  <a:srgbClr val="000000"/>
                </a:solidFill>
                <a:latin typeface="Times New Roman" panose="02020603050405020304" pitchFamily="18" charset="0"/>
                <a:cs typeface="Times New Roman" panose="02020603050405020304" pitchFamily="18" charset="0"/>
              </a:rPr>
              <a:t> de un </a:t>
            </a:r>
            <a:r>
              <a:rPr lang="en-US" dirty="0" err="1">
                <a:solidFill>
                  <a:srgbClr val="000000"/>
                </a:solidFill>
                <a:latin typeface="Times New Roman" panose="02020603050405020304" pitchFamily="18" charset="0"/>
                <a:cs typeface="Times New Roman" panose="02020603050405020304" pitchFamily="18" charset="0"/>
              </a:rPr>
              <a:t>număr</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dirty="0">
                <a:solidFill>
                  <a:srgbClr val="000000"/>
                </a:solidFill>
                <a:latin typeface="Times New Roman" panose="02020603050405020304" pitchFamily="18" charset="0"/>
                <a:cs typeface="Times New Roman" panose="02020603050405020304" pitchFamily="18" charset="0"/>
              </a:rPr>
              <a:t>De </a:t>
            </a:r>
            <a:r>
              <a:rPr lang="en-US" dirty="0" err="1">
                <a:solidFill>
                  <a:srgbClr val="000000"/>
                </a:solidFill>
                <a:latin typeface="Times New Roman" panose="02020603050405020304" pitchFamily="18" charset="0"/>
                <a:cs typeface="Times New Roman" panose="02020603050405020304" pitchFamily="18" charset="0"/>
              </a:rPr>
              <a:t>exemplu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litera</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A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reprezentată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numărul</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65</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timp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pentru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litera</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z </a:t>
            </a:r>
            <a:r>
              <a:rPr lang="en-US" dirty="0" err="1" smtClean="0">
                <a:solidFill>
                  <a:srgbClr val="000000"/>
                </a:solidFill>
                <a:latin typeface="Times New Roman" panose="02020603050405020304" pitchFamily="18" charset="0"/>
                <a:cs typeface="Times New Roman" panose="02020603050405020304" pitchFamily="18" charset="0"/>
              </a:rPr>
              <a:t>este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alocat</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numărul</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122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zecimal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codul</a:t>
            </a:r>
            <a:r>
              <a:rPr lang="en-US" dirty="0">
                <a:solidFill>
                  <a:srgbClr val="000000"/>
                </a:solidFill>
                <a:latin typeface="Times New Roman" panose="02020603050405020304" pitchFamily="18" charset="0"/>
                <a:cs typeface="Times New Roman" panose="02020603050405020304" pitchFamily="18" charset="0"/>
              </a:rPr>
              <a:t> ASCII </a:t>
            </a:r>
            <a:r>
              <a:rPr lang="en-US" dirty="0" err="1">
                <a:solidFill>
                  <a:srgbClr val="000000"/>
                </a:solidFill>
                <a:latin typeface="Times New Roman" panose="02020603050405020304" pitchFamily="18" charset="0"/>
                <a:cs typeface="Times New Roman" panose="02020603050405020304" pitchFamily="18" charset="0"/>
              </a:rPr>
              <a:t>fiecare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caracter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codificat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prin</a:t>
            </a:r>
            <a:r>
              <a:rPr lang="en-US" b="1" dirty="0">
                <a:solidFill>
                  <a:srgbClr val="000000"/>
                </a:solidFill>
                <a:latin typeface="Times New Roman" panose="02020603050405020304" pitchFamily="18" charset="0"/>
                <a:cs typeface="Times New Roman" panose="02020603050405020304" pitchFamily="18" charset="0"/>
              </a:rPr>
              <a:t> 7 </a:t>
            </a:r>
            <a:r>
              <a:rPr lang="en-US" b="1" dirty="0" err="1">
                <a:solidFill>
                  <a:srgbClr val="000000"/>
                </a:solidFill>
                <a:latin typeface="Times New Roman" panose="02020603050405020304" pitchFamily="18" charset="0"/>
                <a:cs typeface="Times New Roman" panose="02020603050405020304" pitchFamily="18" charset="0"/>
              </a:rPr>
              <a:t>biţi</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r>
            <a:br>
              <a:rPr lang="en-US" dirty="0">
                <a:solidFill>
                  <a:srgbClr val="000000"/>
                </a:solidFill>
                <a:latin typeface="Times New Roman" panose="02020603050405020304" pitchFamily="18" charset="0"/>
                <a:cs typeface="Times New Roman" panose="02020603050405020304" pitchFamily="18" charset="0"/>
              </a:rPr>
            </a:br>
            <a:r>
              <a:rPr lang="en-US" b="1" dirty="0" err="1">
                <a:solidFill>
                  <a:srgbClr val="000000"/>
                </a:solidFill>
                <a:latin typeface="Times New Roman" panose="02020603050405020304" pitchFamily="18" charset="0"/>
                <a:cs typeface="Times New Roman" panose="02020603050405020304" pitchFamily="18" charset="0"/>
              </a:rPr>
              <a:t>Semne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speciale</a:t>
            </a:r>
            <a:r>
              <a:rPr lang="en-US" b="1"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exemplu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caracterul</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comandă</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revenire</a:t>
            </a:r>
            <a:r>
              <a:rPr lang="en-US" dirty="0">
                <a:solidFill>
                  <a:srgbClr val="000000"/>
                </a:solidFill>
                <a:latin typeface="Times New Roman" panose="02020603050405020304" pitchFamily="18" charset="0"/>
                <a:cs typeface="Times New Roman" panose="02020603050405020304" pitchFamily="18" charset="0"/>
              </a:rPr>
              <a:t> la </a:t>
            </a:r>
            <a:r>
              <a:rPr lang="en-US" dirty="0" err="1">
                <a:solidFill>
                  <a:srgbClr val="000000"/>
                </a:solidFill>
                <a:latin typeface="Times New Roman" panose="02020603050405020304" pitchFamily="18" charset="0"/>
                <a:cs typeface="Times New Roman" panose="02020603050405020304" pitchFamily="18" charset="0"/>
              </a:rPr>
              <a:t>începutul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liniei</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CR (</a:t>
            </a:r>
            <a:r>
              <a:rPr lang="en-US" dirty="0">
                <a:solidFill>
                  <a:srgbClr val="000000"/>
                </a:solidFill>
                <a:latin typeface="Times New Roman" panose="02020603050405020304" pitchFamily="18" charset="0"/>
                <a:cs typeface="Times New Roman" panose="02020603050405020304" pitchFamily="18" charset="0"/>
              </a:rPr>
              <a:t>Carriage Return)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avans</a:t>
            </a:r>
            <a:r>
              <a:rPr lang="en-US" dirty="0">
                <a:solidFill>
                  <a:srgbClr val="000000"/>
                </a:solidFill>
                <a:latin typeface="Times New Roman" panose="02020603050405020304" pitchFamily="18" charset="0"/>
                <a:cs typeface="Times New Roman" panose="02020603050405020304" pitchFamily="18" charset="0"/>
              </a:rPr>
              <a:t> la o </a:t>
            </a:r>
            <a:r>
              <a:rPr lang="en-US" dirty="0" err="1">
                <a:solidFill>
                  <a:srgbClr val="000000"/>
                </a:solidFill>
                <a:latin typeface="Times New Roman" panose="02020603050405020304" pitchFamily="18" charset="0"/>
                <a:cs typeface="Times New Roman" panose="02020603050405020304" pitchFamily="18" charset="0"/>
              </a:rPr>
              <a:t>nouă</a:t>
            </a:r>
            <a:r>
              <a:rPr lang="en-US"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linie</a:t>
            </a:r>
            <a:r>
              <a:rPr lang="en-US" b="1" dirty="0">
                <a:solidFill>
                  <a:srgbClr val="000000"/>
                </a:solidFill>
                <a:latin typeface="Times New Roman" panose="02020603050405020304" pitchFamily="18" charset="0"/>
                <a:cs typeface="Times New Roman" panose="02020603050405020304" pitchFamily="18" charset="0"/>
              </a:rPr>
              <a:t> (Line Feed) </a:t>
            </a:r>
            <a:r>
              <a:rPr lang="en-US" dirty="0">
                <a:solidFill>
                  <a:srgbClr val="000000"/>
                </a:solidFill>
                <a:latin typeface="Times New Roman" panose="02020603050405020304" pitchFamily="18" charset="0"/>
                <a:cs typeface="Times New Roman" panose="02020603050405020304" pitchFamily="18" charset="0"/>
              </a:rPr>
              <a:t>care </a:t>
            </a:r>
            <a:r>
              <a:rPr lang="en-US" dirty="0" err="1">
                <a:solidFill>
                  <a:srgbClr val="000000"/>
                </a:solidFill>
                <a:latin typeface="Times New Roman" panose="02020603050405020304" pitchFamily="18" charset="0"/>
                <a:cs typeface="Times New Roman" panose="02020603050405020304" pitchFamily="18" charset="0"/>
              </a:rPr>
              <a:t>împreună</a:t>
            </a:r>
            <a:r>
              <a:rPr lang="en-US" dirty="0">
                <a:solidFill>
                  <a:srgbClr val="000000"/>
                </a:solidFill>
                <a:latin typeface="Times New Roman" panose="02020603050405020304" pitchFamily="18" charset="0"/>
                <a:cs typeface="Times New Roman" panose="02020603050405020304" pitchFamily="18" charset="0"/>
              </a:rPr>
              <a:t> au </a:t>
            </a:r>
            <a:r>
              <a:rPr lang="en-US" dirty="0" err="1">
                <a:solidFill>
                  <a:srgbClr val="000000"/>
                </a:solidFill>
                <a:latin typeface="Times New Roman" panose="02020603050405020304" pitchFamily="18" charset="0"/>
                <a:cs typeface="Times New Roman" panose="02020603050405020304" pitchFamily="18" charset="0"/>
              </a:rPr>
              <a:t>efectul</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apăsării</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tastei</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Return.</a:t>
            </a:r>
            <a:br>
              <a:rPr lang="en-US" dirty="0">
                <a:solidFill>
                  <a:srgbClr val="000000"/>
                </a:solidFill>
                <a:latin typeface="Times New Roman" panose="02020603050405020304" pitchFamily="18" charset="0"/>
                <a:cs typeface="Times New Roman" panose="02020603050405020304" pitchFamily="18" charset="0"/>
              </a:rPr>
            </a:br>
            <a:r>
              <a:rPr lang="en-US" dirty="0" err="1">
                <a:solidFill>
                  <a:srgbClr val="000000"/>
                </a:solidFill>
                <a:latin typeface="Times New Roman" panose="02020603050405020304" pitchFamily="18" charset="0"/>
                <a:cs typeface="Times New Roman" panose="02020603050405020304" pitchFamily="18" charset="0"/>
              </a:rPr>
              <a:t>Formatul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integritatea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dispunerea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timp</a:t>
            </a:r>
            <a:r>
              <a:rPr lang="en-US" dirty="0">
                <a:solidFill>
                  <a:srgbClr val="000000"/>
                </a:solidFill>
                <a:latin typeface="Times New Roman" panose="02020603050405020304" pitchFamily="18" charset="0"/>
                <a:cs typeface="Times New Roman" panose="02020603050405020304" pitchFamily="18" charset="0"/>
              </a:rPr>
              <a:t> a </a:t>
            </a:r>
            <a:r>
              <a:rPr lang="en-US" dirty="0" err="1">
                <a:solidFill>
                  <a:srgbClr val="000000"/>
                </a:solidFill>
                <a:latin typeface="Times New Roman" panose="02020603050405020304" pitchFamily="18" charset="0"/>
                <a:cs typeface="Times New Roman" panose="02020603050405020304" pitchFamily="18" charset="0"/>
              </a:rPr>
              <a:t>schimbului</a:t>
            </a:r>
            <a:r>
              <a:rPr lang="en-US" dirty="0">
                <a:solidFill>
                  <a:srgbClr val="000000"/>
                </a:solidFill>
                <a:latin typeface="Times New Roman" panose="02020603050405020304" pitchFamily="18" charset="0"/>
                <a:cs typeface="Times New Roman" panose="02020603050405020304" pitchFamily="18" charset="0"/>
              </a:rPr>
              <a:t> de date </a:t>
            </a:r>
            <a:r>
              <a:rPr lang="en-US" dirty="0" err="1">
                <a:solidFill>
                  <a:srgbClr val="000000"/>
                </a:solidFill>
                <a:latin typeface="Times New Roman" panose="02020603050405020304" pitchFamily="18" charset="0"/>
                <a:cs typeface="Times New Roman" panose="02020603050405020304" pitchFamily="18" charset="0"/>
              </a:rPr>
              <a:t>între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procese</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care </a:t>
            </a:r>
            <a:r>
              <a:rPr lang="en-US" dirty="0" err="1" smtClean="0">
                <a:solidFill>
                  <a:srgbClr val="000000"/>
                </a:solidFill>
                <a:latin typeface="Times New Roman" panose="02020603050405020304" pitchFamily="18" charset="0"/>
                <a:cs typeface="Times New Roman" panose="02020603050405020304" pitchFamily="18" charset="0"/>
              </a:rPr>
              <a:t>comunică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între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fiecare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desfăşurându</a:t>
            </a:r>
            <a:r>
              <a:rPr lang="en-US" dirty="0">
                <a:solidFill>
                  <a:srgbClr val="000000"/>
                </a:solidFill>
                <a:latin typeface="Times New Roman" panose="02020603050405020304" pitchFamily="18" charset="0"/>
                <a:cs typeface="Times New Roman" panose="02020603050405020304" pitchFamily="18" charset="0"/>
              </a:rPr>
              <a:t>-se independent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sisteme</a:t>
            </a:r>
            <a:r>
              <a:rPr lang="en-US" dirty="0">
                <a:solidFill>
                  <a:srgbClr val="000000"/>
                </a:solidFill>
                <a:latin typeface="Times New Roman" panose="02020603050405020304" pitchFamily="18" charset="0"/>
                <a:cs typeface="Times New Roman" panose="02020603050405020304" pitchFamily="18" charset="0"/>
              </a:rPr>
              <a:t> de </a:t>
            </a:r>
            <a:r>
              <a:rPr lang="en-US" dirty="0" err="1" smtClean="0">
                <a:solidFill>
                  <a:srgbClr val="000000"/>
                </a:solidFill>
                <a:latin typeface="Times New Roman" panose="02020603050405020304" pitchFamily="18" charset="0"/>
                <a:cs typeface="Times New Roman" panose="02020603050405020304" pitchFamily="18" charset="0"/>
              </a:rPr>
              <a:t>calcul</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interconectate</a:t>
            </a:r>
            <a:r>
              <a:rPr lang="en-US" dirty="0">
                <a:solidFill>
                  <a:srgbClr val="000000"/>
                </a:solidFill>
                <a:latin typeface="Times New Roman" panose="02020603050405020304" pitchFamily="18" charset="0"/>
                <a:cs typeface="Times New Roman" panose="02020603050405020304" pitchFamily="18" charset="0"/>
              </a:rPr>
              <a:t>, se </a:t>
            </a:r>
            <a:r>
              <a:rPr lang="en-US" dirty="0" err="1">
                <a:solidFill>
                  <a:srgbClr val="000000"/>
                </a:solidFill>
                <a:latin typeface="Times New Roman" panose="02020603050405020304" pitchFamily="18" charset="0"/>
                <a:cs typeface="Times New Roman" panose="02020603050405020304" pitchFamily="18" charset="0"/>
              </a:rPr>
              <a:t>stabilesc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printr</a:t>
            </a:r>
            <a:r>
              <a:rPr lang="en-US" dirty="0">
                <a:solidFill>
                  <a:srgbClr val="000000"/>
                </a:solidFill>
                <a:latin typeface="Times New Roman" panose="02020603050405020304" pitchFamily="18" charset="0"/>
                <a:cs typeface="Times New Roman" panose="02020603050405020304" pitchFamily="18" charset="0"/>
              </a:rPr>
              <a:t>-un set de </a:t>
            </a:r>
            <a:r>
              <a:rPr lang="en-US" dirty="0" err="1">
                <a:solidFill>
                  <a:srgbClr val="000000"/>
                </a:solidFill>
                <a:latin typeface="Times New Roman" panose="02020603050405020304" pitchFamily="18" charset="0"/>
                <a:cs typeface="Times New Roman" panose="02020603050405020304" pitchFamily="18" charset="0"/>
              </a:rPr>
              <a:t>reguli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şi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convenţii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specificate</a:t>
            </a:r>
            <a:r>
              <a:rPr lang="en-US" dirty="0">
                <a:solidFill>
                  <a:srgbClr val="000000"/>
                </a:solidFill>
                <a:latin typeface="Times New Roman" panose="02020603050405020304" pitchFamily="18" charset="0"/>
                <a:cs typeface="Times New Roman" panose="02020603050405020304" pitchFamily="18" charset="0"/>
              </a:rPr>
              <a:t> de un </a:t>
            </a:r>
            <a:r>
              <a:rPr lang="en-US" b="1" dirty="0" smtClean="0">
                <a:solidFill>
                  <a:srgbClr val="000000"/>
                </a:solidFill>
                <a:latin typeface="Times New Roman" panose="02020603050405020304" pitchFamily="18" charset="0"/>
                <a:cs typeface="Times New Roman" panose="02020603050405020304" pitchFamily="18" charset="0"/>
              </a:rPr>
              <a:t>protocol de </a:t>
            </a:r>
            <a:r>
              <a:rPr lang="en-US" b="1" dirty="0" err="1">
                <a:solidFill>
                  <a:srgbClr val="000000"/>
                </a:solidFill>
                <a:latin typeface="Times New Roman" panose="02020603050405020304" pitchFamily="18" charset="0"/>
                <a:cs typeface="Times New Roman" panose="02020603050405020304" pitchFamily="18" charset="0"/>
              </a:rPr>
              <a:t>comunicaţie</a:t>
            </a:r>
            <a:r>
              <a:rPr lang="en-US" dirty="0">
                <a:solidFill>
                  <a:srgbClr val="000000"/>
                </a:solidFill>
                <a:latin typeface="Times New Roman" panose="02020603050405020304" pitchFamily="18" charset="0"/>
                <a:cs typeface="Times New Roman" panose="02020603050405020304" pitchFamily="18" charset="0"/>
              </a:rPr>
              <a:t>.</a:t>
            </a:r>
            <a:br>
              <a:rPr lang="en-US" dirty="0">
                <a:solidFill>
                  <a:srgbClr val="000000"/>
                </a:solidFill>
                <a:latin typeface="Times New Roman" panose="02020603050405020304" pitchFamily="18" charset="0"/>
                <a:cs typeface="Times New Roman" panose="02020603050405020304" pitchFamily="18" charset="0"/>
              </a:rPr>
            </a:br>
            <a:r>
              <a:rPr lang="en-US" b="1" dirty="0">
                <a:solidFill>
                  <a:srgbClr val="000000"/>
                </a:solidFill>
                <a:latin typeface="Times New Roman" panose="02020603050405020304" pitchFamily="18" charset="0"/>
                <a:cs typeface="Times New Roman" panose="02020603050405020304" pitchFamily="18" charset="0"/>
              </a:rPr>
              <a:t>Un </a:t>
            </a:r>
            <a:r>
              <a:rPr lang="en-US" b="1" dirty="0" err="1">
                <a:solidFill>
                  <a:srgbClr val="000000"/>
                </a:solidFill>
                <a:latin typeface="Times New Roman" panose="02020603050405020304" pitchFamily="18" charset="0"/>
                <a:cs typeface="Times New Roman" panose="02020603050405020304" pitchFamily="18" charset="0"/>
              </a:rPr>
              <a:t>grup</a:t>
            </a:r>
            <a:r>
              <a:rPr lang="en-US" b="1" dirty="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cuvinte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binare</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formează</a:t>
            </a:r>
            <a:r>
              <a:rPr lang="en-US" b="1" dirty="0">
                <a:solidFill>
                  <a:srgbClr val="000000"/>
                </a:solidFill>
                <a:latin typeface="Times New Roman" panose="02020603050405020304" pitchFamily="18" charset="0"/>
                <a:cs typeface="Times New Roman" panose="02020603050405020304" pitchFamily="18" charset="0"/>
              </a:rPr>
              <a:t> un </a:t>
            </a:r>
            <a:r>
              <a:rPr lang="en-US" b="1" dirty="0" err="1">
                <a:solidFill>
                  <a:srgbClr val="000000"/>
                </a:solidFill>
                <a:latin typeface="Times New Roman" panose="02020603050405020304" pitchFamily="18" charset="0"/>
                <a:cs typeface="Times New Roman" panose="02020603050405020304" pitchFamily="18" charset="0"/>
              </a:rPr>
              <a:t>cadru</a:t>
            </a:r>
            <a:r>
              <a:rPr lang="en-US" b="1" dirty="0">
                <a:solidFill>
                  <a:srgbClr val="000000"/>
                </a:solidFill>
                <a:latin typeface="Times New Roman" panose="02020603050405020304" pitchFamily="18" charset="0"/>
                <a:cs typeface="Times New Roman" panose="02020603050405020304" pitchFamily="18" charset="0"/>
              </a:rPr>
              <a:t> (bloc) de date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Protocoalele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seriale</a:t>
            </a:r>
            <a:r>
              <a:rPr lang="en-US" dirty="0">
                <a:solidFill>
                  <a:srgbClr val="000000"/>
                </a:solidFill>
                <a:latin typeface="Times New Roman" panose="02020603050405020304" pitchFamily="18" charset="0"/>
                <a:cs typeface="Times New Roman" panose="02020603050405020304" pitchFamily="18" charset="0"/>
              </a:rPr>
              <a:t> pot </a:t>
            </a:r>
            <a:r>
              <a:rPr lang="en-US" dirty="0" smtClean="0">
                <a:solidFill>
                  <a:srgbClr val="000000"/>
                </a:solidFill>
                <a:latin typeface="Times New Roman" panose="02020603050405020304" pitchFamily="18" charset="0"/>
                <a:cs typeface="Times New Roman" panose="02020603050405020304" pitchFamily="18" charset="0"/>
              </a:rPr>
              <a:t>fi orientate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cadru</a:t>
            </a:r>
            <a:r>
              <a:rPr lang="en-US" dirty="0">
                <a:solidFill>
                  <a:srgbClr val="000000"/>
                </a:solidFill>
                <a:latin typeface="Times New Roman" panose="02020603050405020304" pitchFamily="18" charset="0"/>
                <a:cs typeface="Times New Roman" panose="02020603050405020304" pitchFamily="18" charset="0"/>
              </a:rPr>
              <a:t>. Un </a:t>
            </a:r>
            <a:r>
              <a:rPr lang="en-US" dirty="0" err="1">
                <a:solidFill>
                  <a:srgbClr val="000000"/>
                </a:solidFill>
                <a:latin typeface="Times New Roman" panose="02020603050405020304" pitchFamily="18" charset="0"/>
                <a:cs typeface="Times New Roman" panose="02020603050405020304" pitchFamily="18" charset="0"/>
              </a:rPr>
              <a:t>cuvânt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respectiv</a:t>
            </a:r>
            <a:r>
              <a:rPr lang="en-US" dirty="0">
                <a:solidFill>
                  <a:srgbClr val="000000"/>
                </a:solidFill>
                <a:latin typeface="Times New Roman" panose="02020603050405020304" pitchFamily="18" charset="0"/>
                <a:cs typeface="Times New Roman" panose="02020603050405020304" pitchFamily="18" charset="0"/>
              </a:rPr>
              <a:t> un bloc de date </a:t>
            </a:r>
            <a:r>
              <a:rPr lang="en-US" dirty="0" err="1">
                <a:solidFill>
                  <a:srgbClr val="000000"/>
                </a:solidFill>
                <a:latin typeface="Times New Roman" panose="02020603050405020304" pitchFamily="18" charset="0"/>
                <a:cs typeface="Times New Roman" panose="02020603050405020304" pitchFamily="18" charset="0"/>
              </a:rPr>
              <a:t>reprezintă</a:t>
            </a:r>
            <a:r>
              <a:rPr lang="en-US" dirty="0">
                <a:solidFill>
                  <a:srgbClr val="000000"/>
                </a:solidFill>
                <a:latin typeface="Times New Roman" panose="02020603050405020304" pitchFamily="18" charset="0"/>
                <a:cs typeface="Times New Roman" panose="02020603050405020304" pitchFamily="18" charset="0"/>
              </a:rPr>
              <a:t> </a:t>
            </a:r>
            <a:r>
              <a:rPr lang="en-US" b="1" dirty="0" err="1" smtClean="0">
                <a:solidFill>
                  <a:srgbClr val="000000"/>
                </a:solidFill>
                <a:latin typeface="Times New Roman" panose="02020603050405020304" pitchFamily="18" charset="0"/>
                <a:cs typeface="Times New Roman" panose="02020603050405020304" pitchFamily="18" charset="0"/>
              </a:rPr>
              <a:t>entităţi</a:t>
            </a:r>
            <a:r>
              <a:rPr lang="en-US" b="1" dirty="0" smtClean="0">
                <a:solidFill>
                  <a:srgbClr val="000000"/>
                </a:solidFill>
                <a:latin typeface="Times New Roman" panose="02020603050405020304" pitchFamily="18" charset="0"/>
                <a:cs typeface="Times New Roman" panose="02020603050405020304" pitchFamily="18" charset="0"/>
              </a:rPr>
              <a:t> de </a:t>
            </a:r>
            <a:r>
              <a:rPr lang="en-US" b="1" dirty="0" err="1">
                <a:solidFill>
                  <a:srgbClr val="000000"/>
                </a:solidFill>
                <a:latin typeface="Times New Roman" panose="02020603050405020304" pitchFamily="18" charset="0"/>
                <a:cs typeface="Times New Roman" panose="02020603050405020304" pitchFamily="18" charset="0"/>
              </a:rPr>
              <a:t>informaţie</a:t>
            </a:r>
            <a:r>
              <a:rPr lang="en-US" b="1" dirty="0">
                <a:solidFill>
                  <a:srgbClr val="000000"/>
                </a:solidFill>
                <a:latin typeface="Times New Roman" panose="02020603050405020304" pitchFamily="18" charset="0"/>
                <a:cs typeface="Times New Roman" panose="02020603050405020304" pitchFamily="18" charset="0"/>
              </a:rPr>
              <a:t> care se </a:t>
            </a:r>
            <a:r>
              <a:rPr lang="en-US" b="1" dirty="0" err="1">
                <a:solidFill>
                  <a:srgbClr val="000000"/>
                </a:solidFill>
                <a:latin typeface="Times New Roman" panose="02020603050405020304" pitchFamily="18" charset="0"/>
                <a:cs typeface="Times New Roman" panose="02020603050405020304" pitchFamily="18" charset="0"/>
              </a:rPr>
              <a:t>tratează</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unitar</a:t>
            </a:r>
            <a:r>
              <a:rPr lang="en-US" b="1" dirty="0">
                <a:solidFill>
                  <a:srgbClr val="000000"/>
                </a:solidFill>
                <a:latin typeface="Times New Roman" panose="02020603050405020304" pitchFamily="18" charset="0"/>
                <a:cs typeface="Times New Roman" panose="02020603050405020304" pitchFamily="18" charset="0"/>
              </a:rPr>
              <a:t> la receptor</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adică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sunt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acceptate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respinse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întregime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transferul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asincron</a:t>
            </a:r>
            <a:r>
              <a:rPr lang="en-US" dirty="0">
                <a:latin typeface="Times New Roman" panose="02020603050405020304" pitchFamily="18" charset="0"/>
                <a:cs typeface="Times New Roman" panose="02020603050405020304" pitchFamily="18" charset="0"/>
              </a:rPr>
              <a:t> (RS232, LIN) se transmit </a:t>
            </a:r>
            <a:r>
              <a:rPr lang="en-US" dirty="0" err="1">
                <a:latin typeface="Times New Roman" panose="02020603050405020304" pitchFamily="18" charset="0"/>
                <a:cs typeface="Times New Roman" panose="02020603050405020304" pitchFamily="18" charset="0"/>
              </a:rPr>
              <a:t>cuvinte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 </a:t>
            </a:r>
            <a:r>
              <a:rPr lang="en-US" dirty="0" err="1" smtClean="0">
                <a:latin typeface="Times New Roman" panose="02020603050405020304" pitchFamily="18" charset="0"/>
                <a:cs typeface="Times New Roman" panose="02020603050405020304" pitchFamily="18" charset="0"/>
              </a:rPr>
              <a:t>sincronizare</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este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ataşată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cuvântului</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tipuri</a:t>
            </a:r>
            <a:r>
              <a:rPr lang="en-US" dirty="0">
                <a:latin typeface="Times New Roman" panose="02020603050405020304" pitchFamily="18" charset="0"/>
                <a:cs typeface="Times New Roman" panose="02020603050405020304" pitchFamily="18" charset="0"/>
              </a:rPr>
              <a:t> de transfer (USB, CAN</a:t>
            </a:r>
            <a:r>
              <a:rPr lang="en-US" dirty="0" smtClean="0">
                <a:latin typeface="Times New Roman" panose="02020603050405020304" pitchFamily="18" charset="0"/>
                <a:cs typeface="Times New Roman" panose="02020603050405020304" pitchFamily="18" charset="0"/>
              </a:rPr>
              <a:t>, IEEE1394b</a:t>
            </a:r>
            <a:r>
              <a:rPr lang="en-US" dirty="0">
                <a:latin typeface="Times New Roman" panose="02020603050405020304" pitchFamily="18" charset="0"/>
                <a:cs typeface="Times New Roman" panose="02020603050405020304" pitchFamily="18" charset="0"/>
              </a:rPr>
              <a:t>, Ethernet, Bluetooth, ZigBee) </a:t>
            </a:r>
            <a:r>
              <a:rPr lang="en-US" dirty="0" err="1">
                <a:latin typeface="Times New Roman" panose="02020603050405020304" pitchFamily="18" charset="0"/>
                <a:cs typeface="Times New Roman" panose="02020603050405020304" pitchFamily="18" charset="0"/>
              </a:rPr>
              <a:t>informaţia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sincronizare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este</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ataşată</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cadrului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transmisiile</a:t>
            </a:r>
            <a:r>
              <a:rPr lang="en-US" dirty="0">
                <a:latin typeface="Times New Roman" panose="02020603050405020304" pitchFamily="18" charset="0"/>
                <a:cs typeface="Times New Roman" panose="02020603050405020304" pitchFamily="18" charset="0"/>
              </a:rPr>
              <a:t> find </a:t>
            </a:r>
            <a:r>
              <a:rPr lang="en-US" dirty="0" err="1">
                <a:latin typeface="Times New Roman" panose="02020603050405020304" pitchFamily="18" charset="0"/>
                <a:cs typeface="Times New Roman" panose="02020603050405020304" pitchFamily="18" charset="0"/>
              </a:rPr>
              <a:t>numite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sincrone</a:t>
            </a:r>
            <a:r>
              <a:rPr lang="en-US" dirty="0">
                <a:latin typeface="Times New Roman" panose="02020603050405020304" pitchFamily="18" charset="0"/>
                <a:cs typeface="Times New Roman" panose="02020603050405020304" pitchFamily="18" charset="0"/>
              </a:rPr>
              <a:t>. La un </a:t>
            </a:r>
            <a:r>
              <a:rPr lang="en-US" dirty="0" err="1">
                <a:latin typeface="Times New Roman" panose="02020603050405020304" pitchFamily="18" charset="0"/>
                <a:cs typeface="Times New Roman" panose="02020603050405020304" pitchFamily="18" charset="0"/>
              </a:rPr>
              <a:t>cuvânt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respectiv</a:t>
            </a:r>
            <a:r>
              <a:rPr lang="en-US" dirty="0">
                <a:latin typeface="Times New Roman" panose="02020603050405020304" pitchFamily="18" charset="0"/>
                <a:cs typeface="Times New Roman" panose="02020603050405020304" pitchFamily="18" charset="0"/>
              </a:rPr>
              <a:t> la un bloc de date </a:t>
            </a:r>
            <a:r>
              <a:rPr lang="en-US" dirty="0" smtClean="0">
                <a:latin typeface="Times New Roman" panose="02020603050405020304" pitchFamily="18" charset="0"/>
                <a:cs typeface="Times New Roman" panose="02020603050405020304" pitchFamily="18" charset="0"/>
              </a:rPr>
              <a:t>se </a:t>
            </a:r>
            <a:r>
              <a:rPr lang="en-US" dirty="0" err="1" smtClean="0">
                <a:latin typeface="Times New Roman" panose="02020603050405020304" pitchFamily="18" charset="0"/>
                <a:cs typeface="Times New Roman" panose="02020603050405020304" pitchFamily="18" charset="0"/>
              </a:rPr>
              <a:t>adaugă</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informaţie</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verificare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corectitudinii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transferului</a:t>
            </a:r>
            <a:r>
              <a:rPr lang="en-US" dirty="0">
                <a:latin typeface="Times New Roman" panose="02020603050405020304" pitchFamily="18" charset="0"/>
                <a:cs typeface="Times New Roman" panose="02020603050405020304" pitchFamily="18" charset="0"/>
              </a:rPr>
              <a:t> (bit de </a:t>
            </a:r>
            <a:r>
              <a:rPr lang="en-US" dirty="0" err="1">
                <a:latin typeface="Times New Roman" panose="02020603050405020304" pitchFamily="18" charset="0"/>
                <a:cs typeface="Times New Roman" panose="02020603050405020304" pitchFamily="18" charset="0"/>
              </a:rPr>
              <a:t>paritate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cuvinte</a:t>
            </a:r>
            <a:r>
              <a:rPr lang="en-US" dirty="0" smtClean="0">
                <a:latin typeface="Times New Roman" panose="02020603050405020304" pitchFamily="18" charset="0"/>
                <a:cs typeface="Times New Roman" panose="02020603050405020304" pitchFamily="18" charset="0"/>
              </a:rPr>
              <a:t> de </a:t>
            </a:r>
            <a:r>
              <a:rPr lang="en-US" dirty="0">
                <a:latin typeface="Times New Roman" panose="02020603050405020304" pitchFamily="18" charset="0"/>
                <a:cs typeface="Times New Roman" panose="02020603050405020304" pitchFamily="18" charset="0"/>
              </a:rPr>
              <a:t>control).</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figura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este</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prezentată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diagramă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simplificată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transmiterii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cuvântului</a:t>
            </a:r>
            <a:r>
              <a:rPr lang="en-US" dirty="0">
                <a:latin typeface="Times New Roman" panose="02020603050405020304" pitchFamily="18" charset="0"/>
                <a:cs typeface="Times New Roman" panose="02020603050405020304" pitchFamily="18" charset="0"/>
              </a:rPr>
              <a:t> CURS</a:t>
            </a:r>
            <a:r>
              <a:rPr lang="en-US" dirty="0" smtClean="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observa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sincronizare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marcată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roşu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ataşată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blocului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 date </a:t>
            </a:r>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transmisia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sincronă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fiecărui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cuvânt</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transmisia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asincronă</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43484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6121565" y="0"/>
            <a:ext cx="6070435" cy="2881358"/>
          </a:xfrm>
          <a:prstGeom prst="rect">
            <a:avLst/>
          </a:prstGeom>
        </p:spPr>
      </p:pic>
      <p:sp>
        <p:nvSpPr>
          <p:cNvPr id="5" name="Прямоугольник 4"/>
          <p:cNvSpPr/>
          <p:nvPr/>
        </p:nvSpPr>
        <p:spPr>
          <a:xfrm>
            <a:off x="7534656" y="2881358"/>
            <a:ext cx="3593592" cy="584775"/>
          </a:xfrm>
          <a:prstGeom prst="rect">
            <a:avLst/>
          </a:prstGeom>
        </p:spPr>
        <p:txBody>
          <a:bodyPr wrap="square">
            <a:spAutoFit/>
          </a:bodyPr>
          <a:lstStyle/>
          <a:p>
            <a:r>
              <a:rPr lang="en-US" sz="1600" dirty="0" err="1">
                <a:solidFill>
                  <a:srgbClr val="000000"/>
                </a:solidFill>
                <a:latin typeface="Times New Roman" panose="02020603050405020304" pitchFamily="18" charset="0"/>
                <a:cs typeface="Times New Roman" panose="02020603050405020304" pitchFamily="18" charset="0"/>
              </a:rPr>
              <a:t>Cuvântul</a:t>
            </a:r>
            <a:r>
              <a:rPr lang="en-US" sz="1600" dirty="0">
                <a:solidFill>
                  <a:srgbClr val="000000"/>
                </a:solidFill>
                <a:latin typeface="Times New Roman" panose="02020603050405020304" pitchFamily="18" charset="0"/>
                <a:cs typeface="Times New Roman" panose="02020603050405020304" pitchFamily="18" charset="0"/>
              </a:rPr>
              <a:t> CURS </a:t>
            </a:r>
            <a:r>
              <a:rPr lang="en-US" sz="1600" dirty="0" err="1">
                <a:solidFill>
                  <a:srgbClr val="000000"/>
                </a:solidFill>
                <a:latin typeface="Times New Roman" panose="02020603050405020304" pitchFamily="18" charset="0"/>
                <a:cs typeface="Times New Roman" panose="02020603050405020304" pitchFamily="18" charset="0"/>
              </a:rPr>
              <a:t>transmis</a:t>
            </a:r>
            <a:r>
              <a:rPr lang="en-US" sz="1600" dirty="0">
                <a:solidFill>
                  <a:srgbClr val="000000"/>
                </a:solidFill>
                <a:latin typeface="Times New Roman" panose="02020603050405020304" pitchFamily="18" charset="0"/>
                <a:cs typeface="Times New Roman" panose="02020603050405020304" pitchFamily="18" charset="0"/>
              </a:rPr>
              <a:t> ca bloc de date </a:t>
            </a:r>
            <a:r>
              <a:rPr lang="en-US" sz="1600" dirty="0" err="1">
                <a:solidFill>
                  <a:srgbClr val="000000"/>
                </a:solidFill>
                <a:latin typeface="Times New Roman" panose="02020603050405020304" pitchFamily="18" charset="0"/>
                <a:cs typeface="Times New Roman" panose="02020603050405020304" pitchFamily="18" charset="0"/>
              </a:rPr>
              <a:t>sincron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sus</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şi</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asincron</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err="1">
                <a:solidFill>
                  <a:srgbClr val="000000"/>
                </a:solidFill>
                <a:latin typeface="Times New Roman" panose="02020603050405020304" pitchFamily="18" charset="0"/>
                <a:cs typeface="Times New Roman" panose="02020603050405020304" pitchFamily="18" charset="0"/>
              </a:rPr>
              <a:t>jos</a:t>
            </a:r>
            <a:r>
              <a:rPr lang="en-US" sz="1600" dirty="0">
                <a:solidFill>
                  <a:srgbClr val="000000"/>
                </a:solidFill>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p>
        </p:txBody>
      </p:sp>
      <p:sp>
        <p:nvSpPr>
          <p:cNvPr id="7" name="Прямоугольник 6"/>
          <p:cNvSpPr/>
          <p:nvPr/>
        </p:nvSpPr>
        <p:spPr>
          <a:xfrm>
            <a:off x="0" y="0"/>
            <a:ext cx="4334256" cy="369332"/>
          </a:xfrm>
          <a:prstGeom prst="rect">
            <a:avLst/>
          </a:prstGeom>
        </p:spPr>
        <p:txBody>
          <a:bodyPr wrap="square">
            <a:spAutoFit/>
          </a:bodyPr>
          <a:lstStyle/>
          <a:p>
            <a:r>
              <a:rPr lang="en-US" b="1" dirty="0" err="1">
                <a:solidFill>
                  <a:srgbClr val="000000"/>
                </a:solidFill>
                <a:latin typeface="Times New Roman" pitchFamily="18" charset="0"/>
                <a:cs typeface="Times New Roman" pitchFamily="18" charset="0"/>
              </a:rPr>
              <a:t>Structura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unui</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cuvânt</a:t>
            </a:r>
            <a:r>
              <a:rPr lang="en-US" b="1" dirty="0">
                <a:solidFill>
                  <a:srgbClr val="000000"/>
                </a:solidFill>
                <a:latin typeface="Times New Roman" pitchFamily="18" charset="0"/>
                <a:cs typeface="Times New Roman" pitchFamily="18" charset="0"/>
              </a:rPr>
              <a:t> serial </a:t>
            </a:r>
            <a:r>
              <a:rPr lang="en-US" b="1" dirty="0" err="1">
                <a:solidFill>
                  <a:srgbClr val="000000"/>
                </a:solidFill>
                <a:latin typeface="Times New Roman" pitchFamily="18" charset="0"/>
                <a:cs typeface="Times New Roman" pitchFamily="18" charset="0"/>
              </a:rPr>
              <a:t>asincron</a:t>
            </a:r>
            <a:r>
              <a:rPr lang="en-US" dirty="0">
                <a:latin typeface="Times New Roman" pitchFamily="18" charset="0"/>
                <a:cs typeface="Times New Roman" pitchFamily="18" charset="0"/>
              </a:rPr>
              <a:t> </a:t>
            </a:r>
          </a:p>
        </p:txBody>
      </p:sp>
      <p:sp>
        <p:nvSpPr>
          <p:cNvPr id="8" name="Прямоугольник 7"/>
          <p:cNvSpPr/>
          <p:nvPr/>
        </p:nvSpPr>
        <p:spPr>
          <a:xfrm>
            <a:off x="0" y="476149"/>
            <a:ext cx="6096000" cy="923330"/>
          </a:xfrm>
          <a:prstGeom prst="rect">
            <a:avLst/>
          </a:prstGeom>
        </p:spPr>
        <p:txBody>
          <a:bodyPr>
            <a:spAutoFit/>
          </a:bodyPr>
          <a:lstStyle/>
          <a:p>
            <a:r>
              <a:rPr lang="en-US" dirty="0" err="1">
                <a:solidFill>
                  <a:srgbClr val="000000"/>
                </a:solidFill>
                <a:latin typeface="Times New Roman" panose="02020603050405020304" pitchFamily="18" charset="0"/>
                <a:cs typeface="Times New Roman" panose="02020603050405020304" pitchFamily="18" charset="0"/>
              </a:rPr>
              <a:t>Linia</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transmisie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repaus</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starea</a:t>
            </a:r>
            <a:r>
              <a:rPr lang="en-US" dirty="0">
                <a:solidFill>
                  <a:srgbClr val="000000"/>
                </a:solidFill>
                <a:latin typeface="Times New Roman" panose="02020603050405020304" pitchFamily="18" charset="0"/>
                <a:cs typeface="Times New Roman" panose="02020603050405020304" pitchFamily="18" charset="0"/>
              </a:rPr>
              <a:t> MARK (1 logic). </a:t>
            </a:r>
            <a:r>
              <a:rPr lang="en-US" dirty="0" err="1">
                <a:solidFill>
                  <a:srgbClr val="000000"/>
                </a:solidFill>
                <a:latin typeface="Times New Roman" panose="02020603050405020304" pitchFamily="18" charset="0"/>
                <a:cs typeface="Times New Roman" panose="02020603050405020304" pitchFamily="18" charset="0"/>
              </a:rPr>
              <a:t>Emisia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unui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caracter</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este</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precedată</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de </a:t>
            </a:r>
            <a:r>
              <a:rPr lang="en-US" dirty="0" err="1">
                <a:solidFill>
                  <a:srgbClr val="000000"/>
                </a:solidFill>
                <a:latin typeface="Times New Roman" panose="02020603050405020304" pitchFamily="18" charset="0"/>
                <a:cs typeface="Times New Roman" panose="02020603050405020304" pitchFamily="18" charset="0"/>
              </a:rPr>
              <a:t>trecerea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liniei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starea</a:t>
            </a:r>
            <a:r>
              <a:rPr lang="en-US" dirty="0">
                <a:solidFill>
                  <a:srgbClr val="000000"/>
                </a:solidFill>
                <a:latin typeface="Times New Roman" panose="02020603050405020304" pitchFamily="18" charset="0"/>
                <a:cs typeface="Times New Roman" panose="02020603050405020304" pitchFamily="18" charset="0"/>
              </a:rPr>
              <a:t> SPACE (0 logic) </a:t>
            </a:r>
            <a:r>
              <a:rPr lang="en-US" dirty="0" err="1">
                <a:solidFill>
                  <a:srgbClr val="000000"/>
                </a:solidFill>
                <a:latin typeface="Times New Roman" panose="02020603050405020304" pitchFamily="18" charset="0"/>
                <a:cs typeface="Times New Roman" panose="02020603050405020304" pitchFamily="18" charset="0"/>
              </a:rPr>
              <a:t>pe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durata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unui</a:t>
            </a:r>
            <a:r>
              <a:rPr lang="en-US" dirty="0">
                <a:solidFill>
                  <a:srgbClr val="000000"/>
                </a:solidFill>
                <a:latin typeface="Times New Roman" panose="02020603050405020304" pitchFamily="18" charset="0"/>
                <a:cs typeface="Times New Roman" panose="02020603050405020304" pitchFamily="18" charset="0"/>
              </a:rPr>
              <a:t> bit </a:t>
            </a:r>
            <a:r>
              <a:rPr lang="en-US" dirty="0" err="1">
                <a:solidFill>
                  <a:srgbClr val="000000"/>
                </a:solidFill>
                <a:latin typeface="Times New Roman" panose="02020603050405020304" pitchFamily="18" charset="0"/>
                <a:cs typeface="Times New Roman" panose="02020603050405020304" pitchFamily="18" charset="0"/>
              </a:rPr>
              <a:t>numit</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de START</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pic>
        <p:nvPicPr>
          <p:cNvPr id="9" name="Рисунок 8"/>
          <p:cNvPicPr>
            <a:picLocks noChangeAspect="1"/>
          </p:cNvPicPr>
          <p:nvPr/>
        </p:nvPicPr>
        <p:blipFill>
          <a:blip r:embed="rId3" cstate="print"/>
          <a:stretch>
            <a:fillRect/>
          </a:stretch>
        </p:blipFill>
        <p:spPr>
          <a:xfrm>
            <a:off x="0" y="2193036"/>
            <a:ext cx="6558725" cy="2193653"/>
          </a:xfrm>
          <a:prstGeom prst="rect">
            <a:avLst/>
          </a:prstGeom>
        </p:spPr>
      </p:pic>
      <p:sp>
        <p:nvSpPr>
          <p:cNvPr id="10" name="Прямоугольник 9"/>
          <p:cNvSpPr/>
          <p:nvPr/>
        </p:nvSpPr>
        <p:spPr>
          <a:xfrm>
            <a:off x="1438656" y="4386689"/>
            <a:ext cx="3956304" cy="369332"/>
          </a:xfrm>
          <a:prstGeom prst="rect">
            <a:avLst/>
          </a:prstGeom>
        </p:spPr>
        <p:txBody>
          <a:bodyPr wrap="square">
            <a:spAutoFit/>
          </a:bodyPr>
          <a:lstStyle/>
          <a:p>
            <a:r>
              <a:rPr lang="en-US" dirty="0" err="1">
                <a:solidFill>
                  <a:srgbClr val="000000"/>
                </a:solidFill>
                <a:latin typeface="TimesNewRomanPSMT"/>
              </a:rPr>
              <a:t>Structura</a:t>
            </a:r>
            <a:r>
              <a:rPr lang="en-US" dirty="0">
                <a:solidFill>
                  <a:srgbClr val="000000"/>
                </a:solidFill>
                <a:latin typeface="TimesNewRomanPSMT"/>
              </a:rPr>
              <a:t> </a:t>
            </a:r>
            <a:r>
              <a:rPr lang="en-US" dirty="0" err="1">
                <a:solidFill>
                  <a:srgbClr val="000000"/>
                </a:solidFill>
                <a:latin typeface="TimesNewRomanPSMT"/>
              </a:rPr>
              <a:t>unui</a:t>
            </a:r>
            <a:r>
              <a:rPr lang="en-US" dirty="0">
                <a:solidFill>
                  <a:srgbClr val="000000"/>
                </a:solidFill>
                <a:latin typeface="TimesNewRomanPSMT"/>
              </a:rPr>
              <a:t> </a:t>
            </a:r>
            <a:r>
              <a:rPr lang="en-US" dirty="0" err="1">
                <a:solidFill>
                  <a:srgbClr val="000000"/>
                </a:solidFill>
                <a:latin typeface="TimesNewRomanPSMT"/>
              </a:rPr>
              <a:t>cuvânt</a:t>
            </a:r>
            <a:r>
              <a:rPr lang="en-US" dirty="0">
                <a:solidFill>
                  <a:srgbClr val="000000"/>
                </a:solidFill>
                <a:latin typeface="TimesNewRomanPSMT"/>
              </a:rPr>
              <a:t> serial </a:t>
            </a:r>
            <a:r>
              <a:rPr lang="en-US" dirty="0" err="1">
                <a:solidFill>
                  <a:srgbClr val="000000"/>
                </a:solidFill>
                <a:latin typeface="TimesNewRomanPSMT"/>
              </a:rPr>
              <a:t>asincron</a:t>
            </a:r>
            <a:r>
              <a:rPr lang="en-US" dirty="0"/>
              <a:t> </a:t>
            </a:r>
          </a:p>
        </p:txBody>
      </p:sp>
      <p:sp>
        <p:nvSpPr>
          <p:cNvPr id="11" name="Прямоугольник 10"/>
          <p:cNvSpPr/>
          <p:nvPr/>
        </p:nvSpPr>
        <p:spPr>
          <a:xfrm>
            <a:off x="231362" y="4826675"/>
            <a:ext cx="6096000" cy="1477328"/>
          </a:xfrm>
          <a:prstGeom prst="rect">
            <a:avLst/>
          </a:prstGeom>
        </p:spPr>
        <p:txBody>
          <a:bodyPr>
            <a:spAutoFit/>
          </a:bodyPr>
          <a:lstStyle/>
          <a:p>
            <a:r>
              <a:rPr lang="en-US" dirty="0">
                <a:solidFill>
                  <a:srgbClr val="000000"/>
                </a:solidFill>
                <a:latin typeface="Times New Roman" panose="02020603050405020304" pitchFamily="18" charset="0"/>
                <a:cs typeface="Times New Roman" panose="02020603050405020304" pitchFamily="18" charset="0"/>
              </a:rPr>
              <a:t>a </a:t>
            </a:r>
            <a:r>
              <a:rPr lang="en-US" dirty="0" err="1">
                <a:solidFill>
                  <a:srgbClr val="000000"/>
                </a:solidFill>
                <a:latin typeface="Times New Roman" panose="02020603050405020304" pitchFamily="18" charset="0"/>
                <a:cs typeface="Times New Roman" panose="02020603050405020304" pitchFamily="18" charset="0"/>
              </a:rPr>
              <a:t>fost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marcată</a:t>
            </a:r>
            <a:r>
              <a:rPr lang="en-US" dirty="0">
                <a:solidFill>
                  <a:srgbClr val="000000"/>
                </a:solidFill>
                <a:latin typeface="Times New Roman" panose="02020603050405020304" pitchFamily="18" charset="0"/>
                <a:cs typeface="Times New Roman" panose="02020603050405020304" pitchFamily="18" charset="0"/>
              </a:rPr>
              <a:t> cu </a:t>
            </a:r>
            <a:r>
              <a:rPr lang="en-US" dirty="0" err="1">
                <a:solidFill>
                  <a:srgbClr val="000000"/>
                </a:solidFill>
                <a:latin typeface="Times New Roman" panose="02020603050405020304" pitchFamily="18" charset="0"/>
                <a:cs typeface="Times New Roman" panose="02020603050405020304" pitchFamily="18" charset="0"/>
              </a:rPr>
              <a:t>săgeţi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roşii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informaţia</a:t>
            </a:r>
            <a:r>
              <a:rPr lang="en-US" dirty="0">
                <a:solidFill>
                  <a:srgbClr val="000000"/>
                </a:solidFill>
                <a:latin typeface="Times New Roman" panose="02020603050405020304" pitchFamily="18" charset="0"/>
                <a:cs typeface="Times New Roman" panose="02020603050405020304" pitchFamily="18" charset="0"/>
              </a:rPr>
              <a:t> de </a:t>
            </a:r>
            <a:r>
              <a:rPr lang="en-US" dirty="0" err="1">
                <a:solidFill>
                  <a:srgbClr val="000000"/>
                </a:solidFill>
                <a:latin typeface="Times New Roman" panose="02020603050405020304" pitchFamily="18" charset="0"/>
                <a:cs typeface="Times New Roman" panose="02020603050405020304" pitchFamily="18" charset="0"/>
              </a:rPr>
              <a:t>sincronizare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biţii</a:t>
            </a:r>
            <a:r>
              <a:rPr lang="en-US" dirty="0">
                <a:solidFill>
                  <a:srgbClr val="000000"/>
                </a:solidFill>
                <a:latin typeface="Times New Roman" panose="02020603050405020304" pitchFamily="18" charset="0"/>
                <a:cs typeface="Times New Roman" panose="02020603050405020304" pitchFamily="18" charset="0"/>
              </a:rPr>
              <a:t> de START </a:t>
            </a:r>
            <a:r>
              <a:rPr lang="en-US" dirty="0" err="1" smtClean="0">
                <a:solidFill>
                  <a:srgbClr val="000000"/>
                </a:solidFill>
                <a:latin typeface="Times New Roman" panose="02020603050405020304" pitchFamily="18" charset="0"/>
                <a:cs typeface="Times New Roman" panose="02020603050405020304" pitchFamily="18" charset="0"/>
              </a:rPr>
              <a:t>şi</a:t>
            </a:r>
            <a:r>
              <a:rPr lang="en-US" dirty="0" smtClean="0">
                <a:solidFill>
                  <a:srgbClr val="000000"/>
                </a:solidFill>
                <a:latin typeface="Times New Roman" panose="02020603050405020304" pitchFamily="18" charset="0"/>
                <a:cs typeface="Times New Roman" panose="02020603050405020304" pitchFamily="18" charset="0"/>
              </a:rPr>
              <a:t> STOP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Această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informaţie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cel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mai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favorabil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caz</a:t>
            </a:r>
            <a:r>
              <a:rPr lang="en-US" dirty="0">
                <a:solidFill>
                  <a:srgbClr val="000000"/>
                </a:solidFill>
                <a:latin typeface="Times New Roman" panose="02020603050405020304" pitchFamily="18" charset="0"/>
                <a:cs typeface="Times New Roman" panose="02020603050405020304" pitchFamily="18" charset="0"/>
              </a:rPr>
              <a:t> 2 </a:t>
            </a:r>
            <a:r>
              <a:rPr lang="en-US" dirty="0" err="1">
                <a:solidFill>
                  <a:srgbClr val="000000"/>
                </a:solidFill>
                <a:latin typeface="Times New Roman" panose="02020603050405020304" pitchFamily="18" charset="0"/>
                <a:cs typeface="Times New Roman" panose="02020603050405020304" pitchFamily="18" charset="0"/>
              </a:rPr>
              <a:t>biţi</a:t>
            </a:r>
            <a:r>
              <a:rPr lang="en-US" dirty="0">
                <a:solidFill>
                  <a:srgbClr val="000000"/>
                </a:solidFill>
                <a:latin typeface="Times New Roman" panose="02020603050405020304" pitchFamily="18" charset="0"/>
                <a:cs typeface="Times New Roman" panose="02020603050405020304" pitchFamily="18" charset="0"/>
              </a:rPr>
              <a:t>, care la 8 </a:t>
            </a:r>
            <a:r>
              <a:rPr lang="en-US" dirty="0" err="1">
                <a:solidFill>
                  <a:srgbClr val="000000"/>
                </a:solidFill>
                <a:latin typeface="Times New Roman" panose="02020603050405020304" pitchFamily="18" charset="0"/>
                <a:cs typeface="Times New Roman" panose="02020603050405020304" pitchFamily="18" charset="0"/>
              </a:rPr>
              <a:t>biţi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transmişi</a:t>
            </a:r>
            <a:r>
              <a:rPr lang="en-US" dirty="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în</a:t>
            </a:r>
            <a:r>
              <a:rPr lang="en-US" dirty="0" smtClean="0">
                <a:solidFill>
                  <a:srgbClr val="000000"/>
                </a:solidFill>
                <a:latin typeface="Times New Roman" panose="02020603050405020304" pitchFamily="18" charset="0"/>
                <a:cs typeface="Times New Roman" panose="02020603050405020304" pitchFamily="18" charset="0"/>
              </a:rPr>
              <a:t> </a:t>
            </a:r>
            <a:r>
              <a:rPr lang="en-US" dirty="0" err="1" smtClean="0">
                <a:solidFill>
                  <a:srgbClr val="000000"/>
                </a:solidFill>
                <a:latin typeface="Times New Roman" panose="02020603050405020304" pitchFamily="18" charset="0"/>
                <a:cs typeface="Times New Roman" panose="02020603050405020304" pitchFamily="18" charset="0"/>
              </a:rPr>
              <a:t>cuvânt</a:t>
            </a:r>
            <a:r>
              <a:rPr lang="en-US" dirty="0" smtClean="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înseamnă</a:t>
            </a:r>
            <a:r>
              <a:rPr lang="en-US" b="1" dirty="0">
                <a:solidFill>
                  <a:srgbClr val="000000"/>
                </a:solidFill>
                <a:latin typeface="Times New Roman" panose="02020603050405020304" pitchFamily="18" charset="0"/>
                <a:cs typeface="Times New Roman" panose="02020603050405020304" pitchFamily="18" charset="0"/>
              </a:rPr>
              <a:t> 25%. </a:t>
            </a:r>
            <a:r>
              <a:rPr lang="en-US" b="1" dirty="0" err="1">
                <a:solidFill>
                  <a:srgbClr val="000000"/>
                </a:solidFill>
                <a:latin typeface="Times New Roman" panose="02020603050405020304" pitchFamily="18" charset="0"/>
                <a:cs typeface="Times New Roman" panose="02020603050405020304" pitchFamily="18" charset="0"/>
              </a:rPr>
              <a:t>Informaţia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suplimentară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transmisă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în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cazul</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acesta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este</a:t>
            </a:r>
            <a:r>
              <a:rPr lang="en-US" dirty="0">
                <a:solidFill>
                  <a:srgbClr val="000000"/>
                </a:solidFill>
                <a:latin typeface="Times New Roman" panose="02020603050405020304" pitchFamily="18" charset="0"/>
                <a:cs typeface="Times New Roman" panose="02020603050405020304" pitchFamily="18" charset="0"/>
              </a:rPr>
              <a:t> 25%.</a:t>
            </a:r>
            <a:r>
              <a:rPr lang="en-US" dirty="0">
                <a:latin typeface="Times New Roman" panose="02020603050405020304" pitchFamily="18" charset="0"/>
                <a:cs typeface="Times New Roman" panose="02020603050405020304" pitchFamily="18" charset="0"/>
              </a:rPr>
              <a:t> </a:t>
            </a:r>
            <a:r>
              <a:rPr lang="en-US" dirty="0"/>
              <a:t/>
            </a:r>
            <a:br>
              <a:rPr lang="en-US" dirty="0"/>
            </a:br>
            <a:endParaRPr lang="en-US" dirty="0"/>
          </a:p>
        </p:txBody>
      </p:sp>
    </p:spTree>
    <p:extLst>
      <p:ext uri="{BB962C8B-B14F-4D97-AF65-F5344CB8AC3E}">
        <p14:creationId xmlns:p14="http://schemas.microsoft.com/office/powerpoint/2010/main" xmlns="" val="421859841"/>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10742</TotalTime>
  <Words>6271</Words>
  <Application>Microsoft Office PowerPoint</Application>
  <PresentationFormat>Произвольный</PresentationFormat>
  <Paragraphs>315</Paragraphs>
  <Slides>56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Office Theme</vt:lpstr>
      <vt:lpstr>Sisteme de comunicatie si transmitere de Date T.5 – Interfeţe seriale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Verisuni RS-232</vt:lpstr>
      <vt:lpstr>Слайд 24</vt:lpstr>
      <vt:lpstr>Interfeţe standard la nivelul fizic</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Circuite și Dispozitive Electronice  L.1 – Introducere </dc:title>
  <dc:creator>Пользователь Windows</dc:creator>
  <cp:lastModifiedBy>Пользователь Windows</cp:lastModifiedBy>
  <cp:revision>470</cp:revision>
  <dcterms:created xsi:type="dcterms:W3CDTF">2020-08-28T11:28:42Z</dcterms:created>
  <dcterms:modified xsi:type="dcterms:W3CDTF">2023-03-01T08:22:02Z</dcterms:modified>
</cp:coreProperties>
</file>