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28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89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3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9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49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123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99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8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3673F-EE26-4286-AD61-D7A6A9AAFA32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D0D58-B257-4AC8-A81B-8944D819E8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9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06687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effectLst/>
              </a:rPr>
              <a:t>Tratarea</a:t>
            </a:r>
            <a:r>
              <a:rPr lang="en-US" sz="6000" b="1" dirty="0" smtClean="0">
                <a:effectLst/>
              </a:rPr>
              <a:t> </a:t>
            </a:r>
            <a:r>
              <a:rPr lang="en-US" sz="6000" b="1" dirty="0" err="1" smtClean="0">
                <a:effectLst/>
              </a:rPr>
              <a:t>evenimentelor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en-US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7390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effectLst/>
              </a:rPr>
              <a:t>Tipuri</a:t>
            </a:r>
            <a:r>
              <a:rPr lang="en-US" sz="3200" b="1" dirty="0" smtClean="0">
                <a:effectLst/>
              </a:rPr>
              <a:t> de </a:t>
            </a:r>
            <a:r>
              <a:rPr lang="en-US" sz="3200" b="1" dirty="0" err="1" smtClean="0">
                <a:effectLst/>
              </a:rPr>
              <a:t>evenimente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vi-VN" dirty="0" smtClean="0">
                <a:effectLst/>
              </a:rPr>
              <a:t>Evenimentele se împart în două categorii:</a:t>
            </a:r>
          </a:p>
          <a:p>
            <a:pPr algn="just"/>
            <a:r>
              <a:rPr lang="vi-VN" dirty="0" smtClean="0">
                <a:effectLst/>
              </a:rPr>
              <a:t>de nivel jos</a:t>
            </a:r>
          </a:p>
          <a:p>
            <a:pPr algn="just"/>
            <a:r>
              <a:rPr lang="vi-VN" dirty="0" smtClean="0">
                <a:effectLst/>
              </a:rPr>
              <a:t>Semantice</a:t>
            </a:r>
            <a:endParaRPr lang="ro-RO" dirty="0" smtClean="0">
              <a:effectLst/>
            </a:endParaRPr>
          </a:p>
          <a:p>
            <a:pPr algn="just"/>
            <a:endParaRPr lang="vi-VN" dirty="0" smtClean="0">
              <a:effectLst/>
            </a:endParaRPr>
          </a:p>
          <a:p>
            <a:pPr algn="just"/>
            <a:r>
              <a:rPr lang="vi-VN" b="1" dirty="0" smtClean="0">
                <a:effectLst/>
              </a:rPr>
              <a:t>Evenimentele de nivel jos</a:t>
            </a:r>
            <a:r>
              <a:rPr lang="ro-RO" b="1" dirty="0" smtClean="0">
                <a:effectLst/>
              </a:rPr>
              <a:t> </a:t>
            </a:r>
            <a:r>
              <a:rPr lang="vi-VN" dirty="0" smtClean="0">
                <a:effectLst/>
              </a:rPr>
              <a:t>reprezintă o interacţiune de nivel jos cum ar fi o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apăsare de tastă, mişcarea mouse-ului, sau o operaţie asupra unei ferestre.</a:t>
            </a:r>
            <a:r>
              <a:rPr lang="ro-RO" dirty="0" smtClean="0">
                <a:effectLst/>
              </a:rPr>
              <a:t> S</a:t>
            </a:r>
            <a:r>
              <a:rPr lang="vi-VN" dirty="0" smtClean="0">
                <a:effectLst/>
              </a:rPr>
              <a:t>unt enumerate clasele ce descriu aceste evenimente şi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operaţiunile efectuate(asupra unei componente) care le generează:</a:t>
            </a:r>
            <a:endParaRPr lang="ro-RO" dirty="0" smtClean="0">
              <a:effectLst/>
            </a:endParaRPr>
          </a:p>
          <a:p>
            <a:pPr algn="just"/>
            <a:r>
              <a:rPr lang="vi-VN" dirty="0" smtClean="0">
                <a:effectLst/>
              </a:rPr>
              <a:t>ComponentEvent</a:t>
            </a:r>
            <a:r>
              <a:rPr lang="ro-RO" dirty="0" smtClean="0">
                <a:effectLst/>
              </a:rPr>
              <a:t>        </a:t>
            </a:r>
            <a:r>
              <a:rPr lang="vi-VN" dirty="0" smtClean="0">
                <a:effectLst/>
              </a:rPr>
              <a:t>Ascundere,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deplasare,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redimensionare,</a:t>
            </a:r>
            <a:r>
              <a:rPr lang="ro-RO" dirty="0" smtClean="0">
                <a:effectLst/>
              </a:rPr>
              <a:t>            </a:t>
            </a:r>
          </a:p>
          <a:p>
            <a:pPr algn="just"/>
            <a:r>
              <a:rPr lang="ro-RO" dirty="0"/>
              <a:t> </a:t>
            </a:r>
            <a:r>
              <a:rPr lang="ro-RO" dirty="0" smtClean="0"/>
              <a:t>                                         </a:t>
            </a:r>
            <a:r>
              <a:rPr lang="vi-VN" dirty="0" smtClean="0">
                <a:effectLst/>
              </a:rPr>
              <a:t>afişare </a:t>
            </a:r>
            <a:endParaRPr lang="ro-RO" dirty="0" smtClean="0">
              <a:effectLst/>
            </a:endParaRPr>
          </a:p>
          <a:p>
            <a:pPr algn="just"/>
            <a:r>
              <a:rPr lang="vi-VN" dirty="0" smtClean="0">
                <a:effectLst/>
              </a:rPr>
              <a:t>ContainerEvent</a:t>
            </a:r>
            <a:r>
              <a:rPr lang="ro-RO" dirty="0" smtClean="0">
                <a:effectLst/>
              </a:rPr>
              <a:t>                   </a:t>
            </a:r>
            <a:r>
              <a:rPr lang="vi-VN" dirty="0" smtClean="0">
                <a:effectLst/>
              </a:rPr>
              <a:t>Adăugare pe container, eliminare</a:t>
            </a:r>
          </a:p>
          <a:p>
            <a:pPr algn="just"/>
            <a:r>
              <a:rPr lang="vi-VN" dirty="0" smtClean="0">
                <a:effectLst/>
              </a:rPr>
              <a:t>FocusEvent</a:t>
            </a:r>
            <a:r>
              <a:rPr lang="ro-RO" dirty="0" smtClean="0">
                <a:effectLst/>
              </a:rPr>
              <a:t>                          </a:t>
            </a:r>
            <a:r>
              <a:rPr lang="vi-VN" dirty="0" smtClean="0">
                <a:effectLst/>
              </a:rPr>
              <a:t>Obţinere, pierdere focus</a:t>
            </a:r>
          </a:p>
          <a:p>
            <a:pPr algn="just"/>
            <a:r>
              <a:rPr lang="vi-VN" dirty="0" smtClean="0">
                <a:effectLst/>
              </a:rPr>
              <a:t>KeyEvent</a:t>
            </a:r>
            <a:r>
              <a:rPr lang="ro-RO" dirty="0" smtClean="0">
                <a:effectLst/>
              </a:rPr>
              <a:t>                               </a:t>
            </a:r>
            <a:r>
              <a:rPr lang="vi-VN" dirty="0" smtClean="0">
                <a:effectLst/>
              </a:rPr>
              <a:t>Apăsare, eliberare taste, tastare </a:t>
            </a:r>
          </a:p>
          <a:p>
            <a:pPr algn="just"/>
            <a:r>
              <a:rPr lang="vi-VN" dirty="0" smtClean="0">
                <a:effectLst/>
              </a:rPr>
              <a:t>MouseEvent</a:t>
            </a:r>
            <a:r>
              <a:rPr lang="ro-RO" dirty="0" smtClean="0">
                <a:effectLst/>
              </a:rPr>
              <a:t>                         </a:t>
            </a:r>
            <a:r>
              <a:rPr lang="vi-VN" dirty="0" smtClean="0">
                <a:effectLst/>
              </a:rPr>
              <a:t>Operaţiuni cu mouse-ul: click, drag, etc.</a:t>
            </a:r>
          </a:p>
          <a:p>
            <a:pPr algn="just"/>
            <a:r>
              <a:rPr lang="vi-VN" dirty="0" smtClean="0">
                <a:effectLst/>
              </a:rPr>
              <a:t>WindowEvent</a:t>
            </a:r>
            <a:r>
              <a:rPr lang="ro-RO" dirty="0" smtClean="0">
                <a:effectLst/>
              </a:rPr>
              <a:t>                      </a:t>
            </a:r>
            <a:r>
              <a:rPr lang="vi-VN" dirty="0" smtClean="0">
                <a:effectLst/>
              </a:rPr>
              <a:t>Operaţiuni asupra ferestrelor: minimizare,</a:t>
            </a:r>
          </a:p>
          <a:p>
            <a:pPr marL="0" indent="0" algn="just">
              <a:buNone/>
            </a:pPr>
            <a:r>
              <a:rPr lang="ro-RO" dirty="0" smtClean="0">
                <a:effectLst/>
              </a:rPr>
              <a:t>                                                        </a:t>
            </a:r>
            <a:r>
              <a:rPr lang="vi-VN" dirty="0" smtClean="0">
                <a:effectLst/>
              </a:rPr>
              <a:t>maximizare,etc.</a:t>
            </a:r>
          </a:p>
          <a:p>
            <a:endParaRPr lang="vi-VN" dirty="0" smtClean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7214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>
                <a:effectLst/>
              </a:rPr>
              <a:t>Evenimentele semantice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reprezintă interacţiunea cu o componentă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GUI: apăsarea unui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buton, selectarea unui articol dintr-o listă, etc. Clasele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care descriu aceste tipuri de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evenimente sunt:</a:t>
            </a:r>
          </a:p>
          <a:p>
            <a:r>
              <a:rPr lang="vi-VN" dirty="0" smtClean="0">
                <a:effectLst/>
              </a:rPr>
              <a:t>ActionEvent</a:t>
            </a:r>
            <a:r>
              <a:rPr lang="ro-RO" dirty="0" smtClean="0">
                <a:effectLst/>
              </a:rPr>
              <a:t>              </a:t>
            </a:r>
            <a:r>
              <a:rPr lang="vi-VN" dirty="0" smtClean="0">
                <a:effectLst/>
              </a:rPr>
              <a:t>Acţionare</a:t>
            </a:r>
          </a:p>
          <a:p>
            <a:r>
              <a:rPr lang="vi-VN" dirty="0" smtClean="0">
                <a:effectLst/>
              </a:rPr>
              <a:t> AdjustmentEvent </a:t>
            </a:r>
            <a:r>
              <a:rPr lang="ro-RO" dirty="0" smtClean="0">
                <a:effectLst/>
              </a:rPr>
              <a:t>  </a:t>
            </a:r>
            <a:r>
              <a:rPr lang="vi-VN" dirty="0" smtClean="0">
                <a:effectLst/>
              </a:rPr>
              <a:t>Ajustarea unei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valori</a:t>
            </a:r>
            <a:endParaRPr lang="ro-RO" dirty="0"/>
          </a:p>
          <a:p>
            <a:r>
              <a:rPr lang="vi-VN" dirty="0" smtClean="0">
                <a:effectLst/>
              </a:rPr>
              <a:t>ItemEvent</a:t>
            </a:r>
            <a:r>
              <a:rPr lang="ro-RO" dirty="0" smtClean="0">
                <a:effectLst/>
              </a:rPr>
              <a:t>                  </a:t>
            </a:r>
            <a:r>
              <a:rPr lang="vi-VN" dirty="0" smtClean="0">
                <a:effectLst/>
              </a:rPr>
              <a:t>Schimbarea stării</a:t>
            </a:r>
          </a:p>
          <a:p>
            <a:r>
              <a:rPr lang="vi-VN" dirty="0" smtClean="0">
                <a:effectLst/>
              </a:rPr>
              <a:t> TextEvent </a:t>
            </a:r>
            <a:r>
              <a:rPr lang="ro-RO" dirty="0" smtClean="0">
                <a:effectLst/>
              </a:rPr>
              <a:t>                </a:t>
            </a:r>
            <a:r>
              <a:rPr lang="vi-VN" dirty="0" smtClean="0">
                <a:effectLst/>
              </a:rPr>
              <a:t>Schimbarea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textului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129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200" b="1" dirty="0"/>
              <a:t>C</a:t>
            </a:r>
            <a:r>
              <a:rPr lang="it-IT" sz="3200" b="1" dirty="0" smtClean="0">
                <a:effectLst/>
              </a:rPr>
              <a:t>omponentele AWT şi tipurile de evenimente</a:t>
            </a:r>
            <a:br>
              <a:rPr lang="it-IT" sz="3200" b="1" dirty="0" smtClean="0">
                <a:effectLst/>
              </a:rPr>
            </a:br>
            <a:r>
              <a:rPr lang="it-IT" sz="3200" b="1" dirty="0" smtClean="0">
                <a:effectLst/>
              </a:rPr>
              <a:t>generate</a:t>
            </a:r>
            <a:br>
              <a:rPr lang="it-IT" sz="3200" b="1" dirty="0" smtClean="0">
                <a:effectLst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Component</a:t>
            </a:r>
            <a:r>
              <a:rPr lang="ro-RO" dirty="0" smtClean="0">
                <a:effectLst/>
              </a:rPr>
              <a:t>    </a:t>
            </a:r>
            <a:r>
              <a:rPr lang="en-US" dirty="0" err="1" smtClean="0">
                <a:effectLst/>
              </a:rPr>
              <a:t>ComponentListener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                      </a:t>
            </a:r>
            <a:r>
              <a:rPr lang="ro-RO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FocusListener</a:t>
            </a:r>
            <a:r>
              <a:rPr lang="ro-RO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                       </a:t>
            </a:r>
            <a:r>
              <a:rPr lang="en-US" dirty="0" err="1" smtClean="0">
                <a:effectLst/>
              </a:rPr>
              <a:t>KeyListener</a:t>
            </a:r>
            <a:r>
              <a:rPr lang="ro-RO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                       </a:t>
            </a:r>
            <a:r>
              <a:rPr lang="en-US" dirty="0" err="1" smtClean="0">
                <a:effectLst/>
              </a:rPr>
              <a:t>MouseListener</a:t>
            </a:r>
            <a:r>
              <a:rPr lang="ro-RO" dirty="0" smtClean="0">
                <a:effectLst/>
              </a:rPr>
              <a:t>    </a:t>
            </a:r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                       </a:t>
            </a:r>
            <a:r>
              <a:rPr lang="en-US" dirty="0" err="1" smtClean="0">
                <a:effectLst/>
              </a:rPr>
              <a:t>MouseMotionListener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Container</a:t>
            </a:r>
            <a:r>
              <a:rPr lang="ro-RO" dirty="0" smtClean="0">
                <a:effectLst/>
              </a:rPr>
              <a:t>      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ContainerListener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Window </a:t>
            </a:r>
            <a:r>
              <a:rPr lang="ro-RO" dirty="0" smtClean="0">
                <a:effectLst/>
              </a:rPr>
              <a:t>         </a:t>
            </a:r>
            <a:r>
              <a:rPr lang="en-US" dirty="0" err="1" smtClean="0">
                <a:effectLst/>
              </a:rPr>
              <a:t>WindowListener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Button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List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MenuItem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TextField</a:t>
            </a:r>
            <a:r>
              <a:rPr lang="ro-RO" dirty="0" smtClean="0">
                <a:effectLst/>
              </a:rPr>
              <a:t>           </a:t>
            </a:r>
            <a:r>
              <a:rPr lang="ro-RO" dirty="0" smtClean="0">
                <a:effectLst/>
              </a:rPr>
              <a:t>Action 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Choice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Checkbox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ListCheckbox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MenuItem</a:t>
            </a:r>
            <a:r>
              <a:rPr lang="ro-RO" dirty="0" smtClean="0">
                <a:effectLst/>
              </a:rPr>
              <a:t>          ItemListener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Scrollbar</a:t>
            </a:r>
            <a:r>
              <a:rPr lang="ro-RO" dirty="0" smtClean="0">
                <a:effectLst/>
              </a:rPr>
              <a:t>             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AdjustmentListener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TextField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TextAreaT</a:t>
            </a:r>
            <a:r>
              <a:rPr lang="ro-RO" dirty="0" smtClean="0">
                <a:effectLst/>
              </a:rPr>
              <a:t>            </a:t>
            </a:r>
            <a:r>
              <a:rPr lang="en-US" dirty="0" err="1" smtClean="0">
                <a:effectLst/>
              </a:rPr>
              <a:t>extListener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304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algn="l"/>
            <a:r>
              <a:rPr lang="vi-VN" sz="3600" b="1" dirty="0" smtClean="0">
                <a:effectLst/>
              </a:rPr>
              <a:t>Pentru</a:t>
            </a:r>
            <a:r>
              <a:rPr lang="ro-RO" sz="3600" b="1" dirty="0" smtClean="0">
                <a:effectLst/>
              </a:rPr>
              <a:t> </a:t>
            </a:r>
            <a:r>
              <a:rPr lang="ro-RO" sz="3600" b="1" dirty="0" smtClean="0"/>
              <a:t> </a:t>
            </a:r>
            <a:r>
              <a:rPr lang="vi-VN" sz="3600" b="1" dirty="0" smtClean="0">
                <a:effectLst/>
              </a:rPr>
              <a:t>interf</a:t>
            </a:r>
            <a:r>
              <a:rPr lang="ro-RO" sz="3600" b="1" dirty="0" smtClean="0">
                <a:effectLst/>
              </a:rPr>
              <a:t>ețe</a:t>
            </a:r>
            <a:r>
              <a:rPr lang="vi-VN" sz="3600" b="1" dirty="0" smtClean="0">
                <a:effectLst/>
              </a:rPr>
              <a:t>, metodele puse la</a:t>
            </a:r>
            <a:r>
              <a:rPr lang="ro-RO" sz="3600" b="1" dirty="0" smtClean="0">
                <a:effectLst/>
              </a:rPr>
              <a:t> </a:t>
            </a:r>
            <a:r>
              <a:rPr lang="vi-VN" sz="3600" b="1" dirty="0" smtClean="0">
                <a:effectLst/>
              </a:rPr>
              <a:t>dispozitie şi care trebuie implementate de către clasa</a:t>
            </a:r>
            <a:r>
              <a:rPr lang="ro-RO" sz="3600" b="1" dirty="0"/>
              <a:t> </a:t>
            </a:r>
            <a:r>
              <a:rPr lang="vi-VN" sz="3600" b="1" dirty="0" smtClean="0">
                <a:effectLst/>
              </a:rPr>
              <a:t>ascultător.</a:t>
            </a:r>
            <a:r>
              <a:rPr lang="vi-VN" b="1" dirty="0" smtClean="0">
                <a:effectLst/>
              </a:rPr>
              <a:t/>
            </a:r>
            <a:br>
              <a:rPr lang="vi-VN" b="1" dirty="0" smtClean="0">
                <a:effectLst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55000" lnSpcReduction="20000"/>
          </a:bodyPr>
          <a:lstStyle/>
          <a:p>
            <a:r>
              <a:rPr lang="en-US" sz="4000" dirty="0" err="1" smtClean="0">
                <a:effectLst/>
              </a:rPr>
              <a:t>ActionListener</a:t>
            </a:r>
            <a:r>
              <a:rPr lang="ro-RO" sz="4000" dirty="0"/>
              <a:t> </a:t>
            </a:r>
            <a:r>
              <a:rPr lang="ro-RO" sz="4000" dirty="0" smtClean="0"/>
              <a:t>               </a:t>
            </a:r>
            <a:r>
              <a:rPr lang="en-US" sz="4000" dirty="0" err="1" smtClean="0">
                <a:effectLst/>
              </a:rPr>
              <a:t>actionPerformed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ActionEvent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en-US" sz="4000" dirty="0" err="1" smtClean="0">
                <a:effectLst/>
              </a:rPr>
              <a:t>AdjustmentListener</a:t>
            </a:r>
            <a:r>
              <a:rPr lang="ro-RO" sz="4000" dirty="0"/>
              <a:t> </a:t>
            </a:r>
            <a:r>
              <a:rPr lang="ro-RO" sz="4000" dirty="0" smtClean="0"/>
              <a:t>  </a:t>
            </a:r>
            <a:r>
              <a:rPr lang="en-US" sz="4000" dirty="0" err="1" smtClean="0">
                <a:effectLst/>
              </a:rPr>
              <a:t>adjustmentValueChanged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AdjustmentEvent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en-US" sz="4000" dirty="0" err="1" smtClean="0">
                <a:effectLst/>
              </a:rPr>
              <a:t>ComponentListener</a:t>
            </a:r>
            <a:r>
              <a:rPr lang="ro-RO" sz="4000" dirty="0"/>
              <a:t> </a:t>
            </a:r>
            <a:r>
              <a:rPr lang="ro-RO" sz="4000" dirty="0" smtClean="0"/>
              <a:t>      </a:t>
            </a:r>
            <a:r>
              <a:rPr lang="en-US" sz="4000" dirty="0" err="1" smtClean="0">
                <a:effectLst/>
              </a:rPr>
              <a:t>componentHidden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ComponentEvent</a:t>
            </a:r>
            <a:r>
              <a:rPr lang="en-US" sz="4000" dirty="0" smtClean="0">
                <a:effectLst/>
              </a:rPr>
              <a:t> e)</a:t>
            </a:r>
            <a:r>
              <a:rPr lang="ro-RO" sz="4000" dirty="0" smtClean="0">
                <a:effectLst/>
              </a:rPr>
              <a:t>                  </a:t>
            </a: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</a:t>
            </a:r>
            <a:r>
              <a:rPr lang="en-US" sz="4000" dirty="0" err="1" smtClean="0">
                <a:effectLst/>
              </a:rPr>
              <a:t>componentMoved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ComponentEvent</a:t>
            </a:r>
            <a:r>
              <a:rPr lang="en-US" sz="4000" dirty="0" smtClean="0">
                <a:effectLst/>
              </a:rPr>
              <a:t> e)</a:t>
            </a:r>
            <a:r>
              <a:rPr lang="ro-RO" sz="4000" dirty="0" smtClean="0">
                <a:effectLst/>
              </a:rPr>
              <a:t> </a:t>
            </a: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</a:t>
            </a:r>
            <a:r>
              <a:rPr lang="en-US" sz="4000" dirty="0" err="1" smtClean="0">
                <a:effectLst/>
              </a:rPr>
              <a:t>componentResized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ComponentEvent</a:t>
            </a:r>
            <a:r>
              <a:rPr lang="en-US" sz="4000" dirty="0" smtClean="0">
                <a:effectLst/>
              </a:rPr>
              <a:t> e)</a:t>
            </a:r>
            <a:r>
              <a:rPr lang="ro-RO" sz="4000" dirty="0" smtClean="0">
                <a:effectLst/>
              </a:rPr>
              <a:t> </a:t>
            </a: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</a:t>
            </a:r>
            <a:r>
              <a:rPr lang="en-US" sz="4000" dirty="0" err="1" smtClean="0">
                <a:effectLst/>
              </a:rPr>
              <a:t>componentShown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ComponentEvent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en-US" sz="4000" dirty="0" err="1" smtClean="0">
                <a:effectLst/>
              </a:rPr>
              <a:t>ContainerListener</a:t>
            </a:r>
            <a:r>
              <a:rPr lang="ro-RO" sz="4000" dirty="0"/>
              <a:t> </a:t>
            </a:r>
            <a:r>
              <a:rPr lang="ro-RO" sz="4000" dirty="0" smtClean="0"/>
              <a:t>         </a:t>
            </a:r>
            <a:r>
              <a:rPr lang="en-US" sz="4000" dirty="0" err="1" smtClean="0">
                <a:effectLst/>
              </a:rPr>
              <a:t>componentAdded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ContainerEvent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ro-RO" sz="4000" dirty="0" smtClean="0">
                <a:effectLst/>
              </a:rPr>
              <a:t>                                          </a:t>
            </a:r>
            <a:r>
              <a:rPr lang="en-US" sz="4000" dirty="0" err="1" smtClean="0">
                <a:effectLst/>
              </a:rPr>
              <a:t>componentRemoved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ContainerEvent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en-US" sz="4000" dirty="0" err="1" smtClean="0">
                <a:effectLst/>
              </a:rPr>
              <a:t>FocusListener</a:t>
            </a:r>
            <a:r>
              <a:rPr lang="ro-RO" sz="4000" dirty="0"/>
              <a:t> </a:t>
            </a:r>
            <a:r>
              <a:rPr lang="ro-RO" sz="4000" dirty="0" smtClean="0"/>
              <a:t>                     </a:t>
            </a:r>
            <a:r>
              <a:rPr lang="en-US" sz="4000" dirty="0" err="1" smtClean="0">
                <a:effectLst/>
              </a:rPr>
              <a:t>focusGained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FocusEvent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    </a:t>
            </a:r>
            <a:r>
              <a:rPr lang="en-US" sz="4000" dirty="0" err="1" smtClean="0">
                <a:effectLst/>
              </a:rPr>
              <a:t>focusLost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FocusEvent</a:t>
            </a:r>
            <a:r>
              <a:rPr lang="en-US" sz="4000" dirty="0" smtClean="0">
                <a:effectLst/>
              </a:rPr>
              <a:t> e)</a:t>
            </a:r>
          </a:p>
          <a:p>
            <a:r>
              <a:rPr lang="en-US" sz="4000" dirty="0" smtClean="0">
                <a:effectLst/>
              </a:rPr>
              <a:t> </a:t>
            </a:r>
            <a:r>
              <a:rPr lang="en-US" sz="4000" dirty="0" err="1" smtClean="0">
                <a:effectLst/>
              </a:rPr>
              <a:t>ItemListener</a:t>
            </a:r>
            <a:r>
              <a:rPr lang="ro-RO" sz="4000" dirty="0"/>
              <a:t> </a:t>
            </a:r>
            <a:r>
              <a:rPr lang="ro-RO" sz="4000" dirty="0" smtClean="0"/>
              <a:t>                      </a:t>
            </a:r>
            <a:r>
              <a:rPr lang="en-US" sz="4000" dirty="0" err="1" smtClean="0">
                <a:effectLst/>
              </a:rPr>
              <a:t>itemStateChanged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ItemEvent</a:t>
            </a:r>
            <a:r>
              <a:rPr lang="en-US" sz="4000" dirty="0" smtClean="0">
                <a:effectLst/>
              </a:rPr>
              <a:t> e)</a:t>
            </a:r>
          </a:p>
          <a:p>
            <a:r>
              <a:rPr lang="en-US" sz="4000" dirty="0" smtClean="0">
                <a:effectLst/>
              </a:rPr>
              <a:t> </a:t>
            </a:r>
            <a:r>
              <a:rPr lang="en-US" sz="4000" dirty="0" err="1" smtClean="0">
                <a:effectLst/>
              </a:rPr>
              <a:t>KeyListener</a:t>
            </a:r>
            <a:r>
              <a:rPr lang="ro-RO" sz="4000" dirty="0"/>
              <a:t> </a:t>
            </a:r>
            <a:r>
              <a:rPr lang="ro-RO" sz="4000" dirty="0" smtClean="0"/>
              <a:t>                       </a:t>
            </a:r>
            <a:r>
              <a:rPr lang="en-US" sz="4000" dirty="0" err="1" smtClean="0">
                <a:effectLst/>
              </a:rPr>
              <a:t>keyPressed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KeyEvent</a:t>
            </a:r>
            <a:r>
              <a:rPr lang="en-US" sz="4000" dirty="0" smtClean="0">
                <a:effectLst/>
              </a:rPr>
              <a:t> e)</a:t>
            </a:r>
            <a:r>
              <a:rPr lang="ro-RO" sz="4000" dirty="0" smtClean="0">
                <a:effectLst/>
              </a:rPr>
              <a:t> </a:t>
            </a: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   </a:t>
            </a:r>
            <a:r>
              <a:rPr lang="en-US" sz="4000" dirty="0" err="1" smtClean="0">
                <a:effectLst/>
              </a:rPr>
              <a:t>keyReleased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KeyEvent</a:t>
            </a:r>
            <a:r>
              <a:rPr lang="en-US" sz="4000" dirty="0" smtClean="0">
                <a:effectLst/>
              </a:rPr>
              <a:t> e)</a:t>
            </a:r>
            <a:r>
              <a:rPr lang="ro-RO" sz="4000" dirty="0" smtClean="0">
                <a:effectLst/>
              </a:rPr>
              <a:t> </a:t>
            </a:r>
          </a:p>
          <a:p>
            <a:r>
              <a:rPr lang="ro-RO" sz="4000" dirty="0"/>
              <a:t> </a:t>
            </a:r>
            <a:r>
              <a:rPr lang="ro-RO" sz="4000" dirty="0" smtClean="0"/>
              <a:t>                                             </a:t>
            </a:r>
            <a:r>
              <a:rPr lang="en-US" sz="4000" dirty="0" err="1" smtClean="0">
                <a:effectLst/>
              </a:rPr>
              <a:t>keyTyped</a:t>
            </a:r>
            <a:r>
              <a:rPr lang="en-US" sz="4000" dirty="0" smtClean="0">
                <a:effectLst/>
              </a:rPr>
              <a:t>(</a:t>
            </a:r>
            <a:r>
              <a:rPr lang="en-US" sz="4000" dirty="0" err="1" smtClean="0">
                <a:effectLst/>
              </a:rPr>
              <a:t>KeyEvent</a:t>
            </a:r>
            <a:r>
              <a:rPr lang="en-US" sz="4000" dirty="0" smtClean="0">
                <a:effectLst/>
              </a:rPr>
              <a:t> e)</a:t>
            </a:r>
            <a:endParaRPr lang="ro-RO" sz="4000" dirty="0" smtClean="0">
              <a:effectLst/>
            </a:endParaRPr>
          </a:p>
          <a:p>
            <a:endParaRPr lang="ro-RO" dirty="0" smtClean="0">
              <a:effectLst/>
            </a:endParaRPr>
          </a:p>
          <a:p>
            <a:endParaRPr lang="en-US" dirty="0" smtClean="0">
              <a:effectLst/>
            </a:endParaRPr>
          </a:p>
          <a:p>
            <a:endParaRPr lang="en-US" sz="3600" dirty="0" smtClean="0">
              <a:effectLst/>
            </a:endParaRPr>
          </a:p>
          <a:p>
            <a:endParaRPr lang="en-US" sz="3600" dirty="0" smtClean="0">
              <a:effectLst/>
            </a:endParaRP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7413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pPr algn="just"/>
            <a:r>
              <a:rPr lang="ro-RO" sz="3600" b="1" dirty="0" smtClean="0"/>
              <a:t>Pentru d</a:t>
            </a:r>
            <a:r>
              <a:rPr lang="pt-BR" sz="3600" b="1" dirty="0" smtClean="0">
                <a:effectLst/>
              </a:rPr>
              <a:t>iferenţie</a:t>
            </a:r>
            <a:r>
              <a:rPr lang="ro-RO" sz="3600" b="1" dirty="0" smtClean="0">
                <a:effectLst/>
              </a:rPr>
              <a:t>rea</a:t>
            </a:r>
            <a:r>
              <a:rPr lang="pt-BR" sz="3600" b="1" dirty="0" smtClean="0">
                <a:effectLst/>
              </a:rPr>
              <a:t>  tipul</a:t>
            </a:r>
            <a:r>
              <a:rPr lang="ro-RO" sz="3600" b="1" dirty="0" smtClean="0">
                <a:effectLst/>
              </a:rPr>
              <a:t>ui </a:t>
            </a:r>
            <a:r>
              <a:rPr lang="pt-BR" sz="3600" b="1" dirty="0" smtClean="0">
                <a:effectLst/>
              </a:rPr>
              <a:t>componentei sursă,</a:t>
            </a:r>
            <a:r>
              <a:rPr lang="ro-RO" sz="3600" b="1" dirty="0" smtClean="0">
                <a:effectLst/>
              </a:rPr>
              <a:t> </a:t>
            </a:r>
            <a:r>
              <a:rPr lang="pt-BR" sz="3600" b="1" dirty="0" smtClean="0">
                <a:effectLst/>
              </a:rPr>
              <a:t>putem</a:t>
            </a:r>
            <a:r>
              <a:rPr lang="ro-RO" sz="3600" b="1" dirty="0" smtClean="0">
                <a:effectLst/>
              </a:rPr>
              <a:t> </a:t>
            </a:r>
            <a:r>
              <a:rPr lang="pt-BR" sz="3600" b="1" dirty="0" smtClean="0">
                <a:effectLst/>
              </a:rPr>
              <a:t>folosi operatorul</a:t>
            </a:r>
            <a:r>
              <a:rPr lang="ro-RO" sz="3600" b="1" dirty="0"/>
              <a:t> </a:t>
            </a:r>
            <a:r>
              <a:rPr lang="pt-BR" sz="3600" b="1" i="1" u="sng" dirty="0" smtClean="0">
                <a:effectLst/>
              </a:rPr>
              <a:t>instanceof</a:t>
            </a:r>
            <a:br>
              <a:rPr lang="pt-BR" sz="3600" b="1" i="1" u="sng" dirty="0" smtClean="0">
                <a:effectLst/>
              </a:rPr>
            </a:br>
            <a:r>
              <a:rPr lang="pt-BR" dirty="0" smtClean="0">
                <a:effectLst/>
              </a:rPr>
              <a:t>.</a:t>
            </a:r>
            <a:br>
              <a:rPr lang="pt-BR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effectLst/>
              </a:rPr>
              <a:t>public void </a:t>
            </a:r>
            <a:r>
              <a:rPr lang="en-US" dirty="0" err="1" smtClean="0">
                <a:effectLst/>
              </a:rPr>
              <a:t>actionPerformed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ActionEvent</a:t>
            </a:r>
            <a:r>
              <a:rPr lang="en-US" dirty="0" smtClean="0">
                <a:effectLst/>
              </a:rPr>
              <a:t> e) {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Object </a:t>
            </a:r>
            <a:r>
              <a:rPr lang="en-US" dirty="0" err="1" smtClean="0">
                <a:effectLst/>
              </a:rPr>
              <a:t>sursa</a:t>
            </a:r>
            <a:r>
              <a:rPr lang="en-US" dirty="0" smtClean="0">
                <a:effectLst/>
              </a:rPr>
              <a:t> = </a:t>
            </a:r>
            <a:r>
              <a:rPr lang="en-US" dirty="0" err="1" smtClean="0">
                <a:effectLst/>
              </a:rPr>
              <a:t>e.getSource</a:t>
            </a:r>
            <a:r>
              <a:rPr lang="en-US" dirty="0" smtClean="0">
                <a:effectLst/>
              </a:rPr>
              <a:t>();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en-US" dirty="0" smtClean="0">
                <a:effectLst/>
              </a:rPr>
              <a:t>if (</a:t>
            </a:r>
            <a:r>
              <a:rPr lang="en-US" dirty="0" err="1" smtClean="0">
                <a:effectLst/>
              </a:rPr>
              <a:t>sursa</a:t>
            </a:r>
            <a:r>
              <a:rPr lang="en-US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instanceof</a:t>
            </a:r>
            <a:r>
              <a:rPr lang="en-US" dirty="0" smtClean="0">
                <a:effectLst/>
              </a:rPr>
              <a:t> Button) {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// A </a:t>
            </a:r>
            <a:r>
              <a:rPr lang="en-US" dirty="0" err="1" smtClean="0">
                <a:effectLst/>
              </a:rPr>
              <a:t>fost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apasat</a:t>
            </a:r>
            <a:r>
              <a:rPr lang="en-US" dirty="0" smtClean="0">
                <a:effectLst/>
              </a:rPr>
              <a:t> un </a:t>
            </a:r>
            <a:r>
              <a:rPr lang="en-US" dirty="0" err="1" smtClean="0">
                <a:effectLst/>
              </a:rPr>
              <a:t>butonButton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btn</a:t>
            </a:r>
            <a:r>
              <a:rPr lang="en-US" dirty="0" smtClean="0">
                <a:effectLst/>
              </a:rPr>
              <a:t> = (Button) </a:t>
            </a:r>
            <a:r>
              <a:rPr lang="en-US" dirty="0" err="1" smtClean="0">
                <a:effectLst/>
              </a:rPr>
              <a:t>sursa</a:t>
            </a:r>
            <a:r>
              <a:rPr lang="en-US" dirty="0" smtClean="0">
                <a:effectLst/>
              </a:rPr>
              <a:t>;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if (</a:t>
            </a:r>
            <a:r>
              <a:rPr lang="en-US" dirty="0" err="1" smtClean="0">
                <a:effectLst/>
              </a:rPr>
              <a:t>btn</a:t>
            </a:r>
            <a:r>
              <a:rPr lang="en-US" dirty="0" smtClean="0">
                <a:effectLst/>
              </a:rPr>
              <a:t> == ok) {</a:t>
            </a:r>
          </a:p>
          <a:p>
            <a:r>
              <a:rPr lang="en-US" dirty="0" smtClean="0">
                <a:effectLst/>
              </a:rPr>
              <a:t>// A </a:t>
            </a:r>
            <a:r>
              <a:rPr lang="en-US" dirty="0" err="1" smtClean="0">
                <a:effectLst/>
              </a:rPr>
              <a:t>fost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apasat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butonul</a:t>
            </a:r>
            <a:r>
              <a:rPr lang="en-US" dirty="0" smtClean="0">
                <a:effectLst/>
              </a:rPr>
              <a:t> ’ok’</a:t>
            </a:r>
          </a:p>
          <a:p>
            <a:r>
              <a:rPr lang="en-US" dirty="0" smtClean="0">
                <a:effectLst/>
              </a:rPr>
              <a:t> }...}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if (</a:t>
            </a:r>
            <a:r>
              <a:rPr lang="en-US" dirty="0" err="1" smtClean="0">
                <a:effectLst/>
              </a:rPr>
              <a:t>sursa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instanceof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TextField</a:t>
            </a:r>
            <a:r>
              <a:rPr lang="en-US" dirty="0" smtClean="0">
                <a:effectLst/>
              </a:rPr>
              <a:t>) {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// S-a </a:t>
            </a:r>
            <a:r>
              <a:rPr lang="en-US" dirty="0" err="1" smtClean="0">
                <a:effectLst/>
              </a:rPr>
              <a:t>apasat</a:t>
            </a:r>
            <a:r>
              <a:rPr lang="en-US" dirty="0" smtClean="0">
                <a:effectLst/>
              </a:rPr>
              <a:t> Enter </a:t>
            </a:r>
            <a:r>
              <a:rPr lang="en-US" dirty="0" err="1" smtClean="0">
                <a:effectLst/>
              </a:rPr>
              <a:t>dupa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editarea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textului</a:t>
            </a:r>
            <a:endParaRPr lang="ro-RO" dirty="0" smtClean="0">
              <a:effectLst/>
            </a:endParaRPr>
          </a:p>
          <a:p>
            <a:r>
              <a:rPr lang="en-US" dirty="0" err="1" smtClean="0">
                <a:effectLst/>
              </a:rPr>
              <a:t>TextField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tf</a:t>
            </a:r>
            <a:r>
              <a:rPr lang="en-US" dirty="0" smtClean="0">
                <a:effectLst/>
              </a:rPr>
              <a:t> = (</a:t>
            </a:r>
            <a:r>
              <a:rPr lang="en-US" dirty="0" err="1" smtClean="0">
                <a:effectLst/>
              </a:rPr>
              <a:t>TextField</a:t>
            </a:r>
            <a:r>
              <a:rPr lang="en-US" dirty="0" smtClean="0">
                <a:effectLst/>
              </a:rPr>
              <a:t>) </a:t>
            </a:r>
            <a:r>
              <a:rPr lang="en-US" dirty="0" err="1" smtClean="0">
                <a:effectLst/>
              </a:rPr>
              <a:t>sursa</a:t>
            </a:r>
            <a:r>
              <a:rPr lang="en-US" dirty="0" smtClean="0">
                <a:effectLst/>
              </a:rPr>
              <a:t>;</a:t>
            </a:r>
            <a:endParaRPr lang="ro-RO" dirty="0" smtClean="0">
              <a:effectLst/>
            </a:endParaRPr>
          </a:p>
          <a:p>
            <a:r>
              <a:rPr lang="en-US" dirty="0" smtClean="0">
                <a:effectLst/>
              </a:rPr>
              <a:t>if (</a:t>
            </a:r>
            <a:r>
              <a:rPr lang="en-US" dirty="0" err="1" smtClean="0">
                <a:effectLst/>
              </a:rPr>
              <a:t>tf</a:t>
            </a:r>
            <a:r>
              <a:rPr lang="en-US" dirty="0" smtClean="0">
                <a:effectLst/>
              </a:rPr>
              <a:t> == </a:t>
            </a:r>
            <a:r>
              <a:rPr lang="en-US" dirty="0" err="1" smtClean="0">
                <a:effectLst/>
              </a:rPr>
              <a:t>nume</a:t>
            </a:r>
            <a:r>
              <a:rPr lang="en-US" dirty="0" smtClean="0">
                <a:effectLst/>
              </a:rPr>
              <a:t>) {</a:t>
            </a:r>
          </a:p>
          <a:p>
            <a:r>
              <a:rPr lang="en-US" dirty="0" smtClean="0">
                <a:effectLst/>
              </a:rPr>
              <a:t>// A </a:t>
            </a:r>
            <a:r>
              <a:rPr lang="en-US" dirty="0" err="1" smtClean="0">
                <a:effectLst/>
              </a:rPr>
              <a:t>fost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editata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componenta</a:t>
            </a:r>
            <a:r>
              <a:rPr lang="en-US" dirty="0" smtClean="0">
                <a:effectLst/>
              </a:rPr>
              <a:t> ’</a:t>
            </a:r>
            <a:r>
              <a:rPr lang="en-US" dirty="0" err="1" smtClean="0">
                <a:effectLst/>
              </a:rPr>
              <a:t>nume</a:t>
            </a:r>
            <a:r>
              <a:rPr lang="en-US" dirty="0" smtClean="0">
                <a:effectLst/>
              </a:rPr>
              <a:t>’</a:t>
            </a:r>
          </a:p>
          <a:p>
            <a:r>
              <a:rPr lang="en-US" dirty="0" smtClean="0">
                <a:effectLst/>
              </a:rPr>
              <a:t> }...}}</a:t>
            </a:r>
          </a:p>
          <a:p>
            <a:endParaRPr lang="en-US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450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effectLst/>
              </a:rPr>
              <a:t>MouseListener</a:t>
            </a:r>
            <a:r>
              <a:rPr lang="ro-RO" dirty="0" smtClean="0"/>
              <a:t>                            </a:t>
            </a:r>
            <a:r>
              <a:rPr lang="en-US" dirty="0" err="1" smtClean="0">
                <a:effectLst/>
              </a:rPr>
              <a:t>mouseClicked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 smtClean="0"/>
              <a:t>                                                      </a:t>
            </a:r>
            <a:r>
              <a:rPr lang="en-US" dirty="0" err="1" smtClean="0">
                <a:effectLst/>
              </a:rPr>
              <a:t>mouseEntered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endParaRPr lang="ro-RO" dirty="0" smtClean="0">
              <a:effectLst/>
            </a:endParaRPr>
          </a:p>
          <a:p>
            <a:r>
              <a:rPr lang="ro-RO" dirty="0" smtClean="0">
                <a:effectLst/>
              </a:rPr>
              <a:t>                                                       </a:t>
            </a:r>
            <a:r>
              <a:rPr lang="en-US" dirty="0" err="1" smtClean="0">
                <a:effectLst/>
              </a:rPr>
              <a:t>mouseExited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 smtClean="0">
                <a:effectLst/>
              </a:rPr>
              <a:t>                                                       </a:t>
            </a:r>
            <a:r>
              <a:rPr lang="en-US" dirty="0" err="1" smtClean="0">
                <a:effectLst/>
              </a:rPr>
              <a:t>mousePressed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endParaRPr lang="ro-RO" dirty="0" smtClean="0">
              <a:effectLst/>
            </a:endParaRPr>
          </a:p>
          <a:p>
            <a:r>
              <a:rPr lang="ro-RO" dirty="0" smtClean="0">
                <a:effectLst/>
              </a:rPr>
              <a:t>                                                       </a:t>
            </a:r>
            <a:r>
              <a:rPr lang="en-US" dirty="0" err="1" smtClean="0">
                <a:effectLst/>
              </a:rPr>
              <a:t>mouseReleased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 </a:t>
            </a:r>
          </a:p>
          <a:p>
            <a:r>
              <a:rPr lang="en-US" dirty="0" err="1" smtClean="0">
                <a:effectLst/>
              </a:rPr>
              <a:t>MouseMotionListener</a:t>
            </a:r>
            <a:r>
              <a:rPr lang="ro-RO" dirty="0"/>
              <a:t> </a:t>
            </a:r>
            <a:r>
              <a:rPr lang="ro-RO" dirty="0" smtClean="0"/>
              <a:t>              </a:t>
            </a:r>
            <a:r>
              <a:rPr lang="en-US" dirty="0" err="1" smtClean="0">
                <a:effectLst/>
              </a:rPr>
              <a:t>mouseDragged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 </a:t>
            </a:r>
            <a:r>
              <a:rPr lang="en-US" dirty="0" err="1" smtClean="0">
                <a:effectLst/>
              </a:rPr>
              <a:t>mouseMoved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MouseEvent</a:t>
            </a:r>
            <a:r>
              <a:rPr lang="en-US" dirty="0" smtClean="0">
                <a:effectLst/>
              </a:rPr>
              <a:t> e)</a:t>
            </a:r>
            <a:endParaRPr lang="ro-RO" dirty="0" smtClean="0">
              <a:effectLst/>
            </a:endParaRPr>
          </a:p>
          <a:p>
            <a:r>
              <a:rPr lang="en-US" dirty="0" err="1" smtClean="0">
                <a:effectLst/>
              </a:rPr>
              <a:t>TextListener</a:t>
            </a:r>
            <a:r>
              <a:rPr lang="ro-RO" dirty="0"/>
              <a:t> </a:t>
            </a:r>
            <a:r>
              <a:rPr lang="ro-RO" dirty="0" smtClean="0"/>
              <a:t>                                </a:t>
            </a:r>
            <a:r>
              <a:rPr lang="en-US" dirty="0" err="1" smtClean="0">
                <a:effectLst/>
              </a:rPr>
              <a:t>textValueChanged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TextEvent</a:t>
            </a:r>
            <a:r>
              <a:rPr lang="en-US" dirty="0" smtClean="0">
                <a:effectLst/>
              </a:rPr>
              <a:t> e)</a:t>
            </a:r>
          </a:p>
          <a:p>
            <a:r>
              <a:rPr lang="en-US" dirty="0" err="1" smtClean="0">
                <a:effectLst/>
              </a:rPr>
              <a:t>WindowListener</a:t>
            </a:r>
            <a:r>
              <a:rPr lang="ro-RO" dirty="0"/>
              <a:t> </a:t>
            </a:r>
            <a:r>
              <a:rPr lang="ro-RO" dirty="0" smtClean="0"/>
              <a:t>                        </a:t>
            </a:r>
            <a:r>
              <a:rPr lang="en-US" dirty="0" err="1" smtClean="0">
                <a:effectLst/>
              </a:rPr>
              <a:t>windowActivated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 </a:t>
            </a:r>
            <a:r>
              <a:rPr lang="en-US" dirty="0" err="1" smtClean="0">
                <a:effectLst/>
              </a:rPr>
              <a:t>windowClosed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 </a:t>
            </a:r>
            <a:r>
              <a:rPr lang="en-US" dirty="0" err="1" smtClean="0">
                <a:effectLst/>
              </a:rPr>
              <a:t>windowClosing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</a:t>
            </a:r>
            <a:r>
              <a:rPr lang="en-US" dirty="0" err="1" smtClean="0">
                <a:effectLst/>
              </a:rPr>
              <a:t>windowDeactivated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</a:t>
            </a:r>
            <a:r>
              <a:rPr lang="en-US" dirty="0" err="1" smtClean="0">
                <a:effectLst/>
              </a:rPr>
              <a:t>windowDeiconified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</a:t>
            </a:r>
            <a:r>
              <a:rPr lang="en-US" dirty="0" err="1" smtClean="0">
                <a:effectLst/>
              </a:rPr>
              <a:t>windowIconified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  <a:r>
              <a:rPr lang="ro-RO" dirty="0" smtClean="0">
                <a:effectLst/>
              </a:rPr>
              <a:t> </a:t>
            </a:r>
          </a:p>
          <a:p>
            <a:r>
              <a:rPr lang="ro-RO" dirty="0"/>
              <a:t> </a:t>
            </a:r>
            <a:r>
              <a:rPr lang="ro-RO" dirty="0" smtClean="0"/>
              <a:t>                                                    </a:t>
            </a:r>
            <a:r>
              <a:rPr lang="en-US" dirty="0" err="1" smtClean="0">
                <a:effectLst/>
              </a:rPr>
              <a:t>windowOpened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WindowEvent</a:t>
            </a:r>
            <a:r>
              <a:rPr lang="en-US" dirty="0" smtClean="0">
                <a:effectLst/>
              </a:rPr>
              <a:t> e)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84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Evenimentele</a:t>
            </a:r>
            <a:r>
              <a:rPr lang="en-US" sz="3200" b="1" dirty="0" smtClean="0"/>
              <a:t> </a:t>
            </a:r>
            <a:r>
              <a:rPr lang="ro-RO" sz="3200" b="1" dirty="0" smtClean="0"/>
              <a:t>în Java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vi-VN" dirty="0" smtClean="0">
                <a:effectLst/>
              </a:rPr>
              <a:t>Un eveniment este produs de o acţiune a utilizatorului asupra unei componente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grafice şi reprezintă mecanismul prin care utilizatorul comunică </a:t>
            </a:r>
            <a:r>
              <a:rPr lang="ro-RO" dirty="0" smtClean="0">
                <a:effectLst/>
              </a:rPr>
              <a:t>  </a:t>
            </a:r>
            <a:r>
              <a:rPr lang="vi-VN" dirty="0" smtClean="0">
                <a:effectLst/>
              </a:rPr>
              <a:t>efectiv</a:t>
            </a:r>
            <a:r>
              <a:rPr lang="en-US" dirty="0" smtClean="0">
                <a:effectLst/>
              </a:rPr>
              <a:t> </a:t>
            </a:r>
            <a:r>
              <a:rPr lang="vi-VN" dirty="0" smtClean="0">
                <a:effectLst/>
              </a:rPr>
              <a:t>cu programul.</a:t>
            </a:r>
            <a:endParaRPr lang="en-US" dirty="0" smtClean="0">
              <a:effectLst/>
            </a:endParaRPr>
          </a:p>
          <a:p>
            <a:pPr algn="just"/>
            <a:r>
              <a:rPr lang="vi-VN" dirty="0" smtClean="0">
                <a:effectLst/>
              </a:rPr>
              <a:t>Interceptarea evenimentelor generate de componentele unui program se</a:t>
            </a:r>
            <a:r>
              <a:rPr lang="en-US" dirty="0" smtClean="0">
                <a:effectLst/>
              </a:rPr>
              <a:t> </a:t>
            </a:r>
            <a:r>
              <a:rPr lang="vi-VN" dirty="0" smtClean="0">
                <a:effectLst/>
              </a:rPr>
              <a:t>realizează prin intermediul unor clase de tip listener (ascultător,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consumator de evenimente). In</a:t>
            </a:r>
            <a:r>
              <a:rPr lang="en-US" dirty="0" smtClean="0">
                <a:effectLst/>
              </a:rPr>
              <a:t> </a:t>
            </a:r>
            <a:r>
              <a:rPr lang="vi-VN" dirty="0" smtClean="0">
                <a:effectLst/>
              </a:rPr>
              <a:t>Java, orice obiect poate ”consuma” evenimentele generate</a:t>
            </a:r>
            <a:r>
              <a:rPr lang="en-US" dirty="0" smtClean="0">
                <a:effectLst/>
              </a:rPr>
              <a:t> </a:t>
            </a:r>
            <a:r>
              <a:rPr lang="vi-VN" dirty="0" smtClean="0">
                <a:effectLst/>
              </a:rPr>
              <a:t>de o anumită componentă</a:t>
            </a:r>
            <a:r>
              <a:rPr lang="en-US" dirty="0" smtClean="0">
                <a:effectLst/>
              </a:rPr>
              <a:t> </a:t>
            </a:r>
            <a:r>
              <a:rPr lang="vi-VN" dirty="0" smtClean="0">
                <a:effectLst/>
              </a:rPr>
              <a:t>grafică.</a:t>
            </a:r>
            <a:endParaRPr lang="ro-RO" dirty="0" smtClean="0">
              <a:effectLst/>
            </a:endParaRPr>
          </a:p>
          <a:p>
            <a:pPr algn="just"/>
            <a:r>
              <a:rPr lang="vi-VN" dirty="0" smtClean="0">
                <a:effectLst/>
              </a:rPr>
              <a:t>Evenimentele sunt în Java obiecte. Clasele care descriu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aceste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obiecte se împart în mai multe tipuri în funcţie de componenta care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le generează, mai precis în funcţie de acţiunea utilizatorului asupra acesteia.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Pentru fiecare tip de eveniment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există o clasă care instanţiază obiecte de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acel tip. </a:t>
            </a:r>
            <a:endParaRPr lang="ro-RO" dirty="0" smtClean="0">
              <a:effectLst/>
            </a:endParaRPr>
          </a:p>
          <a:p>
            <a:pPr algn="just"/>
            <a:r>
              <a:rPr lang="vi-VN" dirty="0" smtClean="0">
                <a:effectLst/>
              </a:rPr>
              <a:t>O clasă consumatoare de evenimente (listener) poate fi orice clasă care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specifica</a:t>
            </a:r>
            <a:r>
              <a:rPr lang="ro-RO" dirty="0"/>
              <a:t> </a:t>
            </a:r>
            <a:r>
              <a:rPr lang="vi-VN" dirty="0" smtClean="0">
                <a:effectLst/>
              </a:rPr>
              <a:t>în declaraţia sa că doreşte să asculte evenimente de un anumit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tip. Acest lucru se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realizează prin implementarea unei interfeţe specifi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ce</a:t>
            </a:r>
            <a:r>
              <a:rPr lang="ro-RO" dirty="0"/>
              <a:t> </a:t>
            </a:r>
            <a:r>
              <a:rPr lang="vi-VN" dirty="0" smtClean="0">
                <a:effectLst/>
              </a:rPr>
              <a:t>fiecărui tip de eveniment.</a:t>
            </a:r>
            <a:endParaRPr lang="ro-RO" dirty="0" smtClean="0">
              <a:effectLst/>
            </a:endParaRPr>
          </a:p>
          <a:p>
            <a:r>
              <a:rPr lang="ro-RO" dirty="0"/>
              <a:t>P</a:t>
            </a:r>
            <a:r>
              <a:rPr lang="vi-VN" dirty="0" smtClean="0">
                <a:effectLst/>
              </a:rPr>
              <a:t>entru ascultarea evenimentelor de tip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ActionEvent clasa respectivă trebuie să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implementeze interfaţa ActionListener, pentru TextEvent interfaţă care trebuie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implementata este TextListener. Toate aceste interfeţe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sunt derivate dinEventListener.</a:t>
            </a:r>
          </a:p>
          <a:p>
            <a:pPr algn="just"/>
            <a:endParaRPr lang="vi-VN" dirty="0" smtClean="0">
              <a:effectLst/>
            </a:endParaRPr>
          </a:p>
          <a:p>
            <a:endParaRPr lang="vi-VN" dirty="0" smtClean="0">
              <a:effectLst/>
            </a:endParaRPr>
          </a:p>
          <a:p>
            <a:endParaRPr lang="vi-VN" dirty="0" smtClean="0">
              <a:effectLst/>
            </a:endParaRPr>
          </a:p>
          <a:p>
            <a:pPr marL="0" indent="0" algn="just">
              <a:buNone/>
            </a:pPr>
            <a:endParaRPr lang="vi-VN" dirty="0" smtClean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83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77500" lnSpcReduction="20000"/>
          </a:bodyPr>
          <a:lstStyle/>
          <a:p>
            <a:r>
              <a:rPr lang="vi-VN" dirty="0" smtClean="0">
                <a:effectLst/>
              </a:rPr>
              <a:t>Fiecare interfaţă defineşte una sau mai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multe metode care vor fi apelate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automat</a:t>
            </a:r>
            <a:r>
              <a:rPr lang="ro-RO" dirty="0"/>
              <a:t> </a:t>
            </a:r>
            <a:r>
              <a:rPr lang="vi-VN" dirty="0" smtClean="0">
                <a:effectLst/>
              </a:rPr>
              <a:t>la apariţia unui eveniment:</a:t>
            </a:r>
            <a:endParaRPr lang="ro-RO" dirty="0" smtClean="0">
              <a:effectLst/>
            </a:endParaRPr>
          </a:p>
          <a:p>
            <a:endParaRPr lang="ro-RO" dirty="0" smtClean="0">
              <a:effectLst/>
            </a:endParaRPr>
          </a:p>
          <a:p>
            <a:r>
              <a:rPr lang="vi-VN" dirty="0" smtClean="0">
                <a:effectLst/>
              </a:rPr>
              <a:t>class AscultaButoane implements ActionListener</a:t>
            </a:r>
            <a:endParaRPr lang="ro-RO" dirty="0" smtClean="0">
              <a:effectLst/>
            </a:endParaRPr>
          </a:p>
          <a:p>
            <a:r>
              <a:rPr lang="vi-VN" dirty="0" smtClean="0">
                <a:effectLst/>
              </a:rPr>
              <a:t> {</a:t>
            </a:r>
            <a:endParaRPr lang="ro-RO" dirty="0" smtClean="0">
              <a:effectLst/>
            </a:endParaRPr>
          </a:p>
          <a:p>
            <a:r>
              <a:rPr lang="vi-VN" dirty="0" smtClean="0">
                <a:effectLst/>
              </a:rPr>
              <a:t>public void actionPerformed(ActionEvent e) </a:t>
            </a:r>
            <a:endParaRPr lang="ro-RO" dirty="0" smtClean="0">
              <a:effectLst/>
            </a:endParaRPr>
          </a:p>
          <a:p>
            <a:r>
              <a:rPr lang="vi-VN" dirty="0" smtClean="0">
                <a:effectLst/>
              </a:rPr>
              <a:t>{// Metoda interfetei ActionListener...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class </a:t>
            </a:r>
            <a:r>
              <a:rPr lang="en-US" dirty="0" err="1" smtClean="0">
                <a:effectLst/>
              </a:rPr>
              <a:t>AscultaTexte</a:t>
            </a:r>
            <a:r>
              <a:rPr lang="en-US" dirty="0" smtClean="0">
                <a:effectLst/>
              </a:rPr>
              <a:t> implements </a:t>
            </a:r>
            <a:r>
              <a:rPr lang="en-US" dirty="0" err="1" smtClean="0">
                <a:effectLst/>
              </a:rPr>
              <a:t>TextListener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void </a:t>
            </a:r>
            <a:r>
              <a:rPr lang="en-US" dirty="0" err="1" smtClean="0">
                <a:effectLst/>
              </a:rPr>
              <a:t>textValueChanged</a:t>
            </a:r>
            <a:r>
              <a:rPr lang="en-US" dirty="0" smtClean="0">
                <a:effectLst/>
              </a:rPr>
              <a:t>(</a:t>
            </a:r>
            <a:r>
              <a:rPr lang="en-US" dirty="0" err="1" smtClean="0">
                <a:effectLst/>
              </a:rPr>
              <a:t>TextEvent</a:t>
            </a:r>
            <a:r>
              <a:rPr lang="en-US" dirty="0" smtClean="0">
                <a:effectLst/>
              </a:rPr>
              <a:t> e)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{// </a:t>
            </a:r>
            <a:r>
              <a:rPr lang="en-US" dirty="0" err="1" smtClean="0">
                <a:effectLst/>
              </a:rPr>
              <a:t>Metoda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interfetei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TextListener</a:t>
            </a:r>
            <a:r>
              <a:rPr lang="en-US" dirty="0" smtClean="0">
                <a:effectLst/>
              </a:rPr>
              <a:t>...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28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 smtClean="0">
                <a:effectLst/>
              </a:rPr>
              <a:t>Intrucât o clasă poate implementa oricâte interfeţe, ea va putea să asculte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evenimente de mai multe tipuri:</a:t>
            </a:r>
            <a:endParaRPr lang="ro-RO" dirty="0" smtClean="0">
              <a:effectLst/>
            </a:endParaRPr>
          </a:p>
          <a:p>
            <a:endParaRPr lang="vi-VN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class Ascultator implements ActionListener, TextListener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{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public void actionPerformed(ActionEvent e)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 { ... 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public void textValueChanged(TextEvent e)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 { ... 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vi-VN" dirty="0" smtClean="0">
                <a:effectLst/>
              </a:rPr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9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dirty="0" smtClean="0">
                <a:effectLst/>
              </a:rPr>
              <a:t>Sumarizând, tratarea evenimentelor în Java se desfăşoară astfel:</a:t>
            </a:r>
            <a:endParaRPr lang="ro-RO" dirty="0" smtClean="0">
              <a:effectLst/>
            </a:endParaRPr>
          </a:p>
          <a:p>
            <a:endParaRPr lang="vi-VN" dirty="0" smtClean="0">
              <a:effectLst/>
            </a:endParaRPr>
          </a:p>
          <a:p>
            <a:r>
              <a:rPr lang="vi-VN" dirty="0" smtClean="0">
                <a:effectLst/>
              </a:rPr>
              <a:t>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Componentele generează evenimente când ceva ”interesant” se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întâmplă;</a:t>
            </a:r>
          </a:p>
          <a:p>
            <a:r>
              <a:rPr lang="vi-VN" dirty="0" smtClean="0">
                <a:effectLst/>
              </a:rPr>
              <a:t> </a:t>
            </a:r>
          </a:p>
          <a:p>
            <a:r>
              <a:rPr lang="vi-VN" dirty="0" smtClean="0">
                <a:effectLst/>
              </a:rPr>
              <a:t>Sursele evenimentelor permit oricărei clase să ”asculte” evenimentele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sale prinmetode de tip addXXXListener, unde XXX este un tip de eveniment;</a:t>
            </a:r>
            <a:endParaRPr lang="ro-RO" dirty="0" smtClean="0">
              <a:effectLst/>
            </a:endParaRPr>
          </a:p>
          <a:p>
            <a:endParaRPr lang="vi-VN" dirty="0" smtClean="0">
              <a:effectLst/>
            </a:endParaRPr>
          </a:p>
          <a:p>
            <a:r>
              <a:rPr lang="vi-VN" dirty="0" smtClean="0">
                <a:effectLst/>
              </a:rPr>
              <a:t>clasa</a:t>
            </a:r>
            <a:r>
              <a:rPr lang="ro-RO" dirty="0"/>
              <a:t> </a:t>
            </a:r>
            <a:r>
              <a:rPr lang="vi-VN" dirty="0" smtClean="0">
                <a:effectLst/>
              </a:rPr>
              <a:t>care ascultă evenimente trebuie să implementeze interfeţe specifice fiecărui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tip de eveniment - acestea descriu metode ce vor fi apelate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automat la apariţia</a:t>
            </a:r>
            <a:r>
              <a:rPr lang="ro-RO" dirty="0" smtClean="0">
                <a:effectLst/>
              </a:rPr>
              <a:t> </a:t>
            </a:r>
            <a:r>
              <a:rPr lang="vi-VN" dirty="0" smtClean="0">
                <a:effectLst/>
              </a:rPr>
              <a:t>evenimentelor.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89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 smtClean="0">
                <a:effectLst/>
              </a:rPr>
              <a:t>Ascultarea evenimentelor a două butoane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import java . </a:t>
            </a:r>
            <a:r>
              <a:rPr lang="en-US" dirty="0" err="1" smtClean="0">
                <a:effectLst/>
              </a:rPr>
              <a:t>awt</a:t>
            </a:r>
            <a:r>
              <a:rPr lang="en-US" dirty="0" smtClean="0">
                <a:effectLst/>
              </a:rPr>
              <a:t> .*;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import java . </a:t>
            </a:r>
            <a:r>
              <a:rPr lang="en-US" dirty="0" err="1" smtClean="0">
                <a:effectLst/>
              </a:rPr>
              <a:t>awt</a:t>
            </a:r>
            <a:r>
              <a:rPr lang="en-US" dirty="0" smtClean="0">
                <a:effectLst/>
              </a:rPr>
              <a:t>. event .*;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class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extends Frame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{public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( String </a:t>
            </a:r>
            <a:r>
              <a:rPr lang="en-US" dirty="0" err="1" smtClean="0">
                <a:effectLst/>
              </a:rPr>
              <a:t>titlu</a:t>
            </a:r>
            <a:r>
              <a:rPr lang="en-US" dirty="0" smtClean="0">
                <a:effectLst/>
              </a:rPr>
              <a:t> 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{super ( </a:t>
            </a:r>
            <a:r>
              <a:rPr lang="en-US" dirty="0" err="1" smtClean="0">
                <a:effectLst/>
              </a:rPr>
              <a:t>titlu</a:t>
            </a:r>
            <a:r>
              <a:rPr lang="en-US" dirty="0" smtClean="0">
                <a:effectLst/>
              </a:rPr>
              <a:t>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setLayout</a:t>
            </a:r>
            <a:r>
              <a:rPr lang="en-US" dirty="0" smtClean="0">
                <a:effectLst/>
              </a:rPr>
              <a:t> (new </a:t>
            </a:r>
            <a:r>
              <a:rPr lang="en-US" dirty="0" err="1" smtClean="0">
                <a:effectLst/>
              </a:rPr>
              <a:t>FlowLayout</a:t>
            </a:r>
            <a:r>
              <a:rPr lang="en-US" dirty="0" smtClean="0">
                <a:effectLst/>
              </a:rPr>
              <a:t> ());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setSize</a:t>
            </a:r>
            <a:r>
              <a:rPr lang="en-US" dirty="0" smtClean="0">
                <a:effectLst/>
              </a:rPr>
              <a:t> (200 , 100) 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Button b1 = new Button ("OK");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Button b2 = new Button (" Cancel 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add (b1);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add (b2);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Ascultator</a:t>
            </a:r>
            <a:r>
              <a:rPr lang="en-US" dirty="0" smtClean="0">
                <a:effectLst/>
              </a:rPr>
              <a:t> listener = new </a:t>
            </a:r>
            <a:r>
              <a:rPr lang="en-US" dirty="0" err="1" smtClean="0">
                <a:effectLst/>
              </a:rPr>
              <a:t>Ascultator</a:t>
            </a:r>
            <a:r>
              <a:rPr lang="en-US" dirty="0" smtClean="0">
                <a:effectLst/>
              </a:rPr>
              <a:t> ( this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b1. </a:t>
            </a:r>
            <a:r>
              <a:rPr lang="en-US" dirty="0" err="1" smtClean="0">
                <a:effectLst/>
              </a:rPr>
              <a:t>addActionListener</a:t>
            </a:r>
            <a:r>
              <a:rPr lang="en-US" dirty="0" smtClean="0">
                <a:effectLst/>
              </a:rPr>
              <a:t> ( listener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b2. </a:t>
            </a:r>
            <a:r>
              <a:rPr lang="en-US" dirty="0" err="1" smtClean="0">
                <a:effectLst/>
              </a:rPr>
              <a:t>addActionListener</a:t>
            </a:r>
            <a:r>
              <a:rPr lang="en-US" dirty="0" smtClean="0">
                <a:effectLst/>
              </a:rPr>
              <a:t> ( listener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Ambele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butoane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sunt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ascultate</a:t>
            </a:r>
            <a:r>
              <a:rPr lang="en-US" dirty="0" smtClean="0">
                <a:effectLst/>
              </a:rPr>
              <a:t> de </a:t>
            </a:r>
            <a:r>
              <a:rPr lang="en-US" dirty="0" err="1" smtClean="0">
                <a:effectLst/>
              </a:rPr>
              <a:t>obiectul</a:t>
            </a:r>
            <a:r>
              <a:rPr lang="en-US" dirty="0" smtClean="0">
                <a:effectLst/>
              </a:rPr>
              <a:t> listener ,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instanta</a:t>
            </a:r>
            <a:r>
              <a:rPr lang="en-US" dirty="0" smtClean="0">
                <a:effectLst/>
              </a:rPr>
              <a:t> a </a:t>
            </a:r>
            <a:r>
              <a:rPr lang="en-US" dirty="0" err="1" smtClean="0">
                <a:effectLst/>
              </a:rPr>
              <a:t>clasei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Ascultator</a:t>
            </a:r>
            <a:r>
              <a:rPr lang="en-US" dirty="0" smtClean="0">
                <a:effectLst/>
              </a:rPr>
              <a:t> , </a:t>
            </a:r>
            <a:r>
              <a:rPr lang="en-US" dirty="0" err="1" smtClean="0">
                <a:effectLst/>
              </a:rPr>
              <a:t>definita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mai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jos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409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class </a:t>
            </a:r>
            <a:r>
              <a:rPr lang="en-US" dirty="0" err="1" smtClean="0">
                <a:effectLst/>
              </a:rPr>
              <a:t>Ascultator</a:t>
            </a:r>
            <a:r>
              <a:rPr lang="en-US" dirty="0" smtClean="0">
                <a:effectLst/>
              </a:rPr>
              <a:t> implements </a:t>
            </a:r>
            <a:r>
              <a:rPr lang="en-US" dirty="0" err="1" smtClean="0">
                <a:effectLst/>
              </a:rPr>
              <a:t>ActionListener</a:t>
            </a:r>
            <a:r>
              <a:rPr lang="en-US" dirty="0" smtClean="0">
                <a:effectLst/>
              </a:rPr>
              <a:t>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{private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f;</a:t>
            </a:r>
            <a:r>
              <a:rPr lang="ro-RO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public </a:t>
            </a:r>
            <a:r>
              <a:rPr lang="en-US" dirty="0" err="1" smtClean="0">
                <a:effectLst/>
              </a:rPr>
              <a:t>Ascultator</a:t>
            </a:r>
            <a:r>
              <a:rPr lang="en-US" dirty="0" smtClean="0">
                <a:effectLst/>
              </a:rPr>
              <a:t> (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f)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{this .f = f;}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Metoda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interfetei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ActionListener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void </a:t>
            </a:r>
            <a:r>
              <a:rPr lang="en-US" dirty="0" err="1" smtClean="0">
                <a:effectLst/>
              </a:rPr>
              <a:t>actionPerformed</a:t>
            </a:r>
            <a:r>
              <a:rPr lang="en-US" dirty="0" smtClean="0">
                <a:effectLst/>
              </a:rPr>
              <a:t> ( </a:t>
            </a:r>
            <a:r>
              <a:rPr lang="en-US" dirty="0" err="1" smtClean="0">
                <a:effectLst/>
              </a:rPr>
              <a:t>ActionEvent</a:t>
            </a:r>
            <a:r>
              <a:rPr lang="en-US" dirty="0" smtClean="0">
                <a:effectLst/>
              </a:rPr>
              <a:t> e)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{f. </a:t>
            </a:r>
            <a:r>
              <a:rPr lang="en-US" dirty="0" err="1" smtClean="0">
                <a:effectLst/>
              </a:rPr>
              <a:t>setTitle</a:t>
            </a:r>
            <a:r>
              <a:rPr lang="en-US" dirty="0" smtClean="0">
                <a:effectLst/>
              </a:rPr>
              <a:t> ("</a:t>
            </a:r>
            <a:r>
              <a:rPr lang="en-US" dirty="0" err="1" smtClean="0">
                <a:effectLst/>
              </a:rPr>
              <a:t>Ati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apasat</a:t>
            </a:r>
            <a:r>
              <a:rPr lang="en-US" dirty="0" smtClean="0">
                <a:effectLst/>
              </a:rPr>
              <a:t> " + e. </a:t>
            </a:r>
            <a:r>
              <a:rPr lang="en-US" dirty="0" err="1" smtClean="0">
                <a:effectLst/>
              </a:rPr>
              <a:t>getActionCommand</a:t>
            </a:r>
            <a:r>
              <a:rPr lang="en-US" dirty="0" smtClean="0">
                <a:effectLst/>
              </a:rPr>
              <a:t> ());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class TestEvent1 {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static void main ( String </a:t>
            </a:r>
            <a:r>
              <a:rPr lang="en-US" dirty="0" err="1" smtClean="0">
                <a:effectLst/>
              </a:rPr>
              <a:t>args</a:t>
            </a:r>
            <a:r>
              <a:rPr lang="en-US" dirty="0" smtClean="0">
                <a:effectLst/>
              </a:rPr>
              <a:t> [])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f = new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(" Test Event 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f.setVisible</a:t>
            </a:r>
            <a:r>
              <a:rPr lang="en-US" dirty="0" smtClean="0">
                <a:effectLst/>
              </a:rPr>
              <a:t>(true);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23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vi-VN" dirty="0" smtClean="0">
                <a:effectLst/>
              </a:rPr>
              <a:t/>
            </a:r>
            <a:br>
              <a:rPr lang="vi-VN" dirty="0" smtClean="0">
                <a:effectLst/>
              </a:rPr>
            </a:br>
            <a:r>
              <a:rPr lang="ro-RO" sz="3600" b="1" dirty="0"/>
              <a:t>T</a:t>
            </a:r>
            <a:r>
              <a:rPr lang="vi-VN" sz="3600" b="1" dirty="0" smtClean="0">
                <a:effectLst/>
              </a:rPr>
              <a:t>ratarea evenimentelor în ferestră</a:t>
            </a:r>
            <a:br>
              <a:rPr lang="vi-VN" sz="3600" b="1" dirty="0" smtClean="0">
                <a:effectLst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import java . </a:t>
            </a:r>
            <a:r>
              <a:rPr lang="en-US" dirty="0" err="1" smtClean="0">
                <a:effectLst/>
              </a:rPr>
              <a:t>awt</a:t>
            </a:r>
            <a:r>
              <a:rPr lang="en-US" dirty="0" smtClean="0">
                <a:effectLst/>
              </a:rPr>
              <a:t> .*;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import java . </a:t>
            </a:r>
            <a:r>
              <a:rPr lang="en-US" dirty="0" err="1" smtClean="0">
                <a:effectLst/>
              </a:rPr>
              <a:t>awt</a:t>
            </a:r>
            <a:r>
              <a:rPr lang="en-US" dirty="0" smtClean="0">
                <a:effectLst/>
              </a:rPr>
              <a:t>. event .*;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class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extends Frame implements </a:t>
            </a:r>
            <a:r>
              <a:rPr lang="en-US" dirty="0" err="1" smtClean="0">
                <a:effectLst/>
              </a:rPr>
              <a:t>ActionListener</a:t>
            </a:r>
            <a:r>
              <a:rPr lang="en-US" dirty="0" smtClean="0">
                <a:effectLst/>
              </a:rPr>
              <a:t>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{Button ok = new Button ("OK");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Button exit = new Button (" Exit 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int</a:t>
            </a:r>
            <a:r>
              <a:rPr lang="en-US" dirty="0" smtClean="0">
                <a:effectLst/>
              </a:rPr>
              <a:t> n=0;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( String </a:t>
            </a:r>
            <a:r>
              <a:rPr lang="en-US" dirty="0" err="1" smtClean="0">
                <a:effectLst/>
              </a:rPr>
              <a:t>titlu</a:t>
            </a:r>
            <a:r>
              <a:rPr lang="en-US" dirty="0" smtClean="0">
                <a:effectLst/>
              </a:rPr>
              <a:t> )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{super ( </a:t>
            </a:r>
            <a:r>
              <a:rPr lang="en-US" dirty="0" err="1" smtClean="0">
                <a:effectLst/>
              </a:rPr>
              <a:t>titlu</a:t>
            </a:r>
            <a:r>
              <a:rPr lang="en-US" dirty="0" smtClean="0">
                <a:effectLst/>
              </a:rPr>
              <a:t>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setLayout</a:t>
            </a:r>
            <a:r>
              <a:rPr lang="en-US" dirty="0" smtClean="0">
                <a:effectLst/>
              </a:rPr>
              <a:t> (new </a:t>
            </a:r>
            <a:r>
              <a:rPr lang="en-US" dirty="0" err="1" smtClean="0">
                <a:effectLst/>
              </a:rPr>
              <a:t>FlowLayout</a:t>
            </a:r>
            <a:r>
              <a:rPr lang="en-US" dirty="0" smtClean="0">
                <a:effectLst/>
              </a:rPr>
              <a:t> ());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setSize</a:t>
            </a:r>
            <a:r>
              <a:rPr lang="en-US" dirty="0" smtClean="0">
                <a:effectLst/>
              </a:rPr>
              <a:t> (200 , 100) 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add (ok);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add ( exit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ok. </a:t>
            </a:r>
            <a:r>
              <a:rPr lang="en-US" dirty="0" err="1" smtClean="0">
                <a:effectLst/>
              </a:rPr>
              <a:t>addActionListener</a:t>
            </a:r>
            <a:r>
              <a:rPr lang="en-US" dirty="0" smtClean="0">
                <a:effectLst/>
              </a:rPr>
              <a:t> ( this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exit . </a:t>
            </a:r>
            <a:r>
              <a:rPr lang="en-US" dirty="0" err="1" smtClean="0">
                <a:effectLst/>
              </a:rPr>
              <a:t>addActionListener</a:t>
            </a:r>
            <a:r>
              <a:rPr lang="en-US" dirty="0" smtClean="0">
                <a:effectLst/>
              </a:rPr>
              <a:t> ( this 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Ambele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butoane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sunt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ascultate</a:t>
            </a:r>
            <a:r>
              <a:rPr lang="en-US" dirty="0" smtClean="0">
                <a:effectLst/>
              </a:rPr>
              <a:t> in </a:t>
            </a:r>
            <a:r>
              <a:rPr lang="en-US" dirty="0" err="1" smtClean="0">
                <a:effectLst/>
              </a:rPr>
              <a:t>clasa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Fereastra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deci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ascultatorul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este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instanta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curenta</a:t>
            </a:r>
            <a:r>
              <a:rPr lang="en-US" dirty="0" smtClean="0">
                <a:effectLst/>
              </a:rPr>
              <a:t> : this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endParaRPr lang="ro-RO" dirty="0" smtClean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476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// </a:t>
            </a:r>
            <a:r>
              <a:rPr lang="en-US" dirty="0" err="1" smtClean="0">
                <a:effectLst/>
              </a:rPr>
              <a:t>Metoda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interfetei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ActionListener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public void </a:t>
            </a:r>
            <a:r>
              <a:rPr lang="en-US" dirty="0" err="1" smtClean="0">
                <a:effectLst/>
              </a:rPr>
              <a:t>actionPerformed</a:t>
            </a:r>
            <a:r>
              <a:rPr lang="en-US" dirty="0" smtClean="0">
                <a:effectLst/>
              </a:rPr>
              <a:t> ( </a:t>
            </a:r>
            <a:r>
              <a:rPr lang="en-US" dirty="0" err="1" smtClean="0">
                <a:effectLst/>
              </a:rPr>
              <a:t>ActionEvent</a:t>
            </a:r>
            <a:r>
              <a:rPr lang="en-US" dirty="0" smtClean="0">
                <a:effectLst/>
              </a:rPr>
              <a:t> e)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{if (e. </a:t>
            </a:r>
            <a:r>
              <a:rPr lang="en-US" dirty="0" err="1" smtClean="0">
                <a:effectLst/>
              </a:rPr>
              <a:t>getSource</a:t>
            </a:r>
            <a:r>
              <a:rPr lang="en-US" dirty="0" smtClean="0">
                <a:effectLst/>
              </a:rPr>
              <a:t> () == exit 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System . exit (0);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// </a:t>
            </a:r>
            <a:r>
              <a:rPr lang="en-US" dirty="0" err="1" smtClean="0">
                <a:effectLst/>
              </a:rPr>
              <a:t>Terminam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aplicatia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if (e. </a:t>
            </a:r>
            <a:r>
              <a:rPr lang="en-US" dirty="0" err="1" smtClean="0">
                <a:effectLst/>
              </a:rPr>
              <a:t>getSource</a:t>
            </a:r>
            <a:r>
              <a:rPr lang="en-US" dirty="0" smtClean="0">
                <a:effectLst/>
              </a:rPr>
              <a:t> () == ok)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{n ++;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this . </a:t>
            </a:r>
            <a:r>
              <a:rPr lang="en-US" dirty="0" err="1" smtClean="0">
                <a:effectLst/>
              </a:rPr>
              <a:t>setTitle</a:t>
            </a:r>
            <a:r>
              <a:rPr lang="en-US" dirty="0" smtClean="0">
                <a:effectLst/>
              </a:rPr>
              <a:t> ("</a:t>
            </a:r>
            <a:r>
              <a:rPr lang="en-US" dirty="0" err="1" smtClean="0">
                <a:effectLst/>
              </a:rPr>
              <a:t>Ati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apasat</a:t>
            </a:r>
            <a:r>
              <a:rPr lang="en-US" dirty="0" smtClean="0">
                <a:effectLst/>
              </a:rPr>
              <a:t> OK de " + n + " </a:t>
            </a:r>
            <a:r>
              <a:rPr lang="en-US" dirty="0" err="1" smtClean="0">
                <a:effectLst/>
              </a:rPr>
              <a:t>ori</a:t>
            </a:r>
            <a:r>
              <a:rPr lang="en-US" dirty="0" smtClean="0">
                <a:effectLst/>
              </a:rPr>
              <a:t>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}public class TestEvent2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 {public static void main ( String </a:t>
            </a:r>
            <a:r>
              <a:rPr lang="en-US" dirty="0" err="1" smtClean="0">
                <a:effectLst/>
              </a:rPr>
              <a:t>args</a:t>
            </a:r>
            <a:r>
              <a:rPr lang="en-US" dirty="0" smtClean="0">
                <a:effectLst/>
              </a:rPr>
              <a:t> []) 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{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f = new </a:t>
            </a:r>
            <a:r>
              <a:rPr lang="en-US" dirty="0" err="1" smtClean="0">
                <a:effectLst/>
              </a:rPr>
              <a:t>Fereastra</a:t>
            </a:r>
            <a:r>
              <a:rPr lang="en-US" dirty="0" smtClean="0">
                <a:effectLst/>
              </a:rPr>
              <a:t> (" Test Event ");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err="1" smtClean="0">
                <a:effectLst/>
              </a:rPr>
              <a:t>f.setVisible</a:t>
            </a:r>
            <a:r>
              <a:rPr lang="en-US" dirty="0" smtClean="0">
                <a:effectLst/>
              </a:rPr>
              <a:t>(true);</a:t>
            </a:r>
            <a:endParaRPr lang="ro-RO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}}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029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762</Words>
  <Application>Microsoft Office PowerPoint</Application>
  <PresentationFormat>Экран (4:3)</PresentationFormat>
  <Paragraphs>194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Tratarea evenimentelor</vt:lpstr>
      <vt:lpstr>Evenimentele în Java</vt:lpstr>
      <vt:lpstr>continuare</vt:lpstr>
      <vt:lpstr>continuare</vt:lpstr>
      <vt:lpstr>continuare</vt:lpstr>
      <vt:lpstr>Ascultarea evenimentelor a două butoane </vt:lpstr>
      <vt:lpstr>continuare</vt:lpstr>
      <vt:lpstr> Tratarea evenimentelor în ferestră </vt:lpstr>
      <vt:lpstr>continuare</vt:lpstr>
      <vt:lpstr>Tipuri de evenimente</vt:lpstr>
      <vt:lpstr>continuare</vt:lpstr>
      <vt:lpstr>Componentele AWT şi tipurile de evenimente generate </vt:lpstr>
      <vt:lpstr>Pentru  interfețe, metodele puse la dispozitie şi care trebuie implementate de către clasa ascultător. </vt:lpstr>
      <vt:lpstr>Pentru diferenţierea  tipului componentei sursă, putem folosi operatorul instanceof . </vt:lpstr>
      <vt:lpstr>continuare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Tratarea evenimentelor</dc:title>
  <dc:creator>Lika</dc:creator>
  <cp:lastModifiedBy>Lika</cp:lastModifiedBy>
  <cp:revision>16</cp:revision>
  <dcterms:created xsi:type="dcterms:W3CDTF">2016-05-11T17:33:57Z</dcterms:created>
  <dcterms:modified xsi:type="dcterms:W3CDTF">2016-05-11T20:17:14Z</dcterms:modified>
</cp:coreProperties>
</file>