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sldIdLst>
    <p:sldId id="290" r:id="rId5"/>
    <p:sldId id="293" r:id="rId6"/>
    <p:sldId id="292" r:id="rId7"/>
    <p:sldId id="291" r:id="rId8"/>
    <p:sldId id="297" r:id="rId9"/>
    <p:sldId id="296" r:id="rId10"/>
    <p:sldId id="295" r:id="rId11"/>
    <p:sldId id="294" r:id="rId12"/>
    <p:sldId id="299" r:id="rId13"/>
    <p:sldId id="298" r:id="rId14"/>
    <p:sldId id="301" r:id="rId15"/>
    <p:sldId id="300" r:id="rId16"/>
    <p:sldId id="302" r:id="rId17"/>
    <p:sldId id="304" r:id="rId18"/>
    <p:sldId id="303" r:id="rId19"/>
    <p:sldId id="307" r:id="rId20"/>
    <p:sldId id="306" r:id="rId21"/>
    <p:sldId id="305" r:id="rId22"/>
    <p:sldId id="309" r:id="rId23"/>
    <p:sldId id="308" r:id="rId24"/>
    <p:sldId id="310" r:id="rId25"/>
    <p:sldId id="313" r:id="rId26"/>
    <p:sldId id="312" r:id="rId27"/>
    <p:sldId id="311" r:id="rId28"/>
    <p:sldId id="314" r:id="rId29"/>
    <p:sldId id="315" r:id="rId30"/>
    <p:sldId id="316" r:id="rId31"/>
    <p:sldId id="317" r:id="rId32"/>
    <p:sldId id="318" r:id="rId33"/>
    <p:sldId id="319" r:id="rId34"/>
    <p:sldId id="320" r:id="rId35"/>
    <p:sldId id="274"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38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 pos="38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11/30/2025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11/30/2025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6079" cy="1196200"/>
          </a:xfrm>
        </p:spPr>
        <p:txBody>
          <a:bodyPr/>
          <a:lstStyle/>
          <a:p>
            <a:pPr algn="ctr"/>
            <a:r>
              <a:rPr lang="ro-RO" sz="3600" b="1" dirty="0">
                <a:latin typeface="Times New Roman" panose="02020603050405020304" pitchFamily="18" charset="0"/>
                <a:cs typeface="Times New Roman" panose="02020603050405020304" pitchFamily="18" charset="0"/>
              </a:rPr>
              <a:t>TEMA : PREVENIREA INCENDIILOR</a:t>
            </a:r>
            <a:endParaRPr lang="ro-RO" dirty="0"/>
          </a:p>
        </p:txBody>
      </p:sp>
      <p:sp>
        <p:nvSpPr>
          <p:cNvPr id="3" name="Объект 2"/>
          <p:cNvSpPr>
            <a:spLocks noGrp="1"/>
          </p:cNvSpPr>
          <p:nvPr>
            <p:ph idx="1"/>
          </p:nvPr>
        </p:nvSpPr>
        <p:spPr>
          <a:xfrm>
            <a:off x="599608" y="1723868"/>
            <a:ext cx="11287592" cy="4901783"/>
          </a:xfrm>
        </p:spPr>
        <p:txBody>
          <a:bodyPr>
            <a:normAutofit fontScale="77500" lnSpcReduction="20000"/>
          </a:bodyPr>
          <a:lstStyle/>
          <a:p>
            <a:pPr marL="0" indent="0">
              <a:buNone/>
            </a:pPr>
            <a:endParaRPr lang="ro-RO" sz="3600" dirty="0">
              <a:latin typeface="Times New Roman" panose="02020603050405020304" pitchFamily="18" charset="0"/>
              <a:cs typeface="Times New Roman" panose="02020603050405020304" pitchFamily="18" charset="0"/>
            </a:endParaRPr>
          </a:p>
          <a:p>
            <a:pPr marL="0" indent="0" algn="just">
              <a:buNone/>
            </a:pPr>
            <a:r>
              <a:rPr lang="ro-RO" sz="4000" dirty="0">
                <a:latin typeface="Times New Roman" panose="02020603050405020304" pitchFamily="18" charset="0"/>
                <a:cs typeface="Times New Roman" panose="02020603050405020304" pitchFamily="18" charset="0"/>
              </a:rPr>
              <a:t>1. Scopul şi sarcinile activităţii în domeniul securităţii la incendiu.</a:t>
            </a:r>
          </a:p>
          <a:p>
            <a:pPr marL="0" indent="0" algn="just">
              <a:buNone/>
            </a:pPr>
            <a:r>
              <a:rPr lang="ro-RO" sz="4000" dirty="0">
                <a:latin typeface="Times New Roman" panose="02020603050405020304" pitchFamily="18" charset="0"/>
                <a:cs typeface="Times New Roman" panose="02020603050405020304" pitchFamily="18" charset="0"/>
              </a:rPr>
              <a:t>2. Asigurarea securităţii la incendiu a obiectivelor.</a:t>
            </a:r>
          </a:p>
          <a:p>
            <a:pPr marL="0" indent="0" algn="just">
              <a:buNone/>
            </a:pPr>
            <a:r>
              <a:rPr lang="ro-RO" sz="4000" dirty="0">
                <a:latin typeface="Times New Roman" panose="02020603050405020304" pitchFamily="18" charset="0"/>
                <a:cs typeface="Times New Roman" panose="02020603050405020304" pitchFamily="18" charset="0"/>
              </a:rPr>
              <a:t>3. Clasificarea materialelor şi substanţelor conform combustibilităţii.</a:t>
            </a:r>
          </a:p>
          <a:p>
            <a:pPr marL="0" indent="0" algn="just">
              <a:buNone/>
            </a:pPr>
            <a:r>
              <a:rPr lang="ro-RO" sz="4000" dirty="0">
                <a:latin typeface="Times New Roman" panose="02020603050405020304" pitchFamily="18" charset="0"/>
                <a:cs typeface="Times New Roman" panose="02020603050405020304" pitchFamily="18" charset="0"/>
              </a:rPr>
              <a:t>4.</a:t>
            </a:r>
            <a:r>
              <a:rPr lang="en-US" sz="4000" dirty="0">
                <a:latin typeface="Times New Roman" panose="02020603050405020304" pitchFamily="18" charset="0"/>
                <a:cs typeface="Times New Roman" panose="02020603050405020304" pitchFamily="18" charset="0"/>
              </a:rPr>
              <a:t> </a:t>
            </a:r>
            <a:r>
              <a:rPr lang="ro-RO" sz="4000" dirty="0">
                <a:latin typeface="Times New Roman" panose="02020603050405020304" pitchFamily="18" charset="0"/>
                <a:cs typeface="Times New Roman" panose="02020603050405020304" pitchFamily="18" charset="0"/>
              </a:rPr>
              <a:t>Indicatorii de pericol de explozie-incendiu şi incendiu ale substaanţelor combustibile.</a:t>
            </a:r>
            <a:r>
              <a:rPr lang="en-US" sz="4000" dirty="0">
                <a:latin typeface="Times New Roman" panose="02020603050405020304" pitchFamily="18" charset="0"/>
                <a:cs typeface="Times New Roman" panose="02020603050405020304" pitchFamily="18" charset="0"/>
              </a:rPr>
              <a:t> </a:t>
            </a:r>
            <a:endParaRPr lang="ro-RO" sz="4000" dirty="0">
              <a:latin typeface="Times New Roman" panose="02020603050405020304" pitchFamily="18" charset="0"/>
              <a:cs typeface="Times New Roman" panose="02020603050405020304" pitchFamily="18" charset="0"/>
            </a:endParaRPr>
          </a:p>
          <a:p>
            <a:pPr marL="0" indent="0" algn="just">
              <a:buNone/>
            </a:pPr>
            <a:r>
              <a:rPr lang="ro-RO" sz="4000" dirty="0">
                <a:latin typeface="Times New Roman" panose="02020603050405020304" pitchFamily="18" charset="0"/>
                <a:cs typeface="Times New Roman" panose="02020603050405020304" pitchFamily="18" charset="0"/>
              </a:rPr>
              <a:t>5. Categoria încăperilor şi clădirilor după pericolul de incendiu-explozie.</a:t>
            </a:r>
          </a:p>
          <a:p>
            <a:pPr marL="0" indent="0" algn="just">
              <a:buNone/>
            </a:pPr>
            <a:r>
              <a:rPr lang="ro-RO" sz="4000" dirty="0">
                <a:latin typeface="Times New Roman" panose="02020603050405020304" pitchFamily="18" charset="0"/>
                <a:cs typeface="Times New Roman" panose="02020603050405020304" pitchFamily="18" charset="0"/>
              </a:rPr>
              <a:t>6</a:t>
            </a:r>
            <a:r>
              <a:rPr lang="en-US" sz="4000" dirty="0">
                <a:latin typeface="Times New Roman" panose="02020603050405020304" pitchFamily="18" charset="0"/>
                <a:cs typeface="Times New Roman" panose="02020603050405020304" pitchFamily="18" charset="0"/>
              </a:rPr>
              <a:t>. </a:t>
            </a:r>
            <a:r>
              <a:rPr lang="ro-RO" sz="4000" dirty="0">
                <a:latin typeface="Times New Roman" panose="02020603050405020304" pitchFamily="18" charset="0"/>
                <a:cs typeface="Times New Roman" panose="02020603050405020304" pitchFamily="18" charset="0"/>
              </a:rPr>
              <a:t>Coeficientul de combustibilitate a materialelor şi a substanţelor.</a:t>
            </a:r>
          </a:p>
          <a:p>
            <a:pPr marL="0" indent="0" algn="just">
              <a:buNone/>
            </a:pPr>
            <a:r>
              <a:rPr lang="ro-RO" sz="4000" dirty="0">
                <a:latin typeface="Times New Roman" panose="02020603050405020304" pitchFamily="18" charset="0"/>
                <a:cs typeface="Times New Roman" panose="02020603050405020304" pitchFamily="18" charset="0"/>
              </a:rPr>
              <a:t>7</a:t>
            </a:r>
            <a:r>
              <a:rPr lang="en-US" sz="4000" dirty="0">
                <a:latin typeface="Times New Roman" panose="02020603050405020304" pitchFamily="18" charset="0"/>
                <a:cs typeface="Times New Roman" panose="02020603050405020304" pitchFamily="18" charset="0"/>
              </a:rPr>
              <a:t>. </a:t>
            </a:r>
            <a:r>
              <a:rPr lang="ro-RO" sz="4000" dirty="0">
                <a:latin typeface="Times New Roman" panose="02020603050405020304" pitchFamily="18" charset="0"/>
                <a:cs typeface="Times New Roman" panose="02020603050405020304" pitchFamily="18" charset="0"/>
              </a:rPr>
              <a:t>Arderea, incendiile, factorii periculoşi, parametrii, clasificarea.</a:t>
            </a:r>
          </a:p>
          <a:p>
            <a:pPr marL="0" indent="0" algn="just">
              <a:buNone/>
            </a:pPr>
            <a:endParaRPr lang="ro-RO"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0655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1148" cy="581603"/>
          </a:xfrm>
        </p:spPr>
        <p:txBody>
          <a:bodyPr/>
          <a:lstStyle/>
          <a:p>
            <a:endParaRPr lang="ro-RO" dirty="0"/>
          </a:p>
        </p:txBody>
      </p:sp>
      <p:sp>
        <p:nvSpPr>
          <p:cNvPr id="3" name="Объект 2"/>
          <p:cNvSpPr>
            <a:spLocks noGrp="1"/>
          </p:cNvSpPr>
          <p:nvPr>
            <p:ph idx="1"/>
          </p:nvPr>
        </p:nvSpPr>
        <p:spPr>
          <a:xfrm>
            <a:off x="404734" y="1244184"/>
            <a:ext cx="11362545" cy="5004215"/>
          </a:xfrm>
        </p:spPr>
        <p:txBody>
          <a:bodyPr>
            <a:noAutofit/>
          </a:bodyPr>
          <a:lstStyle/>
          <a:p>
            <a:pPr marL="0" indent="0" algn="just">
              <a:buNone/>
            </a:pPr>
            <a:r>
              <a:rPr lang="ro-RO" sz="3200" i="1" dirty="0">
                <a:latin typeface="Times New Roman" panose="02020603050405020304" pitchFamily="18" charset="0"/>
                <a:cs typeface="Times New Roman" panose="02020603050405020304" pitchFamily="18" charset="0"/>
              </a:rPr>
              <a:t>	Lichidele – </a:t>
            </a:r>
            <a:r>
              <a:rPr lang="ro-RO" sz="3200" dirty="0">
                <a:latin typeface="Times New Roman" panose="02020603050405020304" pitchFamily="18" charset="0"/>
                <a:cs typeface="Times New Roman" panose="02020603050405020304" pitchFamily="18" charset="0"/>
              </a:rPr>
              <a:t>reprezintă substanţele, presiunea vaporilor saturaţi a cărora, la temperatura de </a:t>
            </a:r>
            <a:r>
              <a:rPr lang="ro-RO" sz="3200" i="1" dirty="0">
                <a:latin typeface="Times New Roman" panose="02020603050405020304" pitchFamily="18" charset="0"/>
                <a:cs typeface="Times New Roman" panose="02020603050405020304" pitchFamily="18" charset="0"/>
              </a:rPr>
              <a:t>25 º</a:t>
            </a:r>
            <a:r>
              <a:rPr lang="ru-RU" sz="3200" i="1" dirty="0">
                <a:latin typeface="Times New Roman" panose="02020603050405020304" pitchFamily="18" charset="0"/>
                <a:cs typeface="Times New Roman" panose="02020603050405020304" pitchFamily="18" charset="0"/>
              </a:rPr>
              <a:t>С </a:t>
            </a:r>
            <a:r>
              <a:rPr lang="ro-RO" sz="3200" dirty="0">
                <a:latin typeface="Times New Roman" panose="02020603050405020304" pitchFamily="18" charset="0"/>
                <a:cs typeface="Times New Roman" panose="02020603050405020304" pitchFamily="18" charset="0"/>
              </a:rPr>
              <a:t>şi presiunea de </a:t>
            </a:r>
            <a:r>
              <a:rPr lang="ro-RO" sz="3200" i="1" dirty="0">
                <a:latin typeface="Times New Roman" panose="02020603050405020304" pitchFamily="18" charset="0"/>
                <a:cs typeface="Times New Roman" panose="02020603050405020304" pitchFamily="18" charset="0"/>
              </a:rPr>
              <a:t>101,325</a:t>
            </a:r>
            <a:r>
              <a:rPr lang="ro-RO" sz="3200" dirty="0">
                <a:latin typeface="Times New Roman" panose="02020603050405020304" pitchFamily="18" charset="0"/>
                <a:cs typeface="Times New Roman" panose="02020603050405020304" pitchFamily="18" charset="0"/>
              </a:rPr>
              <a:t> </a:t>
            </a:r>
            <a:r>
              <a:rPr lang="ru-RU" sz="3200" i="1" dirty="0">
                <a:latin typeface="Times New Roman" panose="02020603050405020304" pitchFamily="18" charset="0"/>
                <a:cs typeface="Times New Roman" panose="02020603050405020304" pitchFamily="18" charset="0"/>
              </a:rPr>
              <a:t>к</a:t>
            </a:r>
            <a:r>
              <a:rPr lang="ro-RO" sz="3200" i="1" dirty="0">
                <a:latin typeface="Times New Roman" panose="02020603050405020304" pitchFamily="18" charset="0"/>
                <a:cs typeface="Times New Roman" panose="02020603050405020304" pitchFamily="18" charset="0"/>
              </a:rPr>
              <a:t>P</a:t>
            </a:r>
            <a:r>
              <a:rPr lang="ru-RU" sz="3200" i="1" dirty="0">
                <a:latin typeface="Times New Roman" panose="02020603050405020304" pitchFamily="18" charset="0"/>
                <a:cs typeface="Times New Roman" panose="02020603050405020304" pitchFamily="18" charset="0"/>
              </a:rPr>
              <a:t>а</a:t>
            </a:r>
            <a:r>
              <a:rPr lang="ro-RO" sz="3200" dirty="0">
                <a:latin typeface="Times New Roman" panose="02020603050405020304" pitchFamily="18" charset="0"/>
                <a:cs typeface="Times New Roman" panose="02020603050405020304" pitchFamily="18" charset="0"/>
              </a:rPr>
              <a:t> este mai mică decât </a:t>
            </a:r>
            <a:r>
              <a:rPr lang="ro-RO" sz="3200" i="1" dirty="0">
                <a:latin typeface="Times New Roman" panose="02020603050405020304" pitchFamily="18" charset="0"/>
                <a:cs typeface="Times New Roman" panose="02020603050405020304" pitchFamily="18" charset="0"/>
              </a:rPr>
              <a:t>101,325 </a:t>
            </a:r>
            <a:r>
              <a:rPr lang="ru-RU" sz="3200" i="1" dirty="0">
                <a:latin typeface="Times New Roman" panose="02020603050405020304" pitchFamily="18" charset="0"/>
                <a:cs typeface="Times New Roman" panose="02020603050405020304" pitchFamily="18" charset="0"/>
              </a:rPr>
              <a:t>к</a:t>
            </a:r>
            <a:r>
              <a:rPr lang="ro-RO" sz="3200" i="1" dirty="0">
                <a:latin typeface="Times New Roman" panose="02020603050405020304" pitchFamily="18" charset="0"/>
                <a:cs typeface="Times New Roman" panose="02020603050405020304" pitchFamily="18" charset="0"/>
              </a:rPr>
              <a:t>P</a:t>
            </a:r>
            <a:r>
              <a:rPr lang="ru-RU" sz="3200" i="1" dirty="0">
                <a:latin typeface="Times New Roman" panose="02020603050405020304" pitchFamily="18" charset="0"/>
                <a:cs typeface="Times New Roman" panose="02020603050405020304" pitchFamily="18" charset="0"/>
              </a:rPr>
              <a:t>а</a:t>
            </a:r>
            <a:r>
              <a:rPr lang="ro-RO" sz="3200" dirty="0">
                <a:latin typeface="Times New Roman" panose="02020603050405020304" pitchFamily="18" charset="0"/>
                <a:cs typeface="Times New Roman" panose="02020603050405020304" pitchFamily="18" charset="0"/>
              </a:rPr>
              <a:t>. La lichide se raportă şi substanţele solide care se topesc, temperatura de topire fiind sub </a:t>
            </a:r>
            <a:r>
              <a:rPr lang="ro-RO" sz="3200" i="1" dirty="0">
                <a:latin typeface="Times New Roman" panose="02020603050405020304" pitchFamily="18" charset="0"/>
                <a:cs typeface="Times New Roman" panose="02020603050405020304" pitchFamily="18" charset="0"/>
              </a:rPr>
              <a:t>50 °</a:t>
            </a:r>
            <a:r>
              <a:rPr lang="ru-RU" sz="3200" i="1" dirty="0">
                <a:latin typeface="Times New Roman" panose="02020603050405020304" pitchFamily="18" charset="0"/>
                <a:cs typeface="Times New Roman" panose="02020603050405020304" pitchFamily="18" charset="0"/>
              </a:rPr>
              <a:t>С</a:t>
            </a:r>
            <a:r>
              <a:rPr lang="ro-RO" sz="3200" i="1"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marL="0" indent="0" algn="just">
              <a:buNone/>
            </a:pPr>
            <a:r>
              <a:rPr lang="ro-RO" sz="3200" i="1" dirty="0">
                <a:latin typeface="Times New Roman" panose="02020603050405020304" pitchFamily="18" charset="0"/>
                <a:cs typeface="Times New Roman" panose="02020603050405020304" pitchFamily="18" charset="0"/>
              </a:rPr>
              <a:t>	L.U.I.</a:t>
            </a:r>
            <a:r>
              <a:rPr lang="ro-RO" sz="3200" dirty="0">
                <a:latin typeface="Times New Roman" panose="02020603050405020304" pitchFamily="18" charset="0"/>
                <a:cs typeface="Times New Roman" panose="02020603050405020304" pitchFamily="18" charset="0"/>
              </a:rPr>
              <a:t> se consideră lichidele cu temperatura de izbucnire mai mică de 61°C în vase închise sau 66 °C în vase deschise. Lichidele cu temperatura de izbucnire mai mare decât cea indicată se numesc </a:t>
            </a:r>
            <a:r>
              <a:rPr lang="ro-RO" sz="3200" i="1" dirty="0">
                <a:latin typeface="Times New Roman" panose="02020603050405020304" pitchFamily="18" charset="0"/>
                <a:cs typeface="Times New Roman" panose="02020603050405020304" pitchFamily="18" charset="0"/>
              </a:rPr>
              <a:t>inflamabile</a:t>
            </a:r>
            <a:r>
              <a:rPr lang="ro-RO" sz="3200" dirty="0">
                <a:latin typeface="Times New Roman" panose="02020603050405020304" pitchFamily="18" charset="0"/>
                <a:cs typeface="Times New Roman" panose="02020603050405020304" pitchFamily="18" charset="0"/>
              </a:rPr>
              <a:t>. </a:t>
            </a:r>
          </a:p>
          <a:p>
            <a:pPr marL="0" indent="0" algn="just">
              <a:buNone/>
            </a:pPr>
            <a:r>
              <a:rPr lang="ro-RO" sz="3200" i="1" dirty="0">
                <a:latin typeface="Times New Roman" panose="02020603050405020304" pitchFamily="18" charset="0"/>
                <a:cs typeface="Times New Roman" panose="02020603050405020304" pitchFamily="18" charset="0"/>
              </a:rPr>
              <a:t>	L.U.I</a:t>
            </a:r>
            <a:r>
              <a:rPr lang="ro-RO" sz="3200" dirty="0">
                <a:latin typeface="Times New Roman" panose="02020603050405020304" pitchFamily="18" charset="0"/>
                <a:cs typeface="Times New Roman" panose="02020603050405020304" pitchFamily="18" charset="0"/>
              </a:rPr>
              <a:t>. după pericolul de incendiu se clasifică în trei grupe: </a:t>
            </a:r>
            <a:r>
              <a:rPr lang="ro-RO" sz="3200" i="1" dirty="0">
                <a:latin typeface="Times New Roman" panose="02020603050405020304" pitchFamily="18" charset="0"/>
                <a:cs typeface="Times New Roman" panose="02020603050405020304" pitchFamily="18" charset="0"/>
              </a:rPr>
              <a:t>foarte periculoase; permanent periculoase și periculoase la temperaturi înalte</a:t>
            </a:r>
            <a:r>
              <a:rPr lang="ro-RO" sz="3200" dirty="0">
                <a:latin typeface="Times New Roman" panose="02020603050405020304" pitchFamily="18" charset="0"/>
                <a:cs typeface="Times New Roman" panose="02020603050405020304" pitchFamily="18" charset="0"/>
              </a:rPr>
              <a:t>.</a:t>
            </a:r>
          </a:p>
          <a:p>
            <a:pPr marL="0" indent="0" algn="just">
              <a:buNone/>
            </a:pPr>
            <a:endParaRPr lang="ro-RO" sz="2800" dirty="0"/>
          </a:p>
        </p:txBody>
      </p:sp>
    </p:spTree>
    <p:extLst>
      <p:ext uri="{BB962C8B-B14F-4D97-AF65-F5344CB8AC3E}">
        <p14:creationId xmlns:p14="http://schemas.microsoft.com/office/powerpoint/2010/main" val="4261660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26099" cy="521643"/>
          </a:xfrm>
        </p:spPr>
        <p:txBody>
          <a:bodyPr/>
          <a:lstStyle/>
          <a:p>
            <a:endParaRPr lang="ro-RO" dirty="0"/>
          </a:p>
        </p:txBody>
      </p:sp>
      <p:sp>
        <p:nvSpPr>
          <p:cNvPr id="3" name="Объект 2"/>
          <p:cNvSpPr>
            <a:spLocks noGrp="1"/>
          </p:cNvSpPr>
          <p:nvPr>
            <p:ph idx="1"/>
          </p:nvPr>
        </p:nvSpPr>
        <p:spPr>
          <a:xfrm>
            <a:off x="359764" y="1214204"/>
            <a:ext cx="11467475" cy="5351488"/>
          </a:xfrm>
        </p:spPr>
        <p:txBody>
          <a:bodyPr>
            <a:normAutofit fontScale="92500" lnSpcReduction="10000"/>
          </a:bodyPr>
          <a:lstStyle/>
          <a:p>
            <a:pPr marL="0" indent="0" algn="just">
              <a:buNone/>
            </a:pPr>
            <a:r>
              <a:rPr lang="ro-RO" sz="2800" b="1" dirty="0">
                <a:latin typeface="Times New Roman" panose="02020603050405020304" pitchFamily="18" charset="0"/>
                <a:cs typeface="Times New Roman" panose="02020603050405020304" pitchFamily="18" charset="0"/>
              </a:rPr>
              <a:t>	Către </a:t>
            </a:r>
            <a:r>
              <a:rPr lang="ro-RO" sz="2800" b="1" i="1" dirty="0">
                <a:latin typeface="Times New Roman" panose="02020603050405020304" pitchFamily="18" charset="0"/>
                <a:cs typeface="Times New Roman" panose="02020603050405020304" pitchFamily="18" charset="0"/>
              </a:rPr>
              <a:t>L.U.I.</a:t>
            </a:r>
            <a:r>
              <a:rPr lang="ro-RO" sz="2800" b="1" dirty="0">
                <a:latin typeface="Times New Roman" panose="02020603050405020304" pitchFamily="18" charset="0"/>
                <a:cs typeface="Times New Roman" panose="02020603050405020304" pitchFamily="18" charset="0"/>
              </a:rPr>
              <a:t> foarte periculoase</a:t>
            </a:r>
            <a:r>
              <a:rPr lang="ro-RO" sz="2800" dirty="0">
                <a:latin typeface="Times New Roman" panose="02020603050405020304" pitchFamily="18" charset="0"/>
                <a:cs typeface="Times New Roman" panose="02020603050405020304" pitchFamily="18" charset="0"/>
              </a:rPr>
              <a:t> se raportă, acetona </a:t>
            </a:r>
            <a:r>
              <a:rPr lang="ro-RO" sz="2800" i="1" dirty="0">
                <a:latin typeface="Times New Roman" panose="02020603050405020304" pitchFamily="18" charset="0"/>
                <a:cs typeface="Times New Roman" panose="02020603050405020304" pitchFamily="18" charset="0"/>
              </a:rPr>
              <a:t>С</a:t>
            </a:r>
            <a:r>
              <a:rPr lang="ro-RO" sz="2800" i="1" baseline="-25000" dirty="0">
                <a:latin typeface="Times New Roman" panose="02020603050405020304" pitchFamily="18" charset="0"/>
                <a:cs typeface="Times New Roman" panose="02020603050405020304" pitchFamily="18" charset="0"/>
              </a:rPr>
              <a:t>2</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6</a:t>
            </a:r>
            <a:r>
              <a:rPr lang="ro-RO" sz="2800" i="1" dirty="0">
                <a:latin typeface="Times New Roman" panose="02020603050405020304" pitchFamily="18" charset="0"/>
                <a:cs typeface="Times New Roman" panose="02020603050405020304" pitchFamily="18" charset="0"/>
              </a:rPr>
              <a:t>О</a:t>
            </a:r>
            <a:r>
              <a:rPr lang="ro-RO" sz="2800" dirty="0">
                <a:latin typeface="Times New Roman" panose="02020603050405020304" pitchFamily="18" charset="0"/>
                <a:cs typeface="Times New Roman" panose="02020603050405020304" pitchFamily="18" charset="0"/>
              </a:rPr>
              <a:t>, benzina, izopentanul С</a:t>
            </a:r>
            <a:r>
              <a:rPr lang="ro-RO" sz="2800" baseline="-25000" dirty="0">
                <a:latin typeface="Times New Roman" panose="02020603050405020304" pitchFamily="18" charset="0"/>
                <a:cs typeface="Times New Roman" panose="02020603050405020304" pitchFamily="18" charset="0"/>
              </a:rPr>
              <a:t>5</a:t>
            </a:r>
            <a:r>
              <a:rPr lang="ro-RO" sz="2800" dirty="0">
                <a:latin typeface="Times New Roman" panose="02020603050405020304" pitchFamily="18" charset="0"/>
                <a:cs typeface="Times New Roman" panose="02020603050405020304" pitchFamily="18" charset="0"/>
              </a:rPr>
              <a:t>Н</a:t>
            </a:r>
            <a:r>
              <a:rPr lang="ro-RO" sz="2800" baseline="-25000" dirty="0">
                <a:latin typeface="Times New Roman" panose="02020603050405020304" pitchFamily="18" charset="0"/>
                <a:cs typeface="Times New Roman" panose="02020603050405020304" pitchFamily="18" charset="0"/>
              </a:rPr>
              <a:t>12</a:t>
            </a:r>
            <a:r>
              <a:rPr lang="ro-RO" sz="2800" dirty="0">
                <a:latin typeface="Times New Roman" panose="02020603050405020304" pitchFamily="18" charset="0"/>
                <a:cs typeface="Times New Roman" panose="02020603050405020304" pitchFamily="18" charset="0"/>
              </a:rPr>
              <a:t>, eterul dietilic С</a:t>
            </a:r>
            <a:r>
              <a:rPr lang="ro-RO" sz="2800" baseline="-25000" dirty="0">
                <a:latin typeface="Times New Roman" panose="02020603050405020304" pitchFamily="18" charset="0"/>
                <a:cs typeface="Times New Roman" panose="02020603050405020304" pitchFamily="18" charset="0"/>
              </a:rPr>
              <a:t>4</a:t>
            </a:r>
            <a:r>
              <a:rPr lang="ro-RO" sz="2800" dirty="0">
                <a:latin typeface="Times New Roman" panose="02020603050405020304" pitchFamily="18" charset="0"/>
                <a:cs typeface="Times New Roman" panose="02020603050405020304" pitchFamily="18" charset="0"/>
              </a:rPr>
              <a:t>Н</a:t>
            </a:r>
            <a:r>
              <a:rPr lang="ro-RO" sz="2800" baseline="-25000" dirty="0">
                <a:latin typeface="Times New Roman" panose="02020603050405020304" pitchFamily="18" charset="0"/>
                <a:cs typeface="Times New Roman" panose="02020603050405020304" pitchFamily="18" charset="0"/>
              </a:rPr>
              <a:t>10</a:t>
            </a:r>
            <a:r>
              <a:rPr lang="ro-RO" sz="2800" dirty="0">
                <a:latin typeface="Times New Roman" panose="02020603050405020304" pitchFamily="18" charset="0"/>
                <a:cs typeface="Times New Roman" panose="02020603050405020304" pitchFamily="18" charset="0"/>
              </a:rPr>
              <a:t>О, care au temperatura </a:t>
            </a:r>
            <a:r>
              <a:rPr lang="ro-RO" sz="2800" i="1" dirty="0">
                <a:latin typeface="Times New Roman" panose="02020603050405020304" pitchFamily="18" charset="0"/>
                <a:cs typeface="Times New Roman" panose="02020603050405020304" pitchFamily="18" charset="0"/>
              </a:rPr>
              <a:t>t</a:t>
            </a:r>
            <a:r>
              <a:rPr lang="ro-RO" sz="2800" i="1" baseline="-25000" dirty="0">
                <a:latin typeface="Times New Roman" panose="02020603050405020304" pitchFamily="18" charset="0"/>
                <a:cs typeface="Times New Roman" panose="02020603050405020304" pitchFamily="18" charset="0"/>
              </a:rPr>
              <a:t>izb</a:t>
            </a:r>
            <a:r>
              <a:rPr lang="ro-RO" sz="2800" dirty="0">
                <a:latin typeface="Times New Roman" panose="02020603050405020304" pitchFamily="18" charset="0"/>
                <a:cs typeface="Times New Roman" panose="02020603050405020304" pitchFamily="18" charset="0"/>
              </a:rPr>
              <a:t> sub </a:t>
            </a:r>
            <a:r>
              <a:rPr lang="ro-RO" sz="2800" i="1" dirty="0">
                <a:latin typeface="Times New Roman" panose="02020603050405020304" pitchFamily="18" charset="0"/>
                <a:cs typeface="Times New Roman" panose="02020603050405020304" pitchFamily="18" charset="0"/>
              </a:rPr>
              <a:t>18 °С</a:t>
            </a:r>
            <a:r>
              <a:rPr lang="ro-RO" sz="2800" dirty="0">
                <a:latin typeface="Times New Roman" panose="02020603050405020304" pitchFamily="18" charset="0"/>
                <a:cs typeface="Times New Roman" panose="02020603050405020304" pitchFamily="18" charset="0"/>
              </a:rPr>
              <a:t> (în vas închis) sau </a:t>
            </a:r>
            <a:r>
              <a:rPr lang="ro-RO" sz="2800" i="1" dirty="0">
                <a:latin typeface="Times New Roman" panose="02020603050405020304" pitchFamily="18" charset="0"/>
                <a:cs typeface="Times New Roman" panose="02020603050405020304" pitchFamily="18" charset="0"/>
              </a:rPr>
              <a:t>13 °С</a:t>
            </a:r>
            <a:r>
              <a:rPr lang="ro-RO" sz="2800" dirty="0">
                <a:latin typeface="Times New Roman" panose="02020603050405020304" pitchFamily="18" charset="0"/>
                <a:cs typeface="Times New Roman" panose="02020603050405020304" pitchFamily="18" charset="0"/>
              </a:rPr>
              <a:t> (în vas deschis).</a:t>
            </a:r>
          </a:p>
          <a:p>
            <a:pPr marL="0" indent="0" algn="just">
              <a:buNone/>
            </a:pPr>
            <a:r>
              <a:rPr lang="ro-RO" sz="2800" b="1" dirty="0">
                <a:latin typeface="Times New Roman" panose="02020603050405020304" pitchFamily="18" charset="0"/>
                <a:cs typeface="Times New Roman" panose="02020603050405020304" pitchFamily="18" charset="0"/>
              </a:rPr>
              <a:t>	Către </a:t>
            </a:r>
            <a:r>
              <a:rPr lang="ro-RO" sz="2800" b="1" i="1" dirty="0">
                <a:latin typeface="Times New Roman" panose="02020603050405020304" pitchFamily="18" charset="0"/>
                <a:cs typeface="Times New Roman" panose="02020603050405020304" pitchFamily="18" charset="0"/>
              </a:rPr>
              <a:t>L.U.I.</a:t>
            </a:r>
            <a:r>
              <a:rPr lang="ro-RO" sz="2800" b="1" dirty="0">
                <a:latin typeface="Times New Roman" panose="02020603050405020304" pitchFamily="18" charset="0"/>
                <a:cs typeface="Times New Roman" panose="02020603050405020304" pitchFamily="18" charset="0"/>
              </a:rPr>
              <a:t> permanent periculoase</a:t>
            </a:r>
            <a:r>
              <a:rPr lang="ro-RO" sz="2800" dirty="0">
                <a:latin typeface="Times New Roman" panose="02020603050405020304" pitchFamily="18" charset="0"/>
                <a:cs typeface="Times New Roman" panose="02020603050405020304" pitchFamily="18" charset="0"/>
              </a:rPr>
              <a:t> - </a:t>
            </a:r>
            <a:r>
              <a:rPr lang="ro-RO" sz="2800" i="1" dirty="0">
                <a:latin typeface="Times New Roman" panose="02020603050405020304" pitchFamily="18" charset="0"/>
                <a:cs typeface="Times New Roman" panose="02020603050405020304" pitchFamily="18" charset="0"/>
              </a:rPr>
              <a:t>benzolul С</a:t>
            </a:r>
            <a:r>
              <a:rPr lang="ro-RO" sz="2800" i="1" baseline="-25000" dirty="0">
                <a:latin typeface="Times New Roman" panose="02020603050405020304" pitchFamily="18" charset="0"/>
                <a:cs typeface="Times New Roman" panose="02020603050405020304" pitchFamily="18" charset="0"/>
              </a:rPr>
              <a:t>6</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6</a:t>
            </a:r>
            <a:r>
              <a:rPr lang="ro-RO" sz="2800" i="1" dirty="0">
                <a:latin typeface="Times New Roman" panose="02020603050405020304" pitchFamily="18" charset="0"/>
                <a:cs typeface="Times New Roman" panose="02020603050405020304" pitchFamily="18" charset="0"/>
              </a:rPr>
              <a:t>, toluolul С</a:t>
            </a:r>
            <a:r>
              <a:rPr lang="ro-RO" sz="2800" i="1" baseline="-25000" dirty="0">
                <a:latin typeface="Times New Roman" panose="02020603050405020304" pitchFamily="18" charset="0"/>
                <a:cs typeface="Times New Roman" panose="02020603050405020304" pitchFamily="18" charset="0"/>
              </a:rPr>
              <a:t>7</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8</a:t>
            </a:r>
            <a:r>
              <a:rPr lang="ro-RO" sz="2800" i="1" dirty="0">
                <a:latin typeface="Times New Roman" panose="02020603050405020304" pitchFamily="18" charset="0"/>
                <a:cs typeface="Times New Roman" panose="02020603050405020304" pitchFamily="18" charset="0"/>
              </a:rPr>
              <a:t>, spirtul etilic С</a:t>
            </a:r>
            <a:r>
              <a:rPr lang="ro-RO" sz="2800" i="1" baseline="-25000" dirty="0">
                <a:latin typeface="Times New Roman" panose="02020603050405020304" pitchFamily="18" charset="0"/>
                <a:cs typeface="Times New Roman" panose="02020603050405020304" pitchFamily="18" charset="0"/>
              </a:rPr>
              <a:t>2</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5</a:t>
            </a:r>
            <a:r>
              <a:rPr lang="ro-RO" sz="2800" i="1" dirty="0">
                <a:latin typeface="Times New Roman" panose="02020603050405020304" pitchFamily="18" charset="0"/>
                <a:cs typeface="Times New Roman" panose="02020603050405020304" pitchFamily="18" charset="0"/>
              </a:rPr>
              <a:t>ОН, dioxanul С</a:t>
            </a:r>
            <a:r>
              <a:rPr lang="ro-RO" sz="2800" i="1" baseline="-25000" dirty="0">
                <a:latin typeface="Times New Roman" panose="02020603050405020304" pitchFamily="18" charset="0"/>
                <a:cs typeface="Times New Roman" panose="02020603050405020304" pitchFamily="18" charset="0"/>
              </a:rPr>
              <a:t>4</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8</a:t>
            </a:r>
            <a:r>
              <a:rPr lang="ro-RO" sz="2800" i="1" dirty="0">
                <a:latin typeface="Times New Roman" panose="02020603050405020304" pitchFamily="18" charset="0"/>
                <a:cs typeface="Times New Roman" panose="02020603050405020304" pitchFamily="18" charset="0"/>
              </a:rPr>
              <a:t>О</a:t>
            </a:r>
            <a:r>
              <a:rPr lang="ro-RO" sz="2800" i="1" baseline="-25000" dirty="0">
                <a:latin typeface="Times New Roman" panose="02020603050405020304" pitchFamily="18" charset="0"/>
                <a:cs typeface="Times New Roman" panose="02020603050405020304" pitchFamily="18" charset="0"/>
              </a:rPr>
              <a:t>2</a:t>
            </a:r>
            <a:r>
              <a:rPr lang="ro-RO" sz="2800" i="1" dirty="0">
                <a:latin typeface="Times New Roman" panose="02020603050405020304" pitchFamily="18" charset="0"/>
                <a:cs typeface="Times New Roman" panose="02020603050405020304" pitchFamily="18" charset="0"/>
              </a:rPr>
              <a:t>, etilacetatul С</a:t>
            </a:r>
            <a:r>
              <a:rPr lang="ro-RO" sz="2800" i="1" baseline="-25000" dirty="0">
                <a:latin typeface="Times New Roman" panose="02020603050405020304" pitchFamily="18" charset="0"/>
                <a:cs typeface="Times New Roman" panose="02020603050405020304" pitchFamily="18" charset="0"/>
              </a:rPr>
              <a:t>4</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8</a:t>
            </a:r>
            <a:r>
              <a:rPr lang="ro-RO" sz="2800" i="1" dirty="0">
                <a:latin typeface="Times New Roman" panose="02020603050405020304" pitchFamily="18" charset="0"/>
                <a:cs typeface="Times New Roman" panose="02020603050405020304" pitchFamily="18" charset="0"/>
              </a:rPr>
              <a:t>О</a:t>
            </a:r>
            <a:r>
              <a:rPr lang="ro-RO" sz="2800" i="1" baseline="-25000" dirty="0">
                <a:latin typeface="Times New Roman" panose="02020603050405020304" pitchFamily="18" charset="0"/>
                <a:cs typeface="Times New Roman" panose="02020603050405020304" pitchFamily="18" charset="0"/>
              </a:rPr>
              <a:t>2</a:t>
            </a:r>
            <a:r>
              <a:rPr lang="ro-RO" sz="2800" dirty="0">
                <a:latin typeface="Times New Roman" panose="02020603050405020304" pitchFamily="18" charset="0"/>
                <a:cs typeface="Times New Roman" panose="02020603050405020304" pitchFamily="18" charset="0"/>
              </a:rPr>
              <a:t> cu </a:t>
            </a:r>
            <a:r>
              <a:rPr lang="ro-RO" sz="2800" i="1" dirty="0">
                <a:latin typeface="Times New Roman" panose="02020603050405020304" pitchFamily="18" charset="0"/>
                <a:cs typeface="Times New Roman" panose="02020603050405020304" pitchFamily="18" charset="0"/>
              </a:rPr>
              <a:t>t</a:t>
            </a:r>
            <a:r>
              <a:rPr lang="ro-RO" sz="2800" i="1" baseline="-25000" dirty="0">
                <a:latin typeface="Times New Roman" panose="02020603050405020304" pitchFamily="18" charset="0"/>
                <a:cs typeface="Times New Roman" panose="02020603050405020304" pitchFamily="18" charset="0"/>
              </a:rPr>
              <a:t>izb</a:t>
            </a:r>
            <a:r>
              <a:rPr lang="ro-RO" sz="2800" dirty="0">
                <a:latin typeface="Times New Roman" panose="02020603050405020304" pitchFamily="18" charset="0"/>
                <a:cs typeface="Times New Roman" panose="02020603050405020304" pitchFamily="18" charset="0"/>
              </a:rPr>
              <a:t> de la </a:t>
            </a:r>
            <a:r>
              <a:rPr lang="ro-RO" sz="2800" i="1" dirty="0">
                <a:latin typeface="Times New Roman" panose="02020603050405020304" pitchFamily="18" charset="0"/>
                <a:cs typeface="Times New Roman" panose="02020603050405020304" pitchFamily="18" charset="0"/>
              </a:rPr>
              <a:t>(-18°С</a:t>
            </a:r>
            <a:r>
              <a:rPr lang="ro-RO" sz="2800" dirty="0">
                <a:latin typeface="Times New Roman" panose="02020603050405020304" pitchFamily="18" charset="0"/>
                <a:cs typeface="Times New Roman" panose="02020603050405020304" pitchFamily="18" charset="0"/>
              </a:rPr>
              <a:t>) până la </a:t>
            </a:r>
            <a:r>
              <a:rPr lang="ro-RO" sz="2800" i="1" dirty="0">
                <a:latin typeface="Times New Roman" panose="02020603050405020304" pitchFamily="18" charset="0"/>
                <a:cs typeface="Times New Roman" panose="02020603050405020304" pitchFamily="18" charset="0"/>
              </a:rPr>
              <a:t>(+23°С</a:t>
            </a:r>
            <a:r>
              <a:rPr lang="ro-RO" sz="2800" dirty="0">
                <a:latin typeface="Times New Roman" panose="02020603050405020304" pitchFamily="18" charset="0"/>
                <a:cs typeface="Times New Roman" panose="02020603050405020304" pitchFamily="18" charset="0"/>
              </a:rPr>
              <a:t>) (în vas închis) sau de la </a:t>
            </a:r>
            <a:r>
              <a:rPr lang="ro-RO" sz="2800" i="1" dirty="0">
                <a:latin typeface="Times New Roman" panose="02020603050405020304" pitchFamily="18" charset="0"/>
                <a:cs typeface="Times New Roman" panose="02020603050405020304" pitchFamily="18" charset="0"/>
              </a:rPr>
              <a:t>(-13°С</a:t>
            </a:r>
            <a:r>
              <a:rPr lang="ro-RO" sz="2800" dirty="0">
                <a:latin typeface="Times New Roman" panose="02020603050405020304" pitchFamily="18" charset="0"/>
                <a:cs typeface="Times New Roman" panose="02020603050405020304" pitchFamily="18" charset="0"/>
              </a:rPr>
              <a:t>) pînă la (</a:t>
            </a:r>
            <a:r>
              <a:rPr lang="ro-RO" sz="2800" i="1" dirty="0">
                <a:latin typeface="Times New Roman" panose="02020603050405020304" pitchFamily="18" charset="0"/>
                <a:cs typeface="Times New Roman" panose="02020603050405020304" pitchFamily="18" charset="0"/>
              </a:rPr>
              <a:t>27°С</a:t>
            </a:r>
            <a:r>
              <a:rPr lang="ro-RO" sz="2800" dirty="0">
                <a:latin typeface="Times New Roman" panose="02020603050405020304" pitchFamily="18" charset="0"/>
                <a:cs typeface="Times New Roman" panose="02020603050405020304" pitchFamily="18" charset="0"/>
              </a:rPr>
              <a:t>) (în vas deschis) sunt caracterizate prin capacitatea de a forma un mediu exploziv în faza vapori-aer în vase închise.</a:t>
            </a:r>
          </a:p>
          <a:p>
            <a:pPr marL="0" indent="0" algn="just">
              <a:buNone/>
            </a:pPr>
            <a:r>
              <a:rPr lang="ro-RO" sz="2800" b="1" dirty="0">
                <a:latin typeface="Times New Roman" panose="02020603050405020304" pitchFamily="18" charset="0"/>
                <a:cs typeface="Times New Roman" panose="02020603050405020304" pitchFamily="18" charset="0"/>
              </a:rPr>
              <a:t>	Către lichidele </a:t>
            </a:r>
            <a:r>
              <a:rPr lang="ro-RO" sz="2800" b="1" i="1" dirty="0">
                <a:latin typeface="Times New Roman" panose="02020603050405020304" pitchFamily="18" charset="0"/>
                <a:cs typeface="Times New Roman" panose="02020603050405020304" pitchFamily="18" charset="0"/>
              </a:rPr>
              <a:t>L.U.I</a:t>
            </a:r>
            <a:r>
              <a:rPr lang="ro-RO" sz="2800" b="1" dirty="0">
                <a:latin typeface="Times New Roman" panose="02020603050405020304" pitchFamily="18" charset="0"/>
                <a:cs typeface="Times New Roman" panose="02020603050405020304" pitchFamily="18" charset="0"/>
              </a:rPr>
              <a:t>. periculoase la temperaturi înalte</a:t>
            </a:r>
            <a:r>
              <a:rPr lang="ro-RO" sz="2800" dirty="0">
                <a:latin typeface="Times New Roman" panose="02020603050405020304" pitchFamily="18" charset="0"/>
                <a:cs typeface="Times New Roman" panose="02020603050405020304" pitchFamily="18" charset="0"/>
              </a:rPr>
              <a:t>, se raportă </a:t>
            </a:r>
            <a:r>
              <a:rPr lang="ro-RO" sz="2800" i="1" dirty="0">
                <a:latin typeface="Times New Roman" panose="02020603050405020304" pitchFamily="18" charset="0"/>
                <a:cs typeface="Times New Roman" panose="02020603050405020304" pitchFamily="18" charset="0"/>
              </a:rPr>
              <a:t>white-spirtul С</a:t>
            </a:r>
            <a:r>
              <a:rPr lang="ro-RO" sz="2800" i="1" baseline="-25000" dirty="0">
                <a:latin typeface="Times New Roman" panose="02020603050405020304" pitchFamily="18" charset="0"/>
                <a:cs typeface="Times New Roman" panose="02020603050405020304" pitchFamily="18" charset="0"/>
              </a:rPr>
              <a:t>10</a:t>
            </a:r>
            <a:r>
              <a:rPr lang="ro-RO" sz="2800" i="1" dirty="0">
                <a:latin typeface="Times New Roman" panose="02020603050405020304" pitchFamily="18" charset="0"/>
                <a:cs typeface="Times New Roman" panose="02020603050405020304" pitchFamily="18" charset="0"/>
              </a:rPr>
              <a:t>,</a:t>
            </a:r>
            <a:r>
              <a:rPr lang="ro-RO" sz="2800" i="1" baseline="-25000" dirty="0">
                <a:latin typeface="Times New Roman" panose="02020603050405020304" pitchFamily="18" charset="0"/>
                <a:cs typeface="Times New Roman" panose="02020603050405020304" pitchFamily="18" charset="0"/>
              </a:rPr>
              <a:t>5</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21,3</a:t>
            </a:r>
            <a:r>
              <a:rPr lang="ro-RO" sz="2800" i="1" dirty="0">
                <a:latin typeface="Times New Roman" panose="02020603050405020304" pitchFamily="18" charset="0"/>
                <a:cs typeface="Times New Roman" panose="02020603050405020304" pitchFamily="18" charset="0"/>
              </a:rPr>
              <a:t>, clorbenzenul С</a:t>
            </a:r>
            <a:r>
              <a:rPr lang="ro-RO" sz="2800" i="1" baseline="-25000" dirty="0">
                <a:latin typeface="Times New Roman" panose="02020603050405020304" pitchFamily="18" charset="0"/>
                <a:cs typeface="Times New Roman" panose="02020603050405020304" pitchFamily="18" charset="0"/>
              </a:rPr>
              <a:t>6</a:t>
            </a:r>
            <a:r>
              <a:rPr lang="ro-RO" sz="2800" i="1" dirty="0">
                <a:latin typeface="Times New Roman" panose="02020603050405020304" pitchFamily="18" charset="0"/>
                <a:cs typeface="Times New Roman" panose="02020603050405020304" pitchFamily="18" charset="0"/>
              </a:rPr>
              <a:t>Н</a:t>
            </a:r>
            <a:r>
              <a:rPr lang="ro-RO" sz="2800" i="1" baseline="-25000" dirty="0">
                <a:latin typeface="Times New Roman" panose="02020603050405020304" pitchFamily="18" charset="0"/>
                <a:cs typeface="Times New Roman" panose="02020603050405020304" pitchFamily="18" charset="0"/>
              </a:rPr>
              <a:t>5</a:t>
            </a:r>
            <a:r>
              <a:rPr lang="ro-RO" sz="2800" i="1" dirty="0">
                <a:latin typeface="Times New Roman" panose="02020603050405020304" pitchFamily="18" charset="0"/>
                <a:cs typeface="Times New Roman" panose="02020603050405020304" pitchFamily="18" charset="0"/>
              </a:rPr>
              <a:t>Сl</a:t>
            </a:r>
            <a:r>
              <a:rPr lang="ro-RO" sz="2800" dirty="0">
                <a:latin typeface="Times New Roman" panose="02020603050405020304" pitchFamily="18" charset="0"/>
                <a:cs typeface="Times New Roman" panose="02020603050405020304" pitchFamily="18" charset="0"/>
              </a:rPr>
              <a:t>, etc., având temperatura </a:t>
            </a:r>
            <a:r>
              <a:rPr lang="ro-RO" sz="2800" i="1" dirty="0">
                <a:latin typeface="Times New Roman" panose="02020603050405020304" pitchFamily="18" charset="0"/>
                <a:cs typeface="Times New Roman" panose="02020603050405020304" pitchFamily="18" charset="0"/>
              </a:rPr>
              <a:t>t</a:t>
            </a:r>
            <a:r>
              <a:rPr lang="ro-RO" sz="2800" i="1" baseline="-25000" dirty="0">
                <a:latin typeface="Times New Roman" panose="02020603050405020304" pitchFamily="18" charset="0"/>
                <a:cs typeface="Times New Roman" panose="02020603050405020304" pitchFamily="18" charset="0"/>
              </a:rPr>
              <a:t>izb</a:t>
            </a:r>
            <a:r>
              <a:rPr lang="ro-RO" sz="2800" i="1" dirty="0">
                <a:latin typeface="Times New Roman" panose="02020603050405020304" pitchFamily="18" charset="0"/>
                <a:cs typeface="Times New Roman" panose="02020603050405020304" pitchFamily="18" charset="0"/>
              </a:rPr>
              <a:t>.</a:t>
            </a:r>
            <a:r>
              <a:rPr lang="ro-RO" sz="2800" dirty="0">
                <a:latin typeface="Times New Roman" panose="02020603050405020304" pitchFamily="18" charset="0"/>
                <a:cs typeface="Times New Roman" panose="02020603050405020304" pitchFamily="18" charset="0"/>
              </a:rPr>
              <a:t> între (</a:t>
            </a:r>
            <a:r>
              <a:rPr lang="ro-RO" sz="2800" i="1" dirty="0">
                <a:latin typeface="Times New Roman" panose="02020603050405020304" pitchFamily="18" charset="0"/>
                <a:cs typeface="Times New Roman" panose="02020603050405020304" pitchFamily="18" charset="0"/>
              </a:rPr>
              <a:t>23ºС…61°С</a:t>
            </a:r>
            <a:r>
              <a:rPr lang="ro-RO" sz="2800" dirty="0">
                <a:latin typeface="Times New Roman" panose="02020603050405020304" pitchFamily="18" charset="0"/>
                <a:cs typeface="Times New Roman" panose="02020603050405020304" pitchFamily="18" charset="0"/>
              </a:rPr>
              <a:t>) (în vas închis) sau (</a:t>
            </a:r>
            <a:r>
              <a:rPr lang="ro-RO" sz="2800" i="1" dirty="0">
                <a:latin typeface="Times New Roman" panose="02020603050405020304" pitchFamily="18" charset="0"/>
                <a:cs typeface="Times New Roman" panose="02020603050405020304" pitchFamily="18" charset="0"/>
              </a:rPr>
              <a:t>27ºС…66ºС</a:t>
            </a:r>
            <a:r>
              <a:rPr lang="ro-RO" sz="2800" dirty="0">
                <a:latin typeface="Times New Roman" panose="02020603050405020304" pitchFamily="18" charset="0"/>
                <a:cs typeface="Times New Roman" panose="02020603050405020304" pitchFamily="18" charset="0"/>
              </a:rPr>
              <a:t>) (în vas deschis). Aceste lichide pot să se inflameze în aer. La un regim termic obişnuit </a:t>
            </a:r>
            <a:r>
              <a:rPr lang="ro-RO" sz="2800" i="1" dirty="0">
                <a:latin typeface="Times New Roman" panose="02020603050405020304" pitchFamily="18" charset="0"/>
                <a:cs typeface="Times New Roman" panose="02020603050405020304" pitchFamily="18" charset="0"/>
              </a:rPr>
              <a:t>(~ 20°</a:t>
            </a:r>
            <a:r>
              <a:rPr lang="ru-RU" sz="2800" i="1" dirty="0">
                <a:latin typeface="Times New Roman" panose="02020603050405020304" pitchFamily="18" charset="0"/>
                <a:cs typeface="Times New Roman" panose="02020603050405020304" pitchFamily="18" charset="0"/>
              </a:rPr>
              <a:t>С</a:t>
            </a:r>
            <a:r>
              <a:rPr lang="ro-RO" sz="2800" dirty="0">
                <a:latin typeface="Times New Roman" panose="02020603050405020304" pitchFamily="18" charset="0"/>
                <a:cs typeface="Times New Roman" panose="02020603050405020304" pitchFamily="18" charset="0"/>
              </a:rPr>
              <a:t>), aceste substanţe se inflamează numai în prezenţa unei surse de aprindere.</a:t>
            </a:r>
          </a:p>
          <a:p>
            <a:endParaRPr lang="ro-RO" dirty="0"/>
          </a:p>
        </p:txBody>
      </p:sp>
    </p:spTree>
    <p:extLst>
      <p:ext uri="{BB962C8B-B14F-4D97-AF65-F5344CB8AC3E}">
        <p14:creationId xmlns:p14="http://schemas.microsoft.com/office/powerpoint/2010/main" val="2186233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6079" cy="506652"/>
          </a:xfrm>
        </p:spPr>
        <p:txBody>
          <a:bodyPr/>
          <a:lstStyle/>
          <a:p>
            <a:endParaRPr lang="ro-RO" dirty="0"/>
          </a:p>
        </p:txBody>
      </p:sp>
      <p:sp>
        <p:nvSpPr>
          <p:cNvPr id="3" name="Объект 2"/>
          <p:cNvSpPr>
            <a:spLocks noGrp="1"/>
          </p:cNvSpPr>
          <p:nvPr>
            <p:ph idx="1"/>
          </p:nvPr>
        </p:nvSpPr>
        <p:spPr>
          <a:xfrm>
            <a:off x="344774" y="1229193"/>
            <a:ext cx="11452485" cy="5291527"/>
          </a:xfrm>
        </p:spPr>
        <p:txBody>
          <a:bodyPr>
            <a:normAutofit lnSpcReduction="10000"/>
          </a:bodyPr>
          <a:lstStyle/>
          <a:p>
            <a:pPr marL="0" indent="0" algn="just">
              <a:buNone/>
            </a:pPr>
            <a:r>
              <a:rPr lang="ro-RO" b="1" dirty="0"/>
              <a:t>	</a:t>
            </a:r>
            <a:r>
              <a:rPr lang="en-US" sz="2800" b="1" dirty="0" err="1">
                <a:latin typeface="Times New Roman" panose="02020603050405020304" pitchFamily="18" charset="0"/>
                <a:cs typeface="Times New Roman" panose="02020603050405020304" pitchFamily="18" charset="0"/>
              </a:rPr>
              <a:t>După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gradul</a:t>
            </a:r>
            <a:r>
              <a:rPr lang="en-US" sz="2800" b="1" dirty="0">
                <a:latin typeface="Times New Roman" panose="02020603050405020304" pitchFamily="18" charset="0"/>
                <a:cs typeface="Times New Roman" panose="02020603050405020304" pitchFamily="18" charset="0"/>
              </a:rPr>
              <a:t> de </a:t>
            </a:r>
            <a:r>
              <a:rPr lang="en-US" sz="2800" b="1" dirty="0" err="1">
                <a:latin typeface="Times New Roman" panose="02020603050405020304" pitchFamily="18" charset="0"/>
                <a:cs typeface="Times New Roman" panose="02020603050405020304" pitchFamily="18" charset="0"/>
              </a:rPr>
              <a:t>propagare</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flăcării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suprafaţă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substanțele</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clasifică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patru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grupe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PF1</a:t>
            </a:r>
            <a:r>
              <a:rPr lang="en-US" sz="2800" dirty="0">
                <a:latin typeface="Times New Roman" panose="02020603050405020304" pitchFamily="18" charset="0"/>
                <a:cs typeface="Times New Roman" panose="02020603050405020304" pitchFamily="18" charset="0"/>
              </a:rPr>
              <a:t> – nu </a:t>
            </a:r>
            <a:r>
              <a:rPr lang="en-US" sz="2800" dirty="0" err="1">
                <a:latin typeface="Times New Roman" panose="02020603050405020304" pitchFamily="18" charset="0"/>
                <a:cs typeface="Times New Roman" panose="02020603050405020304" pitchFamily="18" charset="0"/>
              </a:rPr>
              <a:t>propagă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flacăra</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PF2 </a:t>
            </a:r>
            <a:r>
              <a:rPr lang="en-US" sz="2800" dirty="0">
                <a:latin typeface="Times New Roman" panose="02020603050405020304" pitchFamily="18" charset="0"/>
                <a:cs typeface="Times New Roman" panose="02020603050405020304" pitchFamily="18" charset="0"/>
              </a:rPr>
              <a:t>–slab </a:t>
            </a:r>
            <a:r>
              <a:rPr lang="en-US" sz="2800" dirty="0" err="1">
                <a:latin typeface="Times New Roman" panose="02020603050405020304" pitchFamily="18" charset="0"/>
                <a:cs typeface="Times New Roman" panose="02020603050405020304" pitchFamily="18" charset="0"/>
              </a:rPr>
              <a:t>propagă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flacăra</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PF3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moderat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propagă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flacăra</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PF4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puternic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propagă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flacăra</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După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capacitatea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fumigenă</a:t>
            </a:r>
            <a:r>
              <a:rPr lang="en-US" sz="2800" b="1" dirty="0">
                <a:latin typeface="Times New Roman" panose="02020603050405020304" pitchFamily="18" charset="0"/>
                <a:cs typeface="Times New Roman" panose="02020603050405020304" pitchFamily="18" charset="0"/>
              </a:rPr>
              <a:t> </a:t>
            </a:r>
            <a:r>
              <a:rPr lang="en-US" sz="2800" b="1"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clasifică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grupe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F1</a:t>
            </a:r>
            <a:r>
              <a:rPr lang="en-US" sz="2800" dirty="0">
                <a:latin typeface="Times New Roman" panose="02020603050405020304" pitchFamily="18" charset="0"/>
                <a:cs typeface="Times New Roman" panose="02020603050405020304" pitchFamily="18" charset="0"/>
              </a:rPr>
              <a:t> - cu capacitate </a:t>
            </a:r>
            <a:r>
              <a:rPr lang="en-US" sz="2800" dirty="0" err="1">
                <a:latin typeface="Times New Roman" panose="02020603050405020304" pitchFamily="18" charset="0"/>
                <a:cs typeface="Times New Roman" panose="02020603050405020304" pitchFamily="18" charset="0"/>
              </a:rPr>
              <a:t>fumigenă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mică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F2</a:t>
            </a:r>
            <a:r>
              <a:rPr lang="en-US" sz="2800" dirty="0">
                <a:latin typeface="Times New Roman" panose="02020603050405020304" pitchFamily="18" charset="0"/>
                <a:cs typeface="Times New Roman" panose="02020603050405020304" pitchFamily="18" charset="0"/>
              </a:rPr>
              <a:t> - cu capacitate </a:t>
            </a:r>
            <a:r>
              <a:rPr lang="en-US" sz="2800" dirty="0" err="1">
                <a:latin typeface="Times New Roman" panose="02020603050405020304" pitchFamily="18" charset="0"/>
                <a:cs typeface="Times New Roman" panose="02020603050405020304" pitchFamily="18" charset="0"/>
              </a:rPr>
              <a:t>fumigenă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moderată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F3</a:t>
            </a:r>
            <a:r>
              <a:rPr lang="en-US" sz="2800" dirty="0">
                <a:latin typeface="Times New Roman" panose="02020603050405020304" pitchFamily="18" charset="0"/>
                <a:cs typeface="Times New Roman" panose="02020603050405020304" pitchFamily="18" charset="0"/>
              </a:rPr>
              <a:t> - cu capacitate </a:t>
            </a:r>
            <a:r>
              <a:rPr lang="en-US" sz="2800" dirty="0" err="1">
                <a:latin typeface="Times New Roman" panose="02020603050405020304" pitchFamily="18" charset="0"/>
                <a:cs typeface="Times New Roman" panose="02020603050405020304" pitchFamily="18" charset="0"/>
              </a:rPr>
              <a:t>fumigenă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înaltă</a:t>
            </a: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1913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1109" cy="476672"/>
          </a:xfrm>
        </p:spPr>
        <p:txBody>
          <a:bodyPr/>
          <a:lstStyle/>
          <a:p>
            <a:endParaRPr lang="ro-RO" dirty="0"/>
          </a:p>
        </p:txBody>
      </p:sp>
      <p:sp>
        <p:nvSpPr>
          <p:cNvPr id="3" name="Объект 2"/>
          <p:cNvSpPr>
            <a:spLocks noGrp="1"/>
          </p:cNvSpPr>
          <p:nvPr>
            <p:ph idx="1"/>
          </p:nvPr>
        </p:nvSpPr>
        <p:spPr>
          <a:xfrm>
            <a:off x="329784" y="1214204"/>
            <a:ext cx="11482465" cy="5186596"/>
          </a:xfrm>
        </p:spPr>
        <p:txBody>
          <a:bodyPr>
            <a:normAutofit/>
          </a:bodyPr>
          <a:lstStyle/>
          <a:p>
            <a:pPr marL="0" indent="0" algn="just">
              <a:buNone/>
            </a:pPr>
            <a:r>
              <a:rPr lang="ro-RO" b="1" dirty="0"/>
              <a:t>	</a:t>
            </a:r>
            <a:r>
              <a:rPr lang="en-US" sz="3200" b="1" dirty="0" err="1">
                <a:latin typeface="Times New Roman" panose="02020603050405020304" pitchFamily="18" charset="0"/>
                <a:cs typeface="Times New Roman" panose="02020603050405020304" pitchFamily="18" charset="0"/>
              </a:rPr>
              <a:t>După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toxicitatea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produselor</a:t>
            </a:r>
            <a:r>
              <a:rPr lang="en-US" sz="3200" b="1" dirty="0">
                <a:latin typeface="Times New Roman" panose="02020603050405020304" pitchFamily="18" charset="0"/>
                <a:cs typeface="Times New Roman" panose="02020603050405020304" pitchFamily="18" charset="0"/>
              </a:rPr>
              <a:t> de </a:t>
            </a:r>
            <a:r>
              <a:rPr lang="en-US" sz="3200" b="1" dirty="0" err="1">
                <a:latin typeface="Times New Roman" panose="02020603050405020304" pitchFamily="18" charset="0"/>
                <a:cs typeface="Times New Roman" panose="02020603050405020304" pitchFamily="18" charset="0"/>
              </a:rPr>
              <a:t>ardere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materialele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și</a:t>
            </a:r>
            <a:r>
              <a:rPr lang="en-US" sz="3200" b="1" dirty="0">
                <a:latin typeface="Times New Roman" panose="02020603050405020304" pitchFamily="18" charset="0"/>
                <a:cs typeface="Times New Roman" panose="02020603050405020304" pitchFamily="18" charset="0"/>
              </a:rPr>
              <a:t> S.C</a:t>
            </a:r>
            <a:r>
              <a:rPr lang="en-US" sz="3200" dirty="0">
                <a:latin typeface="Times New Roman" panose="02020603050405020304" pitchFamily="18" charset="0"/>
                <a:cs typeface="Times New Roman" panose="02020603050405020304" pitchFamily="18" charset="0"/>
              </a:rPr>
              <a:t>. se </a:t>
            </a:r>
            <a:r>
              <a:rPr lang="en-US" sz="3200" dirty="0" err="1">
                <a:latin typeface="Times New Roman" panose="02020603050405020304" pitchFamily="18" charset="0"/>
                <a:cs typeface="Times New Roman" panose="02020603050405020304" pitchFamily="18" charset="0"/>
              </a:rPr>
              <a:t>clasifică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patru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grupe</a:t>
            </a:r>
            <a:r>
              <a:rPr lang="en-US" sz="3200"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algn="just"/>
            <a:r>
              <a:rPr lang="en-US" sz="3200" i="1" dirty="0">
                <a:latin typeface="Times New Roman" panose="02020603050405020304" pitchFamily="18" charset="0"/>
                <a:cs typeface="Times New Roman" panose="02020603050405020304" pitchFamily="18" charset="0"/>
              </a:rPr>
              <a:t>T1 </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puţin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periculoase</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pPr algn="just"/>
            <a:r>
              <a:rPr lang="en-US" sz="3200" i="1" dirty="0">
                <a:latin typeface="Times New Roman" panose="02020603050405020304" pitchFamily="18" charset="0"/>
                <a:cs typeface="Times New Roman" panose="02020603050405020304" pitchFamily="18" charset="0"/>
              </a:rPr>
              <a:t>T2 </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moderat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periculoase</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pPr algn="just"/>
            <a:r>
              <a:rPr lang="en-US" sz="3200" i="1" dirty="0">
                <a:latin typeface="Times New Roman" panose="02020603050405020304" pitchFamily="18" charset="0"/>
                <a:cs typeface="Times New Roman" panose="02020603050405020304" pitchFamily="18" charset="0"/>
              </a:rPr>
              <a:t>T3</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puternic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periculoase</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pPr algn="just"/>
            <a:r>
              <a:rPr lang="en-US" sz="3200" i="1" dirty="0">
                <a:latin typeface="Times New Roman" panose="02020603050405020304" pitchFamily="18" charset="0"/>
                <a:cs typeface="Times New Roman" panose="02020603050405020304" pitchFamily="18" charset="0"/>
              </a:rPr>
              <a:t>T4</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extrem</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periculoase</a:t>
            </a:r>
            <a:endParaRPr lang="ro-RO" sz="3200" dirty="0">
              <a:latin typeface="Times New Roman" panose="02020603050405020304" pitchFamily="18" charset="0"/>
              <a:cs typeface="Times New Roman" panose="02020603050405020304" pitchFamily="18" charset="0"/>
            </a:endParaRPr>
          </a:p>
          <a:p>
            <a:pPr marL="0" indent="0" algn="just">
              <a:buNone/>
            </a:pPr>
            <a:r>
              <a:rPr lang="ro-RO"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Pericolul</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incendiu</a:t>
            </a:r>
            <a:r>
              <a:rPr lang="en-US" sz="3200" dirty="0">
                <a:latin typeface="Times New Roman" panose="02020603050405020304" pitchFamily="18" charset="0"/>
                <a:cs typeface="Times New Roman" panose="02020603050405020304" pitchFamily="18" charset="0"/>
              </a:rPr>
              <a:t> al </a:t>
            </a:r>
            <a:r>
              <a:rPr lang="en-US" sz="3200" i="1" dirty="0">
                <a:latin typeface="Times New Roman" panose="02020603050405020304" pitchFamily="18" charset="0"/>
                <a:cs typeface="Times New Roman" panose="02020603050405020304" pitchFamily="18" charset="0"/>
              </a:rPr>
              <a:t>S.C</a:t>
            </a:r>
            <a:r>
              <a:rPr lang="en-US" sz="3200" dirty="0">
                <a:latin typeface="Times New Roman" panose="02020603050405020304" pitchFamily="18" charset="0"/>
                <a:cs typeface="Times New Roman" panose="02020603050405020304" pitchFamily="18" charset="0"/>
              </a:rPr>
              <a:t>. se </a:t>
            </a:r>
            <a:r>
              <a:rPr lang="en-US" sz="3200" dirty="0" err="1">
                <a:latin typeface="Times New Roman" panose="02020603050405020304" pitchFamily="18" charset="0"/>
                <a:cs typeface="Times New Roman" panose="02020603050405020304" pitchFamily="18" charset="0"/>
              </a:rPr>
              <a:t>determină</a:t>
            </a:r>
            <a:r>
              <a:rPr lang="en-US" sz="3200" dirty="0">
                <a:latin typeface="Times New Roman" panose="02020603050405020304" pitchFamily="18" charset="0"/>
                <a:cs typeface="Times New Roman" panose="02020603050405020304" pitchFamily="18" charset="0"/>
              </a:rPr>
              <a:t> conform </a:t>
            </a:r>
            <a:r>
              <a:rPr lang="en-US" sz="3200" dirty="0" err="1">
                <a:latin typeface="Times New Roman" panose="02020603050405020304" pitchFamily="18" charset="0"/>
                <a:cs typeface="Times New Roman" panose="02020603050405020304" pitchFamily="18" charset="0"/>
              </a:rPr>
              <a:t>următorilor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indici</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combustibilitate</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inflamabilitate</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propagarea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flăcării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pe</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suprafaţă</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capacitatea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fumigenă</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şi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toxicitate</a:t>
            </a:r>
            <a:r>
              <a:rPr lang="en-US" sz="3200" i="1"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algn="just"/>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1769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299804"/>
            <a:ext cx="11316040" cy="1274164"/>
          </a:xfrm>
        </p:spPr>
        <p:txBody>
          <a:bodyPr/>
          <a:lstStyle/>
          <a:p>
            <a:pPr algn="ctr"/>
            <a:r>
              <a:rPr lang="en-US" sz="3600" b="1" dirty="0">
                <a:latin typeface="Times New Roman" panose="02020603050405020304" pitchFamily="18" charset="0"/>
                <a:cs typeface="Times New Roman" panose="02020603050405020304" pitchFamily="18" charset="0"/>
              </a:rPr>
              <a:t>4</a:t>
            </a:r>
            <a:r>
              <a:rPr lang="ro-RO" sz="3600" b="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Indicatorii</a:t>
            </a:r>
            <a:r>
              <a:rPr lang="en-US" sz="3600" b="1" dirty="0">
                <a:latin typeface="Times New Roman" panose="02020603050405020304" pitchFamily="18" charset="0"/>
                <a:cs typeface="Times New Roman" panose="02020603050405020304" pitchFamily="18" charset="0"/>
              </a:rPr>
              <a:t> de </a:t>
            </a:r>
            <a:r>
              <a:rPr lang="en-US" sz="3600" b="1" dirty="0" err="1">
                <a:latin typeface="Times New Roman" panose="02020603050405020304" pitchFamily="18" charset="0"/>
                <a:cs typeface="Times New Roman" panose="02020603050405020304" pitchFamily="18" charset="0"/>
              </a:rPr>
              <a:t>pericol</a:t>
            </a:r>
            <a:r>
              <a:rPr lang="en-US" sz="3600" b="1" dirty="0">
                <a:latin typeface="Times New Roman" panose="02020603050405020304" pitchFamily="18" charset="0"/>
                <a:cs typeface="Times New Roman" panose="02020603050405020304" pitchFamily="18" charset="0"/>
              </a:rPr>
              <a:t> de </a:t>
            </a:r>
            <a:r>
              <a:rPr lang="en-US" sz="3600" b="1" dirty="0" err="1">
                <a:latin typeface="Times New Roman" panose="02020603050405020304" pitchFamily="18" charset="0"/>
                <a:cs typeface="Times New Roman" panose="02020603050405020304" pitchFamily="18" charset="0"/>
              </a:rPr>
              <a:t>explozie-incendiu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și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incendiu</a:t>
            </a:r>
            <a:r>
              <a:rPr lang="en-US" sz="3600" b="1" dirty="0">
                <a:latin typeface="Times New Roman" panose="02020603050405020304" pitchFamily="18" charset="0"/>
                <a:cs typeface="Times New Roman" panose="02020603050405020304" pitchFamily="18" charset="0"/>
              </a:rPr>
              <a:t> ale </a:t>
            </a:r>
            <a:r>
              <a:rPr lang="en-US" sz="3600" b="1" dirty="0" err="1">
                <a:latin typeface="Times New Roman" panose="02020603050405020304" pitchFamily="18" charset="0"/>
                <a:cs typeface="Times New Roman" panose="02020603050405020304" pitchFamily="18" charset="0"/>
              </a:rPr>
              <a:t>substanțelor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combustibile</a:t>
            </a:r>
            <a:r>
              <a:rPr lang="en-US" sz="3600" b="1" dirty="0">
                <a:latin typeface="Times New Roman" panose="02020603050405020304" pitchFamily="18" charset="0"/>
                <a:cs typeface="Times New Roman" panose="02020603050405020304" pitchFamily="18" charset="0"/>
              </a:rPr>
              <a:t> </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74754" y="1439056"/>
            <a:ext cx="11362544" cy="4976734"/>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Pericolul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explozie-incendiu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a:t>
            </a:r>
            <a:r>
              <a:rPr lang="en-US" sz="2800" dirty="0">
                <a:latin typeface="Times New Roman" panose="02020603050405020304" pitchFamily="18" charset="0"/>
                <a:cs typeface="Times New Roman" panose="02020603050405020304" pitchFamily="18" charset="0"/>
              </a:rPr>
              <a:t> ale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ansamblul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proprietăţi</a:t>
            </a:r>
            <a:r>
              <a:rPr lang="en-US" sz="2800" dirty="0">
                <a:latin typeface="Times New Roman" panose="02020603050405020304" pitchFamily="18" charset="0"/>
                <a:cs typeface="Times New Roman" panose="02020603050405020304" pitchFamily="18" charset="0"/>
              </a:rPr>
              <a:t> care </a:t>
            </a:r>
            <a:r>
              <a:rPr lang="en-US" sz="2800" dirty="0" err="1">
                <a:latin typeface="Times New Roman" panose="02020603050405020304" pitchFamily="18" charset="0"/>
                <a:cs typeface="Times New Roman" panose="02020603050405020304" pitchFamily="18" charset="0"/>
              </a:rPr>
              <a:t>caracterizează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capacitatea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privind</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apariţia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propagarea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arderii</a:t>
            </a:r>
            <a:r>
              <a:rPr lang="en-US" sz="2800" dirty="0">
                <a:latin typeface="Times New Roman" panose="02020603050405020304" pitchFamily="18" charset="0"/>
                <a:cs typeface="Times New Roman" panose="02020603050405020304" pitchFamily="18" charset="0"/>
              </a:rPr>
              <a:t>, care se </a:t>
            </a:r>
            <a:r>
              <a:rPr lang="en-US" sz="2800" dirty="0" err="1">
                <a:latin typeface="Times New Roman" panose="02020603050405020304" pitchFamily="18" charset="0"/>
                <a:cs typeface="Times New Roman" panose="02020603050405020304" pitchFamily="18" charset="0"/>
              </a:rPr>
              <a:t>determină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către</a:t>
            </a:r>
            <a:r>
              <a:rPr lang="en-US" sz="2800" dirty="0">
                <a:latin typeface="Times New Roman" panose="02020603050405020304" pitchFamily="18" charset="0"/>
                <a:cs typeface="Times New Roman" panose="02020603050405020304" pitchFamily="18" charset="0"/>
              </a:rPr>
              <a:t> o </a:t>
            </a:r>
            <a:r>
              <a:rPr lang="en-US" sz="2800" dirty="0" err="1">
                <a:latin typeface="Times New Roman" panose="02020603050405020304" pitchFamily="18" charset="0"/>
                <a:cs typeface="Times New Roman" panose="02020603050405020304" pitchFamily="18" charset="0"/>
              </a:rPr>
              <a:t>serie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indicatori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destul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importanţi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alegerea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cărora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depinde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starea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agregare</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condițiilor</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utilizare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Combustibilitate</a:t>
            </a:r>
            <a:r>
              <a:rPr lang="en-US" sz="2800" i="1"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proprietatea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a:t>
            </a:r>
            <a:r>
              <a:rPr lang="en-US" sz="2800" dirty="0">
                <a:latin typeface="Times New Roman" panose="02020603050405020304" pitchFamily="18" charset="0"/>
                <a:cs typeface="Times New Roman" panose="02020603050405020304" pitchFamily="18" charset="0"/>
              </a:rPr>
              <a:t> care o au </a:t>
            </a:r>
            <a:r>
              <a:rPr lang="en-US" sz="2800" dirty="0" err="1">
                <a:latin typeface="Times New Roman" panose="02020603050405020304" pitchFamily="18" charset="0"/>
                <a:cs typeface="Times New Roman" panose="02020603050405020304" pitchFamily="18" charset="0"/>
              </a:rPr>
              <a:t>materialele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substanţele</a:t>
            </a:r>
            <a:r>
              <a:rPr lang="en-US" sz="2800" dirty="0">
                <a:latin typeface="Times New Roman" panose="02020603050405020304" pitchFamily="18" charset="0"/>
                <a:cs typeface="Times New Roman" panose="02020603050405020304" pitchFamily="18" charset="0"/>
              </a:rPr>
              <a:t> de a se </a:t>
            </a:r>
            <a:r>
              <a:rPr lang="en-US" sz="2800" dirty="0" err="1">
                <a:latin typeface="Times New Roman" panose="02020603050405020304" pitchFamily="18" charset="0"/>
                <a:cs typeface="Times New Roman" panose="02020603050405020304" pitchFamily="18" charset="0"/>
              </a:rPr>
              <a:t>aprinde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şi</a:t>
            </a:r>
            <a:r>
              <a:rPr lang="en-US" sz="2800" dirty="0">
                <a:latin typeface="Times New Roman" panose="02020603050405020304" pitchFamily="18" charset="0"/>
                <a:cs typeface="Times New Roman" panose="02020603050405020304" pitchFamily="18" charset="0"/>
              </a:rPr>
              <a:t> de a </a:t>
            </a:r>
            <a:r>
              <a:rPr lang="en-US" sz="2800" dirty="0" err="1">
                <a:latin typeface="Times New Roman" panose="02020603050405020304" pitchFamily="18" charset="0"/>
                <a:cs typeface="Times New Roman" panose="02020603050405020304" pitchFamily="18" charset="0"/>
              </a:rPr>
              <a:t>arde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prezenţa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oxidantului</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Temperatura</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inflamare</a:t>
            </a:r>
            <a:r>
              <a:rPr lang="en-US" sz="2800" i="1"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minimă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până</a:t>
            </a:r>
            <a:r>
              <a:rPr lang="en-US" sz="2800" dirty="0">
                <a:latin typeface="Times New Roman" panose="02020603050405020304" pitchFamily="18" charset="0"/>
                <a:cs typeface="Times New Roman" panose="02020603050405020304" pitchFamily="18" charset="0"/>
              </a:rPr>
              <a:t> la care </a:t>
            </a:r>
            <a:r>
              <a:rPr lang="en-US" sz="2800" dirty="0" err="1">
                <a:latin typeface="Times New Roman" panose="02020603050405020304" pitchFamily="18" charset="0"/>
                <a:cs typeface="Times New Roman" panose="02020603050405020304" pitchFamily="18" charset="0"/>
              </a:rPr>
              <a:t>trebuie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încălzită</a:t>
            </a:r>
            <a:r>
              <a:rPr lang="en-US" sz="2800" dirty="0">
                <a:latin typeface="Times New Roman" panose="02020603050405020304" pitchFamily="18" charset="0"/>
                <a:cs typeface="Times New Roman" panose="02020603050405020304" pitchFamily="18" charset="0"/>
              </a:rPr>
              <a:t> o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pentru</a:t>
            </a:r>
            <a:r>
              <a:rPr lang="en-US" sz="2800" dirty="0">
                <a:latin typeface="Times New Roman" panose="02020603050405020304" pitchFamily="18" charset="0"/>
                <a:cs typeface="Times New Roman" panose="02020603050405020304" pitchFamily="18" charset="0"/>
              </a:rPr>
              <a:t> a forma cu </a:t>
            </a:r>
            <a:r>
              <a:rPr lang="en-US" sz="2800" dirty="0" err="1">
                <a:latin typeface="Times New Roman" panose="02020603050405020304" pitchFamily="18" charset="0"/>
                <a:cs typeface="Times New Roman" panose="02020603050405020304" pitchFamily="18" charset="0"/>
              </a:rPr>
              <a:t>oxidantul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deasupra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suprafeţei</a:t>
            </a:r>
            <a:r>
              <a:rPr lang="en-US" sz="2800" dirty="0">
                <a:latin typeface="Times New Roman" panose="02020603050405020304" pitchFamily="18" charset="0"/>
                <a:cs typeface="Times New Roman" panose="02020603050405020304" pitchFamily="18" charset="0"/>
              </a:rPr>
              <a:t> sale un </a:t>
            </a:r>
            <a:r>
              <a:rPr lang="en-US" sz="2800" dirty="0" err="1">
                <a:latin typeface="Times New Roman" panose="02020603050405020304" pitchFamily="18" charset="0"/>
                <a:cs typeface="Times New Roman" panose="02020603050405020304" pitchFamily="18" charset="0"/>
              </a:rPr>
              <a:t>amestec</a:t>
            </a:r>
            <a:r>
              <a:rPr lang="en-US" sz="2800" dirty="0">
                <a:latin typeface="Times New Roman" panose="02020603050405020304" pitchFamily="18" charset="0"/>
                <a:cs typeface="Times New Roman" panose="02020603050405020304" pitchFamily="18" charset="0"/>
              </a:rPr>
              <a:t> de o </a:t>
            </a:r>
            <a:r>
              <a:rPr lang="en-US" sz="2800" dirty="0" err="1">
                <a:latin typeface="Times New Roman" panose="02020603050405020304" pitchFamily="18" charset="0"/>
                <a:cs typeface="Times New Roman" panose="02020603050405020304" pitchFamily="18" charset="0"/>
              </a:rPr>
              <a:t>anumită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concentraţie</a:t>
            </a:r>
            <a:r>
              <a:rPr lang="en-US" sz="2800" dirty="0">
                <a:latin typeface="Times New Roman" panose="02020603050405020304" pitchFamily="18" charset="0"/>
                <a:cs typeface="Times New Roman" panose="02020603050405020304" pitchFamily="18" charset="0"/>
              </a:rPr>
              <a:t>, care </a:t>
            </a:r>
            <a:r>
              <a:rPr lang="en-US" sz="2800" dirty="0" err="1">
                <a:latin typeface="Times New Roman" panose="02020603050405020304" pitchFamily="18" charset="0"/>
                <a:cs typeface="Times New Roman" panose="02020603050405020304" pitchFamily="18" charset="0"/>
              </a:rPr>
              <a:t>să</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aprindă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contact cu o </a:t>
            </a:r>
            <a:r>
              <a:rPr lang="en-US" sz="2800" dirty="0" err="1">
                <a:latin typeface="Times New Roman" panose="02020603050405020304" pitchFamily="18" charset="0"/>
                <a:cs typeface="Times New Roman" panose="02020603050405020304" pitchFamily="18" charset="0"/>
              </a:rPr>
              <a:t>sursă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aprindere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fără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asigura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însă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stabilă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substanţei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continuare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3119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7"/>
            <a:ext cx="11241089" cy="521643"/>
          </a:xfrm>
        </p:spPr>
        <p:txBody>
          <a:bodyPr/>
          <a:lstStyle/>
          <a:p>
            <a:endParaRPr lang="ro-RO" dirty="0"/>
          </a:p>
        </p:txBody>
      </p:sp>
      <p:sp>
        <p:nvSpPr>
          <p:cNvPr id="3" name="Объект 2"/>
          <p:cNvSpPr>
            <a:spLocks noGrp="1"/>
          </p:cNvSpPr>
          <p:nvPr>
            <p:ph idx="1"/>
          </p:nvPr>
        </p:nvSpPr>
        <p:spPr>
          <a:xfrm>
            <a:off x="479686" y="1289154"/>
            <a:ext cx="11332564" cy="5171607"/>
          </a:xfrm>
        </p:spPr>
        <p:txBody>
          <a:bodyPr>
            <a:normAutofit/>
          </a:bodyPr>
          <a:lstStyle/>
          <a:p>
            <a:pPr marL="0" indent="0" algn="just">
              <a:buNone/>
            </a:pPr>
            <a:r>
              <a:rPr lang="ro-RO" sz="28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Temperatura</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autoinflamare</a:t>
            </a:r>
            <a:r>
              <a:rPr lang="en-US" sz="3200" i="1"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reprezintă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temperatura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minimă</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substanței</a:t>
            </a:r>
            <a:r>
              <a:rPr lang="en-US" sz="3200" dirty="0">
                <a:latin typeface="Times New Roman" panose="02020603050405020304" pitchFamily="18" charset="0"/>
                <a:cs typeface="Times New Roman" panose="02020603050405020304" pitchFamily="18" charset="0"/>
              </a:rPr>
              <a:t> la care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condiții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speciale</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probare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substanța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emană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vapori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și</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G.C</a:t>
            </a:r>
            <a:r>
              <a:rPr lang="en-US" sz="3200" dirty="0">
                <a:latin typeface="Times New Roman" panose="02020603050405020304" pitchFamily="18" charset="0"/>
                <a:cs typeface="Times New Roman" panose="02020603050405020304" pitchFamily="18" charset="0"/>
              </a:rPr>
              <a:t>. cu </a:t>
            </a:r>
            <a:r>
              <a:rPr lang="en-US" sz="3200" dirty="0" err="1">
                <a:latin typeface="Times New Roman" panose="02020603050405020304" pitchFamily="18" charset="0"/>
                <a:cs typeface="Times New Roman" panose="02020603050405020304" pitchFamily="18" charset="0"/>
              </a:rPr>
              <a:t>așa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viteză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astfel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încât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rezultatul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acțiunii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asupra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lor</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sursei</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aprindere</a:t>
            </a:r>
            <a:r>
              <a:rPr lang="en-US" sz="3200" dirty="0">
                <a:latin typeface="Times New Roman" panose="02020603050405020304" pitchFamily="18" charset="0"/>
                <a:cs typeface="Times New Roman" panose="02020603050405020304" pitchFamily="18" charset="0"/>
              </a:rPr>
              <a:t> se </a:t>
            </a:r>
            <a:r>
              <a:rPr lang="en-US" sz="3200" dirty="0" err="1">
                <a:latin typeface="Times New Roman" panose="02020603050405020304" pitchFamily="18" charset="0"/>
                <a:cs typeface="Times New Roman" panose="02020603050405020304" pitchFamily="18" charset="0"/>
              </a:rPr>
              <a:t>observă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inflamarea</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pPr marL="0" indent="0" algn="just">
              <a:buNone/>
            </a:pPr>
            <a:r>
              <a:rPr lang="ro-RO"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Temperatura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aprinderii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a:t>
            </a:r>
            <a:r>
              <a:rPr lang="en-US" sz="3200" i="1" baseline="-25000" dirty="0" err="1">
                <a:latin typeface="Times New Roman" panose="02020603050405020304" pitchFamily="18" charset="0"/>
                <a:cs typeface="Times New Roman" panose="02020603050405020304" pitchFamily="18" charset="0"/>
              </a:rPr>
              <a:t>apr</a:t>
            </a:r>
            <a:r>
              <a:rPr lang="en-US" sz="3200" i="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este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temperatura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minimă</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substanţei</a:t>
            </a:r>
            <a:r>
              <a:rPr lang="en-US" sz="3200" dirty="0">
                <a:latin typeface="Times New Roman" panose="02020603050405020304" pitchFamily="18" charset="0"/>
                <a:cs typeface="Times New Roman" panose="02020603050405020304" pitchFamily="18" charset="0"/>
              </a:rPr>
              <a:t>, la care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condiţii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speciale</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probare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substanţa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degajă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vapori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gaze cu o </a:t>
            </a:r>
            <a:r>
              <a:rPr lang="en-US" sz="3200" dirty="0" err="1">
                <a:latin typeface="Times New Roman" panose="02020603050405020304" pitchFamily="18" charset="0"/>
                <a:cs typeface="Times New Roman" panose="02020603050405020304" pitchFamily="18" charset="0"/>
              </a:rPr>
              <a:t>aşa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viteză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după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aprinderea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apare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arderea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stabilă</a:t>
            </a:r>
            <a:r>
              <a:rPr lang="en-US" sz="3200" dirty="0">
                <a:latin typeface="Times New Roman" panose="02020603050405020304" pitchFamily="18" charset="0"/>
                <a:cs typeface="Times New Roman" panose="02020603050405020304" pitchFamily="18" charset="0"/>
              </a:rPr>
              <a:t> cu </a:t>
            </a:r>
            <a:r>
              <a:rPr lang="en-US" sz="3200" dirty="0" err="1">
                <a:latin typeface="Times New Roman" panose="02020603050405020304" pitchFamily="18" charset="0"/>
                <a:cs typeface="Times New Roman" panose="02020603050405020304" pitchFamily="18" charset="0"/>
              </a:rPr>
              <a:t>flacără</a:t>
            </a:r>
            <a:r>
              <a:rPr lang="en-US" sz="3200"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marL="0" indent="0" algn="just">
              <a:buNone/>
            </a:pPr>
            <a:r>
              <a:rPr lang="ro-RO" sz="3200" i="1" dirty="0">
                <a:latin typeface="Times New Roman" panose="02020603050405020304" pitchFamily="18" charset="0"/>
                <a:cs typeface="Times New Roman" panose="02020603050405020304" pitchFamily="18" charset="0"/>
              </a:rPr>
              <a:t>	</a:t>
            </a:r>
            <a:endParaRPr lang="ro-RO" sz="3200" dirty="0"/>
          </a:p>
        </p:txBody>
      </p:sp>
    </p:spTree>
    <p:extLst>
      <p:ext uri="{BB962C8B-B14F-4D97-AF65-F5344CB8AC3E}">
        <p14:creationId xmlns:p14="http://schemas.microsoft.com/office/powerpoint/2010/main" val="2002383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545889" cy="386731"/>
          </a:xfrm>
        </p:spPr>
        <p:txBody>
          <a:bodyPr/>
          <a:lstStyle/>
          <a:p>
            <a:endParaRPr lang="ro-RO" dirty="0"/>
          </a:p>
        </p:txBody>
      </p:sp>
      <p:sp>
        <p:nvSpPr>
          <p:cNvPr id="3" name="Объект 2"/>
          <p:cNvSpPr>
            <a:spLocks noGrp="1"/>
          </p:cNvSpPr>
          <p:nvPr>
            <p:ph idx="1"/>
          </p:nvPr>
        </p:nvSpPr>
        <p:spPr>
          <a:xfrm>
            <a:off x="389744" y="959371"/>
            <a:ext cx="11407515" cy="5621311"/>
          </a:xfrm>
        </p:spPr>
        <p:txBody>
          <a:bodyPr>
            <a:normAutofit/>
          </a:bodyPr>
          <a:lstStyle/>
          <a:p>
            <a:pPr algn="just"/>
            <a:r>
              <a:rPr lang="en-US" sz="3200" i="1" dirty="0" err="1">
                <a:latin typeface="Times New Roman" panose="02020603050405020304" pitchFamily="18" charset="0"/>
                <a:cs typeface="Times New Roman" panose="02020603050405020304" pitchFamily="18" charset="0"/>
              </a:rPr>
              <a:t>Temperatura</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ardere</a:t>
            </a:r>
            <a:r>
              <a:rPr lang="en-US" sz="3200" i="1"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reprezintă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temperatura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minimă</a:t>
            </a:r>
            <a:r>
              <a:rPr lang="en-US" sz="3200" dirty="0">
                <a:latin typeface="Times New Roman" panose="02020603050405020304" pitchFamily="18" charset="0"/>
                <a:cs typeface="Times New Roman" panose="02020603050405020304" pitchFamily="18" charset="0"/>
              </a:rPr>
              <a:t> la care o </a:t>
            </a:r>
            <a:r>
              <a:rPr lang="en-US" sz="3200" i="1" dirty="0">
                <a:latin typeface="Times New Roman" panose="02020603050405020304" pitchFamily="18" charset="0"/>
                <a:cs typeface="Times New Roman" panose="02020603050405020304" pitchFamily="18" charset="0"/>
              </a:rPr>
              <a:t>S.C.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solidă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lichidă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arde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până</a:t>
            </a:r>
            <a:r>
              <a:rPr lang="en-US" sz="3200" dirty="0">
                <a:latin typeface="Times New Roman" panose="02020603050405020304" pitchFamily="18" charset="0"/>
                <a:cs typeface="Times New Roman" panose="02020603050405020304" pitchFamily="18" charset="0"/>
              </a:rPr>
              <a:t> la </a:t>
            </a:r>
            <a:r>
              <a:rPr lang="en-US" sz="3200" dirty="0" err="1">
                <a:latin typeface="Times New Roman" panose="02020603050405020304" pitchFamily="18" charset="0"/>
                <a:cs typeface="Times New Roman" panose="02020603050405020304" pitchFamily="18" charset="0"/>
              </a:rPr>
              <a:t>epuizare</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pPr algn="just"/>
            <a:r>
              <a:rPr lang="en-US" sz="3200" i="1" dirty="0" err="1">
                <a:latin typeface="Times New Roman" panose="02020603050405020304" pitchFamily="18" charset="0"/>
                <a:cs typeface="Times New Roman" panose="02020603050405020304" pitchFamily="18" charset="0"/>
              </a:rPr>
              <a:t>Limita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superioară</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inflamabilitate</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este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concentraţia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maximă</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gazelor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vaporilor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aer</a:t>
            </a:r>
            <a:r>
              <a:rPr lang="en-US" sz="3200" dirty="0">
                <a:latin typeface="Times New Roman" panose="02020603050405020304" pitchFamily="18" charset="0"/>
                <a:cs typeface="Times New Roman" panose="02020603050405020304" pitchFamily="18" charset="0"/>
              </a:rPr>
              <a:t> la care e </a:t>
            </a:r>
            <a:r>
              <a:rPr lang="en-US" sz="3200" dirty="0" err="1">
                <a:latin typeface="Times New Roman" panose="02020603050405020304" pitchFamily="18" charset="0"/>
                <a:cs typeface="Times New Roman" panose="02020603050405020304" pitchFamily="18" charset="0"/>
              </a:rPr>
              <a:t>posibilă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inflamabilitatea</a:t>
            </a:r>
            <a:r>
              <a:rPr lang="en-US" sz="3200"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algn="just"/>
            <a:r>
              <a:rPr lang="en-US" sz="3200" i="1" dirty="0" err="1">
                <a:latin typeface="Times New Roman" panose="02020603050405020304" pitchFamily="18" charset="0"/>
                <a:cs typeface="Times New Roman" panose="02020603050405020304" pitchFamily="18" charset="0"/>
              </a:rPr>
              <a:t>Limita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inferioară</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inflamabilitate</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este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concentraţia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minimă</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gazelor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vaporilor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aer</a:t>
            </a:r>
            <a:r>
              <a:rPr lang="en-US" sz="3200" dirty="0">
                <a:latin typeface="Times New Roman" panose="02020603050405020304" pitchFamily="18" charset="0"/>
                <a:cs typeface="Times New Roman" panose="02020603050405020304" pitchFamily="18" charset="0"/>
              </a:rPr>
              <a:t> la care e </a:t>
            </a:r>
            <a:r>
              <a:rPr lang="en-US" sz="3200" dirty="0" err="1">
                <a:latin typeface="Times New Roman" panose="02020603050405020304" pitchFamily="18" charset="0"/>
                <a:cs typeface="Times New Roman" panose="02020603050405020304" pitchFamily="18" charset="0"/>
              </a:rPr>
              <a:t>posibilă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inflamabilitatea</a:t>
            </a:r>
            <a:r>
              <a:rPr lang="en-US" sz="3200"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algn="just"/>
            <a:r>
              <a:rPr lang="en-US" sz="3200" i="1" dirty="0" err="1">
                <a:latin typeface="Times New Roman" panose="02020603050405020304" pitchFamily="18" charset="0"/>
                <a:cs typeface="Times New Roman" panose="02020603050405020304" pitchFamily="18" charset="0"/>
              </a:rPr>
              <a:t>Intervalul</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inflamabilitate</a:t>
            </a:r>
            <a:r>
              <a:rPr lang="en-US" sz="3200" i="1"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îl</a:t>
            </a:r>
            <a:r>
              <a:rPr lang="en-US" sz="3200" i="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reprezintă</a:t>
            </a:r>
            <a:r>
              <a:rPr lang="en-US" sz="3200" dirty="0">
                <a:latin typeface="Times New Roman" panose="02020603050405020304" pitchFamily="18" charset="0"/>
                <a:cs typeface="Times New Roman" panose="02020603050405020304" pitchFamily="18" charset="0"/>
              </a:rPr>
              <a:t> zona </a:t>
            </a:r>
            <a:r>
              <a:rPr lang="en-US" sz="3200" dirty="0" err="1">
                <a:latin typeface="Times New Roman" panose="02020603050405020304" pitchFamily="18" charset="0"/>
                <a:cs typeface="Times New Roman" panose="02020603050405020304" pitchFamily="18" charset="0"/>
              </a:rPr>
              <a:t>cuprinsă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între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limita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inferioară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superioară</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inflamabilitate</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endParaRPr lang="ro-RO" sz="3200" dirty="0"/>
          </a:p>
        </p:txBody>
      </p:sp>
    </p:spTree>
    <p:extLst>
      <p:ext uri="{BB962C8B-B14F-4D97-AF65-F5344CB8AC3E}">
        <p14:creationId xmlns:p14="http://schemas.microsoft.com/office/powerpoint/2010/main" val="1703087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81128" cy="446692"/>
          </a:xfrm>
        </p:spPr>
        <p:txBody>
          <a:bodyPr/>
          <a:lstStyle/>
          <a:p>
            <a:endParaRPr lang="ro-RO" dirty="0"/>
          </a:p>
        </p:txBody>
      </p:sp>
      <p:sp>
        <p:nvSpPr>
          <p:cNvPr id="3" name="Объект 2"/>
          <p:cNvSpPr>
            <a:spLocks noGrp="1"/>
          </p:cNvSpPr>
          <p:nvPr>
            <p:ph idx="1"/>
          </p:nvPr>
        </p:nvSpPr>
        <p:spPr>
          <a:xfrm>
            <a:off x="359764" y="1259174"/>
            <a:ext cx="11377534" cy="5276537"/>
          </a:xfrm>
        </p:spPr>
        <p:txBody>
          <a:bodyPr>
            <a:normAutofit/>
          </a:bodyPr>
          <a:lstStyle/>
          <a:p>
            <a:pPr algn="just"/>
            <a:r>
              <a:rPr lang="en-US" sz="3200" i="1" dirty="0" err="1">
                <a:latin typeface="Times New Roman" panose="02020603050405020304" pitchFamily="18" charset="0"/>
                <a:cs typeface="Times New Roman" panose="02020603050405020304" pitchFamily="18" charset="0"/>
              </a:rPr>
              <a:t>Energia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minimă</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aprindere</a:t>
            </a:r>
            <a:r>
              <a:rPr lang="en-US" sz="3200" i="1"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reprezintă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valoarea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minimă</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energiei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unei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scântei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electrice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mecanice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suficientă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pentru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aprinderea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unui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amestec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inflamabil</a:t>
            </a:r>
            <a:r>
              <a:rPr lang="en-US" sz="3200" dirty="0">
                <a:latin typeface="Times New Roman" panose="02020603050405020304" pitchFamily="18" charset="0"/>
                <a:cs typeface="Times New Roman" panose="02020603050405020304" pitchFamily="18" charset="0"/>
              </a:rPr>
              <a:t> (de gaze, </a:t>
            </a:r>
            <a:r>
              <a:rPr lang="en-US" sz="3200" dirty="0" err="1">
                <a:latin typeface="Times New Roman" panose="02020603050405020304" pitchFamily="18" charset="0"/>
                <a:cs typeface="Times New Roman" panose="02020603050405020304" pitchFamily="18" charset="0"/>
              </a:rPr>
              <a:t>vapori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pulberi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combustibili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aer</a:t>
            </a:r>
            <a:r>
              <a:rPr lang="en-US" sz="3200"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algn="just"/>
            <a:r>
              <a:rPr lang="en-US" sz="3200" i="1" dirty="0" err="1">
                <a:latin typeface="Times New Roman" panose="02020603050405020304" pitchFamily="18" charset="0"/>
                <a:cs typeface="Times New Roman" panose="02020603050405020304" pitchFamily="18" charset="0"/>
              </a:rPr>
              <a:t>Viteza</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ardere</a:t>
            </a:r>
            <a:r>
              <a:rPr lang="en-US" sz="3200" i="1" dirty="0">
                <a:latin typeface="Times New Roman" panose="02020603050405020304" pitchFamily="18" charset="0"/>
                <a:cs typeface="Times New Roman" panose="02020603050405020304" pitchFamily="18" charset="0"/>
              </a:rPr>
              <a:t> – </a:t>
            </a:r>
            <a:r>
              <a:rPr lang="en-US" sz="3200" dirty="0">
                <a:latin typeface="Times New Roman" panose="02020603050405020304" pitchFamily="18" charset="0"/>
                <a:cs typeface="Times New Roman" panose="02020603050405020304" pitchFamily="18" charset="0"/>
              </a:rPr>
              <a:t>o</a:t>
            </a:r>
            <a:r>
              <a:rPr lang="en-US" sz="3200" i="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reprezintă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concentraţia</a:t>
            </a:r>
            <a:r>
              <a:rPr lang="en-US" sz="3200" dirty="0">
                <a:latin typeface="Times New Roman" panose="02020603050405020304" pitchFamily="18" charset="0"/>
                <a:cs typeface="Times New Roman" panose="02020603050405020304" pitchFamily="18" charset="0"/>
              </a:rPr>
              <a:t> de </a:t>
            </a:r>
            <a:r>
              <a:rPr lang="en-US" sz="3200" i="1" dirty="0">
                <a:latin typeface="Times New Roman" panose="02020603050405020304" pitchFamily="18" charset="0"/>
                <a:cs typeface="Times New Roman" panose="02020603050405020304" pitchFamily="18" charset="0"/>
              </a:rPr>
              <a:t>S.C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consumată</a:t>
            </a:r>
            <a:r>
              <a:rPr lang="en-US" sz="3200" dirty="0">
                <a:latin typeface="Times New Roman" panose="02020603050405020304" pitchFamily="18" charset="0"/>
                <a:cs typeface="Times New Roman" panose="02020603050405020304" pitchFamily="18" charset="0"/>
              </a:rPr>
              <a:t> la </a:t>
            </a:r>
            <a:r>
              <a:rPr lang="en-US" sz="3200" dirty="0" err="1">
                <a:latin typeface="Times New Roman" panose="02020603050405020304" pitchFamily="18" charset="0"/>
                <a:cs typeface="Times New Roman" panose="02020603050405020304" pitchFamily="18" charset="0"/>
              </a:rPr>
              <a:t>ardere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într</a:t>
            </a:r>
            <a:r>
              <a:rPr lang="en-US" sz="3200" dirty="0">
                <a:latin typeface="Times New Roman" panose="02020603050405020304" pitchFamily="18" charset="0"/>
                <a:cs typeface="Times New Roman" panose="02020603050405020304" pitchFamily="18" charset="0"/>
              </a:rPr>
              <a:t>-o </a:t>
            </a:r>
            <a:r>
              <a:rPr lang="en-US" sz="3200" dirty="0" err="1">
                <a:latin typeface="Times New Roman" panose="02020603050405020304" pitchFamily="18" charset="0"/>
                <a:cs typeface="Times New Roman" panose="02020603050405020304" pitchFamily="18" charset="0"/>
              </a:rPr>
              <a:t>unitate</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timp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suprafaţă</a:t>
            </a:r>
            <a:r>
              <a:rPr lang="en-US" sz="3200" dirty="0">
                <a:latin typeface="Times New Roman" panose="02020603050405020304" pitchFamily="18" charset="0"/>
                <a:cs typeface="Times New Roman" panose="02020603050405020304" pitchFamily="18" charset="0"/>
              </a:rPr>
              <a:t>.</a:t>
            </a:r>
            <a:endParaRPr lang="ro-RO" sz="3200" dirty="0">
              <a:latin typeface="Times New Roman" panose="02020603050405020304" pitchFamily="18" charset="0"/>
              <a:cs typeface="Times New Roman" panose="02020603050405020304" pitchFamily="18" charset="0"/>
            </a:endParaRPr>
          </a:p>
          <a:p>
            <a:pPr algn="just"/>
            <a:r>
              <a:rPr lang="en-US" sz="3200" i="1" dirty="0" err="1">
                <a:latin typeface="Times New Roman" panose="02020603050405020304" pitchFamily="18" charset="0"/>
                <a:cs typeface="Times New Roman" panose="02020603050405020304" pitchFamily="18" charset="0"/>
              </a:rPr>
              <a:t>Viteza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normală</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propagare</a:t>
            </a:r>
            <a:r>
              <a:rPr lang="en-US" sz="3200" i="1" dirty="0">
                <a:latin typeface="Times New Roman" panose="02020603050405020304" pitchFamily="18" charset="0"/>
                <a:cs typeface="Times New Roman" panose="02020603050405020304" pitchFamily="18" charset="0"/>
              </a:rPr>
              <a:t> a </a:t>
            </a:r>
            <a:r>
              <a:rPr lang="en-US" sz="3200" i="1" dirty="0" err="1">
                <a:latin typeface="Times New Roman" panose="02020603050405020304" pitchFamily="18" charset="0"/>
                <a:cs typeface="Times New Roman" panose="02020603050405020304" pitchFamily="18" charset="0"/>
              </a:rPr>
              <a:t>flăcării</a:t>
            </a:r>
            <a:r>
              <a:rPr lang="en-US" sz="3200" i="1" dirty="0">
                <a:latin typeface="Times New Roman" panose="02020603050405020304" pitchFamily="18" charset="0"/>
                <a:cs typeface="Times New Roman" panose="02020603050405020304" pitchFamily="18" charset="0"/>
              </a:rPr>
              <a:t> – </a:t>
            </a:r>
            <a:r>
              <a:rPr lang="en-US" sz="3200" dirty="0">
                <a:latin typeface="Times New Roman" panose="02020603050405020304" pitchFamily="18" charset="0"/>
                <a:cs typeface="Times New Roman" panose="02020603050405020304" pitchFamily="18" charset="0"/>
              </a:rPr>
              <a:t>o</a:t>
            </a:r>
            <a:r>
              <a:rPr lang="en-US" sz="3200" i="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reprezintă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viteza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deplasării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frontului</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flacără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raport</a:t>
            </a:r>
            <a:r>
              <a:rPr lang="en-US" sz="3200" dirty="0">
                <a:latin typeface="Times New Roman" panose="02020603050405020304" pitchFamily="18" charset="0"/>
                <a:cs typeface="Times New Roman" panose="02020603050405020304" pitchFamily="18" charset="0"/>
              </a:rPr>
              <a:t> cu </a:t>
            </a:r>
            <a:r>
              <a:rPr lang="en-US" sz="3200" dirty="0" err="1">
                <a:latin typeface="Times New Roman" panose="02020603050405020304" pitchFamily="18" charset="0"/>
                <a:cs typeface="Times New Roman" panose="02020603050405020304" pitchFamily="18" charset="0"/>
              </a:rPr>
              <a:t>gazele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nearse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direcţia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perpendiculară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suprafaţa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ei</a:t>
            </a:r>
            <a:r>
              <a:rPr lang="en-US" sz="3200" dirty="0">
                <a:latin typeface="Times New Roman" panose="02020603050405020304" pitchFamily="18" charset="0"/>
                <a:cs typeface="Times New Roman" panose="02020603050405020304" pitchFamily="18" charset="0"/>
              </a:rPr>
              <a:t>.</a:t>
            </a:r>
            <a:r>
              <a:rPr lang="en-US" sz="3200" i="1" dirty="0">
                <a:latin typeface="Times New Roman" panose="02020603050405020304" pitchFamily="18" charset="0"/>
                <a:cs typeface="Times New Roman" panose="02020603050405020304" pitchFamily="18" charset="0"/>
              </a:rPr>
              <a:t> </a:t>
            </a:r>
            <a:endParaRPr lang="ro-RO" sz="3200" i="1" dirty="0">
              <a:latin typeface="Times New Roman" panose="02020603050405020304" pitchFamily="18" charset="0"/>
              <a:cs typeface="Times New Roman" panose="02020603050405020304" pitchFamily="18" charset="0"/>
            </a:endParaRPr>
          </a:p>
          <a:p>
            <a:pPr algn="just"/>
            <a:endParaRPr lang="ro-RO" sz="3200" dirty="0">
              <a:latin typeface="Times New Roman" panose="02020603050405020304" pitchFamily="18" charset="0"/>
              <a:cs typeface="Times New Roman" panose="02020603050405020304" pitchFamily="18" charset="0"/>
            </a:endParaRPr>
          </a:p>
          <a:p>
            <a:pPr algn="just"/>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5385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21168" cy="1400530"/>
          </a:xfrm>
        </p:spPr>
        <p:txBody>
          <a:bodyPr/>
          <a:lstStyle/>
          <a:p>
            <a:pPr algn="ctr"/>
            <a:r>
              <a:rPr lang="ro-RO" sz="3600" b="1" dirty="0">
                <a:latin typeface="Times New Roman" panose="02020603050405020304" pitchFamily="18" charset="0"/>
                <a:cs typeface="Times New Roman" panose="02020603050405020304" pitchFamily="18" charset="0"/>
              </a:rPr>
              <a:t>5. Categoriile încăperilor şi industriilor conform pericolului de explozie-incendiu şi de incendiu</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8638631"/>
              </p:ext>
            </p:extLst>
          </p:nvPr>
        </p:nvGraphicFramePr>
        <p:xfrm>
          <a:off x="1064303" y="1857765"/>
          <a:ext cx="9848536" cy="4722916"/>
        </p:xfrm>
        <a:graphic>
          <a:graphicData uri="http://schemas.openxmlformats.org/drawingml/2006/table">
            <a:tbl>
              <a:tblPr firstRow="1" firstCol="1" lastRow="1" lastCol="1" bandRow="1" bandCol="1">
                <a:tableStyleId>{5C22544A-7EE6-4342-B048-85BDC9FD1C3A}</a:tableStyleId>
              </a:tblPr>
              <a:tblGrid>
                <a:gridCol w="2261606">
                  <a:extLst>
                    <a:ext uri="{9D8B030D-6E8A-4147-A177-3AD203B41FA5}">
                      <a16:colId xmlns:a16="http://schemas.microsoft.com/office/drawing/2014/main" val="20000"/>
                    </a:ext>
                  </a:extLst>
                </a:gridCol>
                <a:gridCol w="7586930">
                  <a:extLst>
                    <a:ext uri="{9D8B030D-6E8A-4147-A177-3AD203B41FA5}">
                      <a16:colId xmlns:a16="http://schemas.microsoft.com/office/drawing/2014/main" val="20001"/>
                    </a:ext>
                  </a:extLst>
                </a:gridCol>
              </a:tblGrid>
              <a:tr h="363301">
                <a:tc>
                  <a:txBody>
                    <a:bodyPr/>
                    <a:lstStyle/>
                    <a:p>
                      <a:pPr algn="ctr">
                        <a:lnSpc>
                          <a:spcPct val="115000"/>
                        </a:lnSpc>
                        <a:spcAft>
                          <a:spcPts val="0"/>
                        </a:spcAft>
                      </a:pPr>
                      <a:r>
                        <a:rPr lang="ro-RO" sz="900">
                          <a:effectLst/>
                        </a:rPr>
                        <a:t>Categoria încăperii</a:t>
                      </a:r>
                      <a:endParaRPr lang="ro-RO" sz="800">
                        <a:effectLst/>
                        <a:latin typeface="Calibri"/>
                        <a:ea typeface="Calibri"/>
                        <a:cs typeface="Times New Roman"/>
                      </a:endParaRPr>
                    </a:p>
                  </a:txBody>
                  <a:tcPr marL="52622" marR="52622" marT="0" marB="0"/>
                </a:tc>
                <a:tc>
                  <a:txBody>
                    <a:bodyPr/>
                    <a:lstStyle/>
                    <a:p>
                      <a:pPr algn="ctr">
                        <a:lnSpc>
                          <a:spcPct val="115000"/>
                        </a:lnSpc>
                        <a:spcAft>
                          <a:spcPts val="0"/>
                        </a:spcAft>
                      </a:pPr>
                      <a:r>
                        <a:rPr lang="ro-RO" sz="900">
                          <a:effectLst/>
                        </a:rPr>
                        <a:t>Caracteristica substanţelor şi materialelor, prezente (manipulate) în încăpere</a:t>
                      </a:r>
                      <a:endParaRPr lang="ro-RO" sz="800">
                        <a:effectLst/>
                        <a:latin typeface="Calibri"/>
                        <a:ea typeface="Calibri"/>
                        <a:cs typeface="Times New Roman"/>
                      </a:endParaRPr>
                    </a:p>
                  </a:txBody>
                  <a:tcPr marL="52622" marR="52622" marT="0" marB="0"/>
                </a:tc>
                <a:extLst>
                  <a:ext uri="{0D108BD9-81ED-4DB2-BD59-A6C34878D82A}">
                    <a16:rowId xmlns:a16="http://schemas.microsoft.com/office/drawing/2014/main" val="10000"/>
                  </a:ext>
                </a:extLst>
              </a:tr>
              <a:tr h="1453206">
                <a:tc>
                  <a:txBody>
                    <a:bodyPr/>
                    <a:lstStyle/>
                    <a:p>
                      <a:pPr algn="ctr">
                        <a:lnSpc>
                          <a:spcPct val="115000"/>
                        </a:lnSpc>
                        <a:spcAft>
                          <a:spcPts val="0"/>
                        </a:spcAft>
                      </a:pPr>
                      <a:r>
                        <a:rPr lang="ro-RO" sz="900">
                          <a:effectLst/>
                        </a:rPr>
                        <a:t>A</a:t>
                      </a:r>
                      <a:endParaRPr lang="ro-RO" sz="800">
                        <a:effectLst/>
                      </a:endParaRPr>
                    </a:p>
                    <a:p>
                      <a:pPr algn="ctr">
                        <a:lnSpc>
                          <a:spcPct val="115000"/>
                        </a:lnSpc>
                        <a:spcAft>
                          <a:spcPts val="0"/>
                        </a:spcAft>
                      </a:pPr>
                      <a:r>
                        <a:rPr lang="ro-RO" sz="900">
                          <a:effectLst/>
                        </a:rPr>
                        <a:t>Prezintă pericol de explozie-incendiu şi de incendiu</a:t>
                      </a:r>
                      <a:endParaRPr lang="ro-RO" sz="800">
                        <a:effectLst/>
                      </a:endParaRPr>
                    </a:p>
                    <a:p>
                      <a:pPr algn="ctr">
                        <a:lnSpc>
                          <a:spcPct val="115000"/>
                        </a:lnSpc>
                        <a:spcAft>
                          <a:spcPts val="0"/>
                        </a:spcAft>
                      </a:pPr>
                      <a:r>
                        <a:rPr lang="ro-RO" sz="900">
                          <a:effectLst/>
                        </a:rPr>
                        <a:t> </a:t>
                      </a:r>
                      <a:endParaRPr lang="ro-RO" sz="800">
                        <a:effectLst/>
                        <a:latin typeface="Calibri"/>
                        <a:ea typeface="Calibri"/>
                        <a:cs typeface="Times New Roman"/>
                      </a:endParaRPr>
                    </a:p>
                  </a:txBody>
                  <a:tcPr marL="52622" marR="52622" marT="0" marB="0" anchor="ctr"/>
                </a:tc>
                <a:tc>
                  <a:txBody>
                    <a:bodyPr/>
                    <a:lstStyle/>
                    <a:p>
                      <a:pPr algn="just">
                        <a:lnSpc>
                          <a:spcPct val="115000"/>
                        </a:lnSpc>
                        <a:spcAft>
                          <a:spcPts val="0"/>
                        </a:spcAft>
                      </a:pPr>
                      <a:r>
                        <a:rPr lang="ro-RO" sz="900">
                          <a:effectLst/>
                        </a:rPr>
                        <a:t>Gaze combustibile, lichide uşor inflamabile cu temperatura de inflamabilitate de maximum   28 °C în aşa cantitate, încât se pot forma amestecuri explozive de vapori, gaze şi aer, la inflamarea cărora suprapresiunea de calcul, dezvoltată de explozie în încăpere, depăşeşte             5 kPa.</a:t>
                      </a:r>
                      <a:endParaRPr lang="ro-RO" sz="800">
                        <a:effectLst/>
                      </a:endParaRPr>
                    </a:p>
                    <a:p>
                      <a:pPr algn="just">
                        <a:lnSpc>
                          <a:spcPct val="115000"/>
                        </a:lnSpc>
                        <a:spcAft>
                          <a:spcPts val="0"/>
                        </a:spcAft>
                      </a:pPr>
                      <a:r>
                        <a:rPr lang="ro-RO" sz="900">
                          <a:effectLst/>
                        </a:rPr>
                        <a:t>Substanţe şi materiale capabile să explodeze şi să ardă la interacţiunea cu apa, oxigenul din aer sau între ele în aşa cantitate, încât suprapresiunea de calcul, dezvoltată de explozie în încăpere, depăşeşte 5 kPa. </a:t>
                      </a:r>
                      <a:endParaRPr lang="ro-RO" sz="800">
                        <a:effectLst/>
                        <a:latin typeface="Calibri"/>
                        <a:ea typeface="Calibri"/>
                        <a:cs typeface="Times New Roman"/>
                      </a:endParaRPr>
                    </a:p>
                  </a:txBody>
                  <a:tcPr marL="52622" marR="52622" marT="0" marB="0"/>
                </a:tc>
                <a:extLst>
                  <a:ext uri="{0D108BD9-81ED-4DB2-BD59-A6C34878D82A}">
                    <a16:rowId xmlns:a16="http://schemas.microsoft.com/office/drawing/2014/main" val="10001"/>
                  </a:ext>
                </a:extLst>
              </a:tr>
              <a:tr h="908253">
                <a:tc>
                  <a:txBody>
                    <a:bodyPr/>
                    <a:lstStyle/>
                    <a:p>
                      <a:pPr algn="ctr">
                        <a:lnSpc>
                          <a:spcPct val="115000"/>
                        </a:lnSpc>
                        <a:spcAft>
                          <a:spcPts val="0"/>
                        </a:spcAft>
                      </a:pPr>
                      <a:r>
                        <a:rPr lang="ro-RO" sz="900">
                          <a:effectLst/>
                        </a:rPr>
                        <a:t>Б</a:t>
                      </a:r>
                      <a:endParaRPr lang="ro-RO" sz="800">
                        <a:effectLst/>
                      </a:endParaRPr>
                    </a:p>
                    <a:p>
                      <a:pPr algn="ctr">
                        <a:lnSpc>
                          <a:spcPct val="115000"/>
                        </a:lnSpc>
                        <a:spcAft>
                          <a:spcPts val="0"/>
                        </a:spcAft>
                      </a:pPr>
                      <a:r>
                        <a:rPr lang="ro-RO" sz="900">
                          <a:effectLst/>
                        </a:rPr>
                        <a:t>Prezintă pericol de explozie-incendiu şi de incendiu</a:t>
                      </a:r>
                      <a:endParaRPr lang="ro-RO" sz="800">
                        <a:effectLst/>
                      </a:endParaRPr>
                    </a:p>
                    <a:p>
                      <a:pPr algn="ctr">
                        <a:lnSpc>
                          <a:spcPct val="115000"/>
                        </a:lnSpc>
                        <a:spcAft>
                          <a:spcPts val="0"/>
                        </a:spcAft>
                      </a:pPr>
                      <a:r>
                        <a:rPr lang="ro-RO" sz="900">
                          <a:effectLst/>
                        </a:rPr>
                        <a:t> </a:t>
                      </a:r>
                      <a:endParaRPr lang="ro-RO" sz="800">
                        <a:effectLst/>
                        <a:latin typeface="Calibri"/>
                        <a:ea typeface="Calibri"/>
                        <a:cs typeface="Times New Roman"/>
                      </a:endParaRPr>
                    </a:p>
                  </a:txBody>
                  <a:tcPr marL="52622" marR="52622" marT="0" marB="0" anchor="ctr"/>
                </a:tc>
                <a:tc>
                  <a:txBody>
                    <a:bodyPr/>
                    <a:lstStyle/>
                    <a:p>
                      <a:pPr algn="just">
                        <a:lnSpc>
                          <a:spcPct val="115000"/>
                        </a:lnSpc>
                        <a:spcAft>
                          <a:spcPts val="0"/>
                        </a:spcAft>
                      </a:pPr>
                      <a:r>
                        <a:rPr lang="ro-RO" sz="900">
                          <a:effectLst/>
                        </a:rPr>
                        <a:t>Fibre sau pulberi combustibile, lichide uşor inflamabile cu temperatura de inflamabilitate peste 28 °C, lichide combustibile în aşa cantitate, încât se pot forma amestecuri explozive de pulberi şi aer sau de vapori cu aer, la inflamarea cărora suprapresiunea de calcul dezvoltată de explozie în încăpere, depăşeşte          5 kPa.</a:t>
                      </a:r>
                      <a:endParaRPr lang="ro-RO" sz="800">
                        <a:effectLst/>
                        <a:latin typeface="Calibri"/>
                        <a:ea typeface="Calibri"/>
                        <a:cs typeface="Times New Roman"/>
                      </a:endParaRPr>
                    </a:p>
                  </a:txBody>
                  <a:tcPr marL="52622" marR="52622" marT="0" marB="0"/>
                </a:tc>
                <a:extLst>
                  <a:ext uri="{0D108BD9-81ED-4DB2-BD59-A6C34878D82A}">
                    <a16:rowId xmlns:a16="http://schemas.microsoft.com/office/drawing/2014/main" val="10002"/>
                  </a:ext>
                </a:extLst>
              </a:tr>
              <a:tr h="908253">
                <a:tc>
                  <a:txBody>
                    <a:bodyPr/>
                    <a:lstStyle/>
                    <a:p>
                      <a:pPr algn="ctr">
                        <a:lnSpc>
                          <a:spcPct val="115000"/>
                        </a:lnSpc>
                        <a:spcAft>
                          <a:spcPts val="0"/>
                        </a:spcAft>
                      </a:pPr>
                      <a:r>
                        <a:rPr lang="ro-RO" sz="900">
                          <a:effectLst/>
                        </a:rPr>
                        <a:t>B1 - B4</a:t>
                      </a:r>
                      <a:endParaRPr lang="ro-RO" sz="800">
                        <a:effectLst/>
                      </a:endParaRPr>
                    </a:p>
                    <a:p>
                      <a:pPr algn="ctr">
                        <a:lnSpc>
                          <a:spcPct val="115000"/>
                        </a:lnSpc>
                        <a:spcAft>
                          <a:spcPts val="0"/>
                        </a:spcAft>
                      </a:pPr>
                      <a:r>
                        <a:rPr lang="ro-RO" sz="900">
                          <a:effectLst/>
                        </a:rPr>
                        <a:t>Prezintă pericol de incendiu</a:t>
                      </a:r>
                      <a:endParaRPr lang="ro-RO" sz="800">
                        <a:effectLst/>
                        <a:latin typeface="Calibri"/>
                        <a:ea typeface="Calibri"/>
                        <a:cs typeface="Times New Roman"/>
                      </a:endParaRPr>
                    </a:p>
                  </a:txBody>
                  <a:tcPr marL="52622" marR="52622" marT="0" marB="0" anchor="ctr"/>
                </a:tc>
                <a:tc>
                  <a:txBody>
                    <a:bodyPr/>
                    <a:lstStyle/>
                    <a:p>
                      <a:pPr algn="just">
                        <a:lnSpc>
                          <a:spcPct val="115000"/>
                        </a:lnSpc>
                        <a:spcAft>
                          <a:spcPts val="0"/>
                        </a:spcAft>
                      </a:pPr>
                      <a:r>
                        <a:rPr lang="ro-RO" sz="900">
                          <a:effectLst/>
                        </a:rPr>
                        <a:t>Lichide combustibile; substanţe şi materiale solide combustibile (inclusiv pulberi şi fibre); substanţe şi materiale capabile, la interacţiunea cu apa, oxigenul din aer sau între ele numai, să ardă şi condiţia, că încăperile în care ele sunt prezente sau manipulate, nu se încadrează în categoriile A şi Б.</a:t>
                      </a:r>
                      <a:endParaRPr lang="ro-RO" sz="800">
                        <a:effectLst/>
                        <a:latin typeface="Calibri"/>
                        <a:ea typeface="Calibri"/>
                        <a:cs typeface="Times New Roman"/>
                      </a:endParaRPr>
                    </a:p>
                  </a:txBody>
                  <a:tcPr marL="52622" marR="52622" marT="0" marB="0"/>
                </a:tc>
                <a:extLst>
                  <a:ext uri="{0D108BD9-81ED-4DB2-BD59-A6C34878D82A}">
                    <a16:rowId xmlns:a16="http://schemas.microsoft.com/office/drawing/2014/main" val="10003"/>
                  </a:ext>
                </a:extLst>
              </a:tr>
              <a:tr h="726603">
                <a:tc>
                  <a:txBody>
                    <a:bodyPr/>
                    <a:lstStyle/>
                    <a:p>
                      <a:pPr algn="ctr">
                        <a:lnSpc>
                          <a:spcPct val="115000"/>
                        </a:lnSpc>
                        <a:spcAft>
                          <a:spcPts val="0"/>
                        </a:spcAft>
                      </a:pPr>
                      <a:r>
                        <a:rPr lang="ro-RO" sz="900">
                          <a:effectLst/>
                        </a:rPr>
                        <a:t>Г</a:t>
                      </a:r>
                      <a:endParaRPr lang="ro-RO" sz="800">
                        <a:effectLst/>
                        <a:latin typeface="Calibri"/>
                        <a:ea typeface="Calibri"/>
                        <a:cs typeface="Times New Roman"/>
                      </a:endParaRPr>
                    </a:p>
                  </a:txBody>
                  <a:tcPr marL="52622" marR="52622" marT="0" marB="0" anchor="ctr"/>
                </a:tc>
                <a:tc>
                  <a:txBody>
                    <a:bodyPr/>
                    <a:lstStyle/>
                    <a:p>
                      <a:pPr algn="just">
                        <a:lnSpc>
                          <a:spcPct val="115000"/>
                        </a:lnSpc>
                        <a:spcAft>
                          <a:spcPts val="0"/>
                        </a:spcAft>
                      </a:pPr>
                      <a:r>
                        <a:rPr lang="ro-RO" sz="900">
                          <a:effectLst/>
                        </a:rPr>
                        <a:t>Materiale şi substanţe incombustibile în stare fierbinte, incandescentă sau de topire, al căror proces de prelucrare decurge cu degajări de căldură radiantă, flăcări sau scântei; gaze, lichide şi substanţe solide combustibile, care se ard sau se recuperează în calitate de combustibil.</a:t>
                      </a:r>
                      <a:endParaRPr lang="ro-RO" sz="800">
                        <a:effectLst/>
                        <a:latin typeface="Calibri"/>
                        <a:ea typeface="Calibri"/>
                        <a:cs typeface="Times New Roman"/>
                      </a:endParaRPr>
                    </a:p>
                  </a:txBody>
                  <a:tcPr marL="52622" marR="52622" marT="0" marB="0"/>
                </a:tc>
                <a:extLst>
                  <a:ext uri="{0D108BD9-81ED-4DB2-BD59-A6C34878D82A}">
                    <a16:rowId xmlns:a16="http://schemas.microsoft.com/office/drawing/2014/main" val="10004"/>
                  </a:ext>
                </a:extLst>
              </a:tr>
              <a:tr h="181650">
                <a:tc>
                  <a:txBody>
                    <a:bodyPr/>
                    <a:lstStyle/>
                    <a:p>
                      <a:pPr algn="ctr">
                        <a:lnSpc>
                          <a:spcPct val="115000"/>
                        </a:lnSpc>
                        <a:spcAft>
                          <a:spcPts val="0"/>
                        </a:spcAft>
                      </a:pPr>
                      <a:r>
                        <a:rPr lang="ro-RO" sz="900">
                          <a:effectLst/>
                        </a:rPr>
                        <a:t>Д</a:t>
                      </a:r>
                      <a:endParaRPr lang="ro-RO" sz="800">
                        <a:effectLst/>
                        <a:latin typeface="Calibri"/>
                        <a:ea typeface="Calibri"/>
                        <a:cs typeface="Times New Roman"/>
                      </a:endParaRPr>
                    </a:p>
                  </a:txBody>
                  <a:tcPr marL="52622" marR="52622" marT="0" marB="0"/>
                </a:tc>
                <a:tc>
                  <a:txBody>
                    <a:bodyPr/>
                    <a:lstStyle/>
                    <a:p>
                      <a:pPr algn="just">
                        <a:lnSpc>
                          <a:spcPct val="115000"/>
                        </a:lnSpc>
                        <a:spcAft>
                          <a:spcPts val="0"/>
                        </a:spcAft>
                      </a:pPr>
                      <a:r>
                        <a:rPr lang="ro-RO" sz="900">
                          <a:effectLst/>
                        </a:rPr>
                        <a:t>Materiale şi substanţe incombustibile în stare rece.</a:t>
                      </a:r>
                      <a:endParaRPr lang="ro-RO" sz="800">
                        <a:effectLst/>
                        <a:latin typeface="Calibri"/>
                        <a:ea typeface="Calibri"/>
                        <a:cs typeface="Times New Roman"/>
                      </a:endParaRPr>
                    </a:p>
                  </a:txBody>
                  <a:tcPr marL="52622" marR="52622" marT="0" marB="0"/>
                </a:tc>
                <a:extLst>
                  <a:ext uri="{0D108BD9-81ED-4DB2-BD59-A6C34878D82A}">
                    <a16:rowId xmlns:a16="http://schemas.microsoft.com/office/drawing/2014/main" val="10005"/>
                  </a:ext>
                </a:extLst>
              </a:tr>
              <a:tr h="181650">
                <a:tc gridSpan="2">
                  <a:txBody>
                    <a:bodyPr/>
                    <a:lstStyle/>
                    <a:p>
                      <a:pPr algn="just">
                        <a:lnSpc>
                          <a:spcPct val="115000"/>
                        </a:lnSpc>
                        <a:spcAft>
                          <a:spcPts val="0"/>
                        </a:spcAft>
                      </a:pPr>
                      <a:r>
                        <a:rPr lang="ro-RO" sz="900" dirty="0">
                          <a:effectLst/>
                        </a:rPr>
                        <a:t>NOTĂ – Divizarea încăperilor în categorii B1-B4 se reglementează prin prevederi speciale.</a:t>
                      </a:r>
                      <a:endParaRPr lang="ro-RO" sz="800" dirty="0">
                        <a:effectLst/>
                        <a:latin typeface="Calibri"/>
                        <a:ea typeface="Calibri"/>
                        <a:cs typeface="Times New Roman"/>
                      </a:endParaRPr>
                    </a:p>
                  </a:txBody>
                  <a:tcPr marL="52622" marR="52622" marT="0" marB="0"/>
                </a:tc>
                <a:tc hMerge="1">
                  <a:txBody>
                    <a:bodyPr/>
                    <a:lstStyle/>
                    <a:p>
                      <a:endParaRPr lang="ro-RO"/>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0759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1121" y="452717"/>
            <a:ext cx="11196119" cy="701525"/>
          </a:xfrm>
        </p:spPr>
        <p:txBody>
          <a:bodyPr/>
          <a:lstStyle/>
          <a:p>
            <a:pPr algn="ctr"/>
            <a:r>
              <a:rPr lang="ro-RO" sz="4400" b="1" dirty="0">
                <a:latin typeface="Times New Roman" panose="02020603050405020304" pitchFamily="18" charset="0"/>
                <a:cs typeface="Times New Roman" panose="02020603050405020304" pitchFamily="18" charset="0"/>
              </a:rPr>
              <a:t>C</a:t>
            </a:r>
            <a:r>
              <a:rPr lang="en-US" sz="4400" b="1" dirty="0" err="1">
                <a:latin typeface="Times New Roman" panose="02020603050405020304" pitchFamily="18" charset="0"/>
                <a:cs typeface="Times New Roman" panose="02020603050405020304" pitchFamily="18" charset="0"/>
              </a:rPr>
              <a:t>ategoriile</a:t>
            </a:r>
            <a:r>
              <a:rPr lang="en-US" sz="4400" b="1" dirty="0">
                <a:latin typeface="Times New Roman" panose="02020603050405020304" pitchFamily="18" charset="0"/>
                <a:cs typeface="Times New Roman" panose="02020603050405020304" pitchFamily="18" charset="0"/>
              </a:rPr>
              <a:t> de </a:t>
            </a:r>
            <a:r>
              <a:rPr lang="en-US" sz="4400" b="1" dirty="0" err="1">
                <a:latin typeface="Times New Roman" panose="02020603050405020304" pitchFamily="18" charset="0"/>
                <a:cs typeface="Times New Roman" panose="02020603050405020304" pitchFamily="18" charset="0"/>
              </a:rPr>
              <a:t>pericol</a:t>
            </a:r>
            <a:r>
              <a:rPr lang="en-US" sz="4400" b="1" dirty="0">
                <a:latin typeface="Times New Roman" panose="02020603050405020304" pitchFamily="18" charset="0"/>
                <a:cs typeface="Times New Roman" panose="02020603050405020304" pitchFamily="18" charset="0"/>
              </a:rPr>
              <a:t> al </a:t>
            </a:r>
            <a:r>
              <a:rPr lang="ro-RO" sz="4400" b="1" dirty="0">
                <a:latin typeface="Times New Roman" panose="02020603050405020304" pitchFamily="18" charset="0"/>
                <a:cs typeface="Times New Roman" panose="02020603050405020304" pitchFamily="18" charset="0"/>
              </a:rPr>
              <a:t>clădirilor</a:t>
            </a:r>
            <a:endParaRPr lang="ro-RO" b="1" dirty="0"/>
          </a:p>
        </p:txBody>
      </p:sp>
      <p:sp>
        <p:nvSpPr>
          <p:cNvPr id="3" name="Объект 2"/>
          <p:cNvSpPr>
            <a:spLocks noGrp="1"/>
          </p:cNvSpPr>
          <p:nvPr>
            <p:ph idx="1"/>
          </p:nvPr>
        </p:nvSpPr>
        <p:spPr>
          <a:xfrm>
            <a:off x="404734" y="1364105"/>
            <a:ext cx="11377535" cy="5171606"/>
          </a:xfrm>
        </p:spPr>
        <p:txBody>
          <a:bodyPr>
            <a:noAutofit/>
          </a:bodyPr>
          <a:lstStyle/>
          <a:p>
            <a:pPr marL="0" indent="0" algn="just">
              <a:buNone/>
            </a:pPr>
            <a:r>
              <a:rPr lang="ro-RO"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 </a:t>
            </a:r>
            <a:r>
              <a:rPr lang="en-US" sz="2800" b="1" dirty="0" err="1">
                <a:latin typeface="Times New Roman" panose="02020603050405020304" pitchFamily="18" charset="0"/>
                <a:cs typeface="Times New Roman" panose="02020603050405020304" pitchFamily="18" charset="0"/>
              </a:rPr>
              <a:t>Clădirea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este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atribuită</a:t>
            </a:r>
            <a:r>
              <a:rPr lang="en-US" sz="2800" b="1" dirty="0">
                <a:latin typeface="Times New Roman" panose="02020603050405020304" pitchFamily="18" charset="0"/>
                <a:cs typeface="Times New Roman" panose="02020603050405020304" pitchFamily="18" charset="0"/>
              </a:rPr>
              <a:t> la </a:t>
            </a:r>
            <a:r>
              <a:rPr lang="en-US" sz="2800" b="1" dirty="0" err="1">
                <a:latin typeface="Times New Roman" panose="02020603050405020304" pitchFamily="18" charset="0"/>
                <a:cs typeface="Times New Roman" panose="02020603050405020304" pitchFamily="18" charset="0"/>
              </a:rPr>
              <a:t>categoria</a:t>
            </a:r>
            <a:r>
              <a:rPr lang="en-US" sz="2800" b="1" dirty="0">
                <a:latin typeface="Times New Roman" panose="02020603050405020304" pitchFamily="18" charset="0"/>
                <a:cs typeface="Times New Roman" panose="02020603050405020304" pitchFamily="18" charset="0"/>
              </a:rPr>
              <a:t> </a:t>
            </a:r>
            <a:r>
              <a:rPr lang="en-US" sz="2800" b="1" i="1" dirty="0">
                <a:latin typeface="Times New Roman" panose="02020603050405020304" pitchFamily="18" charset="0"/>
                <a:cs typeface="Times New Roman" panose="02020603050405020304" pitchFamily="18" charset="0"/>
              </a:rPr>
              <a:t>A</a:t>
            </a:r>
            <a:r>
              <a:rPr lang="en-US" sz="2800" b="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suprafața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sumară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încăperilor</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categoria</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depășește</a:t>
            </a:r>
            <a:r>
              <a:rPr lang="en-US" sz="2800" dirty="0">
                <a:latin typeface="Times New Roman" panose="02020603050405020304" pitchFamily="18" charset="0"/>
                <a:cs typeface="Times New Roman" panose="02020603050405020304" pitchFamily="18" charset="0"/>
              </a:rPr>
              <a:t> 5% din </a:t>
            </a:r>
            <a:r>
              <a:rPr lang="ro-RO" sz="2800" dirty="0">
                <a:latin typeface="Times New Roman" panose="02020603050405020304" pitchFamily="18" charset="0"/>
                <a:cs typeface="Times New Roman" panose="02020603050405020304" pitchFamily="18" charset="0"/>
              </a:rPr>
              <a:t>Ftot.</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încăperilor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200m</a:t>
            </a:r>
            <a:r>
              <a:rPr lang="en-US" sz="2800" i="1"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admite</a:t>
            </a:r>
            <a:r>
              <a:rPr lang="en-US" sz="2800" dirty="0">
                <a:latin typeface="Times New Roman" panose="02020603050405020304" pitchFamily="18" charset="0"/>
                <a:cs typeface="Times New Roman" panose="02020603050405020304" pitchFamily="18" charset="0"/>
              </a:rPr>
              <a:t> a nu </a:t>
            </a:r>
            <a:r>
              <a:rPr lang="en-US" sz="2800" dirty="0" err="1">
                <a:latin typeface="Times New Roman" panose="02020603050405020304" pitchFamily="18" charset="0"/>
                <a:cs typeface="Times New Roman" panose="02020603050405020304" pitchFamily="18" charset="0"/>
              </a:rPr>
              <a:t>atribui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clădirea</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categoria</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dacă</a:t>
            </a:r>
            <a:r>
              <a:rPr lang="en-US" sz="2800"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F</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încăperilor</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categoria</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nu </a:t>
            </a:r>
            <a:r>
              <a:rPr lang="en-US" sz="2800" dirty="0" err="1">
                <a:latin typeface="Times New Roman" panose="02020603050405020304" pitchFamily="18" charset="0"/>
                <a:cs typeface="Times New Roman" panose="02020603050405020304" pitchFamily="18" charset="0"/>
              </a:rPr>
              <a:t>depășește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25%</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dar</a:t>
            </a:r>
            <a:r>
              <a:rPr lang="en-US" sz="2800" dirty="0">
                <a:latin typeface="Times New Roman" panose="02020603050405020304" pitchFamily="18" charset="0"/>
                <a:cs typeface="Times New Roman" panose="02020603050405020304" pitchFamily="18" charset="0"/>
              </a:rPr>
              <a:t> nu </a:t>
            </a:r>
            <a:r>
              <a:rPr lang="en-US" sz="2800" dirty="0" err="1">
                <a:latin typeface="Times New Roman" panose="02020603050405020304" pitchFamily="18" charset="0"/>
                <a:cs typeface="Times New Roman" panose="02020603050405020304" pitchFamily="18" charset="0"/>
              </a:rPr>
              <a:t>mai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mult</a:t>
            </a:r>
            <a:r>
              <a:rPr lang="en-US" sz="2800" dirty="0">
                <a:latin typeface="Times New Roman" panose="02020603050405020304" pitchFamily="18" charset="0"/>
                <a:cs typeface="Times New Roman" panose="02020603050405020304" pitchFamily="18" charset="0"/>
              </a:rPr>
              <a:t> de </a:t>
            </a:r>
            <a:r>
              <a:rPr lang="en-US" sz="2800" i="1" dirty="0">
                <a:latin typeface="Times New Roman" panose="02020603050405020304" pitchFamily="18" charset="0"/>
                <a:cs typeface="Times New Roman" panose="02020603050405020304" pitchFamily="18" charset="0"/>
              </a:rPr>
              <a:t>1000m</a:t>
            </a:r>
            <a:r>
              <a:rPr lang="en-US" sz="2800" i="1"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aceste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sunt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dotate</a:t>
            </a:r>
            <a:r>
              <a:rPr lang="en-US" sz="2800" dirty="0">
                <a:latin typeface="Times New Roman" panose="02020603050405020304" pitchFamily="18" charset="0"/>
                <a:cs typeface="Times New Roman" panose="02020603050405020304" pitchFamily="18" charset="0"/>
              </a:rPr>
              <a:t> cu </a:t>
            </a:r>
            <a:r>
              <a:rPr lang="ro-RO" sz="2800" dirty="0">
                <a:latin typeface="Times New Roman" panose="02020603050405020304" pitchFamily="18" charset="0"/>
                <a:cs typeface="Times New Roman" panose="02020603050405020304" pitchFamily="18" charset="0"/>
              </a:rPr>
              <a:t>SAII</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marL="0" indent="0" algn="just">
              <a:buNone/>
            </a:pPr>
            <a:r>
              <a:rPr lang="en-US" sz="2800" dirty="0">
                <a:latin typeface="Times New Roman" panose="02020603050405020304" pitchFamily="18" charset="0"/>
                <a:cs typeface="Times New Roman" panose="02020603050405020304" pitchFamily="18" charset="0"/>
              </a:rPr>
              <a:t> - </a:t>
            </a:r>
            <a:r>
              <a:rPr lang="en-US" sz="2800" b="1" dirty="0" err="1">
                <a:latin typeface="Times New Roman" panose="02020603050405020304" pitchFamily="18" charset="0"/>
                <a:cs typeface="Times New Roman" panose="02020603050405020304" pitchFamily="18" charset="0"/>
              </a:rPr>
              <a:t>Clădirea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este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atribuită</a:t>
            </a:r>
            <a:r>
              <a:rPr lang="en-US" sz="2800" b="1" dirty="0">
                <a:latin typeface="Times New Roman" panose="02020603050405020304" pitchFamily="18" charset="0"/>
                <a:cs typeface="Times New Roman" panose="02020603050405020304" pitchFamily="18" charset="0"/>
              </a:rPr>
              <a:t> la </a:t>
            </a:r>
            <a:r>
              <a:rPr lang="en-US" sz="2800" b="1" dirty="0" err="1">
                <a:latin typeface="Times New Roman" panose="02020603050405020304" pitchFamily="18" charset="0"/>
                <a:cs typeface="Times New Roman" panose="02020603050405020304" pitchFamily="18" charset="0"/>
              </a:rPr>
              <a:t>categoria</a:t>
            </a:r>
            <a:r>
              <a:rPr lang="en-US" sz="2800" b="1" dirty="0">
                <a:latin typeface="Times New Roman" panose="02020603050405020304" pitchFamily="18" charset="0"/>
                <a:cs typeface="Times New Roman" panose="02020603050405020304" pitchFamily="18" charset="0"/>
              </a:rPr>
              <a:t> </a:t>
            </a:r>
            <a:r>
              <a:rPr lang="ru-RU" sz="2800" b="1" i="1" dirty="0">
                <a:latin typeface="Times New Roman" panose="02020603050405020304" pitchFamily="18" charset="0"/>
                <a:cs typeface="Times New Roman" panose="02020603050405020304" pitchFamily="18" charset="0"/>
              </a:rPr>
              <a:t>Б</a:t>
            </a:r>
            <a:r>
              <a:rPr lang="ro-RO" sz="2800" b="1" dirty="0">
                <a:latin typeface="Times New Roman" panose="02020603050405020304" pitchFamily="18" charset="0"/>
                <a:cs typeface="Times New Roman" panose="02020603050405020304" pitchFamily="18" charset="0"/>
              </a:rPr>
              <a:t>,</a:t>
            </a:r>
            <a:r>
              <a:rPr lang="ro-RO" sz="2800" dirty="0">
                <a:latin typeface="Times New Roman" panose="02020603050405020304" pitchFamily="18" charset="0"/>
                <a:cs typeface="Times New Roman" panose="02020603050405020304" pitchFamily="18" charset="0"/>
              </a:rPr>
              <a:t> dacă se respectă concomitent două condiții: clădirea nu este de categoria </a:t>
            </a:r>
            <a:r>
              <a:rPr lang="ro-RO" sz="2800" i="1" dirty="0">
                <a:latin typeface="Times New Roman" panose="02020603050405020304" pitchFamily="18" charset="0"/>
                <a:cs typeface="Times New Roman" panose="02020603050405020304" pitchFamily="18" charset="0"/>
              </a:rPr>
              <a:t>A</a:t>
            </a:r>
            <a:r>
              <a:rPr lang="ro-RO" sz="2800" dirty="0">
                <a:latin typeface="Times New Roman" panose="02020603050405020304" pitchFamily="18" charset="0"/>
                <a:cs typeface="Times New Roman" panose="02020603050405020304" pitchFamily="18" charset="0"/>
              </a:rPr>
              <a:t> și F încăperilor de categoria </a:t>
            </a:r>
            <a:r>
              <a:rPr lang="ro-RO" sz="2800" i="1" dirty="0">
                <a:latin typeface="Times New Roman" panose="02020603050405020304" pitchFamily="18" charset="0"/>
                <a:cs typeface="Times New Roman" panose="02020603050405020304" pitchFamily="18" charset="0"/>
              </a:rPr>
              <a:t>A </a:t>
            </a:r>
            <a:r>
              <a:rPr lang="ro-RO" sz="2800" dirty="0">
                <a:latin typeface="Times New Roman" panose="02020603050405020304" pitchFamily="18" charset="0"/>
                <a:cs typeface="Times New Roman" panose="02020603050405020304" pitchFamily="18" charset="0"/>
              </a:rPr>
              <a:t>și </a:t>
            </a:r>
            <a:r>
              <a:rPr lang="ru-RU" sz="2800" i="1" dirty="0">
                <a:latin typeface="Times New Roman" panose="02020603050405020304" pitchFamily="18" charset="0"/>
                <a:cs typeface="Times New Roman" panose="02020603050405020304" pitchFamily="18" charset="0"/>
              </a:rPr>
              <a:t>Б </a:t>
            </a:r>
            <a:r>
              <a:rPr lang="ro-RO" sz="2800" dirty="0">
                <a:latin typeface="Times New Roman" panose="02020603050405020304" pitchFamily="18" charset="0"/>
                <a:cs typeface="Times New Roman" panose="02020603050405020304" pitchFamily="18" charset="0"/>
              </a:rPr>
              <a:t>depășește 5% din Ftot. a încăperilor sau </a:t>
            </a:r>
            <a:r>
              <a:rPr lang="ro-RO" sz="2800" i="1" dirty="0">
                <a:latin typeface="Times New Roman" panose="02020603050405020304" pitchFamily="18" charset="0"/>
                <a:cs typeface="Times New Roman" panose="02020603050405020304" pitchFamily="18" charset="0"/>
              </a:rPr>
              <a:t>200m</a:t>
            </a:r>
            <a:r>
              <a:rPr lang="ro-RO" sz="2800" i="1" baseline="30000" dirty="0">
                <a:latin typeface="Times New Roman" panose="02020603050405020304" pitchFamily="18" charset="0"/>
                <a:cs typeface="Times New Roman" panose="02020603050405020304" pitchFamily="18" charset="0"/>
              </a:rPr>
              <a:t>2</a:t>
            </a:r>
            <a:r>
              <a:rPr lang="ro-RO" sz="2800" dirty="0">
                <a:latin typeface="Times New Roman" panose="02020603050405020304" pitchFamily="18" charset="0"/>
                <a:cs typeface="Times New Roman" panose="02020603050405020304" pitchFamily="18" charset="0"/>
              </a:rPr>
              <a:t>. Se admite a nu atribui clădirea la categoria </a:t>
            </a:r>
            <a:r>
              <a:rPr lang="ru-RU" sz="2800" i="1" dirty="0">
                <a:latin typeface="Times New Roman" panose="02020603050405020304" pitchFamily="18" charset="0"/>
                <a:cs typeface="Times New Roman" panose="02020603050405020304" pitchFamily="18" charset="0"/>
              </a:rPr>
              <a:t>Б</a:t>
            </a:r>
            <a:r>
              <a:rPr lang="ro-RO" sz="2800" i="1" dirty="0">
                <a:latin typeface="Times New Roman" panose="02020603050405020304" pitchFamily="18" charset="0"/>
                <a:cs typeface="Times New Roman" panose="02020603050405020304" pitchFamily="18" charset="0"/>
              </a:rPr>
              <a:t>,</a:t>
            </a:r>
            <a:r>
              <a:rPr lang="ro-RO" sz="2800" dirty="0">
                <a:latin typeface="Times New Roman" panose="02020603050405020304" pitchFamily="18" charset="0"/>
                <a:cs typeface="Times New Roman" panose="02020603050405020304" pitchFamily="18" charset="0"/>
              </a:rPr>
              <a:t> dacă suprafața sumară a încăperilor de categoria </a:t>
            </a:r>
            <a:r>
              <a:rPr lang="ro-RO" sz="2800" i="1" dirty="0">
                <a:latin typeface="Times New Roman" panose="02020603050405020304" pitchFamily="18" charset="0"/>
                <a:cs typeface="Times New Roman" panose="02020603050405020304" pitchFamily="18" charset="0"/>
              </a:rPr>
              <a:t>A </a:t>
            </a:r>
            <a:r>
              <a:rPr lang="ro-RO" sz="2800" dirty="0">
                <a:latin typeface="Times New Roman" panose="02020603050405020304" pitchFamily="18" charset="0"/>
                <a:cs typeface="Times New Roman" panose="02020603050405020304" pitchFamily="18" charset="0"/>
              </a:rPr>
              <a:t>și </a:t>
            </a:r>
            <a:r>
              <a:rPr lang="ru-RU" sz="2800" i="1" dirty="0">
                <a:latin typeface="Times New Roman" panose="02020603050405020304" pitchFamily="18" charset="0"/>
                <a:cs typeface="Times New Roman" panose="02020603050405020304" pitchFamily="18" charset="0"/>
              </a:rPr>
              <a:t>Б</a:t>
            </a:r>
            <a:r>
              <a:rPr lang="ro-RO" sz="2800" dirty="0">
                <a:latin typeface="Times New Roman" panose="02020603050405020304" pitchFamily="18" charset="0"/>
                <a:cs typeface="Times New Roman" panose="02020603050405020304" pitchFamily="18" charset="0"/>
              </a:rPr>
              <a:t> nu depășește </a:t>
            </a:r>
            <a:r>
              <a:rPr lang="ro-RO" sz="2800" i="1" dirty="0">
                <a:latin typeface="Times New Roman" panose="02020603050405020304" pitchFamily="18" charset="0"/>
                <a:cs typeface="Times New Roman" panose="02020603050405020304" pitchFamily="18" charset="0"/>
              </a:rPr>
              <a:t>25%</a:t>
            </a:r>
            <a:r>
              <a:rPr lang="ro-RO" sz="2800" dirty="0">
                <a:latin typeface="Times New Roman" panose="02020603050405020304" pitchFamily="18" charset="0"/>
                <a:cs typeface="Times New Roman" panose="02020603050405020304" pitchFamily="18" charset="0"/>
              </a:rPr>
              <a:t> din Ftot. a încăperilor din clădire (dar nu mai mult de </a:t>
            </a:r>
            <a:r>
              <a:rPr lang="ro-RO" sz="2800" i="1" dirty="0">
                <a:latin typeface="Times New Roman" panose="02020603050405020304" pitchFamily="18" charset="0"/>
                <a:cs typeface="Times New Roman" panose="02020603050405020304" pitchFamily="18" charset="0"/>
              </a:rPr>
              <a:t>1000m</a:t>
            </a:r>
            <a:r>
              <a:rPr lang="ro-RO" sz="2800" i="1" baseline="30000" dirty="0">
                <a:latin typeface="Times New Roman" panose="02020603050405020304" pitchFamily="18" charset="0"/>
                <a:cs typeface="Times New Roman" panose="02020603050405020304" pitchFamily="18" charset="0"/>
              </a:rPr>
              <a:t>2</a:t>
            </a:r>
            <a:r>
              <a:rPr lang="ro-RO" sz="2800" dirty="0">
                <a:latin typeface="Times New Roman" panose="02020603050405020304" pitchFamily="18" charset="0"/>
                <a:cs typeface="Times New Roman" panose="02020603050405020304" pitchFamily="18" charset="0"/>
              </a:rPr>
              <a:t>) și aceste încăperi sunt dotate cu instalații automate de stingere a incendiilor. </a:t>
            </a:r>
          </a:p>
          <a:p>
            <a:pPr marL="0" indent="0" algn="just">
              <a:buNone/>
            </a:pP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78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86256" cy="1400530"/>
          </a:xfrm>
        </p:spPr>
        <p:txBody>
          <a:bodyPr/>
          <a:lstStyle/>
          <a:p>
            <a:pPr algn="ctr"/>
            <a:r>
              <a:rPr lang="ro-RO" sz="3600" b="1" dirty="0">
                <a:latin typeface="Times New Roman" panose="02020603050405020304" pitchFamily="18" charset="0"/>
                <a:cs typeface="Times New Roman" panose="02020603050405020304" pitchFamily="18" charset="0"/>
              </a:rPr>
              <a:t>1. Scopul şi problemele activităţii de profilaxie  a incendiilor</a:t>
            </a:r>
            <a:br>
              <a:rPr lang="ro-RO" dirty="0"/>
            </a:br>
            <a:endParaRPr lang="ro-RO" dirty="0"/>
          </a:p>
        </p:txBody>
      </p:sp>
      <p:sp>
        <p:nvSpPr>
          <p:cNvPr id="3" name="Объект 2"/>
          <p:cNvSpPr>
            <a:spLocks noGrp="1"/>
          </p:cNvSpPr>
          <p:nvPr>
            <p:ph idx="1"/>
          </p:nvPr>
        </p:nvSpPr>
        <p:spPr>
          <a:xfrm>
            <a:off x="314793" y="1678898"/>
            <a:ext cx="11407515" cy="4991725"/>
          </a:xfrm>
        </p:spPr>
        <p:txBody>
          <a:bodyPr>
            <a:normAutofit lnSpcReduction="10000"/>
          </a:bodyPr>
          <a:lstStyle/>
          <a:p>
            <a:pPr marL="0" indent="0" algn="just">
              <a:buNone/>
            </a:pPr>
            <a:r>
              <a:rPr lang="ro-RO" sz="2400" b="1" dirty="0">
                <a:latin typeface="Times New Roman" panose="02020603050405020304" pitchFamily="18" charset="0"/>
                <a:cs typeface="Times New Roman" panose="02020603050405020304" pitchFamily="18" charset="0"/>
              </a:rPr>
              <a:t>	Profilaxia incendiilor</a:t>
            </a:r>
            <a:r>
              <a:rPr lang="ro-RO" sz="2400" dirty="0">
                <a:latin typeface="Times New Roman" panose="02020603050405020304" pitchFamily="18" charset="0"/>
                <a:cs typeface="Times New Roman" panose="02020603050405020304" pitchFamily="18" charset="0"/>
              </a:rPr>
              <a:t> este un complex de măsuri tehnico-inginereşti şi organizatorice, îndreptate spre asigurarea protecţiei împotriva incendiilor a obiectivelor din gospodăria naţională.</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Scopul activităţii de profilaxie</a:t>
            </a:r>
            <a:r>
              <a:rPr lang="ro-RO" sz="2400" dirty="0">
                <a:latin typeface="Times New Roman" panose="02020603050405020304" pitchFamily="18" charset="0"/>
                <a:cs typeface="Times New Roman" panose="02020603050405020304" pitchFamily="18" charset="0"/>
              </a:rPr>
              <a:t> a incendiilor este menţinerea unui nivel înalt de securitate împotriva incendiilor în oraşe, localităţi, locuri de concentrare a bunurilor materiale şi la alte obiective din gospodăria naţională prin stabilirea unui regim exemplar de pază împotriva incendiilor.</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Problemele principale</a:t>
            </a:r>
            <a:r>
              <a:rPr lang="ro-RO" sz="2400" dirty="0">
                <a:latin typeface="Times New Roman" panose="02020603050405020304" pitchFamily="18" charset="0"/>
                <a:cs typeface="Times New Roman" panose="02020603050405020304" pitchFamily="18" charset="0"/>
              </a:rPr>
              <a:t> ale activităţii de profilaxie sunt: </a:t>
            </a:r>
          </a:p>
          <a:p>
            <a:pPr marL="0" indent="0" algn="just">
              <a:buNone/>
            </a:pPr>
            <a:r>
              <a:rPr lang="en-US" sz="2400" dirty="0">
                <a:latin typeface="Times New Roman" panose="02020603050405020304" pitchFamily="18" charset="0"/>
                <a:cs typeface="Times New Roman" panose="02020603050405020304" pitchFamily="18" charset="0"/>
              </a:rPr>
              <a:t> - </a:t>
            </a:r>
            <a:r>
              <a:rPr lang="ro-RO" sz="2400" dirty="0">
                <a:latin typeface="Times New Roman" panose="02020603050405020304" pitchFamily="18" charset="0"/>
                <a:cs typeface="Times New Roman" panose="02020603050405020304" pitchFamily="18" charset="0"/>
              </a:rPr>
              <a:t>elaborarea şi realizarea măsurilor orientate spre lichidarea cauzelor ce pot provoca incendiile; </a:t>
            </a:r>
            <a:r>
              <a:rPr lang="en-US" sz="2400" dirty="0">
                <a:latin typeface="Times New Roman" panose="02020603050405020304" pitchFamily="18" charset="0"/>
                <a:cs typeface="Times New Roman" panose="02020603050405020304" pitchFamily="18" charset="0"/>
              </a:rPr>
              <a:t> - </a:t>
            </a:r>
            <a:r>
              <a:rPr lang="ro-RO" sz="2400" dirty="0">
                <a:latin typeface="Times New Roman" panose="02020603050405020304" pitchFamily="18" charset="0"/>
                <a:cs typeface="Times New Roman" panose="02020603050405020304" pitchFamily="18" charset="0"/>
              </a:rPr>
              <a:t>limitarea în spaţiu a posibilelor incendii şi crearea condiţiilor favorabile de evacuare a oamenilor şi a bunurilor materiale în caz de incendiu; </a:t>
            </a:r>
          </a:p>
          <a:p>
            <a:pPr marL="0" indent="0" algn="just">
              <a:buNone/>
            </a:pPr>
            <a:r>
              <a:rPr lang="en-US" sz="2400" dirty="0">
                <a:latin typeface="Times New Roman" panose="02020603050405020304" pitchFamily="18" charset="0"/>
                <a:cs typeface="Times New Roman" panose="02020603050405020304" pitchFamily="18" charset="0"/>
              </a:rPr>
              <a:t> - </a:t>
            </a:r>
            <a:r>
              <a:rPr lang="ro-RO" sz="2400" dirty="0">
                <a:latin typeface="Times New Roman" panose="02020603050405020304" pitchFamily="18" charset="0"/>
                <a:cs typeface="Times New Roman" panose="02020603050405020304" pitchFamily="18" charset="0"/>
              </a:rPr>
              <a:t>asigurarea condiţiilor de descoperire la timp a incendiului apărut, anunţării rapide a serviciului de combatere a incendiilor şi lichidării cu succes a incendiului.</a:t>
            </a:r>
          </a:p>
          <a:p>
            <a:endParaRPr lang="ro-RO" dirty="0"/>
          </a:p>
        </p:txBody>
      </p:sp>
    </p:spTree>
    <p:extLst>
      <p:ext uri="{BB962C8B-B14F-4D97-AF65-F5344CB8AC3E}">
        <p14:creationId xmlns:p14="http://schemas.microsoft.com/office/powerpoint/2010/main" val="140037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7"/>
            <a:ext cx="11211109" cy="386731"/>
          </a:xfrm>
        </p:spPr>
        <p:txBody>
          <a:bodyPr/>
          <a:lstStyle/>
          <a:p>
            <a:endParaRPr lang="ro-RO" dirty="0"/>
          </a:p>
        </p:txBody>
      </p:sp>
      <p:sp>
        <p:nvSpPr>
          <p:cNvPr id="3" name="Объект 2"/>
          <p:cNvSpPr>
            <a:spLocks noGrp="1"/>
          </p:cNvSpPr>
          <p:nvPr>
            <p:ph idx="1"/>
          </p:nvPr>
        </p:nvSpPr>
        <p:spPr>
          <a:xfrm>
            <a:off x="464696" y="1019332"/>
            <a:ext cx="11287594" cy="5591330"/>
          </a:xfrm>
        </p:spPr>
        <p:txBody>
          <a:bodyPr>
            <a:normAutofit/>
          </a:bodyPr>
          <a:lstStyle/>
          <a:p>
            <a:pPr algn="just"/>
            <a:r>
              <a:rPr lang="ro-RO" b="1" dirty="0"/>
              <a:t>- </a:t>
            </a:r>
            <a:r>
              <a:rPr lang="ro-RO" sz="2400" b="1" dirty="0">
                <a:latin typeface="Times New Roman" panose="02020603050405020304" pitchFamily="18" charset="0"/>
                <a:cs typeface="Times New Roman" panose="02020603050405020304" pitchFamily="18" charset="0"/>
              </a:rPr>
              <a:t>Clădirea se atribuie la categoria de </a:t>
            </a:r>
            <a:r>
              <a:rPr lang="ro-RO" sz="2400" b="1" i="1" dirty="0">
                <a:latin typeface="Times New Roman" panose="02020603050405020304" pitchFamily="18" charset="0"/>
                <a:cs typeface="Times New Roman" panose="02020603050405020304" pitchFamily="18" charset="0"/>
              </a:rPr>
              <a:t>В,</a:t>
            </a:r>
            <a:r>
              <a:rPr lang="ro-RO" sz="2400" dirty="0">
                <a:latin typeface="Times New Roman" panose="02020603050405020304" pitchFamily="18" charset="0"/>
                <a:cs typeface="Times New Roman" panose="02020603050405020304" pitchFamily="18" charset="0"/>
              </a:rPr>
              <a:t> dacă concomitent se satisfac două condiții: clădirea nu este atribuită la categoriile </a:t>
            </a:r>
            <a:r>
              <a:rPr lang="ro-RO" sz="2400" i="1" dirty="0">
                <a:latin typeface="Times New Roman" panose="02020603050405020304" pitchFamily="18" charset="0"/>
                <a:cs typeface="Times New Roman" panose="02020603050405020304" pitchFamily="18" charset="0"/>
              </a:rPr>
              <a:t>A</a:t>
            </a:r>
            <a:r>
              <a:rPr lang="ro-RO" sz="2400" dirty="0">
                <a:latin typeface="Times New Roman" panose="02020603050405020304" pitchFamily="18" charset="0"/>
                <a:cs typeface="Times New Roman" panose="02020603050405020304" pitchFamily="18" charset="0"/>
              </a:rPr>
              <a:t> și </a:t>
            </a:r>
            <a:r>
              <a:rPr lang="ro-RO" sz="2400" i="1" dirty="0">
                <a:latin typeface="Times New Roman" panose="02020603050405020304" pitchFamily="18" charset="0"/>
                <a:cs typeface="Times New Roman" panose="02020603050405020304" pitchFamily="18" charset="0"/>
              </a:rPr>
              <a:t>Б</a:t>
            </a:r>
            <a:r>
              <a:rPr lang="ro-RO" sz="2400" dirty="0">
                <a:latin typeface="Times New Roman" panose="02020603050405020304" pitchFamily="18" charset="0"/>
                <a:cs typeface="Times New Roman" panose="02020603050405020304" pitchFamily="18" charset="0"/>
              </a:rPr>
              <a:t> și suprafața sumară a încăperilor de categoriile </a:t>
            </a:r>
            <a:r>
              <a:rPr lang="ro-RO" sz="2400" i="1" dirty="0">
                <a:latin typeface="Times New Roman" panose="02020603050405020304" pitchFamily="18" charset="0"/>
                <a:cs typeface="Times New Roman" panose="02020603050405020304" pitchFamily="18" charset="0"/>
              </a:rPr>
              <a:t>A, Б</a:t>
            </a:r>
            <a:r>
              <a:rPr lang="ro-RO" sz="2400" dirty="0">
                <a:latin typeface="Times New Roman" panose="02020603050405020304" pitchFamily="18" charset="0"/>
                <a:cs typeface="Times New Roman" panose="02020603050405020304" pitchFamily="18" charset="0"/>
              </a:rPr>
              <a:t> și </a:t>
            </a:r>
            <a:r>
              <a:rPr lang="ro-RO" sz="2400" i="1" dirty="0">
                <a:latin typeface="Times New Roman" panose="02020603050405020304" pitchFamily="18" charset="0"/>
                <a:cs typeface="Times New Roman" panose="02020603050405020304" pitchFamily="18" charset="0"/>
              </a:rPr>
              <a:t>В</a:t>
            </a:r>
            <a:r>
              <a:rPr lang="ro-RO" sz="2400" dirty="0">
                <a:latin typeface="Times New Roman" panose="02020603050405020304" pitchFamily="18" charset="0"/>
                <a:cs typeface="Times New Roman" panose="02020603050405020304" pitchFamily="18" charset="0"/>
              </a:rPr>
              <a:t> depășește </a:t>
            </a:r>
            <a:r>
              <a:rPr lang="ro-RO" sz="2400" i="1" dirty="0">
                <a:latin typeface="Times New Roman" panose="02020603050405020304" pitchFamily="18" charset="0"/>
                <a:cs typeface="Times New Roman" panose="02020603050405020304" pitchFamily="18" charset="0"/>
              </a:rPr>
              <a:t>5% </a:t>
            </a:r>
            <a:r>
              <a:rPr lang="ro-RO" sz="2400" dirty="0">
                <a:latin typeface="Times New Roman" panose="02020603050405020304" pitchFamily="18" charset="0"/>
                <a:cs typeface="Times New Roman" panose="02020603050405020304" pitchFamily="18" charset="0"/>
              </a:rPr>
              <a:t>din suprafața totală a încăperilor. Se admite a nu atribui clădirea la categoria </a:t>
            </a:r>
            <a:r>
              <a:rPr lang="ro-RO" sz="2400" i="1" dirty="0">
                <a:latin typeface="Times New Roman" panose="02020603050405020304" pitchFamily="18" charset="0"/>
                <a:cs typeface="Times New Roman" panose="02020603050405020304" pitchFamily="18" charset="0"/>
              </a:rPr>
              <a:t>В</a:t>
            </a:r>
            <a:r>
              <a:rPr lang="ro-RO" sz="2400" dirty="0">
                <a:latin typeface="Times New Roman" panose="02020603050405020304" pitchFamily="18" charset="0"/>
                <a:cs typeface="Times New Roman" panose="02020603050405020304" pitchFamily="18" charset="0"/>
              </a:rPr>
              <a:t>, dacă Ftot. a încăperilor de categoriile </a:t>
            </a:r>
            <a:r>
              <a:rPr lang="ro-RO" sz="2400" i="1" dirty="0">
                <a:latin typeface="Times New Roman" panose="02020603050405020304" pitchFamily="18" charset="0"/>
                <a:cs typeface="Times New Roman" panose="02020603050405020304" pitchFamily="18" charset="0"/>
              </a:rPr>
              <a:t>A, Б</a:t>
            </a:r>
            <a:r>
              <a:rPr lang="ro-RO" sz="2400" dirty="0">
                <a:latin typeface="Times New Roman" panose="02020603050405020304" pitchFamily="18" charset="0"/>
                <a:cs typeface="Times New Roman" panose="02020603050405020304" pitchFamily="18" charset="0"/>
              </a:rPr>
              <a:t> și В în clădire nu depășește </a:t>
            </a:r>
            <a:r>
              <a:rPr lang="ro-RO" sz="2400" i="1" dirty="0">
                <a:latin typeface="Times New Roman" panose="02020603050405020304" pitchFamily="18" charset="0"/>
                <a:cs typeface="Times New Roman" panose="02020603050405020304" pitchFamily="18" charset="0"/>
              </a:rPr>
              <a:t>25%</a:t>
            </a:r>
            <a:r>
              <a:rPr lang="ro-RO" sz="2400" dirty="0">
                <a:latin typeface="Times New Roman" panose="02020603050405020304" pitchFamily="18" charset="0"/>
                <a:cs typeface="Times New Roman" panose="02020603050405020304" pitchFamily="18" charset="0"/>
              </a:rPr>
              <a:t> din F  a încăperilor (dar nu mai mult de </a:t>
            </a:r>
            <a:r>
              <a:rPr lang="ro-RO" sz="2400" i="1" dirty="0">
                <a:latin typeface="Times New Roman" panose="02020603050405020304" pitchFamily="18" charset="0"/>
                <a:cs typeface="Times New Roman" panose="02020603050405020304" pitchFamily="18" charset="0"/>
              </a:rPr>
              <a:t>3500m</a:t>
            </a:r>
            <a:r>
              <a:rPr lang="ro-RO" sz="2400" i="1" baseline="30000" dirty="0">
                <a:latin typeface="Times New Roman" panose="02020603050405020304" pitchFamily="18" charset="0"/>
                <a:cs typeface="Times New Roman" panose="02020603050405020304" pitchFamily="18" charset="0"/>
              </a:rPr>
              <a:t>2</a:t>
            </a:r>
            <a:r>
              <a:rPr lang="ro-RO" sz="2400" dirty="0">
                <a:latin typeface="Times New Roman" panose="02020603050405020304" pitchFamily="18" charset="0"/>
                <a:cs typeface="Times New Roman" panose="02020603050405020304" pitchFamily="18" charset="0"/>
              </a:rPr>
              <a:t>) și încăperile categoriilor </a:t>
            </a:r>
            <a:r>
              <a:rPr lang="ro-RO" sz="2400" i="1" dirty="0">
                <a:latin typeface="Times New Roman" panose="02020603050405020304" pitchFamily="18" charset="0"/>
                <a:cs typeface="Times New Roman" panose="02020603050405020304" pitchFamily="18" charset="0"/>
              </a:rPr>
              <a:t>A, Б</a:t>
            </a:r>
            <a:r>
              <a:rPr lang="ro-RO" sz="2400" dirty="0">
                <a:latin typeface="Times New Roman" panose="02020603050405020304" pitchFamily="18" charset="0"/>
                <a:cs typeface="Times New Roman" panose="02020603050405020304" pitchFamily="18" charset="0"/>
              </a:rPr>
              <a:t> și </a:t>
            </a:r>
            <a:r>
              <a:rPr lang="ro-RO" sz="2400" i="1" dirty="0">
                <a:latin typeface="Times New Roman" panose="02020603050405020304" pitchFamily="18" charset="0"/>
                <a:cs typeface="Times New Roman" panose="02020603050405020304" pitchFamily="18" charset="0"/>
              </a:rPr>
              <a:t>В</a:t>
            </a:r>
            <a:r>
              <a:rPr lang="ro-RO" sz="2400" dirty="0">
                <a:latin typeface="Times New Roman" panose="02020603050405020304" pitchFamily="18" charset="0"/>
                <a:cs typeface="Times New Roman" panose="02020603050405020304" pitchFamily="18" charset="0"/>
              </a:rPr>
              <a:t> sunt dotate cu IASI. </a:t>
            </a:r>
          </a:p>
          <a:p>
            <a:pPr algn="just"/>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 Clădirea se atribuie la categoria </a:t>
            </a:r>
            <a:r>
              <a:rPr lang="ro-RO" sz="2400" b="1" i="1" dirty="0">
                <a:latin typeface="Times New Roman" panose="02020603050405020304" pitchFamily="18" charset="0"/>
                <a:cs typeface="Times New Roman" panose="02020603050405020304" pitchFamily="18" charset="0"/>
              </a:rPr>
              <a:t>Г</a:t>
            </a:r>
            <a:r>
              <a:rPr lang="ro-RO" sz="2400" i="1" dirty="0">
                <a:latin typeface="Times New Roman" panose="02020603050405020304" pitchFamily="18" charset="0"/>
                <a:cs typeface="Times New Roman" panose="02020603050405020304" pitchFamily="18" charset="0"/>
              </a:rPr>
              <a:t>,</a:t>
            </a:r>
            <a:r>
              <a:rPr lang="ro-RO" sz="2400" dirty="0">
                <a:latin typeface="Times New Roman" panose="02020603050405020304" pitchFamily="18" charset="0"/>
                <a:cs typeface="Times New Roman" panose="02020603050405020304" pitchFamily="18" charset="0"/>
              </a:rPr>
              <a:t> dacă concomitent se satisfac două condiții: clădirea nu se referă la categoriile </a:t>
            </a:r>
            <a:r>
              <a:rPr lang="ro-RO" sz="2400" i="1" dirty="0">
                <a:latin typeface="Times New Roman" panose="02020603050405020304" pitchFamily="18" charset="0"/>
                <a:cs typeface="Times New Roman" panose="02020603050405020304" pitchFamily="18" charset="0"/>
              </a:rPr>
              <a:t>A, Б</a:t>
            </a:r>
            <a:r>
              <a:rPr lang="ro-RO" sz="2400" dirty="0">
                <a:latin typeface="Times New Roman" panose="02020603050405020304" pitchFamily="18" charset="0"/>
                <a:cs typeface="Times New Roman" panose="02020603050405020304" pitchFamily="18" charset="0"/>
              </a:rPr>
              <a:t> și В și Ftot. a încăperilor  de categoriile </a:t>
            </a:r>
            <a:r>
              <a:rPr lang="ro-RO" sz="2400" i="1" dirty="0">
                <a:latin typeface="Times New Roman" panose="02020603050405020304" pitchFamily="18" charset="0"/>
                <a:cs typeface="Times New Roman" panose="02020603050405020304" pitchFamily="18" charset="0"/>
              </a:rPr>
              <a:t>A, Б,</a:t>
            </a:r>
            <a:r>
              <a:rPr lang="ro-RO" sz="2400" dirty="0">
                <a:latin typeface="Times New Roman" panose="02020603050405020304" pitchFamily="18" charset="0"/>
                <a:cs typeface="Times New Roman" panose="02020603050405020304" pitchFamily="18" charset="0"/>
              </a:rPr>
              <a:t> </a:t>
            </a:r>
            <a:r>
              <a:rPr lang="ro-RO" sz="2400" i="1" dirty="0">
                <a:latin typeface="Times New Roman" panose="02020603050405020304" pitchFamily="18" charset="0"/>
                <a:cs typeface="Times New Roman" panose="02020603050405020304" pitchFamily="18" charset="0"/>
              </a:rPr>
              <a:t>В </a:t>
            </a:r>
            <a:r>
              <a:rPr lang="ro-RO" sz="2400" dirty="0">
                <a:latin typeface="Times New Roman" panose="02020603050405020304" pitchFamily="18" charset="0"/>
                <a:cs typeface="Times New Roman" panose="02020603050405020304" pitchFamily="18" charset="0"/>
              </a:rPr>
              <a:t>și </a:t>
            </a:r>
            <a:r>
              <a:rPr lang="ro-RO" sz="2400" i="1" dirty="0">
                <a:latin typeface="Times New Roman" panose="02020603050405020304" pitchFamily="18" charset="0"/>
                <a:cs typeface="Times New Roman" panose="02020603050405020304" pitchFamily="18" charset="0"/>
              </a:rPr>
              <a:t>Г</a:t>
            </a:r>
            <a:r>
              <a:rPr lang="ro-RO" sz="2400" dirty="0">
                <a:latin typeface="Times New Roman" panose="02020603050405020304" pitchFamily="18" charset="0"/>
                <a:cs typeface="Times New Roman" panose="02020603050405020304" pitchFamily="18" charset="0"/>
              </a:rPr>
              <a:t> depășește </a:t>
            </a:r>
            <a:r>
              <a:rPr lang="ro-RO" sz="2400" i="1" dirty="0">
                <a:latin typeface="Times New Roman" panose="02020603050405020304" pitchFamily="18" charset="0"/>
                <a:cs typeface="Times New Roman" panose="02020603050405020304" pitchFamily="18" charset="0"/>
              </a:rPr>
              <a:t>5%</a:t>
            </a:r>
            <a:r>
              <a:rPr lang="ro-RO" sz="2400" dirty="0">
                <a:latin typeface="Times New Roman" panose="02020603050405020304" pitchFamily="18" charset="0"/>
                <a:cs typeface="Times New Roman" panose="02020603050405020304" pitchFamily="18" charset="0"/>
              </a:rPr>
              <a:t> din Ftot. a încăperilor din clădire. Se admite a nu atribui clădirea la categoria </a:t>
            </a:r>
            <a:r>
              <a:rPr lang="ro-RO" sz="2400" i="1" dirty="0">
                <a:latin typeface="Times New Roman" panose="02020603050405020304" pitchFamily="18" charset="0"/>
                <a:cs typeface="Times New Roman" panose="02020603050405020304" pitchFamily="18" charset="0"/>
              </a:rPr>
              <a:t>Г </a:t>
            </a:r>
            <a:r>
              <a:rPr lang="ro-RO" sz="2400" dirty="0">
                <a:latin typeface="Times New Roman" panose="02020603050405020304" pitchFamily="18" charset="0"/>
                <a:cs typeface="Times New Roman" panose="02020603050405020304" pitchFamily="18" charset="0"/>
              </a:rPr>
              <a:t>dacă Ftot. a încăperilor de categoriile </a:t>
            </a:r>
            <a:r>
              <a:rPr lang="ro-RO" sz="2400" i="1" dirty="0">
                <a:latin typeface="Times New Roman" panose="02020603050405020304" pitchFamily="18" charset="0"/>
                <a:cs typeface="Times New Roman" panose="02020603050405020304" pitchFamily="18" charset="0"/>
              </a:rPr>
              <a:t>A, Б, В</a:t>
            </a:r>
            <a:r>
              <a:rPr lang="ro-RO" sz="2400" dirty="0">
                <a:latin typeface="Times New Roman" panose="02020603050405020304" pitchFamily="18" charset="0"/>
                <a:cs typeface="Times New Roman" panose="02020603050405020304" pitchFamily="18" charset="0"/>
              </a:rPr>
              <a:t> și </a:t>
            </a:r>
            <a:r>
              <a:rPr lang="ro-RO" sz="2400" i="1" dirty="0">
                <a:latin typeface="Times New Roman" panose="02020603050405020304" pitchFamily="18" charset="0"/>
                <a:cs typeface="Times New Roman" panose="02020603050405020304" pitchFamily="18" charset="0"/>
              </a:rPr>
              <a:t>Г </a:t>
            </a:r>
            <a:r>
              <a:rPr lang="ro-RO" sz="2400" dirty="0">
                <a:latin typeface="Times New Roman" panose="02020603050405020304" pitchFamily="18" charset="0"/>
                <a:cs typeface="Times New Roman" panose="02020603050405020304" pitchFamily="18" charset="0"/>
              </a:rPr>
              <a:t>în clădire nu depășește </a:t>
            </a:r>
            <a:r>
              <a:rPr lang="ro-RO" sz="2400" i="1" dirty="0">
                <a:latin typeface="Times New Roman" panose="02020603050405020304" pitchFamily="18" charset="0"/>
                <a:cs typeface="Times New Roman" panose="02020603050405020304" pitchFamily="18" charset="0"/>
              </a:rPr>
              <a:t>25%</a:t>
            </a:r>
            <a:r>
              <a:rPr lang="ro-RO" sz="2400" dirty="0">
                <a:latin typeface="Times New Roman" panose="02020603050405020304" pitchFamily="18" charset="0"/>
                <a:cs typeface="Times New Roman" panose="02020603050405020304" pitchFamily="18" charset="0"/>
              </a:rPr>
              <a:t> din Ftot. a încăperilor din clădire (dar nu mai mult de </a:t>
            </a:r>
            <a:r>
              <a:rPr lang="ro-RO" sz="2400" i="1" dirty="0">
                <a:latin typeface="Times New Roman" panose="02020603050405020304" pitchFamily="18" charset="0"/>
                <a:cs typeface="Times New Roman" panose="02020603050405020304" pitchFamily="18" charset="0"/>
              </a:rPr>
              <a:t>5000m</a:t>
            </a:r>
            <a:r>
              <a:rPr lang="ro-RO" sz="2400" i="1" baseline="30000" dirty="0">
                <a:latin typeface="Times New Roman" panose="02020603050405020304" pitchFamily="18" charset="0"/>
                <a:cs typeface="Times New Roman" panose="02020603050405020304" pitchFamily="18" charset="0"/>
              </a:rPr>
              <a:t>2</a:t>
            </a:r>
            <a:r>
              <a:rPr lang="ro-RO" sz="2400" dirty="0">
                <a:latin typeface="Times New Roman" panose="02020603050405020304" pitchFamily="18" charset="0"/>
                <a:cs typeface="Times New Roman" panose="02020603050405020304" pitchFamily="18" charset="0"/>
              </a:rPr>
              <a:t>), iar încăperile categoriilor </a:t>
            </a:r>
            <a:r>
              <a:rPr lang="ro-RO" sz="2400" i="1" dirty="0">
                <a:latin typeface="Times New Roman" panose="02020603050405020304" pitchFamily="18" charset="0"/>
                <a:cs typeface="Times New Roman" panose="02020603050405020304" pitchFamily="18" charset="0"/>
              </a:rPr>
              <a:t>A, Б și В</a:t>
            </a:r>
            <a:r>
              <a:rPr lang="ro-RO" sz="2400" dirty="0">
                <a:latin typeface="Times New Roman" panose="02020603050405020304" pitchFamily="18" charset="0"/>
                <a:cs typeface="Times New Roman" panose="02020603050405020304" pitchFamily="18" charset="0"/>
              </a:rPr>
              <a:t> sunt dotate cu IASI.</a:t>
            </a:r>
          </a:p>
          <a:p>
            <a:pPr algn="just"/>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 Clădirea se atribuie la categoria </a:t>
            </a:r>
            <a:r>
              <a:rPr lang="ru-RU" sz="2400" b="1" i="1" dirty="0">
                <a:latin typeface="Times New Roman" panose="02020603050405020304" pitchFamily="18" charset="0"/>
                <a:cs typeface="Times New Roman" panose="02020603050405020304" pitchFamily="18" charset="0"/>
              </a:rPr>
              <a:t>Д</a:t>
            </a:r>
            <a:r>
              <a:rPr lang="ro-RO" sz="2400" b="1" dirty="0">
                <a:latin typeface="Times New Roman" panose="02020603050405020304" pitchFamily="18" charset="0"/>
                <a:cs typeface="Times New Roman" panose="02020603050405020304" pitchFamily="18" charset="0"/>
              </a:rPr>
              <a:t>,</a:t>
            </a:r>
            <a:r>
              <a:rPr lang="ro-RO" sz="2400" dirty="0">
                <a:latin typeface="Times New Roman" panose="02020603050405020304" pitchFamily="18" charset="0"/>
                <a:cs typeface="Times New Roman" panose="02020603050405020304" pitchFamily="18" charset="0"/>
              </a:rPr>
              <a:t> dacă ea nu se raportă la categoriile </a:t>
            </a:r>
            <a:r>
              <a:rPr lang="ro-RO" sz="2400" i="1" dirty="0">
                <a:latin typeface="Times New Roman" panose="02020603050405020304" pitchFamily="18" charset="0"/>
                <a:cs typeface="Times New Roman" panose="02020603050405020304" pitchFamily="18" charset="0"/>
              </a:rPr>
              <a:t>A, Б, В</a:t>
            </a:r>
            <a:r>
              <a:rPr lang="ro-RO" sz="2400" dirty="0">
                <a:latin typeface="Times New Roman" panose="02020603050405020304" pitchFamily="18" charset="0"/>
                <a:cs typeface="Times New Roman" panose="02020603050405020304" pitchFamily="18" charset="0"/>
              </a:rPr>
              <a:t> și </a:t>
            </a:r>
            <a:r>
              <a:rPr lang="ro-RO" sz="2400" i="1" dirty="0">
                <a:latin typeface="Times New Roman" panose="02020603050405020304" pitchFamily="18" charset="0"/>
                <a:cs typeface="Times New Roman" panose="02020603050405020304" pitchFamily="18" charset="0"/>
              </a:rPr>
              <a:t>Г.</a:t>
            </a:r>
            <a:r>
              <a:rPr lang="ro-RO"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14226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1109" cy="1121249"/>
          </a:xfrm>
        </p:spPr>
        <p:txBody>
          <a:bodyPr/>
          <a:lstStyle/>
          <a:p>
            <a:pPr algn="ctr"/>
            <a:r>
              <a:rPr lang="ro-RO" sz="3600" b="1" dirty="0"/>
              <a:t>6</a:t>
            </a:r>
            <a:r>
              <a:rPr lang="en-US" sz="3600" b="1" dirty="0"/>
              <a:t>. </a:t>
            </a:r>
            <a:r>
              <a:rPr lang="en-US" sz="3600" b="1" dirty="0" err="1"/>
              <a:t>Coeficientul</a:t>
            </a:r>
            <a:r>
              <a:rPr lang="en-US" sz="3600" b="1" dirty="0"/>
              <a:t> de </a:t>
            </a:r>
            <a:r>
              <a:rPr lang="en-US" sz="3600" b="1" dirty="0" err="1"/>
              <a:t>combustibilitate</a:t>
            </a:r>
            <a:r>
              <a:rPr lang="en-US" sz="3600" b="1" dirty="0"/>
              <a:t> al </a:t>
            </a:r>
            <a:r>
              <a:rPr lang="en-US" sz="3600" b="1" dirty="0" err="1"/>
              <a:t>substanțelor</a:t>
            </a:r>
            <a:r>
              <a:rPr lang="en-US" sz="3600" b="1" dirty="0"/>
              <a:t> </a:t>
            </a:r>
            <a:r>
              <a:rPr lang="en-US" sz="3600" b="1" dirty="0" err="1"/>
              <a:t>și</a:t>
            </a:r>
            <a:r>
              <a:rPr lang="en-US" sz="3600" b="1" dirty="0"/>
              <a:t> </a:t>
            </a:r>
            <a:r>
              <a:rPr lang="en-US" sz="3600" b="1" dirty="0" err="1"/>
              <a:t>materialelor</a:t>
            </a:r>
            <a:br>
              <a:rPr lang="ro-RO" dirty="0"/>
            </a:br>
            <a:endParaRPr lang="ro-RO"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89744" y="1843791"/>
            <a:ext cx="11422505" cy="4676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6597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776394" cy="896397"/>
          </a:xfrm>
        </p:spPr>
        <p:txBody>
          <a:bodyPr/>
          <a:lstStyle/>
          <a:p>
            <a:pPr algn="ctr"/>
            <a:r>
              <a:rPr lang="ro-RO" sz="3600" b="1" dirty="0">
                <a:latin typeface="Times New Roman" panose="02020603050405020304" pitchFamily="18" charset="0"/>
                <a:cs typeface="Times New Roman" panose="02020603050405020304" pitchFamily="18" charset="0"/>
              </a:rPr>
              <a:t>7</a:t>
            </a:r>
            <a:r>
              <a:rPr lang="en-US" sz="3600" b="1" dirty="0">
                <a:latin typeface="Times New Roman" panose="02020603050405020304" pitchFamily="18" charset="0"/>
                <a:cs typeface="Times New Roman" panose="02020603050405020304" pitchFamily="18" charset="0"/>
              </a:rPr>
              <a:t>. </a:t>
            </a:r>
            <a:r>
              <a:rPr lang="ro-RO" sz="3600" b="1" dirty="0">
                <a:latin typeface="Times New Roman" panose="02020603050405020304" pitchFamily="18" charset="0"/>
                <a:cs typeface="Times New Roman" panose="02020603050405020304" pitchFamily="18" charset="0"/>
              </a:rPr>
              <a:t>Arderea, i</a:t>
            </a:r>
            <a:r>
              <a:rPr lang="en-US" sz="3600" b="1" dirty="0" err="1">
                <a:latin typeface="Times New Roman" panose="02020603050405020304" pitchFamily="18" charset="0"/>
                <a:cs typeface="Times New Roman" panose="02020603050405020304" pitchFamily="18" charset="0"/>
              </a:rPr>
              <a:t>ncendiul</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parametrii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clasificarea</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89744" y="1244184"/>
            <a:ext cx="11542426" cy="5351488"/>
          </a:xfrm>
        </p:spPr>
        <p:txBody>
          <a:bodyPr>
            <a:noAutofit/>
          </a:bodyPr>
          <a:lstStyle/>
          <a:p>
            <a:pPr mar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Incendiul</a:t>
            </a:r>
            <a:r>
              <a:rPr lang="en-US" sz="2800"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 - </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necontrolată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apărută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întâmplător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mod </a:t>
            </a:r>
            <a:r>
              <a:rPr lang="en-US" sz="2800" dirty="0" err="1">
                <a:latin typeface="Times New Roman" panose="02020603050405020304" pitchFamily="18" charset="0"/>
                <a:cs typeface="Times New Roman" panose="02020603050405020304" pitchFamily="18" charset="0"/>
              </a:rPr>
              <a:t>intenționat</a:t>
            </a:r>
            <a:r>
              <a:rPr lang="en-US" sz="2800" dirty="0">
                <a:latin typeface="Times New Roman" panose="02020603050405020304" pitchFamily="18" charset="0"/>
                <a:cs typeface="Times New Roman" panose="02020603050405020304" pitchFamily="18" charset="0"/>
              </a:rPr>
              <a:t>, care se </a:t>
            </a:r>
            <a:r>
              <a:rPr lang="en-US" sz="2800" dirty="0" err="1">
                <a:latin typeface="Times New Roman" panose="02020603050405020304" pitchFamily="18" charset="0"/>
                <a:cs typeface="Times New Roman" panose="02020603050405020304" pitchFamily="18" charset="0"/>
              </a:rPr>
              <a:t>propagă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continuă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până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când</a:t>
            </a:r>
            <a:r>
              <a:rPr lang="en-US" sz="2800" dirty="0">
                <a:latin typeface="Times New Roman" panose="02020603050405020304" pitchFamily="18" charset="0"/>
                <a:cs typeface="Times New Roman" panose="02020603050405020304" pitchFamily="18" charset="0"/>
              </a:rPr>
              <a:t>, nu </a:t>
            </a:r>
            <a:r>
              <a:rPr lang="en-US" sz="2800" dirty="0" err="1">
                <a:latin typeface="Times New Roman" panose="02020603050405020304" pitchFamily="18" charset="0"/>
                <a:cs typeface="Times New Roman" panose="02020603050405020304" pitchFamily="18" charset="0"/>
              </a:rPr>
              <a:t>vor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toate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accesibile</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obiectul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dat</a:t>
            </a:r>
            <a:r>
              <a:rPr lang="en-US" sz="2800" dirty="0">
                <a:latin typeface="Times New Roman" panose="02020603050405020304" pitchFamily="18" charset="0"/>
                <a:cs typeface="Times New Roman" panose="02020603050405020304" pitchFamily="18" charset="0"/>
              </a:rPr>
              <a:t>, nu </a:t>
            </a:r>
            <a:r>
              <a:rPr lang="en-US" sz="2800" dirty="0" err="1">
                <a:latin typeface="Times New Roman" panose="02020603050405020304" pitchFamily="18" charset="0"/>
                <a:cs typeface="Times New Roman" panose="02020603050405020304" pitchFamily="18" charset="0"/>
              </a:rPr>
              <a:t>vor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apărea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condițiile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a:t>
            </a:r>
            <a:r>
              <a:rPr lang="en-US" sz="2800" dirty="0">
                <a:latin typeface="Times New Roman" panose="02020603050405020304" pitchFamily="18" charset="0"/>
                <a:cs typeface="Times New Roman" panose="02020603050405020304" pitchFamily="18" charset="0"/>
              </a:rPr>
              <a:t> conduce la </a:t>
            </a:r>
            <a:r>
              <a:rPr lang="en-US" sz="2800" dirty="0" err="1">
                <a:latin typeface="Times New Roman" panose="02020603050405020304" pitchFamily="18" charset="0"/>
                <a:cs typeface="Times New Roman" panose="02020603050405020304" pitchFamily="18" charset="0"/>
              </a:rPr>
              <a:t>autostingerea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nu </a:t>
            </a:r>
            <a:r>
              <a:rPr lang="en-US" sz="2800" dirty="0" err="1">
                <a:latin typeface="Times New Roman" panose="02020603050405020304" pitchFamily="18" charset="0"/>
                <a:cs typeface="Times New Roman" panose="02020603050405020304" pitchFamily="18" charset="0"/>
              </a:rPr>
              <a:t>vor</a:t>
            </a:r>
            <a:r>
              <a:rPr lang="en-US" sz="2800" dirty="0">
                <a:latin typeface="Times New Roman" panose="02020603050405020304" pitchFamily="18" charset="0"/>
                <a:cs typeface="Times New Roman" panose="02020603050405020304" pitchFamily="18" charset="0"/>
              </a:rPr>
              <a:t> fi </a:t>
            </a:r>
            <a:r>
              <a:rPr lang="en-US" sz="2800" dirty="0" err="1">
                <a:latin typeface="Times New Roman" panose="02020603050405020304" pitchFamily="18" charset="0"/>
                <a:cs typeface="Times New Roman" panose="02020603050405020304" pitchFamily="18" charset="0"/>
              </a:rPr>
              <a:t>întreprinse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măsuri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speciale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pentru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localizarea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stingerea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lui</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Către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parametrii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raportă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căldura</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căldură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degajată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zona de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într</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unitate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timp</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densitatea</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înfumare</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fum</a:t>
            </a:r>
            <a:r>
              <a:rPr lang="en-US" sz="2800" dirty="0">
                <a:latin typeface="Times New Roman" panose="02020603050405020304" pitchFamily="18" charset="0"/>
                <a:cs typeface="Times New Roman" panose="02020603050405020304" pitchFamily="18" charset="0"/>
              </a:rPr>
              <a:t>, care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timpul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rămâne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unitatea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volum</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încăperii</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intensitatea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schimbului</a:t>
            </a:r>
            <a:r>
              <a:rPr lang="en-US" sz="2800" i="1" dirty="0">
                <a:latin typeface="Times New Roman" panose="02020603050405020304" pitchFamily="18" charset="0"/>
                <a:cs typeface="Times New Roman" panose="02020603050405020304" pitchFamily="18" charset="0"/>
              </a:rPr>
              <a:t> de gaze</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aer</a:t>
            </a:r>
            <a:r>
              <a:rPr lang="en-US" sz="2800" dirty="0">
                <a:latin typeface="Times New Roman" panose="02020603050405020304" pitchFamily="18" charset="0"/>
                <a:cs typeface="Times New Roman" panose="02020603050405020304" pitchFamily="18" charset="0"/>
              </a:rPr>
              <a:t>, care </a:t>
            </a:r>
            <a:r>
              <a:rPr lang="en-US" sz="2800" dirty="0" err="1">
                <a:latin typeface="Times New Roman" panose="02020603050405020304" pitchFamily="18" charset="0"/>
                <a:cs typeface="Times New Roman" panose="02020603050405020304" pitchFamily="18" charset="0"/>
              </a:rPr>
              <a:t>pătrunde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într</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unitate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timp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într</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unitate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suprafață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1251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6138" cy="446692"/>
          </a:xfrm>
        </p:spPr>
        <p:txBody>
          <a:bodyPr/>
          <a:lstStyle/>
          <a:p>
            <a:endParaRPr lang="ro-RO" dirty="0"/>
          </a:p>
        </p:txBody>
      </p:sp>
      <p:sp>
        <p:nvSpPr>
          <p:cNvPr id="3" name="Объект 2"/>
          <p:cNvSpPr>
            <a:spLocks noGrp="1"/>
          </p:cNvSpPr>
          <p:nvPr>
            <p:ph idx="1"/>
          </p:nvPr>
        </p:nvSpPr>
        <p:spPr>
          <a:xfrm>
            <a:off x="269824" y="1109272"/>
            <a:ext cx="11557416" cy="5471410"/>
          </a:xfrm>
        </p:spPr>
        <p:txBody>
          <a:bodyPr>
            <a:normAutofit/>
          </a:bodyPr>
          <a:lstStyle/>
          <a:p>
            <a:pPr algn="just"/>
            <a:r>
              <a:rPr lang="en-US" sz="2800" dirty="0" err="1">
                <a:latin typeface="Times New Roman" panose="02020603050405020304" pitchFamily="18" charset="0"/>
                <a:cs typeface="Times New Roman" panose="02020603050405020304" pitchFamily="18" charset="0"/>
              </a:rPr>
              <a:t>durata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timpul</a:t>
            </a:r>
            <a:r>
              <a:rPr lang="en-US" sz="2800" dirty="0">
                <a:latin typeface="Times New Roman" panose="02020603050405020304" pitchFamily="18" charset="0"/>
                <a:cs typeface="Times New Roman" panose="02020603050405020304" pitchFamily="18" charset="0"/>
              </a:rPr>
              <a:t> din </a:t>
            </a:r>
            <a:r>
              <a:rPr lang="en-US" sz="2800" dirty="0" err="1">
                <a:latin typeface="Times New Roman" panose="02020603050405020304" pitchFamily="18" charset="0"/>
                <a:cs typeface="Times New Roman" panose="02020603050405020304" pitchFamily="18" charset="0"/>
              </a:rPr>
              <a:t>momentul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declanșării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până</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întreruperea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completă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arderii</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inferioară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medie</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mediului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gazos</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deschis</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flăcării</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viteza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liniară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propagare</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arderii</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mărimea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fizică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caracterizată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reducerea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frontului</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flacără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direcția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într</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unitate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timp</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viteza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completă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pierderea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greutății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S.C. </a:t>
            </a:r>
            <a:r>
              <a:rPr lang="en-US" sz="2800" dirty="0" err="1">
                <a:latin typeface="Times New Roman" panose="02020603050405020304" pitchFamily="18" charset="0"/>
                <a:cs typeface="Times New Roman" panose="02020603050405020304" pitchFamily="18" charset="0"/>
              </a:rPr>
              <a:t>într</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unitate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timp</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concentrația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fum</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reprezintă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G.A. </a:t>
            </a:r>
            <a:r>
              <a:rPr lang="en-US" sz="2800" dirty="0" err="1">
                <a:latin typeface="Times New Roman" panose="02020603050405020304" pitchFamily="18" charset="0"/>
                <a:cs typeface="Times New Roman" panose="02020603050405020304" pitchFamily="18" charset="0"/>
              </a:rPr>
              <a:t>ce</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conține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într</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unitate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volum</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încăperii</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6498470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26099" cy="851426"/>
          </a:xfrm>
        </p:spPr>
        <p:txBody>
          <a:bodyPr/>
          <a:lstStyle/>
          <a:p>
            <a:pPr algn="ctr"/>
            <a:r>
              <a:rPr lang="en-US" sz="3600" dirty="0" err="1">
                <a:latin typeface="Times New Roman" panose="02020603050405020304" pitchFamily="18" charset="0"/>
                <a:cs typeface="Times New Roman" panose="02020603050405020304" pitchFamily="18" charset="0"/>
              </a:rPr>
              <a:t>Incendiile</a:t>
            </a:r>
            <a:r>
              <a:rPr lang="en-US" sz="3600" dirty="0">
                <a:latin typeface="Times New Roman" panose="02020603050405020304" pitchFamily="18" charset="0"/>
                <a:cs typeface="Times New Roman" panose="02020603050405020304" pitchFamily="18" charset="0"/>
              </a:rPr>
              <a:t> se </a:t>
            </a:r>
            <a:r>
              <a:rPr lang="en-US" sz="3600" dirty="0" err="1">
                <a:latin typeface="Times New Roman" panose="02020603050405020304" pitchFamily="18" charset="0"/>
                <a:cs typeface="Times New Roman" panose="02020603050405020304" pitchFamily="18" charset="0"/>
              </a:rPr>
              <a:t>clasifică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după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următoarele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criterii</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19725" y="1274164"/>
            <a:ext cx="11137691" cy="5351488"/>
          </a:xfrm>
        </p:spPr>
        <p:txBody>
          <a:bodyPr>
            <a:normAutofit fontScale="70000" lnSpcReduction="20000"/>
          </a:bodyPr>
          <a:lstStyle/>
          <a:p>
            <a:pPr marL="0" indent="0">
              <a:buNone/>
            </a:pPr>
            <a:r>
              <a:rPr lang="en-US" dirty="0"/>
              <a:t> </a:t>
            </a:r>
            <a:endParaRPr lang="ro-RO" dirty="0"/>
          </a:p>
          <a:p>
            <a:pPr marL="0" lvl="0" indent="0" algn="just">
              <a:buNone/>
            </a:pPr>
            <a:r>
              <a:rPr lang="ro-RO"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După</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gen</a:t>
            </a:r>
            <a:r>
              <a:rPr lang="ru-RU" sz="3600" dirty="0">
                <a:latin typeface="Times New Roman" panose="02020603050405020304" pitchFamily="18" charset="0"/>
                <a:cs typeface="Times New Roman" panose="02020603050405020304" pitchFamily="18" charset="0"/>
              </a:rPr>
              <a:t>: </a:t>
            </a:r>
            <a:endParaRPr lang="ro-RO" sz="3600" dirty="0">
              <a:latin typeface="Times New Roman" panose="02020603050405020304" pitchFamily="18" charset="0"/>
              <a:cs typeface="Times New Roman" panose="02020603050405020304" pitchFamily="18" charset="0"/>
            </a:endParaRPr>
          </a:p>
          <a:p>
            <a:pPr lvl="0" algn="just"/>
            <a:r>
              <a:rPr lang="en-US" sz="3600" i="1" dirty="0" err="1">
                <a:latin typeface="Times New Roman" panose="02020603050405020304" pitchFamily="18" charset="0"/>
                <a:cs typeface="Times New Roman" panose="02020603050405020304" pitchFamily="18" charset="0"/>
              </a:rPr>
              <a:t>incendii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industriale</a:t>
            </a:r>
            <a:r>
              <a:rPr lang="en-US" sz="3600" i="1"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incendii</a:t>
            </a:r>
            <a:r>
              <a:rPr lang="en-US" sz="3600" dirty="0">
                <a:latin typeface="Times New Roman" panose="02020603050405020304" pitchFamily="18" charset="0"/>
                <a:cs typeface="Times New Roman" panose="02020603050405020304" pitchFamily="18" charset="0"/>
              </a:rPr>
              <a:t> la </a:t>
            </a:r>
            <a:r>
              <a:rPr lang="en-US" sz="3600" dirty="0" err="1">
                <a:latin typeface="Times New Roman" panose="02020603050405020304" pitchFamily="18" charset="0"/>
                <a:cs typeface="Times New Roman" panose="02020603050405020304" pitchFamily="18" charset="0"/>
              </a:rPr>
              <a:t>uzine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întreprinderi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depozite</a:t>
            </a:r>
            <a:r>
              <a:rPr lang="en-US" sz="3600" dirty="0">
                <a:latin typeface="Times New Roman" panose="02020603050405020304" pitchFamily="18" charset="0"/>
                <a:cs typeface="Times New Roman" panose="02020603050405020304" pitchFamily="18" charset="0"/>
              </a:rPr>
              <a:t>; </a:t>
            </a:r>
            <a:endParaRPr lang="ro-RO" sz="3600" dirty="0">
              <a:latin typeface="Times New Roman" panose="02020603050405020304" pitchFamily="18" charset="0"/>
              <a:cs typeface="Times New Roman" panose="02020603050405020304" pitchFamily="18" charset="0"/>
            </a:endParaRPr>
          </a:p>
          <a:p>
            <a:pPr lvl="0" algn="just"/>
            <a:r>
              <a:rPr lang="en-US" sz="3600" i="1" dirty="0" err="1">
                <a:latin typeface="Times New Roman" panose="02020603050405020304" pitchFamily="18" charset="0"/>
                <a:cs typeface="Times New Roman" panose="02020603050405020304" pitchFamily="18" charset="0"/>
              </a:rPr>
              <a:t>incendii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casnice</a:t>
            </a:r>
            <a:r>
              <a:rPr lang="en-US" sz="3600" dirty="0">
                <a:latin typeface="Times New Roman" panose="02020603050405020304" pitchFamily="18" charset="0"/>
                <a:cs typeface="Times New Roman" panose="02020603050405020304" pitchFamily="18" charset="0"/>
              </a:rPr>
              <a:t> – </a:t>
            </a:r>
            <a:r>
              <a:rPr lang="en-US" sz="3600" dirty="0" err="1">
                <a:latin typeface="Times New Roman" panose="02020603050405020304" pitchFamily="18" charset="0"/>
                <a:cs typeface="Times New Roman" panose="02020603050405020304" pitchFamily="18" charset="0"/>
              </a:rPr>
              <a:t>incendiile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clădiri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locuit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alte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construcții</a:t>
            </a:r>
            <a:r>
              <a:rPr lang="en-US" sz="3600" dirty="0">
                <a:latin typeface="Times New Roman" panose="02020603050405020304" pitchFamily="18" charset="0"/>
                <a:cs typeface="Times New Roman" panose="02020603050405020304" pitchFamily="18" charset="0"/>
              </a:rPr>
              <a:t> cu </a:t>
            </a:r>
            <a:r>
              <a:rPr lang="en-US" sz="3600" dirty="0" err="1">
                <a:latin typeface="Times New Roman" panose="02020603050405020304" pitchFamily="18" charset="0"/>
                <a:cs typeface="Times New Roman" panose="02020603050405020304" pitchFamily="18" charset="0"/>
              </a:rPr>
              <a:t>destinații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sociale</a:t>
            </a:r>
            <a:r>
              <a:rPr lang="en-US" sz="3600" dirty="0">
                <a:latin typeface="Times New Roman" panose="02020603050405020304" pitchFamily="18" charset="0"/>
                <a:cs typeface="Times New Roman" panose="02020603050405020304" pitchFamily="18" charset="0"/>
              </a:rPr>
              <a:t>; </a:t>
            </a:r>
            <a:endParaRPr lang="ro-RO" sz="3600" dirty="0">
              <a:latin typeface="Times New Roman" panose="02020603050405020304" pitchFamily="18" charset="0"/>
              <a:cs typeface="Times New Roman" panose="02020603050405020304" pitchFamily="18" charset="0"/>
            </a:endParaRPr>
          </a:p>
          <a:p>
            <a:pPr lvl="0" algn="just"/>
            <a:r>
              <a:rPr lang="en-US" sz="3600" i="1" dirty="0" err="1">
                <a:latin typeface="Times New Roman" panose="02020603050405020304" pitchFamily="18" charset="0"/>
                <a:cs typeface="Times New Roman" panose="02020603050405020304" pitchFamily="18" charset="0"/>
              </a:rPr>
              <a:t>Incendii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naturale</a:t>
            </a:r>
            <a:r>
              <a:rPr lang="en-US" sz="3600" dirty="0">
                <a:latin typeface="Times New Roman" panose="02020603050405020304" pitchFamily="18" charset="0"/>
                <a:cs typeface="Times New Roman" panose="02020603050405020304" pitchFamily="18" charset="0"/>
              </a:rPr>
              <a:t> – de </a:t>
            </a:r>
            <a:r>
              <a:rPr lang="en-US" sz="3600" dirty="0" err="1">
                <a:latin typeface="Times New Roman" panose="02020603050405020304" pitchFamily="18" charset="0"/>
                <a:cs typeface="Times New Roman" panose="02020603050405020304" pitchFamily="18" charset="0"/>
              </a:rPr>
              <a:t>pădure</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stepă</a:t>
            </a:r>
            <a:r>
              <a:rPr lang="en-US" sz="3600" dirty="0">
                <a:latin typeface="Times New Roman" panose="02020603050405020304" pitchFamily="18" charset="0"/>
                <a:cs typeface="Times New Roman" panose="02020603050405020304" pitchFamily="18" charset="0"/>
              </a:rPr>
              <a:t> etc. </a:t>
            </a:r>
            <a:endParaRPr lang="ro-RO" sz="3600" dirty="0">
              <a:latin typeface="Times New Roman" panose="02020603050405020304" pitchFamily="18" charset="0"/>
              <a:cs typeface="Times New Roman" panose="02020603050405020304" pitchFamily="18" charset="0"/>
            </a:endParaRPr>
          </a:p>
          <a:p>
            <a:pPr marL="0" lvl="0" indent="0" algn="just">
              <a:buNone/>
            </a:pPr>
            <a:r>
              <a:rPr lang="ro-RO"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După</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densitatea</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construcției</a:t>
            </a:r>
            <a:r>
              <a:rPr lang="ru-RU" sz="3600" dirty="0">
                <a:latin typeface="Times New Roman" panose="02020603050405020304" pitchFamily="18" charset="0"/>
                <a:cs typeface="Times New Roman" panose="02020603050405020304" pitchFamily="18" charset="0"/>
              </a:rPr>
              <a:t>: </a:t>
            </a:r>
            <a:endParaRPr lang="ro-RO" sz="3600" dirty="0">
              <a:latin typeface="Times New Roman" panose="02020603050405020304" pitchFamily="18" charset="0"/>
              <a:cs typeface="Times New Roman" panose="02020603050405020304" pitchFamily="18" charset="0"/>
            </a:endParaRPr>
          </a:p>
          <a:p>
            <a:pPr lvl="0" algn="just"/>
            <a:r>
              <a:rPr lang="en-US" sz="3600" i="1" dirty="0" err="1">
                <a:latin typeface="Times New Roman" panose="02020603050405020304" pitchFamily="18" charset="0"/>
                <a:cs typeface="Times New Roman" panose="02020603050405020304" pitchFamily="18" charset="0"/>
              </a:rPr>
              <a:t>incendiu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separat</a:t>
            </a:r>
            <a:r>
              <a:rPr lang="en-US" sz="3600" dirty="0">
                <a:latin typeface="Times New Roman" panose="02020603050405020304" pitchFamily="18" charset="0"/>
                <a:cs typeface="Times New Roman" panose="02020603050405020304" pitchFamily="18" charset="0"/>
              </a:rPr>
              <a:t> – gen de </a:t>
            </a:r>
            <a:r>
              <a:rPr lang="en-US" sz="3600" dirty="0" err="1">
                <a:latin typeface="Times New Roman" panose="02020603050405020304" pitchFamily="18" charset="0"/>
                <a:cs typeface="Times New Roman" panose="02020603050405020304" pitchFamily="18" charset="0"/>
              </a:rPr>
              <a:t>incendiu</a:t>
            </a:r>
            <a:r>
              <a:rPr lang="en-US" sz="3600" dirty="0">
                <a:latin typeface="Times New Roman" panose="02020603050405020304" pitchFamily="18" charset="0"/>
                <a:cs typeface="Times New Roman" panose="02020603050405020304" pitchFamily="18" charset="0"/>
              </a:rPr>
              <a:t> urban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rural </a:t>
            </a:r>
            <a:r>
              <a:rPr lang="en-US" sz="3600" dirty="0" err="1">
                <a:latin typeface="Times New Roman" panose="02020603050405020304" pitchFamily="18" charset="0"/>
                <a:cs typeface="Times New Roman" panose="02020603050405020304" pitchFamily="18" charset="0"/>
              </a:rPr>
              <a:t>ce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reprezintă</a:t>
            </a:r>
            <a:r>
              <a:rPr lang="en-US" sz="3600" dirty="0">
                <a:latin typeface="Times New Roman" panose="02020603050405020304" pitchFamily="18" charset="0"/>
                <a:cs typeface="Times New Roman" panose="02020603050405020304" pitchFamily="18" charset="0"/>
              </a:rPr>
              <a:t> o </a:t>
            </a:r>
            <a:r>
              <a:rPr lang="en-US" sz="3600" dirty="0" err="1">
                <a:latin typeface="Times New Roman" panose="02020603050405020304" pitchFamily="18" charset="0"/>
                <a:cs typeface="Times New Roman" panose="02020603050405020304" pitchFamily="18" charset="0"/>
              </a:rPr>
              <a:t>ardere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una</a:t>
            </a:r>
            <a:r>
              <a:rPr lang="en-US" sz="3600" dirty="0">
                <a:latin typeface="Times New Roman" panose="02020603050405020304" pitchFamily="18" charset="0"/>
                <a:cs typeface="Times New Roman" panose="02020603050405020304" pitchFamily="18" charset="0"/>
              </a:rPr>
              <a:t> din </a:t>
            </a:r>
            <a:r>
              <a:rPr lang="en-US" sz="3600" dirty="0" err="1">
                <a:latin typeface="Times New Roman" panose="02020603050405020304" pitchFamily="18" charset="0"/>
                <a:cs typeface="Times New Roman" panose="02020603050405020304" pitchFamily="18" charset="0"/>
              </a:rPr>
              <a:t>clădiri</a:t>
            </a:r>
            <a:r>
              <a:rPr lang="en-US" sz="3600" dirty="0">
                <a:latin typeface="Times New Roman" panose="02020603050405020304" pitchFamily="18" charset="0"/>
                <a:cs typeface="Times New Roman" panose="02020603050405020304" pitchFamily="18" charset="0"/>
              </a:rPr>
              <a:t> la o </a:t>
            </a:r>
            <a:r>
              <a:rPr lang="en-US" sz="3600" dirty="0" err="1">
                <a:latin typeface="Times New Roman" panose="02020603050405020304" pitchFamily="18" charset="0"/>
                <a:cs typeface="Times New Roman" panose="02020603050405020304" pitchFamily="18" charset="0"/>
              </a:rPr>
              <a:t>densitate</a:t>
            </a:r>
            <a:r>
              <a:rPr lang="en-US" sz="3600" dirty="0">
                <a:latin typeface="Times New Roman" panose="02020603050405020304" pitchFamily="18" charset="0"/>
                <a:cs typeface="Times New Roman" panose="02020603050405020304" pitchFamily="18" charset="0"/>
              </a:rPr>
              <a:t> nu </a:t>
            </a:r>
            <a:r>
              <a:rPr lang="en-US" sz="3600" dirty="0" err="1">
                <a:latin typeface="Times New Roman" panose="02020603050405020304" pitchFamily="18" charset="0"/>
                <a:cs typeface="Times New Roman" panose="02020603050405020304" pitchFamily="18" charset="0"/>
              </a:rPr>
              <a:t>prea</a:t>
            </a:r>
            <a:r>
              <a:rPr lang="en-US" sz="3600" dirty="0">
                <a:latin typeface="Times New Roman" panose="02020603050405020304" pitchFamily="18" charset="0"/>
                <a:cs typeface="Times New Roman" panose="02020603050405020304" pitchFamily="18" charset="0"/>
              </a:rPr>
              <a:t> mare a </a:t>
            </a:r>
            <a:r>
              <a:rPr lang="en-US" sz="3600" dirty="0" err="1">
                <a:latin typeface="Times New Roman" panose="02020603050405020304" pitchFamily="18" charset="0"/>
                <a:cs typeface="Times New Roman" panose="02020603050405020304" pitchFamily="18" charset="0"/>
              </a:rPr>
              <a:t>contrucțiilor</a:t>
            </a:r>
            <a:r>
              <a:rPr lang="en-US" sz="3600" dirty="0">
                <a:latin typeface="Times New Roman" panose="02020603050405020304" pitchFamily="18" charset="0"/>
                <a:cs typeface="Times New Roman" panose="02020603050405020304" pitchFamily="18" charset="0"/>
              </a:rPr>
              <a:t>. </a:t>
            </a:r>
            <a:endParaRPr lang="ro-RO" sz="3600" dirty="0">
              <a:latin typeface="Times New Roman" panose="02020603050405020304" pitchFamily="18" charset="0"/>
              <a:cs typeface="Times New Roman" panose="02020603050405020304" pitchFamily="18" charset="0"/>
            </a:endParaRPr>
          </a:p>
          <a:p>
            <a:pPr lvl="0" algn="just"/>
            <a:r>
              <a:rPr lang="en-US" sz="3600" i="1" dirty="0" err="1">
                <a:latin typeface="Times New Roman" panose="02020603050405020304" pitchFamily="18" charset="0"/>
                <a:cs typeface="Times New Roman" panose="02020603050405020304" pitchFamily="18" charset="0"/>
              </a:rPr>
              <a:t>incendiu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continuu</a:t>
            </a:r>
            <a:r>
              <a:rPr lang="en-US" sz="3600" dirty="0">
                <a:latin typeface="Times New Roman" panose="02020603050405020304" pitchFamily="18" charset="0"/>
                <a:cs typeface="Times New Roman" panose="02020603050405020304" pitchFamily="18" charset="0"/>
              </a:rPr>
              <a:t> – gen de </a:t>
            </a:r>
            <a:r>
              <a:rPr lang="en-US" sz="3600" dirty="0" err="1">
                <a:latin typeface="Times New Roman" panose="02020603050405020304" pitchFamily="18" charset="0"/>
                <a:cs typeface="Times New Roman" panose="02020603050405020304" pitchFamily="18" charset="0"/>
              </a:rPr>
              <a:t>incendiu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cuprinde</a:t>
            </a:r>
            <a:r>
              <a:rPr lang="en-US" sz="3600" dirty="0">
                <a:latin typeface="Times New Roman" panose="02020603050405020304" pitchFamily="18" charset="0"/>
                <a:cs typeface="Times New Roman" panose="02020603050405020304" pitchFamily="18" charset="0"/>
              </a:rPr>
              <a:t> o </a:t>
            </a:r>
            <a:r>
              <a:rPr lang="en-US" sz="3600" dirty="0" err="1">
                <a:latin typeface="Times New Roman" panose="02020603050405020304" pitchFamily="18" charset="0"/>
                <a:cs typeface="Times New Roman" panose="02020603050405020304" pitchFamily="18" charset="0"/>
              </a:rPr>
              <a:t>suprafață</a:t>
            </a:r>
            <a:r>
              <a:rPr lang="en-US" sz="3600" dirty="0">
                <a:latin typeface="Times New Roman" panose="02020603050405020304" pitchFamily="18" charset="0"/>
                <a:cs typeface="Times New Roman" panose="02020603050405020304" pitchFamily="18" charset="0"/>
              </a:rPr>
              <a:t> mare la </a:t>
            </a:r>
            <a:r>
              <a:rPr lang="en-US" sz="3600" dirty="0" err="1">
                <a:latin typeface="Times New Roman" panose="02020603050405020304" pitchFamily="18" charset="0"/>
                <a:cs typeface="Times New Roman" panose="02020603050405020304" pitchFamily="18" charset="0"/>
              </a:rPr>
              <a:t>densitatea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construcției</a:t>
            </a:r>
            <a:r>
              <a:rPr lang="en-US" sz="3600" dirty="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≥20 - 30%;</a:t>
            </a:r>
            <a:r>
              <a:rPr lang="en-US" sz="3600" dirty="0">
                <a:latin typeface="Times New Roman" panose="02020603050405020304" pitchFamily="18" charset="0"/>
                <a:cs typeface="Times New Roman" panose="02020603050405020304" pitchFamily="18" charset="0"/>
              </a:rPr>
              <a:t> </a:t>
            </a:r>
            <a:endParaRPr lang="ro-RO" sz="3600" dirty="0">
              <a:latin typeface="Times New Roman" panose="02020603050405020304" pitchFamily="18" charset="0"/>
              <a:cs typeface="Times New Roman" panose="02020603050405020304" pitchFamily="18" charset="0"/>
            </a:endParaRPr>
          </a:p>
          <a:p>
            <a:pPr lvl="0" algn="just"/>
            <a:r>
              <a:rPr lang="en-US" sz="3600" i="1" dirty="0" err="1">
                <a:latin typeface="Times New Roman" panose="02020603050405020304" pitchFamily="18" charset="0"/>
                <a:cs typeface="Times New Roman" panose="02020603050405020304" pitchFamily="18" charset="0"/>
              </a:rPr>
              <a:t>incendiu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mocnit</a:t>
            </a:r>
            <a:r>
              <a:rPr lang="en-US" sz="3600" i="1" dirty="0">
                <a:latin typeface="Times New Roman" panose="02020603050405020304" pitchFamily="18" charset="0"/>
                <a:cs typeface="Times New Roman" panose="02020603050405020304" pitchFamily="18" charset="0"/>
              </a:rPr>
              <a:t> - </a:t>
            </a:r>
            <a:r>
              <a:rPr lang="en-US" sz="3600" dirty="0" err="1">
                <a:latin typeface="Times New Roman" panose="02020603050405020304" pitchFamily="18" charset="0"/>
                <a:cs typeface="Times New Roman" panose="02020603050405020304" pitchFamily="18" charset="0"/>
              </a:rPr>
              <a:t>gunoiști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deșeuri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producere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spre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exemplu</a:t>
            </a:r>
            <a:r>
              <a:rPr lang="en-US" sz="3600" dirty="0">
                <a:latin typeface="Times New Roman" panose="02020603050405020304" pitchFamily="18" charset="0"/>
                <a:cs typeface="Times New Roman" panose="02020603050405020304" pitchFamily="18" charset="0"/>
              </a:rPr>
              <a:t> la </a:t>
            </a:r>
            <a:r>
              <a:rPr lang="en-US" sz="3600" dirty="0" err="1">
                <a:latin typeface="Times New Roman" panose="02020603050405020304" pitchFamily="18" charset="0"/>
                <a:cs typeface="Times New Roman" panose="02020603050405020304" pitchFamily="18" charset="0"/>
              </a:rPr>
              <a:t>combinatele</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prelucrare</a:t>
            </a:r>
            <a:r>
              <a:rPr lang="en-US" sz="3600" dirty="0">
                <a:latin typeface="Times New Roman" panose="02020603050405020304" pitchFamily="18" charset="0"/>
                <a:cs typeface="Times New Roman" panose="02020603050405020304" pitchFamily="18" charset="0"/>
              </a:rPr>
              <a:t> a </a:t>
            </a:r>
            <a:r>
              <a:rPr lang="en-US" sz="3600" dirty="0" err="1">
                <a:latin typeface="Times New Roman" panose="02020603050405020304" pitchFamily="18" charset="0"/>
                <a:cs typeface="Times New Roman" panose="02020603050405020304" pitchFamily="18" charset="0"/>
              </a:rPr>
              <a:t>lemnului</a:t>
            </a:r>
            <a:r>
              <a:rPr lang="en-US" sz="3600" dirty="0">
                <a:latin typeface="Times New Roman" panose="02020603050405020304" pitchFamily="18" charset="0"/>
                <a:cs typeface="Times New Roman" panose="02020603050405020304" pitchFamily="18" charset="0"/>
              </a:rPr>
              <a:t>); </a:t>
            </a:r>
            <a:endParaRPr lang="ro-RO" sz="36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35800024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91187" cy="416712"/>
          </a:xfrm>
        </p:spPr>
        <p:txBody>
          <a:bodyPr/>
          <a:lstStyle/>
          <a:p>
            <a:endParaRPr lang="ro-RO" dirty="0"/>
          </a:p>
        </p:txBody>
      </p:sp>
      <p:sp>
        <p:nvSpPr>
          <p:cNvPr id="3" name="Объект 2"/>
          <p:cNvSpPr>
            <a:spLocks noGrp="1"/>
          </p:cNvSpPr>
          <p:nvPr>
            <p:ph idx="1"/>
          </p:nvPr>
        </p:nvSpPr>
        <p:spPr>
          <a:xfrm>
            <a:off x="479685" y="1109272"/>
            <a:ext cx="11242623" cy="5396459"/>
          </a:xfrm>
        </p:spPr>
        <p:txBody>
          <a:bodyPr>
            <a:noAutofit/>
          </a:bodyPr>
          <a:lstStyle/>
          <a:p>
            <a:pPr marL="0" lvl="0" indent="0" algn="just">
              <a:buNone/>
            </a:pPr>
            <a:r>
              <a:rPr lang="ro-RO" sz="32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dependență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genul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combustibil</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lvl="0" indent="0" algn="just">
              <a:buNone/>
            </a:pPr>
            <a:r>
              <a:rPr lang="ro-RO" sz="2800" i="1" dirty="0">
                <a:latin typeface="Times New Roman" panose="02020603050405020304" pitchFamily="18" charset="0"/>
                <a:cs typeface="Times New Roman" panose="02020603050405020304" pitchFamily="18" charset="0"/>
              </a:rPr>
              <a:t>	I</a:t>
            </a:r>
            <a:r>
              <a:rPr lang="en-US" sz="2800" i="1" dirty="0" err="1">
                <a:latin typeface="Times New Roman" panose="02020603050405020304" pitchFamily="18" charset="0"/>
                <a:cs typeface="Times New Roman" panose="02020603050405020304" pitchFamily="18" charset="0"/>
              </a:rPr>
              <a:t>ncendiul</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clasa</a:t>
            </a:r>
            <a:r>
              <a:rPr lang="en-US" sz="2800" i="1" dirty="0">
                <a:latin typeface="Times New Roman" panose="02020603050405020304" pitchFamily="18" charset="0"/>
                <a:cs typeface="Times New Roman" panose="02020603050405020304" pitchFamily="18" charset="0"/>
              </a:rPr>
              <a:t> A</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solide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A1</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solide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însoțite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mocnire</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cărbunele</a:t>
            </a:r>
            <a:r>
              <a:rPr lang="en-US" sz="2800" dirty="0">
                <a:latin typeface="Times New Roman" panose="02020603050405020304" pitchFamily="18" charset="0"/>
                <a:cs typeface="Times New Roman" panose="02020603050405020304" pitchFamily="18" charset="0"/>
              </a:rPr>
              <a:t>, textile). </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A2</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solide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fără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mocnire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mase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plastice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lv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Incendiu</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clasa</a:t>
            </a:r>
            <a:r>
              <a:rPr lang="en-US" sz="2800" i="1" dirty="0">
                <a:latin typeface="Times New Roman" panose="02020603050405020304" pitchFamily="18" charset="0"/>
                <a:cs typeface="Times New Roman" panose="02020603050405020304" pitchFamily="18" charset="0"/>
              </a:rPr>
              <a:t> B</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lichide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lvl="0" algn="just"/>
            <a:r>
              <a:rPr lang="ro-RO" sz="2800" i="1" dirty="0">
                <a:latin typeface="Times New Roman" panose="02020603050405020304" pitchFamily="18" charset="0"/>
                <a:cs typeface="Times New Roman" panose="02020603050405020304" pitchFamily="18" charset="0"/>
              </a:rPr>
              <a:t>B</a:t>
            </a:r>
            <a:r>
              <a:rPr lang="en-US" sz="2800" i="1" dirty="0">
                <a:latin typeface="Times New Roman" panose="02020603050405020304" pitchFamily="18" charset="0"/>
                <a:cs typeface="Times New Roman" panose="02020603050405020304" pitchFamily="18" charset="0"/>
              </a:rPr>
              <a:t>1</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lichide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indisolubile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apă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carburanți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lichizi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produsele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petroliere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solide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parafina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stearina</a:t>
            </a:r>
            <a:r>
              <a:rPr lang="en-US" sz="2800" dirty="0">
                <a:latin typeface="Times New Roman" panose="02020603050405020304" pitchFamily="18" charset="0"/>
                <a:cs typeface="Times New Roman" panose="02020603050405020304" pitchFamily="18" charset="0"/>
              </a:rPr>
              <a:t> etc.). </a:t>
            </a:r>
            <a:endParaRPr lang="ro-RO" sz="2800" dirty="0">
              <a:latin typeface="Times New Roman" panose="02020603050405020304" pitchFamily="18" charset="0"/>
              <a:cs typeface="Times New Roman" panose="02020603050405020304" pitchFamily="18" charset="0"/>
            </a:endParaRPr>
          </a:p>
          <a:p>
            <a:pPr lvl="0" algn="just"/>
            <a:r>
              <a:rPr lang="ro-RO" sz="2800"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2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lichide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solubile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apă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spirtul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glicerina</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5697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36158" cy="491662"/>
          </a:xfrm>
        </p:spPr>
        <p:txBody>
          <a:bodyPr/>
          <a:lstStyle/>
          <a:p>
            <a:endParaRPr lang="ro-RO" dirty="0"/>
          </a:p>
        </p:txBody>
      </p:sp>
      <p:sp>
        <p:nvSpPr>
          <p:cNvPr id="3" name="Объект 2"/>
          <p:cNvSpPr>
            <a:spLocks noGrp="1"/>
          </p:cNvSpPr>
          <p:nvPr>
            <p:ph idx="1"/>
          </p:nvPr>
        </p:nvSpPr>
        <p:spPr>
          <a:xfrm>
            <a:off x="404734" y="1199214"/>
            <a:ext cx="11467475" cy="5381468"/>
          </a:xfrm>
        </p:spPr>
        <p:txBody>
          <a:bodyPr>
            <a:normAutofit fontScale="92500"/>
          </a:bodyPr>
          <a:lstStyle/>
          <a:p>
            <a:pPr marL="0" lv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Incendiu</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clasa</a:t>
            </a:r>
            <a:r>
              <a:rPr lang="en-US" sz="2800" i="1" dirty="0">
                <a:latin typeface="Times New Roman" panose="02020603050405020304" pitchFamily="18" charset="0"/>
                <a:cs typeface="Times New Roman" panose="02020603050405020304" pitchFamily="18" charset="0"/>
              </a:rPr>
              <a:t> C</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gazoase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gazul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propan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butan</a:t>
            </a:r>
            <a:r>
              <a:rPr lang="en-US" sz="2800" dirty="0">
                <a:latin typeface="Times New Roman" panose="02020603050405020304" pitchFamily="18" charset="0"/>
                <a:cs typeface="Times New Roman" panose="02020603050405020304" pitchFamily="18" charset="0"/>
              </a:rPr>
              <a:t> etc.). </a:t>
            </a:r>
            <a:endParaRPr lang="ro-RO" sz="2800" dirty="0">
              <a:latin typeface="Times New Roman" panose="02020603050405020304" pitchFamily="18" charset="0"/>
              <a:cs typeface="Times New Roman" panose="02020603050405020304" pitchFamily="18" charset="0"/>
            </a:endParaRPr>
          </a:p>
          <a:p>
            <a:pPr marL="0" lv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Incendiu</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clasa</a:t>
            </a:r>
            <a:r>
              <a:rPr lang="en-US" sz="2800" i="1" dirty="0">
                <a:latin typeface="Times New Roman" panose="02020603050405020304" pitchFamily="18" charset="0"/>
                <a:cs typeface="Times New Roman" panose="02020603050405020304" pitchFamily="18" charset="0"/>
              </a:rPr>
              <a:t> D</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metalelor</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D1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metalelor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ușoare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aluminiu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magneziu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aliajele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lor</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D2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metalelor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natriu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caliu</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D3</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metalelor</a:t>
            </a:r>
            <a:r>
              <a:rPr lang="en-US" sz="2800" dirty="0">
                <a:latin typeface="Times New Roman" panose="02020603050405020304" pitchFamily="18" charset="0"/>
                <a:cs typeface="Times New Roman" panose="02020603050405020304" pitchFamily="18" charset="0"/>
              </a:rPr>
              <a:t> care </a:t>
            </a:r>
            <a:r>
              <a:rPr lang="en-US" sz="2800" dirty="0" err="1">
                <a:latin typeface="Times New Roman" panose="02020603050405020304" pitchFamily="18" charset="0"/>
                <a:cs typeface="Times New Roman" panose="02020603050405020304" pitchFamily="18" charset="0"/>
              </a:rPr>
              <a:t>conțin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legături</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marL="0" lv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Incendiu</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clasa</a:t>
            </a:r>
            <a:r>
              <a:rPr lang="en-US" sz="2800" i="1" dirty="0">
                <a:latin typeface="Times New Roman" panose="02020603050405020304" pitchFamily="18" charset="0"/>
                <a:cs typeface="Times New Roman" panose="02020603050405020304" pitchFamily="18" charset="0"/>
              </a:rPr>
              <a:t> E</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instalațiile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electrice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lv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Incendiu</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clasa</a:t>
            </a:r>
            <a:r>
              <a:rPr lang="en-US" sz="2800" i="1" dirty="0">
                <a:latin typeface="Times New Roman" panose="02020603050405020304" pitchFamily="18" charset="0"/>
                <a:cs typeface="Times New Roman" panose="02020603050405020304" pitchFamily="18" charset="0"/>
              </a:rPr>
              <a:t> F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deșeurilor</a:t>
            </a:r>
            <a:r>
              <a:rPr lang="en-US" sz="2800" dirty="0">
                <a:latin typeface="Times New Roman" panose="02020603050405020304" pitchFamily="18" charset="0"/>
                <a:cs typeface="Times New Roman" panose="02020603050405020304" pitchFamily="18" charset="0"/>
              </a:rPr>
              <a:t> radiative. </a:t>
            </a:r>
            <a:endParaRPr lang="ro-RO" sz="2800" dirty="0">
              <a:latin typeface="Times New Roman" panose="02020603050405020304" pitchFamily="18" charset="0"/>
              <a:cs typeface="Times New Roman" panose="02020603050405020304" pitchFamily="18" charset="0"/>
            </a:endParaRPr>
          </a:p>
          <a:p>
            <a:pPr marL="0" lv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funcție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spațiile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volumice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existente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lvl="0" algn="just"/>
            <a:r>
              <a:rPr lang="en-US" sz="2800" dirty="0" err="1">
                <a:latin typeface="Times New Roman" panose="02020603050405020304" pitchFamily="18" charset="0"/>
                <a:cs typeface="Times New Roman" panose="02020603050405020304" pitchFamily="18" charset="0"/>
              </a:rPr>
              <a:t>Incendii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deschise</a:t>
            </a:r>
            <a:r>
              <a:rPr lang="ro-RO" sz="2800" dirty="0">
                <a:latin typeface="Times New Roman" panose="02020603050405020304" pitchFamily="18" charset="0"/>
                <a:cs typeface="Times New Roman" panose="02020603050405020304" pitchFamily="18" charset="0"/>
              </a:rPr>
              <a:t>. </a:t>
            </a:r>
          </a:p>
          <a:p>
            <a:pPr lvl="0" algn="just"/>
            <a:r>
              <a:rPr lang="en-US" sz="2800" dirty="0" err="1">
                <a:latin typeface="Times New Roman" panose="02020603050405020304" pitchFamily="18" charset="0"/>
                <a:cs typeface="Times New Roman" panose="02020603050405020304" pitchFamily="18" charset="0"/>
              </a:rPr>
              <a:t>Incendii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închise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interioare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2339848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06178" cy="1400530"/>
          </a:xfrm>
        </p:spPr>
        <p:txBody>
          <a:bodyPr/>
          <a:lstStyle/>
          <a:p>
            <a:pPr algn="ctr"/>
            <a:r>
              <a:rPr lang="ro-RO" sz="3600" b="1" dirty="0">
                <a:latin typeface="Times New Roman" panose="02020603050405020304" pitchFamily="18" charset="0"/>
                <a:cs typeface="Times New Roman" panose="02020603050405020304" pitchFamily="18" charset="0"/>
              </a:rPr>
              <a:t>8</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Legități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zonele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și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etapele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incendiului</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19725" y="1304144"/>
            <a:ext cx="11287593" cy="5261548"/>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Spațiul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care are </a:t>
            </a:r>
            <a:r>
              <a:rPr lang="en-US" sz="2800" dirty="0" err="1">
                <a:latin typeface="Times New Roman" panose="02020603050405020304" pitchFamily="18" charset="0"/>
                <a:cs typeface="Times New Roman" panose="02020603050405020304" pitchFamily="18" charset="0"/>
              </a:rPr>
              <a:t>loc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incendiul</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împarte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convențional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trei</a:t>
            </a:r>
            <a:r>
              <a:rPr lang="en-US" sz="2800" dirty="0">
                <a:latin typeface="Times New Roman" panose="02020603050405020304" pitchFamily="18" charset="0"/>
                <a:cs typeface="Times New Roman" panose="02020603050405020304" pitchFamily="18" charset="0"/>
              </a:rPr>
              <a:t> zone</a:t>
            </a:r>
            <a:r>
              <a:rPr lang="en-US" sz="2800" i="1" dirty="0">
                <a:latin typeface="Times New Roman" panose="02020603050405020304" pitchFamily="18" charset="0"/>
                <a:cs typeface="Times New Roman" panose="02020603050405020304" pitchFamily="18" charset="0"/>
              </a:rPr>
              <a:t>: zona de </a:t>
            </a:r>
            <a:r>
              <a:rPr lang="en-US" sz="2800" i="1" dirty="0" err="1">
                <a:latin typeface="Times New Roman" panose="02020603050405020304" pitchFamily="18" charset="0"/>
                <a:cs typeface="Times New Roman" panose="02020603050405020304" pitchFamily="18" charset="0"/>
              </a:rPr>
              <a:t>ardere</a:t>
            </a:r>
            <a:r>
              <a:rPr lang="en-US" sz="2800" i="1" dirty="0">
                <a:latin typeface="Times New Roman" panose="02020603050405020304" pitchFamily="18" charset="0"/>
                <a:cs typeface="Times New Roman" panose="02020603050405020304" pitchFamily="18" charset="0"/>
              </a:rPr>
              <a:t>, zona de </a:t>
            </a:r>
            <a:r>
              <a:rPr lang="en-US" sz="2800" i="1" dirty="0" err="1">
                <a:latin typeface="Times New Roman" panose="02020603050405020304" pitchFamily="18" charset="0"/>
                <a:cs typeface="Times New Roman" panose="02020603050405020304" pitchFamily="18" charset="0"/>
              </a:rPr>
              <a:t>acțiune</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termică</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și</a:t>
            </a:r>
            <a:r>
              <a:rPr lang="en-US" sz="2800" i="1" dirty="0">
                <a:latin typeface="Times New Roman" panose="02020603050405020304" pitchFamily="18" charset="0"/>
                <a:cs typeface="Times New Roman" panose="02020603050405020304" pitchFamily="18" charset="0"/>
              </a:rPr>
              <a:t> zona </a:t>
            </a:r>
            <a:r>
              <a:rPr lang="en-US" sz="2800" i="1" dirty="0" err="1">
                <a:latin typeface="Times New Roman" panose="02020603050405020304" pitchFamily="18" charset="0"/>
                <a:cs typeface="Times New Roman" panose="02020603050405020304" pitchFamily="18" charset="0"/>
              </a:rPr>
              <a:t>gazelor</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ardere</a:t>
            </a:r>
            <a:r>
              <a:rPr lang="en-US" sz="2800" i="1"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i="1"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Zona de </a:t>
            </a:r>
            <a:r>
              <a:rPr lang="en-US" sz="2800" i="1"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partea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spațiului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care are </a:t>
            </a:r>
            <a:r>
              <a:rPr lang="en-US" sz="2800" dirty="0" err="1">
                <a:latin typeface="Times New Roman" panose="02020603050405020304" pitchFamily="18" charset="0"/>
                <a:cs typeface="Times New Roman" panose="02020603050405020304" pitchFamily="18" charset="0"/>
              </a:rPr>
              <a:t>loc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pregătirea</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către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încălzire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evaporare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descompunere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lor</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i="1"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Zona de </a:t>
            </a:r>
            <a:r>
              <a:rPr lang="en-US" sz="2800" i="1"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generatorul</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așa</a:t>
            </a:r>
            <a:r>
              <a:rPr lang="en-US" sz="2800" dirty="0">
                <a:latin typeface="Times New Roman" panose="02020603050405020304" pitchFamily="18" charset="0"/>
                <a:cs typeface="Times New Roman" panose="02020603050405020304" pitchFamily="18" charset="0"/>
              </a:rPr>
              <a:t> cum </a:t>
            </a:r>
            <a:r>
              <a:rPr lang="en-US" sz="2800" dirty="0" err="1">
                <a:latin typeface="Times New Roman" panose="02020603050405020304" pitchFamily="18" charset="0"/>
                <a:cs typeface="Times New Roman" panose="02020603050405020304" pitchFamily="18" charset="0"/>
              </a:rPr>
              <a:t>aici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degajă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toată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căldura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dezvoltă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înaltă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temperatură</a:t>
            </a:r>
            <a:r>
              <a:rPr lang="en-US" sz="2800" dirty="0">
                <a:latin typeface="Times New Roman" panose="02020603050405020304" pitchFamily="18" charset="0"/>
                <a:cs typeface="Times New Roman" panose="02020603050405020304" pitchFamily="18" charset="0"/>
              </a:rPr>
              <a:t>. Dar </a:t>
            </a:r>
            <a:r>
              <a:rPr lang="en-US" sz="2800" dirty="0" err="1">
                <a:latin typeface="Times New Roman" panose="02020603050405020304" pitchFamily="18" charset="0"/>
                <a:cs typeface="Times New Roman" panose="02020603050405020304" pitchFamily="18" charset="0"/>
              </a:rPr>
              <a:t>procesul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degajărilor</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căldură</a:t>
            </a:r>
            <a:r>
              <a:rPr lang="en-US" sz="2800" dirty="0">
                <a:latin typeface="Times New Roman" panose="02020603050405020304" pitchFamily="18" charset="0"/>
                <a:cs typeface="Times New Roman" panose="02020603050405020304" pitchFamily="18" charset="0"/>
              </a:rPr>
              <a:t> se produce nu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toată</a:t>
            </a:r>
            <a:r>
              <a:rPr lang="en-US" sz="2800" dirty="0">
                <a:latin typeface="Times New Roman" panose="02020603050405020304" pitchFamily="18" charset="0"/>
                <a:cs typeface="Times New Roman" panose="02020603050405020304" pitchFamily="18" charset="0"/>
              </a:rPr>
              <a:t> zona, </a:t>
            </a:r>
            <a:r>
              <a:rPr lang="en-US" sz="2800" dirty="0" err="1">
                <a:latin typeface="Times New Roman" panose="02020603050405020304" pitchFamily="18" charset="0"/>
                <a:cs typeface="Times New Roman" panose="02020603050405020304" pitchFamily="18" charset="0"/>
              </a:rPr>
              <a:t>dar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frontul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flăcării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dezvoltându</a:t>
            </a:r>
            <a:r>
              <a:rPr lang="en-US" sz="2800" dirty="0">
                <a:latin typeface="Times New Roman" panose="02020603050405020304" pitchFamily="18" charset="0"/>
                <a:cs typeface="Times New Roman" panose="02020603050405020304" pitchFamily="18" charset="0"/>
              </a:rPr>
              <a:t>-se </a:t>
            </a:r>
            <a:r>
              <a:rPr lang="en-US" sz="2800" dirty="0" err="1">
                <a:latin typeface="Times New Roman" panose="02020603050405020304" pitchFamily="18" charset="0"/>
                <a:cs typeface="Times New Roman" panose="02020603050405020304" pitchFamily="18" charset="0"/>
              </a:rPr>
              <a:t>temeperaturile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maxime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interiorul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flăcării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suprafața</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este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semnificativ</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joasă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9367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16040" cy="431702"/>
          </a:xfrm>
        </p:spPr>
        <p:txBody>
          <a:bodyPr/>
          <a:lstStyle/>
          <a:p>
            <a:endParaRPr lang="ro-RO" dirty="0"/>
          </a:p>
        </p:txBody>
      </p:sp>
      <p:sp>
        <p:nvSpPr>
          <p:cNvPr id="3" name="Объект 2"/>
          <p:cNvSpPr>
            <a:spLocks noGrp="1"/>
          </p:cNvSpPr>
          <p:nvPr>
            <p:ph idx="1"/>
          </p:nvPr>
        </p:nvSpPr>
        <p:spPr>
          <a:xfrm>
            <a:off x="479686" y="1214204"/>
            <a:ext cx="11272604" cy="5034196"/>
          </a:xfrm>
        </p:spPr>
        <p:txBody>
          <a:bodyPr>
            <a:noAutofit/>
          </a:bodyPr>
          <a:lstStyle/>
          <a:p>
            <a:pPr algn="just"/>
            <a:r>
              <a:rPr lang="en-US" sz="3200" i="1" dirty="0">
                <a:latin typeface="Times New Roman" panose="02020603050405020304" pitchFamily="18" charset="0"/>
                <a:cs typeface="Times New Roman" panose="02020603050405020304" pitchFamily="18" charset="0"/>
              </a:rPr>
              <a:t>Zona </a:t>
            </a:r>
            <a:r>
              <a:rPr lang="en-US" sz="3200" i="1" dirty="0" err="1">
                <a:latin typeface="Times New Roman" panose="02020603050405020304" pitchFamily="18" charset="0"/>
                <a:cs typeface="Times New Roman" panose="02020603050405020304" pitchFamily="18" charset="0"/>
              </a:rPr>
              <a:t>acțiunii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termice</a:t>
            </a:r>
            <a:r>
              <a:rPr lang="en-US" sz="3200"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partea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spațiului</a:t>
            </a:r>
            <a:r>
              <a:rPr lang="en-US" sz="3200"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î</a:t>
            </a:r>
            <a:r>
              <a:rPr lang="en-US" sz="3200" dirty="0">
                <a:latin typeface="Times New Roman" panose="02020603050405020304" pitchFamily="18" charset="0"/>
                <a:cs typeface="Times New Roman" panose="02020603050405020304" pitchFamily="18" charset="0"/>
              </a:rPr>
              <a:t>n care </a:t>
            </a:r>
            <a:r>
              <a:rPr lang="en-US" sz="3200" dirty="0" err="1">
                <a:latin typeface="Times New Roman" panose="02020603050405020304" pitchFamily="18" charset="0"/>
                <a:cs typeface="Times New Roman" panose="02020603050405020304" pitchFamily="18" charset="0"/>
              </a:rPr>
              <a:t>acțiunea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termică</a:t>
            </a:r>
            <a:r>
              <a:rPr lang="en-US" sz="3200" dirty="0">
                <a:latin typeface="Times New Roman" panose="02020603050405020304" pitchFamily="18" charset="0"/>
                <a:cs typeface="Times New Roman" panose="02020603050405020304" pitchFamily="18" charset="0"/>
              </a:rPr>
              <a:t> conduce la </a:t>
            </a:r>
            <a:r>
              <a:rPr lang="en-US" sz="3200" dirty="0" err="1">
                <a:latin typeface="Times New Roman" panose="02020603050405020304" pitchFamily="18" charset="0"/>
                <a:cs typeface="Times New Roman" panose="02020603050405020304" pitchFamily="18" charset="0"/>
              </a:rPr>
              <a:t>schimbări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esențiale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asupra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construcțiilor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și</a:t>
            </a:r>
            <a:r>
              <a:rPr lang="en-US" sz="3200" dirty="0">
                <a:latin typeface="Times New Roman" panose="02020603050405020304" pitchFamily="18" charset="0"/>
                <a:cs typeface="Times New Roman" panose="02020603050405020304" pitchFamily="18" charset="0"/>
              </a:rPr>
              <a:t> face </a:t>
            </a:r>
            <a:r>
              <a:rPr lang="en-US" sz="3200" dirty="0" err="1">
                <a:latin typeface="Times New Roman" panose="02020603050405020304" pitchFamily="18" charset="0"/>
                <a:cs typeface="Times New Roman" panose="02020603050405020304" pitchFamily="18" charset="0"/>
              </a:rPr>
              <a:t>imposibilă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aflarea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oamenilor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fără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protecție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termică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specială</a:t>
            </a:r>
            <a:r>
              <a:rPr lang="en-US" sz="3200" dirty="0">
                <a:latin typeface="Times New Roman" panose="02020603050405020304" pitchFamily="18" charset="0"/>
                <a:cs typeface="Times New Roman" panose="02020603050405020304" pitchFamily="18" charset="0"/>
              </a:rPr>
              <a:t> (costume </a:t>
            </a:r>
            <a:r>
              <a:rPr lang="en-US" sz="3200" dirty="0" err="1">
                <a:latin typeface="Times New Roman" panose="02020603050405020304" pitchFamily="18" charset="0"/>
                <a:cs typeface="Times New Roman" panose="02020603050405020304" pitchFamily="18" charset="0"/>
              </a:rPr>
              <a:t>termice</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protecție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ecrane</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reflecție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perdele</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apă</a:t>
            </a:r>
            <a:r>
              <a:rPr lang="en-US" sz="3200" dirty="0">
                <a:latin typeface="Times New Roman" panose="02020603050405020304" pitchFamily="18" charset="0"/>
                <a:cs typeface="Times New Roman" panose="02020603050405020304" pitchFamily="18" charset="0"/>
              </a:rPr>
              <a:t> etc.). </a:t>
            </a:r>
            <a:endParaRPr lang="ro-RO" sz="3200" dirty="0">
              <a:latin typeface="Times New Roman" panose="02020603050405020304" pitchFamily="18" charset="0"/>
              <a:cs typeface="Times New Roman" panose="02020603050405020304" pitchFamily="18" charset="0"/>
            </a:endParaRPr>
          </a:p>
          <a:p>
            <a:pPr algn="just"/>
            <a:r>
              <a:rPr lang="en-US" sz="3200" i="1" dirty="0">
                <a:latin typeface="Times New Roman" panose="02020603050405020304" pitchFamily="18" charset="0"/>
                <a:cs typeface="Times New Roman" panose="02020603050405020304" pitchFamily="18" charset="0"/>
              </a:rPr>
              <a:t>Zona </a:t>
            </a:r>
            <a:r>
              <a:rPr lang="en-US" sz="3200" i="1" dirty="0" err="1">
                <a:latin typeface="Times New Roman" panose="02020603050405020304" pitchFamily="18" charset="0"/>
                <a:cs typeface="Times New Roman" panose="02020603050405020304" pitchFamily="18" charset="0"/>
              </a:rPr>
              <a:t>gazelor</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ardere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reprezintă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partea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spațiului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ce</a:t>
            </a:r>
            <a:r>
              <a:rPr lang="en-US" sz="3200" dirty="0">
                <a:latin typeface="Times New Roman" panose="02020603050405020304" pitchFamily="18" charset="0"/>
                <a:cs typeface="Times New Roman" panose="02020603050405020304" pitchFamily="18" charset="0"/>
              </a:rPr>
              <a:t> se </a:t>
            </a:r>
            <a:r>
              <a:rPr lang="en-US" sz="3200" dirty="0" err="1">
                <a:latin typeface="Times New Roman" panose="02020603050405020304" pitchFamily="18" charset="0"/>
                <a:cs typeface="Times New Roman" panose="02020603050405020304" pitchFamily="18" charset="0"/>
              </a:rPr>
              <a:t>atinge</a:t>
            </a:r>
            <a:r>
              <a:rPr lang="en-US" sz="3200" dirty="0">
                <a:latin typeface="Times New Roman" panose="02020603050405020304" pitchFamily="18" charset="0"/>
                <a:cs typeface="Times New Roman" panose="02020603050405020304" pitchFamily="18" charset="0"/>
              </a:rPr>
              <a:t> de zona de </a:t>
            </a:r>
            <a:r>
              <a:rPr lang="en-US" sz="3200" dirty="0" err="1">
                <a:latin typeface="Times New Roman" panose="02020603050405020304" pitchFamily="18" charset="0"/>
                <a:cs typeface="Times New Roman" panose="02020603050405020304" pitchFamily="18" charset="0"/>
              </a:rPr>
              <a:t>ardere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umplută</a:t>
            </a:r>
            <a:r>
              <a:rPr lang="en-US" sz="3200" dirty="0">
                <a:latin typeface="Times New Roman" panose="02020603050405020304" pitchFamily="18" charset="0"/>
                <a:cs typeface="Times New Roman" panose="02020603050405020304" pitchFamily="18" charset="0"/>
              </a:rPr>
              <a:t> cu </a:t>
            </a:r>
            <a:r>
              <a:rPr lang="en-US" sz="3200" i="1" dirty="0">
                <a:latin typeface="Times New Roman" panose="02020603050405020304" pitchFamily="18" charset="0"/>
                <a:cs typeface="Times New Roman" panose="02020603050405020304" pitchFamily="18" charset="0"/>
              </a:rPr>
              <a:t>G.A</a:t>
            </a:r>
            <a:r>
              <a:rPr lang="en-US" sz="3200" dirty="0">
                <a:latin typeface="Times New Roman" panose="02020603050405020304" pitchFamily="18" charset="0"/>
                <a:cs typeface="Times New Roman" panose="02020603050405020304" pitchFamily="18" charset="0"/>
              </a:rPr>
              <a:t>. cu </a:t>
            </a:r>
            <a:r>
              <a:rPr lang="en-US" sz="3200" dirty="0" err="1">
                <a:latin typeface="Times New Roman" panose="02020603050405020304" pitchFamily="18" charset="0"/>
                <a:cs typeface="Times New Roman" panose="02020603050405020304" pitchFamily="18" charset="0"/>
              </a:rPr>
              <a:t>concentrațiile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prezintă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pericol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pentru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viața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și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sănătatea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oamenilor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complică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acțiunile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subdiviziunilor</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pompieri</a:t>
            </a:r>
            <a:r>
              <a:rPr lang="ro-RO"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32405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1207" cy="446692"/>
          </a:xfrm>
        </p:spPr>
        <p:txBody>
          <a:bodyPr/>
          <a:lstStyle/>
          <a:p>
            <a:endParaRPr lang="ro-RO" dirty="0"/>
          </a:p>
        </p:txBody>
      </p:sp>
      <p:sp>
        <p:nvSpPr>
          <p:cNvPr id="3" name="Объект 2"/>
          <p:cNvSpPr>
            <a:spLocks noGrp="1"/>
          </p:cNvSpPr>
          <p:nvPr>
            <p:ph idx="1"/>
          </p:nvPr>
        </p:nvSpPr>
        <p:spPr>
          <a:xfrm>
            <a:off x="509666" y="1109272"/>
            <a:ext cx="11242623" cy="5139127"/>
          </a:xfrm>
        </p:spPr>
        <p:txBody>
          <a:bodyPr>
            <a:norm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procesul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dezvoltare</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deosebesc</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etape</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inițială</a:t>
            </a:r>
            <a:r>
              <a:rPr lang="en-US" sz="2800" i="1" dirty="0">
                <a:latin typeface="Times New Roman" panose="02020603050405020304" pitchFamily="18" charset="0"/>
                <a:cs typeface="Times New Roman" panose="02020603050405020304" pitchFamily="18" charset="0"/>
              </a:rPr>
              <a:t>; </a:t>
            </a:r>
            <a:r>
              <a:rPr lang="ro-RO" sz="2800" i="1" dirty="0">
                <a:latin typeface="Times New Roman" panose="02020603050405020304" pitchFamily="18" charset="0"/>
                <a:cs typeface="Times New Roman" panose="02020603050405020304" pitchFamily="18" charset="0"/>
              </a:rPr>
              <a:t>d</a:t>
            </a:r>
            <a:r>
              <a:rPr lang="en-US" sz="2800" i="1" dirty="0">
                <a:latin typeface="Times New Roman" panose="02020603050405020304" pitchFamily="18" charset="0"/>
                <a:cs typeface="Times New Roman" panose="02020603050405020304" pitchFamily="18" charset="0"/>
              </a:rPr>
              <a:t>e </a:t>
            </a:r>
            <a:r>
              <a:rPr lang="en-US" sz="2800" i="1" dirty="0" err="1">
                <a:latin typeface="Times New Roman" panose="02020603050405020304" pitchFamily="18" charset="0"/>
                <a:cs typeface="Times New Roman" panose="02020603050405020304" pitchFamily="18" charset="0"/>
              </a:rPr>
              <a:t>bază</a:t>
            </a:r>
            <a:r>
              <a:rPr lang="en-US" sz="2800" i="1" dirty="0">
                <a:latin typeface="Times New Roman" panose="02020603050405020304" pitchFamily="18" charset="0"/>
                <a:cs typeface="Times New Roman" panose="02020603050405020304" pitchFamily="18" charset="0"/>
              </a:rPr>
              <a:t> (de </a:t>
            </a:r>
            <a:r>
              <a:rPr lang="en-US" sz="2800" i="1" dirty="0" err="1">
                <a:latin typeface="Times New Roman" panose="02020603050405020304" pitchFamily="18" charset="0"/>
                <a:cs typeface="Times New Roman" panose="02020603050405020304" pitchFamily="18" charset="0"/>
              </a:rPr>
              <a:t>dezvoltare</a:t>
            </a:r>
            <a:r>
              <a:rPr lang="en-US" sz="2800" i="1" dirty="0">
                <a:latin typeface="Times New Roman" panose="02020603050405020304" pitchFamily="18" charset="0"/>
                <a:cs typeface="Times New Roman" panose="02020603050405020304" pitchFamily="18" charset="0"/>
              </a:rPr>
              <a:t>); </a:t>
            </a:r>
            <a:r>
              <a:rPr lang="ro-RO" sz="2800" i="1" dirty="0">
                <a:latin typeface="Times New Roman" panose="02020603050405020304" pitchFamily="18" charset="0"/>
                <a:cs typeface="Times New Roman" panose="02020603050405020304" pitchFamily="18" charset="0"/>
              </a:rPr>
              <a:t>f</a:t>
            </a:r>
            <a:r>
              <a:rPr lang="en-US" sz="2800" i="1" dirty="0" err="1">
                <a:latin typeface="Times New Roman" panose="02020603050405020304" pitchFamily="18" charset="0"/>
                <a:cs typeface="Times New Roman" panose="02020603050405020304" pitchFamily="18" charset="0"/>
              </a:rPr>
              <a:t>inală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Fazei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inițiale</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corespunde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dezvoltarea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de la </a:t>
            </a:r>
            <a:r>
              <a:rPr lang="en-US" sz="2800" dirty="0" err="1">
                <a:latin typeface="Times New Roman" panose="02020603050405020304" pitchFamily="18" charset="0"/>
                <a:cs typeface="Times New Roman" panose="02020603050405020304" pitchFamily="18" charset="0"/>
              </a:rPr>
              <a:t>sursa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aprindere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până</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momentul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când</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va</a:t>
            </a:r>
            <a:r>
              <a:rPr lang="en-US" sz="2800" dirty="0">
                <a:latin typeface="Times New Roman" panose="02020603050405020304" pitchFamily="18" charset="0"/>
                <a:cs typeface="Times New Roman" panose="02020603050405020304" pitchFamily="18" charset="0"/>
              </a:rPr>
              <a:t> fi </a:t>
            </a:r>
            <a:r>
              <a:rPr lang="en-US" sz="2800" dirty="0" err="1">
                <a:latin typeface="Times New Roman" panose="02020603050405020304" pitchFamily="18" charset="0"/>
                <a:cs typeface="Times New Roman" panose="02020603050405020304" pitchFamily="18" charset="0"/>
              </a:rPr>
              <a:t>cuprinsă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complet</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flăcări</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această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etapă</a:t>
            </a:r>
            <a:r>
              <a:rPr lang="en-US" sz="2800" dirty="0">
                <a:latin typeface="Times New Roman" panose="02020603050405020304" pitchFamily="18" charset="0"/>
                <a:cs typeface="Times New Roman" panose="02020603050405020304" pitchFamily="18" charset="0"/>
              </a:rPr>
              <a:t> are </a:t>
            </a:r>
            <a:r>
              <a:rPr lang="en-US" sz="2800" dirty="0" err="1">
                <a:latin typeface="Times New Roman" panose="02020603050405020304" pitchFamily="18" charset="0"/>
                <a:cs typeface="Times New Roman" panose="02020603050405020304" pitchFamily="18" charset="0"/>
              </a:rPr>
              <a:t>loc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creșterea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reducerea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densității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gazelor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ea.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gaze evacuate </a:t>
            </a:r>
            <a:r>
              <a:rPr lang="en-US" sz="2800" dirty="0" err="1">
                <a:latin typeface="Times New Roman" panose="02020603050405020304" pitchFamily="18" charset="0"/>
                <a:cs typeface="Times New Roman" panose="02020603050405020304" pitchFamily="18" charset="0"/>
              </a:rPr>
              <a:t>prin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goluri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va</a:t>
            </a:r>
            <a:r>
              <a:rPr lang="en-US" sz="2800" dirty="0">
                <a:latin typeface="Times New Roman" panose="02020603050405020304" pitchFamily="18" charset="0"/>
                <a:cs typeface="Times New Roman" panose="02020603050405020304" pitchFamily="18" charset="0"/>
              </a:rPr>
              <a:t> fi </a:t>
            </a:r>
            <a:r>
              <a:rPr lang="en-US" sz="2800" dirty="0" err="1">
                <a:latin typeface="Times New Roman" panose="02020603050405020304" pitchFamily="18" charset="0"/>
                <a:cs typeface="Times New Roman" panose="02020603050405020304" pitchFamily="18" charset="0"/>
              </a:rPr>
              <a:t>mai</a:t>
            </a:r>
            <a:r>
              <a:rPr lang="en-US" sz="2800" dirty="0">
                <a:latin typeface="Times New Roman" panose="02020603050405020304" pitchFamily="18" charset="0"/>
                <a:cs typeface="Times New Roman" panose="02020603050405020304" pitchFamily="18" charset="0"/>
              </a:rPr>
              <a:t> mare, </a:t>
            </a:r>
            <a:r>
              <a:rPr lang="en-US" sz="2800" dirty="0" err="1">
                <a:latin typeface="Times New Roman" panose="02020603050405020304" pitchFamily="18" charset="0"/>
                <a:cs typeface="Times New Roman" panose="02020603050405020304" pitchFamily="18" charset="0"/>
              </a:rPr>
              <a:t>decât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intrat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împreună</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materialele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care s-au </a:t>
            </a:r>
            <a:r>
              <a:rPr lang="en-US" sz="2800" dirty="0" err="1">
                <a:latin typeface="Times New Roman" panose="02020603050405020304" pitchFamily="18" charset="0"/>
                <a:cs typeface="Times New Roman" panose="02020603050405020304" pitchFamily="18" charset="0"/>
              </a:rPr>
              <a:t>transformat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stare </a:t>
            </a:r>
            <a:r>
              <a:rPr lang="en-US" sz="2800" dirty="0" err="1">
                <a:latin typeface="Times New Roman" panose="02020603050405020304" pitchFamily="18" charset="0"/>
                <a:cs typeface="Times New Roman" panose="02020603050405020304" pitchFamily="18" charset="0"/>
              </a:rPr>
              <a:t>gazoasă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atinge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valori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până</a:t>
            </a:r>
            <a:r>
              <a:rPr lang="en-US" sz="2800" dirty="0">
                <a:latin typeface="Times New Roman" panose="02020603050405020304" pitchFamily="18" charset="0"/>
                <a:cs typeface="Times New Roman" panose="02020603050405020304" pitchFamily="18" charset="0"/>
              </a:rPr>
              <a:t> la </a:t>
            </a:r>
            <a:r>
              <a:rPr lang="en-US" sz="2800" i="1" dirty="0">
                <a:latin typeface="Times New Roman" panose="02020603050405020304" pitchFamily="18" charset="0"/>
                <a:cs typeface="Times New Roman" panose="02020603050405020304" pitchFamily="18" charset="0"/>
              </a:rPr>
              <a:t>200-300</a:t>
            </a:r>
            <a:r>
              <a:rPr lang="ru-RU"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fum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crește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conținutul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oxid</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bioxid</a:t>
            </a:r>
            <a:r>
              <a:rPr lang="en-US" sz="2800" dirty="0">
                <a:latin typeface="Times New Roman" panose="02020603050405020304" pitchFamily="18" charset="0"/>
                <a:cs typeface="Times New Roman" panose="02020603050405020304" pitchFamily="18" charset="0"/>
              </a:rPr>
              <a:t> de carbon, au </a:t>
            </a:r>
            <a:r>
              <a:rPr lang="en-US" sz="2800" dirty="0" err="1">
                <a:latin typeface="Times New Roman" panose="02020603050405020304" pitchFamily="18" charset="0"/>
                <a:cs typeface="Times New Roman" panose="02020603050405020304" pitchFamily="18" charset="0"/>
              </a:rPr>
              <a:t>loc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degajări</a:t>
            </a:r>
            <a:r>
              <a:rPr lang="en-US" sz="2800" dirty="0">
                <a:latin typeface="Times New Roman" panose="02020603050405020304" pitchFamily="18" charset="0"/>
                <a:cs typeface="Times New Roman" panose="02020603050405020304" pitchFamily="18" charset="0"/>
              </a:rPr>
              <a:t> intensive de </a:t>
            </a:r>
            <a:r>
              <a:rPr lang="en-US" sz="2800" dirty="0" err="1">
                <a:latin typeface="Times New Roman" panose="02020603050405020304" pitchFamily="18" charset="0"/>
                <a:cs typeface="Times New Roman" panose="02020603050405020304" pitchFamily="18" charset="0"/>
              </a:rPr>
              <a:t>fum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se reduce </a:t>
            </a:r>
            <a:r>
              <a:rPr lang="en-US" sz="2800" dirty="0" err="1">
                <a:latin typeface="Times New Roman" panose="02020603050405020304" pitchFamily="18" charset="0"/>
                <a:cs typeface="Times New Roman" panose="02020603050405020304" pitchFamily="18" charset="0"/>
              </a:rPr>
              <a:t>vizibilitatea</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924695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81128" cy="836436"/>
          </a:xfrm>
        </p:spPr>
        <p:txBody>
          <a:bodyPr/>
          <a:lstStyle/>
          <a:p>
            <a:pPr algn="ctr"/>
            <a:r>
              <a:rPr lang="ro-RO" sz="3600" b="1" dirty="0"/>
              <a:t>Activitatea de profilaxie</a:t>
            </a:r>
            <a:r>
              <a:rPr lang="ro-RO" sz="3600" dirty="0"/>
              <a:t>  include:</a:t>
            </a:r>
          </a:p>
        </p:txBody>
      </p:sp>
      <p:sp>
        <p:nvSpPr>
          <p:cNvPr id="3" name="Объект 2"/>
          <p:cNvSpPr>
            <a:spLocks noGrp="1"/>
          </p:cNvSpPr>
          <p:nvPr>
            <p:ph idx="1"/>
          </p:nvPr>
        </p:nvSpPr>
        <p:spPr>
          <a:xfrm>
            <a:off x="509666" y="1229193"/>
            <a:ext cx="11197652" cy="5276537"/>
          </a:xfrm>
        </p:spPr>
        <p:txBody>
          <a:bodyPr>
            <a:normAutofit/>
          </a:bodyPr>
          <a:lstStyle/>
          <a:p>
            <a:pPr lvl="0" algn="just"/>
            <a:r>
              <a:rPr lang="ro-RO" sz="2400" dirty="0">
                <a:latin typeface="Times New Roman" panose="02020603050405020304" pitchFamily="18" charset="0"/>
                <a:cs typeface="Times New Roman" panose="02020603050405020304" pitchFamily="18" charset="0"/>
              </a:rPr>
              <a:t>controlul periodic al stării securităţii împotriva incendiilor a obiectivului în ansamblu şi a unor sectoare separate, precum şi asigurarea controlului asupra executării la timp a măsurilor propuse;</a:t>
            </a:r>
          </a:p>
          <a:p>
            <a:pPr lvl="0" algn="just"/>
            <a:r>
              <a:rPr lang="ro-RO" sz="2400" dirty="0">
                <a:latin typeface="Times New Roman" panose="02020603050405020304" pitchFamily="18" charset="0"/>
                <a:cs typeface="Times New Roman" panose="02020603050405020304" pitchFamily="18" charset="0"/>
              </a:rPr>
              <a:t>efectuarea reviziilor tehnice împotriva incendiilor ale obiectivelor de către reprezentanţii organelor Supravegherii de stat a măsurilor contra incendiilor cu înmânarea dispoziţiilor privind neajunsurile depistate şi stabilirea unui control efectiv asupra executării acestor dispoziţii; </a:t>
            </a:r>
          </a:p>
          <a:p>
            <a:pPr lvl="0" algn="just"/>
            <a:r>
              <a:rPr lang="ro-RO" sz="2400" dirty="0">
                <a:latin typeface="Times New Roman" panose="02020603050405020304" pitchFamily="18" charset="0"/>
                <a:cs typeface="Times New Roman" panose="02020603050405020304" pitchFamily="18" charset="0"/>
              </a:rPr>
              <a:t>controlul permanent asupra executării lucrărilor cu pericol de incendiu, respectării regulilor de securitate contra incendiilor pe şantierele de construcţie, la reconstruirea şi reutilarea secţiilor, instalaţiilor, atelierelor, depozitelor şi altor încăperi;</a:t>
            </a:r>
          </a:p>
          <a:p>
            <a:pPr lvl="0" algn="just"/>
            <a:r>
              <a:rPr lang="ro-RO" sz="2400" dirty="0">
                <a:latin typeface="Times New Roman" panose="02020603050405020304" pitchFamily="18" charset="0"/>
                <a:cs typeface="Times New Roman" panose="02020603050405020304" pitchFamily="18" charset="0"/>
              </a:rPr>
              <a:t>efectuarea instruirilor angajaţilor întreprinderii privind problemele securităţii împotriva incendiilor;</a:t>
            </a:r>
          </a:p>
          <a:p>
            <a:endParaRPr lang="ro-RO" dirty="0"/>
          </a:p>
        </p:txBody>
      </p:sp>
    </p:spTree>
    <p:extLst>
      <p:ext uri="{BB962C8B-B14F-4D97-AF65-F5344CB8AC3E}">
        <p14:creationId xmlns:p14="http://schemas.microsoft.com/office/powerpoint/2010/main" val="27144163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701443" cy="596593"/>
          </a:xfrm>
        </p:spPr>
        <p:txBody>
          <a:bodyPr/>
          <a:lstStyle/>
          <a:p>
            <a:endParaRPr lang="ro-RO" dirty="0"/>
          </a:p>
        </p:txBody>
      </p:sp>
      <p:sp>
        <p:nvSpPr>
          <p:cNvPr id="3" name="Объект 2"/>
          <p:cNvSpPr>
            <a:spLocks noGrp="1"/>
          </p:cNvSpPr>
          <p:nvPr>
            <p:ph idx="1"/>
          </p:nvPr>
        </p:nvSpPr>
        <p:spPr>
          <a:xfrm>
            <a:off x="539646" y="1289154"/>
            <a:ext cx="11257613" cy="4959245"/>
          </a:xfrm>
        </p:spPr>
        <p:txBody>
          <a:bodyPr>
            <a:normAutofit/>
          </a:bodyPr>
          <a:lstStyle/>
          <a:p>
            <a:pPr marL="0" indent="0" algn="just">
              <a:buNone/>
            </a:pPr>
            <a:r>
              <a:rPr lang="ro-RO"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dependență</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volumul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încăperii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gradului</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etanșare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și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distribuție</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sarcinii</a:t>
            </a:r>
            <a:r>
              <a:rPr lang="en-US" sz="3200" dirty="0">
                <a:latin typeface="Times New Roman" panose="02020603050405020304" pitchFamily="18" charset="0"/>
                <a:cs typeface="Times New Roman" panose="02020603050405020304" pitchFamily="18" charset="0"/>
              </a:rPr>
              <a:t> la </a:t>
            </a:r>
            <a:r>
              <a:rPr lang="en-US" sz="3200" dirty="0" err="1">
                <a:latin typeface="Times New Roman" panose="02020603050405020304" pitchFamily="18" charset="0"/>
                <a:cs typeface="Times New Roman" panose="02020603050405020304" pitchFamily="18" charset="0"/>
              </a:rPr>
              <a:t>incendiu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etapa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inițială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durează</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5-40 minute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uneori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până</a:t>
            </a:r>
            <a:r>
              <a:rPr lang="en-US" sz="3200" dirty="0">
                <a:latin typeface="Times New Roman" panose="02020603050405020304" pitchFamily="18" charset="0"/>
                <a:cs typeface="Times New Roman" panose="02020603050405020304" pitchFamily="18" charset="0"/>
              </a:rPr>
              <a:t> la </a:t>
            </a:r>
            <a:r>
              <a:rPr lang="en-US" sz="3200" dirty="0" err="1">
                <a:latin typeface="Times New Roman" panose="02020603050405020304" pitchFamily="18" charset="0"/>
                <a:cs typeface="Times New Roman" panose="02020603050405020304" pitchFamily="18" charset="0"/>
              </a:rPr>
              <a:t>câteva</a:t>
            </a:r>
            <a:r>
              <a:rPr lang="en-US" sz="3200" dirty="0">
                <a:latin typeface="Times New Roman" panose="02020603050405020304" pitchFamily="18" charset="0"/>
                <a:cs typeface="Times New Roman" panose="02020603050405020304" pitchFamily="18" charset="0"/>
              </a:rPr>
              <a:t> ore). </a:t>
            </a:r>
            <a:r>
              <a:rPr lang="en-US" sz="3200" dirty="0" err="1">
                <a:latin typeface="Times New Roman" panose="02020603050405020304" pitchFamily="18" charset="0"/>
                <a:cs typeface="Times New Roman" panose="02020603050405020304" pitchFamily="18" charset="0"/>
              </a:rPr>
              <a:t>Condițiile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periculoase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pentru</a:t>
            </a:r>
            <a:r>
              <a:rPr lang="en-US" sz="3200" dirty="0">
                <a:latin typeface="Times New Roman" panose="02020603050405020304" pitchFamily="18" charset="0"/>
                <a:cs typeface="Times New Roman" panose="02020603050405020304" pitchFamily="18" charset="0"/>
              </a:rPr>
              <a:t> om </a:t>
            </a:r>
            <a:r>
              <a:rPr lang="en-US" sz="3200" dirty="0" err="1">
                <a:latin typeface="Times New Roman" panose="02020603050405020304" pitchFamily="18" charset="0"/>
                <a:cs typeface="Times New Roman" panose="02020603050405020304" pitchFamily="18" charset="0"/>
              </a:rPr>
              <a:t>apar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peste</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1-6 minute</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pPr marL="0" indent="0" algn="just">
              <a:buNone/>
            </a:pPr>
            <a:r>
              <a:rPr lang="ro-RO"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Etapa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inițială</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incendiului</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regulă</a:t>
            </a:r>
            <a:r>
              <a:rPr lang="en-US" sz="3200" dirty="0">
                <a:latin typeface="Times New Roman" panose="02020603050405020304" pitchFamily="18" charset="0"/>
                <a:cs typeface="Times New Roman" panose="02020603050405020304" pitchFamily="18" charset="0"/>
              </a:rPr>
              <a:t> nu </a:t>
            </a:r>
            <a:r>
              <a:rPr lang="en-US" sz="3200" dirty="0" err="1">
                <a:latin typeface="Times New Roman" panose="02020603050405020304" pitchFamily="18" charset="0"/>
                <a:cs typeface="Times New Roman" panose="02020603050405020304" pitchFamily="18" charset="0"/>
              </a:rPr>
              <a:t>influențează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considerabil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asupra</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R.F</a:t>
            </a:r>
            <a:r>
              <a:rPr lang="en-US" sz="3200" dirty="0">
                <a:latin typeface="Times New Roman" panose="02020603050405020304" pitchFamily="18" charset="0"/>
                <a:cs typeface="Times New Roman" panose="02020603050405020304" pitchFamily="18" charset="0"/>
              </a:rPr>
              <a:t>. a </a:t>
            </a:r>
            <a:r>
              <a:rPr lang="en-US" sz="3200" dirty="0" err="1">
                <a:latin typeface="Times New Roman" panose="02020603050405020304" pitchFamily="18" charset="0"/>
                <a:cs typeface="Times New Roman" panose="02020603050405020304" pitchFamily="18" charset="0"/>
              </a:rPr>
              <a:t>elementelor</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construcție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pentru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suprafețele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temperatura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este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joasă</a:t>
            </a:r>
            <a:r>
              <a:rPr lang="en-US" sz="3200" dirty="0">
                <a:latin typeface="Times New Roman" panose="02020603050405020304" pitchFamily="18" charset="0"/>
                <a:cs typeface="Times New Roman" panose="02020603050405020304" pitchFamily="18" charset="0"/>
              </a:rPr>
              <a:t>. </a:t>
            </a:r>
            <a:endParaRPr lang="ro-RO" sz="3200" dirty="0">
              <a:latin typeface="Times New Roman" panose="02020603050405020304" pitchFamily="18" charset="0"/>
              <a:cs typeface="Times New Roman" panose="02020603050405020304" pitchFamily="18" charset="0"/>
            </a:endParaRPr>
          </a:p>
          <a:p>
            <a:pPr algn="just"/>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92000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46217" cy="431702"/>
          </a:xfrm>
        </p:spPr>
        <p:txBody>
          <a:bodyPr/>
          <a:lstStyle/>
          <a:p>
            <a:endParaRPr lang="ro-RO" dirty="0"/>
          </a:p>
        </p:txBody>
      </p:sp>
      <p:sp>
        <p:nvSpPr>
          <p:cNvPr id="3" name="Объект 2"/>
          <p:cNvSpPr>
            <a:spLocks noGrp="1"/>
          </p:cNvSpPr>
          <p:nvPr>
            <p:ph idx="1"/>
          </p:nvPr>
        </p:nvSpPr>
        <p:spPr>
          <a:xfrm>
            <a:off x="344774" y="1184224"/>
            <a:ext cx="11422505" cy="5064176"/>
          </a:xfrm>
        </p:spPr>
        <p:txBody>
          <a:bodyPr>
            <a:norm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Etapei</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bază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corespunde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ridicarea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medii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volumice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până</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valori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maxime</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această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etapă</a:t>
            </a:r>
            <a:r>
              <a:rPr lang="en-US" sz="2800" dirty="0">
                <a:latin typeface="Times New Roman" panose="02020603050405020304" pitchFamily="18" charset="0"/>
                <a:cs typeface="Times New Roman" panose="02020603050405020304" pitchFamily="18" charset="0"/>
              </a:rPr>
              <a:t> are </a:t>
            </a:r>
            <a:r>
              <a:rPr lang="en-US" sz="2800" dirty="0" err="1">
                <a:latin typeface="Times New Roman" panose="02020603050405020304" pitchFamily="18" charset="0"/>
                <a:cs typeface="Times New Roman" panose="02020603050405020304" pitchFamily="18" charset="0"/>
              </a:rPr>
              <a:t>loc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 </a:t>
            </a:r>
            <a:r>
              <a:rPr lang="en-US" sz="2800" i="1" dirty="0">
                <a:latin typeface="Times New Roman" panose="02020603050405020304" pitchFamily="18" charset="0"/>
                <a:cs typeface="Times New Roman" panose="02020603050405020304" pitchFamily="18" charset="0"/>
              </a:rPr>
              <a:t>80-90%</a:t>
            </a:r>
            <a:r>
              <a:rPr lang="en-US" sz="2800" dirty="0">
                <a:latin typeface="Times New Roman" panose="02020603050405020304" pitchFamily="18" charset="0"/>
                <a:cs typeface="Times New Roman" panose="02020603050405020304" pitchFamily="18" charset="0"/>
              </a:rPr>
              <a:t> din masa </a:t>
            </a:r>
            <a:r>
              <a:rPr lang="en-US" sz="2800" dirty="0" err="1">
                <a:latin typeface="Times New Roman" panose="02020603050405020304" pitchFamily="18" charset="0"/>
                <a:cs typeface="Times New Roman" panose="02020603050405020304" pitchFamily="18" charset="0"/>
              </a:rPr>
              <a:t>volumică</a:t>
            </a:r>
            <a:r>
              <a:rPr lang="en-US" sz="2800" dirty="0">
                <a:latin typeface="Times New Roman" panose="02020603050405020304" pitchFamily="18" charset="0"/>
                <a:cs typeface="Times New Roman" panose="02020603050405020304" pitchFamily="18" charset="0"/>
              </a:rPr>
              <a:t> a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densitatea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gazelor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încăpere</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schimbă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într</a:t>
            </a:r>
            <a:r>
              <a:rPr lang="en-US" sz="2800" dirty="0">
                <a:latin typeface="Times New Roman" panose="02020603050405020304" pitchFamily="18" charset="0"/>
                <a:cs typeface="Times New Roman" panose="02020603050405020304" pitchFamily="18" charset="0"/>
              </a:rPr>
              <a:t>-un </a:t>
            </a:r>
            <a:r>
              <a:rPr lang="en-US" sz="2800" dirty="0" err="1">
                <a:latin typeface="Times New Roman" panose="02020603050405020304" pitchFamily="18" charset="0"/>
                <a:cs typeface="Times New Roman" panose="02020603050405020304" pitchFamily="18" charset="0"/>
              </a:rPr>
              <a:t>timp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nesemnificativ</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Acest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regim</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dezvoltare</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numește</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regim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stabil</a:t>
            </a:r>
            <a:r>
              <a:rPr lang="en-US" sz="2800" dirty="0">
                <a:latin typeface="Times New Roman" panose="02020603050405020304" pitchFamily="18" charset="0"/>
                <a:cs typeface="Times New Roman" panose="02020603050405020304" pitchFamily="18" charset="0"/>
              </a:rPr>
              <a:t>, la care </a:t>
            </a:r>
            <a:r>
              <a:rPr lang="en-US" sz="2800" dirty="0" err="1">
                <a:latin typeface="Times New Roman" panose="02020603050405020304" pitchFamily="18" charset="0"/>
                <a:cs typeface="Times New Roman" panose="02020603050405020304" pitchFamily="18" charset="0"/>
              </a:rPr>
              <a:t>debitul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gazelor</a:t>
            </a:r>
            <a:r>
              <a:rPr lang="en-US" sz="2800" dirty="0">
                <a:latin typeface="Times New Roman" panose="02020603050405020304" pitchFamily="18" charset="0"/>
                <a:cs typeface="Times New Roman" panose="02020603050405020304" pitchFamily="18" charset="0"/>
              </a:rPr>
              <a:t> evacuate din </a:t>
            </a:r>
            <a:r>
              <a:rPr lang="en-US" sz="2800" dirty="0" err="1">
                <a:latin typeface="Times New Roman" panose="02020603050405020304" pitchFamily="18" charset="0"/>
                <a:cs typeface="Times New Roman" panose="02020603050405020304" pitchFamily="18" charset="0"/>
              </a:rPr>
              <a:t>încăpere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aproximativ</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este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egal</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debitul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refulat</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produsele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piroliză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La </a:t>
            </a:r>
            <a:r>
              <a:rPr lang="en-US" sz="2800" i="1" dirty="0" err="1">
                <a:latin typeface="Times New Roman" panose="02020603050405020304" pitchFamily="18" charset="0"/>
                <a:cs typeface="Times New Roman" panose="02020603050405020304" pitchFamily="18" charset="0"/>
              </a:rPr>
              <a:t>etapa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finală</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incendiului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finalizează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procesul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treptat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scade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temperatura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gaze evacuate </a:t>
            </a:r>
            <a:r>
              <a:rPr lang="en-US" sz="2800" dirty="0" err="1">
                <a:latin typeface="Times New Roman" panose="02020603050405020304" pitchFamily="18" charset="0"/>
                <a:cs typeface="Times New Roman" panose="02020603050405020304" pitchFamily="18" charset="0"/>
              </a:rPr>
              <a:t>devine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raport</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cantitatea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refulat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produsele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piroliză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14403996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2550" y="452718"/>
            <a:ext cx="8942119" cy="1124622"/>
          </a:xfrm>
        </p:spPr>
        <p:txBody>
          <a:bodyPr/>
          <a:lstStyle/>
          <a:p>
            <a:pPr algn="ctr"/>
            <a:r>
              <a:rPr lang="x-none" sz="4000" dirty="0">
                <a:latin typeface="Times New Roman" panose="02020603050405020304" pitchFamily="18" charset="0"/>
                <a:cs typeface="Times New Roman" panose="02020603050405020304" pitchFamily="18" charset="0"/>
              </a:rPr>
              <a:t>Vă mulțumesc pentru atenție</a:t>
            </a:r>
            <a:endParaRPr lang="en-US" sz="40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2551" y="1577340"/>
            <a:ext cx="8942119" cy="4748509"/>
          </a:xfrm>
        </p:spPr>
      </p:pic>
    </p:spTree>
    <p:extLst>
      <p:ext uri="{BB962C8B-B14F-4D97-AF65-F5344CB8AC3E}">
        <p14:creationId xmlns:p14="http://schemas.microsoft.com/office/powerpoint/2010/main" val="522825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7"/>
            <a:ext cx="11331030" cy="341761"/>
          </a:xfrm>
        </p:spPr>
        <p:txBody>
          <a:bodyPr/>
          <a:lstStyle/>
          <a:p>
            <a:endParaRPr lang="ro-RO" dirty="0"/>
          </a:p>
        </p:txBody>
      </p:sp>
      <p:sp>
        <p:nvSpPr>
          <p:cNvPr id="3" name="Объект 2"/>
          <p:cNvSpPr>
            <a:spLocks noGrp="1"/>
          </p:cNvSpPr>
          <p:nvPr>
            <p:ph idx="1"/>
          </p:nvPr>
        </p:nvSpPr>
        <p:spPr>
          <a:xfrm>
            <a:off x="344774" y="1094282"/>
            <a:ext cx="11467475" cy="5456420"/>
          </a:xfrm>
        </p:spPr>
        <p:txBody>
          <a:bodyPr>
            <a:noAutofit/>
          </a:bodyPr>
          <a:lstStyle/>
          <a:p>
            <a:pPr lvl="0" algn="just"/>
            <a:r>
              <a:rPr lang="ro-RO" sz="2400" dirty="0">
                <a:latin typeface="Times New Roman" panose="02020603050405020304" pitchFamily="18" charset="0"/>
                <a:cs typeface="Times New Roman" panose="02020603050405020304" pitchFamily="18" charset="0"/>
              </a:rPr>
              <a:t>controlul stării de funcţionare şi întreţinerii corecte a mijloacelor automate staţionare şi primare de stingere a incendiilor, a sistemelor de alimentare cu apă şi informare despre incendiu;</a:t>
            </a:r>
          </a:p>
          <a:p>
            <a:pPr lvl="0" algn="just"/>
            <a:r>
              <a:rPr lang="ro-RO" sz="2400" dirty="0">
                <a:latin typeface="Times New Roman" panose="02020603050405020304" pitchFamily="18" charset="0"/>
                <a:cs typeface="Times New Roman" panose="02020603050405020304" pitchFamily="18" charset="0"/>
              </a:rPr>
              <a:t>pregătirea personalului formaţiunilor benevole de pompieri (F.B.P.) şi altor formaţiuni pentru efectuarea lucrului profilactic şi stingerea incendiilor şi a focarelor de incendiu;</a:t>
            </a:r>
          </a:p>
          <a:p>
            <a:pPr lvl="0" algn="just"/>
            <a:r>
              <a:rPr lang="ro-RO" sz="2400" dirty="0">
                <a:latin typeface="Times New Roman" panose="02020603050405020304" pitchFamily="18" charset="0"/>
                <a:cs typeface="Times New Roman" panose="02020603050405020304" pitchFamily="18" charset="0"/>
              </a:rPr>
              <a:t>instalarea în secţii, ateliere, depozite etc. a sistemelor automate de protecţie contra incendiilor.</a:t>
            </a:r>
          </a:p>
          <a:p>
            <a:pPr marL="0" indent="0" algn="just">
              <a:buNone/>
            </a:pPr>
            <a:r>
              <a:rPr lang="ro-RO" sz="2400" dirty="0">
                <a:latin typeface="Times New Roman" panose="02020603050405020304" pitchFamily="18" charset="0"/>
                <a:cs typeface="Times New Roman" panose="02020603050405020304" pitchFamily="18" charset="0"/>
              </a:rPr>
              <a:t>	Lucrul de profilaxie a incendiilor la întreprinderi îl efectuează organele IGSU, personalul unităţilor de combatere a incendiilor, comisiile tehnice de combatere a incendiilor, F.B.P.,  serviciile de tehnica securităţii, precum şi inspectorii netitulari de la organele autoadministrării locale.</a:t>
            </a:r>
          </a:p>
          <a:p>
            <a:pPr marL="0" indent="0" algn="just">
              <a:buNone/>
            </a:pPr>
            <a:r>
              <a:rPr lang="ro-RO" sz="2400" dirty="0">
                <a:latin typeface="Times New Roman" panose="02020603050405020304" pitchFamily="18" charset="0"/>
                <a:cs typeface="Times New Roman" panose="02020603050405020304" pitchFamily="18" charset="0"/>
              </a:rPr>
              <a:t>	Metoda de bază a activităţii de profilaxie a incendiilor – </a:t>
            </a:r>
            <a:r>
              <a:rPr lang="ro-RO" sz="2400" b="1" dirty="0">
                <a:latin typeface="Times New Roman" panose="02020603050405020304" pitchFamily="18" charset="0"/>
                <a:cs typeface="Times New Roman" panose="02020603050405020304" pitchFamily="18" charset="0"/>
              </a:rPr>
              <a:t>lichidarea imediată a neajunsurilor depistate – în termenul cel mai scurt.</a:t>
            </a:r>
            <a:endParaRPr lang="ro-RO" sz="2400" dirty="0">
              <a:latin typeface="Times New Roman" panose="02020603050405020304" pitchFamily="18" charset="0"/>
              <a:cs typeface="Times New Roman" panose="02020603050405020304" pitchFamily="18" charset="0"/>
            </a:endParaRPr>
          </a:p>
          <a:p>
            <a:pPr algn="just"/>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912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6138" cy="1400530"/>
          </a:xfrm>
        </p:spPr>
        <p:txBody>
          <a:bodyPr/>
          <a:lstStyle/>
          <a:p>
            <a:pPr algn="ctr"/>
            <a:r>
              <a:rPr lang="ro-RO" sz="3600" b="1" dirty="0">
                <a:latin typeface="Times New Roman" panose="02020603050405020304" pitchFamily="18" charset="0"/>
                <a:cs typeface="Times New Roman" panose="02020603050405020304" pitchFamily="18" charset="0"/>
              </a:rPr>
              <a:t>2. Asigurarea securităţii la in</a:t>
            </a:r>
            <a:r>
              <a:rPr lang="ru-RU" sz="3600" b="1" dirty="0">
                <a:latin typeface="Times New Roman" panose="02020603050405020304" pitchFamily="18" charset="0"/>
                <a:cs typeface="Times New Roman" panose="02020603050405020304" pitchFamily="18" charset="0"/>
              </a:rPr>
              <a:t>с</a:t>
            </a:r>
            <a:r>
              <a:rPr lang="ro-RO" sz="3600" b="1" dirty="0">
                <a:latin typeface="Times New Roman" panose="02020603050405020304" pitchFamily="18" charset="0"/>
                <a:cs typeface="Times New Roman" panose="02020603050405020304" pitchFamily="18" charset="0"/>
              </a:rPr>
              <a:t>endiu a obiectivelor</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56432" y="1484027"/>
            <a:ext cx="11107712" cy="4899284"/>
          </a:xfrm>
        </p:spPr>
        <p:txBody>
          <a:bodyPr/>
          <a:lstStyle/>
          <a:p>
            <a:pPr marL="0" indent="0" algn="just">
              <a:buNone/>
            </a:pPr>
            <a:r>
              <a:rPr lang="ro-RO" b="1" dirty="0"/>
              <a:t>1</a:t>
            </a:r>
            <a:r>
              <a:rPr lang="ro-RO" sz="3200" b="1" dirty="0">
                <a:latin typeface="Times New Roman" panose="02020603050405020304" pitchFamily="18" charset="0"/>
                <a:cs typeface="Times New Roman" panose="02020603050405020304" pitchFamily="18" charset="0"/>
              </a:rPr>
              <a:t>) Cerinţe de securitate faţă de sistemul de prvenire a incendiilor.</a:t>
            </a:r>
            <a:endParaRPr lang="ro-RO" sz="3200" dirty="0">
              <a:latin typeface="Times New Roman" panose="02020603050405020304" pitchFamily="18" charset="0"/>
              <a:cs typeface="Times New Roman" panose="02020603050405020304" pitchFamily="18" charset="0"/>
            </a:endParaRPr>
          </a:p>
          <a:p>
            <a:pPr marL="0" indent="0" algn="just">
              <a:buNone/>
            </a:pPr>
            <a:r>
              <a:rPr lang="ro-RO" sz="3200" b="1" dirty="0">
                <a:latin typeface="Times New Roman" panose="02020603050405020304" pitchFamily="18" charset="0"/>
                <a:cs typeface="Times New Roman" panose="02020603050405020304" pitchFamily="18" charset="0"/>
              </a:rPr>
              <a:t>2) Cerinţe faţă de sistemiul de protecţie împotriva incendiilor.</a:t>
            </a:r>
            <a:endParaRPr lang="ro-RO" sz="3200" dirty="0">
              <a:latin typeface="Times New Roman" panose="02020603050405020304" pitchFamily="18" charset="0"/>
              <a:cs typeface="Times New Roman" panose="02020603050405020304" pitchFamily="18" charset="0"/>
            </a:endParaRPr>
          </a:p>
          <a:p>
            <a:pPr marL="0" indent="0" algn="just">
              <a:buNone/>
            </a:pPr>
            <a:r>
              <a:rPr lang="ro-RO" sz="3200" b="1" dirty="0">
                <a:latin typeface="Times New Roman" panose="02020603050405020304" pitchFamily="18" charset="0"/>
                <a:cs typeface="Times New Roman" panose="02020603050405020304" pitchFamily="18" charset="0"/>
              </a:rPr>
              <a:t>3) Măsurile tehnico-organizatorice. </a:t>
            </a:r>
            <a:endParaRPr lang="ro-RO" sz="32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716992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1148" cy="1400530"/>
          </a:xfrm>
        </p:spPr>
        <p:txBody>
          <a:bodyPr/>
          <a:lstStyle/>
          <a:p>
            <a:pPr algn="ctr"/>
            <a:r>
              <a:rPr lang="ro-RO" sz="3600" b="1" dirty="0">
                <a:latin typeface="Times New Roman" panose="02020603050405020304" pitchFamily="18" charset="0"/>
                <a:cs typeface="Times New Roman" panose="02020603050405020304" pitchFamily="18" charset="0"/>
              </a:rPr>
              <a:t>3. Clasificarea materialelor şi substanţelor conform combustibilităţii</a:t>
            </a:r>
            <a:br>
              <a:rPr lang="ro-RO" dirty="0"/>
            </a:br>
            <a:endParaRPr lang="ro-RO" dirty="0"/>
          </a:p>
        </p:txBody>
      </p:sp>
      <p:sp>
        <p:nvSpPr>
          <p:cNvPr id="3" name="Объект 2"/>
          <p:cNvSpPr>
            <a:spLocks noGrp="1"/>
          </p:cNvSpPr>
          <p:nvPr>
            <p:ph idx="1"/>
          </p:nvPr>
        </p:nvSpPr>
        <p:spPr>
          <a:xfrm>
            <a:off x="329784" y="1693890"/>
            <a:ext cx="11437495" cy="4916772"/>
          </a:xfrm>
        </p:spPr>
        <p:txBody>
          <a:bodyPr>
            <a:normAutofit/>
          </a:bodyPr>
          <a:lstStyle/>
          <a:p>
            <a:pPr mar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Combustibilitatea</a:t>
            </a:r>
            <a:r>
              <a:rPr lang="en-US" sz="2800" i="1" dirty="0">
                <a:latin typeface="Times New Roman" panose="02020603050405020304" pitchFamily="18" charset="0"/>
                <a:cs typeface="Times New Roman" panose="02020603050405020304" pitchFamily="18" charset="0"/>
              </a:rPr>
              <a:t>,</a:t>
            </a:r>
            <a:r>
              <a:rPr lang="ro-RO" sz="2800" i="1"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proprietatea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unui</a:t>
            </a:r>
            <a:r>
              <a:rPr lang="en-US" sz="2800" dirty="0">
                <a:latin typeface="Times New Roman" panose="02020603050405020304" pitchFamily="18" charset="0"/>
                <a:cs typeface="Times New Roman" panose="02020603050405020304" pitchFamily="18" charset="0"/>
              </a:rPr>
              <a:t> material de a se </a:t>
            </a:r>
            <a:r>
              <a:rPr lang="en-US" sz="2800" dirty="0" err="1">
                <a:latin typeface="Times New Roman" panose="02020603050405020304" pitchFamily="18" charset="0"/>
                <a:cs typeface="Times New Roman" panose="02020603050405020304" pitchFamily="18" charset="0"/>
              </a:rPr>
              <a:t>aprinde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şi</a:t>
            </a:r>
            <a:r>
              <a:rPr lang="en-US" sz="2800" dirty="0">
                <a:latin typeface="Times New Roman" panose="02020603050405020304" pitchFamily="18" charset="0"/>
                <a:cs typeface="Times New Roman" panose="02020603050405020304" pitchFamily="18" charset="0"/>
              </a:rPr>
              <a:t> de a </a:t>
            </a:r>
            <a:r>
              <a:rPr lang="en-US" sz="2800" dirty="0" err="1">
                <a:latin typeface="Times New Roman" panose="02020603050405020304" pitchFamily="18" charset="0"/>
                <a:cs typeface="Times New Roman" panose="02020603050405020304" pitchFamily="18" charset="0"/>
              </a:rPr>
              <a:t>arde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prezenţa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aerului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contribuind</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creşterea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cantităţii</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căldură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dezvoltată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se impart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gaze, </a:t>
            </a:r>
            <a:r>
              <a:rPr lang="en-US" sz="2800" dirty="0" err="1">
                <a:latin typeface="Times New Roman" panose="02020603050405020304" pitchFamily="18" charset="0"/>
                <a:cs typeface="Times New Roman" panose="02020603050405020304" pitchFamily="18" charset="0"/>
              </a:rPr>
              <a:t>lichide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solide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După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capaci</a:t>
            </a:r>
            <a:r>
              <a:rPr lang="ro-RO" sz="2800" dirty="0">
                <a:latin typeface="Times New Roman" panose="02020603050405020304" pitchFamily="18" charset="0"/>
                <a:cs typeface="Times New Roman" panose="02020603050405020304" pitchFamily="18" charset="0"/>
              </a:rPr>
              <a:t>t</a:t>
            </a:r>
            <a:r>
              <a:rPr lang="en-US" sz="2800" dirty="0" err="1">
                <a:latin typeface="Times New Roman" panose="02020603050405020304" pitchFamily="18" charset="0"/>
                <a:cs typeface="Times New Roman" panose="02020603050405020304" pitchFamily="18" charset="0"/>
              </a:rPr>
              <a:t>atea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combustie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substanţele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materialele</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împart</a:t>
            </a:r>
            <a:r>
              <a:rPr lang="en-US" sz="2800" dirty="0">
                <a:latin typeface="Times New Roman" panose="02020603050405020304" pitchFamily="18" charset="0"/>
                <a:cs typeface="Times New Roman" panose="02020603050405020304" pitchFamily="18" charset="0"/>
              </a:rPr>
              <a:t> din </a:t>
            </a:r>
            <a:r>
              <a:rPr lang="en-US" sz="2800" dirty="0" err="1">
                <a:latin typeface="Times New Roman" panose="02020603050405020304" pitchFamily="18" charset="0"/>
                <a:cs typeface="Times New Roman" panose="02020603050405020304" pitchFamily="18" charset="0"/>
              </a:rPr>
              <a:t>punct</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vedere</a:t>
            </a:r>
            <a:r>
              <a:rPr lang="en-US" sz="2800" dirty="0">
                <a:latin typeface="Times New Roman" panose="02020603050405020304" pitchFamily="18" charset="0"/>
                <a:cs typeface="Times New Roman" panose="02020603050405020304" pitchFamily="18" charset="0"/>
              </a:rPr>
              <a:t> al </a:t>
            </a:r>
            <a:r>
              <a:rPr lang="en-US" sz="2800" dirty="0" err="1">
                <a:latin typeface="Times New Roman" panose="02020603050405020304" pitchFamily="18" charset="0"/>
                <a:cs typeface="Times New Roman" panose="02020603050405020304" pitchFamily="18" charset="0"/>
              </a:rPr>
              <a:t>combustibilităţii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două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grupe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lv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Incombustibile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C</a:t>
            </a:r>
            <a:r>
              <a:rPr lang="en-US" sz="2800" i="1" baseline="-25000" dirty="0">
                <a:latin typeface="Times New Roman" panose="02020603050405020304" pitchFamily="18" charset="0"/>
                <a:cs typeface="Times New Roman" panose="02020603050405020304" pitchFamily="18" charset="0"/>
              </a:rPr>
              <a:t>o</a:t>
            </a:r>
            <a:r>
              <a:rPr lang="en-US" sz="2800" i="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sunt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cele</a:t>
            </a:r>
            <a:r>
              <a:rPr lang="en-US" sz="2800" dirty="0">
                <a:latin typeface="Times New Roman" panose="02020603050405020304" pitchFamily="18" charset="0"/>
                <a:cs typeface="Times New Roman" panose="02020603050405020304" pitchFamily="18" charset="0"/>
              </a:rPr>
              <a:t> care sub </a:t>
            </a:r>
            <a:r>
              <a:rPr lang="en-US" sz="2800" dirty="0" err="1">
                <a:latin typeface="Times New Roman" panose="02020603050405020304" pitchFamily="18" charset="0"/>
                <a:cs typeface="Times New Roman" panose="02020603050405020304" pitchFamily="18" charset="0"/>
              </a:rPr>
              <a:t>acţiunea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focului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temperaturilor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înalte</a:t>
            </a:r>
            <a:r>
              <a:rPr lang="en-US" sz="2800" dirty="0">
                <a:latin typeface="Times New Roman" panose="02020603050405020304" pitchFamily="18" charset="0"/>
                <a:cs typeface="Times New Roman" panose="02020603050405020304" pitchFamily="18" charset="0"/>
              </a:rPr>
              <a:t> nu se </a:t>
            </a:r>
            <a:r>
              <a:rPr lang="en-US" sz="2800" dirty="0" err="1">
                <a:latin typeface="Times New Roman" panose="02020603050405020304" pitchFamily="18" charset="0"/>
                <a:cs typeface="Times New Roman" panose="02020603050405020304" pitchFamily="18" charset="0"/>
              </a:rPr>
              <a:t>aprind</a:t>
            </a:r>
            <a:r>
              <a:rPr lang="en-US" sz="2800" dirty="0">
                <a:latin typeface="Times New Roman" panose="02020603050405020304" pitchFamily="18" charset="0"/>
                <a:cs typeface="Times New Roman" panose="02020603050405020304" pitchFamily="18" charset="0"/>
              </a:rPr>
              <a:t>, nu </a:t>
            </a:r>
            <a:r>
              <a:rPr lang="en-US" sz="2800" dirty="0" err="1">
                <a:latin typeface="Times New Roman" panose="02020603050405020304" pitchFamily="18" charset="0"/>
                <a:cs typeface="Times New Roman" panose="02020603050405020304" pitchFamily="18" charset="0"/>
              </a:rPr>
              <a:t>ard</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mocnit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şi</a:t>
            </a:r>
            <a:r>
              <a:rPr lang="en-US" sz="2800" dirty="0">
                <a:latin typeface="Times New Roman" panose="02020603050405020304" pitchFamily="18" charset="0"/>
                <a:cs typeface="Times New Roman" panose="02020603050405020304" pitchFamily="18" charset="0"/>
              </a:rPr>
              <a:t> nu se </a:t>
            </a:r>
            <a:r>
              <a:rPr lang="en-US" sz="2800" dirty="0" err="1">
                <a:latin typeface="Times New Roman" panose="02020603050405020304" pitchFamily="18" charset="0"/>
                <a:cs typeface="Times New Roman" panose="02020603050405020304" pitchFamily="18" charset="0"/>
              </a:rPr>
              <a:t>carbonizează</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40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1148" cy="461682"/>
          </a:xfrm>
        </p:spPr>
        <p:txBody>
          <a:bodyPr/>
          <a:lstStyle/>
          <a:p>
            <a:endParaRPr lang="ro-RO" dirty="0"/>
          </a:p>
        </p:txBody>
      </p:sp>
      <p:sp>
        <p:nvSpPr>
          <p:cNvPr id="3" name="Объект 2"/>
          <p:cNvSpPr>
            <a:spLocks noGrp="1"/>
          </p:cNvSpPr>
          <p:nvPr>
            <p:ph idx="1"/>
          </p:nvPr>
        </p:nvSpPr>
        <p:spPr>
          <a:xfrm>
            <a:off x="359764" y="1229194"/>
            <a:ext cx="11422505" cy="5396458"/>
          </a:xfrm>
        </p:spPr>
        <p:txBody>
          <a:bodyPr>
            <a:normAutofit/>
          </a:bodyPr>
          <a:lstStyle/>
          <a:p>
            <a:pPr marL="0" lv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sunt</a:t>
            </a:r>
            <a:r>
              <a:rPr lang="en-US" sz="2800" dirty="0">
                <a:latin typeface="Times New Roman" panose="02020603050405020304" pitchFamily="18" charset="0"/>
                <a:cs typeface="Times New Roman" panose="02020603050405020304" pitchFamily="18" charset="0"/>
              </a:rPr>
              <a:t> care,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funcţie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proprietatea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lor</a:t>
            </a:r>
            <a:r>
              <a:rPr lang="en-US" sz="2800" dirty="0">
                <a:latin typeface="Times New Roman" panose="02020603050405020304" pitchFamily="18" charset="0"/>
                <a:cs typeface="Times New Roman" panose="02020603050405020304" pitchFamily="18" charset="0"/>
              </a:rPr>
              <a:t> de a se </a:t>
            </a:r>
            <a:r>
              <a:rPr lang="en-US" sz="2800" dirty="0" err="1">
                <a:latin typeface="Times New Roman" panose="02020603050405020304" pitchFamily="18" charset="0"/>
                <a:cs typeface="Times New Roman" panose="02020603050405020304" pitchFamily="18" charset="0"/>
              </a:rPr>
              <a:t>aprinde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uşor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greu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şi</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capacitatea</a:t>
            </a:r>
            <a:r>
              <a:rPr lang="en-US" sz="2800" dirty="0">
                <a:latin typeface="Times New Roman" panose="02020603050405020304" pitchFamily="18" charset="0"/>
                <a:cs typeface="Times New Roman" panose="02020603050405020304" pitchFamily="18" charset="0"/>
              </a:rPr>
              <a:t> de a </a:t>
            </a:r>
            <a:r>
              <a:rPr lang="en-US" sz="2800" dirty="0" err="1">
                <a:latin typeface="Times New Roman" panose="02020603050405020304" pitchFamily="18" charset="0"/>
                <a:cs typeface="Times New Roman" panose="02020603050405020304" pitchFamily="18" charset="0"/>
              </a:rPr>
              <a:t>contribui</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ardere</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clasifică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patru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clase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combustibilitate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C</a:t>
            </a:r>
            <a:r>
              <a:rPr lang="en-US" sz="2800" i="1" baseline="-25000" dirty="0">
                <a:latin typeface="Times New Roman" panose="02020603050405020304" pitchFamily="18" charset="0"/>
                <a:cs typeface="Times New Roman" panose="02020603050405020304" pitchFamily="18" charset="0"/>
              </a:rPr>
              <a:t>1</a:t>
            </a:r>
            <a:r>
              <a:rPr lang="en-US" sz="2800" dirty="0">
                <a:latin typeface="Times New Roman" panose="02020603050405020304" pitchFamily="18" charset="0"/>
                <a:cs typeface="Times New Roman" panose="02020603050405020304" pitchFamily="18" charset="0"/>
              </a:rPr>
              <a:t> – slab </a:t>
            </a:r>
            <a:r>
              <a:rPr lang="en-US" sz="2800"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C</a:t>
            </a:r>
            <a:r>
              <a:rPr lang="en-US" sz="2800" i="1" baseline="-25000" dirty="0">
                <a:latin typeface="Times New Roman" panose="02020603050405020304" pitchFamily="18" charset="0"/>
                <a:cs typeface="Times New Roman" panose="02020603050405020304" pitchFamily="18" charset="0"/>
              </a:rPr>
              <a:t>2</a:t>
            </a:r>
            <a:r>
              <a:rPr lang="en-US" sz="2800" i="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moderat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C</a:t>
            </a:r>
            <a:r>
              <a:rPr lang="en-US" sz="2800" i="1" baseline="-25000"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rPr>
              <a:t> – normal </a:t>
            </a:r>
            <a:r>
              <a:rPr lang="en-US" sz="2800"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lvl="0" algn="just"/>
            <a:r>
              <a:rPr lang="en-US" sz="2800" i="1" dirty="0">
                <a:latin typeface="Times New Roman" panose="02020603050405020304" pitchFamily="18" charset="0"/>
                <a:cs typeface="Times New Roman" panose="02020603050405020304" pitchFamily="18" charset="0"/>
              </a:rPr>
              <a:t>C</a:t>
            </a:r>
            <a:r>
              <a:rPr lang="en-US" sz="2800" i="1"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puternic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Materialele</a:t>
            </a:r>
            <a:r>
              <a:rPr lang="en-US" sz="2800" dirty="0">
                <a:latin typeface="Times New Roman" panose="02020603050405020304" pitchFamily="18" charset="0"/>
                <a:cs typeface="Times New Roman" panose="02020603050405020304" pitchFamily="18" charset="0"/>
              </a:rPr>
              <a:t> din </a:t>
            </a:r>
            <a:r>
              <a:rPr lang="en-US" sz="2800" dirty="0" err="1">
                <a:latin typeface="Times New Roman" panose="02020603050405020304" pitchFamily="18" charset="0"/>
                <a:cs typeface="Times New Roman" panose="02020603050405020304" pitchFamily="18" charset="0"/>
              </a:rPr>
              <a:t>grupele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C</a:t>
            </a:r>
            <a:r>
              <a:rPr lang="en-US" sz="2800" i="1" baseline="-25000" dirty="0">
                <a:latin typeface="Times New Roman" panose="02020603050405020304" pitchFamily="18" charset="0"/>
                <a:cs typeface="Times New Roman" panose="02020603050405020304" pitchFamily="18" charset="0"/>
              </a:rPr>
              <a:t>1</a:t>
            </a:r>
            <a:r>
              <a:rPr lang="en-US" sz="2800" i="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C</a:t>
            </a:r>
            <a:r>
              <a:rPr lang="en-US" sz="2800" i="1"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sunt</a:t>
            </a:r>
            <a:r>
              <a:rPr lang="en-US" sz="2800" dirty="0">
                <a:latin typeface="Times New Roman" panose="02020603050405020304" pitchFamily="18" charset="0"/>
                <a:cs typeface="Times New Roman" panose="02020603050405020304" pitchFamily="18" charset="0"/>
              </a:rPr>
              <a:t> definite </a:t>
            </a:r>
            <a:r>
              <a:rPr lang="en-US" sz="2800" b="1" dirty="0">
                <a:latin typeface="Times New Roman" panose="02020603050405020304" pitchFamily="18" charset="0"/>
                <a:cs typeface="Times New Roman" panose="02020603050405020304" pitchFamily="18" charset="0"/>
              </a:rPr>
              <a:t>ca </a:t>
            </a:r>
            <a:r>
              <a:rPr lang="en-US" sz="2800" b="1" dirty="0" err="1">
                <a:latin typeface="Times New Roman" panose="02020603050405020304" pitchFamily="18" charset="0"/>
                <a:cs typeface="Times New Roman" panose="02020603050405020304" pitchFamily="18" charset="0"/>
              </a:rPr>
              <a:t>greu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având</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numai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cazul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existenţei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surse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exterioare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foc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temperaturi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înalte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1476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6079" cy="686534"/>
          </a:xfrm>
        </p:spPr>
        <p:txBody>
          <a:bodyPr/>
          <a:lstStyle/>
          <a:p>
            <a:pPr algn="ctr"/>
            <a:r>
              <a:rPr lang="en-US" sz="3600" b="1" dirty="0" err="1">
                <a:latin typeface="Times New Roman" panose="02020603050405020304" pitchFamily="18" charset="0"/>
                <a:cs typeface="Times New Roman" panose="02020603050405020304" pitchFamily="18" charset="0"/>
              </a:rPr>
              <a:t>Substanțele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greu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combustibile</a:t>
            </a:r>
            <a:r>
              <a:rPr lang="en-US" sz="3600" b="1" dirty="0">
                <a:latin typeface="Times New Roman" panose="02020603050405020304" pitchFamily="18" charset="0"/>
                <a:cs typeface="Times New Roman" panose="02020603050405020304" pitchFamily="18" charset="0"/>
              </a:rPr>
              <a:t> (C1 </a:t>
            </a:r>
            <a:r>
              <a:rPr lang="en-US" sz="3600" b="1" dirty="0" err="1">
                <a:latin typeface="Times New Roman" panose="02020603050405020304" pitchFamily="18" charset="0"/>
                <a:cs typeface="Times New Roman" panose="02020603050405020304" pitchFamily="18" charset="0"/>
              </a:rPr>
              <a:t>și</a:t>
            </a:r>
            <a:r>
              <a:rPr lang="en-US" sz="3600" b="1" dirty="0">
                <a:latin typeface="Times New Roman" panose="02020603050405020304" pitchFamily="18" charset="0"/>
                <a:cs typeface="Times New Roman" panose="02020603050405020304" pitchFamily="18" charset="0"/>
              </a:rPr>
              <a:t> C2).</a:t>
            </a:r>
            <a:endParaRPr lang="ro-RO"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9706" y="1139252"/>
            <a:ext cx="11347554" cy="5456420"/>
          </a:xfrm>
        </p:spPr>
        <p:txBody>
          <a:bodyPr>
            <a:normAutofit lnSpcReduction="10000"/>
          </a:bodyPr>
          <a:lstStyle/>
          <a:p>
            <a:pPr marL="0" indent="0" algn="just">
              <a:buNone/>
            </a:pPr>
            <a:r>
              <a:rPr lang="ro-RO" sz="2800" i="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Aceste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sunt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substanțe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omogene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după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pericolul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incendiu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clasifică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I </a:t>
            </a:r>
            <a:r>
              <a:rPr lang="en-US" sz="2800" i="1" dirty="0" err="1">
                <a:latin typeface="Times New Roman" panose="02020603050405020304" pitchFamily="18" charset="0"/>
                <a:cs typeface="Times New Roman" panose="02020603050405020304" pitchFamily="18" charset="0"/>
              </a:rPr>
              <a:t>grupă</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arderea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este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posibilă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numai</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prezența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surse</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aprindere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puternice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spre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exemplu</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incendiu</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II </a:t>
            </a:r>
            <a:r>
              <a:rPr lang="en-US" sz="2800" i="1" dirty="0" err="1">
                <a:latin typeface="Times New Roman" panose="02020603050405020304" pitchFamily="18" charset="0"/>
                <a:cs typeface="Times New Roman" panose="02020603050405020304" pitchFamily="18" charset="0"/>
              </a:rPr>
              <a:t>grupă</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sunt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capabile</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încălzire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degaje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vapori</a:t>
            </a:r>
            <a:r>
              <a:rPr lang="en-US" sz="2800" dirty="0">
                <a:latin typeface="Times New Roman" panose="02020603050405020304" pitchFamily="18" charset="0"/>
                <a:cs typeface="Times New Roman" panose="02020603050405020304" pitchFamily="18" charset="0"/>
              </a:rPr>
              <a:t> de gaze </a:t>
            </a:r>
            <a:r>
              <a:rPr lang="en-US" sz="2800" dirty="0" err="1">
                <a:latin typeface="Times New Roman" panose="02020603050405020304" pitchFamily="18" charset="0"/>
                <a:cs typeface="Times New Roman" panose="02020603050405020304" pitchFamily="18" charset="0"/>
              </a:rPr>
              <a:t>combustibile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având</a:t>
            </a:r>
            <a:r>
              <a:rPr lang="en-US" sz="2800" dirty="0">
                <a:latin typeface="Times New Roman" panose="02020603050405020304" pitchFamily="18" charset="0"/>
                <a:cs typeface="Times New Roman" panose="02020603050405020304" pitchFamily="18" charset="0"/>
              </a:rPr>
              <a:t> un </a:t>
            </a:r>
            <a:r>
              <a:rPr lang="en-US" sz="2800" dirty="0" err="1">
                <a:latin typeface="Times New Roman" panose="02020603050405020304" pitchFamily="18" charset="0"/>
                <a:cs typeface="Times New Roman" panose="02020603050405020304" pitchFamily="18" charset="0"/>
              </a:rPr>
              <a:t>domeniu</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inflamabilitate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determinat</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Substanțele</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incombustibile</a:t>
            </a:r>
            <a:r>
              <a:rPr lang="en-US" sz="2800" i="1" dirty="0">
                <a:latin typeface="Times New Roman" panose="02020603050405020304" pitchFamily="18" charset="0"/>
                <a:cs typeface="Times New Roman" panose="02020603050405020304" pitchFamily="18" charset="0"/>
              </a:rPr>
              <a:t> (C</a:t>
            </a:r>
            <a:r>
              <a:rPr lang="en-US" sz="2800" i="1" baseline="-25000" dirty="0">
                <a:latin typeface="Times New Roman" panose="02020603050405020304" pitchFamily="18" charset="0"/>
                <a:cs typeface="Times New Roman" panose="02020603050405020304" pitchFamily="18" charset="0"/>
              </a:rPr>
              <a:t>0</a:t>
            </a:r>
            <a:r>
              <a:rPr lang="en-US" sz="2800" i="1"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După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inflamabilitate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S.C.</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clasifică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grupe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In1</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greu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inflamabile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In2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moderat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inflamabile</a:t>
            </a:r>
            <a:r>
              <a:rPr lang="en-US" sz="2800" dirty="0">
                <a:latin typeface="Times New Roman" panose="02020603050405020304" pitchFamily="18" charset="0"/>
                <a:cs typeface="Times New Roman" panose="02020603050405020304" pitchFamily="18" charset="0"/>
              </a:rPr>
              <a:t>; </a:t>
            </a:r>
            <a:endParaRPr lang="ro-RO"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In3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uşor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inflamabile</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638202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1069" cy="566613"/>
          </a:xfrm>
        </p:spPr>
        <p:txBody>
          <a:bodyPr/>
          <a:lstStyle/>
          <a:p>
            <a:endParaRPr lang="ro-RO" dirty="0"/>
          </a:p>
        </p:txBody>
      </p:sp>
      <p:sp>
        <p:nvSpPr>
          <p:cNvPr id="3" name="Объект 2"/>
          <p:cNvSpPr>
            <a:spLocks noGrp="1"/>
          </p:cNvSpPr>
          <p:nvPr>
            <p:ph idx="1"/>
          </p:nvPr>
        </p:nvSpPr>
        <p:spPr>
          <a:xfrm>
            <a:off x="389744" y="1289154"/>
            <a:ext cx="11377535" cy="5261548"/>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Către</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substanțele</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ușor</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inflamabile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In3</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raportă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celuloza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polistirolul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rumegușul</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lemn</a:t>
            </a:r>
            <a:r>
              <a:rPr lang="en-US" sz="2800" dirty="0">
                <a:latin typeface="Times New Roman" panose="02020603050405020304" pitchFamily="18" charset="0"/>
                <a:cs typeface="Times New Roman" panose="02020603050405020304" pitchFamily="18" charset="0"/>
              </a:rPr>
              <a:t> etc., </a:t>
            </a:r>
            <a:r>
              <a:rPr lang="en-US" sz="2800" dirty="0" err="1">
                <a:latin typeface="Times New Roman" panose="02020603050405020304" pitchFamily="18" charset="0"/>
                <a:cs typeface="Times New Roman" panose="02020603050405020304" pitchFamily="18" charset="0"/>
              </a:rPr>
              <a:t>substanțele</a:t>
            </a:r>
            <a:r>
              <a:rPr lang="en-US" sz="2800" dirty="0">
                <a:latin typeface="Times New Roman" panose="02020603050405020304" pitchFamily="18" charset="0"/>
                <a:cs typeface="Times New Roman" panose="02020603050405020304" pitchFamily="18" charset="0"/>
              </a:rPr>
              <a:t> care </a:t>
            </a:r>
            <a:r>
              <a:rPr lang="en-US" sz="2800" dirty="0" err="1">
                <a:latin typeface="Times New Roman" panose="02020603050405020304" pitchFamily="18" charset="0"/>
                <a:cs typeface="Times New Roman" panose="02020603050405020304" pitchFamily="18" charset="0"/>
              </a:rPr>
              <a:t>sunt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capabile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fără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încălzire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suplimentară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să</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aprindă</a:t>
            </a:r>
            <a:r>
              <a:rPr lang="en-US" sz="2800" dirty="0">
                <a:latin typeface="Times New Roman" panose="02020603050405020304" pitchFamily="18" charset="0"/>
                <a:cs typeface="Times New Roman" panose="02020603050405020304" pitchFamily="18" charset="0"/>
              </a:rPr>
              <a:t> de la o </a:t>
            </a:r>
            <a:r>
              <a:rPr lang="en-US" sz="2800" dirty="0" err="1">
                <a:latin typeface="Times New Roman" panose="02020603050405020304" pitchFamily="18" charset="0"/>
                <a:cs typeface="Times New Roman" panose="02020603050405020304" pitchFamily="18" charset="0"/>
              </a:rPr>
              <a:t>sursă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aprindere</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energie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redusă</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chibrit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scînteie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țigări</a:t>
            </a:r>
            <a:r>
              <a:rPr lang="en-US" sz="2800" dirty="0">
                <a:latin typeface="Times New Roman" panose="02020603050405020304" pitchFamily="18" charset="0"/>
                <a:cs typeface="Times New Roman" panose="02020603050405020304" pitchFamily="18" charset="0"/>
              </a:rPr>
              <a:t> etc. </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Către</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substanțele</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moderat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inflamabile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In2</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raportă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lemnul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cărbunele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hârtia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stocuri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țesătura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rulouri</a:t>
            </a:r>
            <a:r>
              <a:rPr lang="en-US" sz="2800" dirty="0">
                <a:latin typeface="Times New Roman" panose="02020603050405020304" pitchFamily="18" charset="0"/>
                <a:cs typeface="Times New Roman" panose="02020603050405020304" pitchFamily="18" charset="0"/>
              </a:rPr>
              <a:t>.</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Către</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substanțele</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solide</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greu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inflamabile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In1</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raportă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hârtia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presată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prelată</a:t>
            </a:r>
            <a:r>
              <a:rPr lang="en-US" sz="2800" dirty="0">
                <a:latin typeface="Times New Roman" panose="02020603050405020304" pitchFamily="18" charset="0"/>
                <a:cs typeface="Times New Roman" panose="02020603050405020304" pitchFamily="18" charset="0"/>
              </a:rPr>
              <a:t> artificial, </a:t>
            </a:r>
            <a:r>
              <a:rPr lang="en-US" sz="2800" dirty="0" err="1">
                <a:latin typeface="Times New Roman" panose="02020603050405020304" pitchFamily="18" charset="0"/>
                <a:cs typeface="Times New Roman" panose="02020603050405020304" pitchFamily="18" charset="0"/>
              </a:rPr>
              <a:t>lemnul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tratat</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soluții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ignifuge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plăcile</a:t>
            </a:r>
            <a:r>
              <a:rPr lang="en-US" sz="2800" dirty="0">
                <a:latin typeface="Times New Roman" panose="02020603050405020304" pitchFamily="18" charset="0"/>
                <a:cs typeface="Times New Roman" panose="02020603050405020304" pitchFamily="18" charset="0"/>
              </a:rPr>
              <a:t> din </a:t>
            </a:r>
            <a:r>
              <a:rPr lang="en-US" sz="2800" dirty="0" err="1">
                <a:latin typeface="Times New Roman" panose="02020603050405020304" pitchFamily="18" charset="0"/>
                <a:cs typeface="Times New Roman" panose="02020603050405020304" pitchFamily="18" charset="0"/>
              </a:rPr>
              <a:t>policlorvinil</a:t>
            </a:r>
            <a:r>
              <a:rPr lang="en-US" sz="2800" dirty="0">
                <a:latin typeface="Times New Roman" panose="02020603050405020304" pitchFamily="18" charset="0"/>
                <a:cs typeface="Times New Roman" panose="02020603050405020304" pitchFamily="18" charset="0"/>
              </a:rPr>
              <a:t> etc.). </a:t>
            </a:r>
            <a:endParaRPr lang="ro-RO" sz="2800" dirty="0">
              <a:latin typeface="Times New Roman" panose="02020603050405020304" pitchFamily="18" charset="0"/>
              <a:cs typeface="Times New Roman" panose="02020603050405020304" pitchFamily="18" charset="0"/>
            </a:endParaRP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46470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6D698526F68942B86FA32771882233" ma:contentTypeVersion="4" ma:contentTypeDescription="Create a new document." ma:contentTypeScope="" ma:versionID="5c24fb349974587ff073a22d7c12f2a4">
  <xsd:schema xmlns:xsd="http://www.w3.org/2001/XMLSchema" xmlns:xs="http://www.w3.org/2001/XMLSchema" xmlns:p="http://schemas.microsoft.com/office/2006/metadata/properties" xmlns:ns2="de854e4e-149e-409d-afb2-37dc5a1081fe" targetNamespace="http://schemas.microsoft.com/office/2006/metadata/properties" ma:root="true" ma:fieldsID="05f44ef25917a3c5d89f802ce8c6d1f8" ns2:_="">
    <xsd:import namespace="de854e4e-149e-409d-afb2-37dc5a1081f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854e4e-149e-409d-afb2-37dc5a1081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9CF00E-5658-4CAF-B7E6-351C0972D86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7C17DF8-59CF-4988-95BB-5F59854B848C}">
  <ds:schemaRefs>
    <ds:schemaRef ds:uri="http://schemas.microsoft.com/sharepoint/v3/contenttype/forms"/>
  </ds:schemaRefs>
</ds:datastoreItem>
</file>

<file path=customXml/itemProps3.xml><?xml version="1.0" encoding="utf-8"?>
<ds:datastoreItem xmlns:ds="http://schemas.openxmlformats.org/officeDocument/2006/customXml" ds:itemID="{78E7E7EB-47E7-49EC-B105-0FFD94ED80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854e4e-149e-409d-afb2-37dc5a1081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Template>
  <TotalTime>2269</TotalTime>
  <Words>3608</Words>
  <Application>Microsoft Office PowerPoint</Application>
  <PresentationFormat>Widescreen</PresentationFormat>
  <Paragraphs>165</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Calibri</vt:lpstr>
      <vt:lpstr>Century Gothic</vt:lpstr>
      <vt:lpstr>Times New Roman</vt:lpstr>
      <vt:lpstr>Wingdings 3</vt:lpstr>
      <vt:lpstr>Ion</vt:lpstr>
      <vt:lpstr>TEMA : PREVENIREA INCENDIILOR</vt:lpstr>
      <vt:lpstr>1. Scopul şi problemele activităţii de profilaxie  a incendiilor </vt:lpstr>
      <vt:lpstr>Activitatea de profilaxie  include:</vt:lpstr>
      <vt:lpstr>PowerPoint Presentation</vt:lpstr>
      <vt:lpstr>2. Asigurarea securităţii la inсendiu a obiectivelor </vt:lpstr>
      <vt:lpstr>3. Clasificarea materialelor şi substanţelor conform combustibilităţii </vt:lpstr>
      <vt:lpstr>PowerPoint Presentation</vt:lpstr>
      <vt:lpstr>Substanțele greu combustibile (C1 și C2).</vt:lpstr>
      <vt:lpstr>PowerPoint Presentation</vt:lpstr>
      <vt:lpstr>PowerPoint Presentation</vt:lpstr>
      <vt:lpstr>PowerPoint Presentation</vt:lpstr>
      <vt:lpstr>PowerPoint Presentation</vt:lpstr>
      <vt:lpstr>PowerPoint Presentation</vt:lpstr>
      <vt:lpstr>4. Indicatorii de pericol de explozie-incendiu și incendiu ale substanțelor combustibile  </vt:lpstr>
      <vt:lpstr>PowerPoint Presentation</vt:lpstr>
      <vt:lpstr>PowerPoint Presentation</vt:lpstr>
      <vt:lpstr>PowerPoint Presentation</vt:lpstr>
      <vt:lpstr>5. Categoriile încăperilor şi industriilor conform pericolului de explozie-incendiu şi de incendiu </vt:lpstr>
      <vt:lpstr>Categoriile de pericol al clădirilor</vt:lpstr>
      <vt:lpstr>PowerPoint Presentation</vt:lpstr>
      <vt:lpstr>6. Coeficientul de combustibilitate al substanțelor și materialelor </vt:lpstr>
      <vt:lpstr>7. Arderea, incendiul, parametrii, clasificarea </vt:lpstr>
      <vt:lpstr>PowerPoint Presentation</vt:lpstr>
      <vt:lpstr>Incendiile se clasifică după următoarele criterii</vt:lpstr>
      <vt:lpstr>PowerPoint Presentation</vt:lpstr>
      <vt:lpstr>PowerPoint Presentation</vt:lpstr>
      <vt:lpstr>8. Legități, zonele și etapele incendiului </vt:lpstr>
      <vt:lpstr>PowerPoint Presentation</vt:lpstr>
      <vt:lpstr>PowerPoint Presentation</vt:lpstr>
      <vt:lpstr>PowerPoint Presentation</vt:lpstr>
      <vt:lpstr>PowerPoint Presentation</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169</cp:revision>
  <dcterms:created xsi:type="dcterms:W3CDTF">2016-06-03T11:42:11Z</dcterms:created>
  <dcterms:modified xsi:type="dcterms:W3CDTF">2025-11-30T11:03:45Z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0x010100B16D698526F68942B86FA32771882233</vt:lpwstr>
  </property>
</Properties>
</file>