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7" r:id="rId5"/>
    <p:sldId id="266" r:id="rId6"/>
    <p:sldId id="265" r:id="rId7"/>
    <p:sldId id="269" r:id="rId8"/>
    <p:sldId id="258" r:id="rId9"/>
    <p:sldId id="259" r:id="rId10"/>
    <p:sldId id="261" r:id="rId11"/>
    <p:sldId id="262" r:id="rId12"/>
    <p:sldId id="263" r:id="rId13"/>
    <p:sldId id="268" r:id="rId14"/>
    <p:sldId id="277" r:id="rId15"/>
    <p:sldId id="260" r:id="rId16"/>
    <p:sldId id="274" r:id="rId17"/>
    <p:sldId id="270" r:id="rId18"/>
    <p:sldId id="275" r:id="rId19"/>
    <p:sldId id="276" r:id="rId20"/>
    <p:sldId id="271" r:id="rId21"/>
    <p:sldId id="272" r:id="rId22"/>
    <p:sldId id="273" r:id="rId23"/>
    <p:sldId id="278" r:id="rId24"/>
    <p:sldId id="279" r:id="rId25"/>
    <p:sldId id="280"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79" autoAdjust="0"/>
    <p:restoredTop sz="94660"/>
  </p:normalViewPr>
  <p:slideViewPr>
    <p:cSldViewPr>
      <p:cViewPr varScale="1">
        <p:scale>
          <a:sx n="69" d="100"/>
          <a:sy n="69" d="100"/>
        </p:scale>
        <p:origin x="-144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92A38A0-D032-49E1-B79C-5BD9A654531E}" type="datetimeFigureOut">
              <a:rPr lang="ru-RU" smtClean="0"/>
              <a:t>06.02.2019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0F23A63-59CA-44E7-9A38-942FC98493BF}" type="slidenum">
              <a:rPr lang="ru-RU" smtClean="0"/>
              <a:t>‹#›</a:t>
            </a:fld>
            <a:endParaRPr lang="ru-RU"/>
          </a:p>
        </p:txBody>
      </p:sp>
    </p:spTree>
    <p:extLst>
      <p:ext uri="{BB962C8B-B14F-4D97-AF65-F5344CB8AC3E}">
        <p14:creationId xmlns:p14="http://schemas.microsoft.com/office/powerpoint/2010/main" val="3155954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92A38A0-D032-49E1-B79C-5BD9A654531E}" type="datetimeFigureOut">
              <a:rPr lang="ru-RU" smtClean="0"/>
              <a:t>06.02.2019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0F23A63-59CA-44E7-9A38-942FC98493BF}" type="slidenum">
              <a:rPr lang="ru-RU" smtClean="0"/>
              <a:t>‹#›</a:t>
            </a:fld>
            <a:endParaRPr lang="ru-RU"/>
          </a:p>
        </p:txBody>
      </p:sp>
    </p:spTree>
    <p:extLst>
      <p:ext uri="{BB962C8B-B14F-4D97-AF65-F5344CB8AC3E}">
        <p14:creationId xmlns:p14="http://schemas.microsoft.com/office/powerpoint/2010/main" val="1880641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92A38A0-D032-49E1-B79C-5BD9A654531E}" type="datetimeFigureOut">
              <a:rPr lang="ru-RU" smtClean="0"/>
              <a:t>06.02.2019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0F23A63-59CA-44E7-9A38-942FC98493BF}" type="slidenum">
              <a:rPr lang="ru-RU" smtClean="0"/>
              <a:t>‹#›</a:t>
            </a:fld>
            <a:endParaRPr lang="ru-RU"/>
          </a:p>
        </p:txBody>
      </p:sp>
    </p:spTree>
    <p:extLst>
      <p:ext uri="{BB962C8B-B14F-4D97-AF65-F5344CB8AC3E}">
        <p14:creationId xmlns:p14="http://schemas.microsoft.com/office/powerpoint/2010/main" val="510098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92A38A0-D032-49E1-B79C-5BD9A654531E}" type="datetimeFigureOut">
              <a:rPr lang="ru-RU" smtClean="0"/>
              <a:t>06.02.2019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0F23A63-59CA-44E7-9A38-942FC98493BF}" type="slidenum">
              <a:rPr lang="ru-RU" smtClean="0"/>
              <a:t>‹#›</a:t>
            </a:fld>
            <a:endParaRPr lang="ru-RU"/>
          </a:p>
        </p:txBody>
      </p:sp>
    </p:spTree>
    <p:extLst>
      <p:ext uri="{BB962C8B-B14F-4D97-AF65-F5344CB8AC3E}">
        <p14:creationId xmlns:p14="http://schemas.microsoft.com/office/powerpoint/2010/main" val="4105570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92A38A0-D032-49E1-B79C-5BD9A654531E}" type="datetimeFigureOut">
              <a:rPr lang="ru-RU" smtClean="0"/>
              <a:t>06.02.2019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0F23A63-59CA-44E7-9A38-942FC98493BF}" type="slidenum">
              <a:rPr lang="ru-RU" smtClean="0"/>
              <a:t>‹#›</a:t>
            </a:fld>
            <a:endParaRPr lang="ru-RU"/>
          </a:p>
        </p:txBody>
      </p:sp>
    </p:spTree>
    <p:extLst>
      <p:ext uri="{BB962C8B-B14F-4D97-AF65-F5344CB8AC3E}">
        <p14:creationId xmlns:p14="http://schemas.microsoft.com/office/powerpoint/2010/main" val="792755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92A38A0-D032-49E1-B79C-5BD9A654531E}" type="datetimeFigureOut">
              <a:rPr lang="ru-RU" smtClean="0"/>
              <a:t>06.02.2019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0F23A63-59CA-44E7-9A38-942FC98493BF}" type="slidenum">
              <a:rPr lang="ru-RU" smtClean="0"/>
              <a:t>‹#›</a:t>
            </a:fld>
            <a:endParaRPr lang="ru-RU"/>
          </a:p>
        </p:txBody>
      </p:sp>
    </p:spTree>
    <p:extLst>
      <p:ext uri="{BB962C8B-B14F-4D97-AF65-F5344CB8AC3E}">
        <p14:creationId xmlns:p14="http://schemas.microsoft.com/office/powerpoint/2010/main" val="3498995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92A38A0-D032-49E1-B79C-5BD9A654531E}" type="datetimeFigureOut">
              <a:rPr lang="ru-RU" smtClean="0"/>
              <a:t>06.02.2019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0F23A63-59CA-44E7-9A38-942FC98493BF}" type="slidenum">
              <a:rPr lang="ru-RU" smtClean="0"/>
              <a:t>‹#›</a:t>
            </a:fld>
            <a:endParaRPr lang="ru-RU"/>
          </a:p>
        </p:txBody>
      </p:sp>
    </p:spTree>
    <p:extLst>
      <p:ext uri="{BB962C8B-B14F-4D97-AF65-F5344CB8AC3E}">
        <p14:creationId xmlns:p14="http://schemas.microsoft.com/office/powerpoint/2010/main" val="26894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92A38A0-D032-49E1-B79C-5BD9A654531E}" type="datetimeFigureOut">
              <a:rPr lang="ru-RU" smtClean="0"/>
              <a:t>06.02.2019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0F23A63-59CA-44E7-9A38-942FC98493BF}" type="slidenum">
              <a:rPr lang="ru-RU" smtClean="0"/>
              <a:t>‹#›</a:t>
            </a:fld>
            <a:endParaRPr lang="ru-RU"/>
          </a:p>
        </p:txBody>
      </p:sp>
    </p:spTree>
    <p:extLst>
      <p:ext uri="{BB962C8B-B14F-4D97-AF65-F5344CB8AC3E}">
        <p14:creationId xmlns:p14="http://schemas.microsoft.com/office/powerpoint/2010/main" val="4036953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92A38A0-D032-49E1-B79C-5BD9A654531E}" type="datetimeFigureOut">
              <a:rPr lang="ru-RU" smtClean="0"/>
              <a:t>06.02.2019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0F23A63-59CA-44E7-9A38-942FC98493BF}" type="slidenum">
              <a:rPr lang="ru-RU" smtClean="0"/>
              <a:t>‹#›</a:t>
            </a:fld>
            <a:endParaRPr lang="ru-RU"/>
          </a:p>
        </p:txBody>
      </p:sp>
    </p:spTree>
    <p:extLst>
      <p:ext uri="{BB962C8B-B14F-4D97-AF65-F5344CB8AC3E}">
        <p14:creationId xmlns:p14="http://schemas.microsoft.com/office/powerpoint/2010/main" val="1413573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92A38A0-D032-49E1-B79C-5BD9A654531E}" type="datetimeFigureOut">
              <a:rPr lang="ru-RU" smtClean="0"/>
              <a:t>06.02.2019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0F23A63-59CA-44E7-9A38-942FC98493BF}" type="slidenum">
              <a:rPr lang="ru-RU" smtClean="0"/>
              <a:t>‹#›</a:t>
            </a:fld>
            <a:endParaRPr lang="ru-RU"/>
          </a:p>
        </p:txBody>
      </p:sp>
    </p:spTree>
    <p:extLst>
      <p:ext uri="{BB962C8B-B14F-4D97-AF65-F5344CB8AC3E}">
        <p14:creationId xmlns:p14="http://schemas.microsoft.com/office/powerpoint/2010/main" val="4087730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92A38A0-D032-49E1-B79C-5BD9A654531E}" type="datetimeFigureOut">
              <a:rPr lang="ru-RU" smtClean="0"/>
              <a:t>06.02.2019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0F23A63-59CA-44E7-9A38-942FC98493BF}" type="slidenum">
              <a:rPr lang="ru-RU" smtClean="0"/>
              <a:t>‹#›</a:t>
            </a:fld>
            <a:endParaRPr lang="ru-RU"/>
          </a:p>
        </p:txBody>
      </p:sp>
    </p:spTree>
    <p:extLst>
      <p:ext uri="{BB962C8B-B14F-4D97-AF65-F5344CB8AC3E}">
        <p14:creationId xmlns:p14="http://schemas.microsoft.com/office/powerpoint/2010/main" val="1057918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2A38A0-D032-49E1-B79C-5BD9A654531E}" type="datetimeFigureOut">
              <a:rPr lang="ru-RU" smtClean="0"/>
              <a:t>06.02.2019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F23A63-59CA-44E7-9A38-942FC98493BF}" type="slidenum">
              <a:rPr lang="ru-RU" smtClean="0"/>
              <a:t>‹#›</a:t>
            </a:fld>
            <a:endParaRPr lang="ru-RU"/>
          </a:p>
        </p:txBody>
      </p:sp>
    </p:spTree>
    <p:extLst>
      <p:ext uri="{BB962C8B-B14F-4D97-AF65-F5344CB8AC3E}">
        <p14:creationId xmlns:p14="http://schemas.microsoft.com/office/powerpoint/2010/main" val="1193445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business-academy.ro/comunicarea-verbala-si-nonverbala-in-cadrul-organizatiei"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o-RO" b="1" dirty="0"/>
              <a:t>Tema </a:t>
            </a:r>
            <a:r>
              <a:rPr lang="ru-RU" b="1" dirty="0"/>
              <a:t>2</a:t>
            </a:r>
            <a:r>
              <a:rPr lang="ro-RO" b="1" dirty="0" smtClean="0"/>
              <a:t>.  </a:t>
            </a:r>
            <a:r>
              <a:rPr lang="ro-RO" b="1" dirty="0"/>
              <a:t>Bariere în comunicare și aspecte privind eficientizarea comunicării                                                                  </a:t>
            </a:r>
            <a:endParaRPr lang="ru-RU" dirty="0"/>
          </a:p>
        </p:txBody>
      </p:sp>
    </p:spTree>
    <p:extLst>
      <p:ext uri="{BB962C8B-B14F-4D97-AF65-F5344CB8AC3E}">
        <p14:creationId xmlns:p14="http://schemas.microsoft.com/office/powerpoint/2010/main" val="1441004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TEHNICI DE FLUIDIZARE A DIALOGULUI (4) 3.TEHNICA ÃNTREBÄRILOR Avantaje: â¢ obÅ£inerea de informaÅ£ii â¢ impulsionarea dialogu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5" y="260648"/>
            <a:ext cx="8796467" cy="6597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418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TEHNICI DE FLUIDIZARE A DIALOGULUI (5) Tipuri de Ã®ntrebÄri:     - ÃntrebÄri Ã®nchise     - ÃntrebÄri deschise     - ÃntrebÄ..."/>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72" y="116632"/>
            <a:ext cx="8988489" cy="6741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3464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omunicare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1" y="188640"/>
            <a:ext cx="8640959" cy="6480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3833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260648"/>
            <a:ext cx="8964488" cy="6597352"/>
          </a:xfrm>
        </p:spPr>
        <p:txBody>
          <a:bodyPr>
            <a:normAutofit fontScale="70000" lnSpcReduction="20000"/>
          </a:bodyPr>
          <a:lstStyle/>
          <a:p>
            <a:pPr fontAlgn="base"/>
            <a:r>
              <a:rPr lang="vi-VN" b="1" dirty="0"/>
              <a:t>Din perspectiva </a:t>
            </a:r>
            <a:r>
              <a:rPr lang="vi-VN" sz="4600" b="1" dirty="0"/>
              <a:t>comunicării </a:t>
            </a:r>
            <a:r>
              <a:rPr lang="vi-VN" sz="4600" b="1" dirty="0" smtClean="0"/>
              <a:t>organizaţionale</a:t>
            </a:r>
            <a:r>
              <a:rPr lang="vi-VN" b="1" dirty="0" smtClean="0"/>
              <a:t>, </a:t>
            </a:r>
            <a:r>
              <a:rPr lang="vi-VN" b="1" dirty="0"/>
              <a:t>discursul organizaţional relevă opt elemente / caracteristici care pot suferi blocaje </a:t>
            </a:r>
            <a:r>
              <a:rPr lang="vi-VN" b="1" dirty="0" smtClean="0"/>
              <a:t>comunicaţionale:</a:t>
            </a:r>
            <a:endParaRPr lang="ro-RO" b="1" dirty="0" smtClean="0"/>
          </a:p>
          <a:p>
            <a:pPr marL="0" indent="0" fontAlgn="base">
              <a:buNone/>
            </a:pPr>
            <a:endParaRPr lang="vi-VN" b="1" dirty="0"/>
          </a:p>
          <a:p>
            <a:pPr fontAlgn="base"/>
            <a:r>
              <a:rPr lang="vi-VN" dirty="0"/>
              <a:t>1. </a:t>
            </a:r>
            <a:r>
              <a:rPr lang="vi-VN" b="1" dirty="0"/>
              <a:t>Codurile</a:t>
            </a:r>
            <a:r>
              <a:rPr lang="vi-VN" dirty="0"/>
              <a:t>: etichetele, jargonul profesional, terminologia, semnele;</a:t>
            </a:r>
          </a:p>
          <a:p>
            <a:pPr fontAlgn="base"/>
            <a:r>
              <a:rPr lang="vi-VN" dirty="0"/>
              <a:t>2. </a:t>
            </a:r>
            <a:r>
              <a:rPr lang="vi-VN" b="1" dirty="0"/>
              <a:t>Structura</a:t>
            </a:r>
            <a:r>
              <a:rPr lang="vi-VN" dirty="0"/>
              <a:t>: patternurile, ordinea, sintaxa, succesiunea cuvintelor / frazelor, regulile implicite / explicite de folosire a discursului;</a:t>
            </a:r>
          </a:p>
          <a:p>
            <a:pPr fontAlgn="base"/>
            <a:r>
              <a:rPr lang="vi-VN" dirty="0"/>
              <a:t>3. </a:t>
            </a:r>
            <a:r>
              <a:rPr lang="vi-VN" b="1" dirty="0"/>
              <a:t>Funcţia</a:t>
            </a:r>
            <a:r>
              <a:rPr lang="vi-VN" dirty="0"/>
              <a:t>: scopurile utilizării limbajului şi legăturile dintre funcţiile discursului şi funcţiile organizaţiei;</a:t>
            </a:r>
          </a:p>
          <a:p>
            <a:pPr fontAlgn="base"/>
            <a:r>
              <a:rPr lang="vi-VN" dirty="0"/>
              <a:t>4. </a:t>
            </a:r>
            <a:r>
              <a:rPr lang="vi-VN" b="1" dirty="0"/>
              <a:t>Utilizatorul limbajului</a:t>
            </a:r>
            <a:r>
              <a:rPr lang="vi-VN" dirty="0"/>
              <a:t>: reprezentările cunoştinţelor, expectaţiile, documentele, cadrul şi cunoştinţele utilizatorului, interpretările oamenilor urmând calea minimei rezistenţe (congruenţa cu propriile valori);</a:t>
            </a:r>
          </a:p>
          <a:p>
            <a:pPr fontAlgn="base"/>
            <a:r>
              <a:rPr lang="vi-VN" dirty="0"/>
              <a:t>5. </a:t>
            </a:r>
            <a:r>
              <a:rPr lang="vi-VN" b="1" dirty="0"/>
              <a:t>Înţelesul</a:t>
            </a:r>
            <a:r>
              <a:rPr lang="vi-VN" dirty="0"/>
              <a:t>: interpretarea, înţelegerea şi citirea unui text;</a:t>
            </a:r>
          </a:p>
          <a:p>
            <a:pPr fontAlgn="base"/>
            <a:r>
              <a:rPr lang="vi-VN" dirty="0"/>
              <a:t>6. </a:t>
            </a:r>
            <a:r>
              <a:rPr lang="vi-VN" b="1" dirty="0"/>
              <a:t>Textul</a:t>
            </a:r>
            <a:r>
              <a:rPr lang="vi-VN" dirty="0"/>
              <a:t>: seturile patternurilor structurate ale discursului înregistrate în organizaţii;</a:t>
            </a:r>
          </a:p>
          <a:p>
            <a:pPr fontAlgn="base"/>
            <a:r>
              <a:rPr lang="vi-VN" dirty="0"/>
              <a:t>7. </a:t>
            </a:r>
            <a:r>
              <a:rPr lang="vi-VN" b="1" dirty="0"/>
              <a:t>Contextul</a:t>
            </a:r>
            <a:r>
              <a:rPr lang="vi-VN" dirty="0"/>
              <a:t>: evenimentele organizaţionale / mondenitatea, istoria şi parametrii care dau formă interpretării textelor;</a:t>
            </a:r>
          </a:p>
          <a:p>
            <a:pPr fontAlgn="base"/>
            <a:r>
              <a:rPr lang="vi-VN" dirty="0"/>
              <a:t>8. </a:t>
            </a:r>
            <a:r>
              <a:rPr lang="vi-VN" b="1" dirty="0"/>
              <a:t>Intertextualitatea</a:t>
            </a:r>
            <a:r>
              <a:rPr lang="vi-VN" dirty="0"/>
              <a:t>: interfaţa dintre discurs, text şi contextele instituţionale.</a:t>
            </a:r>
          </a:p>
          <a:p>
            <a:endParaRPr lang="ru-RU" dirty="0"/>
          </a:p>
        </p:txBody>
      </p:sp>
    </p:spTree>
    <p:extLst>
      <p:ext uri="{BB962C8B-B14F-4D97-AF65-F5344CB8AC3E}">
        <p14:creationId xmlns:p14="http://schemas.microsoft.com/office/powerpoint/2010/main" val="1278003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normAutofit fontScale="92500" lnSpcReduction="10000"/>
          </a:bodyPr>
          <a:lstStyle/>
          <a:p>
            <a:pPr marL="0" indent="0">
              <a:buNone/>
            </a:pPr>
            <a:r>
              <a:rPr lang="fr-FR" b="1" i="1" dirty="0" err="1"/>
              <a:t>Bariere</a:t>
            </a:r>
            <a:r>
              <a:rPr lang="fr-FR" b="1" i="1" dirty="0"/>
              <a:t> de </a:t>
            </a:r>
            <a:r>
              <a:rPr lang="fr-FR" b="1" i="1" dirty="0" err="1"/>
              <a:t>comunicare</a:t>
            </a:r>
            <a:r>
              <a:rPr lang="fr-FR" b="1" i="1" dirty="0"/>
              <a:t> de </a:t>
            </a:r>
            <a:r>
              <a:rPr lang="fr-FR" b="1" i="1" dirty="0" err="1"/>
              <a:t>natura</a:t>
            </a:r>
            <a:r>
              <a:rPr lang="fr-FR" b="1" i="1" dirty="0"/>
              <a:t> </a:t>
            </a:r>
            <a:r>
              <a:rPr lang="fr-FR" b="1" i="1" dirty="0" err="1"/>
              <a:t>organizalionala</a:t>
            </a:r>
            <a:endParaRPr lang="fr-FR" b="1" dirty="0"/>
          </a:p>
          <a:p>
            <a:r>
              <a:rPr lang="fr-FR" dirty="0"/>
              <a:t>-    </a:t>
            </a:r>
            <a:r>
              <a:rPr lang="fr-FR" dirty="0" err="1"/>
              <a:t>transmiterea</a:t>
            </a:r>
            <a:r>
              <a:rPr lang="fr-FR" dirty="0"/>
              <a:t> de </a:t>
            </a:r>
            <a:r>
              <a:rPr lang="fr-FR" dirty="0" err="1"/>
              <a:t>informatii</a:t>
            </a:r>
            <a:r>
              <a:rPr lang="fr-FR" dirty="0"/>
              <a:t> </a:t>
            </a:r>
            <a:r>
              <a:rPr lang="fr-FR" dirty="0" err="1"/>
              <a:t>neadevarate</a:t>
            </a:r>
            <a:r>
              <a:rPr lang="fr-FR" dirty="0"/>
              <a:t>;</a:t>
            </a:r>
          </a:p>
          <a:p>
            <a:r>
              <a:rPr lang="fr-FR" dirty="0" err="1"/>
              <a:t>marirea</a:t>
            </a:r>
            <a:r>
              <a:rPr lang="fr-FR" dirty="0"/>
              <a:t> </a:t>
            </a:r>
            <a:r>
              <a:rPr lang="fr-FR" dirty="0" err="1"/>
              <a:t>pauzelor</a:t>
            </a:r>
            <a:r>
              <a:rPr lang="fr-FR" dirty="0"/>
              <a:t> </a:t>
            </a:r>
            <a:r>
              <a:rPr lang="fr-FR" dirty="0" err="1"/>
              <a:t>pentru</a:t>
            </a:r>
            <a:r>
              <a:rPr lang="fr-FR" dirty="0"/>
              <a:t> "</a:t>
            </a:r>
            <a:r>
              <a:rPr lang="fr-FR" dirty="0" err="1"/>
              <a:t>mici</a:t>
            </a:r>
            <a:r>
              <a:rPr lang="fr-FR" dirty="0"/>
              <a:t> </a:t>
            </a:r>
            <a:r>
              <a:rPr lang="fr-FR" dirty="0" err="1"/>
              <a:t>discutii</a:t>
            </a:r>
            <a:r>
              <a:rPr lang="fr-FR" dirty="0"/>
              <a:t>";</a:t>
            </a:r>
          </a:p>
          <a:p>
            <a:r>
              <a:rPr lang="fr-FR" dirty="0"/>
              <a:t>-      </a:t>
            </a:r>
            <a:r>
              <a:rPr lang="fr-FR" dirty="0" err="1"/>
              <a:t>manipularea</a:t>
            </a:r>
            <a:r>
              <a:rPr lang="fr-FR" dirty="0"/>
              <a:t> </a:t>
            </a:r>
            <a:r>
              <a:rPr lang="fr-FR" dirty="0" err="1"/>
              <a:t>unor</a:t>
            </a:r>
            <a:r>
              <a:rPr lang="fr-FR" dirty="0"/>
              <a:t> </a:t>
            </a:r>
            <a:r>
              <a:rPr lang="fr-FR" dirty="0" err="1"/>
              <a:t>informatii</a:t>
            </a:r>
            <a:r>
              <a:rPr lang="fr-FR" dirty="0"/>
              <a:t> </a:t>
            </a:r>
            <a:r>
              <a:rPr lang="fr-FR" dirty="0" err="1"/>
              <a:t>pentru</a:t>
            </a:r>
            <a:r>
              <a:rPr lang="fr-FR" dirty="0"/>
              <a:t> </a:t>
            </a:r>
            <a:r>
              <a:rPr lang="fr-FR" dirty="0" err="1"/>
              <a:t>avantaje</a:t>
            </a:r>
            <a:r>
              <a:rPr lang="fr-FR" dirty="0"/>
              <a:t> personale;</a:t>
            </a:r>
          </a:p>
          <a:p>
            <a:r>
              <a:rPr lang="fr-FR" dirty="0"/>
              <a:t>-      </a:t>
            </a:r>
            <a:r>
              <a:rPr lang="fr-FR" dirty="0" err="1"/>
              <a:t>interpretari</a:t>
            </a:r>
            <a:r>
              <a:rPr lang="fr-FR" dirty="0"/>
              <a:t> </a:t>
            </a:r>
            <a:r>
              <a:rPr lang="fr-FR" dirty="0" err="1"/>
              <a:t>gresite</a:t>
            </a:r>
            <a:r>
              <a:rPr lang="fr-FR" dirty="0"/>
              <a:t> </a:t>
            </a:r>
            <a:r>
              <a:rPr lang="fr-FR" dirty="0" err="1"/>
              <a:t>din</a:t>
            </a:r>
            <a:r>
              <a:rPr lang="fr-FR" dirty="0"/>
              <a:t> </a:t>
            </a:r>
            <a:r>
              <a:rPr lang="fr-FR" dirty="0" err="1"/>
              <a:t>lipsa</a:t>
            </a:r>
            <a:r>
              <a:rPr lang="fr-FR" dirty="0"/>
              <a:t> </a:t>
            </a:r>
            <a:r>
              <a:rPr lang="fr-FR" dirty="0" err="1"/>
              <a:t>unei</a:t>
            </a:r>
            <a:r>
              <a:rPr lang="fr-FR" dirty="0"/>
              <a:t> </a:t>
            </a:r>
            <a:r>
              <a:rPr lang="fr-FR" dirty="0" err="1"/>
              <a:t>imagini</a:t>
            </a:r>
            <a:r>
              <a:rPr lang="fr-FR" dirty="0"/>
              <a:t> globale a </a:t>
            </a:r>
            <a:r>
              <a:rPr lang="fr-FR" dirty="0" err="1"/>
              <a:t>problemei</a:t>
            </a:r>
            <a:r>
              <a:rPr lang="fr-FR" dirty="0"/>
              <a:t>. .</a:t>
            </a:r>
          </a:p>
          <a:p>
            <a:r>
              <a:rPr lang="fr-FR" dirty="0" err="1"/>
              <a:t>Zvonurile</a:t>
            </a:r>
            <a:r>
              <a:rPr lang="fr-FR" dirty="0"/>
              <a:t> </a:t>
            </a:r>
            <a:r>
              <a:rPr lang="fr-FR" dirty="0" err="1"/>
              <a:t>apar</a:t>
            </a:r>
            <a:r>
              <a:rPr lang="fr-FR" dirty="0"/>
              <a:t> mai ales and </a:t>
            </a:r>
            <a:r>
              <a:rPr lang="fr-FR" dirty="0" err="1"/>
              <a:t>informatiile</a:t>
            </a:r>
            <a:r>
              <a:rPr lang="fr-FR" dirty="0"/>
              <a:t> </a:t>
            </a:r>
            <a:r>
              <a:rPr lang="fr-FR" dirty="0" err="1"/>
              <a:t>sunt</a:t>
            </a:r>
            <a:r>
              <a:rPr lang="fr-FR" dirty="0"/>
              <a:t> "</a:t>
            </a:r>
            <a:r>
              <a:rPr lang="fr-FR" dirty="0" err="1"/>
              <a:t>interesante</a:t>
            </a:r>
            <a:r>
              <a:rPr lang="fr-FR" dirty="0"/>
              <a:t> si </a:t>
            </a:r>
            <a:r>
              <a:rPr lang="fr-FR" dirty="0" err="1"/>
              <a:t>ambigue</a:t>
            </a:r>
            <a:r>
              <a:rPr lang="fr-FR" dirty="0"/>
              <a:t>" (Baron, 1983, p. 330</a:t>
            </a:r>
            <a:r>
              <a:rPr lang="fr-FR" dirty="0" smtClean="0"/>
              <a:t>).</a:t>
            </a:r>
            <a:endParaRPr lang="ro-RO" dirty="0" smtClean="0"/>
          </a:p>
          <a:p>
            <a:pPr marL="0" indent="0">
              <a:buNone/>
            </a:pPr>
            <a:r>
              <a:rPr lang="fr-FR" dirty="0"/>
              <a:t> </a:t>
            </a:r>
            <a:r>
              <a:rPr lang="fr-FR" sz="1900" dirty="0" err="1"/>
              <a:t>informatiile</a:t>
            </a:r>
            <a:r>
              <a:rPr lang="fr-FR" sz="1900" dirty="0"/>
              <a:t> </a:t>
            </a:r>
            <a:r>
              <a:rPr lang="fr-FR" sz="1900" dirty="0" err="1"/>
              <a:t>neinteresante</a:t>
            </a:r>
            <a:r>
              <a:rPr lang="fr-FR" sz="1900" dirty="0"/>
              <a:t> nu se vor </a:t>
            </a:r>
            <a:r>
              <a:rPr lang="fr-FR" sz="1900" dirty="0" err="1"/>
              <a:t>difuza</a:t>
            </a:r>
            <a:r>
              <a:rPr lang="fr-FR" sz="1900" dirty="0"/>
              <a:t> </a:t>
            </a:r>
            <a:r>
              <a:rPr lang="fr-FR" sz="1900" dirty="0" err="1"/>
              <a:t>prin</a:t>
            </a:r>
            <a:r>
              <a:rPr lang="fr-FR" sz="1900" dirty="0"/>
              <a:t> </a:t>
            </a:r>
            <a:r>
              <a:rPr lang="fr-FR" sz="1900" dirty="0" err="1"/>
              <a:t>canale</a:t>
            </a:r>
            <a:r>
              <a:rPr lang="fr-FR" sz="1900" dirty="0"/>
              <a:t> </a:t>
            </a:r>
            <a:r>
              <a:rPr lang="fr-FR" sz="1900" dirty="0" err="1"/>
              <a:t>informale</a:t>
            </a:r>
            <a:r>
              <a:rPr lang="fr-FR" sz="1900" dirty="0"/>
              <a:t>, dar </a:t>
            </a:r>
            <a:r>
              <a:rPr lang="fr-FR" sz="1900" dirty="0" err="1"/>
              <a:t>cele</a:t>
            </a:r>
            <a:r>
              <a:rPr lang="fr-FR" sz="1900" dirty="0"/>
              <a:t> </a:t>
            </a:r>
            <a:r>
              <a:rPr lang="fr-FR" sz="1900" dirty="0" err="1"/>
              <a:t>interesante</a:t>
            </a:r>
            <a:r>
              <a:rPr lang="fr-FR" sz="1900" dirty="0"/>
              <a:t>, </a:t>
            </a:r>
            <a:r>
              <a:rPr lang="fr-FR" sz="1900" dirty="0" err="1"/>
              <a:t>chiar</a:t>
            </a:r>
            <a:r>
              <a:rPr lang="fr-FR" sz="1900" dirty="0"/>
              <a:t> </a:t>
            </a:r>
            <a:r>
              <a:rPr lang="fr-FR" sz="1900" dirty="0" err="1"/>
              <a:t>neadevarate</a:t>
            </a:r>
            <a:r>
              <a:rPr lang="fr-FR" sz="1900" dirty="0"/>
              <a:t>, vor </a:t>
            </a:r>
            <a:r>
              <a:rPr lang="fr-FR" sz="1900" dirty="0" err="1"/>
              <a:t>avea</a:t>
            </a:r>
            <a:r>
              <a:rPr lang="fr-FR" sz="1900" dirty="0"/>
              <a:t> o mare </a:t>
            </a:r>
            <a:r>
              <a:rPr lang="fr-FR" sz="1900" dirty="0" err="1"/>
              <a:t>dispersie</a:t>
            </a:r>
            <a:r>
              <a:rPr lang="fr-FR" sz="1900" dirty="0"/>
              <a:t>, </a:t>
            </a:r>
            <a:r>
              <a:rPr lang="fr-FR" sz="1900" dirty="0" err="1"/>
              <a:t>inlocuind</a:t>
            </a:r>
            <a:r>
              <a:rPr lang="fr-FR" sz="1900" dirty="0"/>
              <a:t> </a:t>
            </a:r>
            <a:r>
              <a:rPr lang="fr-FR" sz="1900" dirty="0" err="1"/>
              <a:t>sistemul</a:t>
            </a:r>
            <a:r>
              <a:rPr lang="fr-FR" sz="1900" dirty="0"/>
              <a:t> </a:t>
            </a:r>
            <a:r>
              <a:rPr lang="fr-FR" sz="1900" dirty="0" err="1"/>
              <a:t>oficial</a:t>
            </a:r>
            <a:r>
              <a:rPr lang="fr-FR" sz="1900" dirty="0"/>
              <a:t> de </a:t>
            </a:r>
            <a:r>
              <a:rPr lang="fr-FR" sz="1900" dirty="0" err="1"/>
              <a:t>comunicare</a:t>
            </a:r>
            <a:r>
              <a:rPr lang="fr-FR" sz="1900" dirty="0"/>
              <a:t>.</a:t>
            </a:r>
          </a:p>
          <a:p>
            <a:endParaRPr lang="ru-RU" dirty="0"/>
          </a:p>
        </p:txBody>
      </p:sp>
    </p:spTree>
    <p:extLst>
      <p:ext uri="{BB962C8B-B14F-4D97-AF65-F5344CB8AC3E}">
        <p14:creationId xmlns:p14="http://schemas.microsoft.com/office/powerpoint/2010/main" val="3445129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EXERCITIU &lt;ul&gt;&lt;li&gt;â Sefu, nu pot veni in aceasta dimineata la birouâ &lt;/li&gt;&lt;/ul&gt;&lt;ul&gt;&lt;li&gt;Normal &lt;/li&gt;&lt;/ul&gt;&lt;ul&gt;&lt;li&gt;Cu surpri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68000" cy="6741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47810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404664"/>
            <a:ext cx="8964488" cy="6192688"/>
          </a:xfrm>
        </p:spPr>
        <p:txBody>
          <a:bodyPr>
            <a:normAutofit fontScale="92500" lnSpcReduction="20000"/>
          </a:bodyPr>
          <a:lstStyle/>
          <a:p>
            <a:r>
              <a:rPr lang="ro-RO" b="1" dirty="0" smtClean="0"/>
              <a:t>Exemplu de barieră</a:t>
            </a:r>
            <a:r>
              <a:rPr lang="ro-RO" dirty="0" smtClean="0"/>
              <a:t>:</a:t>
            </a:r>
          </a:p>
          <a:p>
            <a:r>
              <a:rPr lang="en-US" dirty="0" err="1" smtClean="0"/>
              <a:t>Seful</a:t>
            </a:r>
            <a:r>
              <a:rPr lang="en-US" dirty="0"/>
              <a:t>: - Nu </a:t>
            </a:r>
            <a:r>
              <a:rPr lang="en-US" dirty="0" err="1"/>
              <a:t>trebuie</a:t>
            </a:r>
            <a:r>
              <a:rPr lang="en-US" dirty="0"/>
              <a:t> </a:t>
            </a:r>
            <a:r>
              <a:rPr lang="en-US" dirty="0" err="1"/>
              <a:t>sa</a:t>
            </a:r>
            <a:r>
              <a:rPr lang="en-US" dirty="0"/>
              <a:t> </a:t>
            </a:r>
            <a:r>
              <a:rPr lang="en-US" dirty="0" err="1"/>
              <a:t>mai</a:t>
            </a:r>
            <a:r>
              <a:rPr lang="en-US" dirty="0"/>
              <a:t> </a:t>
            </a:r>
            <a:r>
              <a:rPr lang="en-US" dirty="0" err="1"/>
              <a:t>provocam</a:t>
            </a:r>
            <a:r>
              <a:rPr lang="en-US" dirty="0"/>
              <a:t> </a:t>
            </a:r>
            <a:r>
              <a:rPr lang="en-US" dirty="0" err="1"/>
              <a:t>intarzieri</a:t>
            </a:r>
            <a:r>
              <a:rPr lang="en-US" dirty="0"/>
              <a:t>.</a:t>
            </a:r>
            <a:r>
              <a:rPr lang="en-US" dirty="0"/>
              <a:t/>
            </a:r>
            <a:br>
              <a:rPr lang="en-US" dirty="0"/>
            </a:br>
            <a:r>
              <a:rPr lang="en-US" dirty="0" err="1"/>
              <a:t>Membrul</a:t>
            </a:r>
            <a:r>
              <a:rPr lang="en-US" dirty="0"/>
              <a:t> A : - </a:t>
            </a:r>
            <a:r>
              <a:rPr lang="en-US" sz="2800" dirty="0"/>
              <a:t>Dar </a:t>
            </a:r>
            <a:r>
              <a:rPr lang="en-US" sz="2800" dirty="0" err="1"/>
              <a:t>ce</a:t>
            </a:r>
            <a:r>
              <a:rPr lang="en-US" sz="2800" dirty="0"/>
              <a:t> </a:t>
            </a:r>
            <a:r>
              <a:rPr lang="en-US" sz="2800" dirty="0" err="1"/>
              <a:t>intelegeti</a:t>
            </a:r>
            <a:r>
              <a:rPr lang="en-US" sz="2800" dirty="0"/>
              <a:t> </a:t>
            </a:r>
            <a:r>
              <a:rPr lang="en-US" sz="2800" dirty="0" err="1"/>
              <a:t>dumneavoastra</a:t>
            </a:r>
            <a:r>
              <a:rPr lang="en-US" sz="2800" dirty="0"/>
              <a:t> </a:t>
            </a:r>
            <a:r>
              <a:rPr lang="en-US" sz="2800" dirty="0" err="1"/>
              <a:t>prin</a:t>
            </a:r>
            <a:r>
              <a:rPr lang="en-US" sz="2800" dirty="0"/>
              <a:t> „a </a:t>
            </a:r>
            <a:r>
              <a:rPr lang="en-US" sz="2800" dirty="0" err="1"/>
              <a:t>provoca</a:t>
            </a:r>
            <a:r>
              <a:rPr lang="en-US" sz="2800" dirty="0"/>
              <a:t>" ?</a:t>
            </a:r>
            <a:r>
              <a:rPr lang="en-US" sz="2800" dirty="0"/>
              <a:t/>
            </a:r>
            <a:br>
              <a:rPr lang="en-US" sz="2800" dirty="0"/>
            </a:br>
            <a:r>
              <a:rPr lang="en-US" dirty="0" err="1"/>
              <a:t>Seful</a:t>
            </a:r>
            <a:r>
              <a:rPr lang="en-US" dirty="0"/>
              <a:t>: - </a:t>
            </a:r>
            <a:r>
              <a:rPr lang="en-US" dirty="0" err="1"/>
              <a:t>Ca</a:t>
            </a:r>
            <a:r>
              <a:rPr lang="en-US" dirty="0"/>
              <a:t> </a:t>
            </a:r>
            <a:r>
              <a:rPr lang="en-US" dirty="0" err="1"/>
              <a:t>trebuie</a:t>
            </a:r>
            <a:r>
              <a:rPr lang="en-US" dirty="0"/>
              <a:t> </a:t>
            </a:r>
            <a:r>
              <a:rPr lang="en-US" dirty="0" err="1"/>
              <a:t>sa</a:t>
            </a:r>
            <a:r>
              <a:rPr lang="en-US" dirty="0"/>
              <a:t> </a:t>
            </a:r>
            <a:r>
              <a:rPr lang="en-US" dirty="0" err="1"/>
              <a:t>fim</a:t>
            </a:r>
            <a:r>
              <a:rPr lang="en-US" dirty="0"/>
              <a:t> </a:t>
            </a:r>
            <a:r>
              <a:rPr lang="en-US" dirty="0" err="1"/>
              <a:t>responsabili</a:t>
            </a:r>
            <a:r>
              <a:rPr lang="en-US" dirty="0"/>
              <a:t>.</a:t>
            </a:r>
            <a:r>
              <a:rPr lang="en-US" dirty="0"/>
              <a:t/>
            </a:r>
            <a:br>
              <a:rPr lang="en-US" dirty="0"/>
            </a:br>
            <a:r>
              <a:rPr lang="en-US" dirty="0" err="1"/>
              <a:t>Membrul</a:t>
            </a:r>
            <a:r>
              <a:rPr lang="en-US" dirty="0"/>
              <a:t> B : - Dar </a:t>
            </a:r>
            <a:r>
              <a:rPr lang="en-US" dirty="0" err="1"/>
              <a:t>daca</a:t>
            </a:r>
            <a:r>
              <a:rPr lang="en-US" dirty="0"/>
              <a:t> </a:t>
            </a:r>
            <a:r>
              <a:rPr lang="en-US" dirty="0" err="1"/>
              <a:t>suntem</a:t>
            </a:r>
            <a:r>
              <a:rPr lang="en-US" dirty="0"/>
              <a:t> </a:t>
            </a:r>
            <a:r>
              <a:rPr lang="en-US" dirty="0" err="1"/>
              <a:t>responsabili</a:t>
            </a:r>
            <a:r>
              <a:rPr lang="en-US" dirty="0"/>
              <a:t>, </a:t>
            </a:r>
            <a:r>
              <a:rPr lang="en-US" dirty="0" err="1"/>
              <a:t>asta</a:t>
            </a:r>
            <a:r>
              <a:rPr lang="en-US" dirty="0"/>
              <a:t> nu </a:t>
            </a:r>
            <a:r>
              <a:rPr lang="en-US" dirty="0" err="1"/>
              <a:t>inseamna</a:t>
            </a:r>
            <a:r>
              <a:rPr lang="en-US" dirty="0"/>
              <a:t> </a:t>
            </a:r>
            <a:r>
              <a:rPr lang="en-US" dirty="0" err="1"/>
              <a:t>ca</a:t>
            </a:r>
            <a:r>
              <a:rPr lang="en-US" dirty="0"/>
              <a:t> „</a:t>
            </a:r>
            <a:r>
              <a:rPr lang="en-US" dirty="0" err="1"/>
              <a:t>provocam</a:t>
            </a:r>
            <a:r>
              <a:rPr lang="en-US" dirty="0"/>
              <a:t>".</a:t>
            </a:r>
            <a:r>
              <a:rPr lang="en-US" dirty="0"/>
              <a:t/>
            </a:r>
            <a:br>
              <a:rPr lang="en-US" dirty="0"/>
            </a:br>
            <a:r>
              <a:rPr lang="en-US" dirty="0" err="1"/>
              <a:t>Seful</a:t>
            </a:r>
            <a:r>
              <a:rPr lang="en-US" dirty="0"/>
              <a:t>: - </a:t>
            </a:r>
            <a:r>
              <a:rPr lang="en-US" dirty="0" err="1"/>
              <a:t>Trebuie</a:t>
            </a:r>
            <a:r>
              <a:rPr lang="en-US" dirty="0"/>
              <a:t>, in </a:t>
            </a:r>
            <a:r>
              <a:rPr lang="en-US" dirty="0" err="1"/>
              <a:t>orice</a:t>
            </a:r>
            <a:r>
              <a:rPr lang="en-US" dirty="0"/>
              <a:t> </a:t>
            </a:r>
            <a:r>
              <a:rPr lang="en-US" dirty="0" err="1"/>
              <a:t>caz</a:t>
            </a:r>
            <a:r>
              <a:rPr lang="en-US" dirty="0"/>
              <a:t>, </a:t>
            </a:r>
            <a:r>
              <a:rPr lang="en-US" dirty="0" err="1"/>
              <a:t>sa</a:t>
            </a:r>
            <a:r>
              <a:rPr lang="en-US" dirty="0"/>
              <a:t> </a:t>
            </a:r>
            <a:r>
              <a:rPr lang="en-US" dirty="0" err="1"/>
              <a:t>fiti</a:t>
            </a:r>
            <a:r>
              <a:rPr lang="en-US" dirty="0"/>
              <a:t> </a:t>
            </a:r>
            <a:r>
              <a:rPr lang="en-US" dirty="0" err="1"/>
              <a:t>responsabili</a:t>
            </a:r>
            <a:r>
              <a:rPr lang="en-US" dirty="0"/>
              <a:t> de </a:t>
            </a:r>
            <a:r>
              <a:rPr lang="en-US" dirty="0" err="1"/>
              <a:t>respectarea</a:t>
            </a:r>
            <a:r>
              <a:rPr lang="en-US" dirty="0"/>
              <a:t> </a:t>
            </a:r>
            <a:r>
              <a:rPr lang="en-US" dirty="0" err="1"/>
              <a:t>termenelor</a:t>
            </a:r>
            <a:r>
              <a:rPr lang="en-US" dirty="0"/>
              <a:t>.</a:t>
            </a:r>
            <a:r>
              <a:rPr lang="en-US" dirty="0"/>
              <a:t/>
            </a:r>
            <a:br>
              <a:rPr lang="en-US" dirty="0"/>
            </a:br>
            <a:r>
              <a:rPr lang="en-US" dirty="0" err="1"/>
              <a:t>Membrul</a:t>
            </a:r>
            <a:r>
              <a:rPr lang="en-US" dirty="0"/>
              <a:t> C: - </a:t>
            </a:r>
            <a:r>
              <a:rPr lang="en-US" dirty="0" err="1"/>
              <a:t>Ar</a:t>
            </a:r>
            <a:r>
              <a:rPr lang="en-US" dirty="0"/>
              <a:t> </a:t>
            </a:r>
            <a:r>
              <a:rPr lang="en-US" dirty="0" err="1"/>
              <a:t>trebui</a:t>
            </a:r>
            <a:r>
              <a:rPr lang="en-US" dirty="0"/>
              <a:t>, de </a:t>
            </a:r>
            <a:r>
              <a:rPr lang="en-US" dirty="0" err="1"/>
              <a:t>asemenea</a:t>
            </a:r>
            <a:r>
              <a:rPr lang="en-US" dirty="0"/>
              <a:t>, </a:t>
            </a:r>
            <a:r>
              <a:rPr lang="en-US" dirty="0" err="1"/>
              <a:t>sa</a:t>
            </a:r>
            <a:r>
              <a:rPr lang="en-US" dirty="0"/>
              <a:t> se </a:t>
            </a:r>
            <a:r>
              <a:rPr lang="en-US" dirty="0" err="1"/>
              <a:t>defineasca</a:t>
            </a:r>
            <a:r>
              <a:rPr lang="en-US" dirty="0"/>
              <a:t> </a:t>
            </a:r>
            <a:r>
              <a:rPr lang="en-US" dirty="0" err="1"/>
              <a:t>ce</a:t>
            </a:r>
            <a:r>
              <a:rPr lang="en-US" dirty="0"/>
              <a:t> se </a:t>
            </a:r>
            <a:r>
              <a:rPr lang="en-US" dirty="0" err="1"/>
              <a:t>intelege</a:t>
            </a:r>
            <a:r>
              <a:rPr lang="en-US" dirty="0"/>
              <a:t> </a:t>
            </a:r>
            <a:r>
              <a:rPr lang="en-US" dirty="0" err="1"/>
              <a:t>prin</a:t>
            </a:r>
            <a:r>
              <a:rPr lang="en-US" dirty="0"/>
              <a:t> „</a:t>
            </a:r>
            <a:r>
              <a:rPr lang="en-US" dirty="0" err="1"/>
              <a:t>intarzieri</a:t>
            </a:r>
            <a:r>
              <a:rPr lang="en-US" dirty="0"/>
              <a:t>",</a:t>
            </a:r>
            <a:r>
              <a:rPr lang="en-US" dirty="0"/>
              <a:t/>
            </a:r>
            <a:br>
              <a:rPr lang="en-US" dirty="0"/>
            </a:br>
            <a:r>
              <a:rPr lang="en-US" dirty="0" err="1"/>
              <a:t>pentru</a:t>
            </a:r>
            <a:r>
              <a:rPr lang="en-US" dirty="0"/>
              <a:t> </a:t>
            </a:r>
            <a:r>
              <a:rPr lang="en-US" dirty="0" err="1"/>
              <a:t>ca</a:t>
            </a:r>
            <a:r>
              <a:rPr lang="en-US" dirty="0"/>
              <a:t> nu </a:t>
            </a:r>
            <a:r>
              <a:rPr lang="en-US" dirty="0" err="1"/>
              <a:t>este</a:t>
            </a:r>
            <a:r>
              <a:rPr lang="en-US" dirty="0"/>
              <a:t> </a:t>
            </a:r>
            <a:r>
              <a:rPr lang="en-US" dirty="0" err="1"/>
              <a:t>prea</a:t>
            </a:r>
            <a:r>
              <a:rPr lang="en-US" dirty="0"/>
              <a:t> </a:t>
            </a:r>
            <a:r>
              <a:rPr lang="en-US" dirty="0" err="1"/>
              <a:t>clar</a:t>
            </a:r>
            <a:r>
              <a:rPr lang="en-US" dirty="0"/>
              <a:t>, </a:t>
            </a:r>
            <a:r>
              <a:rPr lang="en-US" dirty="0" err="1"/>
              <a:t>mai</a:t>
            </a:r>
            <a:r>
              <a:rPr lang="en-US" dirty="0"/>
              <a:t> ales </a:t>
            </a:r>
            <a:r>
              <a:rPr lang="en-US" dirty="0" err="1"/>
              <a:t>daca</a:t>
            </a:r>
            <a:r>
              <a:rPr lang="en-US" dirty="0"/>
              <a:t> se </a:t>
            </a:r>
            <a:r>
              <a:rPr lang="en-US" dirty="0" err="1"/>
              <a:t>spune</a:t>
            </a:r>
            <a:r>
              <a:rPr lang="en-US" dirty="0"/>
              <a:t> </a:t>
            </a:r>
            <a:r>
              <a:rPr lang="en-US" dirty="0" err="1"/>
              <a:t>ca</a:t>
            </a:r>
            <a:r>
              <a:rPr lang="en-US" dirty="0"/>
              <a:t> le </a:t>
            </a:r>
            <a:r>
              <a:rPr lang="en-US" dirty="0" err="1"/>
              <a:t>provocam</a:t>
            </a:r>
            <a:r>
              <a:rPr lang="en-US" dirty="0"/>
              <a:t> etc</a:t>
            </a:r>
            <a:r>
              <a:rPr lang="en-US" dirty="0" smtClean="0"/>
              <a:t>.</a:t>
            </a:r>
            <a:endParaRPr lang="ro-RO" dirty="0" smtClean="0"/>
          </a:p>
          <a:p>
            <a:r>
              <a:rPr lang="it-IT" sz="3500" b="1" dirty="0"/>
              <a:t>o bariera in comunicare se poate regasi la celalalt pol al fenomenului, in chiar necesitatea clarificarii si detalierii informationale, dusa la exces.</a:t>
            </a:r>
            <a:endParaRPr lang="ru-RU" sz="3500" b="1" dirty="0"/>
          </a:p>
        </p:txBody>
      </p:sp>
    </p:spTree>
    <p:extLst>
      <p:ext uri="{BB962C8B-B14F-4D97-AF65-F5344CB8AC3E}">
        <p14:creationId xmlns:p14="http://schemas.microsoft.com/office/powerpoint/2010/main" val="10285752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5865515"/>
          </a:xfrm>
        </p:spPr>
        <p:txBody>
          <a:bodyPr>
            <a:normAutofit fontScale="85000" lnSpcReduction="10000"/>
          </a:bodyPr>
          <a:lstStyle/>
          <a:p>
            <a:pPr marL="0" indent="0">
              <a:buNone/>
            </a:pPr>
            <a:r>
              <a:rPr lang="ro-RO" b="1" dirty="0" smtClean="0"/>
              <a:t>3. Surse </a:t>
            </a:r>
            <a:r>
              <a:rPr lang="ro-RO" b="1" dirty="0"/>
              <a:t>ale construirii stereotipiilor ca bariere într-o comunicare </a:t>
            </a:r>
            <a:r>
              <a:rPr lang="ro-RO" b="1" dirty="0" smtClean="0"/>
              <a:t>eficientă</a:t>
            </a:r>
          </a:p>
          <a:p>
            <a:endParaRPr lang="ro-RO" dirty="0"/>
          </a:p>
          <a:p>
            <a:r>
              <a:rPr lang="en-US" dirty="0"/>
              <a:t>- o prima </a:t>
            </a:r>
            <a:r>
              <a:rPr lang="en-US" dirty="0" err="1"/>
              <a:t>astfel</a:t>
            </a:r>
            <a:r>
              <a:rPr lang="en-US" dirty="0"/>
              <a:t> de </a:t>
            </a:r>
            <a:r>
              <a:rPr lang="en-US" dirty="0" err="1"/>
              <a:t>sursa</a:t>
            </a:r>
            <a:r>
              <a:rPr lang="en-US" dirty="0"/>
              <a:t> </a:t>
            </a:r>
            <a:r>
              <a:rPr lang="en-US" dirty="0" err="1"/>
              <a:t>poate</a:t>
            </a:r>
            <a:r>
              <a:rPr lang="en-US" dirty="0"/>
              <a:t> fi </a:t>
            </a:r>
            <a:r>
              <a:rPr lang="en-US" dirty="0" err="1"/>
              <a:t>aceea</a:t>
            </a:r>
            <a:r>
              <a:rPr lang="en-US" dirty="0"/>
              <a:t> </a:t>
            </a:r>
            <a:r>
              <a:rPr lang="en-US" dirty="0" err="1"/>
              <a:t>ca</a:t>
            </a:r>
            <a:r>
              <a:rPr lang="en-US" dirty="0"/>
              <a:t>, </a:t>
            </a:r>
            <a:r>
              <a:rPr lang="en-US" b="1" dirty="0"/>
              <a:t>de </a:t>
            </a:r>
            <a:r>
              <a:rPr lang="en-US" b="1" dirty="0" err="1"/>
              <a:t>multe</a:t>
            </a:r>
            <a:r>
              <a:rPr lang="en-US" b="1" dirty="0"/>
              <a:t> </a:t>
            </a:r>
            <a:r>
              <a:rPr lang="en-US" b="1" dirty="0" err="1"/>
              <a:t>ori</a:t>
            </a:r>
            <a:r>
              <a:rPr lang="en-US" b="1" dirty="0"/>
              <a:t>, </a:t>
            </a:r>
            <a:r>
              <a:rPr lang="en-US" b="1" dirty="0" err="1"/>
              <a:t>avem</a:t>
            </a:r>
            <a:r>
              <a:rPr lang="en-US" b="1" dirty="0"/>
              <a:t> </a:t>
            </a:r>
            <a:r>
              <a:rPr lang="en-US" b="1" dirty="0" err="1"/>
              <a:t>tendinta</a:t>
            </a:r>
            <a:r>
              <a:rPr lang="en-US" b="1" dirty="0"/>
              <a:t> de a </a:t>
            </a:r>
            <a:r>
              <a:rPr lang="en-US" b="1" dirty="0" err="1"/>
              <a:t>ignora</a:t>
            </a:r>
            <a:r>
              <a:rPr lang="en-US" b="1" dirty="0"/>
              <a:t> </a:t>
            </a:r>
            <a:r>
              <a:rPr lang="en-US" b="1" dirty="0" err="1"/>
              <a:t>situatia</a:t>
            </a:r>
            <a:r>
              <a:rPr lang="en-US" b="1" dirty="0"/>
              <a:t> </a:t>
            </a:r>
            <a:r>
              <a:rPr lang="en-US" b="1" dirty="0" err="1"/>
              <a:t>si</a:t>
            </a:r>
            <a:r>
              <a:rPr lang="en-US" b="1" dirty="0"/>
              <a:t> de a </a:t>
            </a:r>
            <a:r>
              <a:rPr lang="en-US" b="1" dirty="0" err="1"/>
              <a:t>aprecia</a:t>
            </a:r>
            <a:r>
              <a:rPr lang="en-US" b="1" dirty="0"/>
              <a:t> </a:t>
            </a:r>
            <a:r>
              <a:rPr lang="en-US" b="1" dirty="0" err="1"/>
              <a:t>actiunea</a:t>
            </a:r>
            <a:r>
              <a:rPr lang="en-US" b="1" dirty="0"/>
              <a:t> in sine a </a:t>
            </a:r>
            <a:r>
              <a:rPr lang="en-US" b="1" dirty="0" err="1"/>
              <a:t>unei</a:t>
            </a:r>
            <a:r>
              <a:rPr lang="en-US" b="1" dirty="0"/>
              <a:t> </a:t>
            </a:r>
            <a:r>
              <a:rPr lang="en-US" b="1" dirty="0" err="1"/>
              <a:t>persoane</a:t>
            </a:r>
            <a:r>
              <a:rPr lang="en-US" b="1" dirty="0"/>
              <a:t>, </a:t>
            </a:r>
            <a:r>
              <a:rPr lang="en-US" b="1" dirty="0" err="1"/>
              <a:t>fara</a:t>
            </a:r>
            <a:r>
              <a:rPr lang="en-US" b="1" dirty="0"/>
              <a:t> </a:t>
            </a:r>
            <a:r>
              <a:rPr lang="en-US" b="1" dirty="0" err="1"/>
              <a:t>sa</a:t>
            </a:r>
            <a:r>
              <a:rPr lang="en-US" b="1" dirty="0"/>
              <a:t> o </a:t>
            </a:r>
            <a:r>
              <a:rPr lang="en-US" b="1" dirty="0" err="1"/>
              <a:t>integram</a:t>
            </a:r>
            <a:r>
              <a:rPr lang="en-US" b="1" dirty="0"/>
              <a:t> </a:t>
            </a:r>
            <a:r>
              <a:rPr lang="en-US" b="1" dirty="0" err="1"/>
              <a:t>pe</a:t>
            </a:r>
            <a:r>
              <a:rPr lang="en-US" b="1" dirty="0"/>
              <a:t> </a:t>
            </a:r>
            <a:r>
              <a:rPr lang="en-US" b="1" dirty="0" err="1"/>
              <a:t>aceasta</a:t>
            </a:r>
            <a:r>
              <a:rPr lang="en-US" b="1" dirty="0"/>
              <a:t> in </a:t>
            </a:r>
            <a:r>
              <a:rPr lang="en-US" b="1" dirty="0" err="1"/>
              <a:t>contextul</a:t>
            </a:r>
            <a:r>
              <a:rPr lang="en-US" b="1" dirty="0"/>
              <a:t> care a </a:t>
            </a:r>
            <a:r>
              <a:rPr lang="en-US" b="1" dirty="0" err="1"/>
              <a:t>generat</a:t>
            </a:r>
            <a:r>
              <a:rPr lang="en-US" b="1" dirty="0"/>
              <a:t>-o</a:t>
            </a:r>
            <a:r>
              <a:rPr lang="en-US" dirty="0"/>
              <a:t>; de </a:t>
            </a:r>
            <a:r>
              <a:rPr lang="en-US" dirty="0" err="1"/>
              <a:t>exemplu</a:t>
            </a:r>
            <a:r>
              <a:rPr lang="en-US" dirty="0"/>
              <a:t>, </a:t>
            </a:r>
            <a:r>
              <a:rPr lang="en-US" dirty="0" err="1"/>
              <a:t>daca</a:t>
            </a:r>
            <a:r>
              <a:rPr lang="en-US" dirty="0"/>
              <a:t> </a:t>
            </a:r>
            <a:r>
              <a:rPr lang="en-US" dirty="0" err="1"/>
              <a:t>profesorul</a:t>
            </a:r>
            <a:r>
              <a:rPr lang="en-US" dirty="0"/>
              <a:t> se </a:t>
            </a:r>
            <a:r>
              <a:rPr lang="en-US" dirty="0" err="1"/>
              <a:t>intalneste</a:t>
            </a:r>
            <a:r>
              <a:rPr lang="en-US" dirty="0"/>
              <a:t> cu </a:t>
            </a:r>
            <a:r>
              <a:rPr lang="en-US" dirty="0" err="1"/>
              <a:t>noi</a:t>
            </a:r>
            <a:r>
              <a:rPr lang="en-US" dirty="0"/>
              <a:t> </a:t>
            </a:r>
            <a:r>
              <a:rPr lang="en-US" dirty="0" err="1"/>
              <a:t>cursanti</a:t>
            </a:r>
            <a:r>
              <a:rPr lang="en-US" dirty="0"/>
              <a:t> </a:t>
            </a:r>
            <a:r>
              <a:rPr lang="en-US" dirty="0" err="1"/>
              <a:t>si</a:t>
            </a:r>
            <a:r>
              <a:rPr lang="en-US" dirty="0"/>
              <a:t> </a:t>
            </a:r>
            <a:r>
              <a:rPr lang="en-US" dirty="0" err="1"/>
              <a:t>acestia</a:t>
            </a:r>
            <a:r>
              <a:rPr lang="en-US" dirty="0"/>
              <a:t> par </a:t>
            </a:r>
            <a:r>
              <a:rPr lang="en-US" dirty="0" err="1"/>
              <a:t>foarte</a:t>
            </a:r>
            <a:r>
              <a:rPr lang="en-US" dirty="0"/>
              <a:t> </a:t>
            </a:r>
            <a:r>
              <a:rPr lang="en-US" dirty="0" err="1"/>
              <a:t>nerabdatori</a:t>
            </a:r>
            <a:r>
              <a:rPr lang="en-US" dirty="0"/>
              <a:t> </a:t>
            </a:r>
            <a:r>
              <a:rPr lang="en-US" dirty="0" err="1"/>
              <a:t>sa</a:t>
            </a:r>
            <a:r>
              <a:rPr lang="en-US" dirty="0"/>
              <a:t> se </a:t>
            </a:r>
            <a:r>
              <a:rPr lang="en-US" dirty="0" err="1"/>
              <a:t>termine</a:t>
            </a:r>
            <a:r>
              <a:rPr lang="en-US" dirty="0"/>
              <a:t> </a:t>
            </a:r>
            <a:r>
              <a:rPr lang="en-US" dirty="0" err="1"/>
              <a:t>ora</a:t>
            </a:r>
            <a:r>
              <a:rPr lang="en-US" dirty="0"/>
              <a:t> de curs, </a:t>
            </a:r>
            <a:r>
              <a:rPr lang="en-US" dirty="0" err="1"/>
              <a:t>cadrul</a:t>
            </a:r>
            <a:r>
              <a:rPr lang="en-US" dirty="0"/>
              <a:t> didactic </a:t>
            </a:r>
            <a:r>
              <a:rPr lang="en-US" dirty="0" err="1"/>
              <a:t>poate</a:t>
            </a:r>
            <a:r>
              <a:rPr lang="en-US" dirty="0"/>
              <a:t> fi </a:t>
            </a:r>
            <a:r>
              <a:rPr lang="en-US" dirty="0" err="1"/>
              <a:t>indemnat</a:t>
            </a:r>
            <a:r>
              <a:rPr lang="en-US" dirty="0"/>
              <a:t> </a:t>
            </a:r>
            <a:r>
              <a:rPr lang="en-US" dirty="0" err="1"/>
              <a:t>sa</a:t>
            </a:r>
            <a:r>
              <a:rPr lang="en-US" dirty="0"/>
              <a:t> </a:t>
            </a:r>
            <a:r>
              <a:rPr lang="en-US" dirty="0" err="1"/>
              <a:t>creada</a:t>
            </a:r>
            <a:r>
              <a:rPr lang="en-US" dirty="0"/>
              <a:t> </a:t>
            </a:r>
            <a:r>
              <a:rPr lang="en-US" dirty="0" err="1"/>
              <a:t>ca</a:t>
            </a:r>
            <a:r>
              <a:rPr lang="en-US" dirty="0"/>
              <a:t> „nu </a:t>
            </a:r>
            <a:r>
              <a:rPr lang="en-US" dirty="0" err="1"/>
              <a:t>sunt</a:t>
            </a:r>
            <a:r>
              <a:rPr lang="en-US" dirty="0"/>
              <a:t> </a:t>
            </a:r>
            <a:r>
              <a:rPr lang="en-US" dirty="0" err="1"/>
              <a:t>destul</a:t>
            </a:r>
            <a:r>
              <a:rPr lang="en-US" dirty="0"/>
              <a:t> de </a:t>
            </a:r>
            <a:r>
              <a:rPr lang="en-US" dirty="0" err="1"/>
              <a:t>dornici</a:t>
            </a:r>
            <a:r>
              <a:rPr lang="en-US" dirty="0"/>
              <a:t> </a:t>
            </a:r>
            <a:r>
              <a:rPr lang="en-US" dirty="0" err="1"/>
              <a:t>sa</a:t>
            </a:r>
            <a:r>
              <a:rPr lang="en-US" dirty="0"/>
              <a:t> </a:t>
            </a:r>
            <a:r>
              <a:rPr lang="en-US" dirty="0" err="1"/>
              <a:t>invete</a:t>
            </a:r>
            <a:r>
              <a:rPr lang="en-US" dirty="0"/>
              <a:t>", </a:t>
            </a:r>
            <a:r>
              <a:rPr lang="en-US" dirty="0" err="1"/>
              <a:t>desi</a:t>
            </a:r>
            <a:r>
              <a:rPr lang="en-US" dirty="0"/>
              <a:t> </a:t>
            </a:r>
            <a:r>
              <a:rPr lang="en-US" dirty="0" err="1"/>
              <a:t>poate</a:t>
            </a:r>
            <a:r>
              <a:rPr lang="en-US" dirty="0"/>
              <a:t> </a:t>
            </a:r>
            <a:r>
              <a:rPr lang="en-US" dirty="0" err="1"/>
              <a:t>ca</a:t>
            </a:r>
            <a:r>
              <a:rPr lang="en-US" dirty="0"/>
              <a:t> in </a:t>
            </a:r>
            <a:r>
              <a:rPr lang="en-US" dirty="0" err="1"/>
              <a:t>sala</a:t>
            </a:r>
            <a:r>
              <a:rPr lang="en-US" dirty="0"/>
              <a:t> de </a:t>
            </a:r>
            <a:r>
              <a:rPr lang="en-US" dirty="0" err="1"/>
              <a:t>clasa</a:t>
            </a:r>
            <a:r>
              <a:rPr lang="en-US" dirty="0"/>
              <a:t> </a:t>
            </a:r>
            <a:r>
              <a:rPr lang="en-US" dirty="0" err="1"/>
              <a:t>este</a:t>
            </a:r>
            <a:r>
              <a:rPr lang="en-US" dirty="0"/>
              <a:t> </a:t>
            </a:r>
            <a:r>
              <a:rPr lang="en-US" dirty="0" err="1"/>
              <a:t>foarte</a:t>
            </a:r>
            <a:r>
              <a:rPr lang="en-US" dirty="0"/>
              <a:t> </a:t>
            </a:r>
            <a:r>
              <a:rPr lang="en-US" dirty="0" err="1"/>
              <a:t>cald</a:t>
            </a:r>
            <a:r>
              <a:rPr lang="en-US" dirty="0"/>
              <a:t> </a:t>
            </a:r>
            <a:r>
              <a:rPr lang="en-US" dirty="0" err="1"/>
              <a:t>sau</a:t>
            </a:r>
            <a:r>
              <a:rPr lang="en-US" dirty="0"/>
              <a:t> </a:t>
            </a:r>
            <a:r>
              <a:rPr lang="en-US" dirty="0" err="1"/>
              <a:t>foarte</a:t>
            </a:r>
            <a:r>
              <a:rPr lang="en-US" dirty="0"/>
              <a:t> frig, </a:t>
            </a:r>
            <a:r>
              <a:rPr lang="en-US" dirty="0" err="1"/>
              <a:t>este</a:t>
            </a:r>
            <a:r>
              <a:rPr lang="en-US" dirty="0"/>
              <a:t> </a:t>
            </a:r>
            <a:r>
              <a:rPr lang="en-US" dirty="0" err="1"/>
              <a:t>aer</a:t>
            </a:r>
            <a:r>
              <a:rPr lang="en-US" dirty="0"/>
              <a:t> </a:t>
            </a:r>
            <a:r>
              <a:rPr lang="en-US" dirty="0" err="1"/>
              <a:t>inchis</a:t>
            </a:r>
            <a:r>
              <a:rPr lang="en-US" dirty="0"/>
              <a:t>, </a:t>
            </a:r>
            <a:r>
              <a:rPr lang="en-US" dirty="0" err="1"/>
              <a:t>elevii</a:t>
            </a:r>
            <a:r>
              <a:rPr lang="en-US" dirty="0"/>
              <a:t>/</a:t>
            </a:r>
            <a:r>
              <a:rPr lang="en-US" dirty="0" err="1"/>
              <a:t>studentii</a:t>
            </a:r>
            <a:r>
              <a:rPr lang="en-US" dirty="0"/>
              <a:t> </a:t>
            </a:r>
            <a:r>
              <a:rPr lang="en-US" dirty="0" err="1"/>
              <a:t>sunt</a:t>
            </a:r>
            <a:r>
              <a:rPr lang="en-US" dirty="0"/>
              <a:t> la </a:t>
            </a:r>
            <a:r>
              <a:rPr lang="en-US" dirty="0" err="1"/>
              <a:t>terminarea</a:t>
            </a:r>
            <a:r>
              <a:rPr lang="en-US" dirty="0"/>
              <a:t> </a:t>
            </a:r>
            <a:r>
              <a:rPr lang="en-US" dirty="0" err="1"/>
              <a:t>programului</a:t>
            </a:r>
            <a:r>
              <a:rPr lang="en-US" dirty="0"/>
              <a:t> </a:t>
            </a:r>
            <a:r>
              <a:rPr lang="en-US" dirty="0" err="1"/>
              <a:t>pe</a:t>
            </a:r>
            <a:r>
              <a:rPr lang="en-US" dirty="0"/>
              <a:t> </a:t>
            </a:r>
            <a:r>
              <a:rPr lang="en-US" dirty="0" err="1"/>
              <a:t>acea</a:t>
            </a:r>
            <a:r>
              <a:rPr lang="en-US" dirty="0"/>
              <a:t> </a:t>
            </a:r>
            <a:r>
              <a:rPr lang="en-US" dirty="0" err="1"/>
              <a:t>zi</a:t>
            </a:r>
            <a:r>
              <a:rPr lang="en-US" dirty="0"/>
              <a:t>, </a:t>
            </a:r>
            <a:r>
              <a:rPr lang="en-US" dirty="0" err="1"/>
              <a:t>urmeaza</a:t>
            </a:r>
            <a:r>
              <a:rPr lang="en-US" dirty="0"/>
              <a:t> o </a:t>
            </a:r>
            <a:r>
              <a:rPr lang="en-US" dirty="0" err="1"/>
              <a:t>ora</a:t>
            </a:r>
            <a:r>
              <a:rPr lang="en-US" dirty="0"/>
              <a:t> la care </a:t>
            </a:r>
            <a:r>
              <a:rPr lang="en-US" dirty="0" err="1"/>
              <a:t>trebuie</a:t>
            </a:r>
            <a:r>
              <a:rPr lang="en-US" dirty="0"/>
              <a:t> </a:t>
            </a:r>
            <a:r>
              <a:rPr lang="en-US" dirty="0" err="1"/>
              <a:t>sa</a:t>
            </a:r>
            <a:r>
              <a:rPr lang="en-US" dirty="0"/>
              <a:t> </a:t>
            </a:r>
            <a:r>
              <a:rPr lang="en-US" dirty="0" err="1"/>
              <a:t>dea</a:t>
            </a:r>
            <a:r>
              <a:rPr lang="en-US" dirty="0"/>
              <a:t> </a:t>
            </a:r>
            <a:r>
              <a:rPr lang="en-US" dirty="0" err="1"/>
              <a:t>lucrare</a:t>
            </a:r>
            <a:r>
              <a:rPr lang="en-US" dirty="0"/>
              <a:t> etc.;</a:t>
            </a:r>
            <a:endParaRPr lang="ru-RU" dirty="0"/>
          </a:p>
        </p:txBody>
      </p:sp>
    </p:spTree>
    <p:extLst>
      <p:ext uri="{BB962C8B-B14F-4D97-AF65-F5344CB8AC3E}">
        <p14:creationId xmlns:p14="http://schemas.microsoft.com/office/powerpoint/2010/main" val="37632398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600200"/>
            <a:ext cx="8435280" cy="4525963"/>
          </a:xfrm>
        </p:spPr>
        <p:txBody>
          <a:bodyPr>
            <a:normAutofit fontScale="85000" lnSpcReduction="20000"/>
          </a:bodyPr>
          <a:lstStyle/>
          <a:p>
            <a:r>
              <a:rPr lang="en-US" b="1" dirty="0"/>
              <a:t>- </a:t>
            </a:r>
            <a:r>
              <a:rPr lang="en-US" b="1" dirty="0" err="1"/>
              <a:t>efectul</a:t>
            </a:r>
            <a:r>
              <a:rPr lang="en-US" b="1" dirty="0"/>
              <a:t> actor-</a:t>
            </a:r>
            <a:r>
              <a:rPr lang="en-US" b="1" dirty="0" err="1"/>
              <a:t>observator</a:t>
            </a:r>
            <a:r>
              <a:rPr lang="en-US" b="1" dirty="0"/>
              <a:t> </a:t>
            </a:r>
            <a:r>
              <a:rPr lang="en-US" b="1" dirty="0" err="1"/>
              <a:t>presupune</a:t>
            </a:r>
            <a:r>
              <a:rPr lang="en-US" b="1" dirty="0"/>
              <a:t> </a:t>
            </a:r>
            <a:r>
              <a:rPr lang="en-US" b="1" dirty="0" err="1"/>
              <a:t>ca</a:t>
            </a:r>
            <a:r>
              <a:rPr lang="en-US" b="1" dirty="0"/>
              <a:t> </a:t>
            </a:r>
            <a:r>
              <a:rPr lang="en-US" b="1" dirty="0" err="1"/>
              <a:t>intr</a:t>
            </a:r>
            <a:r>
              <a:rPr lang="en-US" b="1" dirty="0"/>
              <a:t>-un </a:t>
            </a:r>
            <a:r>
              <a:rPr lang="en-US" b="1" dirty="0" err="1"/>
              <a:t>fel</a:t>
            </a:r>
            <a:r>
              <a:rPr lang="en-US" b="1" dirty="0"/>
              <a:t> </a:t>
            </a:r>
            <a:r>
              <a:rPr lang="en-US" b="1" dirty="0" err="1"/>
              <a:t>apreciem</a:t>
            </a:r>
            <a:r>
              <a:rPr lang="en-US" b="1" dirty="0"/>
              <a:t> </a:t>
            </a:r>
            <a:r>
              <a:rPr lang="en-US" b="1" dirty="0" err="1"/>
              <a:t>comportamentul</a:t>
            </a:r>
            <a:r>
              <a:rPr lang="en-US" b="1" dirty="0"/>
              <a:t> </a:t>
            </a:r>
            <a:r>
              <a:rPr lang="en-US" b="1" dirty="0" err="1"/>
              <a:t>altei</a:t>
            </a:r>
            <a:r>
              <a:rPr lang="en-US" b="1" dirty="0"/>
              <a:t> </a:t>
            </a:r>
            <a:r>
              <a:rPr lang="en-US" b="1" dirty="0" err="1"/>
              <a:t>persoane</a:t>
            </a:r>
            <a:r>
              <a:rPr lang="en-US" b="1" dirty="0"/>
              <a:t> </a:t>
            </a:r>
            <a:r>
              <a:rPr lang="en-US" b="1" dirty="0" err="1"/>
              <a:t>intr</a:t>
            </a:r>
            <a:r>
              <a:rPr lang="en-US" b="1" dirty="0"/>
              <a:t>-o </a:t>
            </a:r>
            <a:r>
              <a:rPr lang="en-US" b="1" dirty="0" err="1"/>
              <a:t>situatie</a:t>
            </a:r>
            <a:r>
              <a:rPr lang="en-US" b="1" dirty="0"/>
              <a:t> (</a:t>
            </a:r>
            <a:r>
              <a:rPr lang="en-US" b="1" dirty="0" err="1"/>
              <a:t>raportand</a:t>
            </a:r>
            <a:r>
              <a:rPr lang="en-US" b="1" dirty="0"/>
              <a:t> </a:t>
            </a:r>
            <a:r>
              <a:rPr lang="en-US" b="1" dirty="0" err="1"/>
              <a:t>totul</a:t>
            </a:r>
            <a:r>
              <a:rPr lang="en-US" b="1" dirty="0"/>
              <a:t> direct la </a:t>
            </a:r>
            <a:r>
              <a:rPr lang="en-US" b="1" dirty="0" err="1"/>
              <a:t>persoana</a:t>
            </a:r>
            <a:r>
              <a:rPr lang="en-US" b="1" dirty="0"/>
              <a:t> in </a:t>
            </a:r>
            <a:r>
              <a:rPr lang="en-US" b="1" dirty="0" err="1"/>
              <a:t>cauza</a:t>
            </a:r>
            <a:r>
              <a:rPr lang="en-US" b="1" dirty="0"/>
              <a:t>) </a:t>
            </a:r>
            <a:r>
              <a:rPr lang="en-US" b="1" dirty="0" err="1"/>
              <a:t>si</a:t>
            </a:r>
            <a:r>
              <a:rPr lang="en-US" b="1" dirty="0"/>
              <a:t> in alt </a:t>
            </a:r>
            <a:r>
              <a:rPr lang="en-US" b="1" dirty="0" err="1"/>
              <a:t>fel</a:t>
            </a:r>
            <a:r>
              <a:rPr lang="en-US" b="1" dirty="0"/>
              <a:t> </a:t>
            </a:r>
            <a:r>
              <a:rPr lang="en-US" b="1" dirty="0" err="1"/>
              <a:t>acelasi</a:t>
            </a:r>
            <a:r>
              <a:rPr lang="en-US" b="1" dirty="0"/>
              <a:t> </a:t>
            </a:r>
            <a:r>
              <a:rPr lang="en-US" b="1" dirty="0" err="1"/>
              <a:t>comportament</a:t>
            </a:r>
            <a:r>
              <a:rPr lang="en-US" b="1" dirty="0"/>
              <a:t>, in exact </a:t>
            </a:r>
            <a:r>
              <a:rPr lang="en-US" b="1" dirty="0" err="1"/>
              <a:t>aceeasi</a:t>
            </a:r>
            <a:r>
              <a:rPr lang="en-US" b="1" dirty="0"/>
              <a:t> </a:t>
            </a:r>
            <a:r>
              <a:rPr lang="en-US" b="1" dirty="0" err="1"/>
              <a:t>situatie</a:t>
            </a:r>
            <a:r>
              <a:rPr lang="en-US" b="1" dirty="0"/>
              <a:t>, </a:t>
            </a:r>
            <a:r>
              <a:rPr lang="en-US" b="1" dirty="0" err="1"/>
              <a:t>daca</a:t>
            </a:r>
            <a:r>
              <a:rPr lang="en-US" b="1" dirty="0"/>
              <a:t> </a:t>
            </a:r>
            <a:r>
              <a:rPr lang="en-US" b="1" dirty="0" err="1"/>
              <a:t>noi</a:t>
            </a:r>
            <a:r>
              <a:rPr lang="en-US" b="1" dirty="0"/>
              <a:t> </a:t>
            </a:r>
            <a:r>
              <a:rPr lang="en-US" b="1" dirty="0" err="1"/>
              <a:t>suntem</a:t>
            </a:r>
            <a:r>
              <a:rPr lang="en-US" b="1" dirty="0"/>
              <a:t> </a:t>
            </a:r>
            <a:r>
              <a:rPr lang="en-US" b="1" dirty="0" err="1"/>
              <a:t>cei</a:t>
            </a:r>
            <a:r>
              <a:rPr lang="en-US" b="1" dirty="0"/>
              <a:t> </a:t>
            </a:r>
            <a:r>
              <a:rPr lang="en-US" b="1" dirty="0" err="1"/>
              <a:t>ce</a:t>
            </a:r>
            <a:r>
              <a:rPr lang="en-US" b="1" dirty="0"/>
              <a:t> </a:t>
            </a:r>
            <a:r>
              <a:rPr lang="en-US" b="1" dirty="0" err="1"/>
              <a:t>adopta</a:t>
            </a:r>
            <a:r>
              <a:rPr lang="en-US" b="1" dirty="0"/>
              <a:t> </a:t>
            </a:r>
            <a:r>
              <a:rPr lang="en-US" b="1" dirty="0" err="1"/>
              <a:t>respectivul</a:t>
            </a:r>
            <a:r>
              <a:rPr lang="en-US" b="1" dirty="0"/>
              <a:t> </a:t>
            </a:r>
            <a:r>
              <a:rPr lang="en-US" b="1" dirty="0" err="1"/>
              <a:t>comportament</a:t>
            </a:r>
            <a:r>
              <a:rPr lang="en-US" b="1" dirty="0"/>
              <a:t> (in al </a:t>
            </a:r>
            <a:r>
              <a:rPr lang="en-US" b="1" dirty="0" err="1"/>
              <a:t>doilea</a:t>
            </a:r>
            <a:r>
              <a:rPr lang="en-US" b="1" dirty="0"/>
              <a:t> </a:t>
            </a:r>
            <a:r>
              <a:rPr lang="en-US" b="1" dirty="0" err="1"/>
              <a:t>caz</a:t>
            </a:r>
            <a:r>
              <a:rPr lang="en-US" b="1" dirty="0"/>
              <a:t> </a:t>
            </a:r>
            <a:r>
              <a:rPr lang="en-US" b="1" dirty="0" err="1"/>
              <a:t>facem</a:t>
            </a:r>
            <a:r>
              <a:rPr lang="en-US" b="1" dirty="0"/>
              <a:t> </a:t>
            </a:r>
            <a:r>
              <a:rPr lang="en-US" b="1" dirty="0" err="1"/>
              <a:t>referire</a:t>
            </a:r>
            <a:r>
              <a:rPr lang="en-US" b="1" dirty="0"/>
              <a:t> la </a:t>
            </a:r>
            <a:r>
              <a:rPr lang="en-US" b="1" dirty="0" err="1"/>
              <a:t>mediul</a:t>
            </a:r>
            <a:r>
              <a:rPr lang="en-US" b="1" dirty="0"/>
              <a:t> extern)</a:t>
            </a:r>
            <a:r>
              <a:rPr lang="en-US" dirty="0"/>
              <a:t>; </a:t>
            </a:r>
            <a:r>
              <a:rPr lang="en-US" dirty="0" err="1"/>
              <a:t>spre</a:t>
            </a:r>
            <a:r>
              <a:rPr lang="en-US" dirty="0"/>
              <a:t> </a:t>
            </a:r>
            <a:r>
              <a:rPr lang="en-US" dirty="0" err="1"/>
              <a:t>exemplu</a:t>
            </a:r>
            <a:r>
              <a:rPr lang="en-US" dirty="0"/>
              <a:t>, </a:t>
            </a:r>
            <a:r>
              <a:rPr lang="en-US" dirty="0" err="1"/>
              <a:t>atunci</a:t>
            </a:r>
            <a:r>
              <a:rPr lang="en-US" dirty="0"/>
              <a:t> </a:t>
            </a:r>
            <a:r>
              <a:rPr lang="en-US" dirty="0" err="1"/>
              <a:t>cand</a:t>
            </a:r>
            <a:r>
              <a:rPr lang="en-US" dirty="0"/>
              <a:t> un </a:t>
            </a:r>
            <a:r>
              <a:rPr lang="en-US" dirty="0" err="1"/>
              <a:t>coleg</a:t>
            </a:r>
            <a:r>
              <a:rPr lang="en-US" dirty="0"/>
              <a:t>, </a:t>
            </a:r>
            <a:r>
              <a:rPr lang="en-US" dirty="0" err="1"/>
              <a:t>cadru</a:t>
            </a:r>
            <a:r>
              <a:rPr lang="en-US" dirty="0"/>
              <a:t> didactic, are o </a:t>
            </a:r>
            <a:r>
              <a:rPr lang="en-US" dirty="0" err="1"/>
              <a:t>ora</a:t>
            </a:r>
            <a:r>
              <a:rPr lang="en-US" dirty="0"/>
              <a:t> </a:t>
            </a:r>
            <a:r>
              <a:rPr lang="en-US" dirty="0" err="1"/>
              <a:t>mai</a:t>
            </a:r>
            <a:r>
              <a:rPr lang="en-US" dirty="0"/>
              <a:t> </a:t>
            </a:r>
            <a:r>
              <a:rPr lang="en-US" dirty="0" err="1"/>
              <a:t>putin</a:t>
            </a:r>
            <a:r>
              <a:rPr lang="en-US" dirty="0"/>
              <a:t> </a:t>
            </a:r>
            <a:r>
              <a:rPr lang="en-US" dirty="0" err="1"/>
              <a:t>reusita</a:t>
            </a:r>
            <a:r>
              <a:rPr lang="en-US" dirty="0"/>
              <a:t>, </a:t>
            </a:r>
            <a:r>
              <a:rPr lang="en-US" dirty="0" err="1"/>
              <a:t>tindem</a:t>
            </a:r>
            <a:r>
              <a:rPr lang="en-US" dirty="0"/>
              <a:t> </a:t>
            </a:r>
            <a:r>
              <a:rPr lang="en-US" dirty="0" err="1"/>
              <a:t>sa</a:t>
            </a:r>
            <a:r>
              <a:rPr lang="en-US" dirty="0"/>
              <a:t> </a:t>
            </a:r>
            <a:r>
              <a:rPr lang="en-US" dirty="0" err="1"/>
              <a:t>credem</a:t>
            </a:r>
            <a:r>
              <a:rPr lang="en-US" dirty="0"/>
              <a:t> </a:t>
            </a:r>
            <a:r>
              <a:rPr lang="en-US" dirty="0" err="1"/>
              <a:t>ca</a:t>
            </a:r>
            <a:r>
              <a:rPr lang="en-US" dirty="0"/>
              <a:t> </a:t>
            </a:r>
            <a:r>
              <a:rPr lang="en-US" dirty="0" err="1"/>
              <a:t>esecul</a:t>
            </a:r>
            <a:r>
              <a:rPr lang="en-US" dirty="0"/>
              <a:t> i se </a:t>
            </a:r>
            <a:r>
              <a:rPr lang="en-US" dirty="0" err="1"/>
              <a:t>datoreaza</a:t>
            </a:r>
            <a:r>
              <a:rPr lang="en-US" dirty="0"/>
              <a:t> in mare </a:t>
            </a:r>
            <a:r>
              <a:rPr lang="en-US" dirty="0" err="1"/>
              <a:t>masura</a:t>
            </a:r>
            <a:r>
              <a:rPr lang="en-US" dirty="0"/>
              <a:t>, </a:t>
            </a:r>
            <a:r>
              <a:rPr lang="en-US" dirty="0" err="1"/>
              <a:t>pe</a:t>
            </a:r>
            <a:r>
              <a:rPr lang="en-US" dirty="0"/>
              <a:t> </a:t>
            </a:r>
            <a:r>
              <a:rPr lang="en-US" dirty="0" err="1"/>
              <a:t>cand</a:t>
            </a:r>
            <a:r>
              <a:rPr lang="en-US" dirty="0"/>
              <a:t>, </a:t>
            </a:r>
            <a:r>
              <a:rPr lang="en-US" dirty="0" err="1"/>
              <a:t>daca</a:t>
            </a:r>
            <a:r>
              <a:rPr lang="en-US" dirty="0"/>
              <a:t> </a:t>
            </a:r>
            <a:r>
              <a:rPr lang="en-US" dirty="0" err="1"/>
              <a:t>acest</a:t>
            </a:r>
            <a:r>
              <a:rPr lang="en-US" dirty="0"/>
              <a:t> </a:t>
            </a:r>
            <a:r>
              <a:rPr lang="en-US" dirty="0" err="1"/>
              <a:t>eveniment</a:t>
            </a:r>
            <a:r>
              <a:rPr lang="en-US" dirty="0"/>
              <a:t> </a:t>
            </a:r>
            <a:r>
              <a:rPr lang="en-US" dirty="0" err="1"/>
              <a:t>ni</a:t>
            </a:r>
            <a:r>
              <a:rPr lang="en-US" dirty="0"/>
              <a:t> se </a:t>
            </a:r>
            <a:r>
              <a:rPr lang="en-US" dirty="0" err="1"/>
              <a:t>intampla</a:t>
            </a:r>
            <a:r>
              <a:rPr lang="en-US" dirty="0"/>
              <a:t> </a:t>
            </a:r>
            <a:r>
              <a:rPr lang="en-US" dirty="0" err="1"/>
              <a:t>noua</a:t>
            </a:r>
            <a:r>
              <a:rPr lang="en-US" dirty="0"/>
              <a:t>, </a:t>
            </a:r>
            <a:r>
              <a:rPr lang="en-US" dirty="0" err="1"/>
              <a:t>probabil</a:t>
            </a:r>
            <a:r>
              <a:rPr lang="en-US" dirty="0"/>
              <a:t> </a:t>
            </a:r>
            <a:r>
              <a:rPr lang="en-US" dirty="0" err="1"/>
              <a:t>vom</a:t>
            </a:r>
            <a:r>
              <a:rPr lang="en-US" dirty="0"/>
              <a:t> </a:t>
            </a:r>
            <a:r>
              <a:rPr lang="en-US" dirty="0" err="1"/>
              <a:t>gasi</a:t>
            </a:r>
            <a:r>
              <a:rPr lang="en-US" dirty="0"/>
              <a:t> </a:t>
            </a:r>
            <a:r>
              <a:rPr lang="en-US" dirty="0" err="1"/>
              <a:t>multe</a:t>
            </a:r>
            <a:r>
              <a:rPr lang="en-US" dirty="0"/>
              <a:t> </a:t>
            </a:r>
            <a:r>
              <a:rPr lang="en-US" dirty="0" err="1"/>
              <a:t>motivatii</a:t>
            </a:r>
            <a:r>
              <a:rPr lang="en-US" dirty="0"/>
              <a:t> </a:t>
            </a:r>
            <a:r>
              <a:rPr lang="en-US" dirty="0" err="1"/>
              <a:t>exterioare</a:t>
            </a:r>
            <a:r>
              <a:rPr lang="en-US" dirty="0"/>
              <a:t> (</a:t>
            </a:r>
            <a:r>
              <a:rPr lang="en-US" dirty="0" err="1"/>
              <a:t>elevii</a:t>
            </a:r>
            <a:r>
              <a:rPr lang="en-US" dirty="0"/>
              <a:t>/</a:t>
            </a:r>
            <a:r>
              <a:rPr lang="en-US" dirty="0" err="1"/>
              <a:t>studentii</a:t>
            </a:r>
            <a:r>
              <a:rPr lang="en-US" dirty="0"/>
              <a:t> </a:t>
            </a:r>
            <a:r>
              <a:rPr lang="en-US" dirty="0" err="1"/>
              <a:t>nepregatiti</a:t>
            </a:r>
            <a:r>
              <a:rPr lang="en-US" dirty="0"/>
              <a:t>, </a:t>
            </a:r>
            <a:r>
              <a:rPr lang="en-US" dirty="0" err="1"/>
              <a:t>lipsa</a:t>
            </a:r>
            <a:r>
              <a:rPr lang="en-US" dirty="0"/>
              <a:t> </a:t>
            </a:r>
            <a:r>
              <a:rPr lang="en-US" dirty="0" err="1"/>
              <a:t>materialului</a:t>
            </a:r>
            <a:r>
              <a:rPr lang="en-US" dirty="0"/>
              <a:t> didactic, </a:t>
            </a:r>
            <a:r>
              <a:rPr lang="en-US" dirty="0" err="1"/>
              <a:t>incarcarea</a:t>
            </a:r>
            <a:r>
              <a:rPr lang="en-US" dirty="0"/>
              <a:t> </a:t>
            </a:r>
            <a:r>
              <a:rPr lang="en-US" dirty="0" err="1"/>
              <a:t>programei</a:t>
            </a:r>
            <a:r>
              <a:rPr lang="en-US" dirty="0"/>
              <a:t> etc.);</a:t>
            </a:r>
            <a:endParaRPr lang="ru-RU" dirty="0"/>
          </a:p>
        </p:txBody>
      </p:sp>
    </p:spTree>
    <p:extLst>
      <p:ext uri="{BB962C8B-B14F-4D97-AF65-F5344CB8AC3E}">
        <p14:creationId xmlns:p14="http://schemas.microsoft.com/office/powerpoint/2010/main" val="7333356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62500" lnSpcReduction="20000"/>
          </a:bodyPr>
          <a:lstStyle/>
          <a:p>
            <a:r>
              <a:rPr lang="en-US" dirty="0"/>
              <a:t>- </a:t>
            </a:r>
            <a:r>
              <a:rPr lang="en-US" b="1" dirty="0" err="1"/>
              <a:t>prejudecata</a:t>
            </a:r>
            <a:r>
              <a:rPr lang="en-US" b="1" dirty="0"/>
              <a:t> „</a:t>
            </a:r>
            <a:r>
              <a:rPr lang="en-US" b="1" dirty="0" err="1"/>
              <a:t>autoservita</a:t>
            </a:r>
            <a:r>
              <a:rPr lang="en-US" b="1" dirty="0"/>
              <a:t>" </a:t>
            </a:r>
            <a:r>
              <a:rPr lang="en-US" b="1" dirty="0" err="1"/>
              <a:t>presupune</a:t>
            </a:r>
            <a:r>
              <a:rPr lang="en-US" b="1" dirty="0"/>
              <a:t> </a:t>
            </a:r>
            <a:r>
              <a:rPr lang="en-US" b="1" dirty="0" err="1"/>
              <a:t>ca</a:t>
            </a:r>
            <a:r>
              <a:rPr lang="en-US" b="1" dirty="0"/>
              <a:t>, </a:t>
            </a:r>
            <a:r>
              <a:rPr lang="en-US" b="1" dirty="0" err="1"/>
              <a:t>atunci</a:t>
            </a:r>
            <a:r>
              <a:rPr lang="en-US" b="1" dirty="0"/>
              <a:t> </a:t>
            </a:r>
            <a:r>
              <a:rPr lang="en-US" b="1" dirty="0" err="1"/>
              <a:t>cand</a:t>
            </a:r>
            <a:r>
              <a:rPr lang="en-US" b="1" dirty="0"/>
              <a:t> </a:t>
            </a:r>
            <a:r>
              <a:rPr lang="en-US" b="1" dirty="0" err="1"/>
              <a:t>primim</a:t>
            </a:r>
            <a:r>
              <a:rPr lang="en-US" b="1" dirty="0"/>
              <a:t> un feedback </a:t>
            </a:r>
            <a:r>
              <a:rPr lang="en-US" b="1" dirty="0" err="1"/>
              <a:t>favorabil</a:t>
            </a:r>
            <a:r>
              <a:rPr lang="en-US" b="1" dirty="0"/>
              <a:t> din </a:t>
            </a:r>
            <a:r>
              <a:rPr lang="en-US" b="1" dirty="0" err="1"/>
              <a:t>partea</a:t>
            </a:r>
            <a:r>
              <a:rPr lang="en-US" b="1" dirty="0"/>
              <a:t> </a:t>
            </a:r>
            <a:r>
              <a:rPr lang="en-US" b="1" dirty="0" err="1"/>
              <a:t>celorlalti</a:t>
            </a:r>
            <a:r>
              <a:rPr lang="en-US" b="1" dirty="0"/>
              <a:t>, </a:t>
            </a:r>
            <a:r>
              <a:rPr lang="en-US" b="1" dirty="0" err="1"/>
              <a:t>tindem</a:t>
            </a:r>
            <a:r>
              <a:rPr lang="en-US" b="1" dirty="0"/>
              <a:t> </a:t>
            </a:r>
            <a:r>
              <a:rPr lang="en-US" b="1" dirty="0" err="1"/>
              <a:t>sa</a:t>
            </a:r>
            <a:r>
              <a:rPr lang="en-US" b="1" dirty="0"/>
              <a:t> </a:t>
            </a:r>
            <a:r>
              <a:rPr lang="en-US" b="1" dirty="0" err="1"/>
              <a:t>legam</a:t>
            </a:r>
            <a:r>
              <a:rPr lang="en-US" b="1" dirty="0"/>
              <a:t> </a:t>
            </a:r>
            <a:r>
              <a:rPr lang="en-US" b="1" dirty="0" err="1"/>
              <a:t>acest</a:t>
            </a:r>
            <a:r>
              <a:rPr lang="en-US" b="1" dirty="0"/>
              <a:t> </a:t>
            </a:r>
            <a:r>
              <a:rPr lang="en-US" b="1" dirty="0" err="1"/>
              <a:t>lucru</a:t>
            </a:r>
            <a:r>
              <a:rPr lang="en-US" b="1" dirty="0"/>
              <a:t> de </a:t>
            </a:r>
            <a:r>
              <a:rPr lang="en-US" b="1" dirty="0" err="1"/>
              <a:t>cauze</a:t>
            </a:r>
            <a:r>
              <a:rPr lang="en-US" b="1" dirty="0"/>
              <a:t> interne (</a:t>
            </a:r>
            <a:r>
              <a:rPr lang="en-US" b="1" dirty="0" err="1"/>
              <a:t>ca</a:t>
            </a:r>
            <a:r>
              <a:rPr lang="en-US" b="1" dirty="0"/>
              <a:t> </a:t>
            </a:r>
            <a:r>
              <a:rPr lang="en-US" b="1" dirty="0" err="1"/>
              <a:t>inteligenta</a:t>
            </a:r>
            <a:r>
              <a:rPr lang="en-US" b="1" dirty="0"/>
              <a:t> </a:t>
            </a:r>
            <a:r>
              <a:rPr lang="en-US" b="1" dirty="0" err="1"/>
              <a:t>noastra</a:t>
            </a:r>
            <a:r>
              <a:rPr lang="en-US" b="1" dirty="0"/>
              <a:t>, </a:t>
            </a:r>
            <a:r>
              <a:rPr lang="en-US" b="1" dirty="0" err="1"/>
              <a:t>buna</a:t>
            </a:r>
            <a:r>
              <a:rPr lang="en-US" b="1" dirty="0"/>
              <a:t> </a:t>
            </a:r>
            <a:r>
              <a:rPr lang="en-US" b="1" dirty="0" err="1"/>
              <a:t>judecata</a:t>
            </a:r>
            <a:r>
              <a:rPr lang="en-US" b="1" dirty="0"/>
              <a:t>, </a:t>
            </a:r>
            <a:r>
              <a:rPr lang="en-US" b="1" dirty="0" err="1"/>
              <a:t>atentia</a:t>
            </a:r>
            <a:r>
              <a:rPr lang="en-US" b="1" dirty="0"/>
              <a:t>, </a:t>
            </a:r>
            <a:r>
              <a:rPr lang="en-US" b="1" dirty="0" err="1"/>
              <a:t>interesul</a:t>
            </a:r>
            <a:r>
              <a:rPr lang="en-US" b="1" dirty="0"/>
              <a:t> </a:t>
            </a:r>
            <a:r>
              <a:rPr lang="en-US" b="1" dirty="0" err="1"/>
              <a:t>pentru</a:t>
            </a:r>
            <a:r>
              <a:rPr lang="en-US" b="1" dirty="0"/>
              <a:t> </a:t>
            </a:r>
            <a:r>
              <a:rPr lang="en-US" b="1" dirty="0" err="1"/>
              <a:t>activitate</a:t>
            </a:r>
            <a:r>
              <a:rPr lang="en-US" b="1" dirty="0"/>
              <a:t> </a:t>
            </a:r>
            <a:r>
              <a:rPr lang="en-US" b="1" dirty="0" err="1"/>
              <a:t>etc</a:t>
            </a:r>
            <a:r>
              <a:rPr lang="en-US" b="1" dirty="0"/>
              <a:t>), </a:t>
            </a:r>
            <a:r>
              <a:rPr lang="en-US" b="1" dirty="0" err="1"/>
              <a:t>dar</a:t>
            </a:r>
            <a:r>
              <a:rPr lang="en-US" b="1" dirty="0"/>
              <a:t> </a:t>
            </a:r>
            <a:r>
              <a:rPr lang="en-US" b="1" dirty="0" err="1"/>
              <a:t>cand</a:t>
            </a:r>
            <a:r>
              <a:rPr lang="en-US" b="1" dirty="0"/>
              <a:t> feedback-</a:t>
            </a:r>
            <a:r>
              <a:rPr lang="en-US" b="1" dirty="0" err="1"/>
              <a:t>ul</a:t>
            </a:r>
            <a:r>
              <a:rPr lang="en-US" b="1" dirty="0"/>
              <a:t> </a:t>
            </a:r>
            <a:r>
              <a:rPr lang="en-US" b="1" dirty="0" err="1"/>
              <a:t>este</a:t>
            </a:r>
            <a:r>
              <a:rPr lang="en-US" b="1" dirty="0"/>
              <a:t> </a:t>
            </a:r>
            <a:r>
              <a:rPr lang="en-US" b="1" dirty="0" err="1"/>
              <a:t>nefavorabil</a:t>
            </a:r>
            <a:r>
              <a:rPr lang="en-US" b="1" dirty="0"/>
              <a:t>, </a:t>
            </a:r>
            <a:r>
              <a:rPr lang="en-US" b="1" dirty="0" err="1"/>
              <a:t>atribuim</a:t>
            </a:r>
            <a:r>
              <a:rPr lang="en-US" b="1" dirty="0"/>
              <a:t> </a:t>
            </a:r>
            <a:r>
              <a:rPr lang="en-US" b="1" dirty="0" err="1"/>
              <a:t>aceasta</a:t>
            </a:r>
            <a:r>
              <a:rPr lang="en-US" b="1" dirty="0"/>
              <a:t> </a:t>
            </a:r>
            <a:r>
              <a:rPr lang="en-US" b="1" dirty="0" err="1"/>
              <a:t>unor</a:t>
            </a:r>
            <a:r>
              <a:rPr lang="en-US" b="1" dirty="0"/>
              <a:t> </a:t>
            </a:r>
            <a:r>
              <a:rPr lang="en-US" b="1" dirty="0" err="1"/>
              <a:t>cauze</a:t>
            </a:r>
            <a:r>
              <a:rPr lang="en-US" b="1" dirty="0"/>
              <a:t> </a:t>
            </a:r>
            <a:r>
              <a:rPr lang="en-US" b="1" dirty="0" err="1"/>
              <a:t>externe</a:t>
            </a:r>
            <a:r>
              <a:rPr lang="en-US" b="1" dirty="0"/>
              <a:t> (</a:t>
            </a:r>
            <a:r>
              <a:rPr lang="en-US" b="1" dirty="0" err="1"/>
              <a:t>dificultatea</a:t>
            </a:r>
            <a:r>
              <a:rPr lang="en-US" b="1" dirty="0"/>
              <a:t> </a:t>
            </a:r>
            <a:r>
              <a:rPr lang="en-US" b="1" dirty="0" err="1"/>
              <a:t>sarcinii</a:t>
            </a:r>
            <a:r>
              <a:rPr lang="en-US" b="1" dirty="0"/>
              <a:t>, </a:t>
            </a:r>
            <a:r>
              <a:rPr lang="en-US" b="1" dirty="0" err="1"/>
              <a:t>spre</a:t>
            </a:r>
            <a:r>
              <a:rPr lang="en-US" b="1" dirty="0"/>
              <a:t> </a:t>
            </a:r>
            <a:r>
              <a:rPr lang="en-US" b="1" dirty="0" err="1"/>
              <a:t>exemplu</a:t>
            </a:r>
            <a:r>
              <a:rPr lang="en-US" b="1" dirty="0"/>
              <a:t>). </a:t>
            </a:r>
            <a:r>
              <a:rPr lang="en-US" dirty="0" err="1"/>
              <a:t>Problema</a:t>
            </a:r>
            <a:r>
              <a:rPr lang="en-US" dirty="0"/>
              <a:t> care se </a:t>
            </a:r>
            <a:r>
              <a:rPr lang="en-US" dirty="0" err="1"/>
              <a:t>ridica</a:t>
            </a:r>
            <a:r>
              <a:rPr lang="en-US" dirty="0"/>
              <a:t> </a:t>
            </a:r>
            <a:r>
              <a:rPr lang="en-US" dirty="0" err="1"/>
              <a:t>este</a:t>
            </a:r>
            <a:r>
              <a:rPr lang="en-US" dirty="0"/>
              <a:t> </a:t>
            </a:r>
            <a:r>
              <a:rPr lang="en-US" dirty="0" err="1"/>
              <a:t>aceea</a:t>
            </a:r>
            <a:r>
              <a:rPr lang="en-US" dirty="0"/>
              <a:t> </a:t>
            </a:r>
            <a:r>
              <a:rPr lang="en-US" dirty="0" err="1"/>
              <a:t>ca</a:t>
            </a:r>
            <a:r>
              <a:rPr lang="en-US" dirty="0"/>
              <a:t>, in </a:t>
            </a:r>
            <a:r>
              <a:rPr lang="en-US" dirty="0" err="1"/>
              <a:t>microgrupurile</a:t>
            </a:r>
            <a:r>
              <a:rPr lang="en-US" dirty="0"/>
              <a:t>/</a:t>
            </a:r>
            <a:r>
              <a:rPr lang="en-US" dirty="0" err="1"/>
              <a:t>echipele</a:t>
            </a:r>
            <a:r>
              <a:rPr lang="en-US" dirty="0"/>
              <a:t> </a:t>
            </a:r>
            <a:r>
              <a:rPr lang="en-US" dirty="0" err="1"/>
              <a:t>didactice</a:t>
            </a:r>
            <a:r>
              <a:rPr lang="en-US" dirty="0"/>
              <a:t>, </a:t>
            </a:r>
            <a:r>
              <a:rPr lang="en-US" dirty="0" err="1"/>
              <a:t>prejudecata</a:t>
            </a:r>
            <a:r>
              <a:rPr lang="en-US" dirty="0"/>
              <a:t> „</a:t>
            </a:r>
            <a:r>
              <a:rPr lang="en-US" dirty="0" err="1"/>
              <a:t>autoservita</a:t>
            </a:r>
            <a:r>
              <a:rPr lang="en-US" dirty="0"/>
              <a:t>" </a:t>
            </a:r>
            <a:r>
              <a:rPr lang="en-US" dirty="0" err="1"/>
              <a:t>poate</a:t>
            </a:r>
            <a:r>
              <a:rPr lang="en-US" dirty="0"/>
              <a:t> fi o </a:t>
            </a:r>
            <a:r>
              <a:rPr lang="en-US" dirty="0" err="1"/>
              <a:t>sursa</a:t>
            </a:r>
            <a:r>
              <a:rPr lang="en-US" dirty="0"/>
              <a:t> </a:t>
            </a:r>
            <a:r>
              <a:rPr lang="en-US" dirty="0" err="1"/>
              <a:t>puternica</a:t>
            </a:r>
            <a:r>
              <a:rPr lang="en-US" dirty="0"/>
              <a:t> de conflict interpersonal: </a:t>
            </a:r>
            <a:r>
              <a:rPr lang="en-US" dirty="0" err="1"/>
              <a:t>astfel</a:t>
            </a:r>
            <a:r>
              <a:rPr lang="en-US" dirty="0"/>
              <a:t>, </a:t>
            </a:r>
            <a:r>
              <a:rPr lang="en-US" dirty="0" err="1"/>
              <a:t>daca</a:t>
            </a:r>
            <a:r>
              <a:rPr lang="en-US" dirty="0"/>
              <a:t> o </a:t>
            </a:r>
            <a:r>
              <a:rPr lang="en-US" dirty="0" err="1"/>
              <a:t>sarcina</a:t>
            </a:r>
            <a:r>
              <a:rPr lang="en-US" dirty="0"/>
              <a:t> </a:t>
            </a:r>
            <a:r>
              <a:rPr lang="en-US" dirty="0" err="1"/>
              <a:t>este</a:t>
            </a:r>
            <a:r>
              <a:rPr lang="en-US" dirty="0"/>
              <a:t> </a:t>
            </a:r>
            <a:r>
              <a:rPr lang="en-US" dirty="0" err="1"/>
              <a:t>realizata</a:t>
            </a:r>
            <a:r>
              <a:rPr lang="en-US" dirty="0"/>
              <a:t> cu </a:t>
            </a:r>
            <a:r>
              <a:rPr lang="en-US" dirty="0" err="1"/>
              <a:t>succes</a:t>
            </a:r>
            <a:r>
              <a:rPr lang="en-US" dirty="0"/>
              <a:t>, </a:t>
            </a:r>
            <a:r>
              <a:rPr lang="en-US" dirty="0" err="1"/>
              <a:t>fiecare</a:t>
            </a:r>
            <a:r>
              <a:rPr lang="en-US" dirty="0"/>
              <a:t> </a:t>
            </a:r>
            <a:r>
              <a:rPr lang="en-US" dirty="0" err="1"/>
              <a:t>membru</a:t>
            </a:r>
            <a:r>
              <a:rPr lang="en-US" dirty="0"/>
              <a:t> </a:t>
            </a:r>
            <a:r>
              <a:rPr lang="en-US" dirty="0" err="1"/>
              <a:t>isi</a:t>
            </a:r>
            <a:r>
              <a:rPr lang="en-US" dirty="0"/>
              <a:t> </a:t>
            </a:r>
            <a:r>
              <a:rPr lang="en-US" dirty="0" err="1"/>
              <a:t>va</a:t>
            </a:r>
            <a:r>
              <a:rPr lang="en-US" dirty="0"/>
              <a:t> </a:t>
            </a:r>
            <a:r>
              <a:rPr lang="en-US" dirty="0" err="1"/>
              <a:t>asuma</a:t>
            </a:r>
            <a:r>
              <a:rPr lang="en-US" dirty="0"/>
              <a:t> </a:t>
            </a:r>
            <a:r>
              <a:rPr lang="en-US" dirty="0" err="1"/>
              <a:t>cea</a:t>
            </a:r>
            <a:r>
              <a:rPr lang="en-US" dirty="0"/>
              <a:t> </a:t>
            </a:r>
            <a:r>
              <a:rPr lang="en-US" dirty="0" err="1"/>
              <a:t>mai</a:t>
            </a:r>
            <a:r>
              <a:rPr lang="en-US" dirty="0"/>
              <a:t> mare parte din </a:t>
            </a:r>
            <a:r>
              <a:rPr lang="en-US" dirty="0" err="1"/>
              <a:t>acesta</a:t>
            </a:r>
            <a:r>
              <a:rPr lang="en-US" dirty="0"/>
              <a:t>, </a:t>
            </a:r>
            <a:r>
              <a:rPr lang="en-US" dirty="0" err="1"/>
              <a:t>iar</a:t>
            </a:r>
            <a:r>
              <a:rPr lang="en-US" dirty="0"/>
              <a:t> </a:t>
            </a:r>
            <a:r>
              <a:rPr lang="en-US" dirty="0" err="1"/>
              <a:t>daca</a:t>
            </a:r>
            <a:r>
              <a:rPr lang="en-US" dirty="0"/>
              <a:t> </a:t>
            </a:r>
            <a:r>
              <a:rPr lang="en-US" dirty="0" err="1"/>
              <a:t>realizarea</a:t>
            </a:r>
            <a:r>
              <a:rPr lang="en-US" dirty="0"/>
              <a:t> </a:t>
            </a:r>
            <a:r>
              <a:rPr lang="en-US" dirty="0" err="1"/>
              <a:t>activitatii</a:t>
            </a:r>
            <a:r>
              <a:rPr lang="en-US" dirty="0"/>
              <a:t> </a:t>
            </a:r>
            <a:r>
              <a:rPr lang="en-US" dirty="0" err="1"/>
              <a:t>esueaza</a:t>
            </a:r>
            <a:r>
              <a:rPr lang="en-US" dirty="0"/>
              <a:t>, </a:t>
            </a:r>
            <a:r>
              <a:rPr lang="en-US" dirty="0" err="1"/>
              <a:t>atunci</a:t>
            </a:r>
            <a:r>
              <a:rPr lang="en-US" dirty="0"/>
              <a:t> </a:t>
            </a:r>
            <a:r>
              <a:rPr lang="en-US" dirty="0" err="1"/>
              <a:t>membrii</a:t>
            </a:r>
            <a:r>
              <a:rPr lang="en-US" dirty="0"/>
              <a:t> se </a:t>
            </a:r>
            <a:r>
              <a:rPr lang="en-US" dirty="0" err="1"/>
              <a:t>vor</a:t>
            </a:r>
            <a:r>
              <a:rPr lang="en-US" dirty="0"/>
              <a:t> </a:t>
            </a:r>
            <a:r>
              <a:rPr lang="en-US" dirty="0" err="1"/>
              <a:t>invinovati</a:t>
            </a:r>
            <a:r>
              <a:rPr lang="en-US" dirty="0"/>
              <a:t> </a:t>
            </a:r>
            <a:r>
              <a:rPr lang="en-US" dirty="0" err="1"/>
              <a:t>reciproc</a:t>
            </a:r>
            <a:r>
              <a:rPr lang="en-US" dirty="0"/>
              <a:t>. </a:t>
            </a:r>
            <a:r>
              <a:rPr lang="en-US" dirty="0" err="1"/>
              <a:t>Iata</a:t>
            </a:r>
            <a:r>
              <a:rPr lang="en-US" dirty="0"/>
              <a:t> un </a:t>
            </a:r>
            <a:r>
              <a:rPr lang="en-US" dirty="0" err="1"/>
              <a:t>motiv</a:t>
            </a:r>
            <a:r>
              <a:rPr lang="en-US" dirty="0"/>
              <a:t> </a:t>
            </a:r>
            <a:r>
              <a:rPr lang="en-US" dirty="0" err="1"/>
              <a:t>suficient</a:t>
            </a:r>
            <a:r>
              <a:rPr lang="en-US" dirty="0"/>
              <a:t> </a:t>
            </a:r>
            <a:r>
              <a:rPr lang="en-US" dirty="0" err="1"/>
              <a:t>pentru</a:t>
            </a:r>
            <a:r>
              <a:rPr lang="en-US" dirty="0"/>
              <a:t> care, in </a:t>
            </a:r>
            <a:r>
              <a:rPr lang="en-US" dirty="0" err="1"/>
              <a:t>activitatea</a:t>
            </a:r>
            <a:r>
              <a:rPr lang="en-US" dirty="0"/>
              <a:t> </a:t>
            </a:r>
            <a:r>
              <a:rPr lang="en-US" dirty="0" err="1"/>
              <a:t>instructiv-educativa</a:t>
            </a:r>
            <a:r>
              <a:rPr lang="en-US" dirty="0"/>
              <a:t>, </a:t>
            </a:r>
            <a:r>
              <a:rPr lang="en-US" dirty="0" err="1"/>
              <a:t>cadrul</a:t>
            </a:r>
            <a:r>
              <a:rPr lang="en-US" dirty="0"/>
              <a:t> didactic </a:t>
            </a:r>
            <a:r>
              <a:rPr lang="en-US" dirty="0" err="1"/>
              <a:t>trebuie</a:t>
            </a:r>
            <a:r>
              <a:rPr lang="en-US" dirty="0"/>
              <a:t> </a:t>
            </a:r>
            <a:r>
              <a:rPr lang="en-US" dirty="0" err="1"/>
              <a:t>sa</a:t>
            </a:r>
            <a:r>
              <a:rPr lang="en-US" dirty="0"/>
              <a:t> </a:t>
            </a:r>
            <a:r>
              <a:rPr lang="en-US" dirty="0" err="1"/>
              <a:t>dezvolte</a:t>
            </a:r>
            <a:r>
              <a:rPr lang="en-US" dirty="0"/>
              <a:t> </a:t>
            </a:r>
            <a:r>
              <a:rPr lang="en-US" dirty="0" err="1"/>
              <a:t>exercitii</a:t>
            </a:r>
            <a:r>
              <a:rPr lang="en-US" dirty="0"/>
              <a:t> de </a:t>
            </a:r>
            <a:r>
              <a:rPr lang="en-US" dirty="0" err="1"/>
              <a:t>responsabilizare</a:t>
            </a:r>
            <a:r>
              <a:rPr lang="en-US" dirty="0"/>
              <a:t> a </a:t>
            </a:r>
            <a:r>
              <a:rPr lang="en-US" dirty="0" err="1"/>
              <a:t>membrilor</a:t>
            </a:r>
            <a:r>
              <a:rPr lang="en-US" dirty="0"/>
              <a:t> </a:t>
            </a:r>
            <a:r>
              <a:rPr lang="en-US" dirty="0" err="1"/>
              <a:t>echipei</a:t>
            </a:r>
            <a:r>
              <a:rPr lang="en-US" dirty="0"/>
              <a:t>: o </a:t>
            </a:r>
            <a:r>
              <a:rPr lang="en-US" dirty="0" err="1"/>
              <a:t>astfel</a:t>
            </a:r>
            <a:r>
              <a:rPr lang="en-US" dirty="0"/>
              <a:t> de </a:t>
            </a:r>
            <a:r>
              <a:rPr lang="en-US" dirty="0" err="1"/>
              <a:t>tehnica</a:t>
            </a:r>
            <a:r>
              <a:rPr lang="en-US" dirty="0"/>
              <a:t> </a:t>
            </a:r>
            <a:r>
              <a:rPr lang="en-US" dirty="0" err="1"/>
              <a:t>poate</a:t>
            </a:r>
            <a:r>
              <a:rPr lang="en-US" dirty="0"/>
              <a:t> fi </a:t>
            </a:r>
            <a:r>
              <a:rPr lang="en-US" dirty="0" err="1"/>
              <a:t>listarea</a:t>
            </a:r>
            <a:r>
              <a:rPr lang="en-US" dirty="0"/>
              <a:t> </a:t>
            </a:r>
            <a:r>
              <a:rPr lang="en-US" dirty="0" err="1"/>
              <a:t>inainte</a:t>
            </a:r>
            <a:r>
              <a:rPr lang="en-US" dirty="0"/>
              <a:t> de </a:t>
            </a:r>
            <a:r>
              <a:rPr lang="en-US" dirty="0" err="1"/>
              <a:t>ora</a:t>
            </a:r>
            <a:r>
              <a:rPr lang="en-US" dirty="0"/>
              <a:t>, </a:t>
            </a:r>
            <a:r>
              <a:rPr lang="en-US" dirty="0" err="1"/>
              <a:t>pe</a:t>
            </a:r>
            <a:r>
              <a:rPr lang="en-US" dirty="0"/>
              <a:t> </a:t>
            </a:r>
            <a:r>
              <a:rPr lang="en-US" dirty="0" err="1"/>
              <a:t>tabla</a:t>
            </a:r>
            <a:r>
              <a:rPr lang="en-US" dirty="0"/>
              <a:t> (flip-chart), a </a:t>
            </a:r>
            <a:r>
              <a:rPr lang="en-US" dirty="0" err="1"/>
              <a:t>tuturor</a:t>
            </a:r>
            <a:r>
              <a:rPr lang="en-US" dirty="0"/>
              <a:t> </a:t>
            </a:r>
            <a:r>
              <a:rPr lang="en-US" dirty="0" err="1"/>
              <a:t>elementelor</a:t>
            </a:r>
            <a:r>
              <a:rPr lang="en-US" dirty="0"/>
              <a:t> </a:t>
            </a:r>
            <a:r>
              <a:rPr lang="en-US" dirty="0" err="1"/>
              <a:t>pe</a:t>
            </a:r>
            <a:r>
              <a:rPr lang="en-US" dirty="0"/>
              <a:t> care </a:t>
            </a:r>
            <a:r>
              <a:rPr lang="en-US" dirty="0" err="1"/>
              <a:t>membrii</a:t>
            </a:r>
            <a:r>
              <a:rPr lang="en-US" dirty="0"/>
              <a:t> </a:t>
            </a:r>
            <a:r>
              <a:rPr lang="en-US" dirty="0" err="1"/>
              <a:t>respectivi</a:t>
            </a:r>
            <a:r>
              <a:rPr lang="en-US" dirty="0"/>
              <a:t> le </a:t>
            </a:r>
            <a:r>
              <a:rPr lang="en-US" dirty="0" err="1"/>
              <a:t>aduc</a:t>
            </a:r>
            <a:r>
              <a:rPr lang="en-US" dirty="0"/>
              <a:t> </a:t>
            </a:r>
            <a:r>
              <a:rPr lang="en-US" dirty="0" err="1"/>
              <a:t>echipei</a:t>
            </a:r>
            <a:r>
              <a:rPr lang="en-US" dirty="0"/>
              <a:t> (</a:t>
            </a:r>
            <a:r>
              <a:rPr lang="en-US" dirty="0" err="1"/>
              <a:t>cineva</a:t>
            </a:r>
            <a:r>
              <a:rPr lang="en-US" dirty="0"/>
              <a:t> - o stare de </a:t>
            </a:r>
            <a:r>
              <a:rPr lang="en-US" dirty="0" err="1"/>
              <a:t>bucurie</a:t>
            </a:r>
            <a:r>
              <a:rPr lang="en-US" dirty="0"/>
              <a:t>, </a:t>
            </a:r>
            <a:r>
              <a:rPr lang="en-US" dirty="0" err="1"/>
              <a:t>altcineva</a:t>
            </a:r>
            <a:r>
              <a:rPr lang="en-US" dirty="0"/>
              <a:t> - </a:t>
            </a:r>
            <a:r>
              <a:rPr lang="en-US" dirty="0" err="1"/>
              <a:t>concentrarea</a:t>
            </a:r>
            <a:r>
              <a:rPr lang="en-US" dirty="0"/>
              <a:t> </a:t>
            </a:r>
            <a:r>
              <a:rPr lang="en-US" dirty="0" err="1"/>
              <a:t>etc</a:t>
            </a:r>
            <a:r>
              <a:rPr lang="en-US" dirty="0"/>
              <a:t>), </a:t>
            </a:r>
            <a:r>
              <a:rPr lang="en-US" dirty="0" err="1"/>
              <a:t>astfel</a:t>
            </a:r>
            <a:r>
              <a:rPr lang="en-US" dirty="0"/>
              <a:t> </a:t>
            </a:r>
            <a:r>
              <a:rPr lang="en-US" dirty="0" err="1"/>
              <a:t>incat</a:t>
            </a:r>
            <a:r>
              <a:rPr lang="en-US" dirty="0"/>
              <a:t> </a:t>
            </a:r>
            <a:r>
              <a:rPr lang="en-US" dirty="0" err="1"/>
              <a:t>sa</a:t>
            </a:r>
            <a:r>
              <a:rPr lang="en-US" dirty="0"/>
              <a:t> </a:t>
            </a:r>
            <a:r>
              <a:rPr lang="en-US" dirty="0" err="1"/>
              <a:t>constientizeze</a:t>
            </a:r>
            <a:r>
              <a:rPr lang="en-US" dirty="0"/>
              <a:t> plastic </a:t>
            </a:r>
            <a:r>
              <a:rPr lang="en-US" dirty="0" err="1"/>
              <a:t>ca</a:t>
            </a:r>
            <a:r>
              <a:rPr lang="en-US" dirty="0"/>
              <a:t> </a:t>
            </a:r>
            <a:r>
              <a:rPr lang="en-US" dirty="0" err="1"/>
              <a:t>atat</a:t>
            </a:r>
            <a:r>
              <a:rPr lang="en-US" dirty="0"/>
              <a:t> </a:t>
            </a:r>
            <a:r>
              <a:rPr lang="en-US" dirty="0" err="1"/>
              <a:t>succesul</a:t>
            </a:r>
            <a:r>
              <a:rPr lang="en-US" dirty="0"/>
              <a:t>, cat </a:t>
            </a:r>
            <a:r>
              <a:rPr lang="en-US" dirty="0" err="1"/>
              <a:t>si</a:t>
            </a:r>
            <a:r>
              <a:rPr lang="en-US" dirty="0"/>
              <a:t> </a:t>
            </a:r>
            <a:r>
              <a:rPr lang="en-US" dirty="0" err="1"/>
              <a:t>insuccesul</a:t>
            </a:r>
            <a:r>
              <a:rPr lang="en-US" dirty="0"/>
              <a:t> le </a:t>
            </a:r>
            <a:r>
              <a:rPr lang="en-US" dirty="0" err="1"/>
              <a:t>apartin</a:t>
            </a:r>
            <a:r>
              <a:rPr lang="en-US" dirty="0"/>
              <a:t> in </a:t>
            </a:r>
            <a:r>
              <a:rPr lang="en-US" dirty="0" err="1"/>
              <a:t>egala</a:t>
            </a:r>
            <a:r>
              <a:rPr lang="en-US" dirty="0"/>
              <a:t> </a:t>
            </a:r>
            <a:r>
              <a:rPr lang="en-US" dirty="0" err="1"/>
              <a:t>masura</a:t>
            </a:r>
            <a:r>
              <a:rPr lang="en-US" dirty="0"/>
              <a:t>.</a:t>
            </a:r>
            <a:endParaRPr lang="ru-RU" dirty="0"/>
          </a:p>
        </p:txBody>
      </p:sp>
    </p:spTree>
    <p:extLst>
      <p:ext uri="{BB962C8B-B14F-4D97-AF65-F5344CB8AC3E}">
        <p14:creationId xmlns:p14="http://schemas.microsoft.com/office/powerpoint/2010/main" val="2602828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41988" y="3429000"/>
            <a:ext cx="8350491" cy="2954655"/>
          </a:xfrm>
          <a:prstGeom prst="rect">
            <a:avLst/>
          </a:prstGeom>
        </p:spPr>
        <p:txBody>
          <a:bodyPr wrap="square">
            <a:spAutoFit/>
          </a:bodyPr>
          <a:lstStyle/>
          <a:p>
            <a:pPr lvl="0"/>
            <a:r>
              <a:rPr lang="ro-RO" sz="2800" b="1" dirty="0" smtClean="0"/>
              <a:t>Cuprins:</a:t>
            </a:r>
            <a:endParaRPr lang="ru-RU" sz="2800" b="1" dirty="0" smtClean="0"/>
          </a:p>
          <a:p>
            <a:pPr lvl="0"/>
            <a:r>
              <a:rPr lang="ro-RO" sz="2800" dirty="0" smtClean="0"/>
              <a:t>1. Mituri </a:t>
            </a:r>
            <a:r>
              <a:rPr lang="ro-RO" sz="2800" dirty="0"/>
              <a:t>privind </a:t>
            </a:r>
            <a:r>
              <a:rPr lang="ro-RO" sz="2800" dirty="0" smtClean="0"/>
              <a:t>comunicarea</a:t>
            </a:r>
            <a:endParaRPr lang="ru-RU" sz="2800" dirty="0"/>
          </a:p>
          <a:p>
            <a:pPr lvl="0"/>
            <a:r>
              <a:rPr lang="ro-RO" sz="2800" dirty="0" smtClean="0"/>
              <a:t>2. Tipuri </a:t>
            </a:r>
            <a:r>
              <a:rPr lang="ro-RO" sz="2800" dirty="0"/>
              <a:t>de bariere în </a:t>
            </a:r>
            <a:r>
              <a:rPr lang="ro-RO" sz="2800" dirty="0" smtClean="0"/>
              <a:t>comunicare</a:t>
            </a:r>
            <a:r>
              <a:rPr lang="ro-RO" sz="2800" b="1" dirty="0" smtClean="0"/>
              <a:t> </a:t>
            </a:r>
            <a:endParaRPr lang="ru-RU" sz="2800" dirty="0"/>
          </a:p>
          <a:p>
            <a:pPr lvl="0"/>
            <a:r>
              <a:rPr lang="ro-RO" sz="2800" dirty="0" smtClean="0"/>
              <a:t>3. Surse </a:t>
            </a:r>
            <a:r>
              <a:rPr lang="ro-RO" sz="2800" dirty="0"/>
              <a:t>ale construirii </a:t>
            </a:r>
            <a:r>
              <a:rPr lang="ro-RO" sz="2800" dirty="0" smtClean="0"/>
              <a:t>stereotipiilor </a:t>
            </a:r>
            <a:r>
              <a:rPr lang="ro-RO" sz="2800" dirty="0"/>
              <a:t>ca bariere într-o comunicare </a:t>
            </a:r>
            <a:r>
              <a:rPr lang="ro-RO" sz="2800" dirty="0" smtClean="0"/>
              <a:t>eficientă</a:t>
            </a:r>
            <a:endParaRPr lang="ru-RU" sz="2800" dirty="0"/>
          </a:p>
          <a:p>
            <a:pPr lvl="0"/>
            <a:r>
              <a:rPr lang="ro-RO" sz="2800" dirty="0" smtClean="0"/>
              <a:t>4. Modalități </a:t>
            </a:r>
            <a:r>
              <a:rPr lang="ro-RO" sz="2800" dirty="0"/>
              <a:t>de diminuare a barierelor în comunicare</a:t>
            </a:r>
            <a:endParaRPr lang="ru-RU" sz="2800" dirty="0"/>
          </a:p>
          <a:p>
            <a:r>
              <a:rPr lang="ro-RO" dirty="0"/>
              <a:t> </a:t>
            </a:r>
            <a:endParaRPr lang="ru-RU" dirty="0"/>
          </a:p>
        </p:txBody>
      </p:sp>
    </p:spTree>
    <p:extLst>
      <p:ext uri="{BB962C8B-B14F-4D97-AF65-F5344CB8AC3E}">
        <p14:creationId xmlns:p14="http://schemas.microsoft.com/office/powerpoint/2010/main" val="37477393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332656"/>
            <a:ext cx="8579296" cy="6336704"/>
          </a:xfrm>
        </p:spPr>
        <p:txBody>
          <a:bodyPr/>
          <a:lstStyle/>
          <a:p>
            <a:pPr marL="0" indent="0">
              <a:buNone/>
            </a:pPr>
            <a:r>
              <a:rPr lang="ro-RO" b="1" dirty="0" smtClean="0"/>
              <a:t>4. </a:t>
            </a:r>
            <a:r>
              <a:rPr lang="ro-RO" b="1" dirty="0"/>
              <a:t>Modalități de diminuare a barierelor în comunicare</a:t>
            </a:r>
            <a:endParaRPr lang="ru-RU" b="1" dirty="0"/>
          </a:p>
        </p:txBody>
      </p:sp>
      <p:sp>
        <p:nvSpPr>
          <p:cNvPr id="4" name="Прямоугольник 3"/>
          <p:cNvSpPr/>
          <p:nvPr/>
        </p:nvSpPr>
        <p:spPr>
          <a:xfrm>
            <a:off x="899592" y="2136339"/>
            <a:ext cx="7416824" cy="3046988"/>
          </a:xfrm>
          <a:prstGeom prst="rect">
            <a:avLst/>
          </a:prstGeom>
        </p:spPr>
        <p:txBody>
          <a:bodyPr wrap="square">
            <a:spAutoFit/>
          </a:bodyPr>
          <a:lstStyle/>
          <a:p>
            <a:r>
              <a:rPr lang="en-US" sz="2400" dirty="0"/>
              <a:t>De </a:t>
            </a:r>
            <a:r>
              <a:rPr lang="en-US" sz="2400" dirty="0" err="1"/>
              <a:t>fiecare</a:t>
            </a:r>
            <a:r>
              <a:rPr lang="en-US" sz="2400" dirty="0"/>
              <a:t> data </a:t>
            </a:r>
            <a:r>
              <a:rPr lang="en-US" sz="2400" dirty="0" err="1"/>
              <a:t>cand</a:t>
            </a:r>
            <a:r>
              <a:rPr lang="en-US" sz="2400" dirty="0"/>
              <a:t> ne-am </a:t>
            </a:r>
            <a:r>
              <a:rPr lang="en-US" sz="2400" dirty="0" err="1"/>
              <a:t>referit</a:t>
            </a:r>
            <a:r>
              <a:rPr lang="en-US" sz="2400" dirty="0"/>
              <a:t> </a:t>
            </a:r>
            <a:r>
              <a:rPr lang="en-US" sz="2400" dirty="0" err="1"/>
              <a:t>Ia</a:t>
            </a:r>
            <a:r>
              <a:rPr lang="en-US" sz="2400" dirty="0"/>
              <a:t> </a:t>
            </a:r>
            <a:r>
              <a:rPr lang="en-US" sz="2400" dirty="0" err="1"/>
              <a:t>modul</a:t>
            </a:r>
            <a:r>
              <a:rPr lang="en-US" sz="2400" dirty="0"/>
              <a:t> in care </a:t>
            </a:r>
            <a:r>
              <a:rPr lang="en-US" sz="2400" dirty="0" err="1"/>
              <a:t>anumiti</a:t>
            </a:r>
            <a:r>
              <a:rPr lang="en-US" sz="2400" dirty="0"/>
              <a:t> </a:t>
            </a:r>
            <a:r>
              <a:rPr lang="en-US" sz="2400" dirty="0" err="1"/>
              <a:t>factori</a:t>
            </a:r>
            <a:r>
              <a:rPr lang="en-US" sz="2400" dirty="0"/>
              <a:t> (</a:t>
            </a:r>
            <a:r>
              <a:rPr lang="en-US" sz="2400" dirty="0" err="1"/>
              <a:t>atat</a:t>
            </a:r>
            <a:r>
              <a:rPr lang="en-US" sz="2400" dirty="0"/>
              <a:t> de </a:t>
            </a:r>
            <a:r>
              <a:rPr lang="en-US" sz="2400" dirty="0" err="1"/>
              <a:t>natura</a:t>
            </a:r>
            <a:r>
              <a:rPr lang="en-US" sz="2400" dirty="0"/>
              <a:t> </a:t>
            </a:r>
            <a:r>
              <a:rPr lang="en-US" sz="2400" dirty="0" err="1"/>
              <a:t>organizationala</a:t>
            </a:r>
            <a:r>
              <a:rPr lang="en-US" sz="2400" dirty="0"/>
              <a:t>, cat </a:t>
            </a:r>
            <a:r>
              <a:rPr lang="en-US" sz="2400" dirty="0" err="1"/>
              <a:t>si</a:t>
            </a:r>
            <a:r>
              <a:rPr lang="en-US" sz="2400" dirty="0"/>
              <a:t> de </a:t>
            </a:r>
            <a:r>
              <a:rPr lang="en-US" sz="2400" dirty="0" err="1"/>
              <a:t>natura</a:t>
            </a:r>
            <a:r>
              <a:rPr lang="en-US" sz="2400" dirty="0"/>
              <a:t> </a:t>
            </a:r>
            <a:r>
              <a:rPr lang="en-US" sz="2400" dirty="0" err="1"/>
              <a:t>individuala</a:t>
            </a:r>
            <a:r>
              <a:rPr lang="en-US" sz="2400" dirty="0"/>
              <a:t>) pot produce </a:t>
            </a:r>
            <a:r>
              <a:rPr lang="en-US" sz="2400" dirty="0" err="1"/>
              <a:t>blocaje</a:t>
            </a:r>
            <a:r>
              <a:rPr lang="en-US" sz="2400" dirty="0"/>
              <a:t> in </a:t>
            </a:r>
            <a:r>
              <a:rPr lang="en-US" sz="2400" dirty="0" err="1"/>
              <a:t>comunicare</a:t>
            </a:r>
            <a:r>
              <a:rPr lang="en-US" sz="2400" dirty="0"/>
              <a:t>, am </a:t>
            </a:r>
            <a:r>
              <a:rPr lang="en-US" sz="2400" dirty="0" err="1"/>
              <a:t>facut</a:t>
            </a:r>
            <a:r>
              <a:rPr lang="en-US" sz="2400" dirty="0"/>
              <a:t> </a:t>
            </a:r>
            <a:r>
              <a:rPr lang="en-US" sz="2400" dirty="0" err="1"/>
              <a:t>apel</a:t>
            </a:r>
            <a:r>
              <a:rPr lang="en-US" sz="2400" dirty="0"/>
              <a:t> </a:t>
            </a:r>
            <a:r>
              <a:rPr lang="en-US" sz="2400" dirty="0" err="1"/>
              <a:t>si</a:t>
            </a:r>
            <a:r>
              <a:rPr lang="en-US" sz="2400" dirty="0"/>
              <a:t> la </a:t>
            </a:r>
            <a:r>
              <a:rPr lang="en-US" sz="2400" dirty="0" err="1"/>
              <a:t>elementele</a:t>
            </a:r>
            <a:r>
              <a:rPr lang="en-US" sz="2400" dirty="0"/>
              <a:t> de </a:t>
            </a:r>
            <a:r>
              <a:rPr lang="en-US" sz="2400" dirty="0" err="1"/>
              <a:t>eficienta</a:t>
            </a:r>
            <a:r>
              <a:rPr lang="en-US" sz="2400" dirty="0" smtClean="0"/>
              <a:t>.</a:t>
            </a:r>
            <a:endParaRPr lang="ro-RO" sz="2400" dirty="0" smtClean="0"/>
          </a:p>
          <a:p>
            <a:endParaRPr lang="ro-RO" sz="2400" dirty="0"/>
          </a:p>
          <a:p>
            <a:r>
              <a:rPr lang="en-US" sz="2400" dirty="0"/>
              <a:t> </a:t>
            </a:r>
            <a:r>
              <a:rPr lang="en-US" sz="2400" dirty="0" err="1"/>
              <a:t>Intr-adevar</a:t>
            </a:r>
            <a:r>
              <a:rPr lang="en-US" sz="2400" dirty="0"/>
              <a:t>, </a:t>
            </a:r>
            <a:r>
              <a:rPr lang="en-US" sz="2400" dirty="0" err="1"/>
              <a:t>cele</a:t>
            </a:r>
            <a:r>
              <a:rPr lang="en-US" sz="2400" dirty="0"/>
              <a:t> </a:t>
            </a:r>
            <a:r>
              <a:rPr lang="en-US" sz="2400" dirty="0" err="1"/>
              <a:t>doua</a:t>
            </a:r>
            <a:r>
              <a:rPr lang="en-US" sz="2400" dirty="0"/>
              <a:t> </a:t>
            </a:r>
            <a:r>
              <a:rPr lang="en-US" sz="2400" dirty="0" err="1"/>
              <a:t>aspecte</a:t>
            </a:r>
            <a:r>
              <a:rPr lang="en-US" sz="2400" dirty="0"/>
              <a:t> (</a:t>
            </a:r>
            <a:r>
              <a:rPr lang="en-US" sz="2400" dirty="0" err="1"/>
              <a:t>blocaj</a:t>
            </a:r>
            <a:r>
              <a:rPr lang="en-US" sz="2400" dirty="0"/>
              <a:t> </a:t>
            </a:r>
            <a:r>
              <a:rPr lang="en-US" sz="2400" dirty="0" err="1"/>
              <a:t>si</a:t>
            </a:r>
            <a:r>
              <a:rPr lang="en-US" sz="2400" dirty="0"/>
              <a:t> </a:t>
            </a:r>
            <a:r>
              <a:rPr lang="en-US" sz="2400" dirty="0" err="1"/>
              <a:t>eficienta</a:t>
            </a:r>
            <a:r>
              <a:rPr lang="en-US" sz="2400" dirty="0"/>
              <a:t>) se </a:t>
            </a:r>
            <a:r>
              <a:rPr lang="en-US" sz="2400" dirty="0" err="1"/>
              <a:t>afla</a:t>
            </a:r>
            <a:r>
              <a:rPr lang="en-US" sz="2400" dirty="0"/>
              <a:t> </a:t>
            </a:r>
            <a:r>
              <a:rPr lang="en-US" sz="2400" dirty="0" err="1"/>
              <a:t>intr</a:t>
            </a:r>
            <a:r>
              <a:rPr lang="en-US" sz="2400" dirty="0"/>
              <a:t>-un </a:t>
            </a:r>
            <a:r>
              <a:rPr lang="en-US" sz="2400" dirty="0" err="1"/>
              <a:t>echilibru</a:t>
            </a:r>
            <a:r>
              <a:rPr lang="en-US" sz="2400" dirty="0"/>
              <a:t>, </a:t>
            </a:r>
            <a:r>
              <a:rPr lang="en-US" sz="2400" dirty="0" err="1"/>
              <a:t>paradoxal</a:t>
            </a:r>
            <a:r>
              <a:rPr lang="en-US" sz="2400" dirty="0"/>
              <a:t> la o prima </a:t>
            </a:r>
            <a:r>
              <a:rPr lang="en-US" sz="2400" dirty="0" err="1"/>
              <a:t>vedere</a:t>
            </a:r>
            <a:r>
              <a:rPr lang="en-US" sz="2400" dirty="0"/>
              <a:t>, find </a:t>
            </a:r>
            <a:r>
              <a:rPr lang="en-US" sz="2400" dirty="0" err="1"/>
              <a:t>dezvoltati</a:t>
            </a:r>
            <a:r>
              <a:rPr lang="en-US" sz="2400" dirty="0"/>
              <a:t> din </a:t>
            </a:r>
            <a:r>
              <a:rPr lang="en-US" sz="2400" dirty="0" err="1"/>
              <a:t>aceeasi</a:t>
            </a:r>
            <a:r>
              <a:rPr lang="en-US" sz="2400" dirty="0"/>
              <a:t> </a:t>
            </a:r>
            <a:r>
              <a:rPr lang="en-US" sz="2400" dirty="0" err="1"/>
              <a:t>tulpina</a:t>
            </a:r>
            <a:r>
              <a:rPr lang="en-US" sz="2400" dirty="0"/>
              <a:t> </a:t>
            </a:r>
            <a:r>
              <a:rPr lang="en-US" sz="2400" dirty="0" err="1"/>
              <a:t>argumentativa</a:t>
            </a:r>
            <a:r>
              <a:rPr lang="en-US" sz="2400" dirty="0"/>
              <a:t>.</a:t>
            </a:r>
            <a:endParaRPr lang="ru-RU" sz="2400" dirty="0"/>
          </a:p>
        </p:txBody>
      </p:sp>
    </p:spTree>
    <p:extLst>
      <p:ext uri="{BB962C8B-B14F-4D97-AF65-F5344CB8AC3E}">
        <p14:creationId xmlns:p14="http://schemas.microsoft.com/office/powerpoint/2010/main" val="22441210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normAutofit fontScale="55000" lnSpcReduction="20000"/>
          </a:bodyPr>
          <a:lstStyle/>
          <a:p>
            <a:pPr marL="0" indent="0">
              <a:buNone/>
            </a:pPr>
            <a:r>
              <a:rPr lang="ro-RO" b="1" dirty="0" smtClean="0"/>
              <a:t>C</a:t>
            </a:r>
            <a:r>
              <a:rPr lang="en-US" b="1" dirty="0" err="1" smtClean="0"/>
              <a:t>omunicarea</a:t>
            </a:r>
            <a:r>
              <a:rPr lang="en-US" b="1" dirty="0" smtClean="0"/>
              <a:t> </a:t>
            </a:r>
            <a:r>
              <a:rPr lang="en-US" b="1" dirty="0" err="1" smtClean="0"/>
              <a:t>poate</a:t>
            </a:r>
            <a:r>
              <a:rPr lang="en-US" b="1" dirty="0" smtClean="0"/>
              <a:t> </a:t>
            </a:r>
            <a:r>
              <a:rPr lang="en-US" b="1" dirty="0"/>
              <a:t>fi </a:t>
            </a:r>
            <a:r>
              <a:rPr lang="en-US" b="1" dirty="0" err="1"/>
              <a:t>imbunatãtita</a:t>
            </a:r>
            <a:r>
              <a:rPr lang="en-US" b="1" dirty="0"/>
              <a:t>:</a:t>
            </a:r>
          </a:p>
          <a:p>
            <a:r>
              <a:rPr lang="en-US" dirty="0"/>
              <a:t>-      </a:t>
            </a:r>
            <a:r>
              <a:rPr lang="en-US" b="1" dirty="0" err="1"/>
              <a:t>prezentarea</a:t>
            </a:r>
            <a:r>
              <a:rPr lang="en-US" b="1" dirty="0"/>
              <a:t> </a:t>
            </a:r>
            <a:r>
              <a:rPr lang="en-US" b="1" dirty="0" err="1"/>
              <a:t>sarcinilor</a:t>
            </a:r>
            <a:r>
              <a:rPr lang="en-US" b="1" dirty="0"/>
              <a:t> de </a:t>
            </a:r>
            <a:r>
              <a:rPr lang="en-US" b="1" dirty="0" err="1"/>
              <a:t>munca</a:t>
            </a:r>
            <a:r>
              <a:rPr lang="en-US" b="1" dirty="0"/>
              <a:t> </a:t>
            </a:r>
            <a:r>
              <a:rPr lang="en-US" b="1" dirty="0" err="1"/>
              <a:t>intr</a:t>
            </a:r>
            <a:r>
              <a:rPr lang="en-US" b="1" dirty="0"/>
              <a:t>-un mod </a:t>
            </a:r>
            <a:r>
              <a:rPr lang="en-US" b="1" dirty="0" err="1"/>
              <a:t>clar</a:t>
            </a:r>
            <a:r>
              <a:rPr lang="en-US" b="1" dirty="0"/>
              <a:t> </a:t>
            </a:r>
            <a:r>
              <a:rPr lang="en-US" dirty="0" err="1"/>
              <a:t>fiecarui</a:t>
            </a:r>
            <a:r>
              <a:rPr lang="en-US" dirty="0"/>
              <a:t> </a:t>
            </a:r>
            <a:r>
              <a:rPr lang="en-US" dirty="0" err="1"/>
              <a:t>angajat</a:t>
            </a:r>
            <a:r>
              <a:rPr lang="en-US" dirty="0"/>
              <a:t>, </a:t>
            </a:r>
            <a:r>
              <a:rPr lang="en-US" dirty="0" err="1"/>
              <a:t>astfel</a:t>
            </a:r>
            <a:r>
              <a:rPr lang="en-US" dirty="0"/>
              <a:t> </a:t>
            </a:r>
            <a:r>
              <a:rPr lang="en-US" dirty="0" err="1"/>
              <a:t>incat</a:t>
            </a:r>
            <a:r>
              <a:rPr lang="en-US" dirty="0"/>
              <a:t> </a:t>
            </a:r>
            <a:r>
              <a:rPr lang="en-US" dirty="0" err="1"/>
              <a:t>sa</a:t>
            </a:r>
            <a:r>
              <a:rPr lang="en-US" dirty="0"/>
              <a:t> se </a:t>
            </a:r>
            <a:r>
              <a:rPr lang="en-US" dirty="0" err="1"/>
              <a:t>inteleaga</a:t>
            </a:r>
            <a:r>
              <a:rPr lang="en-US" dirty="0"/>
              <a:t> </a:t>
            </a:r>
            <a:r>
              <a:rPr lang="en-US" dirty="0" err="1"/>
              <a:t>precis</a:t>
            </a:r>
            <a:r>
              <a:rPr lang="en-US" dirty="0"/>
              <a:t> </a:t>
            </a:r>
            <a:r>
              <a:rPr lang="en-US" dirty="0" err="1"/>
              <a:t>ce</a:t>
            </a:r>
            <a:r>
              <a:rPr lang="en-US" dirty="0"/>
              <a:t> se </a:t>
            </a:r>
            <a:r>
              <a:rPr lang="en-US" dirty="0" err="1"/>
              <a:t>asteapta</a:t>
            </a:r>
            <a:r>
              <a:rPr lang="en-US" dirty="0"/>
              <a:t> de la el</a:t>
            </a:r>
          </a:p>
          <a:p>
            <a:r>
              <a:rPr lang="en-US" dirty="0"/>
              <a:t>-      </a:t>
            </a:r>
            <a:r>
              <a:rPr lang="en-US" b="1" dirty="0" err="1"/>
              <a:t>explicarea</a:t>
            </a:r>
            <a:r>
              <a:rPr lang="en-US" b="1" dirty="0"/>
              <a:t> </a:t>
            </a:r>
            <a:r>
              <a:rPr lang="en-US" b="1" dirty="0" err="1"/>
              <a:t>motivelor</a:t>
            </a:r>
            <a:r>
              <a:rPr lang="en-US" b="1" dirty="0"/>
              <a:t> </a:t>
            </a:r>
            <a:r>
              <a:rPr lang="en-US" dirty="0"/>
              <a:t>care au </a:t>
            </a:r>
            <a:r>
              <a:rPr lang="en-US" dirty="0" err="1"/>
              <a:t>determinat</a:t>
            </a:r>
            <a:r>
              <a:rPr lang="en-US" dirty="0"/>
              <a:t> </a:t>
            </a:r>
            <a:r>
              <a:rPr lang="en-US" dirty="0" err="1"/>
              <a:t>cererea</a:t>
            </a:r>
            <a:r>
              <a:rPr lang="en-US" dirty="0"/>
              <a:t> </a:t>
            </a:r>
            <a:r>
              <a:rPr lang="en-US" dirty="0" err="1"/>
              <a:t>contributiei</a:t>
            </a:r>
            <a:r>
              <a:rPr lang="en-US" dirty="0"/>
              <a:t> </a:t>
            </a:r>
            <a:r>
              <a:rPr lang="en-US" dirty="0" err="1"/>
              <a:t>angajatului</a:t>
            </a:r>
            <a:r>
              <a:rPr lang="en-US" dirty="0"/>
              <a:t>, </a:t>
            </a:r>
            <a:r>
              <a:rPr lang="en-US" dirty="0" err="1"/>
              <a:t>astfel</a:t>
            </a:r>
            <a:r>
              <a:rPr lang="en-US" dirty="0"/>
              <a:t> </a:t>
            </a:r>
            <a:r>
              <a:rPr lang="en-US" dirty="0" err="1"/>
              <a:t>incat</a:t>
            </a:r>
            <a:r>
              <a:rPr lang="en-US" dirty="0"/>
              <a:t> </a:t>
            </a:r>
            <a:r>
              <a:rPr lang="en-US" dirty="0" err="1"/>
              <a:t>persoana</a:t>
            </a:r>
            <a:r>
              <a:rPr lang="en-US" dirty="0"/>
              <a:t> </a:t>
            </a:r>
            <a:r>
              <a:rPr lang="en-US" dirty="0" err="1"/>
              <a:t>sa</a:t>
            </a:r>
            <a:r>
              <a:rPr lang="en-US" dirty="0"/>
              <a:t> </a:t>
            </a:r>
            <a:r>
              <a:rPr lang="en-US" dirty="0" err="1"/>
              <a:t>inteleaga</a:t>
            </a:r>
            <a:r>
              <a:rPr lang="en-US" dirty="0"/>
              <a:t> </a:t>
            </a:r>
            <a:r>
              <a:rPr lang="en-US" dirty="0" err="1"/>
              <a:t>sensul</a:t>
            </a:r>
            <a:r>
              <a:rPr lang="en-US" dirty="0"/>
              <a:t> </a:t>
            </a:r>
            <a:r>
              <a:rPr lang="en-US" dirty="0" err="1"/>
              <a:t>efortului</a:t>
            </a:r>
            <a:r>
              <a:rPr lang="en-US" dirty="0"/>
              <a:t> </a:t>
            </a:r>
            <a:r>
              <a:rPr lang="en-US" dirty="0" err="1"/>
              <a:t>sau</a:t>
            </a:r>
            <a:endParaRPr lang="en-US" dirty="0"/>
          </a:p>
          <a:p>
            <a:r>
              <a:rPr lang="en-US" dirty="0" smtClean="0"/>
              <a:t>-</a:t>
            </a:r>
            <a:r>
              <a:rPr lang="en-US" dirty="0"/>
              <a:t>      </a:t>
            </a:r>
            <a:r>
              <a:rPr lang="en-US" b="1" dirty="0" err="1"/>
              <a:t>furnizarea</a:t>
            </a:r>
            <a:r>
              <a:rPr lang="en-US" b="1" dirty="0"/>
              <a:t> </a:t>
            </a:r>
            <a:r>
              <a:rPr lang="en-US" b="1" dirty="0" err="1"/>
              <a:t>frecventa</a:t>
            </a:r>
            <a:r>
              <a:rPr lang="en-US" b="1" dirty="0"/>
              <a:t> a feedback-</a:t>
            </a:r>
            <a:r>
              <a:rPr lang="en-US" b="1" dirty="0" err="1"/>
              <a:t>ului</a:t>
            </a:r>
            <a:r>
              <a:rPr lang="en-US" b="1" dirty="0"/>
              <a:t> </a:t>
            </a:r>
            <a:r>
              <a:rPr lang="en-US" dirty="0"/>
              <a:t>cu </a:t>
            </a:r>
            <a:r>
              <a:rPr lang="en-US" dirty="0" err="1"/>
              <a:t>privire</a:t>
            </a:r>
            <a:r>
              <a:rPr lang="en-US" dirty="0"/>
              <a:t> </a:t>
            </a:r>
            <a:r>
              <a:rPr lang="en-US" dirty="0" err="1"/>
              <a:t>Ia</a:t>
            </a:r>
            <a:r>
              <a:rPr lang="en-US" dirty="0"/>
              <a:t> </a:t>
            </a:r>
            <a:r>
              <a:rPr lang="en-US" dirty="0" err="1"/>
              <a:t>calitatea</a:t>
            </a:r>
            <a:r>
              <a:rPr lang="en-US" dirty="0"/>
              <a:t> </a:t>
            </a:r>
            <a:r>
              <a:rPr lang="en-US" dirty="0" err="1"/>
              <a:t>performantelor</a:t>
            </a:r>
            <a:r>
              <a:rPr lang="en-US" dirty="0"/>
              <a:t> </a:t>
            </a:r>
            <a:r>
              <a:rPr lang="en-US" dirty="0" err="1"/>
              <a:t>realizate</a:t>
            </a:r>
            <a:r>
              <a:rPr lang="en-US" dirty="0"/>
              <a:t> </a:t>
            </a:r>
            <a:r>
              <a:rPr lang="en-US" dirty="0" err="1"/>
              <a:t>pentru</a:t>
            </a:r>
            <a:r>
              <a:rPr lang="en-US" dirty="0"/>
              <a:t> a </a:t>
            </a:r>
            <a:r>
              <a:rPr lang="en-US" dirty="0" err="1"/>
              <a:t>motiva</a:t>
            </a:r>
            <a:r>
              <a:rPr lang="en-US" dirty="0"/>
              <a:t> </a:t>
            </a:r>
            <a:r>
              <a:rPr lang="en-US" dirty="0" err="1"/>
              <a:t>angajatul</a:t>
            </a:r>
            <a:r>
              <a:rPr lang="en-US" dirty="0"/>
              <a:t> in </a:t>
            </a:r>
            <a:r>
              <a:rPr lang="en-US" dirty="0" err="1"/>
              <a:t>vederea</a:t>
            </a:r>
            <a:r>
              <a:rPr lang="en-US" dirty="0"/>
              <a:t> </a:t>
            </a:r>
            <a:r>
              <a:rPr lang="en-US" dirty="0" err="1"/>
              <a:t>atingerii</a:t>
            </a:r>
            <a:r>
              <a:rPr lang="en-US" dirty="0"/>
              <a:t> </a:t>
            </a:r>
            <a:r>
              <a:rPr lang="en-US" dirty="0" err="1"/>
              <a:t>obiectivelor</a:t>
            </a:r>
            <a:r>
              <a:rPr lang="en-US" dirty="0"/>
              <a:t>;</a:t>
            </a:r>
          </a:p>
          <a:p>
            <a:r>
              <a:rPr lang="en-US" dirty="0"/>
              <a:t>-     </a:t>
            </a:r>
            <a:r>
              <a:rPr lang="en-US" b="1" dirty="0"/>
              <a:t> </a:t>
            </a:r>
            <a:r>
              <a:rPr lang="en-US" b="1" dirty="0" err="1"/>
              <a:t>multiplicarea</a:t>
            </a:r>
            <a:r>
              <a:rPr lang="en-US" b="1" dirty="0"/>
              <a:t> </a:t>
            </a:r>
            <a:r>
              <a:rPr lang="en-US" b="1" dirty="0" err="1"/>
              <a:t>canalelor</a:t>
            </a:r>
            <a:r>
              <a:rPr lang="en-US" b="1" dirty="0"/>
              <a:t> de </a:t>
            </a:r>
            <a:r>
              <a:rPr lang="en-US" b="1" dirty="0" err="1"/>
              <a:t>comunicare</a:t>
            </a:r>
            <a:r>
              <a:rPr lang="en-US" b="1" dirty="0"/>
              <a:t> </a:t>
            </a:r>
            <a:r>
              <a:rPr lang="en-US" dirty="0"/>
              <a:t>in </a:t>
            </a:r>
            <a:r>
              <a:rPr lang="en-US" dirty="0" err="1"/>
              <a:t>vederea</a:t>
            </a:r>
            <a:r>
              <a:rPr lang="en-US" dirty="0"/>
              <a:t> </a:t>
            </a:r>
            <a:r>
              <a:rPr lang="en-US" dirty="0" err="1"/>
              <a:t>cresterii</a:t>
            </a:r>
            <a:r>
              <a:rPr lang="en-US" dirty="0"/>
              <a:t> </a:t>
            </a:r>
            <a:r>
              <a:rPr lang="en-US" dirty="0" err="1"/>
              <a:t>probabilitatii</a:t>
            </a:r>
            <a:r>
              <a:rPr lang="en-US" dirty="0"/>
              <a:t> de </a:t>
            </a:r>
            <a:r>
              <a:rPr lang="en-US" dirty="0" err="1"/>
              <a:t>receptie</a:t>
            </a:r>
            <a:r>
              <a:rPr lang="en-US" dirty="0"/>
              <a:t> a </a:t>
            </a:r>
            <a:r>
              <a:rPr lang="en-US" dirty="0" err="1"/>
              <a:t>mesajului</a:t>
            </a:r>
            <a:r>
              <a:rPr lang="en-US" dirty="0"/>
              <a:t>;</a:t>
            </a:r>
          </a:p>
          <a:p>
            <a:r>
              <a:rPr lang="en-US" dirty="0"/>
              <a:t>-     </a:t>
            </a:r>
            <a:r>
              <a:rPr lang="en-US" b="1" dirty="0"/>
              <a:t> </a:t>
            </a:r>
            <a:r>
              <a:rPr lang="en-US" b="1" dirty="0" err="1"/>
              <a:t>repetarea</a:t>
            </a:r>
            <a:r>
              <a:rPr lang="en-US" b="1" dirty="0"/>
              <a:t> </a:t>
            </a:r>
            <a:r>
              <a:rPr lang="en-US" b="1" dirty="0" err="1"/>
              <a:t>mesajelor</a:t>
            </a:r>
            <a:r>
              <a:rPr lang="en-US" b="1" dirty="0"/>
              <a:t> </a:t>
            </a:r>
            <a:r>
              <a:rPr lang="en-US" b="1" dirty="0" err="1"/>
              <a:t>importante</a:t>
            </a:r>
            <a:r>
              <a:rPr lang="en-US" b="1" dirty="0"/>
              <a:t> </a:t>
            </a:r>
            <a:r>
              <a:rPr lang="en-US" dirty="0" err="1"/>
              <a:t>pentru</a:t>
            </a:r>
            <a:r>
              <a:rPr lang="en-US" dirty="0"/>
              <a:t> a </a:t>
            </a:r>
            <a:r>
              <a:rPr lang="en-US" dirty="0" err="1"/>
              <a:t>permite</a:t>
            </a:r>
            <a:r>
              <a:rPr lang="en-US" dirty="0"/>
              <a:t> </a:t>
            </a:r>
            <a:r>
              <a:rPr lang="en-US" dirty="0" err="1"/>
              <a:t>integrarea</a:t>
            </a:r>
            <a:r>
              <a:rPr lang="en-US" dirty="0"/>
              <a:t> </a:t>
            </a:r>
            <a:r>
              <a:rPr lang="en-US" dirty="0" err="1"/>
              <a:t>lor</a:t>
            </a:r>
            <a:r>
              <a:rPr lang="en-US" dirty="0"/>
              <a:t>.</a:t>
            </a:r>
          </a:p>
          <a:p>
            <a:r>
              <a:rPr lang="ro-RO" sz="7300" b="1" dirty="0" smtClean="0"/>
              <a:t>sau</a:t>
            </a:r>
            <a:r>
              <a:rPr lang="en-US" sz="7300" b="1" dirty="0" smtClean="0"/>
              <a:t>:</a:t>
            </a:r>
            <a:endParaRPr lang="en-US" sz="7300" b="1" dirty="0"/>
          </a:p>
          <a:p>
            <a:r>
              <a:rPr lang="en-US" dirty="0"/>
              <a:t>-      </a:t>
            </a:r>
            <a:r>
              <a:rPr lang="en-US" dirty="0" err="1"/>
              <a:t>existenta</a:t>
            </a:r>
            <a:r>
              <a:rPr lang="en-US" dirty="0"/>
              <a:t> </a:t>
            </a:r>
            <a:r>
              <a:rPr lang="en-US" dirty="0" err="1"/>
              <a:t>unui</a:t>
            </a:r>
            <a:r>
              <a:rPr lang="en-US" dirty="0"/>
              <a:t> </a:t>
            </a:r>
            <a:r>
              <a:rPr lang="en-US" dirty="0" err="1"/>
              <a:t>climat</a:t>
            </a:r>
            <a:r>
              <a:rPr lang="en-US" dirty="0"/>
              <a:t> </a:t>
            </a:r>
            <a:r>
              <a:rPr lang="en-US" dirty="0" err="1"/>
              <a:t>favorabil</a:t>
            </a:r>
            <a:r>
              <a:rPr lang="en-US" dirty="0"/>
              <a:t> in </a:t>
            </a:r>
            <a:r>
              <a:rPr lang="en-US" dirty="0" err="1"/>
              <a:t>organizatie</a:t>
            </a:r>
            <a:r>
              <a:rPr lang="en-US" dirty="0"/>
              <a:t>, care </a:t>
            </a:r>
            <a:r>
              <a:rPr lang="en-US" dirty="0" err="1"/>
              <a:t>sa</a:t>
            </a:r>
            <a:r>
              <a:rPr lang="en-US" dirty="0"/>
              <a:t> </a:t>
            </a:r>
            <a:r>
              <a:rPr lang="en-US" dirty="0" err="1"/>
              <a:t>permita</a:t>
            </a:r>
            <a:r>
              <a:rPr lang="en-US" dirty="0"/>
              <a:t> </a:t>
            </a:r>
            <a:r>
              <a:rPr lang="en-US" dirty="0" err="1"/>
              <a:t>subordonatilor</a:t>
            </a:r>
            <a:r>
              <a:rPr lang="en-US" dirty="0"/>
              <a:t> </a:t>
            </a:r>
            <a:r>
              <a:rPr lang="en-US" dirty="0" err="1"/>
              <a:t>exprimarea</a:t>
            </a:r>
            <a:r>
              <a:rPr lang="en-US" dirty="0"/>
              <a:t> </a:t>
            </a:r>
            <a:r>
              <a:rPr lang="en-US" dirty="0" err="1"/>
              <a:t>mesajelor</a:t>
            </a:r>
            <a:r>
              <a:rPr lang="en-US" dirty="0"/>
              <a:t> negative </a:t>
            </a:r>
            <a:r>
              <a:rPr lang="en-US" dirty="0" err="1"/>
              <a:t>sau</a:t>
            </a:r>
            <a:r>
              <a:rPr lang="en-US" dirty="0"/>
              <a:t> </a:t>
            </a:r>
            <a:r>
              <a:rPr lang="en-US" dirty="0" err="1"/>
              <a:t>pozitive</a:t>
            </a:r>
            <a:r>
              <a:rPr lang="en-US" dirty="0"/>
              <a:t>, </a:t>
            </a:r>
            <a:r>
              <a:rPr lang="en-US" dirty="0" err="1"/>
              <a:t>fara</a:t>
            </a:r>
            <a:r>
              <a:rPr lang="en-US" dirty="0"/>
              <a:t> </a:t>
            </a:r>
            <a:r>
              <a:rPr lang="en-US" dirty="0" err="1"/>
              <a:t>teama</a:t>
            </a:r>
            <a:r>
              <a:rPr lang="en-US" dirty="0"/>
              <a:t> de </a:t>
            </a:r>
            <a:r>
              <a:rPr lang="en-US" dirty="0" err="1"/>
              <a:t>penalizare</a:t>
            </a:r>
            <a:r>
              <a:rPr lang="en-US" dirty="0"/>
              <a:t>;</a:t>
            </a:r>
          </a:p>
          <a:p>
            <a:r>
              <a:rPr lang="en-US" dirty="0"/>
              <a:t>-      </a:t>
            </a:r>
            <a:r>
              <a:rPr lang="en-US" dirty="0" err="1"/>
              <a:t>aparitia</a:t>
            </a:r>
            <a:r>
              <a:rPr lang="en-US" dirty="0"/>
              <a:t> </a:t>
            </a:r>
            <a:r>
              <a:rPr lang="en-US" dirty="0" err="1"/>
              <a:t>unor</a:t>
            </a:r>
            <a:r>
              <a:rPr lang="en-US" dirty="0"/>
              <a:t> </a:t>
            </a:r>
            <a:r>
              <a:rPr lang="en-US" dirty="0" err="1"/>
              <a:t>disfunctii</a:t>
            </a:r>
            <a:r>
              <a:rPr lang="en-US" dirty="0"/>
              <a:t> </a:t>
            </a:r>
            <a:r>
              <a:rPr lang="en-US" dirty="0" err="1"/>
              <a:t>este</a:t>
            </a:r>
            <a:r>
              <a:rPr lang="en-US" dirty="0"/>
              <a:t> </a:t>
            </a:r>
            <a:r>
              <a:rPr lang="en-US" dirty="0" err="1"/>
              <a:t>mai</a:t>
            </a:r>
            <a:r>
              <a:rPr lang="en-US" dirty="0"/>
              <a:t> </a:t>
            </a:r>
            <a:r>
              <a:rPr lang="en-US" dirty="0" err="1"/>
              <a:t>repede</a:t>
            </a:r>
            <a:r>
              <a:rPr lang="en-US" dirty="0"/>
              <a:t> </a:t>
            </a:r>
            <a:r>
              <a:rPr lang="en-US" dirty="0" err="1"/>
              <a:t>resimtita</a:t>
            </a:r>
            <a:r>
              <a:rPr lang="en-US" dirty="0"/>
              <a:t> de </a:t>
            </a:r>
            <a:r>
              <a:rPr lang="en-US" dirty="0" err="1"/>
              <a:t>colaboratori</a:t>
            </a:r>
            <a:r>
              <a:rPr lang="en-US" dirty="0"/>
              <a:t>, </a:t>
            </a:r>
            <a:r>
              <a:rPr lang="en-US" dirty="0" err="1"/>
              <a:t>iar</a:t>
            </a:r>
            <a:r>
              <a:rPr lang="en-US" dirty="0"/>
              <a:t> </a:t>
            </a:r>
            <a:r>
              <a:rPr lang="en-US" dirty="0" err="1"/>
              <a:t>managerul</a:t>
            </a:r>
            <a:r>
              <a:rPr lang="en-US" dirty="0"/>
              <a:t> </a:t>
            </a:r>
            <a:r>
              <a:rPr lang="en-US" dirty="0" err="1"/>
              <a:t>trebuie</a:t>
            </a:r>
            <a:r>
              <a:rPr lang="en-US" dirty="0"/>
              <a:t> </a:t>
            </a:r>
            <a:r>
              <a:rPr lang="en-US" dirty="0" err="1"/>
              <a:t>sã</a:t>
            </a:r>
            <a:r>
              <a:rPr lang="en-US" dirty="0"/>
              <a:t> </a:t>
            </a:r>
            <a:r>
              <a:rPr lang="en-US" dirty="0" err="1"/>
              <a:t>cunoasca</a:t>
            </a:r>
            <a:r>
              <a:rPr lang="en-US" dirty="0"/>
              <a:t> </a:t>
            </a:r>
            <a:r>
              <a:rPr lang="en-US" dirty="0" err="1"/>
              <a:t>acest</a:t>
            </a:r>
            <a:r>
              <a:rPr lang="en-US" dirty="0"/>
              <a:t> </a:t>
            </a:r>
            <a:r>
              <a:rPr lang="en-US" dirty="0" err="1"/>
              <a:t>lucru</a:t>
            </a:r>
            <a:r>
              <a:rPr lang="en-US" dirty="0"/>
              <a:t>;</a:t>
            </a:r>
          </a:p>
          <a:p>
            <a:r>
              <a:rPr lang="en-US" dirty="0"/>
              <a:t>-      </a:t>
            </a:r>
            <a:r>
              <a:rPr lang="en-US" dirty="0" err="1"/>
              <a:t>diminuarea</a:t>
            </a:r>
            <a:r>
              <a:rPr lang="en-US" dirty="0"/>
              <a:t> </a:t>
            </a:r>
            <a:r>
              <a:rPr lang="en-US" dirty="0" err="1"/>
              <a:t>barierelor</a:t>
            </a:r>
            <a:r>
              <a:rPr lang="en-US" dirty="0"/>
              <a:t> </a:t>
            </a:r>
            <a:r>
              <a:rPr lang="en-US" dirty="0" err="1"/>
              <a:t>sociale</a:t>
            </a:r>
            <a:r>
              <a:rPr lang="en-US" dirty="0"/>
              <a:t> </a:t>
            </a:r>
            <a:r>
              <a:rPr lang="en-US" dirty="0" err="1"/>
              <a:t>si</a:t>
            </a:r>
            <a:r>
              <a:rPr lang="en-US" dirty="0"/>
              <a:t> de </a:t>
            </a:r>
            <a:r>
              <a:rPr lang="en-US" dirty="0" err="1"/>
              <a:t>statut</a:t>
            </a:r>
            <a:r>
              <a:rPr lang="en-US" dirty="0"/>
              <a:t> la </a:t>
            </a:r>
            <a:r>
              <a:rPr lang="en-US" dirty="0" err="1"/>
              <a:t>diferite</a:t>
            </a:r>
            <a:r>
              <a:rPr lang="en-US" dirty="0"/>
              <a:t> </a:t>
            </a:r>
            <a:r>
              <a:rPr lang="en-US" dirty="0" err="1"/>
              <a:t>niveluri</a:t>
            </a:r>
            <a:r>
              <a:rPr lang="en-US" dirty="0"/>
              <a:t> ale </a:t>
            </a:r>
            <a:r>
              <a:rPr lang="en-US" dirty="0" err="1"/>
              <a:t>organizatiei</a:t>
            </a:r>
            <a:r>
              <a:rPr lang="en-US" dirty="0"/>
              <a:t> </a:t>
            </a:r>
            <a:r>
              <a:rPr lang="en-US" dirty="0" err="1"/>
              <a:t>favorizeaza</a:t>
            </a:r>
            <a:r>
              <a:rPr lang="en-US" dirty="0"/>
              <a:t> </a:t>
            </a:r>
            <a:r>
              <a:rPr lang="en-US" dirty="0" err="1"/>
              <a:t>exprimarea</a:t>
            </a:r>
            <a:r>
              <a:rPr lang="en-US" dirty="0"/>
              <a:t> </a:t>
            </a:r>
            <a:r>
              <a:rPr lang="en-US" dirty="0" err="1"/>
              <a:t>spontana</a:t>
            </a:r>
            <a:r>
              <a:rPr lang="en-US" dirty="0"/>
              <a:t> a </a:t>
            </a:r>
            <a:r>
              <a:rPr lang="en-US" dirty="0" err="1"/>
              <a:t>angajatilor</a:t>
            </a:r>
            <a:r>
              <a:rPr lang="en-US" dirty="0"/>
              <a:t>;</a:t>
            </a:r>
          </a:p>
          <a:p>
            <a:r>
              <a:rPr lang="en-US" dirty="0"/>
              <a:t>-      </a:t>
            </a:r>
            <a:r>
              <a:rPr lang="en-US" dirty="0" err="1"/>
              <a:t>luarea</a:t>
            </a:r>
            <a:r>
              <a:rPr lang="en-US" dirty="0"/>
              <a:t> in </a:t>
            </a:r>
            <a:r>
              <a:rPr lang="en-US" dirty="0" err="1"/>
              <a:t>calcul</a:t>
            </a:r>
            <a:r>
              <a:rPr lang="en-US" dirty="0"/>
              <a:t> a </a:t>
            </a:r>
            <a:r>
              <a:rPr lang="en-US" dirty="0" err="1"/>
              <a:t>informatiilor</a:t>
            </a:r>
            <a:r>
              <a:rPr lang="en-US" dirty="0"/>
              <a:t> </a:t>
            </a:r>
            <a:r>
              <a:rPr lang="en-US" dirty="0" err="1"/>
              <a:t>ce</a:t>
            </a:r>
            <a:r>
              <a:rPr lang="en-US" dirty="0"/>
              <a:t> pot </a:t>
            </a:r>
            <a:r>
              <a:rPr lang="en-US" dirty="0" err="1"/>
              <a:t>contribui</a:t>
            </a:r>
            <a:r>
              <a:rPr lang="en-US" dirty="0"/>
              <a:t> la </a:t>
            </a:r>
            <a:r>
              <a:rPr lang="en-US" dirty="0" err="1"/>
              <a:t>formularea</a:t>
            </a:r>
            <a:r>
              <a:rPr lang="en-US" dirty="0"/>
              <a:t> </a:t>
            </a:r>
            <a:r>
              <a:rPr lang="en-US" dirty="0" err="1"/>
              <a:t>deciziilor</a:t>
            </a:r>
            <a:r>
              <a:rPr lang="en-US" dirty="0"/>
              <a:t>;</a:t>
            </a:r>
          </a:p>
          <a:p>
            <a:r>
              <a:rPr lang="en-US" dirty="0"/>
              <a:t>-      </a:t>
            </a:r>
            <a:r>
              <a:rPr lang="en-US" dirty="0" err="1"/>
              <a:t>selectarea</a:t>
            </a:r>
            <a:r>
              <a:rPr lang="en-US" dirty="0"/>
              <a:t> </a:t>
            </a:r>
            <a:r>
              <a:rPr lang="en-US" dirty="0" err="1"/>
              <a:t>mesajelor</a:t>
            </a:r>
            <a:r>
              <a:rPr lang="en-US" dirty="0"/>
              <a:t> </a:t>
            </a:r>
            <a:r>
              <a:rPr lang="en-US" dirty="0" err="1"/>
              <a:t>astfel</a:t>
            </a:r>
            <a:r>
              <a:rPr lang="en-US" dirty="0"/>
              <a:t> </a:t>
            </a:r>
            <a:r>
              <a:rPr lang="en-US" dirty="0" err="1"/>
              <a:t>incat</a:t>
            </a:r>
            <a:r>
              <a:rPr lang="en-US" dirty="0"/>
              <a:t> </a:t>
            </a:r>
            <a:r>
              <a:rPr lang="en-US" dirty="0" err="1"/>
              <a:t>doar</a:t>
            </a:r>
            <a:r>
              <a:rPr lang="en-US" dirty="0"/>
              <a:t> </a:t>
            </a:r>
            <a:r>
              <a:rPr lang="en-US" dirty="0" err="1"/>
              <a:t>cele</a:t>
            </a:r>
            <a:r>
              <a:rPr lang="en-US" dirty="0"/>
              <a:t> </a:t>
            </a:r>
            <a:r>
              <a:rPr lang="en-US" dirty="0" err="1"/>
              <a:t>relevante</a:t>
            </a:r>
            <a:r>
              <a:rPr lang="en-US" dirty="0"/>
              <a:t> </a:t>
            </a:r>
            <a:r>
              <a:rPr lang="en-US" dirty="0" err="1"/>
              <a:t>sa</a:t>
            </a:r>
            <a:r>
              <a:rPr lang="en-US" dirty="0"/>
              <a:t> </a:t>
            </a:r>
            <a:r>
              <a:rPr lang="en-US" dirty="0" err="1"/>
              <a:t>ajunga</a:t>
            </a:r>
            <a:r>
              <a:rPr lang="en-US" dirty="0"/>
              <a:t> la </a:t>
            </a:r>
            <a:r>
              <a:rPr lang="en-US" dirty="0" err="1"/>
              <a:t>managementul</a:t>
            </a:r>
            <a:r>
              <a:rPr lang="en-US" dirty="0"/>
              <a:t> de </a:t>
            </a:r>
            <a:r>
              <a:rPr lang="en-US" dirty="0" err="1"/>
              <a:t>varf</a:t>
            </a:r>
            <a:r>
              <a:rPr lang="en-US" dirty="0"/>
              <a:t>.</a:t>
            </a:r>
          </a:p>
          <a:p>
            <a:endParaRPr lang="ru-RU" dirty="0"/>
          </a:p>
        </p:txBody>
      </p:sp>
    </p:spTree>
    <p:extLst>
      <p:ext uri="{BB962C8B-B14F-4D97-AF65-F5344CB8AC3E}">
        <p14:creationId xmlns:p14="http://schemas.microsoft.com/office/powerpoint/2010/main" val="24744956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0000" lnSpcReduction="20000"/>
          </a:bodyPr>
          <a:lstStyle/>
          <a:p>
            <a:r>
              <a:rPr lang="ro-RO" b="1" i="1" dirty="0" smtClean="0"/>
              <a:t>Tehnica: </a:t>
            </a:r>
            <a:r>
              <a:rPr lang="fr-FR" b="1" i="1" dirty="0" err="1" smtClean="0"/>
              <a:t>Politica</a:t>
            </a:r>
            <a:r>
              <a:rPr lang="fr-FR" b="1" i="1" dirty="0" smtClean="0"/>
              <a:t> </a:t>
            </a:r>
            <a:r>
              <a:rPr lang="fr-FR" b="1" i="1" dirty="0" err="1"/>
              <a:t>usilor</a:t>
            </a:r>
            <a:r>
              <a:rPr lang="fr-FR" b="1" i="1" dirty="0"/>
              <a:t> </a:t>
            </a:r>
            <a:r>
              <a:rPr lang="fr-FR" b="1" i="1" dirty="0" err="1"/>
              <a:t>deschise</a:t>
            </a:r>
            <a:r>
              <a:rPr lang="fr-FR" i="1" dirty="0"/>
              <a:t> </a:t>
            </a:r>
            <a:r>
              <a:rPr lang="fr-FR" dirty="0"/>
              <a:t>este </a:t>
            </a:r>
            <a:r>
              <a:rPr lang="fr-FR" dirty="0" err="1"/>
              <a:t>menita</a:t>
            </a:r>
            <a:r>
              <a:rPr lang="fr-FR" dirty="0"/>
              <a:t> sa </a:t>
            </a:r>
            <a:r>
              <a:rPr lang="fr-FR" dirty="0" err="1"/>
              <a:t>permita</a:t>
            </a:r>
            <a:r>
              <a:rPr lang="fr-FR" dirty="0"/>
              <a:t> </a:t>
            </a:r>
            <a:r>
              <a:rPr lang="fr-FR" i="1" dirty="0" err="1"/>
              <a:t>subordonatilor</a:t>
            </a:r>
            <a:r>
              <a:rPr lang="fr-FR" i="1" dirty="0"/>
              <a:t> sa se </a:t>
            </a:r>
            <a:r>
              <a:rPr lang="fr-FR" i="1" dirty="0" err="1"/>
              <a:t>adreseze</a:t>
            </a:r>
            <a:r>
              <a:rPr lang="fr-FR" i="1" dirty="0"/>
              <a:t> </a:t>
            </a:r>
            <a:r>
              <a:rPr lang="fr-FR" i="1" dirty="0" err="1"/>
              <a:t>superiorilor</a:t>
            </a:r>
            <a:r>
              <a:rPr lang="fr-FR" i="1" dirty="0"/>
              <a:t> </a:t>
            </a:r>
            <a:r>
              <a:rPr lang="fr-FR" i="1" dirty="0" err="1"/>
              <a:t>ierarhici</a:t>
            </a:r>
            <a:r>
              <a:rPr lang="fr-FR" i="1" dirty="0"/>
              <a:t> </a:t>
            </a:r>
            <a:r>
              <a:rPr lang="fr-FR" i="1" dirty="0" err="1"/>
              <a:t>cu</a:t>
            </a:r>
            <a:r>
              <a:rPr lang="fr-FR" i="1" dirty="0"/>
              <a:t> </a:t>
            </a:r>
            <a:r>
              <a:rPr lang="fr-FR" i="1" dirty="0" err="1"/>
              <a:t>orice</a:t>
            </a:r>
            <a:r>
              <a:rPr lang="fr-FR" i="1" dirty="0"/>
              <a:t> tip de </a:t>
            </a:r>
            <a:r>
              <a:rPr lang="fr-FR" i="1" dirty="0" err="1"/>
              <a:t>probleme</a:t>
            </a:r>
            <a:r>
              <a:rPr lang="fr-FR" i="1" dirty="0"/>
              <a:t> </a:t>
            </a:r>
            <a:r>
              <a:rPr lang="fr-FR" i="1" dirty="0" err="1"/>
              <a:t>fara</a:t>
            </a:r>
            <a:r>
              <a:rPr lang="fr-FR" i="1" dirty="0"/>
              <a:t> </a:t>
            </a:r>
            <a:r>
              <a:rPr lang="fr-FR" i="1" dirty="0" err="1"/>
              <a:t>teama</a:t>
            </a:r>
            <a:r>
              <a:rPr lang="fr-FR" i="1" dirty="0"/>
              <a:t> de a fi </a:t>
            </a:r>
            <a:r>
              <a:rPr lang="fr-FR" i="1" dirty="0" err="1"/>
              <a:t>respinsi</a:t>
            </a:r>
            <a:r>
              <a:rPr lang="fr-FR" dirty="0"/>
              <a:t>. </a:t>
            </a:r>
            <a:endParaRPr lang="ro-RO" dirty="0" smtClean="0"/>
          </a:p>
          <a:p>
            <a:r>
              <a:rPr lang="ro-RO" dirty="0" smtClean="0"/>
              <a:t>E</a:t>
            </a:r>
            <a:r>
              <a:rPr lang="fr-FR" dirty="0" err="1" smtClean="0"/>
              <a:t>ste</a:t>
            </a:r>
            <a:r>
              <a:rPr lang="fr-FR" dirty="0" smtClean="0"/>
              <a:t> </a:t>
            </a:r>
            <a:r>
              <a:rPr lang="fr-FR" dirty="0"/>
              <a:t>o </a:t>
            </a:r>
            <a:r>
              <a:rPr lang="fr-FR" dirty="0" err="1"/>
              <a:t>tehnica</a:t>
            </a:r>
            <a:r>
              <a:rPr lang="fr-FR" dirty="0"/>
              <a:t> ce </a:t>
            </a:r>
            <a:r>
              <a:rPr lang="fr-FR" dirty="0" err="1"/>
              <a:t>permite</a:t>
            </a:r>
            <a:r>
              <a:rPr lang="fr-FR" dirty="0"/>
              <a:t> </a:t>
            </a:r>
            <a:r>
              <a:rPr lang="fr-FR" dirty="0" err="1"/>
              <a:t>incurajarea</a:t>
            </a:r>
            <a:r>
              <a:rPr lang="fr-FR" dirty="0"/>
              <a:t> </a:t>
            </a:r>
            <a:r>
              <a:rPr lang="fr-FR" dirty="0" err="1"/>
              <a:t>comunicãrii</a:t>
            </a:r>
            <a:r>
              <a:rPr lang="fr-FR" dirty="0"/>
              <a:t> </a:t>
            </a:r>
            <a:r>
              <a:rPr lang="fr-FR" dirty="0" err="1"/>
              <a:t>ascendente</a:t>
            </a:r>
            <a:r>
              <a:rPr lang="fr-FR" dirty="0"/>
              <a:t>. </a:t>
            </a:r>
            <a:r>
              <a:rPr lang="fr-FR" dirty="0" err="1"/>
              <a:t>Intrucat</a:t>
            </a:r>
            <a:r>
              <a:rPr lang="fr-FR" dirty="0"/>
              <a:t> </a:t>
            </a:r>
            <a:r>
              <a:rPr lang="fr-FR" dirty="0" err="1"/>
              <a:t>comunicarea</a:t>
            </a:r>
            <a:r>
              <a:rPr lang="fr-FR" dirty="0"/>
              <a:t> </a:t>
            </a:r>
            <a:r>
              <a:rPr lang="fr-FR" dirty="0" err="1"/>
              <a:t>initiata</a:t>
            </a:r>
            <a:r>
              <a:rPr lang="fr-FR" dirty="0"/>
              <a:t> de </a:t>
            </a:r>
            <a:r>
              <a:rPr lang="fr-FR" dirty="0" err="1"/>
              <a:t>subordonati</a:t>
            </a:r>
            <a:r>
              <a:rPr lang="fr-FR" dirty="0"/>
              <a:t> are mai </a:t>
            </a:r>
            <a:r>
              <a:rPr lang="fr-FR" dirty="0" err="1"/>
              <a:t>putine</a:t>
            </a:r>
            <a:r>
              <a:rPr lang="fr-FR" dirty="0"/>
              <a:t> </a:t>
            </a:r>
            <a:r>
              <a:rPr lang="fr-FR" dirty="0" err="1"/>
              <a:t>sanse</a:t>
            </a:r>
            <a:r>
              <a:rPr lang="fr-FR" dirty="0"/>
              <a:t> sa </a:t>
            </a:r>
            <a:r>
              <a:rPr lang="fr-FR" dirty="0" err="1"/>
              <a:t>ajunga</a:t>
            </a:r>
            <a:r>
              <a:rPr lang="fr-FR" dirty="0"/>
              <a:t> la </a:t>
            </a:r>
            <a:r>
              <a:rPr lang="fr-FR" dirty="0" err="1"/>
              <a:t>rezultate</a:t>
            </a:r>
            <a:r>
              <a:rPr lang="fr-FR" dirty="0"/>
              <a:t> </a:t>
            </a:r>
            <a:r>
              <a:rPr lang="fr-FR" dirty="0" err="1"/>
              <a:t>foarte</a:t>
            </a:r>
            <a:r>
              <a:rPr lang="fr-FR" dirty="0"/>
              <a:t> </a:t>
            </a:r>
            <a:r>
              <a:rPr lang="fr-FR" dirty="0" err="1"/>
              <a:t>bune</a:t>
            </a:r>
            <a:r>
              <a:rPr lang="fr-FR" dirty="0"/>
              <a:t>, </a:t>
            </a:r>
            <a:r>
              <a:rPr lang="fr-FR" dirty="0" err="1"/>
              <a:t>trebuie</a:t>
            </a:r>
            <a:r>
              <a:rPr lang="fr-FR" dirty="0"/>
              <a:t> </a:t>
            </a:r>
            <a:r>
              <a:rPr lang="fr-FR" dirty="0" err="1"/>
              <a:t>asigurate</a:t>
            </a:r>
            <a:r>
              <a:rPr lang="fr-FR" dirty="0"/>
              <a:t> </a:t>
            </a:r>
            <a:r>
              <a:rPr lang="fr-FR" dirty="0" err="1"/>
              <a:t>toate</a:t>
            </a:r>
            <a:r>
              <a:rPr lang="fr-FR" dirty="0"/>
              <a:t> </a:t>
            </a:r>
            <a:r>
              <a:rPr lang="fr-FR" dirty="0" err="1"/>
              <a:t>conditiile</a:t>
            </a:r>
            <a:r>
              <a:rPr lang="fr-FR" dirty="0"/>
              <a:t> ca </a:t>
            </a:r>
            <a:r>
              <a:rPr lang="fr-FR" dirty="0" err="1"/>
              <a:t>programul</a:t>
            </a:r>
            <a:r>
              <a:rPr lang="fr-FR" dirty="0"/>
              <a:t> de "</a:t>
            </a:r>
            <a:r>
              <a:rPr lang="fr-FR" dirty="0" err="1"/>
              <a:t>politica</a:t>
            </a:r>
            <a:r>
              <a:rPr lang="fr-FR" dirty="0"/>
              <a:t> a </a:t>
            </a:r>
            <a:r>
              <a:rPr lang="fr-FR" dirty="0" err="1"/>
              <a:t>usilor</a:t>
            </a:r>
            <a:r>
              <a:rPr lang="fr-FR" dirty="0"/>
              <a:t> </a:t>
            </a:r>
            <a:r>
              <a:rPr lang="fr-FR" dirty="0" err="1"/>
              <a:t>deschise</a:t>
            </a:r>
            <a:r>
              <a:rPr lang="fr-FR" dirty="0"/>
              <a:t>" sa se </a:t>
            </a:r>
            <a:r>
              <a:rPr lang="fr-FR" dirty="0" err="1"/>
              <a:t>desfasoare</a:t>
            </a:r>
            <a:r>
              <a:rPr lang="fr-FR" dirty="0"/>
              <a:t>: este </a:t>
            </a:r>
            <a:r>
              <a:rPr lang="fr-FR" dirty="0" err="1"/>
              <a:t>vorba</a:t>
            </a:r>
            <a:r>
              <a:rPr lang="fr-FR" dirty="0"/>
              <a:t> </a:t>
            </a:r>
            <a:r>
              <a:rPr lang="fr-FR" dirty="0" err="1"/>
              <a:t>atat</a:t>
            </a:r>
            <a:r>
              <a:rPr lang="fr-FR" dirty="0"/>
              <a:t> </a:t>
            </a:r>
            <a:r>
              <a:rPr lang="fr-FR" dirty="0" err="1"/>
              <a:t>despre</a:t>
            </a:r>
            <a:r>
              <a:rPr lang="fr-FR" dirty="0"/>
              <a:t> </a:t>
            </a:r>
            <a:r>
              <a:rPr lang="fr-FR" dirty="0" err="1"/>
              <a:t>conditii</a:t>
            </a:r>
            <a:r>
              <a:rPr lang="fr-FR" dirty="0"/>
              <a:t> </a:t>
            </a:r>
            <a:r>
              <a:rPr lang="fr-FR" dirty="0" err="1"/>
              <a:t>fizice</a:t>
            </a:r>
            <a:r>
              <a:rPr lang="fr-FR" dirty="0"/>
              <a:t>, cat si </a:t>
            </a:r>
            <a:r>
              <a:rPr lang="fr-FR" dirty="0" err="1"/>
              <a:t>despre</a:t>
            </a:r>
            <a:r>
              <a:rPr lang="fr-FR" dirty="0"/>
              <a:t> </a:t>
            </a:r>
            <a:r>
              <a:rPr lang="fr-FR" dirty="0" err="1"/>
              <a:t>conditii</a:t>
            </a:r>
            <a:r>
              <a:rPr lang="fr-FR" dirty="0"/>
              <a:t> </a:t>
            </a:r>
            <a:r>
              <a:rPr lang="fr-FR" dirty="0" err="1"/>
              <a:t>psihologice</a:t>
            </a:r>
            <a:r>
              <a:rPr lang="fr-FR" dirty="0"/>
              <a:t>. </a:t>
            </a:r>
            <a:r>
              <a:rPr lang="fr-FR" dirty="0" err="1"/>
              <a:t>Cind</a:t>
            </a:r>
            <a:r>
              <a:rPr lang="fr-FR" dirty="0"/>
              <a:t> </a:t>
            </a:r>
            <a:r>
              <a:rPr lang="fr-FR" dirty="0" err="1"/>
              <a:t>vorbim</a:t>
            </a:r>
            <a:r>
              <a:rPr lang="fr-FR" dirty="0"/>
              <a:t> </a:t>
            </a:r>
            <a:r>
              <a:rPr lang="fr-FR" dirty="0" err="1"/>
              <a:t>despre</a:t>
            </a:r>
            <a:r>
              <a:rPr lang="fr-FR" dirty="0"/>
              <a:t> </a:t>
            </a:r>
            <a:r>
              <a:rPr lang="fr-FR" dirty="0" err="1"/>
              <a:t>conditii</a:t>
            </a:r>
            <a:r>
              <a:rPr lang="fr-FR" dirty="0"/>
              <a:t> </a:t>
            </a:r>
            <a:r>
              <a:rPr lang="fr-FR" dirty="0" err="1"/>
              <a:t>psihologice</a:t>
            </a:r>
            <a:r>
              <a:rPr lang="fr-FR" dirty="0"/>
              <a:t>, ne </a:t>
            </a:r>
            <a:r>
              <a:rPr lang="fr-FR" dirty="0" err="1"/>
              <a:t>referim</a:t>
            </a:r>
            <a:r>
              <a:rPr lang="fr-FR" dirty="0"/>
              <a:t> mai ales </a:t>
            </a:r>
            <a:r>
              <a:rPr lang="fr-FR" dirty="0" err="1"/>
              <a:t>Ia</a:t>
            </a:r>
            <a:r>
              <a:rPr lang="fr-FR" dirty="0"/>
              <a:t> </a:t>
            </a:r>
            <a:r>
              <a:rPr lang="fr-FR" dirty="0" err="1"/>
              <a:t>flexibilitatea</a:t>
            </a:r>
            <a:r>
              <a:rPr lang="fr-FR" dirty="0"/>
              <a:t> </a:t>
            </a:r>
            <a:r>
              <a:rPr lang="fr-FR" dirty="0" err="1"/>
              <a:t>pe</a:t>
            </a:r>
            <a:r>
              <a:rPr lang="fr-FR" dirty="0"/>
              <a:t> care </a:t>
            </a:r>
            <a:r>
              <a:rPr lang="fr-FR" dirty="0" err="1"/>
              <a:t>managerul</a:t>
            </a:r>
            <a:r>
              <a:rPr lang="fr-FR" dirty="0"/>
              <a:t> </a:t>
            </a:r>
            <a:r>
              <a:rPr lang="fr-FR" dirty="0" err="1"/>
              <a:t>trebuie</a:t>
            </a:r>
            <a:r>
              <a:rPr lang="fr-FR" dirty="0"/>
              <a:t> sa o </a:t>
            </a:r>
            <a:r>
              <a:rPr lang="fr-FR" dirty="0" err="1"/>
              <a:t>afiseze</a:t>
            </a:r>
            <a:r>
              <a:rPr lang="fr-FR" dirty="0"/>
              <a:t> </a:t>
            </a:r>
            <a:r>
              <a:rPr lang="fr-FR" dirty="0" err="1"/>
              <a:t>fata</a:t>
            </a:r>
            <a:r>
              <a:rPr lang="fr-FR" dirty="0"/>
              <a:t> de </a:t>
            </a:r>
            <a:r>
              <a:rPr lang="fr-FR" dirty="0" err="1"/>
              <a:t>subordonati</a:t>
            </a:r>
            <a:r>
              <a:rPr lang="fr-FR" dirty="0"/>
              <a:t>, </a:t>
            </a:r>
            <a:r>
              <a:rPr lang="fr-FR" dirty="0" err="1"/>
              <a:t>Ia</a:t>
            </a:r>
            <a:r>
              <a:rPr lang="fr-FR" dirty="0"/>
              <a:t> </a:t>
            </a:r>
            <a:r>
              <a:rPr lang="fr-FR" dirty="0" err="1"/>
              <a:t>dorinta</a:t>
            </a:r>
            <a:r>
              <a:rPr lang="fr-FR" dirty="0"/>
              <a:t> </a:t>
            </a:r>
            <a:r>
              <a:rPr lang="fr-FR" dirty="0" err="1"/>
              <a:t>acestuia</a:t>
            </a:r>
            <a:r>
              <a:rPr lang="fr-FR" dirty="0"/>
              <a:t> de a </a:t>
            </a:r>
            <a:r>
              <a:rPr lang="fr-FR" dirty="0" err="1"/>
              <a:t>comunica</a:t>
            </a:r>
            <a:r>
              <a:rPr lang="fr-FR" dirty="0"/>
              <a:t> </a:t>
            </a:r>
            <a:r>
              <a:rPr lang="fr-FR" dirty="0" err="1"/>
              <a:t>deschis</a:t>
            </a:r>
            <a:r>
              <a:rPr lang="fr-FR" dirty="0"/>
              <a:t> si de a </a:t>
            </a:r>
            <a:r>
              <a:rPr lang="fr-FR" dirty="0" err="1"/>
              <a:t>avea</a:t>
            </a:r>
            <a:r>
              <a:rPr lang="fr-FR" dirty="0"/>
              <a:t> o </a:t>
            </a:r>
            <a:r>
              <a:rPr lang="fr-FR" dirty="0" err="1"/>
              <a:t>atitudine</a:t>
            </a:r>
            <a:r>
              <a:rPr lang="fr-FR" dirty="0"/>
              <a:t> de </a:t>
            </a:r>
            <a:r>
              <a:rPr lang="fr-FR" dirty="0" err="1"/>
              <a:t>sprijin</a:t>
            </a:r>
            <a:r>
              <a:rPr lang="fr-FR" dirty="0"/>
              <a:t> </a:t>
            </a:r>
            <a:r>
              <a:rPr lang="fr-FR" dirty="0" err="1"/>
              <a:t>pentru</a:t>
            </a:r>
            <a:r>
              <a:rPr lang="fr-FR" dirty="0"/>
              <a:t> </a:t>
            </a:r>
            <a:r>
              <a:rPr lang="fr-FR" dirty="0" err="1"/>
              <a:t>subordonati</a:t>
            </a:r>
            <a:r>
              <a:rPr lang="fr-FR" dirty="0"/>
              <a:t> </a:t>
            </a:r>
            <a:endParaRPr lang="ro-RO" dirty="0" smtClean="0"/>
          </a:p>
          <a:p>
            <a:r>
              <a:rPr lang="fr-FR" dirty="0" smtClean="0"/>
              <a:t>Este </a:t>
            </a:r>
            <a:r>
              <a:rPr lang="fr-FR" dirty="0" err="1"/>
              <a:t>vorba</a:t>
            </a:r>
            <a:r>
              <a:rPr lang="fr-FR" dirty="0"/>
              <a:t> </a:t>
            </a:r>
            <a:r>
              <a:rPr lang="fr-FR" dirty="0" err="1"/>
              <a:t>despre</a:t>
            </a:r>
            <a:r>
              <a:rPr lang="fr-FR" dirty="0"/>
              <a:t> o "</a:t>
            </a:r>
            <a:r>
              <a:rPr lang="fr-FR" dirty="0" err="1"/>
              <a:t>atitudine</a:t>
            </a:r>
            <a:r>
              <a:rPr lang="fr-FR" dirty="0"/>
              <a:t> a </a:t>
            </a:r>
            <a:r>
              <a:rPr lang="fr-FR" dirty="0" err="1"/>
              <a:t>usilor</a:t>
            </a:r>
            <a:r>
              <a:rPr lang="fr-FR" dirty="0"/>
              <a:t> </a:t>
            </a:r>
            <a:r>
              <a:rPr lang="fr-FR" dirty="0" err="1"/>
              <a:t>deschise</a:t>
            </a:r>
            <a:r>
              <a:rPr lang="fr-FR" dirty="0"/>
              <a:t>" (Davis, 1981, p. 429) </a:t>
            </a:r>
            <a:r>
              <a:rPr lang="fr-FR" dirty="0" err="1"/>
              <a:t>decat</a:t>
            </a:r>
            <a:r>
              <a:rPr lang="fr-FR" dirty="0"/>
              <a:t> </a:t>
            </a:r>
            <a:r>
              <a:rPr lang="fr-FR" dirty="0" err="1"/>
              <a:t>despre</a:t>
            </a:r>
            <a:r>
              <a:rPr lang="fr-FR" dirty="0"/>
              <a:t> </a:t>
            </a:r>
            <a:r>
              <a:rPr lang="fr-FR" dirty="0" err="1"/>
              <a:t>deschiderea</a:t>
            </a:r>
            <a:r>
              <a:rPr lang="fr-FR" dirty="0"/>
              <a:t> </a:t>
            </a:r>
            <a:r>
              <a:rPr lang="fr-FR" dirty="0" err="1"/>
              <a:t>efectiva</a:t>
            </a:r>
            <a:r>
              <a:rPr lang="fr-FR" dirty="0"/>
              <a:t> </a:t>
            </a:r>
            <a:r>
              <a:rPr lang="fr-FR" dirty="0" err="1"/>
              <a:t>usilor</a:t>
            </a:r>
            <a:r>
              <a:rPr lang="fr-FR" dirty="0"/>
              <a:t>.</a:t>
            </a:r>
            <a:endParaRPr lang="ru-RU" dirty="0"/>
          </a:p>
        </p:txBody>
      </p:sp>
    </p:spTree>
    <p:extLst>
      <p:ext uri="{BB962C8B-B14F-4D97-AF65-F5344CB8AC3E}">
        <p14:creationId xmlns:p14="http://schemas.microsoft.com/office/powerpoint/2010/main" val="39857999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76672"/>
            <a:ext cx="8229600" cy="5832648"/>
          </a:xfrm>
        </p:spPr>
        <p:txBody>
          <a:bodyPr>
            <a:normAutofit fontScale="70000" lnSpcReduction="20000"/>
          </a:bodyPr>
          <a:lstStyle/>
          <a:p>
            <a:r>
              <a:rPr lang="ro-RO" b="1" i="1" dirty="0" smtClean="0"/>
              <a:t>Tehnica: Î</a:t>
            </a:r>
            <a:r>
              <a:rPr lang="fr-FR" b="1" i="1" dirty="0" err="1" smtClean="0"/>
              <a:t>ntalnirile</a:t>
            </a:r>
            <a:r>
              <a:rPr lang="fr-FR" b="1" i="1" dirty="0" smtClean="0"/>
              <a:t> </a:t>
            </a:r>
            <a:r>
              <a:rPr lang="fr-FR" b="1" i="1" dirty="0" err="1"/>
              <a:t>formale</a:t>
            </a:r>
            <a:r>
              <a:rPr lang="fr-FR" b="1" i="1" dirty="0"/>
              <a:t> ale </a:t>
            </a:r>
            <a:r>
              <a:rPr lang="fr-FR" b="1" i="1" dirty="0" err="1"/>
              <a:t>angajatilor</a:t>
            </a:r>
            <a:r>
              <a:rPr lang="fr-FR" i="1" dirty="0"/>
              <a:t> </a:t>
            </a:r>
            <a:r>
              <a:rPr lang="fr-FR" dirty="0"/>
              <a:t>au </a:t>
            </a:r>
            <a:r>
              <a:rPr lang="fr-FR" dirty="0" err="1"/>
              <a:t>rolul</a:t>
            </a:r>
            <a:r>
              <a:rPr lang="fr-FR" dirty="0"/>
              <a:t> de a </a:t>
            </a:r>
            <a:r>
              <a:rPr lang="fr-FR" dirty="0" err="1"/>
              <a:t>oferi</a:t>
            </a:r>
            <a:r>
              <a:rPr lang="fr-FR" dirty="0"/>
              <a:t> </a:t>
            </a:r>
            <a:r>
              <a:rPr lang="fr-FR" i="1" dirty="0" err="1"/>
              <a:t>oportunitatii</a:t>
            </a:r>
            <a:r>
              <a:rPr lang="fr-FR" i="1" dirty="0"/>
              <a:t> de </a:t>
            </a:r>
            <a:r>
              <a:rPr lang="fr-FR" i="1" dirty="0" err="1"/>
              <a:t>cunoastere</a:t>
            </a:r>
            <a:r>
              <a:rPr lang="fr-FR" i="1" dirty="0"/>
              <a:t> </a:t>
            </a:r>
            <a:r>
              <a:rPr lang="fr-FR" i="1" dirty="0" err="1"/>
              <a:t>intre</a:t>
            </a:r>
            <a:r>
              <a:rPr lang="fr-FR" i="1" dirty="0"/>
              <a:t> </a:t>
            </a:r>
            <a:r>
              <a:rPr lang="fr-FR" i="1" dirty="0" err="1"/>
              <a:t>angajatii</a:t>
            </a:r>
            <a:r>
              <a:rPr lang="fr-FR" i="1" dirty="0"/>
              <a:t> </a:t>
            </a:r>
            <a:r>
              <a:rPr lang="fr-FR" i="1" dirty="0" err="1"/>
              <a:t>organizatiei</a:t>
            </a:r>
            <a:r>
              <a:rPr lang="fr-FR" i="1" dirty="0"/>
              <a:t> si </a:t>
            </a:r>
            <a:r>
              <a:rPr lang="fr-FR" i="1" dirty="0" err="1"/>
              <a:t>managerii</a:t>
            </a:r>
            <a:r>
              <a:rPr lang="fr-FR" i="1" dirty="0"/>
              <a:t> </a:t>
            </a:r>
            <a:r>
              <a:rPr lang="fr-FR" i="1" dirty="0" err="1"/>
              <a:t>ei</a:t>
            </a:r>
            <a:r>
              <a:rPr lang="fr-FR" i="1" dirty="0"/>
              <a:t>,</a:t>
            </a:r>
            <a:r>
              <a:rPr lang="fr-FR" dirty="0"/>
              <a:t> fie ca </a:t>
            </a:r>
            <a:r>
              <a:rPr lang="fr-FR" dirty="0" err="1"/>
              <a:t>sunt</a:t>
            </a:r>
            <a:r>
              <a:rPr lang="fr-FR" dirty="0"/>
              <a:t> </a:t>
            </a:r>
            <a:r>
              <a:rPr lang="fr-FR" dirty="0" err="1"/>
              <a:t>chiar</a:t>
            </a:r>
            <a:r>
              <a:rPr lang="fr-FR" dirty="0"/>
              <a:t> </a:t>
            </a:r>
            <a:r>
              <a:rPr lang="fr-FR" dirty="0" err="1"/>
              <a:t>managerii</a:t>
            </a:r>
            <a:r>
              <a:rPr lang="fr-FR" dirty="0"/>
              <a:t> </a:t>
            </a:r>
            <a:r>
              <a:rPr lang="fr-FR" dirty="0" err="1"/>
              <a:t>directi</a:t>
            </a:r>
            <a:r>
              <a:rPr lang="fr-FR" dirty="0"/>
              <a:t>, fie ca </a:t>
            </a:r>
            <a:r>
              <a:rPr lang="fr-FR" dirty="0" err="1"/>
              <a:t>sunt</a:t>
            </a:r>
            <a:r>
              <a:rPr lang="fr-FR" dirty="0"/>
              <a:t> </a:t>
            </a:r>
            <a:r>
              <a:rPr lang="fr-FR" dirty="0" err="1"/>
              <a:t>persoane</a:t>
            </a:r>
            <a:r>
              <a:rPr lang="fr-FR" dirty="0"/>
              <a:t> </a:t>
            </a:r>
            <a:r>
              <a:rPr lang="fr-FR" dirty="0" err="1"/>
              <a:t>cu</a:t>
            </a:r>
            <a:r>
              <a:rPr lang="fr-FR" dirty="0"/>
              <a:t> </a:t>
            </a:r>
            <a:r>
              <a:rPr lang="fr-FR" dirty="0" err="1"/>
              <a:t>functii</a:t>
            </a:r>
            <a:r>
              <a:rPr lang="fr-FR" dirty="0"/>
              <a:t> mai </a:t>
            </a:r>
            <a:r>
              <a:rPr lang="fr-FR" dirty="0" err="1"/>
              <a:t>inalte</a:t>
            </a:r>
            <a:r>
              <a:rPr lang="fr-FR" dirty="0"/>
              <a:t> </a:t>
            </a:r>
            <a:r>
              <a:rPr lang="fr-FR" dirty="0" err="1"/>
              <a:t>dec­at</a:t>
            </a:r>
            <a:r>
              <a:rPr lang="fr-FR" dirty="0"/>
              <a:t> </a:t>
            </a:r>
            <a:r>
              <a:rPr lang="fr-FR" dirty="0" err="1"/>
              <a:t>acestia</a:t>
            </a:r>
            <a:r>
              <a:rPr lang="fr-FR" dirty="0"/>
              <a:t>. </a:t>
            </a:r>
            <a:endParaRPr lang="ro-RO" dirty="0" smtClean="0"/>
          </a:p>
          <a:p>
            <a:r>
              <a:rPr lang="fr-FR" dirty="0" smtClean="0"/>
              <a:t>In </a:t>
            </a:r>
            <a:r>
              <a:rPr lang="fr-FR" dirty="0" err="1"/>
              <a:t>cadrul</a:t>
            </a:r>
            <a:r>
              <a:rPr lang="fr-FR" dirty="0"/>
              <a:t> </a:t>
            </a:r>
            <a:r>
              <a:rPr lang="fr-FR" dirty="0" err="1"/>
              <a:t>acestor</a:t>
            </a:r>
            <a:r>
              <a:rPr lang="fr-FR" dirty="0"/>
              <a:t> </a:t>
            </a:r>
            <a:r>
              <a:rPr lang="fr-FR" dirty="0" err="1"/>
              <a:t>intalniri</a:t>
            </a:r>
            <a:r>
              <a:rPr lang="fr-FR" dirty="0"/>
              <a:t>, </a:t>
            </a:r>
            <a:r>
              <a:rPr lang="fr-FR" dirty="0" err="1"/>
              <a:t>angajatii</a:t>
            </a:r>
            <a:r>
              <a:rPr lang="fr-FR" dirty="0"/>
              <a:t> au </a:t>
            </a:r>
            <a:r>
              <a:rPr lang="fr-FR" dirty="0" err="1"/>
              <a:t>posibilitatea</a:t>
            </a:r>
            <a:r>
              <a:rPr lang="fr-FR" dirty="0"/>
              <a:t> de a </a:t>
            </a:r>
            <a:r>
              <a:rPr lang="fr-FR" dirty="0" err="1"/>
              <a:t>vorbi</a:t>
            </a:r>
            <a:r>
              <a:rPr lang="fr-FR" dirty="0"/>
              <a:t> </a:t>
            </a:r>
            <a:r>
              <a:rPr lang="fr-FR" dirty="0" err="1"/>
              <a:t>despre</a:t>
            </a:r>
            <a:r>
              <a:rPr lang="fr-FR" dirty="0"/>
              <a:t> </a:t>
            </a:r>
            <a:r>
              <a:rPr lang="fr-FR" dirty="0" err="1"/>
              <a:t>nevoile</a:t>
            </a:r>
            <a:r>
              <a:rPr lang="fr-FR" dirty="0"/>
              <a:t>, </a:t>
            </a:r>
            <a:r>
              <a:rPr lang="fr-FR" dirty="0" err="1"/>
              <a:t>problemele</a:t>
            </a:r>
            <a:r>
              <a:rPr lang="fr-FR" dirty="0"/>
              <a:t> </a:t>
            </a:r>
            <a:r>
              <a:rPr lang="fr-FR" dirty="0" err="1"/>
              <a:t>lor</a:t>
            </a:r>
            <a:r>
              <a:rPr lang="fr-FR" dirty="0"/>
              <a:t>, </a:t>
            </a:r>
            <a:r>
              <a:rPr lang="fr-FR" dirty="0" err="1"/>
              <a:t>despre</a:t>
            </a:r>
            <a:r>
              <a:rPr lang="fr-FR" dirty="0"/>
              <a:t> </a:t>
            </a:r>
            <a:r>
              <a:rPr lang="fr-FR" dirty="0" err="1"/>
              <a:t>politicile</a:t>
            </a:r>
            <a:r>
              <a:rPr lang="fr-FR" dirty="0"/>
              <a:t> </a:t>
            </a:r>
            <a:r>
              <a:rPr lang="fr-FR" dirty="0" err="1"/>
              <a:t>organizationale</a:t>
            </a:r>
            <a:r>
              <a:rPr lang="fr-FR" dirty="0"/>
              <a:t> </a:t>
            </a:r>
            <a:r>
              <a:rPr lang="fr-FR" dirty="0" err="1"/>
              <a:t>despre</a:t>
            </a:r>
            <a:r>
              <a:rPr lang="fr-FR" dirty="0"/>
              <a:t> </a:t>
            </a:r>
            <a:r>
              <a:rPr lang="fr-FR" dirty="0" err="1"/>
              <a:t>modul</a:t>
            </a:r>
            <a:r>
              <a:rPr lang="fr-FR" dirty="0"/>
              <a:t> in care </a:t>
            </a:r>
            <a:r>
              <a:rPr lang="fr-FR" dirty="0" err="1"/>
              <a:t>sunt</a:t>
            </a:r>
            <a:r>
              <a:rPr lang="fr-FR" dirty="0"/>
              <a:t> </a:t>
            </a:r>
            <a:r>
              <a:rPr lang="fr-FR" dirty="0" err="1"/>
              <a:t>vazute</a:t>
            </a:r>
            <a:r>
              <a:rPr lang="fr-FR" dirty="0"/>
              <a:t> </a:t>
            </a:r>
            <a:r>
              <a:rPr lang="fr-FR" dirty="0" err="1"/>
              <a:t>acestea</a:t>
            </a:r>
            <a:r>
              <a:rPr lang="fr-FR" dirty="0"/>
              <a:t> </a:t>
            </a:r>
            <a:r>
              <a:rPr lang="fr-FR" dirty="0" err="1"/>
              <a:t>din</a:t>
            </a:r>
            <a:r>
              <a:rPr lang="fr-FR" dirty="0"/>
              <a:t> </a:t>
            </a:r>
            <a:r>
              <a:rPr lang="fr-FR" dirty="0" err="1"/>
              <a:t>unghiul</a:t>
            </a:r>
            <a:r>
              <a:rPr lang="fr-FR" dirty="0"/>
              <a:t> </a:t>
            </a:r>
            <a:r>
              <a:rPr lang="fr-FR" dirty="0" err="1"/>
              <a:t>lor</a:t>
            </a:r>
            <a:r>
              <a:rPr lang="fr-FR" dirty="0"/>
              <a:t> de </a:t>
            </a:r>
            <a:r>
              <a:rPr lang="fr-FR" dirty="0" err="1" smtClean="0"/>
              <a:t>vedere</a:t>
            </a:r>
            <a:r>
              <a:rPr lang="ro-RO" dirty="0" smtClean="0"/>
              <a:t>.</a:t>
            </a:r>
          </a:p>
          <a:p>
            <a:r>
              <a:rPr lang="fr-FR" dirty="0"/>
              <a:t> </a:t>
            </a:r>
            <a:r>
              <a:rPr lang="fr-FR" dirty="0" err="1"/>
              <a:t>Angajatii</a:t>
            </a:r>
            <a:r>
              <a:rPr lang="fr-FR" dirty="0"/>
              <a:t> pot </a:t>
            </a:r>
            <a:r>
              <a:rPr lang="fr-FR" dirty="0" err="1"/>
              <a:t>adresa</a:t>
            </a:r>
            <a:r>
              <a:rPr lang="fr-FR" dirty="0"/>
              <a:t> </a:t>
            </a:r>
            <a:r>
              <a:rPr lang="fr-FR" dirty="0" err="1"/>
              <a:t>intrebari</a:t>
            </a:r>
            <a:r>
              <a:rPr lang="fr-FR" dirty="0"/>
              <a:t> la care sa Ii se </a:t>
            </a:r>
            <a:r>
              <a:rPr lang="fr-FR" dirty="0" err="1"/>
              <a:t>rãspundã</a:t>
            </a:r>
            <a:r>
              <a:rPr lang="fr-FR" dirty="0"/>
              <a:t> direct </a:t>
            </a:r>
            <a:r>
              <a:rPr lang="fr-FR" dirty="0" err="1"/>
              <a:t>sau</a:t>
            </a:r>
            <a:r>
              <a:rPr lang="fr-FR" dirty="0"/>
              <a:t> dupa o </a:t>
            </a:r>
            <a:r>
              <a:rPr lang="fr-FR" dirty="0" err="1"/>
              <a:t>perioada</a:t>
            </a:r>
            <a:r>
              <a:rPr lang="fr-FR" dirty="0"/>
              <a:t> de </a:t>
            </a:r>
            <a:r>
              <a:rPr lang="fr-FR" dirty="0" err="1"/>
              <a:t>timp</a:t>
            </a:r>
            <a:r>
              <a:rPr lang="fr-FR" dirty="0"/>
              <a:t>, </a:t>
            </a:r>
            <a:r>
              <a:rPr lang="fr-FR" dirty="0" err="1"/>
              <a:t>dacã</a:t>
            </a:r>
            <a:r>
              <a:rPr lang="fr-FR" dirty="0"/>
              <a:t> </a:t>
            </a:r>
            <a:r>
              <a:rPr lang="fr-FR" dirty="0" err="1"/>
              <a:t>situatia</a:t>
            </a:r>
            <a:r>
              <a:rPr lang="fr-FR" dirty="0"/>
              <a:t> </a:t>
            </a:r>
            <a:r>
              <a:rPr lang="fr-FR" dirty="0" err="1"/>
              <a:t>necesita</a:t>
            </a:r>
            <a:r>
              <a:rPr lang="fr-FR" dirty="0"/>
              <a:t> </a:t>
            </a:r>
            <a:r>
              <a:rPr lang="fr-FR" dirty="0" err="1"/>
              <a:t>analize</a:t>
            </a:r>
            <a:r>
              <a:rPr lang="fr-FR" dirty="0"/>
              <a:t> mai </a:t>
            </a:r>
            <a:r>
              <a:rPr lang="fr-FR" dirty="0" err="1"/>
              <a:t>profunde</a:t>
            </a:r>
            <a:r>
              <a:rPr lang="fr-FR" dirty="0"/>
              <a:t>. </a:t>
            </a:r>
            <a:r>
              <a:rPr lang="ro-RO" dirty="0" smtClean="0"/>
              <a:t> </a:t>
            </a:r>
            <a:r>
              <a:rPr lang="fr-FR" dirty="0" err="1" smtClean="0"/>
              <a:t>Aceasta</a:t>
            </a:r>
            <a:r>
              <a:rPr lang="fr-FR" dirty="0" smtClean="0"/>
              <a:t> </a:t>
            </a:r>
            <a:r>
              <a:rPr lang="fr-FR" dirty="0" err="1"/>
              <a:t>tehnica</a:t>
            </a:r>
            <a:r>
              <a:rPr lang="fr-FR" dirty="0"/>
              <a:t> are mai </a:t>
            </a:r>
            <a:r>
              <a:rPr lang="fr-FR" dirty="0" err="1"/>
              <a:t>multe</a:t>
            </a:r>
            <a:r>
              <a:rPr lang="fr-FR" dirty="0"/>
              <a:t> variante:</a:t>
            </a:r>
          </a:p>
          <a:p>
            <a:r>
              <a:rPr lang="fr-FR" dirty="0"/>
              <a:t>a)    </a:t>
            </a:r>
            <a:r>
              <a:rPr lang="fr-FR" b="1" dirty="0"/>
              <a:t> </a:t>
            </a:r>
            <a:r>
              <a:rPr lang="fr-FR" b="1" dirty="0" err="1"/>
              <a:t>intalniri</a:t>
            </a:r>
            <a:r>
              <a:rPr lang="fr-FR" b="1" dirty="0"/>
              <a:t> </a:t>
            </a:r>
            <a:r>
              <a:rPr lang="fr-FR" b="1" dirty="0" err="1"/>
              <a:t>largi</a:t>
            </a:r>
            <a:r>
              <a:rPr lang="fr-FR" dirty="0"/>
              <a:t>, la care sa participe un </a:t>
            </a:r>
            <a:r>
              <a:rPr lang="fr-FR" dirty="0" err="1"/>
              <a:t>numar</a:t>
            </a:r>
            <a:r>
              <a:rPr lang="fr-FR" dirty="0"/>
              <a:t> mare de </a:t>
            </a:r>
            <a:r>
              <a:rPr lang="fr-FR" dirty="0" err="1"/>
              <a:t>angajati</a:t>
            </a:r>
            <a:r>
              <a:rPr lang="fr-FR" dirty="0"/>
              <a:t> si care permit </a:t>
            </a:r>
            <a:r>
              <a:rPr lang="fr-FR" dirty="0" err="1"/>
              <a:t>lamurirea</a:t>
            </a:r>
            <a:r>
              <a:rPr lang="fr-FR" dirty="0"/>
              <a:t> </a:t>
            </a:r>
            <a:r>
              <a:rPr lang="fr-FR" dirty="0" err="1"/>
              <a:t>anumitor</a:t>
            </a:r>
            <a:r>
              <a:rPr lang="fr-FR" dirty="0"/>
              <a:t> </a:t>
            </a:r>
            <a:r>
              <a:rPr lang="fr-FR" dirty="0" err="1"/>
              <a:t>situatii</a:t>
            </a:r>
            <a:r>
              <a:rPr lang="fr-FR" dirty="0"/>
              <a:t> </a:t>
            </a:r>
            <a:r>
              <a:rPr lang="fr-FR" dirty="0" err="1"/>
              <a:t>pentru</a:t>
            </a:r>
            <a:r>
              <a:rPr lang="fr-FR" dirty="0"/>
              <a:t> un </a:t>
            </a:r>
            <a:r>
              <a:rPr lang="fr-FR" dirty="0" err="1"/>
              <a:t>numar</a:t>
            </a:r>
            <a:r>
              <a:rPr lang="fr-FR" dirty="0"/>
              <a:t> mare de </a:t>
            </a:r>
            <a:r>
              <a:rPr lang="fr-FR" dirty="0" err="1"/>
              <a:t>oameni</a:t>
            </a:r>
            <a:r>
              <a:rPr lang="fr-FR" dirty="0"/>
              <a:t>;</a:t>
            </a:r>
          </a:p>
          <a:p>
            <a:r>
              <a:rPr lang="fr-FR" dirty="0"/>
              <a:t>b)    </a:t>
            </a:r>
            <a:r>
              <a:rPr lang="fr-FR" b="1" dirty="0" err="1"/>
              <a:t>intalniri</a:t>
            </a:r>
            <a:r>
              <a:rPr lang="fr-FR" b="1" dirty="0"/>
              <a:t> </a:t>
            </a:r>
            <a:r>
              <a:rPr lang="fr-FR" b="1" dirty="0" err="1"/>
              <a:t>departamentale</a:t>
            </a:r>
            <a:r>
              <a:rPr lang="fr-FR" dirty="0"/>
              <a:t>, </a:t>
            </a:r>
            <a:r>
              <a:rPr lang="fr-FR" dirty="0" err="1"/>
              <a:t>cu</a:t>
            </a:r>
            <a:r>
              <a:rPr lang="fr-FR" dirty="0"/>
              <a:t> </a:t>
            </a:r>
            <a:r>
              <a:rPr lang="fr-FR" dirty="0" err="1"/>
              <a:t>scopul</a:t>
            </a:r>
            <a:r>
              <a:rPr lang="fr-FR" dirty="0"/>
              <a:t> de a </a:t>
            </a:r>
            <a:r>
              <a:rPr lang="fr-FR" dirty="0" err="1"/>
              <a:t>clarifica</a:t>
            </a:r>
            <a:r>
              <a:rPr lang="fr-FR" dirty="0"/>
              <a:t> </a:t>
            </a:r>
            <a:r>
              <a:rPr lang="fr-FR" dirty="0" err="1"/>
              <a:t>situatii</a:t>
            </a:r>
            <a:r>
              <a:rPr lang="fr-FR" dirty="0"/>
              <a:t> </a:t>
            </a:r>
            <a:r>
              <a:rPr lang="fr-FR" dirty="0" err="1"/>
              <a:t>sau</a:t>
            </a:r>
            <a:r>
              <a:rPr lang="fr-FR" dirty="0"/>
              <a:t> </a:t>
            </a:r>
            <a:r>
              <a:rPr lang="fr-FR" dirty="0" err="1"/>
              <a:t>aplicarea</a:t>
            </a:r>
            <a:r>
              <a:rPr lang="fr-FR" dirty="0"/>
              <a:t> de norme </a:t>
            </a:r>
            <a:r>
              <a:rPr lang="fr-FR" dirty="0" err="1"/>
              <a:t>intr</a:t>
            </a:r>
            <a:r>
              <a:rPr lang="fr-FR" dirty="0"/>
              <a:t>-un </a:t>
            </a:r>
            <a:r>
              <a:rPr lang="fr-FR" dirty="0" err="1"/>
              <a:t>departament</a:t>
            </a:r>
            <a:r>
              <a:rPr lang="fr-FR" dirty="0"/>
              <a:t> </a:t>
            </a:r>
            <a:r>
              <a:rPr lang="fr-FR" dirty="0" err="1"/>
              <a:t>anume</a:t>
            </a:r>
            <a:r>
              <a:rPr lang="fr-FR" dirty="0"/>
              <a:t>;</a:t>
            </a:r>
          </a:p>
          <a:p>
            <a:r>
              <a:rPr lang="fr-FR" dirty="0"/>
              <a:t>c)     </a:t>
            </a:r>
            <a:r>
              <a:rPr lang="fr-FR" b="1" dirty="0"/>
              <a:t> </a:t>
            </a:r>
            <a:r>
              <a:rPr lang="fr-FR" b="1" dirty="0" err="1"/>
              <a:t>intalniri</a:t>
            </a:r>
            <a:r>
              <a:rPr lang="fr-FR" b="1" dirty="0"/>
              <a:t> </a:t>
            </a:r>
            <a:r>
              <a:rPr lang="fr-FR" b="1" dirty="0" err="1"/>
              <a:t>restrase</a:t>
            </a:r>
            <a:r>
              <a:rPr lang="fr-FR" dirty="0"/>
              <a:t>, </a:t>
            </a:r>
            <a:r>
              <a:rPr lang="fr-FR" dirty="0" err="1"/>
              <a:t>cu</a:t>
            </a:r>
            <a:r>
              <a:rPr lang="fr-FR" dirty="0"/>
              <a:t> </a:t>
            </a:r>
            <a:r>
              <a:rPr lang="fr-FR" dirty="0" err="1"/>
              <a:t>putini</a:t>
            </a:r>
            <a:r>
              <a:rPr lang="fr-FR" dirty="0"/>
              <a:t> </a:t>
            </a:r>
            <a:r>
              <a:rPr lang="fr-FR" dirty="0" err="1"/>
              <a:t>participanti</a:t>
            </a:r>
            <a:r>
              <a:rPr lang="fr-FR" dirty="0"/>
              <a:t>, </a:t>
            </a:r>
            <a:r>
              <a:rPr lang="fr-FR" dirty="0" err="1"/>
              <a:t>clarificand</a:t>
            </a:r>
            <a:r>
              <a:rPr lang="fr-FR" dirty="0"/>
              <a:t> </a:t>
            </a:r>
            <a:r>
              <a:rPr lang="fr-FR" dirty="0" err="1"/>
              <a:t>rezolvarea</a:t>
            </a:r>
            <a:r>
              <a:rPr lang="fr-FR" dirty="0"/>
              <a:t> </a:t>
            </a:r>
            <a:r>
              <a:rPr lang="fr-FR" dirty="0" err="1"/>
              <a:t>problemelor</a:t>
            </a:r>
            <a:r>
              <a:rPr lang="fr-FR" dirty="0"/>
              <a:t> </a:t>
            </a:r>
            <a:r>
              <a:rPr lang="fr-FR" dirty="0" err="1"/>
              <a:t>acestora</a:t>
            </a:r>
            <a:r>
              <a:rPr lang="fr-FR" dirty="0"/>
              <a:t>;</a:t>
            </a:r>
          </a:p>
          <a:p>
            <a:r>
              <a:rPr lang="fr-FR" dirty="0"/>
              <a:t>d)   </a:t>
            </a:r>
            <a:r>
              <a:rPr lang="fr-FR" b="1" dirty="0"/>
              <a:t> </a:t>
            </a:r>
            <a:r>
              <a:rPr lang="fr-FR" b="1" dirty="0" err="1"/>
              <a:t>intalniri</a:t>
            </a:r>
            <a:r>
              <a:rPr lang="fr-FR" b="1" dirty="0"/>
              <a:t> </a:t>
            </a:r>
            <a:r>
              <a:rPr lang="fr-FR" b="1" dirty="0" err="1"/>
              <a:t>individuale</a:t>
            </a:r>
            <a:r>
              <a:rPr lang="fr-FR" b="1" dirty="0"/>
              <a:t> </a:t>
            </a:r>
            <a:r>
              <a:rPr lang="fr-FR" dirty="0" err="1"/>
              <a:t>pentru</a:t>
            </a:r>
            <a:r>
              <a:rPr lang="fr-FR" dirty="0"/>
              <a:t> </a:t>
            </a:r>
            <a:r>
              <a:rPr lang="fr-FR" dirty="0" err="1"/>
              <a:t>Iamurirea</a:t>
            </a:r>
            <a:r>
              <a:rPr lang="fr-FR" dirty="0"/>
              <a:t> </a:t>
            </a:r>
            <a:r>
              <a:rPr lang="fr-FR" dirty="0" err="1"/>
              <a:t>diferitelor</a:t>
            </a:r>
            <a:r>
              <a:rPr lang="fr-FR" dirty="0"/>
              <a:t> aspecte </a:t>
            </a:r>
            <a:r>
              <a:rPr lang="fr-FR" dirty="0" err="1"/>
              <a:t>din</a:t>
            </a:r>
            <a:r>
              <a:rPr lang="fr-FR" dirty="0"/>
              <a:t> </a:t>
            </a:r>
            <a:r>
              <a:rPr lang="fr-FR" dirty="0" err="1"/>
              <a:t>desfasurarea</a:t>
            </a:r>
            <a:r>
              <a:rPr lang="fr-FR" dirty="0"/>
              <a:t> </a:t>
            </a:r>
            <a:r>
              <a:rPr lang="fr-FR" dirty="0" err="1"/>
              <a:t>activitatii</a:t>
            </a:r>
            <a:endParaRPr lang="fr-FR" dirty="0"/>
          </a:p>
          <a:p>
            <a:endParaRPr lang="ru-RU" dirty="0"/>
          </a:p>
        </p:txBody>
      </p:sp>
    </p:spTree>
    <p:extLst>
      <p:ext uri="{BB962C8B-B14F-4D97-AF65-F5344CB8AC3E}">
        <p14:creationId xmlns:p14="http://schemas.microsoft.com/office/powerpoint/2010/main" val="14159837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88640"/>
            <a:ext cx="8229600" cy="6408712"/>
          </a:xfrm>
        </p:spPr>
        <p:txBody>
          <a:bodyPr>
            <a:normAutofit fontScale="62500" lnSpcReduction="20000"/>
          </a:bodyPr>
          <a:lstStyle/>
          <a:p>
            <a:r>
              <a:rPr lang="ro-RO" b="1" i="1" dirty="0" smtClean="0"/>
              <a:t>Tehnica: Î</a:t>
            </a:r>
            <a:r>
              <a:rPr lang="fr-FR" b="1" i="1" dirty="0" err="1" smtClean="0"/>
              <a:t>ntalnirile</a:t>
            </a:r>
            <a:r>
              <a:rPr lang="fr-FR" b="1" i="1" dirty="0"/>
              <a:t> </a:t>
            </a:r>
            <a:r>
              <a:rPr lang="fr-FR" b="1" i="1" dirty="0" err="1"/>
              <a:t>informale</a:t>
            </a:r>
            <a:r>
              <a:rPr lang="fr-FR" i="1" dirty="0"/>
              <a:t> </a:t>
            </a:r>
            <a:r>
              <a:rPr lang="fr-FR" dirty="0"/>
              <a:t>au </a:t>
            </a:r>
            <a:r>
              <a:rPr lang="fr-FR" dirty="0" err="1"/>
              <a:t>rolul</a:t>
            </a:r>
            <a:r>
              <a:rPr lang="fr-FR" dirty="0"/>
              <a:t> de a </a:t>
            </a:r>
            <a:r>
              <a:rPr lang="fr-FR" dirty="0" err="1"/>
              <a:t>completa</a:t>
            </a:r>
            <a:r>
              <a:rPr lang="fr-FR" dirty="0"/>
              <a:t> </a:t>
            </a:r>
            <a:r>
              <a:rPr lang="fr-FR" dirty="0" err="1"/>
              <a:t>efectele</a:t>
            </a:r>
            <a:r>
              <a:rPr lang="fr-FR" dirty="0"/>
              <a:t> </a:t>
            </a:r>
            <a:r>
              <a:rPr lang="fr-FR" dirty="0" err="1"/>
              <a:t>intalnirilor</a:t>
            </a:r>
            <a:r>
              <a:rPr lang="fr-FR" dirty="0"/>
              <a:t> </a:t>
            </a:r>
            <a:r>
              <a:rPr lang="fr-FR" dirty="0" err="1"/>
              <a:t>formale</a:t>
            </a:r>
            <a:r>
              <a:rPr lang="fr-FR" dirty="0"/>
              <a:t>, de a </a:t>
            </a:r>
            <a:r>
              <a:rPr lang="fr-FR" dirty="0" err="1"/>
              <a:t>aduce</a:t>
            </a:r>
            <a:r>
              <a:rPr lang="fr-FR" dirty="0"/>
              <a:t> </a:t>
            </a:r>
            <a:r>
              <a:rPr lang="fr-FR" dirty="0" err="1"/>
              <a:t>noi</a:t>
            </a:r>
            <a:r>
              <a:rPr lang="fr-FR" dirty="0"/>
              <a:t> </a:t>
            </a:r>
            <a:r>
              <a:rPr lang="fr-FR" dirty="0" err="1"/>
              <a:t>valente</a:t>
            </a:r>
            <a:r>
              <a:rPr lang="fr-FR" dirty="0"/>
              <a:t>. In </a:t>
            </a:r>
            <a:r>
              <a:rPr lang="fr-FR" dirty="0" err="1"/>
              <a:t>functie</a:t>
            </a:r>
            <a:r>
              <a:rPr lang="fr-FR" dirty="0"/>
              <a:t> de forma </a:t>
            </a:r>
            <a:r>
              <a:rPr lang="fr-FR" dirty="0" err="1"/>
              <a:t>luata</a:t>
            </a:r>
            <a:r>
              <a:rPr lang="fr-FR" dirty="0"/>
              <a:t> de </a:t>
            </a:r>
            <a:r>
              <a:rPr lang="fr-FR" dirty="0" err="1"/>
              <a:t>aceste</a:t>
            </a:r>
            <a:r>
              <a:rPr lang="fr-FR" dirty="0"/>
              <a:t> </a:t>
            </a:r>
            <a:r>
              <a:rPr lang="fr-FR" dirty="0" err="1"/>
              <a:t>intalniri</a:t>
            </a:r>
            <a:r>
              <a:rPr lang="fr-FR" dirty="0"/>
              <a:t> </a:t>
            </a:r>
            <a:r>
              <a:rPr lang="fr-FR" b="1" dirty="0" err="1"/>
              <a:t>ele</a:t>
            </a:r>
            <a:r>
              <a:rPr lang="fr-FR" b="1" dirty="0"/>
              <a:t> pot </a:t>
            </a:r>
            <a:r>
              <a:rPr lang="fr-FR" b="1" dirty="0" err="1"/>
              <a:t>avea</a:t>
            </a:r>
            <a:r>
              <a:rPr lang="fr-FR" b="1" dirty="0"/>
              <a:t> </a:t>
            </a:r>
            <a:r>
              <a:rPr lang="fr-FR" b="1" dirty="0" err="1"/>
              <a:t>drept</a:t>
            </a:r>
            <a:r>
              <a:rPr lang="fr-FR" b="1" dirty="0"/>
              <a:t> </a:t>
            </a:r>
            <a:r>
              <a:rPr lang="fr-FR" b="1" dirty="0" err="1"/>
              <a:t>scop</a:t>
            </a:r>
            <a:r>
              <a:rPr lang="fr-FR" b="1" dirty="0"/>
              <a:t> </a:t>
            </a:r>
            <a:r>
              <a:rPr lang="fr-FR" b="1" dirty="0" err="1"/>
              <a:t>ameliorarea</a:t>
            </a:r>
            <a:r>
              <a:rPr lang="fr-FR" b="1" dirty="0"/>
              <a:t> </a:t>
            </a:r>
            <a:r>
              <a:rPr lang="fr-FR" b="1" dirty="0" err="1"/>
              <a:t>comunicarii</a:t>
            </a:r>
            <a:r>
              <a:rPr lang="fr-FR" b="1" dirty="0"/>
              <a:t> </a:t>
            </a:r>
            <a:r>
              <a:rPr lang="fr-FR" b="1" dirty="0" err="1"/>
              <a:t>ascendente</a:t>
            </a:r>
            <a:r>
              <a:rPr lang="fr-FR" b="1" dirty="0"/>
              <a:t> </a:t>
            </a:r>
            <a:r>
              <a:rPr lang="fr-FR" dirty="0"/>
              <a:t>(de ce nu?, a </a:t>
            </a:r>
            <a:r>
              <a:rPr lang="fr-FR" dirty="0" err="1"/>
              <a:t>celei</a:t>
            </a:r>
            <a:r>
              <a:rPr lang="fr-FR" dirty="0"/>
              <a:t> </a:t>
            </a:r>
            <a:r>
              <a:rPr lang="fr-FR" dirty="0" err="1"/>
              <a:t>descendente</a:t>
            </a:r>
            <a:r>
              <a:rPr lang="fr-FR" b="1" dirty="0"/>
              <a:t>), </a:t>
            </a:r>
            <a:r>
              <a:rPr lang="fr-FR" b="1" dirty="0" err="1"/>
              <a:t>schimbul</a:t>
            </a:r>
            <a:r>
              <a:rPr lang="fr-FR" b="1" dirty="0"/>
              <a:t> de </a:t>
            </a:r>
            <a:r>
              <a:rPr lang="fr-FR" b="1" dirty="0" err="1"/>
              <a:t>informatii</a:t>
            </a:r>
            <a:r>
              <a:rPr lang="fr-FR" b="1" dirty="0"/>
              <a:t>, </a:t>
            </a:r>
            <a:r>
              <a:rPr lang="fr-FR" b="1" dirty="0" err="1"/>
              <a:t>oportunitatea</a:t>
            </a:r>
            <a:r>
              <a:rPr lang="fr-FR" b="1" dirty="0"/>
              <a:t> de </a:t>
            </a:r>
            <a:r>
              <a:rPr lang="fr-FR" b="1" dirty="0" err="1"/>
              <a:t>obtinere</a:t>
            </a:r>
            <a:r>
              <a:rPr lang="fr-FR" b="1" dirty="0"/>
              <a:t> de </a:t>
            </a:r>
            <a:r>
              <a:rPr lang="fr-FR" b="1" dirty="0" err="1"/>
              <a:t>clarificari</a:t>
            </a:r>
            <a:r>
              <a:rPr lang="fr-FR" b="1" dirty="0"/>
              <a:t>, pur si </a:t>
            </a:r>
            <a:r>
              <a:rPr lang="fr-FR" b="1" dirty="0" err="1"/>
              <a:t>simplu</a:t>
            </a:r>
            <a:r>
              <a:rPr lang="fr-FR" b="1" dirty="0"/>
              <a:t>, </a:t>
            </a:r>
            <a:r>
              <a:rPr lang="fr-FR" b="1" dirty="0" err="1"/>
              <a:t>recreerea</a:t>
            </a:r>
            <a:r>
              <a:rPr lang="fr-FR" b="1" dirty="0"/>
              <a:t>/</a:t>
            </a:r>
            <a:r>
              <a:rPr lang="fr-FR" b="1" dirty="0" err="1"/>
              <a:t>relaxarea</a:t>
            </a:r>
            <a:r>
              <a:rPr lang="fr-FR" b="1" dirty="0"/>
              <a:t> </a:t>
            </a:r>
            <a:r>
              <a:rPr lang="fr-FR" b="1" dirty="0" err="1"/>
              <a:t>angajatilor</a:t>
            </a:r>
            <a:r>
              <a:rPr lang="fr-FR" b="1" dirty="0"/>
              <a:t> </a:t>
            </a:r>
            <a:r>
              <a:rPr lang="fr-FR" b="1" dirty="0" err="1"/>
              <a:t>pentru</a:t>
            </a:r>
            <a:r>
              <a:rPr lang="fr-FR" b="1" dirty="0"/>
              <a:t> </a:t>
            </a:r>
            <a:r>
              <a:rPr lang="fr-FR" b="1" dirty="0" err="1"/>
              <a:t>detensionarea</a:t>
            </a:r>
            <a:r>
              <a:rPr lang="fr-FR" b="1" dirty="0"/>
              <a:t> </a:t>
            </a:r>
            <a:r>
              <a:rPr lang="fr-FR" b="1" dirty="0" err="1"/>
              <a:t>relatiilor</a:t>
            </a:r>
            <a:r>
              <a:rPr lang="fr-FR" b="1" dirty="0"/>
              <a:t> </a:t>
            </a:r>
            <a:r>
              <a:rPr lang="fr-FR" b="1" dirty="0" err="1"/>
              <a:t>sau</a:t>
            </a:r>
            <a:r>
              <a:rPr lang="fr-FR" b="1" dirty="0"/>
              <a:t> </a:t>
            </a:r>
            <a:r>
              <a:rPr lang="fr-FR" b="1" dirty="0" err="1"/>
              <a:t>pentru</a:t>
            </a:r>
            <a:r>
              <a:rPr lang="fr-FR" b="1" dirty="0"/>
              <a:t> </a:t>
            </a:r>
            <a:r>
              <a:rPr lang="fr-FR" b="1" dirty="0" err="1"/>
              <a:t>mentinerea</a:t>
            </a:r>
            <a:r>
              <a:rPr lang="fr-FR" b="1" dirty="0"/>
              <a:t> </a:t>
            </a:r>
            <a:r>
              <a:rPr lang="fr-FR" b="1" dirty="0" err="1"/>
              <a:t>relatiilor</a:t>
            </a:r>
            <a:r>
              <a:rPr lang="fr-FR" b="1" dirty="0"/>
              <a:t> </a:t>
            </a:r>
            <a:r>
              <a:rPr lang="fr-FR" b="1" dirty="0" err="1"/>
              <a:t>pozitive</a:t>
            </a:r>
            <a:r>
              <a:rPr lang="fr-FR" b="1" dirty="0"/>
              <a:t>.</a:t>
            </a:r>
            <a:r>
              <a:rPr lang="fr-FR" dirty="0"/>
              <a:t> </a:t>
            </a:r>
            <a:endParaRPr lang="ro-RO" dirty="0" smtClean="0"/>
          </a:p>
          <a:p>
            <a:r>
              <a:rPr lang="fr-FR" dirty="0" err="1" smtClean="0"/>
              <a:t>Unele</a:t>
            </a:r>
            <a:r>
              <a:rPr lang="fr-FR" dirty="0" smtClean="0"/>
              <a:t> </a:t>
            </a:r>
            <a:r>
              <a:rPr lang="fr-FR" dirty="0" err="1"/>
              <a:t>organizatii</a:t>
            </a:r>
            <a:r>
              <a:rPr lang="fr-FR" dirty="0"/>
              <a:t> </a:t>
            </a:r>
            <a:r>
              <a:rPr lang="fr-FR" dirty="0" err="1"/>
              <a:t>detin</a:t>
            </a:r>
            <a:r>
              <a:rPr lang="fr-FR" dirty="0"/>
              <a:t> </a:t>
            </a:r>
            <a:r>
              <a:rPr lang="fr-FR" dirty="0" err="1"/>
              <a:t>spatii</a:t>
            </a:r>
            <a:r>
              <a:rPr lang="fr-FR" dirty="0"/>
              <a:t> exclusive </a:t>
            </a:r>
            <a:r>
              <a:rPr lang="fr-FR" dirty="0" err="1"/>
              <a:t>pentru</a:t>
            </a:r>
            <a:r>
              <a:rPr lang="fr-FR" dirty="0"/>
              <a:t> </a:t>
            </a:r>
            <a:r>
              <a:rPr lang="fr-FR" dirty="0" err="1"/>
              <a:t>astfel</a:t>
            </a:r>
            <a:r>
              <a:rPr lang="fr-FR" dirty="0"/>
              <a:t> de </a:t>
            </a:r>
            <a:r>
              <a:rPr lang="fr-FR" dirty="0" err="1"/>
              <a:t>situatii</a:t>
            </a:r>
            <a:r>
              <a:rPr lang="fr-FR" dirty="0"/>
              <a:t>: sali </a:t>
            </a:r>
            <a:r>
              <a:rPr lang="fr-FR" dirty="0" err="1"/>
              <a:t>pentru</a:t>
            </a:r>
            <a:r>
              <a:rPr lang="fr-FR" dirty="0"/>
              <a:t> </a:t>
            </a:r>
            <a:r>
              <a:rPr lang="fr-FR" dirty="0" err="1"/>
              <a:t>recreere</a:t>
            </a:r>
            <a:r>
              <a:rPr lang="fr-FR" dirty="0"/>
              <a:t>, sali </a:t>
            </a:r>
            <a:r>
              <a:rPr lang="fr-FR" dirty="0" err="1"/>
              <a:t>pentru</a:t>
            </a:r>
            <a:r>
              <a:rPr lang="fr-FR" dirty="0"/>
              <a:t> </a:t>
            </a:r>
            <a:r>
              <a:rPr lang="fr-FR" dirty="0" err="1"/>
              <a:t>intalniri</a:t>
            </a:r>
            <a:r>
              <a:rPr lang="fr-FR" dirty="0"/>
              <a:t> </a:t>
            </a:r>
            <a:r>
              <a:rPr lang="fr-FR" dirty="0" err="1"/>
              <a:t>informale</a:t>
            </a:r>
            <a:r>
              <a:rPr lang="fr-FR" dirty="0"/>
              <a:t>. In </a:t>
            </a:r>
            <a:r>
              <a:rPr lang="fr-FR" dirty="0" err="1"/>
              <a:t>astfel</a:t>
            </a:r>
            <a:r>
              <a:rPr lang="fr-FR" dirty="0"/>
              <a:t> de sali se pot </a:t>
            </a:r>
            <a:r>
              <a:rPr lang="fr-FR" dirty="0" err="1"/>
              <a:t>organiza</a:t>
            </a:r>
            <a:r>
              <a:rPr lang="fr-FR" dirty="0"/>
              <a:t> </a:t>
            </a:r>
            <a:r>
              <a:rPr lang="fr-FR" dirty="0" err="1"/>
              <a:t>activitati</a:t>
            </a:r>
            <a:r>
              <a:rPr lang="fr-FR" dirty="0"/>
              <a:t> </a:t>
            </a:r>
            <a:r>
              <a:rPr lang="fr-FR" dirty="0" err="1"/>
              <a:t>recreative</a:t>
            </a:r>
            <a:r>
              <a:rPr lang="fr-FR" dirty="0"/>
              <a:t> si de </a:t>
            </a:r>
            <a:r>
              <a:rPr lang="fr-FR" dirty="0" err="1"/>
              <a:t>constructie</a:t>
            </a:r>
            <a:r>
              <a:rPr lang="fr-FR" dirty="0"/>
              <a:t> a </a:t>
            </a:r>
            <a:r>
              <a:rPr lang="fr-FR" dirty="0" err="1"/>
              <a:t>echipei</a:t>
            </a:r>
            <a:r>
              <a:rPr lang="fr-FR" dirty="0"/>
              <a:t>, </a:t>
            </a:r>
            <a:r>
              <a:rPr lang="fr-FR" dirty="0" err="1"/>
              <a:t>sarbatori</a:t>
            </a:r>
            <a:r>
              <a:rPr lang="fr-FR" dirty="0"/>
              <a:t> - </a:t>
            </a:r>
            <a:r>
              <a:rPr lang="fr-FR" dirty="0" err="1"/>
              <a:t>aniversarea</a:t>
            </a:r>
            <a:r>
              <a:rPr lang="fr-FR" dirty="0"/>
              <a:t> </a:t>
            </a:r>
            <a:r>
              <a:rPr lang="fr-FR" dirty="0" err="1"/>
              <a:t>organizatiei</a:t>
            </a:r>
            <a:r>
              <a:rPr lang="fr-FR" dirty="0"/>
              <a:t>, </a:t>
            </a:r>
            <a:r>
              <a:rPr lang="fr-FR" dirty="0" err="1"/>
              <a:t>Craciunul</a:t>
            </a:r>
            <a:r>
              <a:rPr lang="fr-FR" dirty="0"/>
              <a:t>, </a:t>
            </a:r>
            <a:r>
              <a:rPr lang="fr-FR" dirty="0" err="1"/>
              <a:t>aniversari</a:t>
            </a:r>
            <a:r>
              <a:rPr lang="fr-FR" dirty="0"/>
              <a:t> ale </a:t>
            </a:r>
            <a:r>
              <a:rPr lang="fr-FR" dirty="0" err="1"/>
              <a:t>angajatilor</a:t>
            </a:r>
            <a:r>
              <a:rPr lang="fr-FR" dirty="0"/>
              <a:t> etc. </a:t>
            </a:r>
            <a:r>
              <a:rPr lang="fr-FR" dirty="0" err="1"/>
              <a:t>Alte</a:t>
            </a:r>
            <a:r>
              <a:rPr lang="fr-FR" dirty="0"/>
              <a:t> </a:t>
            </a:r>
            <a:r>
              <a:rPr lang="fr-FR" dirty="0" err="1"/>
              <a:t>intalniri</a:t>
            </a:r>
            <a:r>
              <a:rPr lang="fr-FR" dirty="0"/>
              <a:t> </a:t>
            </a:r>
            <a:r>
              <a:rPr lang="fr-FR" dirty="0" err="1"/>
              <a:t>informale</a:t>
            </a:r>
            <a:r>
              <a:rPr lang="fr-FR" dirty="0"/>
              <a:t> pot sa se </a:t>
            </a:r>
            <a:r>
              <a:rPr lang="fr-FR" dirty="0" err="1"/>
              <a:t>desfasoare</a:t>
            </a:r>
            <a:r>
              <a:rPr lang="fr-FR" dirty="0"/>
              <a:t> in </a:t>
            </a:r>
            <a:r>
              <a:rPr lang="fr-FR" dirty="0" err="1"/>
              <a:t>afara</a:t>
            </a:r>
            <a:r>
              <a:rPr lang="fr-FR" dirty="0"/>
              <a:t> </a:t>
            </a:r>
            <a:r>
              <a:rPr lang="fr-FR" dirty="0" err="1"/>
              <a:t>organizatiei</a:t>
            </a:r>
            <a:r>
              <a:rPr lang="fr-FR" dirty="0"/>
              <a:t>: </a:t>
            </a:r>
            <a:r>
              <a:rPr lang="fr-FR" dirty="0" err="1"/>
              <a:t>picnicuri</a:t>
            </a:r>
            <a:r>
              <a:rPr lang="fr-FR" dirty="0"/>
              <a:t>, </a:t>
            </a:r>
            <a:r>
              <a:rPr lang="fr-FR" dirty="0" err="1"/>
              <a:t>evenimente</a:t>
            </a:r>
            <a:r>
              <a:rPr lang="fr-FR" dirty="0"/>
              <a:t> sportive etc. </a:t>
            </a:r>
            <a:r>
              <a:rPr lang="fr-FR" dirty="0" err="1"/>
              <a:t>Directorul</a:t>
            </a:r>
            <a:r>
              <a:rPr lang="fr-FR" dirty="0"/>
              <a:t> </a:t>
            </a:r>
            <a:r>
              <a:rPr lang="fr-FR" dirty="0" err="1"/>
              <a:t>general</a:t>
            </a:r>
            <a:r>
              <a:rPr lang="fr-FR" dirty="0"/>
              <a:t> al </a:t>
            </a:r>
            <a:r>
              <a:rPr lang="fr-FR" dirty="0" err="1"/>
              <a:t>companiei</a:t>
            </a:r>
            <a:r>
              <a:rPr lang="fr-FR" dirty="0"/>
              <a:t> </a:t>
            </a:r>
            <a:r>
              <a:rPr lang="fr-FR" dirty="0" err="1"/>
              <a:t>AlliedSignal</a:t>
            </a:r>
            <a:r>
              <a:rPr lang="fr-FR" dirty="0"/>
              <a:t> participa la "</a:t>
            </a:r>
            <a:r>
              <a:rPr lang="fr-FR" dirty="0" err="1"/>
              <a:t>intalniri</a:t>
            </a:r>
            <a:r>
              <a:rPr lang="fr-FR" dirty="0"/>
              <a:t> la care nu </a:t>
            </a:r>
            <a:r>
              <a:rPr lang="fr-FR" dirty="0" err="1"/>
              <a:t>conteaza</a:t>
            </a:r>
            <a:r>
              <a:rPr lang="fr-FR" dirty="0"/>
              <a:t> </a:t>
            </a:r>
            <a:r>
              <a:rPr lang="fr-FR" dirty="0" err="1"/>
              <a:t>functia</a:t>
            </a:r>
            <a:r>
              <a:rPr lang="fr-FR" dirty="0"/>
              <a:t>" (</a:t>
            </a:r>
            <a:r>
              <a:rPr lang="fr-FR" dirty="0" err="1"/>
              <a:t>Tichy</a:t>
            </a:r>
            <a:r>
              <a:rPr lang="fr-FR" dirty="0"/>
              <a:t>, Cohen, 2000, p. 289). </a:t>
            </a:r>
            <a:endParaRPr lang="ro-RO" dirty="0" smtClean="0"/>
          </a:p>
          <a:p>
            <a:r>
              <a:rPr lang="fr-FR" dirty="0" err="1" smtClean="0"/>
              <a:t>Cel</a:t>
            </a:r>
            <a:r>
              <a:rPr lang="fr-FR" dirty="0" smtClean="0"/>
              <a:t> </a:t>
            </a:r>
            <a:r>
              <a:rPr lang="fr-FR" dirty="0" err="1"/>
              <a:t>putin</a:t>
            </a:r>
            <a:r>
              <a:rPr lang="fr-FR" dirty="0"/>
              <a:t> o data </a:t>
            </a:r>
            <a:r>
              <a:rPr lang="fr-FR" dirty="0" err="1"/>
              <a:t>pe</a:t>
            </a:r>
            <a:r>
              <a:rPr lang="fr-FR" dirty="0"/>
              <a:t> </a:t>
            </a:r>
            <a:r>
              <a:rPr lang="fr-FR" dirty="0" err="1"/>
              <a:t>saptãmana</a:t>
            </a:r>
            <a:r>
              <a:rPr lang="fr-FR" dirty="0"/>
              <a:t>, </a:t>
            </a:r>
            <a:r>
              <a:rPr lang="fr-FR" dirty="0" err="1"/>
              <a:t>aproximativ</a:t>
            </a:r>
            <a:r>
              <a:rPr lang="fr-FR" dirty="0"/>
              <a:t> </a:t>
            </a:r>
            <a:r>
              <a:rPr lang="fr-FR" dirty="0" err="1"/>
              <a:t>zece</a:t>
            </a:r>
            <a:r>
              <a:rPr lang="fr-FR" dirty="0"/>
              <a:t> </a:t>
            </a:r>
            <a:r>
              <a:rPr lang="fr-FR" dirty="0" err="1"/>
              <a:t>angajati</a:t>
            </a:r>
            <a:r>
              <a:rPr lang="fr-FR" dirty="0"/>
              <a:t> participa </a:t>
            </a:r>
            <a:r>
              <a:rPr lang="fr-FR" dirty="0" err="1"/>
              <a:t>Ia</a:t>
            </a:r>
            <a:r>
              <a:rPr lang="fr-FR" dirty="0"/>
              <a:t> </a:t>
            </a:r>
            <a:r>
              <a:rPr lang="fr-FR" dirty="0" err="1"/>
              <a:t>micul</a:t>
            </a:r>
            <a:r>
              <a:rPr lang="fr-FR" dirty="0"/>
              <a:t> </a:t>
            </a:r>
            <a:r>
              <a:rPr lang="fr-FR" dirty="0" err="1"/>
              <a:t>dejun</a:t>
            </a:r>
            <a:r>
              <a:rPr lang="fr-FR" dirty="0"/>
              <a:t> </a:t>
            </a:r>
            <a:r>
              <a:rPr lang="fr-FR" dirty="0" err="1"/>
              <a:t>cu</a:t>
            </a:r>
            <a:r>
              <a:rPr lang="fr-FR" dirty="0"/>
              <a:t> </a:t>
            </a:r>
            <a:r>
              <a:rPr lang="fr-FR" dirty="0" err="1"/>
              <a:t>directorul</a:t>
            </a:r>
            <a:r>
              <a:rPr lang="fr-FR" dirty="0"/>
              <a:t> </a:t>
            </a:r>
            <a:r>
              <a:rPr lang="fr-FR" dirty="0" err="1"/>
              <a:t>general</a:t>
            </a:r>
            <a:r>
              <a:rPr lang="fr-FR" dirty="0"/>
              <a:t> care are </a:t>
            </a:r>
            <a:r>
              <a:rPr lang="fr-FR" dirty="0" err="1"/>
              <a:t>sansa</a:t>
            </a:r>
            <a:r>
              <a:rPr lang="fr-FR" dirty="0"/>
              <a:t> sa ii </a:t>
            </a:r>
            <a:r>
              <a:rPr lang="fr-FR" dirty="0" err="1"/>
              <a:t>asculte</a:t>
            </a:r>
            <a:r>
              <a:rPr lang="fr-FR" dirty="0"/>
              <a:t> </a:t>
            </a:r>
            <a:r>
              <a:rPr lang="fr-FR" dirty="0" err="1"/>
              <a:t>pe</a:t>
            </a:r>
            <a:r>
              <a:rPr lang="fr-FR" dirty="0"/>
              <a:t> </a:t>
            </a:r>
            <a:r>
              <a:rPr lang="fr-FR" dirty="0" err="1"/>
              <a:t>oameni</a:t>
            </a:r>
            <a:r>
              <a:rPr lang="fr-FR" dirty="0"/>
              <a:t>, sa ii </a:t>
            </a:r>
            <a:r>
              <a:rPr lang="fr-FR" dirty="0" err="1"/>
              <a:t>indrume</a:t>
            </a:r>
            <a:r>
              <a:rPr lang="fr-FR" dirty="0"/>
              <a:t> </a:t>
            </a:r>
            <a:r>
              <a:rPr lang="fr-FR" dirty="0" err="1"/>
              <a:t>prin</a:t>
            </a:r>
            <a:r>
              <a:rPr lang="fr-FR" dirty="0"/>
              <a:t> </a:t>
            </a:r>
            <a:r>
              <a:rPr lang="fr-FR" dirty="0" err="1"/>
              <a:t>intermediul</a:t>
            </a:r>
            <a:r>
              <a:rPr lang="fr-FR" dirty="0"/>
              <a:t> </a:t>
            </a:r>
            <a:r>
              <a:rPr lang="fr-FR" dirty="0" err="1"/>
              <a:t>unor</a:t>
            </a:r>
            <a:r>
              <a:rPr lang="fr-FR" dirty="0"/>
              <a:t> </a:t>
            </a:r>
            <a:r>
              <a:rPr lang="fr-FR" dirty="0" err="1"/>
              <a:t>intalniri</a:t>
            </a:r>
            <a:r>
              <a:rPr lang="fr-FR" dirty="0"/>
              <a:t> </a:t>
            </a:r>
            <a:r>
              <a:rPr lang="fr-FR" dirty="0" err="1"/>
              <a:t>prietenoase</a:t>
            </a:r>
            <a:r>
              <a:rPr lang="fr-FR" dirty="0"/>
              <a:t>, interactive. </a:t>
            </a:r>
            <a:endParaRPr lang="ro-RO" dirty="0" smtClean="0"/>
          </a:p>
          <a:p>
            <a:r>
              <a:rPr lang="fr-FR" dirty="0" err="1" smtClean="0"/>
              <a:t>Directorul</a:t>
            </a:r>
            <a:r>
              <a:rPr lang="fr-FR" dirty="0"/>
              <a:t> </a:t>
            </a:r>
            <a:r>
              <a:rPr lang="fr-FR" dirty="0" err="1"/>
              <a:t>general</a:t>
            </a:r>
            <a:r>
              <a:rPr lang="fr-FR" dirty="0"/>
              <a:t> al </a:t>
            </a:r>
            <a:r>
              <a:rPr lang="fr-FR" dirty="0" err="1"/>
              <a:t>companiei</a:t>
            </a:r>
            <a:r>
              <a:rPr lang="fr-FR" dirty="0"/>
              <a:t> G.E. Capital </a:t>
            </a:r>
            <a:r>
              <a:rPr lang="fr-FR" dirty="0" err="1"/>
              <a:t>organizeaza</a:t>
            </a:r>
            <a:r>
              <a:rPr lang="fr-FR" dirty="0"/>
              <a:t> </a:t>
            </a:r>
            <a:r>
              <a:rPr lang="fr-FR" dirty="0" err="1"/>
              <a:t>excursii</a:t>
            </a:r>
            <a:r>
              <a:rPr lang="fr-FR" dirty="0"/>
              <a:t> care </a:t>
            </a:r>
            <a:r>
              <a:rPr lang="fr-FR" dirty="0" err="1"/>
              <a:t>urmaresc</a:t>
            </a:r>
            <a:r>
              <a:rPr lang="fr-FR" dirty="0"/>
              <a:t> </a:t>
            </a:r>
            <a:r>
              <a:rPr lang="fr-FR" dirty="0" err="1"/>
              <a:t>imbunatatirea</a:t>
            </a:r>
            <a:r>
              <a:rPr lang="fr-FR" dirty="0"/>
              <a:t> </a:t>
            </a:r>
            <a:r>
              <a:rPr lang="fr-FR" dirty="0" err="1"/>
              <a:t>performantelor</a:t>
            </a:r>
            <a:r>
              <a:rPr lang="fr-FR" dirty="0"/>
              <a:t> (</a:t>
            </a:r>
            <a:r>
              <a:rPr lang="fr-FR" dirty="0" err="1"/>
              <a:t>Tichy</a:t>
            </a:r>
            <a:r>
              <a:rPr lang="fr-FR" dirty="0"/>
              <a:t>, Cohen, 2000, p. 288). </a:t>
            </a:r>
            <a:r>
              <a:rPr lang="fr-FR" dirty="0" err="1"/>
              <a:t>Angajatii</a:t>
            </a:r>
            <a:r>
              <a:rPr lang="fr-FR" dirty="0"/>
              <a:t> </a:t>
            </a:r>
            <a:r>
              <a:rPr lang="fr-FR" dirty="0" err="1"/>
              <a:t>selectati</a:t>
            </a:r>
            <a:r>
              <a:rPr lang="fr-FR" dirty="0"/>
              <a:t> </a:t>
            </a:r>
            <a:r>
              <a:rPr lang="fr-FR" dirty="0" err="1"/>
              <a:t>sunt</a:t>
            </a:r>
            <a:r>
              <a:rPr lang="fr-FR" dirty="0"/>
              <a:t> </a:t>
            </a:r>
            <a:r>
              <a:rPr lang="fr-FR" dirty="0" err="1"/>
              <a:t>cei</a:t>
            </a:r>
            <a:r>
              <a:rPr lang="fr-FR" dirty="0"/>
              <a:t> care </a:t>
            </a:r>
            <a:r>
              <a:rPr lang="fr-FR" dirty="0" err="1"/>
              <a:t>obtin</a:t>
            </a:r>
            <a:r>
              <a:rPr lang="fr-FR" dirty="0"/>
              <a:t> </a:t>
            </a:r>
            <a:r>
              <a:rPr lang="fr-FR" dirty="0" err="1"/>
              <a:t>rezultate</a:t>
            </a:r>
            <a:r>
              <a:rPr lang="fr-FR" dirty="0"/>
              <a:t> </a:t>
            </a:r>
            <a:r>
              <a:rPr lang="fr-FR" dirty="0" err="1"/>
              <a:t>deosebite</a:t>
            </a:r>
            <a:r>
              <a:rPr lang="fr-FR" dirty="0"/>
              <a:t> in </a:t>
            </a:r>
            <a:r>
              <a:rPr lang="fr-FR" dirty="0" err="1"/>
              <a:t>munca</a:t>
            </a:r>
            <a:r>
              <a:rPr lang="fr-FR" dirty="0"/>
              <a:t>. </a:t>
            </a:r>
            <a:r>
              <a:rPr lang="fr-FR" dirty="0" err="1"/>
              <a:t>Ei</a:t>
            </a:r>
            <a:r>
              <a:rPr lang="fr-FR" dirty="0"/>
              <a:t> </a:t>
            </a:r>
            <a:r>
              <a:rPr lang="fr-FR" dirty="0" err="1"/>
              <a:t>sunt</a:t>
            </a:r>
            <a:r>
              <a:rPr lang="fr-FR" dirty="0"/>
              <a:t> </a:t>
            </a:r>
            <a:r>
              <a:rPr lang="fr-FR" dirty="0" err="1"/>
              <a:t>trimisi</a:t>
            </a:r>
            <a:r>
              <a:rPr lang="fr-FR" dirty="0"/>
              <a:t> </a:t>
            </a:r>
            <a:r>
              <a:rPr lang="fr-FR" dirty="0" err="1"/>
              <a:t>impreuna</a:t>
            </a:r>
            <a:r>
              <a:rPr lang="fr-FR" dirty="0"/>
              <a:t> </a:t>
            </a:r>
            <a:r>
              <a:rPr lang="fr-FR" dirty="0" err="1"/>
              <a:t>cu</a:t>
            </a:r>
            <a:r>
              <a:rPr lang="fr-FR" dirty="0"/>
              <a:t> </a:t>
            </a:r>
            <a:r>
              <a:rPr lang="fr-FR" dirty="0" err="1"/>
              <a:t>familiile</a:t>
            </a:r>
            <a:r>
              <a:rPr lang="fr-FR" dirty="0"/>
              <a:t> in </a:t>
            </a:r>
            <a:r>
              <a:rPr lang="fr-FR" dirty="0" err="1"/>
              <a:t>aceste</a:t>
            </a:r>
            <a:r>
              <a:rPr lang="fr-FR" dirty="0"/>
              <a:t> </a:t>
            </a:r>
            <a:r>
              <a:rPr lang="fr-FR" dirty="0" err="1"/>
              <a:t>excursii</a:t>
            </a:r>
            <a:r>
              <a:rPr lang="fr-FR" dirty="0"/>
              <a:t>, </a:t>
            </a:r>
            <a:r>
              <a:rPr lang="fr-FR" dirty="0" err="1"/>
              <a:t>conduse</a:t>
            </a:r>
            <a:r>
              <a:rPr lang="fr-FR" dirty="0"/>
              <a:t> </a:t>
            </a:r>
            <a:r>
              <a:rPr lang="fr-FR" dirty="0" err="1"/>
              <a:t>chiar</a:t>
            </a:r>
            <a:r>
              <a:rPr lang="fr-FR" dirty="0"/>
              <a:t> de </a:t>
            </a:r>
            <a:r>
              <a:rPr lang="fr-FR" dirty="0" err="1"/>
              <a:t>directorul</a:t>
            </a:r>
            <a:r>
              <a:rPr lang="fr-FR" dirty="0"/>
              <a:t> </a:t>
            </a:r>
            <a:r>
              <a:rPr lang="fr-FR" dirty="0" err="1"/>
              <a:t>general</a:t>
            </a:r>
            <a:r>
              <a:rPr lang="fr-FR" dirty="0"/>
              <a:t>, </a:t>
            </a:r>
            <a:r>
              <a:rPr lang="fr-FR" dirty="0" err="1"/>
              <a:t>iar</a:t>
            </a:r>
            <a:r>
              <a:rPr lang="fr-FR" dirty="0"/>
              <a:t> </a:t>
            </a:r>
            <a:r>
              <a:rPr lang="fr-FR" dirty="0" err="1"/>
              <a:t>scopul</a:t>
            </a:r>
            <a:r>
              <a:rPr lang="fr-FR" dirty="0"/>
              <a:t> nu este </a:t>
            </a:r>
            <a:r>
              <a:rPr lang="fr-FR" dirty="0" err="1"/>
              <a:t>exclusiv</a:t>
            </a:r>
            <a:r>
              <a:rPr lang="fr-FR" dirty="0"/>
              <a:t> </a:t>
            </a:r>
            <a:r>
              <a:rPr lang="fr-FR" dirty="0" err="1"/>
              <a:t>recreativ</a:t>
            </a:r>
            <a:r>
              <a:rPr lang="fr-FR" dirty="0"/>
              <a:t>, </a:t>
            </a:r>
            <a:r>
              <a:rPr lang="fr-FR" dirty="0" err="1"/>
              <a:t>avand</a:t>
            </a:r>
            <a:r>
              <a:rPr lang="fr-FR" dirty="0"/>
              <a:t> </a:t>
            </a:r>
            <a:r>
              <a:rPr lang="fr-FR" dirty="0" err="1"/>
              <a:t>loc</a:t>
            </a:r>
            <a:r>
              <a:rPr lang="fr-FR" dirty="0"/>
              <a:t> </a:t>
            </a:r>
            <a:r>
              <a:rPr lang="fr-FR" dirty="0" err="1"/>
              <a:t>discutii</a:t>
            </a:r>
            <a:r>
              <a:rPr lang="fr-FR" dirty="0"/>
              <a:t> </a:t>
            </a:r>
            <a:r>
              <a:rPr lang="fr-FR" dirty="0" err="1"/>
              <a:t>despre</a:t>
            </a:r>
            <a:r>
              <a:rPr lang="fr-FR" dirty="0"/>
              <a:t> </a:t>
            </a:r>
            <a:r>
              <a:rPr lang="fr-FR" dirty="0" err="1"/>
              <a:t>viitorul</a:t>
            </a:r>
            <a:r>
              <a:rPr lang="fr-FR" dirty="0"/>
              <a:t> </a:t>
            </a:r>
            <a:r>
              <a:rPr lang="fr-FR" dirty="0" err="1"/>
              <a:t>organizatiei</a:t>
            </a:r>
            <a:r>
              <a:rPr lang="fr-FR" dirty="0"/>
              <a:t>, </a:t>
            </a:r>
            <a:r>
              <a:rPr lang="fr-FR" dirty="0" err="1"/>
              <a:t>cu</a:t>
            </a:r>
            <a:r>
              <a:rPr lang="fr-FR" dirty="0"/>
              <a:t> </a:t>
            </a:r>
            <a:r>
              <a:rPr lang="fr-FR" dirty="0" err="1"/>
              <a:t>dezbateri</a:t>
            </a:r>
            <a:r>
              <a:rPr lang="fr-FR" dirty="0"/>
              <a:t> ale </a:t>
            </a:r>
            <a:r>
              <a:rPr lang="fr-FR" dirty="0" err="1"/>
              <a:t>unor</a:t>
            </a:r>
            <a:r>
              <a:rPr lang="fr-FR" dirty="0"/>
              <a:t> </a:t>
            </a:r>
            <a:r>
              <a:rPr lang="fr-FR" dirty="0" err="1"/>
              <a:t>idei</a:t>
            </a:r>
            <a:r>
              <a:rPr lang="fr-FR" dirty="0"/>
              <a:t> de </a:t>
            </a:r>
            <a:r>
              <a:rPr lang="fr-FR" dirty="0" err="1"/>
              <a:t>afaceri</a:t>
            </a:r>
            <a:r>
              <a:rPr lang="fr-FR" dirty="0"/>
              <a:t> si ale </a:t>
            </a:r>
            <a:r>
              <a:rPr lang="fr-FR" dirty="0" err="1"/>
              <a:t>unor</a:t>
            </a:r>
            <a:r>
              <a:rPr lang="fr-FR" dirty="0"/>
              <a:t/>
            </a:r>
            <a:br>
              <a:rPr lang="fr-FR" dirty="0"/>
            </a:br>
            <a:r>
              <a:rPr lang="fr-FR" dirty="0" err="1"/>
              <a:t>oportunitati</a:t>
            </a:r>
            <a:r>
              <a:rPr lang="fr-FR" dirty="0"/>
              <a:t> </a:t>
            </a:r>
            <a:r>
              <a:rPr lang="fr-FR" dirty="0" err="1"/>
              <a:t>pentru</a:t>
            </a:r>
            <a:r>
              <a:rPr lang="fr-FR" dirty="0"/>
              <a:t> </a:t>
            </a:r>
            <a:r>
              <a:rPr lang="fr-FR" dirty="0" err="1"/>
              <a:t>aceasta</a:t>
            </a:r>
            <a:r>
              <a:rPr lang="fr-FR" dirty="0"/>
              <a:t>.</a:t>
            </a:r>
            <a:endParaRPr lang="ru-RU" dirty="0"/>
          </a:p>
        </p:txBody>
      </p:sp>
    </p:spTree>
    <p:extLst>
      <p:ext uri="{BB962C8B-B14F-4D97-AF65-F5344CB8AC3E}">
        <p14:creationId xmlns:p14="http://schemas.microsoft.com/office/powerpoint/2010/main" val="37705263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en-US" b="1" i="1" dirty="0" err="1"/>
              <a:t>Tehnica</a:t>
            </a:r>
            <a:r>
              <a:rPr lang="en-US" b="1" i="1" dirty="0"/>
              <a:t> </a:t>
            </a:r>
            <a:r>
              <a:rPr lang="en-US" b="1" i="1" dirty="0" err="1"/>
              <a:t>scrisorilor</a:t>
            </a:r>
            <a:r>
              <a:rPr lang="en-US" i="1" dirty="0"/>
              <a:t> </a:t>
            </a:r>
            <a:r>
              <a:rPr lang="en-US" dirty="0" err="1"/>
              <a:t>trimise</a:t>
            </a:r>
            <a:r>
              <a:rPr lang="en-US" dirty="0"/>
              <a:t> </a:t>
            </a:r>
            <a:r>
              <a:rPr lang="en-US" dirty="0" err="1"/>
              <a:t>superiorilor</a:t>
            </a:r>
            <a:r>
              <a:rPr lang="en-US" dirty="0"/>
              <a:t> </a:t>
            </a:r>
            <a:r>
              <a:rPr lang="en-US" dirty="0" err="1"/>
              <a:t>prin</a:t>
            </a:r>
            <a:r>
              <a:rPr lang="en-US" dirty="0"/>
              <a:t> </a:t>
            </a:r>
            <a:r>
              <a:rPr lang="en-US" dirty="0" err="1"/>
              <a:t>intermediul</a:t>
            </a:r>
            <a:r>
              <a:rPr lang="en-US" dirty="0"/>
              <a:t> </a:t>
            </a:r>
            <a:r>
              <a:rPr lang="en-US" dirty="0" err="1"/>
              <a:t>unei</a:t>
            </a:r>
            <a:r>
              <a:rPr lang="en-US" dirty="0"/>
              <a:t> </a:t>
            </a:r>
            <a:r>
              <a:rPr lang="en-US" dirty="0" err="1"/>
              <a:t>cutii</a:t>
            </a:r>
            <a:r>
              <a:rPr lang="en-US" dirty="0"/>
              <a:t> de </a:t>
            </a:r>
            <a:r>
              <a:rPr lang="en-US" dirty="0" err="1"/>
              <a:t>scrisori</a:t>
            </a:r>
            <a:r>
              <a:rPr lang="en-US" dirty="0"/>
              <a:t> la care </a:t>
            </a:r>
            <a:r>
              <a:rPr lang="en-US" dirty="0" err="1"/>
              <a:t>sa</a:t>
            </a:r>
            <a:r>
              <a:rPr lang="en-US" dirty="0"/>
              <a:t> alba </a:t>
            </a:r>
            <a:r>
              <a:rPr lang="en-US" dirty="0" err="1"/>
              <a:t>acces</a:t>
            </a:r>
            <a:r>
              <a:rPr lang="en-US" dirty="0"/>
              <a:t> </a:t>
            </a:r>
            <a:r>
              <a:rPr lang="en-US" dirty="0" err="1"/>
              <a:t>doar</a:t>
            </a:r>
            <a:r>
              <a:rPr lang="en-US" dirty="0"/>
              <a:t> </a:t>
            </a:r>
            <a:r>
              <a:rPr lang="en-US" dirty="0" err="1"/>
              <a:t>managerul</a:t>
            </a:r>
            <a:r>
              <a:rPr lang="en-US" dirty="0"/>
              <a:t> general </a:t>
            </a:r>
            <a:r>
              <a:rPr lang="en-US" dirty="0" err="1"/>
              <a:t>poate</a:t>
            </a:r>
            <a:r>
              <a:rPr lang="en-US" dirty="0"/>
              <a:t> fi o </a:t>
            </a:r>
            <a:r>
              <a:rPr lang="en-US" dirty="0" err="1"/>
              <a:t>modalitate</a:t>
            </a:r>
            <a:r>
              <a:rPr lang="en-US" dirty="0"/>
              <a:t> de </a:t>
            </a:r>
            <a:r>
              <a:rPr lang="en-US" dirty="0" err="1"/>
              <a:t>incurajare</a:t>
            </a:r>
            <a:r>
              <a:rPr lang="en-US" dirty="0"/>
              <a:t> a </a:t>
            </a:r>
            <a:r>
              <a:rPr lang="en-US" dirty="0" err="1"/>
              <a:t>prezentarii</a:t>
            </a:r>
            <a:r>
              <a:rPr lang="en-US" dirty="0"/>
              <a:t> </a:t>
            </a:r>
            <a:r>
              <a:rPr lang="en-US" dirty="0" err="1"/>
              <a:t>problemelor</a:t>
            </a:r>
            <a:r>
              <a:rPr lang="en-US" dirty="0"/>
              <a:t> </a:t>
            </a:r>
            <a:r>
              <a:rPr lang="en-US" dirty="0" err="1"/>
              <a:t>catre</a:t>
            </a:r>
            <a:r>
              <a:rPr lang="en-US" dirty="0"/>
              <a:t> </a:t>
            </a:r>
            <a:r>
              <a:rPr lang="en-US" dirty="0" err="1"/>
              <a:t>managerul</a:t>
            </a:r>
            <a:r>
              <a:rPr lang="en-US" dirty="0"/>
              <a:t> general, </a:t>
            </a:r>
            <a:r>
              <a:rPr lang="en-US" dirty="0" err="1"/>
              <a:t>fara</a:t>
            </a:r>
            <a:r>
              <a:rPr lang="en-US" dirty="0"/>
              <a:t> </a:t>
            </a:r>
            <a:r>
              <a:rPr lang="en-US" dirty="0" err="1"/>
              <a:t>teama</a:t>
            </a:r>
            <a:r>
              <a:rPr lang="en-US" dirty="0"/>
              <a:t> </a:t>
            </a:r>
            <a:r>
              <a:rPr lang="en-US" dirty="0" err="1"/>
              <a:t>ca</a:t>
            </a:r>
            <a:r>
              <a:rPr lang="en-US" dirty="0"/>
              <a:t> </a:t>
            </a:r>
            <a:r>
              <a:rPr lang="en-US" dirty="0" err="1"/>
              <a:t>informatiile</a:t>
            </a:r>
            <a:r>
              <a:rPr lang="en-US" dirty="0"/>
              <a:t> nu </a:t>
            </a:r>
            <a:r>
              <a:rPr lang="en-US" dirty="0" err="1"/>
              <a:t>vor</a:t>
            </a:r>
            <a:r>
              <a:rPr lang="en-US" dirty="0"/>
              <a:t> </a:t>
            </a:r>
            <a:r>
              <a:rPr lang="en-US" dirty="0" err="1"/>
              <a:t>ajunge</a:t>
            </a:r>
            <a:r>
              <a:rPr lang="en-US" dirty="0"/>
              <a:t> </a:t>
            </a:r>
            <a:r>
              <a:rPr lang="en-US" dirty="0" err="1"/>
              <a:t>Ia</a:t>
            </a:r>
            <a:r>
              <a:rPr lang="en-US" dirty="0"/>
              <a:t> </a:t>
            </a:r>
            <a:r>
              <a:rPr lang="en-US" dirty="0" err="1"/>
              <a:t>acesta</a:t>
            </a:r>
            <a:r>
              <a:rPr lang="en-US" dirty="0"/>
              <a:t> in </a:t>
            </a:r>
            <a:r>
              <a:rPr lang="en-US" dirty="0" err="1"/>
              <a:t>maniera</a:t>
            </a:r>
            <a:r>
              <a:rPr lang="en-US" dirty="0"/>
              <a:t> </a:t>
            </a:r>
            <a:r>
              <a:rPr lang="en-US" dirty="0" err="1"/>
              <a:t>dorita</a:t>
            </a:r>
            <a:r>
              <a:rPr lang="en-US" dirty="0"/>
              <a:t> (</a:t>
            </a:r>
            <a:r>
              <a:rPr lang="en-US" dirty="0" err="1"/>
              <a:t>existand</a:t>
            </a:r>
            <a:r>
              <a:rPr lang="en-US" dirty="0"/>
              <a:t> </a:t>
            </a:r>
            <a:r>
              <a:rPr lang="en-US" dirty="0" err="1"/>
              <a:t>verigi</a:t>
            </a:r>
            <a:r>
              <a:rPr lang="en-US" dirty="0"/>
              <a:t> </a:t>
            </a:r>
            <a:r>
              <a:rPr lang="en-US" dirty="0" err="1"/>
              <a:t>intermediare</a:t>
            </a:r>
            <a:r>
              <a:rPr lang="en-US" dirty="0"/>
              <a:t>).</a:t>
            </a:r>
            <a:endParaRPr lang="ru-RU" dirty="0"/>
          </a:p>
        </p:txBody>
      </p:sp>
    </p:spTree>
    <p:extLst>
      <p:ext uri="{BB962C8B-B14F-4D97-AF65-F5344CB8AC3E}">
        <p14:creationId xmlns:p14="http://schemas.microsoft.com/office/powerpoint/2010/main" val="3627682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92500" lnSpcReduction="10000"/>
          </a:bodyPr>
          <a:lstStyle/>
          <a:p>
            <a:pPr lvl="0"/>
            <a:r>
              <a:rPr lang="ro-RO" b="1" dirty="0"/>
              <a:t>1. Mituri privind comunicarea</a:t>
            </a:r>
            <a:endParaRPr lang="ru-RU" b="1" dirty="0"/>
          </a:p>
          <a:p>
            <a:pPr marL="0" indent="0">
              <a:buNone/>
            </a:pPr>
            <a:endParaRPr lang="ro-RO" dirty="0" smtClean="0"/>
          </a:p>
          <a:p>
            <a:pPr marL="0" indent="0">
              <a:buNone/>
            </a:pPr>
            <a:r>
              <a:rPr lang="ro-RO" dirty="0" smtClean="0"/>
              <a:t>       </a:t>
            </a:r>
            <a:r>
              <a:rPr lang="en-US" dirty="0" err="1" smtClean="0"/>
              <a:t>Ca</a:t>
            </a:r>
            <a:r>
              <a:rPr lang="en-US" dirty="0" smtClean="0"/>
              <a:t> </a:t>
            </a:r>
            <a:r>
              <a:rPr lang="en-US" dirty="0" err="1"/>
              <a:t>orice</a:t>
            </a:r>
            <a:r>
              <a:rPr lang="en-US" dirty="0"/>
              <a:t> alt aspect al </a:t>
            </a:r>
            <a:r>
              <a:rPr lang="en-US" dirty="0" err="1"/>
              <a:t>relatiilor</a:t>
            </a:r>
            <a:r>
              <a:rPr lang="en-US" dirty="0"/>
              <a:t> </a:t>
            </a:r>
            <a:r>
              <a:rPr lang="en-US" dirty="0" err="1"/>
              <a:t>dintre</a:t>
            </a:r>
            <a:r>
              <a:rPr lang="en-US" dirty="0"/>
              <a:t> </a:t>
            </a:r>
            <a:r>
              <a:rPr lang="en-US" dirty="0" err="1"/>
              <a:t>oameni</a:t>
            </a:r>
            <a:r>
              <a:rPr lang="en-US" dirty="0"/>
              <a:t>, </a:t>
            </a:r>
            <a:r>
              <a:rPr lang="en-US" dirty="0" err="1"/>
              <a:t>si</a:t>
            </a:r>
            <a:r>
              <a:rPr lang="en-US" dirty="0"/>
              <a:t> </a:t>
            </a:r>
            <a:r>
              <a:rPr lang="en-US" dirty="0" err="1"/>
              <a:t>comunicarea</a:t>
            </a:r>
            <a:r>
              <a:rPr lang="en-US" dirty="0"/>
              <a:t> are </a:t>
            </a:r>
            <a:r>
              <a:rPr lang="en-US" dirty="0" err="1"/>
              <a:t>miturile</a:t>
            </a:r>
            <a:r>
              <a:rPr lang="en-US" dirty="0"/>
              <a:t> sale, </a:t>
            </a:r>
            <a:r>
              <a:rPr lang="en-US" dirty="0" err="1"/>
              <a:t>mai</a:t>
            </a:r>
            <a:r>
              <a:rPr lang="en-US" dirty="0"/>
              <a:t> </a:t>
            </a:r>
            <a:r>
              <a:rPr lang="en-US" dirty="0" err="1"/>
              <a:t>vechi</a:t>
            </a:r>
            <a:r>
              <a:rPr lang="en-US" dirty="0"/>
              <a:t> </a:t>
            </a:r>
            <a:r>
              <a:rPr lang="en-US" dirty="0" err="1"/>
              <a:t>sau</a:t>
            </a:r>
            <a:r>
              <a:rPr lang="en-US" dirty="0"/>
              <a:t> </a:t>
            </a:r>
            <a:r>
              <a:rPr lang="en-US" dirty="0" err="1"/>
              <a:t>mai</a:t>
            </a:r>
            <a:r>
              <a:rPr lang="en-US" dirty="0"/>
              <a:t> </a:t>
            </a:r>
            <a:r>
              <a:rPr lang="en-US" dirty="0" err="1"/>
              <a:t>noi</a:t>
            </a:r>
            <a:r>
              <a:rPr lang="en-US" dirty="0"/>
              <a:t>. </a:t>
            </a:r>
            <a:r>
              <a:rPr lang="en-US" dirty="0" err="1"/>
              <a:t>Cele</a:t>
            </a:r>
            <a:r>
              <a:rPr lang="en-US" dirty="0"/>
              <a:t> </a:t>
            </a:r>
            <a:r>
              <a:rPr lang="en-US" dirty="0" err="1"/>
              <a:t>mai</a:t>
            </a:r>
            <a:r>
              <a:rPr lang="en-US" dirty="0"/>
              <a:t> </a:t>
            </a:r>
            <a:r>
              <a:rPr lang="en-US" dirty="0" err="1"/>
              <a:t>importante</a:t>
            </a:r>
            <a:r>
              <a:rPr lang="en-US" dirty="0"/>
              <a:t> </a:t>
            </a:r>
            <a:r>
              <a:rPr lang="en-US" dirty="0" err="1"/>
              <a:t>mituri</a:t>
            </a:r>
            <a:r>
              <a:rPr lang="en-US" dirty="0"/>
              <a:t> ale </a:t>
            </a:r>
            <a:r>
              <a:rPr lang="en-US" dirty="0" err="1"/>
              <a:t>comunicarii</a:t>
            </a:r>
            <a:r>
              <a:rPr lang="en-US" dirty="0"/>
              <a:t> </a:t>
            </a:r>
            <a:r>
              <a:rPr lang="en-US" dirty="0" err="1"/>
              <a:t>sunt</a:t>
            </a:r>
            <a:r>
              <a:rPr lang="en-US" dirty="0" smtClean="0"/>
              <a:t>:</a:t>
            </a:r>
            <a:endParaRPr lang="ro-RO" dirty="0" smtClean="0"/>
          </a:p>
          <a:p>
            <a:pPr marL="0" indent="0">
              <a:buNone/>
            </a:pPr>
            <a:endParaRPr lang="en-US" dirty="0"/>
          </a:p>
          <a:p>
            <a:r>
              <a:rPr lang="en-US" i="1" dirty="0"/>
              <a:t>E </a:t>
            </a:r>
            <a:r>
              <a:rPr lang="en-US" i="1" dirty="0" err="1"/>
              <a:t>usor</a:t>
            </a:r>
            <a:r>
              <a:rPr lang="en-US" i="1" dirty="0"/>
              <a:t> </a:t>
            </a:r>
            <a:r>
              <a:rPr lang="en-US" i="1" dirty="0" err="1"/>
              <a:t>sa</a:t>
            </a:r>
            <a:r>
              <a:rPr lang="en-US" i="1" dirty="0"/>
              <a:t> </a:t>
            </a:r>
            <a:r>
              <a:rPr lang="en-US" i="1" dirty="0" err="1"/>
              <a:t>comunici</a:t>
            </a:r>
            <a:r>
              <a:rPr lang="en-US" i="1" dirty="0"/>
              <a:t>.</a:t>
            </a:r>
            <a:endParaRPr lang="en-US" dirty="0"/>
          </a:p>
          <a:p>
            <a:r>
              <a:rPr lang="en-US" i="1" dirty="0" err="1"/>
              <a:t>Pentru</a:t>
            </a:r>
            <a:r>
              <a:rPr lang="en-US" i="1" dirty="0"/>
              <a:t> a </a:t>
            </a:r>
            <a:r>
              <a:rPr lang="en-US" i="1" dirty="0" err="1"/>
              <a:t>comunica</a:t>
            </a:r>
            <a:r>
              <a:rPr lang="en-US" i="1" dirty="0"/>
              <a:t>, </a:t>
            </a:r>
            <a:r>
              <a:rPr lang="en-US" i="1" dirty="0" err="1"/>
              <a:t>este</a:t>
            </a:r>
            <a:r>
              <a:rPr lang="en-US" i="1" dirty="0"/>
              <a:t> </a:t>
            </a:r>
            <a:r>
              <a:rPr lang="en-US" i="1" dirty="0" err="1"/>
              <a:t>suficient</a:t>
            </a:r>
            <a:r>
              <a:rPr lang="en-US" i="1" dirty="0"/>
              <a:t> </a:t>
            </a:r>
            <a:r>
              <a:rPr lang="en-US" i="1" dirty="0" err="1"/>
              <a:t>sa</a:t>
            </a:r>
            <a:r>
              <a:rPr lang="en-US" i="1" dirty="0"/>
              <a:t> </a:t>
            </a:r>
            <a:r>
              <a:rPr lang="en-US" i="1" dirty="0" err="1"/>
              <a:t>transmiti</a:t>
            </a:r>
            <a:r>
              <a:rPr lang="en-US" i="1" dirty="0"/>
              <a:t> un </a:t>
            </a:r>
            <a:r>
              <a:rPr lang="en-US" i="1" dirty="0" err="1"/>
              <a:t>mesaj</a:t>
            </a:r>
            <a:r>
              <a:rPr lang="en-US" i="1" dirty="0"/>
              <a:t>.</a:t>
            </a:r>
            <a:endParaRPr lang="en-US" dirty="0"/>
          </a:p>
          <a:p>
            <a:r>
              <a:rPr lang="en-US" i="1" dirty="0" err="1"/>
              <a:t>Daca</a:t>
            </a:r>
            <a:r>
              <a:rPr lang="en-US" i="1" dirty="0"/>
              <a:t> </a:t>
            </a:r>
            <a:r>
              <a:rPr lang="en-US" i="1" dirty="0" err="1"/>
              <a:t>ai</a:t>
            </a:r>
            <a:r>
              <a:rPr lang="en-US" i="1" dirty="0"/>
              <a:t> </a:t>
            </a:r>
            <a:r>
              <a:rPr lang="en-US" i="1" dirty="0" err="1"/>
              <a:t>transmis</a:t>
            </a:r>
            <a:r>
              <a:rPr lang="en-US" i="1" dirty="0"/>
              <a:t> </a:t>
            </a:r>
            <a:r>
              <a:rPr lang="en-US" i="1" dirty="0" err="1"/>
              <a:t>acel</a:t>
            </a:r>
            <a:r>
              <a:rPr lang="en-US" i="1" dirty="0"/>
              <a:t> </a:t>
            </a:r>
            <a:r>
              <a:rPr lang="en-US" i="1" dirty="0" err="1"/>
              <a:t>mesaj</a:t>
            </a:r>
            <a:r>
              <a:rPr lang="en-US" i="1" dirty="0"/>
              <a:t>, </a:t>
            </a:r>
            <a:r>
              <a:rPr lang="en-US" i="1" dirty="0" err="1"/>
              <a:t>este</a:t>
            </a:r>
            <a:r>
              <a:rPr lang="en-US" i="1" dirty="0"/>
              <a:t> </a:t>
            </a:r>
            <a:r>
              <a:rPr lang="en-US" i="1" dirty="0" err="1"/>
              <a:t>clar</a:t>
            </a:r>
            <a:r>
              <a:rPr lang="en-US" i="1" dirty="0"/>
              <a:t> </a:t>
            </a:r>
            <a:r>
              <a:rPr lang="en-US" i="1" dirty="0" err="1"/>
              <a:t>ca</a:t>
            </a:r>
            <a:r>
              <a:rPr lang="en-US" i="1" dirty="0"/>
              <a:t> </a:t>
            </a:r>
            <a:r>
              <a:rPr lang="en-US" i="1" dirty="0" err="1"/>
              <a:t>oamenii</a:t>
            </a:r>
            <a:r>
              <a:rPr lang="en-US" i="1" dirty="0"/>
              <a:t> au </a:t>
            </a:r>
            <a:r>
              <a:rPr lang="en-US" i="1" dirty="0" err="1"/>
              <a:t>inteles</a:t>
            </a:r>
            <a:r>
              <a:rPr lang="en-US" i="1" dirty="0"/>
              <a:t> </a:t>
            </a:r>
            <a:r>
              <a:rPr lang="en-US" i="1" dirty="0" err="1"/>
              <a:t>ceea</a:t>
            </a:r>
            <a:r>
              <a:rPr lang="en-US" i="1" dirty="0"/>
              <a:t> </a:t>
            </a:r>
            <a:r>
              <a:rPr lang="en-US" i="1" dirty="0" err="1"/>
              <a:t>ce</a:t>
            </a:r>
            <a:r>
              <a:rPr lang="en-US" i="1" dirty="0"/>
              <a:t> </a:t>
            </a:r>
            <a:r>
              <a:rPr lang="en-US" i="1" dirty="0" err="1"/>
              <a:t>ai</a:t>
            </a:r>
            <a:r>
              <a:rPr lang="en-US" i="1" dirty="0"/>
              <a:t> </a:t>
            </a:r>
            <a:r>
              <a:rPr lang="en-US" i="1" dirty="0" err="1"/>
              <a:t>vrut</a:t>
            </a:r>
            <a:r>
              <a:rPr lang="en-US" i="1" dirty="0"/>
              <a:t> </a:t>
            </a:r>
            <a:r>
              <a:rPr lang="en-US" i="1" dirty="0" err="1"/>
              <a:t>sa</a:t>
            </a:r>
            <a:r>
              <a:rPr lang="en-US" i="1" dirty="0"/>
              <a:t> se </a:t>
            </a:r>
            <a:r>
              <a:rPr lang="en-US" i="1" dirty="0" err="1"/>
              <a:t>inteleaga</a:t>
            </a:r>
            <a:r>
              <a:rPr lang="en-US" i="1" dirty="0"/>
              <a:t>.</a:t>
            </a:r>
            <a:endParaRPr lang="en-US" dirty="0"/>
          </a:p>
          <a:p>
            <a:pPr marL="0" indent="0">
              <a:buNone/>
            </a:pPr>
            <a:endParaRPr lang="ro-RO" dirty="0" smtClean="0"/>
          </a:p>
          <a:p>
            <a:pPr marL="0" indent="0">
              <a:buNone/>
            </a:pPr>
            <a:endParaRPr lang="ru-RU" dirty="0"/>
          </a:p>
        </p:txBody>
      </p:sp>
    </p:spTree>
    <p:extLst>
      <p:ext uri="{BB962C8B-B14F-4D97-AF65-F5344CB8AC3E}">
        <p14:creationId xmlns:p14="http://schemas.microsoft.com/office/powerpoint/2010/main" val="4120823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6632"/>
            <a:ext cx="8229600" cy="6009531"/>
          </a:xfrm>
        </p:spPr>
        <p:txBody>
          <a:bodyPr>
            <a:normAutofit fontScale="62500" lnSpcReduction="20000"/>
          </a:bodyPr>
          <a:lstStyle/>
          <a:p>
            <a:pPr marL="0" indent="0" fontAlgn="base">
              <a:buNone/>
            </a:pPr>
            <a:r>
              <a:rPr lang="vi-VN" dirty="0" smtClean="0"/>
              <a:t>„</a:t>
            </a:r>
            <a:r>
              <a:rPr lang="vi-VN" dirty="0"/>
              <a:t>miturile” privind comunicarea (Brilhart, Galanes, 1995, Apud Pânişoară, 2006, p. 108):</a:t>
            </a:r>
          </a:p>
          <a:p>
            <a:pPr fontAlgn="base"/>
            <a:r>
              <a:rPr lang="vi-VN" dirty="0"/>
              <a:t>1. „</a:t>
            </a:r>
            <a:r>
              <a:rPr lang="vi-VN" b="1" dirty="0"/>
              <a:t>mitul” înţelegerii comunicării </a:t>
            </a:r>
            <a:r>
              <a:rPr lang="vi-VN" dirty="0"/>
              <a:t>– deşi comunicarea este parte integrantă a istoriei individuale, nu înseamnă că am comunicat / ştim să comunicăm eficient;</a:t>
            </a:r>
          </a:p>
          <a:p>
            <a:pPr fontAlgn="base"/>
            <a:r>
              <a:rPr lang="vi-VN" dirty="0"/>
              <a:t>2. „</a:t>
            </a:r>
            <a:r>
              <a:rPr lang="vi-VN" b="1" dirty="0"/>
              <a:t>toate problemele fiinţei umane sunt în fapt probleme de comunicare</a:t>
            </a:r>
            <a:r>
              <a:rPr lang="vi-VN" dirty="0"/>
              <a:t>” – confuzie care porneşte de la extinderea ariei comunicării la toate procesele sociale, deşi comunicarea ineficientă nu este singura responsabilă de un anumit insucces;</a:t>
            </a:r>
          </a:p>
          <a:p>
            <a:pPr fontAlgn="base"/>
            <a:r>
              <a:rPr lang="vi-VN" dirty="0"/>
              <a:t>3. „</a:t>
            </a:r>
            <a:r>
              <a:rPr lang="vi-VN" b="1" dirty="0"/>
              <a:t>utilizarea tehnicilor de comunicare eficiente conduce la o bună comunicare</a:t>
            </a:r>
            <a:r>
              <a:rPr lang="vi-VN" dirty="0"/>
              <a:t>” – însă corelată cu alte elemente implicate (atitudinea pozitivă în comunicare</a:t>
            </a:r>
            <a:r>
              <a:rPr lang="vi-VN" dirty="0" smtClean="0"/>
              <a:t>,);</a:t>
            </a:r>
            <a:endParaRPr lang="vi-VN" dirty="0"/>
          </a:p>
          <a:p>
            <a:pPr fontAlgn="base"/>
            <a:r>
              <a:rPr lang="vi-VN" dirty="0"/>
              <a:t>4. </a:t>
            </a:r>
            <a:r>
              <a:rPr lang="vi-VN" b="1" dirty="0"/>
              <a:t>rezolvările ineficiente ale conflictului se datorează „proiecţiei” („Nu eu sunt cel care nu îl înţelege pe partenerul meu de comunicare, el nu mă înţelege pe mine !</a:t>
            </a:r>
            <a:r>
              <a:rPr lang="vi-VN" dirty="0"/>
              <a:t>”) – deşi toate persoanele cuprinse în procesul comunicării sunt reciproc responsabile pentru felul în care s-a produs comunicarea (eficient / ineficient);</a:t>
            </a:r>
          </a:p>
          <a:p>
            <a:pPr fontAlgn="base"/>
            <a:r>
              <a:rPr lang="vi-VN" dirty="0"/>
              <a:t>5. </a:t>
            </a:r>
            <a:r>
              <a:rPr lang="vi-VN" b="1" dirty="0"/>
              <a:t>„o bună comunicare realizează o perfectă înţelegere la toţi participanţii</a:t>
            </a:r>
            <a:r>
              <a:rPr lang="vi-VN" dirty="0"/>
              <a:t>” – fapt, de altfel, aproape imposibil de realizat.</a:t>
            </a:r>
          </a:p>
          <a:p>
            <a:pPr marL="0" indent="0">
              <a:buNone/>
            </a:pPr>
            <a:endParaRPr lang="ru-RU" b="1" dirty="0"/>
          </a:p>
        </p:txBody>
      </p:sp>
    </p:spTree>
    <p:extLst>
      <p:ext uri="{BB962C8B-B14F-4D97-AF65-F5344CB8AC3E}">
        <p14:creationId xmlns:p14="http://schemas.microsoft.com/office/powerpoint/2010/main" val="3293446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507288" cy="6264696"/>
          </a:xfrm>
        </p:spPr>
        <p:txBody>
          <a:bodyPr>
            <a:normAutofit fontScale="47500" lnSpcReduction="20000"/>
          </a:bodyPr>
          <a:lstStyle/>
          <a:p>
            <a:r>
              <a:rPr lang="vi-VN" dirty="0"/>
              <a:t>Chiar dacă comunicarea reprezintă un fenomen constant, există o serie de </a:t>
            </a:r>
            <a:r>
              <a:rPr lang="vi-VN" b="1" dirty="0"/>
              <a:t>stereotipuri </a:t>
            </a:r>
            <a:r>
              <a:rPr lang="vi-VN" dirty="0"/>
              <a:t>care împiedică adoptarea adevărului despre comunicare</a:t>
            </a:r>
            <a:r>
              <a:rPr lang="vi-VN" dirty="0" smtClean="0"/>
              <a:t>.</a:t>
            </a:r>
            <a:endParaRPr lang="ro-RO" dirty="0" smtClean="0"/>
          </a:p>
          <a:p>
            <a:pPr marL="0" indent="0">
              <a:buNone/>
            </a:pPr>
            <a:endParaRPr lang="vi-VN" dirty="0"/>
          </a:p>
          <a:p>
            <a:r>
              <a:rPr lang="vi-VN" b="1" dirty="0"/>
              <a:t>1. Toţi ştiu să comunice bine</a:t>
            </a:r>
          </a:p>
          <a:p>
            <a:r>
              <a:rPr lang="vi-VN" dirty="0"/>
              <a:t>Comunicarea este prezentă în cazul tuturor, însă oamenii diferă în ceea ce priveşte succesul comunicării, ascultării şi vorbirii. Din acest motiv, abilităţile de comunicare trebuie adoptate şi avansate constant.</a:t>
            </a:r>
          </a:p>
          <a:p>
            <a:r>
              <a:rPr lang="vi-VN" b="1" dirty="0"/>
              <a:t>2. Comunicarea se bazează pe cuvinte</a:t>
            </a:r>
          </a:p>
          <a:p>
            <a:r>
              <a:rPr lang="vi-VN" dirty="0"/>
              <a:t>Vorbirea, la majoritatea oamenilor reprezintă un sinonim pentru comunicare. Însă, trebuie să ştim că o parte semnificativă a comunicării se efectuează </a:t>
            </a:r>
            <a:r>
              <a:rPr lang="vi-VN" dirty="0">
                <a:hlinkClick r:id="rId2"/>
              </a:rPr>
              <a:t>nonverbal</a:t>
            </a:r>
            <a:r>
              <a:rPr lang="vi-VN" dirty="0"/>
              <a:t>, astfel încât mesajele se transmit prin mişcări, priviri, expresii faciale...</a:t>
            </a:r>
          </a:p>
          <a:p>
            <a:r>
              <a:rPr lang="vi-VN" b="1" dirty="0"/>
              <a:t>3. Totul poate fi atins prin comunicare sau chiar nimic</a:t>
            </a:r>
          </a:p>
          <a:p>
            <a:r>
              <a:rPr lang="vi-VN" dirty="0"/>
              <a:t>Există două opinii privind importanța comunicării. Prima este că totul se poate rezolva printr-o comunicare bună. Cea de-a doua este că nimic nu se poate atinge prin comunicare. Niciuna dintre aceste două opinii nu este în întregime adevărată. Având în vedere complexitatea comunicării, succesul acesteia depinde de mulți factori și de situația dată.</a:t>
            </a:r>
          </a:p>
          <a:p>
            <a:r>
              <a:rPr lang="vi-VN" b="1" dirty="0"/>
              <a:t>4. Comunicarea poate fi evitată</a:t>
            </a:r>
          </a:p>
          <a:p>
            <a:r>
              <a:rPr lang="vi-VN" dirty="0"/>
              <a:t>Mulți oameni sunt de părerea că pot evita comunicarea dacă evită să vorbească, adică părăsesc locul unde are loc comunicarea. Totuşi, întregul comportament uman reprezintă comunicare, astfel şi părăsirea conversației reprezintă un mesaj.</a:t>
            </a:r>
          </a:p>
          <a:p>
            <a:r>
              <a:rPr lang="vi-VN" b="1" dirty="0"/>
              <a:t>5. Comunicarea poate fi controlată</a:t>
            </a:r>
          </a:p>
          <a:p>
            <a:r>
              <a:rPr lang="vi-VN" dirty="0"/>
              <a:t>Comunicarea nu este determinată doar de vorbire, ci și de gesturile noastre nonverbale pe care adesea nu le putem controla.</a:t>
            </a:r>
          </a:p>
          <a:p>
            <a:r>
              <a:rPr lang="vi-VN" b="1" dirty="0"/>
              <a:t>6. O comunicare într-o măsură mai mare duce la rezolvarea problemei.</a:t>
            </a:r>
          </a:p>
          <a:p>
            <a:r>
              <a:rPr lang="vi-VN" dirty="0"/>
              <a:t>Această afirmație este incorectă, deoarece adesea o comunicare, într-o mai mare măsură, dacă nu este adecvată, poate duce la aprofundarea problemei. Uneori, întreruperea sau micşorarea intensității comunicării poate fi eficientă pentru a calma unele tensiuni și de a deschide un spațiu pentru a reflecta asupra problemei.</a:t>
            </a:r>
          </a:p>
          <a:p>
            <a:endParaRPr lang="ru-RU" dirty="0"/>
          </a:p>
        </p:txBody>
      </p:sp>
    </p:spTree>
    <p:extLst>
      <p:ext uri="{BB962C8B-B14F-4D97-AF65-F5344CB8AC3E}">
        <p14:creationId xmlns:p14="http://schemas.microsoft.com/office/powerpoint/2010/main" val="1673966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normAutofit fontScale="62500" lnSpcReduction="20000"/>
          </a:bodyPr>
          <a:lstStyle/>
          <a:p>
            <a:r>
              <a:rPr lang="en-US" b="1" dirty="0" err="1"/>
              <a:t>Reguli</a:t>
            </a:r>
            <a:r>
              <a:rPr lang="en-US" b="1" dirty="0"/>
              <a:t> de </a:t>
            </a:r>
            <a:r>
              <a:rPr lang="en-US" b="1" dirty="0" err="1"/>
              <a:t>baza</a:t>
            </a:r>
            <a:r>
              <a:rPr lang="en-US" b="1" dirty="0"/>
              <a:t> ale </a:t>
            </a:r>
            <a:r>
              <a:rPr lang="en-US" b="1" dirty="0" err="1"/>
              <a:t>feedbackului</a:t>
            </a:r>
            <a:r>
              <a:rPr lang="en-US" b="1" dirty="0"/>
              <a:t>    </a:t>
            </a:r>
            <a:endParaRPr lang="ro-RO" b="1" dirty="0" smtClean="0"/>
          </a:p>
          <a:p>
            <a:pPr marL="0" indent="0">
              <a:buNone/>
            </a:pPr>
            <a:r>
              <a:rPr lang="en-US" b="1" dirty="0"/>
              <a:t> </a:t>
            </a:r>
            <a:endParaRPr lang="en-US" dirty="0"/>
          </a:p>
          <a:p>
            <a:r>
              <a:rPr lang="en-US" dirty="0" err="1"/>
              <a:t>Pentru</a:t>
            </a:r>
            <a:r>
              <a:rPr lang="en-US" dirty="0"/>
              <a:t> a fi </a:t>
            </a:r>
            <a:r>
              <a:rPr lang="en-US" dirty="0" err="1"/>
              <a:t>eficient</a:t>
            </a:r>
            <a:r>
              <a:rPr lang="en-US" dirty="0"/>
              <a:t> in </a:t>
            </a:r>
            <a:r>
              <a:rPr lang="en-US" dirty="0" err="1"/>
              <a:t>comunicare</a:t>
            </a:r>
            <a:r>
              <a:rPr lang="en-US" dirty="0"/>
              <a:t>, </a:t>
            </a:r>
            <a:r>
              <a:rPr lang="en-US" dirty="0" err="1"/>
              <a:t>este</a:t>
            </a:r>
            <a:r>
              <a:rPr lang="en-US" dirty="0"/>
              <a:t> </a:t>
            </a:r>
            <a:r>
              <a:rPr lang="en-US" dirty="0" err="1"/>
              <a:t>necesar</a:t>
            </a:r>
            <a:r>
              <a:rPr lang="en-US" dirty="0"/>
              <a:t> </a:t>
            </a:r>
            <a:r>
              <a:rPr lang="en-US" dirty="0" err="1"/>
              <a:t>sa</a:t>
            </a:r>
            <a:r>
              <a:rPr lang="en-US" dirty="0"/>
              <a:t> </a:t>
            </a:r>
            <a:r>
              <a:rPr lang="en-US" dirty="0" err="1"/>
              <a:t>respecti</a:t>
            </a:r>
            <a:r>
              <a:rPr lang="en-US" dirty="0"/>
              <a:t> </a:t>
            </a:r>
            <a:r>
              <a:rPr lang="en-US" dirty="0" err="1"/>
              <a:t>trei</a:t>
            </a:r>
            <a:r>
              <a:rPr lang="en-US" dirty="0"/>
              <a:t> </a:t>
            </a:r>
            <a:r>
              <a:rPr lang="en-US" dirty="0" err="1"/>
              <a:t>reguli</a:t>
            </a:r>
            <a:r>
              <a:rPr lang="en-US" dirty="0"/>
              <a:t> de </a:t>
            </a:r>
            <a:r>
              <a:rPr lang="en-US" dirty="0" err="1"/>
              <a:t>baza</a:t>
            </a:r>
            <a:r>
              <a:rPr lang="en-US" dirty="0"/>
              <a:t> ale </a:t>
            </a:r>
            <a:r>
              <a:rPr lang="en-US" dirty="0" err="1"/>
              <a:t>feedbackului</a:t>
            </a:r>
            <a:r>
              <a:rPr lang="en-US" dirty="0"/>
              <a:t>:</a:t>
            </a:r>
          </a:p>
          <a:p>
            <a:r>
              <a:rPr lang="en-US" b="1" dirty="0" err="1"/>
              <a:t>A.Feedback</a:t>
            </a:r>
            <a:r>
              <a:rPr lang="en-US" b="1" dirty="0"/>
              <a:t> </a:t>
            </a:r>
            <a:r>
              <a:rPr lang="en-US" b="1" dirty="0" err="1"/>
              <a:t>imediat</a:t>
            </a:r>
            <a:r>
              <a:rPr lang="en-US" b="1" dirty="0"/>
              <a:t> </a:t>
            </a:r>
            <a:r>
              <a:rPr lang="en-US" dirty="0"/>
              <a:t>– </a:t>
            </a:r>
            <a:r>
              <a:rPr lang="en-US" dirty="0" err="1"/>
              <a:t>dupa</a:t>
            </a:r>
            <a:r>
              <a:rPr lang="en-US" dirty="0"/>
              <a:t> </a:t>
            </a:r>
            <a:r>
              <a:rPr lang="en-US" dirty="0" err="1"/>
              <a:t>ce</a:t>
            </a:r>
            <a:r>
              <a:rPr lang="en-US" dirty="0"/>
              <a:t> </a:t>
            </a:r>
            <a:r>
              <a:rPr lang="en-US" dirty="0" err="1"/>
              <a:t>ai</a:t>
            </a:r>
            <a:r>
              <a:rPr lang="en-US" dirty="0"/>
              <a:t> </a:t>
            </a:r>
            <a:r>
              <a:rPr lang="en-US" dirty="0" err="1"/>
              <a:t>inteles</a:t>
            </a:r>
            <a:r>
              <a:rPr lang="en-US" dirty="0"/>
              <a:t> </a:t>
            </a:r>
            <a:r>
              <a:rPr lang="en-US" dirty="0" err="1"/>
              <a:t>sau</a:t>
            </a:r>
            <a:r>
              <a:rPr lang="en-US" dirty="0"/>
              <a:t> </a:t>
            </a:r>
            <a:r>
              <a:rPr lang="en-US" dirty="0" err="1"/>
              <a:t>crezi</a:t>
            </a:r>
            <a:r>
              <a:rPr lang="en-US" dirty="0"/>
              <a:t> </a:t>
            </a:r>
            <a:r>
              <a:rPr lang="en-US" dirty="0" err="1"/>
              <a:t>ca</a:t>
            </a:r>
            <a:r>
              <a:rPr lang="en-US" dirty="0"/>
              <a:t> </a:t>
            </a:r>
            <a:r>
              <a:rPr lang="en-US" dirty="0" err="1"/>
              <a:t>ai</a:t>
            </a:r>
            <a:r>
              <a:rPr lang="en-US" dirty="0"/>
              <a:t> </a:t>
            </a:r>
            <a:r>
              <a:rPr lang="en-US" dirty="0" err="1"/>
              <a:t>inteles</a:t>
            </a:r>
            <a:r>
              <a:rPr lang="en-US" dirty="0"/>
              <a:t> </a:t>
            </a:r>
            <a:r>
              <a:rPr lang="en-US" dirty="0" err="1"/>
              <a:t>mesajul</a:t>
            </a:r>
            <a:r>
              <a:rPr lang="en-US" dirty="0"/>
              <a:t>, </a:t>
            </a:r>
            <a:r>
              <a:rPr lang="en-US" dirty="0" err="1"/>
              <a:t>este</a:t>
            </a:r>
            <a:r>
              <a:rPr lang="en-US" dirty="0"/>
              <a:t> </a:t>
            </a:r>
            <a:r>
              <a:rPr lang="en-US" dirty="0" err="1"/>
              <a:t>potrivit</a:t>
            </a:r>
            <a:r>
              <a:rPr lang="en-US" dirty="0"/>
              <a:t> </a:t>
            </a:r>
            <a:r>
              <a:rPr lang="en-US" dirty="0" err="1"/>
              <a:t>sa</a:t>
            </a:r>
            <a:r>
              <a:rPr lang="en-US" dirty="0"/>
              <a:t> </a:t>
            </a:r>
            <a:r>
              <a:rPr lang="en-US" dirty="0" err="1"/>
              <a:t>oferi</a:t>
            </a:r>
            <a:r>
              <a:rPr lang="en-US" dirty="0"/>
              <a:t> </a:t>
            </a:r>
            <a:r>
              <a:rPr lang="en-US" dirty="0" err="1"/>
              <a:t>feedbackul</a:t>
            </a:r>
            <a:r>
              <a:rPr lang="en-US" dirty="0"/>
              <a:t> tau. Un feedback </a:t>
            </a:r>
            <a:r>
              <a:rPr lang="en-US" dirty="0" err="1"/>
              <a:t>amanat</a:t>
            </a:r>
            <a:r>
              <a:rPr lang="en-US" dirty="0"/>
              <a:t> </a:t>
            </a:r>
            <a:r>
              <a:rPr lang="en-US" dirty="0" err="1"/>
              <a:t>chiar</a:t>
            </a:r>
            <a:r>
              <a:rPr lang="en-US" dirty="0"/>
              <a:t> </a:t>
            </a:r>
            <a:r>
              <a:rPr lang="en-US" dirty="0" err="1"/>
              <a:t>si</a:t>
            </a:r>
            <a:r>
              <a:rPr lang="en-US" dirty="0"/>
              <a:t> cu </a:t>
            </a:r>
            <a:r>
              <a:rPr lang="en-US" dirty="0" err="1"/>
              <a:t>cateva</a:t>
            </a:r>
            <a:r>
              <a:rPr lang="en-US" dirty="0"/>
              <a:t> ore are o </a:t>
            </a:r>
            <a:r>
              <a:rPr lang="en-US" dirty="0" err="1"/>
              <a:t>valoare</a:t>
            </a:r>
            <a:r>
              <a:rPr lang="en-US" dirty="0"/>
              <a:t> </a:t>
            </a:r>
            <a:r>
              <a:rPr lang="en-US" dirty="0" err="1"/>
              <a:t>mai</a:t>
            </a:r>
            <a:r>
              <a:rPr lang="en-US" dirty="0"/>
              <a:t> </a:t>
            </a:r>
            <a:r>
              <a:rPr lang="en-US" dirty="0" err="1"/>
              <a:t>redusa</a:t>
            </a:r>
            <a:r>
              <a:rPr lang="en-US" dirty="0"/>
              <a:t>, </a:t>
            </a:r>
            <a:r>
              <a:rPr lang="en-US" dirty="0" err="1"/>
              <a:t>pierzandu-si</a:t>
            </a:r>
            <a:r>
              <a:rPr lang="en-US" dirty="0"/>
              <a:t> din </a:t>
            </a:r>
            <a:r>
              <a:rPr lang="en-US" dirty="0" err="1"/>
              <a:t>autenticitate</a:t>
            </a:r>
            <a:r>
              <a:rPr lang="en-US" dirty="0"/>
              <a:t>.</a:t>
            </a:r>
          </a:p>
          <a:p>
            <a:r>
              <a:rPr lang="en-US" dirty="0"/>
              <a:t> </a:t>
            </a:r>
          </a:p>
          <a:p>
            <a:r>
              <a:rPr lang="en-US" b="1" dirty="0" err="1"/>
              <a:t>B.Feedback</a:t>
            </a:r>
            <a:r>
              <a:rPr lang="en-US" b="1" dirty="0"/>
              <a:t> </a:t>
            </a:r>
            <a:r>
              <a:rPr lang="en-US" b="1" dirty="0" err="1"/>
              <a:t>onest</a:t>
            </a:r>
            <a:r>
              <a:rPr lang="en-US" b="1" dirty="0"/>
              <a:t> </a:t>
            </a:r>
            <a:r>
              <a:rPr lang="en-US" dirty="0"/>
              <a:t>– nu </a:t>
            </a:r>
            <a:r>
              <a:rPr lang="en-US" dirty="0" err="1"/>
              <a:t>inseamna</a:t>
            </a:r>
            <a:r>
              <a:rPr lang="en-US" dirty="0"/>
              <a:t> brutal, ci </a:t>
            </a:r>
            <a:r>
              <a:rPr lang="en-US" dirty="0" err="1"/>
              <a:t>asertiv</a:t>
            </a:r>
            <a:r>
              <a:rPr lang="en-US" dirty="0"/>
              <a:t>. </a:t>
            </a:r>
            <a:r>
              <a:rPr lang="en-US" dirty="0" err="1"/>
              <a:t>Daca</a:t>
            </a:r>
            <a:r>
              <a:rPr lang="en-US" dirty="0"/>
              <a:t> </a:t>
            </a:r>
            <a:r>
              <a:rPr lang="en-US" dirty="0" err="1"/>
              <a:t>ceea</a:t>
            </a:r>
            <a:r>
              <a:rPr lang="en-US" dirty="0"/>
              <a:t> </a:t>
            </a:r>
            <a:r>
              <a:rPr lang="en-US" dirty="0" err="1"/>
              <a:t>ce</a:t>
            </a:r>
            <a:r>
              <a:rPr lang="en-US" dirty="0"/>
              <a:t> </a:t>
            </a:r>
            <a:r>
              <a:rPr lang="en-US" dirty="0" err="1"/>
              <a:t>ai</a:t>
            </a:r>
            <a:r>
              <a:rPr lang="en-US" dirty="0"/>
              <a:t> </a:t>
            </a:r>
            <a:r>
              <a:rPr lang="en-US" dirty="0" err="1"/>
              <a:t>auzit</a:t>
            </a:r>
            <a:r>
              <a:rPr lang="en-US" dirty="0"/>
              <a:t> </a:t>
            </a:r>
            <a:r>
              <a:rPr lang="en-US" dirty="0" err="1"/>
              <a:t>te</a:t>
            </a:r>
            <a:r>
              <a:rPr lang="en-US" dirty="0"/>
              <a:t> </a:t>
            </a:r>
            <a:r>
              <a:rPr lang="en-US" dirty="0" err="1"/>
              <a:t>infurie</a:t>
            </a:r>
            <a:r>
              <a:rPr lang="en-US" dirty="0"/>
              <a:t>, </a:t>
            </a:r>
            <a:r>
              <a:rPr lang="en-US" dirty="0" err="1"/>
              <a:t>te</a:t>
            </a:r>
            <a:r>
              <a:rPr lang="en-US" dirty="0"/>
              <a:t> </a:t>
            </a:r>
            <a:r>
              <a:rPr lang="en-US" dirty="0" err="1"/>
              <a:t>nemultumeste</a:t>
            </a:r>
            <a:r>
              <a:rPr lang="en-US" dirty="0"/>
              <a:t>, </a:t>
            </a:r>
            <a:r>
              <a:rPr lang="en-US" dirty="0" err="1"/>
              <a:t>te</a:t>
            </a:r>
            <a:r>
              <a:rPr lang="en-US" dirty="0"/>
              <a:t> </a:t>
            </a:r>
            <a:r>
              <a:rPr lang="en-US" dirty="0" err="1"/>
              <a:t>frustreaza</a:t>
            </a:r>
            <a:r>
              <a:rPr lang="en-US" dirty="0"/>
              <a:t> </a:t>
            </a:r>
            <a:r>
              <a:rPr lang="en-US" dirty="0" err="1"/>
              <a:t>sau</a:t>
            </a:r>
            <a:r>
              <a:rPr lang="en-US" dirty="0"/>
              <a:t> </a:t>
            </a:r>
            <a:r>
              <a:rPr lang="en-US" dirty="0" err="1"/>
              <a:t>te</a:t>
            </a:r>
            <a:r>
              <a:rPr lang="en-US" dirty="0"/>
              <a:t> face </a:t>
            </a:r>
            <a:r>
              <a:rPr lang="en-US" dirty="0" err="1"/>
              <a:t>sa</a:t>
            </a:r>
            <a:r>
              <a:rPr lang="en-US" dirty="0"/>
              <a:t> </a:t>
            </a:r>
            <a:r>
              <a:rPr lang="en-US" dirty="0" err="1"/>
              <a:t>te</a:t>
            </a:r>
            <a:r>
              <a:rPr lang="en-US" dirty="0"/>
              <a:t> </a:t>
            </a:r>
            <a:r>
              <a:rPr lang="en-US" dirty="0" err="1"/>
              <a:t>simti</a:t>
            </a:r>
            <a:r>
              <a:rPr lang="en-US" dirty="0"/>
              <a:t> </a:t>
            </a:r>
            <a:r>
              <a:rPr lang="en-US" dirty="0" err="1"/>
              <a:t>extrem</a:t>
            </a:r>
            <a:r>
              <a:rPr lang="en-US" dirty="0"/>
              <a:t> de </a:t>
            </a:r>
            <a:r>
              <a:rPr lang="en-US" dirty="0" err="1"/>
              <a:t>nedreptatit</a:t>
            </a:r>
            <a:r>
              <a:rPr lang="en-US" dirty="0"/>
              <a:t>, </a:t>
            </a:r>
            <a:r>
              <a:rPr lang="en-US" dirty="0" err="1"/>
              <a:t>ai</a:t>
            </a:r>
            <a:r>
              <a:rPr lang="en-US" dirty="0"/>
              <a:t> </a:t>
            </a:r>
            <a:r>
              <a:rPr lang="en-US" dirty="0" err="1"/>
              <a:t>oportunitatea</a:t>
            </a:r>
            <a:r>
              <a:rPr lang="en-US" dirty="0"/>
              <a:t> de a </a:t>
            </a:r>
            <a:r>
              <a:rPr lang="en-US" dirty="0" err="1"/>
              <a:t>pune</a:t>
            </a:r>
            <a:r>
              <a:rPr lang="en-US" dirty="0"/>
              <a:t> </a:t>
            </a:r>
            <a:r>
              <a:rPr lang="en-US" dirty="0" err="1"/>
              <a:t>toate</a:t>
            </a:r>
            <a:r>
              <a:rPr lang="en-US" dirty="0"/>
              <a:t> </a:t>
            </a:r>
            <a:r>
              <a:rPr lang="en-US" dirty="0" err="1"/>
              <a:t>aceste</a:t>
            </a:r>
            <a:r>
              <a:rPr lang="en-US" dirty="0"/>
              <a:t> </a:t>
            </a:r>
            <a:r>
              <a:rPr lang="en-US" dirty="0" err="1"/>
              <a:t>trairi</a:t>
            </a:r>
            <a:r>
              <a:rPr lang="en-US" dirty="0"/>
              <a:t> in </a:t>
            </a:r>
            <a:r>
              <a:rPr lang="en-US" dirty="0" err="1"/>
              <a:t>cuvinte</a:t>
            </a:r>
            <a:r>
              <a:rPr lang="en-US" dirty="0"/>
              <a:t> </a:t>
            </a:r>
            <a:r>
              <a:rPr lang="en-US" dirty="0" err="1"/>
              <a:t>civilizate</a:t>
            </a:r>
            <a:r>
              <a:rPr lang="en-US" dirty="0"/>
              <a:t>, </a:t>
            </a:r>
            <a:r>
              <a:rPr lang="en-US" dirty="0" err="1"/>
              <a:t>si</a:t>
            </a:r>
            <a:r>
              <a:rPr lang="en-US" dirty="0"/>
              <a:t> nu in </a:t>
            </a:r>
            <a:r>
              <a:rPr lang="en-US" dirty="0" err="1"/>
              <a:t>gesturi</a:t>
            </a:r>
            <a:r>
              <a:rPr lang="en-US" dirty="0"/>
              <a:t> </a:t>
            </a:r>
            <a:r>
              <a:rPr lang="en-US" dirty="0" err="1"/>
              <a:t>agresive</a:t>
            </a:r>
            <a:r>
              <a:rPr lang="en-US" dirty="0"/>
              <a:t>.</a:t>
            </a:r>
          </a:p>
          <a:p>
            <a:r>
              <a:rPr lang="en-US" dirty="0"/>
              <a:t> </a:t>
            </a:r>
          </a:p>
          <a:p>
            <a:r>
              <a:rPr lang="en-US" b="1" dirty="0" err="1"/>
              <a:t>C.Feedback</a:t>
            </a:r>
            <a:r>
              <a:rPr lang="en-US" b="1" dirty="0"/>
              <a:t> </a:t>
            </a:r>
            <a:r>
              <a:rPr lang="en-US" b="1" dirty="0" err="1"/>
              <a:t>suportiv</a:t>
            </a:r>
            <a:r>
              <a:rPr lang="en-US" b="1" dirty="0"/>
              <a:t> </a:t>
            </a:r>
            <a:r>
              <a:rPr lang="en-US" dirty="0"/>
              <a:t>– </a:t>
            </a:r>
            <a:r>
              <a:rPr lang="en-US" dirty="0" err="1"/>
              <a:t>este</a:t>
            </a:r>
            <a:r>
              <a:rPr lang="en-US" dirty="0"/>
              <a:t> </a:t>
            </a:r>
            <a:r>
              <a:rPr lang="en-US" dirty="0" err="1"/>
              <a:t>posibil</a:t>
            </a:r>
            <a:r>
              <a:rPr lang="en-US" dirty="0"/>
              <a:t> </a:t>
            </a:r>
            <a:r>
              <a:rPr lang="en-US" dirty="0" err="1"/>
              <a:t>sa</a:t>
            </a:r>
            <a:r>
              <a:rPr lang="en-US" dirty="0"/>
              <a:t> </a:t>
            </a:r>
            <a:r>
              <a:rPr lang="en-US" dirty="0" err="1"/>
              <a:t>spui</a:t>
            </a:r>
            <a:r>
              <a:rPr lang="en-US" dirty="0"/>
              <a:t> </a:t>
            </a:r>
            <a:r>
              <a:rPr lang="en-US" dirty="0" err="1"/>
              <a:t>ceea</a:t>
            </a:r>
            <a:r>
              <a:rPr lang="en-US" dirty="0"/>
              <a:t> </a:t>
            </a:r>
            <a:r>
              <a:rPr lang="en-US" dirty="0" err="1"/>
              <a:t>ce</a:t>
            </a:r>
            <a:r>
              <a:rPr lang="en-US" dirty="0"/>
              <a:t> </a:t>
            </a:r>
            <a:r>
              <a:rPr lang="en-US" dirty="0" err="1"/>
              <a:t>ai</a:t>
            </a:r>
            <a:r>
              <a:rPr lang="en-US" dirty="0"/>
              <a:t> de </a:t>
            </a:r>
            <a:r>
              <a:rPr lang="en-US" dirty="0" err="1"/>
              <a:t>spus</a:t>
            </a:r>
            <a:r>
              <a:rPr lang="en-US" dirty="0"/>
              <a:t> in mod </a:t>
            </a:r>
            <a:r>
              <a:rPr lang="en-US" dirty="0" err="1"/>
              <a:t>gentil</a:t>
            </a:r>
            <a:r>
              <a:rPr lang="en-US" dirty="0"/>
              <a:t>, bland </a:t>
            </a:r>
            <a:r>
              <a:rPr lang="en-US" dirty="0" err="1"/>
              <a:t>sau</a:t>
            </a:r>
            <a:r>
              <a:rPr lang="en-US" dirty="0"/>
              <a:t> </a:t>
            </a:r>
            <a:r>
              <a:rPr lang="en-US" dirty="0" err="1"/>
              <a:t>civilizat</a:t>
            </a:r>
            <a:r>
              <a:rPr lang="en-US" dirty="0"/>
              <a:t> </a:t>
            </a:r>
            <a:r>
              <a:rPr lang="en-US" dirty="0" err="1"/>
              <a:t>fara</a:t>
            </a:r>
            <a:r>
              <a:rPr lang="en-US" dirty="0"/>
              <a:t> a rani </a:t>
            </a:r>
            <a:r>
              <a:rPr lang="en-US" dirty="0" err="1"/>
              <a:t>sau</a:t>
            </a:r>
            <a:r>
              <a:rPr lang="en-US" dirty="0"/>
              <a:t> a </a:t>
            </a:r>
            <a:r>
              <a:rPr lang="en-US" dirty="0" err="1"/>
              <a:t>distruge</a:t>
            </a:r>
            <a:r>
              <a:rPr lang="en-US" dirty="0"/>
              <a:t>. </a:t>
            </a:r>
            <a:r>
              <a:rPr lang="en-US" dirty="0" err="1"/>
              <a:t>Chiar</a:t>
            </a:r>
            <a:r>
              <a:rPr lang="en-US" dirty="0"/>
              <a:t> </a:t>
            </a:r>
            <a:r>
              <a:rPr lang="en-US" dirty="0" err="1"/>
              <a:t>si</a:t>
            </a:r>
            <a:r>
              <a:rPr lang="en-US" dirty="0"/>
              <a:t> in </a:t>
            </a:r>
            <a:r>
              <a:rPr lang="en-US" dirty="0" err="1"/>
              <a:t>momentele</a:t>
            </a:r>
            <a:r>
              <a:rPr lang="en-US" dirty="0"/>
              <a:t> de </a:t>
            </a:r>
            <a:r>
              <a:rPr lang="en-US" dirty="0" err="1"/>
              <a:t>tensiune</a:t>
            </a:r>
            <a:r>
              <a:rPr lang="en-US" dirty="0"/>
              <a:t> se </a:t>
            </a:r>
            <a:r>
              <a:rPr lang="en-US" dirty="0" err="1"/>
              <a:t>poate</a:t>
            </a:r>
            <a:r>
              <a:rPr lang="en-US" dirty="0"/>
              <a:t> </a:t>
            </a:r>
            <a:r>
              <a:rPr lang="en-US" dirty="0" err="1"/>
              <a:t>transmite</a:t>
            </a:r>
            <a:r>
              <a:rPr lang="en-US" dirty="0"/>
              <a:t> </a:t>
            </a:r>
            <a:r>
              <a:rPr lang="en-US" dirty="0" err="1"/>
              <a:t>grija</a:t>
            </a:r>
            <a:r>
              <a:rPr lang="en-US" dirty="0"/>
              <a:t> </a:t>
            </a:r>
            <a:r>
              <a:rPr lang="en-US" dirty="0" err="1"/>
              <a:t>si</a:t>
            </a:r>
            <a:r>
              <a:rPr lang="en-US" dirty="0"/>
              <a:t> </a:t>
            </a:r>
            <a:r>
              <a:rPr lang="en-US" dirty="0" err="1"/>
              <a:t>consideratia</a:t>
            </a:r>
            <a:r>
              <a:rPr lang="en-US" dirty="0"/>
              <a:t> ta </a:t>
            </a:r>
            <a:r>
              <a:rPr lang="en-US" dirty="0" err="1"/>
              <a:t>pentru</a:t>
            </a:r>
            <a:r>
              <a:rPr lang="en-US" dirty="0"/>
              <a:t> </a:t>
            </a:r>
            <a:r>
              <a:rPr lang="en-US" dirty="0" err="1"/>
              <a:t>celalalt</a:t>
            </a:r>
            <a:r>
              <a:rPr lang="en-US" dirty="0"/>
              <a:t>, </a:t>
            </a:r>
            <a:r>
              <a:rPr lang="en-US" dirty="0" err="1"/>
              <a:t>fapt</a:t>
            </a:r>
            <a:r>
              <a:rPr lang="en-US" dirty="0"/>
              <a:t> </a:t>
            </a:r>
            <a:r>
              <a:rPr lang="en-US" dirty="0" err="1"/>
              <a:t>ce</a:t>
            </a:r>
            <a:r>
              <a:rPr lang="en-US" dirty="0"/>
              <a:t> </a:t>
            </a:r>
            <a:r>
              <a:rPr lang="en-US" dirty="0" err="1"/>
              <a:t>va</a:t>
            </a:r>
            <a:r>
              <a:rPr lang="en-US" dirty="0"/>
              <a:t> </a:t>
            </a:r>
            <a:r>
              <a:rPr lang="en-US" dirty="0" err="1"/>
              <a:t>demonstra</a:t>
            </a:r>
            <a:r>
              <a:rPr lang="en-US" dirty="0"/>
              <a:t> </a:t>
            </a:r>
            <a:r>
              <a:rPr lang="en-US" dirty="0" err="1"/>
              <a:t>ca</a:t>
            </a:r>
            <a:r>
              <a:rPr lang="en-US" dirty="0"/>
              <a:t> </a:t>
            </a:r>
            <a:r>
              <a:rPr lang="en-US" dirty="0" err="1"/>
              <a:t>si</a:t>
            </a:r>
            <a:r>
              <a:rPr lang="en-US" dirty="0"/>
              <a:t> </a:t>
            </a:r>
            <a:r>
              <a:rPr lang="en-US" dirty="0" err="1"/>
              <a:t>tu</a:t>
            </a:r>
            <a:r>
              <a:rPr lang="en-US" dirty="0"/>
              <a:t> </a:t>
            </a:r>
            <a:r>
              <a:rPr lang="en-US" dirty="0" err="1"/>
              <a:t>consideri</a:t>
            </a:r>
            <a:r>
              <a:rPr lang="en-US" dirty="0"/>
              <a:t> </a:t>
            </a:r>
            <a:r>
              <a:rPr lang="en-US" dirty="0" err="1"/>
              <a:t>problema</a:t>
            </a:r>
            <a:r>
              <a:rPr lang="en-US" dirty="0"/>
              <a:t> </a:t>
            </a:r>
            <a:r>
              <a:rPr lang="en-US" dirty="0" err="1"/>
              <a:t>dezbatuta</a:t>
            </a:r>
            <a:r>
              <a:rPr lang="en-US" dirty="0"/>
              <a:t> la </a:t>
            </a:r>
            <a:r>
              <a:rPr lang="en-US" dirty="0" err="1"/>
              <a:t>fel</a:t>
            </a:r>
            <a:r>
              <a:rPr lang="en-US" dirty="0"/>
              <a:t> de </a:t>
            </a:r>
            <a:r>
              <a:rPr lang="en-US" dirty="0" err="1"/>
              <a:t>importanta</a:t>
            </a:r>
            <a:r>
              <a:rPr lang="en-US" dirty="0"/>
              <a:t> </a:t>
            </a:r>
            <a:r>
              <a:rPr lang="en-US" dirty="0" err="1"/>
              <a:t>ca</a:t>
            </a:r>
            <a:r>
              <a:rPr lang="en-US" dirty="0"/>
              <a:t> </a:t>
            </a:r>
            <a:r>
              <a:rPr lang="en-US" dirty="0" err="1"/>
              <a:t>si</a:t>
            </a:r>
            <a:r>
              <a:rPr lang="en-US" dirty="0"/>
              <a:t> </a:t>
            </a:r>
            <a:r>
              <a:rPr lang="en-US" dirty="0" err="1"/>
              <a:t>partenerul</a:t>
            </a:r>
            <a:r>
              <a:rPr lang="en-US" dirty="0"/>
              <a:t> de </a:t>
            </a:r>
            <a:r>
              <a:rPr lang="en-US" dirty="0" err="1"/>
              <a:t>comunicare</a:t>
            </a:r>
            <a:r>
              <a:rPr lang="en-US" dirty="0"/>
              <a:t>.</a:t>
            </a:r>
          </a:p>
          <a:p>
            <a:endParaRPr lang="ru-RU" dirty="0"/>
          </a:p>
        </p:txBody>
      </p:sp>
    </p:spTree>
    <p:extLst>
      <p:ext uri="{BB962C8B-B14F-4D97-AF65-F5344CB8AC3E}">
        <p14:creationId xmlns:p14="http://schemas.microsoft.com/office/powerpoint/2010/main" val="2279194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normAutofit/>
          </a:bodyPr>
          <a:lstStyle/>
          <a:p>
            <a:pPr marL="0" indent="0" fontAlgn="base">
              <a:buNone/>
            </a:pPr>
            <a:r>
              <a:rPr lang="ro-RO" b="1" dirty="0" smtClean="0"/>
              <a:t>2. Tipuri de bariere in comunicare</a:t>
            </a:r>
          </a:p>
          <a:p>
            <a:pPr marL="0" indent="0" fontAlgn="base">
              <a:buNone/>
            </a:pPr>
            <a:endParaRPr lang="ro-RO" b="1" dirty="0" smtClean="0"/>
          </a:p>
          <a:p>
            <a:pPr fontAlgn="base"/>
            <a:r>
              <a:rPr lang="vi-VN" dirty="0" smtClean="0"/>
              <a:t>a</a:t>
            </a:r>
            <a:r>
              <a:rPr lang="vi-VN" dirty="0"/>
              <a:t>. bariere care ţin de </a:t>
            </a:r>
            <a:r>
              <a:rPr lang="vi-VN" b="1" dirty="0"/>
              <a:t>sistem</a:t>
            </a:r>
            <a:r>
              <a:rPr lang="vi-VN" dirty="0"/>
              <a:t> </a:t>
            </a:r>
            <a:r>
              <a:rPr lang="vi-VN" sz="1800" dirty="0"/>
              <a:t>(identificabile la nivelul agenţilor comunicaţionali: receptor, emiţător, feedback; elementului central al comunicării: mesajul, codarea / decodarea acestuia; în contextul comunicării: canalul de comunicare, mediul, spaţiul, timpul);</a:t>
            </a:r>
          </a:p>
          <a:p>
            <a:pPr fontAlgn="base"/>
            <a:r>
              <a:rPr lang="vi-VN" dirty="0"/>
              <a:t>b. bariere care ţin de </a:t>
            </a:r>
            <a:r>
              <a:rPr lang="vi-VN" b="1" dirty="0"/>
              <a:t>proces</a:t>
            </a:r>
            <a:r>
              <a:rPr lang="vi-VN" dirty="0"/>
              <a:t> </a:t>
            </a:r>
            <a:r>
              <a:rPr lang="vi-VN" sz="2400" dirty="0"/>
              <a:t>(rezultatul interacţiunii din interiorul comunicării).</a:t>
            </a:r>
          </a:p>
          <a:p>
            <a:endParaRPr lang="ru-RU" dirty="0"/>
          </a:p>
        </p:txBody>
      </p:sp>
      <p:pic>
        <p:nvPicPr>
          <p:cNvPr id="4" name="Picture 2" descr="TEHNICI DE FLUIDIZARE A DIALOGULUI (2)ï Interlocutorul simte cÄ e ascultat deoarece  ï poate vorbi fÄrÄ a fi Ã®ntrerupt  ï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7" y="4149080"/>
            <a:ext cx="6048672" cy="27219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6112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EHNICI DE FLUIDIZARE A DIALOGULUI (1)1.ASCULTAREA ACTIVÄâ¢ Fii disponibil cÄtre subiectul comunicÄrii!â¢ DescoperÄ interlo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5183"/>
            <a:ext cx="8638024" cy="64785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9433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TEHNICI DE FLUIDIZARE A DIALOGULUI (3) 2. REFORMULAREA             (Tehnici de reformulare):â¢ rezumarea esenÅ£ialuluiâ¢ rel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09537"/>
            <a:ext cx="8650418" cy="67484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815221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855</TotalTime>
  <Words>926</Words>
  <Application>Microsoft Office PowerPoint</Application>
  <PresentationFormat>Экран (4:3)</PresentationFormat>
  <Paragraphs>102</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Тема Office</vt:lpstr>
      <vt:lpstr>Tema 2.  Bariere în comunicare și aspecte privind eficientizarea comunicării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II.  Bariere în comunicare și aspecte privind eficientizarea comunicării</dc:title>
  <dc:creator>Пользователь Windows</dc:creator>
  <cp:lastModifiedBy>Пользователь Windows</cp:lastModifiedBy>
  <cp:revision>13</cp:revision>
  <dcterms:created xsi:type="dcterms:W3CDTF">2019-02-04T09:42:07Z</dcterms:created>
  <dcterms:modified xsi:type="dcterms:W3CDTF">2019-02-06T19:16:24Z</dcterms:modified>
</cp:coreProperties>
</file>