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0" r:id="rId2"/>
  </p:sldMasterIdLst>
  <p:notesMasterIdLst>
    <p:notesMasterId r:id="rId15"/>
  </p:notesMasterIdLst>
  <p:sldIdLst>
    <p:sldId id="256" r:id="rId3"/>
    <p:sldId id="276" r:id="rId4"/>
    <p:sldId id="329" r:id="rId5"/>
    <p:sldId id="334" r:id="rId6"/>
    <p:sldId id="335" r:id="rId7"/>
    <p:sldId id="336" r:id="rId8"/>
    <p:sldId id="337" r:id="rId9"/>
    <p:sldId id="338" r:id="rId10"/>
    <p:sldId id="317" r:id="rId11"/>
    <p:sldId id="330" r:id="rId12"/>
    <p:sldId id="332" r:id="rId13"/>
    <p:sldId id="333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69894" autoAdjust="0"/>
  </p:normalViewPr>
  <p:slideViewPr>
    <p:cSldViewPr snapToGrid="0" showGuides="1">
      <p:cViewPr varScale="1">
        <p:scale>
          <a:sx n="88" d="100"/>
          <a:sy n="88" d="100"/>
        </p:scale>
        <p:origin x="456" y="9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50AC6-DB2B-4356-9B76-2AEF9155C57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0EF97F1-BDE7-464B-8BFA-6AD93BD680A1}">
      <dgm:prSet/>
      <dgm:spPr/>
      <dgm:t>
        <a:bodyPr/>
        <a:lstStyle/>
        <a:p>
          <a:r>
            <a:rPr lang="ro-RO" b="1"/>
            <a:t>SO multi-user: </a:t>
          </a:r>
          <a:r>
            <a:rPr lang="ro-RO"/>
            <a:t>permite ca doi sau mai multi utilizatori sa ruleze programe in acelasi</a:t>
          </a:r>
          <a:r>
            <a:rPr lang="ro-RO" b="1"/>
            <a:t> </a:t>
          </a:r>
          <a:r>
            <a:rPr lang="ro-RO"/>
            <a:t>timp;</a:t>
          </a:r>
          <a:endParaRPr lang="en-US"/>
        </a:p>
      </dgm:t>
    </dgm:pt>
    <dgm:pt modelId="{754792E2-F5BE-4249-BD39-9A8A2908554E}" type="parTrans" cxnId="{D3D084A7-4DA1-4EA4-9B1D-798ECE7FFDEE}">
      <dgm:prSet/>
      <dgm:spPr/>
      <dgm:t>
        <a:bodyPr/>
        <a:lstStyle/>
        <a:p>
          <a:endParaRPr lang="en-US"/>
        </a:p>
      </dgm:t>
    </dgm:pt>
    <dgm:pt modelId="{C1C386F2-FA05-4319-9E2F-E22248839E85}" type="sibTrans" cxnId="{D3D084A7-4DA1-4EA4-9B1D-798ECE7FFDEE}">
      <dgm:prSet/>
      <dgm:spPr/>
      <dgm:t>
        <a:bodyPr/>
        <a:lstStyle/>
        <a:p>
          <a:endParaRPr lang="en-US"/>
        </a:p>
      </dgm:t>
    </dgm:pt>
    <dgm:pt modelId="{141B10A7-EDC8-4A50-9CBA-6815C3894355}">
      <dgm:prSet/>
      <dgm:spPr/>
      <dgm:t>
        <a:bodyPr/>
        <a:lstStyle/>
        <a:p>
          <a:r>
            <a:rPr lang="ro-RO" b="1"/>
            <a:t>SO multi processing: </a:t>
          </a:r>
          <a:r>
            <a:rPr lang="ro-RO"/>
            <a:t>suporta rularea unui program pe mai multe procesoare;</a:t>
          </a:r>
          <a:endParaRPr lang="en-US"/>
        </a:p>
      </dgm:t>
    </dgm:pt>
    <dgm:pt modelId="{B915F541-6F6D-46ED-9F49-5D869465C3BD}" type="parTrans" cxnId="{3F864AB2-FCA5-4699-8D19-8D5CC69281D3}">
      <dgm:prSet/>
      <dgm:spPr/>
      <dgm:t>
        <a:bodyPr/>
        <a:lstStyle/>
        <a:p>
          <a:endParaRPr lang="en-US"/>
        </a:p>
      </dgm:t>
    </dgm:pt>
    <dgm:pt modelId="{1D512C7B-1001-4964-8A87-C8E2BF51AD0B}" type="sibTrans" cxnId="{3F864AB2-FCA5-4699-8D19-8D5CC69281D3}">
      <dgm:prSet/>
      <dgm:spPr/>
      <dgm:t>
        <a:bodyPr/>
        <a:lstStyle/>
        <a:p>
          <a:endParaRPr lang="en-US"/>
        </a:p>
      </dgm:t>
    </dgm:pt>
    <dgm:pt modelId="{D6E34AA4-7DFD-427C-AF70-A184939C0264}">
      <dgm:prSet/>
      <dgm:spPr/>
      <dgm:t>
        <a:bodyPr/>
        <a:lstStyle/>
        <a:p>
          <a:r>
            <a:rPr lang="ro-RO" b="1"/>
            <a:t>SO multi-tasking: </a:t>
          </a:r>
          <a:r>
            <a:rPr lang="ro-RO"/>
            <a:t>permit ca mai multe programe sa ruleze deoadata;</a:t>
          </a:r>
          <a:endParaRPr lang="en-US"/>
        </a:p>
      </dgm:t>
    </dgm:pt>
    <dgm:pt modelId="{BB2F28D5-C330-4920-A16B-A268C63F7F9C}" type="parTrans" cxnId="{CF4C0195-D4EB-419D-8AC1-30B0751ACDD6}">
      <dgm:prSet/>
      <dgm:spPr/>
      <dgm:t>
        <a:bodyPr/>
        <a:lstStyle/>
        <a:p>
          <a:endParaRPr lang="en-US"/>
        </a:p>
      </dgm:t>
    </dgm:pt>
    <dgm:pt modelId="{20285B30-4E57-4B41-B3F0-98DF5910338C}" type="sibTrans" cxnId="{CF4C0195-D4EB-419D-8AC1-30B0751ACDD6}">
      <dgm:prSet/>
      <dgm:spPr/>
      <dgm:t>
        <a:bodyPr/>
        <a:lstStyle/>
        <a:p>
          <a:endParaRPr lang="en-US"/>
        </a:p>
      </dgm:t>
    </dgm:pt>
    <dgm:pt modelId="{8B4C6BCC-3C9F-4218-86E3-3BC6235281A2}">
      <dgm:prSet/>
      <dgm:spPr/>
      <dgm:t>
        <a:bodyPr/>
        <a:lstStyle/>
        <a:p>
          <a:r>
            <a:rPr lang="ro-RO" b="1"/>
            <a:t>SO multi-threading: </a:t>
          </a:r>
          <a:r>
            <a:rPr lang="ro-RO"/>
            <a:t>permit ca diferite parti a unui program sa ruleze deodata;</a:t>
          </a:r>
          <a:endParaRPr lang="en-US"/>
        </a:p>
      </dgm:t>
    </dgm:pt>
    <dgm:pt modelId="{4FB0808C-7377-4BBA-969B-63D8E254B3EB}" type="parTrans" cxnId="{6D6DE7B5-C647-4CE1-988F-A2299E9003C5}">
      <dgm:prSet/>
      <dgm:spPr/>
      <dgm:t>
        <a:bodyPr/>
        <a:lstStyle/>
        <a:p>
          <a:endParaRPr lang="en-US"/>
        </a:p>
      </dgm:t>
    </dgm:pt>
    <dgm:pt modelId="{C3BD4AC0-0000-49AA-A493-6211093165D9}" type="sibTrans" cxnId="{6D6DE7B5-C647-4CE1-988F-A2299E9003C5}">
      <dgm:prSet/>
      <dgm:spPr/>
      <dgm:t>
        <a:bodyPr/>
        <a:lstStyle/>
        <a:p>
          <a:endParaRPr lang="en-US"/>
        </a:p>
      </dgm:t>
    </dgm:pt>
    <dgm:pt modelId="{E0E97CF6-049D-417C-A929-5D30322D60BD}">
      <dgm:prSet/>
      <dgm:spPr/>
      <dgm:t>
        <a:bodyPr/>
        <a:lstStyle/>
        <a:p>
          <a:r>
            <a:rPr lang="ro-RO" b="1"/>
            <a:t>SO real time: </a:t>
          </a:r>
          <a:r>
            <a:rPr lang="ro-RO"/>
            <a:t>raspund la intrari instantaneu.</a:t>
          </a:r>
          <a:endParaRPr lang="en-US"/>
        </a:p>
      </dgm:t>
    </dgm:pt>
    <dgm:pt modelId="{FA72318F-CF33-45A6-AD81-5411047A57E9}" type="parTrans" cxnId="{70BA9D53-973F-48DF-860E-B77284EC5719}">
      <dgm:prSet/>
      <dgm:spPr/>
      <dgm:t>
        <a:bodyPr/>
        <a:lstStyle/>
        <a:p>
          <a:endParaRPr lang="en-US"/>
        </a:p>
      </dgm:t>
    </dgm:pt>
    <dgm:pt modelId="{DDF49DBE-C3B7-4A7F-A9D4-EAA6A63AFF25}" type="sibTrans" cxnId="{70BA9D53-973F-48DF-860E-B77284EC5719}">
      <dgm:prSet/>
      <dgm:spPr/>
      <dgm:t>
        <a:bodyPr/>
        <a:lstStyle/>
        <a:p>
          <a:endParaRPr lang="en-US"/>
        </a:p>
      </dgm:t>
    </dgm:pt>
    <dgm:pt modelId="{2686AF31-660D-440D-A493-E0DA99990210}">
      <dgm:prSet/>
      <dgm:spPr/>
      <dgm:t>
        <a:bodyPr/>
        <a:lstStyle/>
        <a:p>
          <a:r>
            <a:rPr lang="ro-RO" b="1"/>
            <a:t>SO </a:t>
          </a:r>
          <a:r>
            <a:rPr lang="ro-RO"/>
            <a:t>pe baza de comenzi, deseori prescurtat ca DOS;</a:t>
          </a:r>
          <a:r>
            <a:rPr lang="fr-BE"/>
            <a:t> (</a:t>
          </a:r>
          <a:r>
            <a:rPr lang="ro-RO" i="1"/>
            <a:t>dezvoltat de Microsoft pentru calculatoare IBM</a:t>
          </a:r>
          <a:r>
            <a:rPr lang="en-US" i="1"/>
            <a:t>)</a:t>
          </a:r>
          <a:endParaRPr lang="en-US"/>
        </a:p>
      </dgm:t>
    </dgm:pt>
    <dgm:pt modelId="{B5005916-F034-4C50-A17F-40AA97DE034F}" type="parTrans" cxnId="{6EB51F0B-A01E-43EA-8EB4-2B663C9965DE}">
      <dgm:prSet/>
      <dgm:spPr/>
      <dgm:t>
        <a:bodyPr/>
        <a:lstStyle/>
        <a:p>
          <a:endParaRPr lang="en-US"/>
        </a:p>
      </dgm:t>
    </dgm:pt>
    <dgm:pt modelId="{01CE4DF8-AD34-4501-96E7-EB874BA669B5}" type="sibTrans" cxnId="{6EB51F0B-A01E-43EA-8EB4-2B663C9965DE}">
      <dgm:prSet/>
      <dgm:spPr/>
      <dgm:t>
        <a:bodyPr/>
        <a:lstStyle/>
        <a:p>
          <a:endParaRPr lang="en-US"/>
        </a:p>
      </dgm:t>
    </dgm:pt>
    <dgm:pt modelId="{DE28829D-B7DC-4F71-BE65-3C652CE72BC3}" type="pres">
      <dgm:prSet presAssocID="{6FF50AC6-DB2B-4356-9B76-2AEF9155C5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9D74A3-0026-4C63-A2DE-9A7098F5FB32}" type="pres">
      <dgm:prSet presAssocID="{10EF97F1-BDE7-464B-8BFA-6AD93BD680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55CC-2D0E-4316-9C99-C3EED21A38DA}" type="pres">
      <dgm:prSet presAssocID="{C1C386F2-FA05-4319-9E2F-E22248839E85}" presName="sibTrans" presStyleCnt="0"/>
      <dgm:spPr/>
    </dgm:pt>
    <dgm:pt modelId="{E4435704-9EC0-41D3-84CD-CB5BA8371682}" type="pres">
      <dgm:prSet presAssocID="{141B10A7-EDC8-4A50-9CBA-6815C389435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A19B-152D-4972-9E2D-764BEE4C5B86}" type="pres">
      <dgm:prSet presAssocID="{1D512C7B-1001-4964-8A87-C8E2BF51AD0B}" presName="sibTrans" presStyleCnt="0"/>
      <dgm:spPr/>
    </dgm:pt>
    <dgm:pt modelId="{B99858A2-B415-4902-AE56-1D1D60863DA0}" type="pres">
      <dgm:prSet presAssocID="{D6E34AA4-7DFD-427C-AF70-A184939C02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41573-93D1-4EF6-8E53-77C2F6626A7E}" type="pres">
      <dgm:prSet presAssocID="{20285B30-4E57-4B41-B3F0-98DF5910338C}" presName="sibTrans" presStyleCnt="0"/>
      <dgm:spPr/>
    </dgm:pt>
    <dgm:pt modelId="{52C64CDC-3390-4F05-A6EF-B47B0F954AD8}" type="pres">
      <dgm:prSet presAssocID="{8B4C6BCC-3C9F-4218-86E3-3BC6235281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0177B-D68A-40F4-A2FC-3F9DD57ADB35}" type="pres">
      <dgm:prSet presAssocID="{C3BD4AC0-0000-49AA-A493-6211093165D9}" presName="sibTrans" presStyleCnt="0"/>
      <dgm:spPr/>
    </dgm:pt>
    <dgm:pt modelId="{AAE665AB-8B89-4BF0-BBCE-CE8ED8A2B0BA}" type="pres">
      <dgm:prSet presAssocID="{E0E97CF6-049D-417C-A929-5D30322D60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4A96B-15E7-4635-BF8E-38AA1C053ADF}" type="pres">
      <dgm:prSet presAssocID="{DDF49DBE-C3B7-4A7F-A9D4-EAA6A63AFF25}" presName="sibTrans" presStyleCnt="0"/>
      <dgm:spPr/>
    </dgm:pt>
    <dgm:pt modelId="{7FFBACBD-2FCD-44EE-9F75-EC103CD052E9}" type="pres">
      <dgm:prSet presAssocID="{2686AF31-660D-440D-A493-E0DA999902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D5A91-4A14-4B90-BA14-F8DD90305BDD}" type="presOf" srcId="{D6E34AA4-7DFD-427C-AF70-A184939C0264}" destId="{B99858A2-B415-4902-AE56-1D1D60863DA0}" srcOrd="0" destOrd="0" presId="urn:microsoft.com/office/officeart/2005/8/layout/default"/>
    <dgm:cxn modelId="{4722713B-244A-46EB-BF96-2CAA4A2DCA3A}" type="presOf" srcId="{10EF97F1-BDE7-464B-8BFA-6AD93BD680A1}" destId="{939D74A3-0026-4C63-A2DE-9A7098F5FB32}" srcOrd="0" destOrd="0" presId="urn:microsoft.com/office/officeart/2005/8/layout/default"/>
    <dgm:cxn modelId="{70BA9D53-973F-48DF-860E-B77284EC5719}" srcId="{6FF50AC6-DB2B-4356-9B76-2AEF9155C576}" destId="{E0E97CF6-049D-417C-A929-5D30322D60BD}" srcOrd="4" destOrd="0" parTransId="{FA72318F-CF33-45A6-AD81-5411047A57E9}" sibTransId="{DDF49DBE-C3B7-4A7F-A9D4-EAA6A63AFF25}"/>
    <dgm:cxn modelId="{C09A13BF-1009-418E-AFCF-3FD0438D0F23}" type="presOf" srcId="{141B10A7-EDC8-4A50-9CBA-6815C3894355}" destId="{E4435704-9EC0-41D3-84CD-CB5BA8371682}" srcOrd="0" destOrd="0" presId="urn:microsoft.com/office/officeart/2005/8/layout/default"/>
    <dgm:cxn modelId="{6EB51F0B-A01E-43EA-8EB4-2B663C9965DE}" srcId="{6FF50AC6-DB2B-4356-9B76-2AEF9155C576}" destId="{2686AF31-660D-440D-A493-E0DA99990210}" srcOrd="5" destOrd="0" parTransId="{B5005916-F034-4C50-A17F-40AA97DE034F}" sibTransId="{01CE4DF8-AD34-4501-96E7-EB874BA669B5}"/>
    <dgm:cxn modelId="{6D6DE7B5-C647-4CE1-988F-A2299E9003C5}" srcId="{6FF50AC6-DB2B-4356-9B76-2AEF9155C576}" destId="{8B4C6BCC-3C9F-4218-86E3-3BC6235281A2}" srcOrd="3" destOrd="0" parTransId="{4FB0808C-7377-4BBA-969B-63D8E254B3EB}" sibTransId="{C3BD4AC0-0000-49AA-A493-6211093165D9}"/>
    <dgm:cxn modelId="{3F864AB2-FCA5-4699-8D19-8D5CC69281D3}" srcId="{6FF50AC6-DB2B-4356-9B76-2AEF9155C576}" destId="{141B10A7-EDC8-4A50-9CBA-6815C3894355}" srcOrd="1" destOrd="0" parTransId="{B915F541-6F6D-46ED-9F49-5D869465C3BD}" sibTransId="{1D512C7B-1001-4964-8A87-C8E2BF51AD0B}"/>
    <dgm:cxn modelId="{35115CB1-0F6A-4988-8419-EC828E094015}" type="presOf" srcId="{6FF50AC6-DB2B-4356-9B76-2AEF9155C576}" destId="{DE28829D-B7DC-4F71-BE65-3C652CE72BC3}" srcOrd="0" destOrd="0" presId="urn:microsoft.com/office/officeart/2005/8/layout/default"/>
    <dgm:cxn modelId="{FE9D5BC2-A26F-459B-A4B6-7C87ED1E7F96}" type="presOf" srcId="{2686AF31-660D-440D-A493-E0DA99990210}" destId="{7FFBACBD-2FCD-44EE-9F75-EC103CD052E9}" srcOrd="0" destOrd="0" presId="urn:microsoft.com/office/officeart/2005/8/layout/default"/>
    <dgm:cxn modelId="{3D39C2CA-615B-4BE6-839B-1EC4D07F2E35}" type="presOf" srcId="{E0E97CF6-049D-417C-A929-5D30322D60BD}" destId="{AAE665AB-8B89-4BF0-BBCE-CE8ED8A2B0BA}" srcOrd="0" destOrd="0" presId="urn:microsoft.com/office/officeart/2005/8/layout/default"/>
    <dgm:cxn modelId="{D3D084A7-4DA1-4EA4-9B1D-798ECE7FFDEE}" srcId="{6FF50AC6-DB2B-4356-9B76-2AEF9155C576}" destId="{10EF97F1-BDE7-464B-8BFA-6AD93BD680A1}" srcOrd="0" destOrd="0" parTransId="{754792E2-F5BE-4249-BD39-9A8A2908554E}" sibTransId="{C1C386F2-FA05-4319-9E2F-E22248839E85}"/>
    <dgm:cxn modelId="{98EEEFDF-76C3-4F32-83C3-D1833168FD39}" type="presOf" srcId="{8B4C6BCC-3C9F-4218-86E3-3BC6235281A2}" destId="{52C64CDC-3390-4F05-A6EF-B47B0F954AD8}" srcOrd="0" destOrd="0" presId="urn:microsoft.com/office/officeart/2005/8/layout/default"/>
    <dgm:cxn modelId="{CF4C0195-D4EB-419D-8AC1-30B0751ACDD6}" srcId="{6FF50AC6-DB2B-4356-9B76-2AEF9155C576}" destId="{D6E34AA4-7DFD-427C-AF70-A184939C0264}" srcOrd="2" destOrd="0" parTransId="{BB2F28D5-C330-4920-A16B-A268C63F7F9C}" sibTransId="{20285B30-4E57-4B41-B3F0-98DF5910338C}"/>
    <dgm:cxn modelId="{442830F2-BE38-4C81-AFA8-A1C1D8876B38}" type="presParOf" srcId="{DE28829D-B7DC-4F71-BE65-3C652CE72BC3}" destId="{939D74A3-0026-4C63-A2DE-9A7098F5FB32}" srcOrd="0" destOrd="0" presId="urn:microsoft.com/office/officeart/2005/8/layout/default"/>
    <dgm:cxn modelId="{6FDA2690-B601-409C-A7AE-54DF799BCA82}" type="presParOf" srcId="{DE28829D-B7DC-4F71-BE65-3C652CE72BC3}" destId="{2EE955CC-2D0E-4316-9C99-C3EED21A38DA}" srcOrd="1" destOrd="0" presId="urn:microsoft.com/office/officeart/2005/8/layout/default"/>
    <dgm:cxn modelId="{0435CC33-2862-4E95-98A1-D541554FBFA1}" type="presParOf" srcId="{DE28829D-B7DC-4F71-BE65-3C652CE72BC3}" destId="{E4435704-9EC0-41D3-84CD-CB5BA8371682}" srcOrd="2" destOrd="0" presId="urn:microsoft.com/office/officeart/2005/8/layout/default"/>
    <dgm:cxn modelId="{226AA490-2BDF-487D-B449-0B3270328F94}" type="presParOf" srcId="{DE28829D-B7DC-4F71-BE65-3C652CE72BC3}" destId="{67A7A19B-152D-4972-9E2D-764BEE4C5B86}" srcOrd="3" destOrd="0" presId="urn:microsoft.com/office/officeart/2005/8/layout/default"/>
    <dgm:cxn modelId="{DB559296-A830-4D74-956A-15A94167DABC}" type="presParOf" srcId="{DE28829D-B7DC-4F71-BE65-3C652CE72BC3}" destId="{B99858A2-B415-4902-AE56-1D1D60863DA0}" srcOrd="4" destOrd="0" presId="urn:microsoft.com/office/officeart/2005/8/layout/default"/>
    <dgm:cxn modelId="{CE70C0D0-C21B-476D-B068-CC0F49823E22}" type="presParOf" srcId="{DE28829D-B7DC-4F71-BE65-3C652CE72BC3}" destId="{82041573-93D1-4EF6-8E53-77C2F6626A7E}" srcOrd="5" destOrd="0" presId="urn:microsoft.com/office/officeart/2005/8/layout/default"/>
    <dgm:cxn modelId="{90E3F667-15EC-4476-848B-92CFB7687823}" type="presParOf" srcId="{DE28829D-B7DC-4F71-BE65-3C652CE72BC3}" destId="{52C64CDC-3390-4F05-A6EF-B47B0F954AD8}" srcOrd="6" destOrd="0" presId="urn:microsoft.com/office/officeart/2005/8/layout/default"/>
    <dgm:cxn modelId="{02282846-0420-47F9-8AD7-596CB09B3887}" type="presParOf" srcId="{DE28829D-B7DC-4F71-BE65-3C652CE72BC3}" destId="{B040177B-D68A-40F4-A2FC-3F9DD57ADB35}" srcOrd="7" destOrd="0" presId="urn:microsoft.com/office/officeart/2005/8/layout/default"/>
    <dgm:cxn modelId="{F2B3A823-22B0-4127-A323-AB0D9769E0D6}" type="presParOf" srcId="{DE28829D-B7DC-4F71-BE65-3C652CE72BC3}" destId="{AAE665AB-8B89-4BF0-BBCE-CE8ED8A2B0BA}" srcOrd="8" destOrd="0" presId="urn:microsoft.com/office/officeart/2005/8/layout/default"/>
    <dgm:cxn modelId="{0FF45EE1-F7BA-4F9D-8090-CC297963433B}" type="presParOf" srcId="{DE28829D-B7DC-4F71-BE65-3C652CE72BC3}" destId="{93B4A96B-15E7-4635-BF8E-38AA1C053ADF}" srcOrd="9" destOrd="0" presId="urn:microsoft.com/office/officeart/2005/8/layout/default"/>
    <dgm:cxn modelId="{A136C8A2-7BFB-4911-B571-AADA431CF701}" type="presParOf" srcId="{DE28829D-B7DC-4F71-BE65-3C652CE72BC3}" destId="{7FFBACBD-2FCD-44EE-9F75-EC103CD052E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D74A3-0026-4C63-A2DE-9A7098F5FB32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multi-user: </a:t>
          </a:r>
          <a:r>
            <a:rPr lang="ro-RO" sz="2500" kern="1200"/>
            <a:t>permite ca doi sau mai multi utilizatori sa ruleze programe in acelasi</a:t>
          </a:r>
          <a:r>
            <a:rPr lang="ro-RO" sz="2500" b="1" kern="1200"/>
            <a:t> </a:t>
          </a:r>
          <a:r>
            <a:rPr lang="ro-RO" sz="2500" kern="1200"/>
            <a:t>timp;</a:t>
          </a:r>
          <a:endParaRPr lang="en-US" sz="2500" kern="1200"/>
        </a:p>
      </dsp:txBody>
      <dsp:txXfrm>
        <a:off x="0" y="39687"/>
        <a:ext cx="3286125" cy="1971675"/>
      </dsp:txXfrm>
    </dsp:sp>
    <dsp:sp modelId="{E4435704-9EC0-41D3-84CD-CB5BA837168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multi processing: </a:t>
          </a:r>
          <a:r>
            <a:rPr lang="ro-RO" sz="2500" kern="1200"/>
            <a:t>suporta rularea unui program pe mai multe procesoare;</a:t>
          </a:r>
          <a:endParaRPr lang="en-US" sz="2500" kern="1200"/>
        </a:p>
      </dsp:txBody>
      <dsp:txXfrm>
        <a:off x="3614737" y="39687"/>
        <a:ext cx="3286125" cy="1971675"/>
      </dsp:txXfrm>
    </dsp:sp>
    <dsp:sp modelId="{B99858A2-B415-4902-AE56-1D1D60863DA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multi-tasking: </a:t>
          </a:r>
          <a:r>
            <a:rPr lang="ro-RO" sz="2500" kern="1200"/>
            <a:t>permit ca mai multe programe sa ruleze deoadata;</a:t>
          </a:r>
          <a:endParaRPr lang="en-US" sz="2500" kern="1200"/>
        </a:p>
      </dsp:txBody>
      <dsp:txXfrm>
        <a:off x="7229475" y="39687"/>
        <a:ext cx="3286125" cy="1971675"/>
      </dsp:txXfrm>
    </dsp:sp>
    <dsp:sp modelId="{52C64CDC-3390-4F05-A6EF-B47B0F954AD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multi-threading: </a:t>
          </a:r>
          <a:r>
            <a:rPr lang="ro-RO" sz="2500" kern="1200"/>
            <a:t>permit ca diferite parti a unui program sa ruleze deodata;</a:t>
          </a:r>
          <a:endParaRPr lang="en-US" sz="2500" kern="1200"/>
        </a:p>
      </dsp:txBody>
      <dsp:txXfrm>
        <a:off x="0" y="2339975"/>
        <a:ext cx="3286125" cy="1971675"/>
      </dsp:txXfrm>
    </dsp:sp>
    <dsp:sp modelId="{AAE665AB-8B89-4BF0-BBCE-CE8ED8A2B0B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real time: </a:t>
          </a:r>
          <a:r>
            <a:rPr lang="ro-RO" sz="2500" kern="1200"/>
            <a:t>raspund la intrari instantaneu.</a:t>
          </a:r>
          <a:endParaRPr lang="en-US" sz="2500" kern="1200"/>
        </a:p>
      </dsp:txBody>
      <dsp:txXfrm>
        <a:off x="3614737" y="2339975"/>
        <a:ext cx="3286125" cy="1971675"/>
      </dsp:txXfrm>
    </dsp:sp>
    <dsp:sp modelId="{7FFBACBD-2FCD-44EE-9F75-EC103CD052E9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1" kern="1200"/>
            <a:t>SO </a:t>
          </a:r>
          <a:r>
            <a:rPr lang="ro-RO" sz="2500" kern="1200"/>
            <a:t>pe baza de comenzi, deseori prescurtat ca DOS;</a:t>
          </a:r>
          <a:r>
            <a:rPr lang="fr-BE" sz="2500" kern="1200"/>
            <a:t> (</a:t>
          </a:r>
          <a:r>
            <a:rPr lang="ro-RO" sz="2500" i="1" kern="1200"/>
            <a:t>dezvoltat de Microsoft pentru calculatoare IBM</a:t>
          </a:r>
          <a:r>
            <a:rPr lang="en-US" sz="2500" i="1" kern="1200"/>
            <a:t>)</a:t>
          </a:r>
          <a:endParaRPr lang="en-US" sz="25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EEAC5-8B55-4FEC-B93D-E995CECA1B9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3913C-D5AB-495B-82B2-09A7E880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4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3913C-D5AB-495B-82B2-09A7E880CB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3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5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4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3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76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0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6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28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6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7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4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28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80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82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75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30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27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512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8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67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8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0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04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2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4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4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2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9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6683" y="2206821"/>
            <a:ext cx="7144707" cy="28302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/>
              <a:t>Tema</a:t>
            </a:r>
            <a:r>
              <a:rPr lang="en-US" sz="4000" b="1" dirty="0"/>
              <a:t>:</a:t>
            </a:r>
            <a:r>
              <a:rPr lang="en-US" sz="4000" dirty="0"/>
              <a:t> </a:t>
            </a:r>
            <a:r>
              <a:rPr lang="en-US" sz="4000" dirty="0" smtClean="0"/>
              <a:t>“</a:t>
            </a:r>
            <a:r>
              <a:rPr lang="ro-RO" sz="4400" b="1" dirty="0" smtClean="0"/>
              <a:t>Software-ul </a:t>
            </a:r>
            <a:r>
              <a:rPr lang="ro-RO" sz="4400" b="1" dirty="0"/>
              <a:t>sistemelor de </a:t>
            </a:r>
            <a:r>
              <a:rPr lang="ro-RO" sz="4400" b="1" dirty="0" smtClean="0"/>
              <a:t>calcul</a:t>
            </a:r>
            <a:r>
              <a:rPr lang="en-US" sz="4400" b="1" dirty="0" smtClean="0"/>
              <a:t>.</a:t>
            </a:r>
            <a:r>
              <a:rPr lang="ro-RO" sz="4400" b="1" dirty="0" smtClean="0"/>
              <a:t> </a:t>
            </a:r>
            <a:r>
              <a:rPr lang="en-US" sz="4400" b="1" dirty="0"/>
              <a:t> </a:t>
            </a:r>
            <a:r>
              <a:rPr lang="en-US" sz="4400" b="1" dirty="0" smtClean="0"/>
              <a:t>N</a:t>
            </a:r>
            <a:r>
              <a:rPr lang="ro-RO" sz="4400" b="1" dirty="0" smtClean="0"/>
              <a:t>otiuni </a:t>
            </a:r>
            <a:r>
              <a:rPr lang="ro-RO" sz="4400" b="1" dirty="0"/>
              <a:t>generale</a:t>
            </a:r>
            <a:r>
              <a:rPr lang="en-US" sz="4400" b="1" dirty="0" smtClean="0"/>
              <a:t>.”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05" y="5278130"/>
            <a:ext cx="282269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C52ED567-06B3-4107-9773-BBB6BD786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51" y="2260457"/>
            <a:ext cx="6155266" cy="4351866"/>
          </a:xfrm>
        </p:spPr>
        <p:txBody>
          <a:bodyPr anchor="ctr">
            <a:normAutofit fontScale="85000" lnSpcReduction="20000"/>
          </a:bodyPr>
          <a:lstStyle/>
          <a:p>
            <a:pPr lvl="0"/>
            <a:r>
              <a:rPr lang="ro-RO" b="1" dirty="0"/>
              <a:t>Windows 1-1985</a:t>
            </a:r>
            <a:endParaRPr lang="en-US" b="1" dirty="0"/>
          </a:p>
          <a:p>
            <a:pPr lvl="0"/>
            <a:r>
              <a:rPr lang="ro-RO" b="1" dirty="0"/>
              <a:t>Windows 2-1987</a:t>
            </a:r>
            <a:endParaRPr lang="en-US" b="1" dirty="0"/>
          </a:p>
          <a:p>
            <a:pPr lvl="0"/>
            <a:r>
              <a:rPr lang="ro-RO" b="1" dirty="0"/>
              <a:t>Windows 3 si 3.1-1990 (1992)</a:t>
            </a:r>
            <a:endParaRPr lang="en-US" b="1" dirty="0"/>
          </a:p>
          <a:p>
            <a:pPr lvl="0"/>
            <a:r>
              <a:rPr lang="ro-RO" b="1" dirty="0"/>
              <a:t>Windows 95 (August 1995)</a:t>
            </a:r>
            <a:endParaRPr lang="en-US" b="1" dirty="0"/>
          </a:p>
          <a:p>
            <a:pPr lvl="0"/>
            <a:r>
              <a:rPr lang="ro-RO" b="1" dirty="0"/>
              <a:t>Windows 98 (Iunie 1998)</a:t>
            </a:r>
            <a:endParaRPr lang="en-US" dirty="0"/>
          </a:p>
          <a:p>
            <a:pPr lvl="0"/>
            <a:r>
              <a:rPr lang="ro-RO" b="1" dirty="0"/>
              <a:t>Windows 2000 (Februarie 2000)</a:t>
            </a:r>
            <a:endParaRPr lang="en-US" b="1" dirty="0"/>
          </a:p>
          <a:p>
            <a:pPr lvl="0"/>
            <a:r>
              <a:rPr lang="ro-RO" b="1" dirty="0"/>
              <a:t>Windows Vista (Ianuarie 2007)</a:t>
            </a:r>
            <a:endParaRPr lang="en-US" b="1" dirty="0"/>
          </a:p>
          <a:p>
            <a:pPr lvl="0"/>
            <a:r>
              <a:rPr lang="ro-RO" b="1" dirty="0"/>
              <a:t>Windows 7 (Octombrie 2009)</a:t>
            </a:r>
            <a:endParaRPr lang="en-US" b="1" dirty="0"/>
          </a:p>
          <a:p>
            <a:pPr lvl="0"/>
            <a:r>
              <a:rPr lang="ro-RO" b="1" dirty="0"/>
              <a:t>Windows 8 (Octombrie 2012)</a:t>
            </a:r>
            <a:endParaRPr lang="en-US" b="1" dirty="0"/>
          </a:p>
          <a:p>
            <a:pPr lvl="0"/>
            <a:r>
              <a:rPr lang="ro-RO" b="1" dirty="0"/>
              <a:t>Windows 10 (Septembrie 2014</a:t>
            </a:r>
            <a:r>
              <a:rPr lang="ro-RO" b="1" dirty="0" smtClean="0"/>
              <a:t>)</a:t>
            </a:r>
            <a:endParaRPr lang="en-US" b="1" dirty="0" smtClean="0"/>
          </a:p>
          <a:p>
            <a:pPr lvl="0"/>
            <a:r>
              <a:rPr lang="en-US" b="1" dirty="0"/>
              <a:t>Windows 11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Octombrie</a:t>
            </a:r>
            <a:r>
              <a:rPr lang="en-US" b="1" dirty="0" smtClean="0"/>
              <a:t> 2021)</a:t>
            </a:r>
            <a:endParaRPr lang="fr-BE" dirty="0"/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749154" y="433952"/>
            <a:ext cx="4133310" cy="138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/>
              <a:t>Istoria</a:t>
            </a:r>
            <a:r>
              <a:rPr lang="en-US" sz="3600" b="1" dirty="0" smtClean="0"/>
              <a:t> </a:t>
            </a:r>
            <a:r>
              <a:rPr lang="ro-RO" sz="3600" b="1" dirty="0" smtClean="0"/>
              <a:t>Windows</a:t>
            </a:r>
            <a:endParaRPr lang="en-US" sz="3600" dirty="0" smtClean="0"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6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ow to upgrade to Windows 10 for free after July 29 - CNET">
            <a:extLst>
              <a:ext uri="{FF2B5EF4-FFF2-40B4-BE49-F238E27FC236}">
                <a16:creationId xmlns="" xmlns:a16="http://schemas.microsoft.com/office/drawing/2014/main" id="{0A2E786C-C49D-4867-B5CF-380F2931D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11331"/>
          <a:stretch/>
        </p:blipFill>
        <p:spPr bwMode="auto">
          <a:xfrm>
            <a:off x="7183535" y="1592873"/>
            <a:ext cx="4825231" cy="417708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588" y="272073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SO WINDOWS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75" y="1774489"/>
            <a:ext cx="5334238" cy="423885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pt-BR" sz="4000" b="1" dirty="0"/>
              <a:t>Are interfatǎ de lucru </a:t>
            </a:r>
            <a:r>
              <a:rPr lang="pt-BR" sz="4000" b="1" dirty="0" smtClean="0"/>
              <a:t>grafica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i="1" dirty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 b="1" dirty="0"/>
              <a:t>O</a:t>
            </a:r>
            <a:r>
              <a:rPr lang="ro-RO" sz="4000" b="1" dirty="0"/>
              <a:t>fera avantajul unui regim de lucru </a:t>
            </a:r>
            <a:r>
              <a:rPr lang="ro-RO" sz="4000" b="1" dirty="0" smtClean="0"/>
              <a:t>multitasking</a:t>
            </a:r>
            <a:endParaRPr lang="en-US" sz="4000" b="1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4000" i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r-FR" sz="4000" b="1" dirty="0" err="1"/>
              <a:t>Pe</a:t>
            </a:r>
            <a:r>
              <a:rPr lang="fr-FR" sz="4000" b="1" dirty="0"/>
              <a:t> </a:t>
            </a:r>
            <a:r>
              <a:rPr lang="fr-FR" sz="4000" b="1" dirty="0" err="1"/>
              <a:t>suprafata</a:t>
            </a:r>
            <a:r>
              <a:rPr lang="fr-FR" sz="4000" b="1" dirty="0"/>
              <a:t> de </a:t>
            </a:r>
            <a:r>
              <a:rPr lang="fr-FR" sz="4000" b="1" dirty="0" err="1"/>
              <a:t>lucru</a:t>
            </a:r>
            <a:r>
              <a:rPr lang="fr-FR" sz="4000" b="1" dirty="0"/>
              <a:t> (Desktop</a:t>
            </a:r>
            <a:r>
              <a:rPr lang="fr-FR" sz="4000" b="1" dirty="0" smtClean="0"/>
              <a:t>)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i="1" dirty="0"/>
              <a:t>S</a:t>
            </a:r>
            <a:r>
              <a:rPr lang="ro-RO" sz="4000" i="1" dirty="0"/>
              <a:t>unt pozitionate pictograme sau icoane impreuna cu denumirile</a:t>
            </a:r>
            <a:r>
              <a:rPr lang="ro-RO" sz="4000" b="1" i="1" dirty="0"/>
              <a:t> </a:t>
            </a:r>
            <a:r>
              <a:rPr lang="ro-RO" sz="4000" i="1" dirty="0"/>
              <a:t>lor</a:t>
            </a:r>
            <a:endParaRPr lang="en-US" sz="4000" i="1" dirty="0"/>
          </a:p>
          <a:p>
            <a:pPr>
              <a:lnSpc>
                <a:spcPct val="90000"/>
              </a:lnSpc>
            </a:pPr>
            <a:r>
              <a:rPr lang="en-US" sz="4000" b="1" dirty="0"/>
              <a:t>Bara de </a:t>
            </a:r>
            <a:r>
              <a:rPr lang="en-US" sz="4000" b="1" dirty="0" err="1"/>
              <a:t>jos</a:t>
            </a:r>
            <a:r>
              <a:rPr lang="en-US" sz="4000" b="1" dirty="0"/>
              <a:t> (</a:t>
            </a:r>
            <a:r>
              <a:rPr lang="ro-RO" sz="4000" b="1" dirty="0"/>
              <a:t>Taskbar</a:t>
            </a:r>
            <a:r>
              <a:rPr lang="en-US" sz="4000" b="1" dirty="0"/>
              <a:t>)</a:t>
            </a:r>
            <a:r>
              <a:rPr lang="ro-RO" sz="4000" dirty="0"/>
              <a:t> </a:t>
            </a:r>
            <a:r>
              <a:rPr lang="en-US" sz="4000" dirty="0"/>
              <a:t>- are</a:t>
            </a:r>
            <a:r>
              <a:rPr lang="ro-RO" sz="4000" dirty="0"/>
              <a:t> doua functii:</a:t>
            </a:r>
            <a:r>
              <a:rPr lang="fr-BE" sz="4000" dirty="0"/>
              <a:t/>
            </a:r>
            <a:br>
              <a:rPr lang="fr-BE" sz="4000" dirty="0"/>
            </a:br>
            <a:r>
              <a:rPr lang="fr-BE" sz="4000" dirty="0"/>
              <a:t>- </a:t>
            </a:r>
            <a:r>
              <a:rPr lang="en-US" sz="4000" i="1" dirty="0"/>
              <a:t>P</a:t>
            </a:r>
            <a:r>
              <a:rPr lang="ro-RO" sz="4000" i="1" dirty="0"/>
              <a:t>ermite accesul catre optiunile meniului de start prin butonul </a:t>
            </a:r>
            <a:r>
              <a:rPr lang="ro-RO" sz="4000" b="1" i="1" dirty="0"/>
              <a:t>Start</a:t>
            </a:r>
            <a:r>
              <a:rPr lang="fr-BE" sz="4000" i="1" dirty="0"/>
              <a:t/>
            </a:r>
            <a:br>
              <a:rPr lang="fr-BE" sz="4000" i="1" dirty="0"/>
            </a:br>
            <a:r>
              <a:rPr lang="fr-BE" sz="4000" i="1" dirty="0"/>
              <a:t>- </a:t>
            </a:r>
            <a:r>
              <a:rPr lang="en-US" sz="4000" i="1" dirty="0"/>
              <a:t>T</a:t>
            </a:r>
            <a:r>
              <a:rPr lang="ro-RO" sz="4000" i="1" dirty="0"/>
              <a:t>ine evidenta tuturor aplicatiilor deschise la un moment dat.</a:t>
            </a:r>
            <a:endParaRPr lang="fr-BE" sz="4000" i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700" i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700" b="1" dirty="0"/>
          </a:p>
          <a:p>
            <a:pPr>
              <a:lnSpc>
                <a:spcPct val="90000"/>
              </a:lnSpc>
            </a:pPr>
            <a:endParaRPr lang="en-US" sz="1700" b="1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47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603AE127-802C-459A-A612-DB85B67F0D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ADEF36-FA1E-4057-9C24-E8EE1AC9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ro-RO" dirty="0"/>
              <a:t>Noţiune de program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F84236-A7CB-453E-91A2-39CA0C30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13" y="2308144"/>
            <a:ext cx="6341016" cy="283036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/>
              <a:t>Un </a:t>
            </a:r>
            <a:r>
              <a:rPr lang="en-US" b="1" dirty="0"/>
              <a:t>program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b="1" dirty="0" err="1"/>
              <a:t>succesiune</a:t>
            </a:r>
            <a:r>
              <a:rPr lang="en-US" b="1" dirty="0"/>
              <a:t> de </a:t>
            </a:r>
            <a:r>
              <a:rPr lang="en-US" b="1" dirty="0" err="1"/>
              <a:t>instrucțiuni</a:t>
            </a:r>
            <a:r>
              <a:rPr lang="en-US" b="1" dirty="0"/>
              <a:t> </a:t>
            </a:r>
            <a:r>
              <a:rPr lang="en-US" b="1" dirty="0" err="1"/>
              <a:t>logice</a:t>
            </a:r>
            <a:r>
              <a:rPr lang="en-US" dirty="0"/>
              <a:t> </a:t>
            </a:r>
            <a:r>
              <a:rPr lang="en-US" dirty="0" err="1"/>
              <a:t>scrise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limbaj</a:t>
            </a:r>
            <a:r>
              <a:rPr lang="en-US" dirty="0"/>
              <a:t> de </a:t>
            </a:r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înțeleasă</a:t>
            </a:r>
            <a:r>
              <a:rPr lang="en-US" dirty="0"/>
              <a:t> de calculator, care are </a:t>
            </a:r>
            <a:r>
              <a:rPr lang="en-US" dirty="0" err="1"/>
              <a:t>scopul</a:t>
            </a:r>
            <a:r>
              <a:rPr lang="en-US" dirty="0"/>
              <a:t> de a </a:t>
            </a:r>
            <a:r>
              <a:rPr lang="en-US" dirty="0" err="1"/>
              <a:t>rezolva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problemă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a </a:t>
            </a:r>
            <a:r>
              <a:rPr lang="en-US" dirty="0" err="1"/>
              <a:t>îndeplini</a:t>
            </a:r>
            <a:r>
              <a:rPr lang="en-US" dirty="0"/>
              <a:t> o </a:t>
            </a:r>
            <a:r>
              <a:rPr lang="en-US" dirty="0" err="1"/>
              <a:t>sarcină</a:t>
            </a:r>
            <a:endParaRPr lang="en-US" b="1" dirty="0" smtClean="0"/>
          </a:p>
          <a:p>
            <a:r>
              <a:rPr lang="ro-RO" b="1" dirty="0" smtClean="0"/>
              <a:t>Programul </a:t>
            </a:r>
            <a:r>
              <a:rPr lang="ro-RO" dirty="0"/>
              <a:t>constituie o unitate de sine stătătoare care interacţioneaza doar cu sistemul de operare şi lucreaza cu date de intrare /ieşire </a:t>
            </a:r>
            <a:r>
              <a:rPr lang="ro-RO" dirty="0" smtClean="0"/>
              <a:t>propri</a:t>
            </a:r>
            <a:r>
              <a:rPr lang="en-US" dirty="0" smtClean="0"/>
              <a:t>e.</a:t>
            </a:r>
            <a:endParaRPr lang="fr-BE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9323D83D-50D6-4040-A58B-FCEA340F88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1FE6BB-DFB2-4080-9B5E-076EF5DDE6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F10FD715-4DCE-4779-B634-EC78315EA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221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27" y="1319570"/>
            <a:ext cx="4778069" cy="886960"/>
          </a:xfrm>
        </p:spPr>
        <p:txBody>
          <a:bodyPr/>
          <a:lstStyle/>
          <a:p>
            <a:r>
              <a:rPr lang="en-US" b="1" dirty="0" err="1"/>
              <a:t>Structura</a:t>
            </a:r>
            <a:r>
              <a:rPr lang="en-US" b="1" dirty="0"/>
              <a:t> </a:t>
            </a:r>
            <a:r>
              <a:rPr lang="en-US" b="1" dirty="0" err="1"/>
              <a:t>cursului</a:t>
            </a:r>
            <a:r>
              <a:rPr lang="en-US" b="1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327" y="2362900"/>
            <a:ext cx="4422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Sistemul</a:t>
            </a:r>
            <a:r>
              <a:rPr lang="en-US" sz="2400" b="1" dirty="0"/>
              <a:t> de </a:t>
            </a:r>
            <a:r>
              <a:rPr lang="en-US" sz="2400" b="1" dirty="0" err="1"/>
              <a:t>Operare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Importanța</a:t>
            </a:r>
            <a:r>
              <a:rPr lang="en-US" sz="2400" b="1" dirty="0"/>
              <a:t> software-</a:t>
            </a:r>
            <a:r>
              <a:rPr lang="en-US" sz="2400" b="1" dirty="0" err="1"/>
              <a:t>ului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Software-</a:t>
            </a:r>
            <a:r>
              <a:rPr lang="en-US" sz="2400" b="1" dirty="0" err="1"/>
              <a:t>ul</a:t>
            </a:r>
            <a:r>
              <a:rPr lang="en-US" sz="2400" b="1" dirty="0"/>
              <a:t> de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Exemple</a:t>
            </a:r>
            <a:r>
              <a:rPr lang="en-US" sz="2400" b="1" dirty="0"/>
              <a:t> de software de </a:t>
            </a:r>
            <a:r>
              <a:rPr lang="en-US" sz="2400" b="1" dirty="0" smtClean="0"/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Drivere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Utilitare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Clasificarea</a:t>
            </a:r>
            <a:r>
              <a:rPr lang="en-US" sz="2400" b="1" dirty="0"/>
              <a:t>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istem</a:t>
            </a:r>
            <a:r>
              <a:rPr lang="en-US" sz="2400" b="1" dirty="0" smtClean="0"/>
              <a:t> </a:t>
            </a:r>
            <a:r>
              <a:rPr lang="en-US" sz="2400" b="1" dirty="0"/>
              <a:t>de </a:t>
            </a:r>
            <a:r>
              <a:rPr lang="en-US" sz="2400" b="1" dirty="0" err="1" smtClean="0"/>
              <a:t>operare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/>
              <a:t>de </a:t>
            </a:r>
            <a:r>
              <a:rPr lang="en-US" sz="2400" b="1" dirty="0" err="1" smtClean="0"/>
              <a:t>operare</a:t>
            </a:r>
            <a:r>
              <a:rPr lang="en-US" sz="2400" b="1" dirty="0" smtClean="0"/>
              <a:t> Windows</a:t>
            </a:r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9302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660126" cy="1375608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Operare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Un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operare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este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ansamblu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programe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control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şi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serviciu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care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coordonează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activitatea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unui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calculator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şi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asistă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aplicaţiile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şi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utilizatorii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prin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intermediul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unor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funcţii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Sistemul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operare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asigură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interfaţă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între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calculator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şi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utilizator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Interfaţa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poate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fi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grafică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forma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unui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limbaj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de control.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8216FF1F-8E26-4541-B33A-D9902A811A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096001" y="2008280"/>
            <a:ext cx="5143500" cy="2828924"/>
          </a:xfrm>
          <a:prstGeom prst="rect">
            <a:avLst/>
          </a:prstGeom>
          <a:noFill/>
        </p:spPr>
      </p:pic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57459" cy="1343186"/>
          </a:xfrm>
        </p:spPr>
        <p:txBody>
          <a:bodyPr/>
          <a:lstStyle/>
          <a:p>
            <a:pPr algn="r"/>
            <a:r>
              <a:rPr lang="en-US" dirty="0" err="1" smtClean="0"/>
              <a:t>Importanța</a:t>
            </a:r>
            <a:r>
              <a:rPr lang="en-US" dirty="0" smtClean="0"/>
              <a:t> </a:t>
            </a:r>
            <a:r>
              <a:rPr lang="en-US" dirty="0"/>
              <a:t>software-</a:t>
            </a:r>
            <a:r>
              <a:rPr lang="en-US" dirty="0" err="1"/>
              <a:t>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9578"/>
            <a:ext cx="10515600" cy="4351338"/>
          </a:xfrm>
        </p:spPr>
        <p:txBody>
          <a:bodyPr/>
          <a:lstStyle/>
          <a:p>
            <a:r>
              <a:rPr lang="en-US" dirty="0" err="1"/>
              <a:t>Legătura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hardware </a:t>
            </a:r>
            <a:r>
              <a:rPr lang="en-US" dirty="0" err="1"/>
              <a:t>și</a:t>
            </a:r>
            <a:r>
              <a:rPr lang="en-US" dirty="0"/>
              <a:t> software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9292" y="3064443"/>
            <a:ext cx="6684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Exemple</a:t>
            </a: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Windows 10/11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permite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pornirea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fișierelor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conectarea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internet.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Microsoft Word / Google Docs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aplicații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permit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redactarea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proiecte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CV-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Google Chrome / Mozilla Firefox / Microsoft Edge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browsere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accesezi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cursuri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online, YouTube,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rețele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sociale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0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Software-</a:t>
            </a:r>
            <a:r>
              <a:rPr lang="en-US" b="1" dirty="0" err="1"/>
              <a:t>ul</a:t>
            </a:r>
            <a:r>
              <a:rPr lang="en-US" b="1" dirty="0"/>
              <a:t> de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54" y="2042601"/>
            <a:ext cx="10515600" cy="4351338"/>
          </a:xfrm>
        </p:spPr>
        <p:txBody>
          <a:bodyPr/>
          <a:lstStyle/>
          <a:p>
            <a:r>
              <a:rPr lang="en-US" b="1" dirty="0" smtClean="0"/>
              <a:t>Software-</a:t>
            </a:r>
            <a:r>
              <a:rPr lang="en-US" b="1" dirty="0" err="1" smtClean="0"/>
              <a:t>ul</a:t>
            </a:r>
            <a:r>
              <a:rPr lang="en-US" b="1" dirty="0" smtClean="0"/>
              <a:t> </a:t>
            </a:r>
            <a:r>
              <a:rPr lang="en-US" b="1" dirty="0"/>
              <a:t>de system- </a:t>
            </a:r>
            <a:r>
              <a:rPr lang="en-US" dirty="0" err="1"/>
              <a:t>programe</a:t>
            </a:r>
            <a:r>
              <a:rPr lang="en-US" dirty="0"/>
              <a:t> care </a:t>
            </a:r>
            <a:r>
              <a:rPr lang="en-US" dirty="0" err="1"/>
              <a:t>gestionează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coordonează</a:t>
            </a:r>
            <a:r>
              <a:rPr lang="en-US" dirty="0"/>
              <a:t> </a:t>
            </a:r>
            <a:r>
              <a:rPr lang="en-US" dirty="0" err="1" smtClean="0"/>
              <a:t>funcționarea</a:t>
            </a:r>
            <a:r>
              <a:rPr lang="en-US" dirty="0" smtClean="0"/>
              <a:t> </a:t>
            </a:r>
            <a:r>
              <a:rPr lang="en-US" dirty="0"/>
              <a:t>hardware-</a:t>
            </a:r>
            <a:r>
              <a:rPr lang="en-US" dirty="0" err="1"/>
              <a:t>ului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/>
              <a:t>Creează</a:t>
            </a:r>
            <a:r>
              <a:rPr lang="en-US" altLang="en-US" b="1" dirty="0"/>
              <a:t> </a:t>
            </a:r>
            <a:r>
              <a:rPr lang="en-US" altLang="en-US" b="1" dirty="0" err="1"/>
              <a:t>interfața</a:t>
            </a:r>
            <a:r>
              <a:rPr lang="en-US" altLang="en-US" b="1" dirty="0"/>
              <a:t> </a:t>
            </a:r>
            <a:r>
              <a:rPr lang="en-US" altLang="en-US" b="1" dirty="0" err="1"/>
              <a:t>între</a:t>
            </a:r>
            <a:r>
              <a:rPr lang="en-US" altLang="en-US" b="1" dirty="0"/>
              <a:t> </a:t>
            </a:r>
            <a:r>
              <a:rPr lang="en-US" altLang="en-US" b="1" dirty="0" err="1"/>
              <a:t>utilizator</a:t>
            </a:r>
            <a:r>
              <a:rPr lang="en-US" altLang="en-US" b="1" dirty="0"/>
              <a:t> </a:t>
            </a:r>
            <a:r>
              <a:rPr lang="en-US" altLang="en-US" b="1" dirty="0" err="1"/>
              <a:t>și</a:t>
            </a:r>
            <a:r>
              <a:rPr lang="en-US" altLang="en-US" b="1" dirty="0"/>
              <a:t> </a:t>
            </a:r>
            <a:r>
              <a:rPr lang="en-US" altLang="en-US" b="1" dirty="0" err="1"/>
              <a:t>resursele</a:t>
            </a:r>
            <a:r>
              <a:rPr lang="en-US" altLang="en-US" b="1" dirty="0"/>
              <a:t> </a:t>
            </a:r>
            <a:r>
              <a:rPr lang="en-US" altLang="en-US" b="1" dirty="0" err="1"/>
              <a:t>fizice</a:t>
            </a:r>
            <a:r>
              <a:rPr lang="en-US" altLang="en-US" b="1" dirty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/>
              <a:t>Asigură</a:t>
            </a:r>
            <a:r>
              <a:rPr lang="en-US" altLang="en-US" b="1" dirty="0"/>
              <a:t> </a:t>
            </a:r>
            <a:r>
              <a:rPr lang="en-US" altLang="en-US" b="1" dirty="0" err="1"/>
              <a:t>stabilitate</a:t>
            </a:r>
            <a:r>
              <a:rPr lang="en-US" altLang="en-US" b="1" dirty="0"/>
              <a:t> </a:t>
            </a:r>
            <a:r>
              <a:rPr lang="en-US" altLang="en-US" b="1" dirty="0" err="1"/>
              <a:t>și</a:t>
            </a:r>
            <a:r>
              <a:rPr lang="en-US" altLang="en-US" b="1" dirty="0"/>
              <a:t> </a:t>
            </a:r>
            <a:r>
              <a:rPr lang="en-US" altLang="en-US" b="1" dirty="0" err="1"/>
              <a:t>eficiență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9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Exemple</a:t>
            </a:r>
            <a:r>
              <a:rPr lang="en-US" b="1" dirty="0"/>
              <a:t> de software de </a:t>
            </a:r>
            <a:r>
              <a:rPr lang="en-US" b="1" dirty="0" err="1"/>
              <a:t>sistem</a:t>
            </a:r>
            <a:endParaRPr lang="en-US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67718" y="2052072"/>
            <a:ext cx="306257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b="1" u="sng" dirty="0" err="1"/>
              <a:t>Sisteme</a:t>
            </a:r>
            <a:r>
              <a:rPr lang="en-US" altLang="en-US" b="1" u="sng" dirty="0"/>
              <a:t> de </a:t>
            </a:r>
            <a:r>
              <a:rPr lang="en-US" altLang="en-US" b="1" u="sng" dirty="0" err="1" smtClean="0"/>
              <a:t>operare</a:t>
            </a:r>
            <a:endParaRPr lang="en-US" altLang="en-US" b="1" u="sng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b="1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 Windows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 Linux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/>
              <a:t>macOS</a:t>
            </a:r>
            <a:r>
              <a:rPr lang="en-US" altLang="en-US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dirty="0" smtClean="0"/>
          </a:p>
        </p:txBody>
      </p:sp>
      <p:pic>
        <p:nvPicPr>
          <p:cNvPr id="7" name="Picture 4" descr="Linux Lite 5.0">
            <a:extLst>
              <a:ext uri="{FF2B5EF4-FFF2-40B4-BE49-F238E27FC236}">
                <a16:creationId xmlns="" xmlns:a16="http://schemas.microsoft.com/office/drawing/2014/main" id="{E6784382-F055-4645-A532-5479A08F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48" y="1690688"/>
            <a:ext cx="3554269" cy="26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ake Mac OS X look like iPad iOS | OSXDaily">
            <a:extLst>
              <a:ext uri="{FF2B5EF4-FFF2-40B4-BE49-F238E27FC236}">
                <a16:creationId xmlns="" xmlns:a16="http://schemas.microsoft.com/office/drawing/2014/main" id="{80AE1340-7EEA-4F5D-85C7-7B3B12F9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1" y="4495796"/>
            <a:ext cx="3546126" cy="22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protector of their tomorrows.x – Kibosh">
            <a:extLst>
              <a:ext uri="{FF2B5EF4-FFF2-40B4-BE49-F238E27FC236}">
                <a16:creationId xmlns="" xmlns:a16="http://schemas.microsoft.com/office/drawing/2014/main" id="{C8C5C44A-8CE4-4F81-98AE-DDFFCBC2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3152" y="2052072"/>
            <a:ext cx="3280613" cy="10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2679" y="3706968"/>
            <a:ext cx="3761558" cy="2822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CEDBDA-D82C-45D4-AD23-A0DB70404858}"/>
              </a:ext>
            </a:extLst>
          </p:cNvPr>
          <p:cNvSpPr txBox="1"/>
          <p:nvPr/>
        </p:nvSpPr>
        <p:spPr>
          <a:xfrm>
            <a:off x="9433516" y="1619805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IOS</a:t>
            </a:r>
            <a:endParaRPr lang="fr-BE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AD60D8B-2964-4DAA-9AA1-C473B44F41CC}"/>
              </a:ext>
            </a:extLst>
          </p:cNvPr>
          <p:cNvSpPr txBox="1"/>
          <p:nvPr/>
        </p:nvSpPr>
        <p:spPr>
          <a:xfrm>
            <a:off x="10674982" y="161980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</a:t>
            </a:r>
            <a:endParaRPr lang="fr-BE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CF4FDE-FA9C-471A-B9C4-65F778805D95}"/>
              </a:ext>
            </a:extLst>
          </p:cNvPr>
          <p:cNvSpPr txBox="1"/>
          <p:nvPr/>
        </p:nvSpPr>
        <p:spPr>
          <a:xfrm>
            <a:off x="10060070" y="324381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  <a:endParaRPr lang="fr-BE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46E43-84FF-44E5-9C52-EE57B8FD804D}"/>
              </a:ext>
            </a:extLst>
          </p:cNvPr>
          <p:cNvSpPr txBox="1"/>
          <p:nvPr/>
        </p:nvSpPr>
        <p:spPr>
          <a:xfrm>
            <a:off x="8264328" y="3114740"/>
            <a:ext cx="108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243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Drivere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168"/>
            <a:ext cx="4710193" cy="435133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err="1"/>
              <a:t>Driverul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program software special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de </a:t>
            </a:r>
            <a:r>
              <a:rPr lang="en-US" dirty="0" err="1"/>
              <a:t>operare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comunice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controleze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hardware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 smtClean="0"/>
              <a:t>Drivere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programe</a:t>
            </a:r>
            <a:r>
              <a:rPr lang="en-US" dirty="0"/>
              <a:t> care </a:t>
            </a:r>
            <a:r>
              <a:rPr lang="en-US" dirty="0" err="1"/>
              <a:t>fac</a:t>
            </a:r>
            <a:r>
              <a:rPr lang="en-US" dirty="0"/>
              <a:t> </a:t>
            </a:r>
            <a:r>
              <a:rPr lang="en-US" dirty="0" err="1"/>
              <a:t>legătura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hardware </a:t>
            </a:r>
            <a:r>
              <a:rPr lang="en-US" dirty="0" err="1"/>
              <a:t>și</a:t>
            </a:r>
            <a:r>
              <a:rPr lang="en-US" dirty="0"/>
              <a:t> OS </a:t>
            </a:r>
          </a:p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ex: driver </a:t>
            </a:r>
            <a:r>
              <a:rPr lang="en-US" dirty="0" err="1" smtClean="0"/>
              <a:t>imprimantă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pt-BR" dirty="0" smtClean="0"/>
              <a:t>   driver </a:t>
            </a:r>
            <a:r>
              <a:rPr lang="pt-BR" dirty="0"/>
              <a:t>de placă video (NVIDIA, AMD)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179" t="35625" r="7512"/>
          <a:stretch/>
        </p:blipFill>
        <p:spPr>
          <a:xfrm>
            <a:off x="6307810" y="2324746"/>
            <a:ext cx="5222930" cy="32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5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Utilitare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Utilitare</a:t>
            </a:r>
            <a:r>
              <a:rPr lang="en-US" sz="2800" dirty="0"/>
              <a:t> – </a:t>
            </a:r>
            <a:r>
              <a:rPr lang="en-US" sz="2800" dirty="0" err="1"/>
              <a:t>programe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întreținerea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protecția</a:t>
            </a:r>
            <a:r>
              <a:rPr lang="en-US" sz="2800" dirty="0"/>
              <a:t> </a:t>
            </a:r>
            <a:r>
              <a:rPr lang="en-US" sz="2800" dirty="0" err="1"/>
              <a:t>sistemului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Aplicații</a:t>
            </a:r>
            <a:r>
              <a:rPr lang="en-US" sz="2800" dirty="0"/>
              <a:t> </a:t>
            </a:r>
            <a:r>
              <a:rPr lang="en-US" sz="2800" dirty="0" err="1"/>
              <a:t>mici</a:t>
            </a:r>
            <a:r>
              <a:rPr lang="en-US" sz="2800" dirty="0"/>
              <a:t>, </a:t>
            </a:r>
            <a:r>
              <a:rPr lang="en-US" sz="2800" dirty="0" err="1"/>
              <a:t>specializate</a:t>
            </a:r>
            <a:r>
              <a:rPr lang="en-US" sz="2800" dirty="0"/>
              <a:t>, care </a:t>
            </a:r>
            <a:r>
              <a:rPr lang="en-US" sz="2800" dirty="0" err="1"/>
              <a:t>ajută</a:t>
            </a:r>
            <a:r>
              <a:rPr lang="en-US" sz="2800" dirty="0"/>
              <a:t> la </a:t>
            </a:r>
            <a:r>
              <a:rPr lang="en-US" sz="2800" dirty="0" err="1"/>
              <a:t>buna</a:t>
            </a:r>
            <a:r>
              <a:rPr lang="en-US" sz="2800" dirty="0"/>
              <a:t> </a:t>
            </a:r>
            <a:r>
              <a:rPr lang="en-US" sz="2800" dirty="0" err="1"/>
              <a:t>funcționare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securitate</a:t>
            </a:r>
            <a:r>
              <a:rPr lang="en-US" sz="2800" dirty="0"/>
              <a:t> a </a:t>
            </a:r>
            <a:r>
              <a:rPr lang="en-US" sz="2800" dirty="0" err="1"/>
              <a:t>computerului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Antivirus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Programe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defragmentare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Programe</a:t>
            </a:r>
            <a:r>
              <a:rPr lang="en-US" altLang="en-US" sz="2800" dirty="0"/>
              <a:t> de backup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Arhivatoare</a:t>
            </a:r>
            <a:r>
              <a:rPr lang="en-US" altLang="en-US" sz="2800" dirty="0"/>
              <a:t> (WinRAR, 7-Zip)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13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/>
              <a:t>Clasificarea</a:t>
            </a:r>
            <a:r>
              <a:rPr lang="en-US" dirty="0"/>
              <a:t> SO (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operare</a:t>
            </a:r>
            <a:r>
              <a:rPr lang="en-US" dirty="0"/>
              <a:t>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55D311A0-C57E-498C-AB90-37E1C3699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9191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088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520</Words>
  <Application>Microsoft Office PowerPoint</Application>
  <PresentationFormat>Widescreen</PresentationFormat>
  <Paragraphs>93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PT Sans</vt:lpstr>
      <vt:lpstr>Segoe UI</vt:lpstr>
      <vt:lpstr>Office Theme</vt:lpstr>
      <vt:lpstr>1_Office Theme</vt:lpstr>
      <vt:lpstr>Tema: “Software-ul sistemelor de calcul.  Notiuni generale.”  </vt:lpstr>
      <vt:lpstr>Structura cursului:</vt:lpstr>
      <vt:lpstr>Sistem de Operare</vt:lpstr>
      <vt:lpstr>Importanța software-ului</vt:lpstr>
      <vt:lpstr>Software-ul de sistem </vt:lpstr>
      <vt:lpstr>Exemple de software de sistem</vt:lpstr>
      <vt:lpstr>Drivere</vt:lpstr>
      <vt:lpstr>Utilitare</vt:lpstr>
      <vt:lpstr>Clasificarea SO (Sistem de operare)</vt:lpstr>
      <vt:lpstr>PowerPoint Presentation</vt:lpstr>
      <vt:lpstr>SO WINDOWS </vt:lpstr>
      <vt:lpstr>Noţiune de program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Software-ul sistemelor de calcul notiuni generale.  Reprezentarea algoritmilor</dc:title>
  <dc:creator>Denis Borozan</dc:creator>
  <cp:lastModifiedBy>Ollessea</cp:lastModifiedBy>
  <cp:revision>45</cp:revision>
  <dcterms:created xsi:type="dcterms:W3CDTF">2020-10-25T18:50:52Z</dcterms:created>
  <dcterms:modified xsi:type="dcterms:W3CDTF">2025-09-17T09:52:18Z</dcterms:modified>
  <cp:contentStatus/>
</cp:coreProperties>
</file>