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0" r:id="rId3"/>
    <p:sldId id="291" r:id="rId4"/>
    <p:sldId id="482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45" r:id="rId18"/>
    <p:sldId id="449" r:id="rId19"/>
    <p:sldId id="448" r:id="rId20"/>
    <p:sldId id="450" r:id="rId21"/>
    <p:sldId id="451" r:id="rId22"/>
    <p:sldId id="452" r:id="rId23"/>
    <p:sldId id="483" r:id="rId24"/>
    <p:sldId id="484" r:id="rId25"/>
    <p:sldId id="485" r:id="rId26"/>
    <p:sldId id="486" r:id="rId27"/>
    <p:sldId id="487" r:id="rId28"/>
    <p:sldId id="488" r:id="rId29"/>
    <p:sldId id="489" r:id="rId30"/>
    <p:sldId id="490" r:id="rId31"/>
    <p:sldId id="491" r:id="rId32"/>
    <p:sldId id="492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84" y="9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zdugan artur" userId="1770a38c255ab84c" providerId="LiveId" clId="{DEB74FB4-B48A-4C55-8EDC-F4F8A00BCF8D}"/>
    <pc:docChg chg="undo custSel addSld delSld modSld">
      <pc:chgData name="buzdugan artur" userId="1770a38c255ab84c" providerId="LiveId" clId="{DEB74FB4-B48A-4C55-8EDC-F4F8A00BCF8D}" dt="2023-11-07T20:00:18.488" v="447" actId="20577"/>
      <pc:docMkLst>
        <pc:docMk/>
      </pc:docMkLst>
      <pc:sldChg chg="del">
        <pc:chgData name="buzdugan artur" userId="1770a38c255ab84c" providerId="LiveId" clId="{DEB74FB4-B48A-4C55-8EDC-F4F8A00BCF8D}" dt="2023-11-07T13:06:40.274" v="1" actId="47"/>
        <pc:sldMkLst>
          <pc:docMk/>
          <pc:sldMk cId="1241312408" sldId="257"/>
        </pc:sldMkLst>
      </pc:sldChg>
      <pc:sldChg chg="modSp add mod">
        <pc:chgData name="buzdugan artur" userId="1770a38c255ab84c" providerId="LiveId" clId="{DEB74FB4-B48A-4C55-8EDC-F4F8A00BCF8D}" dt="2023-11-07T19:22:22.905" v="3" actId="20577"/>
        <pc:sldMkLst>
          <pc:docMk/>
          <pc:sldMk cId="1563727154" sldId="290"/>
        </pc:sldMkLst>
        <pc:spChg chg="mod">
          <ac:chgData name="buzdugan artur" userId="1770a38c255ab84c" providerId="LiveId" clId="{DEB74FB4-B48A-4C55-8EDC-F4F8A00BCF8D}" dt="2023-11-07T19:22:22.905" v="3" actId="20577"/>
          <ac:spMkLst>
            <pc:docMk/>
            <pc:sldMk cId="1563727154" sldId="290"/>
            <ac:spMk id="2" creationId="{37D6C468-02E6-7A68-3819-0D52BEA6C09B}"/>
          </ac:spMkLst>
        </pc:spChg>
      </pc:sldChg>
      <pc:sldChg chg="add">
        <pc:chgData name="buzdugan artur" userId="1770a38c255ab84c" providerId="LiveId" clId="{DEB74FB4-B48A-4C55-8EDC-F4F8A00BCF8D}" dt="2023-11-07T13:06:35.096" v="0"/>
        <pc:sldMkLst>
          <pc:docMk/>
          <pc:sldMk cId="2005327090" sldId="291"/>
        </pc:sldMkLst>
      </pc:sldChg>
      <pc:sldChg chg="modSp add mod">
        <pc:chgData name="buzdugan artur" userId="1770a38c255ab84c" providerId="LiveId" clId="{DEB74FB4-B48A-4C55-8EDC-F4F8A00BCF8D}" dt="2023-11-07T19:22:37.801" v="7" actId="6549"/>
        <pc:sldMkLst>
          <pc:docMk/>
          <pc:sldMk cId="3905405309" sldId="292"/>
        </pc:sldMkLst>
        <pc:spChg chg="mod">
          <ac:chgData name="buzdugan artur" userId="1770a38c255ab84c" providerId="LiveId" clId="{DEB74FB4-B48A-4C55-8EDC-F4F8A00BCF8D}" dt="2023-11-07T19:22:37.801" v="7" actId="6549"/>
          <ac:spMkLst>
            <pc:docMk/>
            <pc:sldMk cId="3905405309" sldId="292"/>
            <ac:spMk id="2" creationId="{AC96F0C5-0911-128C-B44E-3816EE64A53F}"/>
          </ac:spMkLst>
        </pc:spChg>
      </pc:sldChg>
      <pc:sldChg chg="add">
        <pc:chgData name="buzdugan artur" userId="1770a38c255ab84c" providerId="LiveId" clId="{DEB74FB4-B48A-4C55-8EDC-F4F8A00BCF8D}" dt="2023-11-07T13:06:35.096" v="0"/>
        <pc:sldMkLst>
          <pc:docMk/>
          <pc:sldMk cId="2193632234" sldId="293"/>
        </pc:sldMkLst>
      </pc:sldChg>
      <pc:sldChg chg="modSp add mod">
        <pc:chgData name="buzdugan artur" userId="1770a38c255ab84c" providerId="LiveId" clId="{DEB74FB4-B48A-4C55-8EDC-F4F8A00BCF8D}" dt="2023-11-07T19:22:50.935" v="9" actId="6549"/>
        <pc:sldMkLst>
          <pc:docMk/>
          <pc:sldMk cId="862213951" sldId="294"/>
        </pc:sldMkLst>
        <pc:spChg chg="mod">
          <ac:chgData name="buzdugan artur" userId="1770a38c255ab84c" providerId="LiveId" clId="{DEB74FB4-B48A-4C55-8EDC-F4F8A00BCF8D}" dt="2023-11-07T19:22:50.935" v="9" actId="6549"/>
          <ac:spMkLst>
            <pc:docMk/>
            <pc:sldMk cId="862213951" sldId="294"/>
            <ac:spMk id="2" creationId="{EABB2360-94DA-6FBC-D605-00509C7BB0BD}"/>
          </ac:spMkLst>
        </pc:spChg>
      </pc:sldChg>
      <pc:sldChg chg="add">
        <pc:chgData name="buzdugan artur" userId="1770a38c255ab84c" providerId="LiveId" clId="{DEB74FB4-B48A-4C55-8EDC-F4F8A00BCF8D}" dt="2023-11-07T13:06:35.096" v="0"/>
        <pc:sldMkLst>
          <pc:docMk/>
          <pc:sldMk cId="2187893829" sldId="295"/>
        </pc:sldMkLst>
      </pc:sldChg>
      <pc:sldChg chg="modSp add mod">
        <pc:chgData name="buzdugan artur" userId="1770a38c255ab84c" providerId="LiveId" clId="{DEB74FB4-B48A-4C55-8EDC-F4F8A00BCF8D}" dt="2023-11-07T19:23:00.079" v="11" actId="6549"/>
        <pc:sldMkLst>
          <pc:docMk/>
          <pc:sldMk cId="115800365" sldId="296"/>
        </pc:sldMkLst>
        <pc:spChg chg="mod">
          <ac:chgData name="buzdugan artur" userId="1770a38c255ab84c" providerId="LiveId" clId="{DEB74FB4-B48A-4C55-8EDC-F4F8A00BCF8D}" dt="2023-11-07T19:23:00.079" v="11" actId="6549"/>
          <ac:spMkLst>
            <pc:docMk/>
            <pc:sldMk cId="115800365" sldId="296"/>
            <ac:spMk id="2" creationId="{B4882FBC-ADA7-1EC7-DE24-FC2451B85A29}"/>
          </ac:spMkLst>
        </pc:spChg>
      </pc:sldChg>
      <pc:sldChg chg="add">
        <pc:chgData name="buzdugan artur" userId="1770a38c255ab84c" providerId="LiveId" clId="{DEB74FB4-B48A-4C55-8EDC-F4F8A00BCF8D}" dt="2023-11-07T13:06:35.096" v="0"/>
        <pc:sldMkLst>
          <pc:docMk/>
          <pc:sldMk cId="334734059" sldId="297"/>
        </pc:sldMkLst>
      </pc:sldChg>
      <pc:sldChg chg="modSp add mod">
        <pc:chgData name="buzdugan artur" userId="1770a38c255ab84c" providerId="LiveId" clId="{DEB74FB4-B48A-4C55-8EDC-F4F8A00BCF8D}" dt="2023-11-07T19:23:05.299" v="13" actId="6549"/>
        <pc:sldMkLst>
          <pc:docMk/>
          <pc:sldMk cId="569976593" sldId="298"/>
        </pc:sldMkLst>
        <pc:spChg chg="mod">
          <ac:chgData name="buzdugan artur" userId="1770a38c255ab84c" providerId="LiveId" clId="{DEB74FB4-B48A-4C55-8EDC-F4F8A00BCF8D}" dt="2023-11-07T19:23:05.299" v="13" actId="6549"/>
          <ac:spMkLst>
            <pc:docMk/>
            <pc:sldMk cId="569976593" sldId="298"/>
            <ac:spMk id="2" creationId="{566E7DB7-DC95-89C3-2D61-6584BEE278C9}"/>
          </ac:spMkLst>
        </pc:spChg>
      </pc:sldChg>
      <pc:sldChg chg="add">
        <pc:chgData name="buzdugan artur" userId="1770a38c255ab84c" providerId="LiveId" clId="{DEB74FB4-B48A-4C55-8EDC-F4F8A00BCF8D}" dt="2023-11-07T13:06:35.096" v="0"/>
        <pc:sldMkLst>
          <pc:docMk/>
          <pc:sldMk cId="1874665353" sldId="299"/>
        </pc:sldMkLst>
      </pc:sldChg>
      <pc:sldChg chg="modSp add mod">
        <pc:chgData name="buzdugan artur" userId="1770a38c255ab84c" providerId="LiveId" clId="{DEB74FB4-B48A-4C55-8EDC-F4F8A00BCF8D}" dt="2023-11-07T19:23:24.482" v="17" actId="20577"/>
        <pc:sldMkLst>
          <pc:docMk/>
          <pc:sldMk cId="2136236257" sldId="300"/>
        </pc:sldMkLst>
        <pc:spChg chg="mod">
          <ac:chgData name="buzdugan artur" userId="1770a38c255ab84c" providerId="LiveId" clId="{DEB74FB4-B48A-4C55-8EDC-F4F8A00BCF8D}" dt="2023-11-07T19:23:15.721" v="15" actId="6549"/>
          <ac:spMkLst>
            <pc:docMk/>
            <pc:sldMk cId="2136236257" sldId="300"/>
            <ac:spMk id="2" creationId="{A03A1164-4E07-7717-D982-50B78364F76A}"/>
          </ac:spMkLst>
        </pc:spChg>
        <pc:spChg chg="mod">
          <ac:chgData name="buzdugan artur" userId="1770a38c255ab84c" providerId="LiveId" clId="{DEB74FB4-B48A-4C55-8EDC-F4F8A00BCF8D}" dt="2023-11-07T19:23:24.482" v="17" actId="20577"/>
          <ac:spMkLst>
            <pc:docMk/>
            <pc:sldMk cId="2136236257" sldId="300"/>
            <ac:spMk id="3" creationId="{DFF41D84-38FC-FBBE-320A-DC6B525C4050}"/>
          </ac:spMkLst>
        </pc:spChg>
      </pc:sldChg>
      <pc:sldChg chg="add">
        <pc:chgData name="buzdugan artur" userId="1770a38c255ab84c" providerId="LiveId" clId="{DEB74FB4-B48A-4C55-8EDC-F4F8A00BCF8D}" dt="2023-11-07T13:06:35.096" v="0"/>
        <pc:sldMkLst>
          <pc:docMk/>
          <pc:sldMk cId="3727662470" sldId="301"/>
        </pc:sldMkLst>
      </pc:sldChg>
      <pc:sldChg chg="modSp add mod">
        <pc:chgData name="buzdugan artur" userId="1770a38c255ab84c" providerId="LiveId" clId="{DEB74FB4-B48A-4C55-8EDC-F4F8A00BCF8D}" dt="2023-11-07T19:23:32.633" v="19" actId="6549"/>
        <pc:sldMkLst>
          <pc:docMk/>
          <pc:sldMk cId="1659049683" sldId="302"/>
        </pc:sldMkLst>
        <pc:spChg chg="mod">
          <ac:chgData name="buzdugan artur" userId="1770a38c255ab84c" providerId="LiveId" clId="{DEB74FB4-B48A-4C55-8EDC-F4F8A00BCF8D}" dt="2023-11-07T19:23:32.633" v="19" actId="6549"/>
          <ac:spMkLst>
            <pc:docMk/>
            <pc:sldMk cId="1659049683" sldId="302"/>
            <ac:spMk id="2" creationId="{353811F5-2B10-F5BB-2ADF-8AAE9D4AF045}"/>
          </ac:spMkLst>
        </pc:spChg>
      </pc:sldChg>
      <pc:sldChg chg="add">
        <pc:chgData name="buzdugan artur" userId="1770a38c255ab84c" providerId="LiveId" clId="{DEB74FB4-B48A-4C55-8EDC-F4F8A00BCF8D}" dt="2023-11-07T13:06:35.096" v="0"/>
        <pc:sldMkLst>
          <pc:docMk/>
          <pc:sldMk cId="3611569896" sldId="303"/>
        </pc:sldMkLst>
      </pc:sldChg>
      <pc:sldChg chg="modSp add mod">
        <pc:chgData name="buzdugan artur" userId="1770a38c255ab84c" providerId="LiveId" clId="{DEB74FB4-B48A-4C55-8EDC-F4F8A00BCF8D}" dt="2023-11-07T19:23:48.299" v="21" actId="20577"/>
        <pc:sldMkLst>
          <pc:docMk/>
          <pc:sldMk cId="3798866603" sldId="345"/>
        </pc:sldMkLst>
        <pc:spChg chg="mod">
          <ac:chgData name="buzdugan artur" userId="1770a38c255ab84c" providerId="LiveId" clId="{DEB74FB4-B48A-4C55-8EDC-F4F8A00BCF8D}" dt="2023-11-07T19:23:48.299" v="21" actId="20577"/>
          <ac:spMkLst>
            <pc:docMk/>
            <pc:sldMk cId="3798866603" sldId="345"/>
            <ac:spMk id="2" creationId="{396C9D98-2ACA-C50D-B663-45B5C21C14A1}"/>
          </ac:spMkLst>
        </pc:spChg>
      </pc:sldChg>
      <pc:sldChg chg="modSp add mod">
        <pc:chgData name="buzdugan artur" userId="1770a38c255ab84c" providerId="LiveId" clId="{DEB74FB4-B48A-4C55-8EDC-F4F8A00BCF8D}" dt="2023-11-07T19:23:59.105" v="25" actId="6549"/>
        <pc:sldMkLst>
          <pc:docMk/>
          <pc:sldMk cId="399311147" sldId="448"/>
        </pc:sldMkLst>
        <pc:spChg chg="mod">
          <ac:chgData name="buzdugan artur" userId="1770a38c255ab84c" providerId="LiveId" clId="{DEB74FB4-B48A-4C55-8EDC-F4F8A00BCF8D}" dt="2023-11-07T19:23:59.105" v="25" actId="6549"/>
          <ac:spMkLst>
            <pc:docMk/>
            <pc:sldMk cId="399311147" sldId="448"/>
            <ac:spMk id="2" creationId="{00000000-0000-0000-0000-000000000000}"/>
          </ac:spMkLst>
        </pc:spChg>
      </pc:sldChg>
      <pc:sldChg chg="add">
        <pc:chgData name="buzdugan artur" userId="1770a38c255ab84c" providerId="LiveId" clId="{DEB74FB4-B48A-4C55-8EDC-F4F8A00BCF8D}" dt="2023-11-07T13:06:35.096" v="0"/>
        <pc:sldMkLst>
          <pc:docMk/>
          <pc:sldMk cId="3288739726" sldId="449"/>
        </pc:sldMkLst>
      </pc:sldChg>
      <pc:sldChg chg="modSp add mod">
        <pc:chgData name="buzdugan artur" userId="1770a38c255ab84c" providerId="LiveId" clId="{DEB74FB4-B48A-4C55-8EDC-F4F8A00BCF8D}" dt="2023-11-07T19:24:08.725" v="29" actId="6549"/>
        <pc:sldMkLst>
          <pc:docMk/>
          <pc:sldMk cId="3200738110" sldId="450"/>
        </pc:sldMkLst>
        <pc:spChg chg="mod">
          <ac:chgData name="buzdugan artur" userId="1770a38c255ab84c" providerId="LiveId" clId="{DEB74FB4-B48A-4C55-8EDC-F4F8A00BCF8D}" dt="2023-11-07T19:24:08.725" v="29" actId="6549"/>
          <ac:spMkLst>
            <pc:docMk/>
            <pc:sldMk cId="3200738110" sldId="450"/>
            <ac:spMk id="2" creationId="{00000000-0000-0000-0000-000000000000}"/>
          </ac:spMkLst>
        </pc:spChg>
      </pc:sldChg>
      <pc:sldChg chg="add">
        <pc:chgData name="buzdugan artur" userId="1770a38c255ab84c" providerId="LiveId" clId="{DEB74FB4-B48A-4C55-8EDC-F4F8A00BCF8D}" dt="2023-11-07T13:06:35.096" v="0"/>
        <pc:sldMkLst>
          <pc:docMk/>
          <pc:sldMk cId="3238581534" sldId="451"/>
        </pc:sldMkLst>
      </pc:sldChg>
      <pc:sldChg chg="modSp add mod">
        <pc:chgData name="buzdugan artur" userId="1770a38c255ab84c" providerId="LiveId" clId="{DEB74FB4-B48A-4C55-8EDC-F4F8A00BCF8D}" dt="2023-11-07T19:24:17.921" v="33" actId="6549"/>
        <pc:sldMkLst>
          <pc:docMk/>
          <pc:sldMk cId="952197530" sldId="452"/>
        </pc:sldMkLst>
        <pc:spChg chg="mod">
          <ac:chgData name="buzdugan artur" userId="1770a38c255ab84c" providerId="LiveId" clId="{DEB74FB4-B48A-4C55-8EDC-F4F8A00BCF8D}" dt="2023-11-07T19:24:17.921" v="33" actId="6549"/>
          <ac:spMkLst>
            <pc:docMk/>
            <pc:sldMk cId="952197530" sldId="452"/>
            <ac:spMk id="2" creationId="{00000000-0000-0000-0000-000000000000}"/>
          </ac:spMkLst>
        </pc:spChg>
      </pc:sldChg>
      <pc:sldChg chg="modSp add mod">
        <pc:chgData name="buzdugan artur" userId="1770a38c255ab84c" providerId="LiveId" clId="{DEB74FB4-B48A-4C55-8EDC-F4F8A00BCF8D}" dt="2023-11-07T19:22:30.442" v="5" actId="6549"/>
        <pc:sldMkLst>
          <pc:docMk/>
          <pc:sldMk cId="3095564731" sldId="482"/>
        </pc:sldMkLst>
        <pc:spChg chg="mod">
          <ac:chgData name="buzdugan artur" userId="1770a38c255ab84c" providerId="LiveId" clId="{DEB74FB4-B48A-4C55-8EDC-F4F8A00BCF8D}" dt="2023-11-07T19:22:30.442" v="5" actId="6549"/>
          <ac:spMkLst>
            <pc:docMk/>
            <pc:sldMk cId="3095564731" sldId="482"/>
            <ac:spMk id="2" creationId="{00000000-0000-0000-0000-000000000000}"/>
          </ac:spMkLst>
        </pc:spChg>
      </pc:sldChg>
      <pc:sldChg chg="modSp new mod">
        <pc:chgData name="buzdugan artur" userId="1770a38c255ab84c" providerId="LiveId" clId="{DEB74FB4-B48A-4C55-8EDC-F4F8A00BCF8D}" dt="2023-11-07T19:24:57.919" v="39" actId="6549"/>
        <pc:sldMkLst>
          <pc:docMk/>
          <pc:sldMk cId="2787349773" sldId="483"/>
        </pc:sldMkLst>
        <pc:spChg chg="mod">
          <ac:chgData name="buzdugan artur" userId="1770a38c255ab84c" providerId="LiveId" clId="{DEB74FB4-B48A-4C55-8EDC-F4F8A00BCF8D}" dt="2023-11-07T19:24:22.752" v="36" actId="20577"/>
          <ac:spMkLst>
            <pc:docMk/>
            <pc:sldMk cId="2787349773" sldId="483"/>
            <ac:spMk id="2" creationId="{E81526A9-2388-58CD-6D8E-5528912B08A4}"/>
          </ac:spMkLst>
        </pc:spChg>
        <pc:spChg chg="mod">
          <ac:chgData name="buzdugan artur" userId="1770a38c255ab84c" providerId="LiveId" clId="{DEB74FB4-B48A-4C55-8EDC-F4F8A00BCF8D}" dt="2023-11-07T19:24:57.919" v="39" actId="6549"/>
          <ac:spMkLst>
            <pc:docMk/>
            <pc:sldMk cId="2787349773" sldId="483"/>
            <ac:spMk id="3" creationId="{FFF61480-EBDC-D2E4-3812-539F11F71E9A}"/>
          </ac:spMkLst>
        </pc:spChg>
      </pc:sldChg>
      <pc:sldChg chg="addSp modSp new mod">
        <pc:chgData name="buzdugan artur" userId="1770a38c255ab84c" providerId="LiveId" clId="{DEB74FB4-B48A-4C55-8EDC-F4F8A00BCF8D}" dt="2023-11-07T19:31:53.401" v="309" actId="1076"/>
        <pc:sldMkLst>
          <pc:docMk/>
          <pc:sldMk cId="1771394062" sldId="484"/>
        </pc:sldMkLst>
        <pc:spChg chg="mod">
          <ac:chgData name="buzdugan artur" userId="1770a38c255ab84c" providerId="LiveId" clId="{DEB74FB4-B48A-4C55-8EDC-F4F8A00BCF8D}" dt="2023-11-07T19:31:22.365" v="305" actId="20577"/>
          <ac:spMkLst>
            <pc:docMk/>
            <pc:sldMk cId="1771394062" sldId="484"/>
            <ac:spMk id="3" creationId="{6CFD33B1-4D93-8D09-94C8-6B4B07F4CBD8}"/>
          </ac:spMkLst>
        </pc:spChg>
        <pc:picChg chg="add mod">
          <ac:chgData name="buzdugan artur" userId="1770a38c255ab84c" providerId="LiveId" clId="{DEB74FB4-B48A-4C55-8EDC-F4F8A00BCF8D}" dt="2023-11-07T19:25:56.371" v="101" actId="1076"/>
          <ac:picMkLst>
            <pc:docMk/>
            <pc:sldMk cId="1771394062" sldId="484"/>
            <ac:picMk id="5" creationId="{21DD35B6-87EC-2CE2-6EE9-2E7872D84125}"/>
          </ac:picMkLst>
        </pc:picChg>
        <pc:picChg chg="add mod">
          <ac:chgData name="buzdugan artur" userId="1770a38c255ab84c" providerId="LiveId" clId="{DEB74FB4-B48A-4C55-8EDC-F4F8A00BCF8D}" dt="2023-11-07T19:27:12.515" v="180" actId="14100"/>
          <ac:picMkLst>
            <pc:docMk/>
            <pc:sldMk cId="1771394062" sldId="484"/>
            <ac:picMk id="7" creationId="{86B49791-3917-BB7D-C10C-58F96E0F6A87}"/>
          </ac:picMkLst>
        </pc:picChg>
        <pc:picChg chg="add mod">
          <ac:chgData name="buzdugan artur" userId="1770a38c255ab84c" providerId="LiveId" clId="{DEB74FB4-B48A-4C55-8EDC-F4F8A00BCF8D}" dt="2023-11-07T19:31:53.401" v="309" actId="1076"/>
          <ac:picMkLst>
            <pc:docMk/>
            <pc:sldMk cId="1771394062" sldId="484"/>
            <ac:picMk id="9" creationId="{548ADA8D-FA76-5E24-DEE8-F8B408F92AE4}"/>
          </ac:picMkLst>
        </pc:picChg>
      </pc:sldChg>
      <pc:sldChg chg="modSp new mod">
        <pc:chgData name="buzdugan artur" userId="1770a38c255ab84c" providerId="LiveId" clId="{DEB74FB4-B48A-4C55-8EDC-F4F8A00BCF8D}" dt="2023-11-07T19:53:47.755" v="325" actId="404"/>
        <pc:sldMkLst>
          <pc:docMk/>
          <pc:sldMk cId="791346053" sldId="485"/>
        </pc:sldMkLst>
        <pc:spChg chg="mod">
          <ac:chgData name="buzdugan artur" userId="1770a38c255ab84c" providerId="LiveId" clId="{DEB74FB4-B48A-4C55-8EDC-F4F8A00BCF8D}" dt="2023-11-07T19:53:47.755" v="325" actId="404"/>
          <ac:spMkLst>
            <pc:docMk/>
            <pc:sldMk cId="791346053" sldId="485"/>
            <ac:spMk id="3" creationId="{84AEA52E-78BE-EAD9-02AF-054CB37D3A22}"/>
          </ac:spMkLst>
        </pc:spChg>
      </pc:sldChg>
      <pc:sldChg chg="modSp new mod">
        <pc:chgData name="buzdugan artur" userId="1770a38c255ab84c" providerId="LiveId" clId="{DEB74FB4-B48A-4C55-8EDC-F4F8A00BCF8D}" dt="2023-11-07T19:54:55.224" v="372" actId="6549"/>
        <pc:sldMkLst>
          <pc:docMk/>
          <pc:sldMk cId="1974721197" sldId="486"/>
        </pc:sldMkLst>
        <pc:spChg chg="mod">
          <ac:chgData name="buzdugan artur" userId="1770a38c255ab84c" providerId="LiveId" clId="{DEB74FB4-B48A-4C55-8EDC-F4F8A00BCF8D}" dt="2023-11-07T19:54:55.224" v="372" actId="6549"/>
          <ac:spMkLst>
            <pc:docMk/>
            <pc:sldMk cId="1974721197" sldId="486"/>
            <ac:spMk id="3" creationId="{36C4DA22-E23E-E4FE-C1C1-2C3544C9E6D6}"/>
          </ac:spMkLst>
        </pc:spChg>
      </pc:sldChg>
      <pc:sldChg chg="modSp new mod">
        <pc:chgData name="buzdugan artur" userId="1770a38c255ab84c" providerId="LiveId" clId="{DEB74FB4-B48A-4C55-8EDC-F4F8A00BCF8D}" dt="2023-11-07T19:56:12.918" v="396" actId="6549"/>
        <pc:sldMkLst>
          <pc:docMk/>
          <pc:sldMk cId="1399491598" sldId="487"/>
        </pc:sldMkLst>
        <pc:spChg chg="mod">
          <ac:chgData name="buzdugan artur" userId="1770a38c255ab84c" providerId="LiveId" clId="{DEB74FB4-B48A-4C55-8EDC-F4F8A00BCF8D}" dt="2023-11-07T19:56:12.918" v="396" actId="6549"/>
          <ac:spMkLst>
            <pc:docMk/>
            <pc:sldMk cId="1399491598" sldId="487"/>
            <ac:spMk id="3" creationId="{259CDB85-19CE-EDD2-472F-602058298CF1}"/>
          </ac:spMkLst>
        </pc:spChg>
      </pc:sldChg>
      <pc:sldChg chg="modSp new mod">
        <pc:chgData name="buzdugan artur" userId="1770a38c255ab84c" providerId="LiveId" clId="{DEB74FB4-B48A-4C55-8EDC-F4F8A00BCF8D}" dt="2023-11-07T19:56:52.325" v="409" actId="20577"/>
        <pc:sldMkLst>
          <pc:docMk/>
          <pc:sldMk cId="1203067646" sldId="488"/>
        </pc:sldMkLst>
        <pc:spChg chg="mod">
          <ac:chgData name="buzdugan artur" userId="1770a38c255ab84c" providerId="LiveId" clId="{DEB74FB4-B48A-4C55-8EDC-F4F8A00BCF8D}" dt="2023-11-07T19:56:52.325" v="409" actId="20577"/>
          <ac:spMkLst>
            <pc:docMk/>
            <pc:sldMk cId="1203067646" sldId="488"/>
            <ac:spMk id="3" creationId="{6D7EA889-F216-7D18-7F68-66F208AD2511}"/>
          </ac:spMkLst>
        </pc:spChg>
      </pc:sldChg>
      <pc:sldChg chg="addSp modSp new mod">
        <pc:chgData name="buzdugan artur" userId="1770a38c255ab84c" providerId="LiveId" clId="{DEB74FB4-B48A-4C55-8EDC-F4F8A00BCF8D}" dt="2023-11-07T19:58:18.378" v="425" actId="1076"/>
        <pc:sldMkLst>
          <pc:docMk/>
          <pc:sldMk cId="4274537524" sldId="489"/>
        </pc:sldMkLst>
        <pc:spChg chg="mod">
          <ac:chgData name="buzdugan artur" userId="1770a38c255ab84c" providerId="LiveId" clId="{DEB74FB4-B48A-4C55-8EDC-F4F8A00BCF8D}" dt="2023-11-07T19:57:36.119" v="423" actId="20577"/>
          <ac:spMkLst>
            <pc:docMk/>
            <pc:sldMk cId="4274537524" sldId="489"/>
            <ac:spMk id="3" creationId="{7419E048-ACA9-9B76-66E3-582D7B83D4BA}"/>
          </ac:spMkLst>
        </pc:spChg>
        <pc:picChg chg="add mod">
          <ac:chgData name="buzdugan artur" userId="1770a38c255ab84c" providerId="LiveId" clId="{DEB74FB4-B48A-4C55-8EDC-F4F8A00BCF8D}" dt="2023-11-07T19:58:18.378" v="425" actId="1076"/>
          <ac:picMkLst>
            <pc:docMk/>
            <pc:sldMk cId="4274537524" sldId="489"/>
            <ac:picMk id="5" creationId="{F784AD9F-E2DB-9F06-D589-AF02788B208E}"/>
          </ac:picMkLst>
        </pc:picChg>
      </pc:sldChg>
      <pc:sldChg chg="modSp new mod">
        <pc:chgData name="buzdugan artur" userId="1770a38c255ab84c" providerId="LiveId" clId="{DEB74FB4-B48A-4C55-8EDC-F4F8A00BCF8D}" dt="2023-11-07T19:59:30.167" v="437" actId="404"/>
        <pc:sldMkLst>
          <pc:docMk/>
          <pc:sldMk cId="3424288542" sldId="490"/>
        </pc:sldMkLst>
        <pc:spChg chg="mod">
          <ac:chgData name="buzdugan artur" userId="1770a38c255ab84c" providerId="LiveId" clId="{DEB74FB4-B48A-4C55-8EDC-F4F8A00BCF8D}" dt="2023-11-07T19:59:30.167" v="437" actId="404"/>
          <ac:spMkLst>
            <pc:docMk/>
            <pc:sldMk cId="3424288542" sldId="490"/>
            <ac:spMk id="3" creationId="{99292CD0-D6D1-8339-E34E-2027FDB4FDCA}"/>
          </ac:spMkLst>
        </pc:spChg>
      </pc:sldChg>
      <pc:sldChg chg="modSp new mod">
        <pc:chgData name="buzdugan artur" userId="1770a38c255ab84c" providerId="LiveId" clId="{DEB74FB4-B48A-4C55-8EDC-F4F8A00BCF8D}" dt="2023-11-07T19:59:52.867" v="442" actId="20577"/>
        <pc:sldMkLst>
          <pc:docMk/>
          <pc:sldMk cId="4037146841" sldId="491"/>
        </pc:sldMkLst>
        <pc:spChg chg="mod">
          <ac:chgData name="buzdugan artur" userId="1770a38c255ab84c" providerId="LiveId" clId="{DEB74FB4-B48A-4C55-8EDC-F4F8A00BCF8D}" dt="2023-11-07T19:59:52.867" v="442" actId="20577"/>
          <ac:spMkLst>
            <pc:docMk/>
            <pc:sldMk cId="4037146841" sldId="491"/>
            <ac:spMk id="3" creationId="{68427B31-605A-6669-9D40-4430A6B0728D}"/>
          </ac:spMkLst>
        </pc:spChg>
      </pc:sldChg>
      <pc:sldChg chg="modSp new mod">
        <pc:chgData name="buzdugan artur" userId="1770a38c255ab84c" providerId="LiveId" clId="{DEB74FB4-B48A-4C55-8EDC-F4F8A00BCF8D}" dt="2023-11-07T20:00:18.488" v="447" actId="20577"/>
        <pc:sldMkLst>
          <pc:docMk/>
          <pc:sldMk cId="4028871449" sldId="492"/>
        </pc:sldMkLst>
        <pc:spChg chg="mod">
          <ac:chgData name="buzdugan artur" userId="1770a38c255ab84c" providerId="LiveId" clId="{DEB74FB4-B48A-4C55-8EDC-F4F8A00BCF8D}" dt="2023-11-07T20:00:18.488" v="447" actId="20577"/>
          <ac:spMkLst>
            <pc:docMk/>
            <pc:sldMk cId="4028871449" sldId="492"/>
            <ac:spMk id="3" creationId="{0BA44AD1-8163-4B7C-1FDD-CE2F2BDD558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1FD0178-63F2-270E-32A7-4DCA067AD7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7C76D7C8-A934-34BD-EE32-38660A6BCC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062364B8-9F2D-5A32-6DE8-8859B16E9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CB837F0B-9C1E-CF74-0E4A-F4206EBD0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07F3CA46-D9B6-6291-EE65-922F65964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097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B31CAE8-2736-62BE-4D2F-444D97020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5F102E4D-CBF8-EC5F-61E9-7964D888EC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7C2168C1-A206-A204-E73E-403EE33AA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81802CD4-334D-B08D-B7C8-B7CAF02A3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46566C44-8390-6C63-2A7B-3ADDC1605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264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>
            <a:extLst>
              <a:ext uri="{FF2B5EF4-FFF2-40B4-BE49-F238E27FC236}">
                <a16:creationId xmlns:a16="http://schemas.microsoft.com/office/drawing/2014/main" id="{C039B582-CCEB-CE1D-F36A-CA0F669F3E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F0F5A631-EE9F-9BE3-9A99-130B018572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2B57546A-8214-7DA7-9D92-EB431E712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B49B5700-8E54-B10C-8C18-D0A925B64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810B0DC4-A422-2C94-A9B5-4E8E381F5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865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DA2B9C6-453F-9EFF-5D90-B5C0676CD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F4CA6FE1-17E2-DD5E-1E6E-D7A427D36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E93212A6-4820-5ACB-D66D-5CF7538D2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B6B3E412-9CBE-1160-7491-B62EA53B7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17289A1F-01DE-7559-E283-E6490F6A7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444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75F3D3C-8FC1-EC29-B5C2-72AB27F6F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E6192B85-08C1-6D63-2040-AA2C094C8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13712F8F-AC3A-A214-1C13-8D180DCAF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BC13FFFE-C35E-D2E8-51CE-FE9EFC17C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6D017ACB-7AFA-B369-AF7A-C81FAB96E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559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4C90CD0-37BA-85B8-D742-C84F87AF5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555E4736-CECF-C649-EE5C-23A6EF9AF2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69DD512E-D93E-8347-EA1A-0A1D9B4128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7EA7CEF3-B3F1-B563-0D9D-44EF5A448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26711409-D460-D5DE-6C4A-51D1201CA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6C5C8EE3-7433-88ED-E9FB-CFDC3B184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072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0120030-5F42-5CC5-B71A-E51246922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54A066B7-FE2B-8B62-E622-B05E2253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998F64CC-B58D-7EE5-937C-E8E7AE73BA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B312D22F-6A33-7B12-89AD-8A7CAE43CC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7CA274E5-2C92-EC4D-6DA6-827E8594B5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7" name="Substituent dată 6">
            <a:extLst>
              <a:ext uri="{FF2B5EF4-FFF2-40B4-BE49-F238E27FC236}">
                <a16:creationId xmlns:a16="http://schemas.microsoft.com/office/drawing/2014/main" id="{8038C18C-33CF-7B7F-A29E-6D767252B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8" name="Substituent subsol 7">
            <a:extLst>
              <a:ext uri="{FF2B5EF4-FFF2-40B4-BE49-F238E27FC236}">
                <a16:creationId xmlns:a16="http://schemas.microsoft.com/office/drawing/2014/main" id="{FBC376F5-4BD3-5BE0-595F-EBB166978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stituent număr diapozitiv 8">
            <a:extLst>
              <a:ext uri="{FF2B5EF4-FFF2-40B4-BE49-F238E27FC236}">
                <a16:creationId xmlns:a16="http://schemas.microsoft.com/office/drawing/2014/main" id="{368B4903-4166-32D8-3877-F66E2C4A4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273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3C9EFFF-5F52-7447-0DBB-7EBFBA39B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id="{B74655EE-F2FF-8950-5101-5A163AAC6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8F1F6FA1-9872-23E1-4FAD-4E178B9BF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7785E5FA-E11E-BA18-BAB4-F5C129A36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018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>
            <a:extLst>
              <a:ext uri="{FF2B5EF4-FFF2-40B4-BE49-F238E27FC236}">
                <a16:creationId xmlns:a16="http://schemas.microsoft.com/office/drawing/2014/main" id="{45F4EC98-5151-CEEF-FC7A-DA9D717AB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3" name="Substituent subsol 2">
            <a:extLst>
              <a:ext uri="{FF2B5EF4-FFF2-40B4-BE49-F238E27FC236}">
                <a16:creationId xmlns:a16="http://schemas.microsoft.com/office/drawing/2014/main" id="{E0D73912-40B4-8435-C7E7-06157FCAD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91435006-A81D-B39C-E78F-B4C204EB4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293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2670FDE-232A-BCFC-F184-1CB011868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7D5073D7-7F0D-220B-7B42-1F4BDF8D4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7D5BEF02-27A0-6C35-AC76-BE6E742922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19AF2BEE-74D6-F43D-946A-4A8B461E1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98B2EC20-5C06-3AB1-F7D7-49BFDD7F4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FA68BC0A-578B-AC21-BEB6-19E5EFF1A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677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260FC45-92D0-072A-CCB6-8C992EDEE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imagine 2">
            <a:extLst>
              <a:ext uri="{FF2B5EF4-FFF2-40B4-BE49-F238E27FC236}">
                <a16:creationId xmlns:a16="http://schemas.microsoft.com/office/drawing/2014/main" id="{6B32AEE3-106B-0863-6AF1-71E6A1FF12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D68D1ED2-31B8-1906-4B48-8BCED2D56F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CBB06F20-52B8-39A1-983C-7783453B9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1783A933-F325-9FC9-75BF-F83A1654B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93CC3A74-FC02-63B6-9688-8BD018DE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24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>
            <a:extLst>
              <a:ext uri="{FF2B5EF4-FFF2-40B4-BE49-F238E27FC236}">
                <a16:creationId xmlns:a16="http://schemas.microsoft.com/office/drawing/2014/main" id="{F2098B93-5276-B931-DC47-2BB9BEA69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207706E1-E8F2-7044-AD8A-F5969F06E1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BD8937D7-DECA-BD25-ABBF-C0D628CB04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CA3E-215B-4CFF-9E48-8496A3A7E3E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C1C5B622-FFFD-FB2B-883E-9F60106B46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CA48A9DA-1C05-5131-4BC7-82E8E85C75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64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A25037D-435D-43B1-46E1-B72A063870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o-RO" dirty="0" err="1"/>
              <a:t>Lectia</a:t>
            </a:r>
            <a:r>
              <a:rPr lang="ro-RO" dirty="0"/>
              <a:t> practica </a:t>
            </a:r>
            <a:r>
              <a:rPr lang="en-US" dirty="0"/>
              <a:t>5</a:t>
            </a:r>
            <a:r>
              <a:rPr lang="ro-RO" dirty="0"/>
              <a:t>_DMOE</a:t>
            </a:r>
            <a:endParaRPr lang="en-US" dirty="0"/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A0AF8A19-908A-053C-E67E-B4102F8DDB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Schottky barrier</a:t>
            </a:r>
          </a:p>
        </p:txBody>
      </p:sp>
    </p:spTree>
    <p:extLst>
      <p:ext uri="{BB962C8B-B14F-4D97-AF65-F5344CB8AC3E}">
        <p14:creationId xmlns:p14="http://schemas.microsoft.com/office/powerpoint/2010/main" val="3509945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43C3495-7B28-F65A-2C9E-7C22DB257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323BACB5-E390-3033-B774-288FA8765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. E = 2 × 10^4 V/cm.</a:t>
            </a:r>
          </a:p>
        </p:txBody>
      </p:sp>
    </p:spTree>
    <p:extLst>
      <p:ext uri="{BB962C8B-B14F-4D97-AF65-F5344CB8AC3E}">
        <p14:creationId xmlns:p14="http://schemas.microsoft.com/office/powerpoint/2010/main" val="334734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66E7DB7-DC95-89C3-2D61-6584BEE27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6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AFEFCFAD-1BD2-8A21-D7B0-AD4E4D0AAE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5. Find current densities </a:t>
            </a:r>
            <a:r>
              <a:rPr lang="en-US" i="1" dirty="0"/>
              <a:t>j</a:t>
            </a:r>
            <a:r>
              <a:rPr lang="en-US" dirty="0"/>
              <a:t> at room temperature for a Schottky diode Pt-n-GaAs at V = +0.5 and −5 V if </a:t>
            </a:r>
            <a:r>
              <a:rPr lang="el-GR" dirty="0"/>
              <a:t>ρ = 50 Ω </a:t>
            </a:r>
            <a:r>
              <a:rPr lang="en-US" dirty="0"/>
              <a:t>cm. µ</a:t>
            </a:r>
            <a:r>
              <a:rPr lang="en-US" sz="2000" dirty="0"/>
              <a:t>n</a:t>
            </a:r>
            <a:r>
              <a:rPr lang="en-US" dirty="0"/>
              <a:t> = 8800 cm2V−1 s−1, </a:t>
            </a:r>
            <a:r>
              <a:rPr lang="en-US" dirty="0" err="1"/>
              <a:t>m</a:t>
            </a:r>
            <a:r>
              <a:rPr lang="en-US" sz="2000" dirty="0" err="1"/>
              <a:t>n</a:t>
            </a:r>
            <a:r>
              <a:rPr lang="en-US" dirty="0"/>
              <a:t>/m</a:t>
            </a:r>
            <a:r>
              <a:rPr lang="en-US" sz="1800" dirty="0"/>
              <a:t>0</a:t>
            </a:r>
            <a:r>
              <a:rPr lang="en-US" dirty="0"/>
              <a:t> = 0.063, work function of Pt is 5.65 eV, </a:t>
            </a:r>
            <a:r>
              <a:rPr lang="el-GR" dirty="0"/>
              <a:t>χ</a:t>
            </a:r>
            <a:r>
              <a:rPr lang="en-US" dirty="0"/>
              <a:t>GaAs = 4.07 eV, N</a:t>
            </a:r>
            <a:r>
              <a:rPr lang="en-US" sz="2000" dirty="0"/>
              <a:t>c </a:t>
            </a:r>
            <a:r>
              <a:rPr lang="en-US" dirty="0"/>
              <a:t>= 8.63 × 10^13 × T^3/2 cm−3 . </a:t>
            </a:r>
          </a:p>
          <a:p>
            <a:r>
              <a:rPr lang="en-US" dirty="0"/>
              <a:t>Apply thermionic-emission theory.</a:t>
            </a:r>
          </a:p>
        </p:txBody>
      </p:sp>
    </p:spTree>
    <p:extLst>
      <p:ext uri="{BB962C8B-B14F-4D97-AF65-F5344CB8AC3E}">
        <p14:creationId xmlns:p14="http://schemas.microsoft.com/office/powerpoint/2010/main" val="5699765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9C5396F-C798-6058-BE6D-F88BC8130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B1F182A3-CCC7-C183-53BD-7A146ECBCE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5. From </a:t>
            </a:r>
            <a:r>
              <a:rPr lang="en-US" b="1" dirty="0"/>
              <a:t>n = 1/e</a:t>
            </a:r>
            <a:r>
              <a:rPr lang="el-GR" b="1" dirty="0"/>
              <a:t>ρµ</a:t>
            </a:r>
            <a:r>
              <a:rPr lang="en-US" sz="2000" b="1" dirty="0"/>
              <a:t>n</a:t>
            </a:r>
            <a:r>
              <a:rPr lang="en-US" b="1" dirty="0"/>
              <a:t> </a:t>
            </a:r>
            <a:r>
              <a:rPr lang="en-US" dirty="0"/>
              <a:t>we obtain that n = 1.4 × 10^13 cm−3 . </a:t>
            </a:r>
          </a:p>
          <a:p>
            <a:r>
              <a:rPr lang="en-US" dirty="0"/>
              <a:t>Thus, e</a:t>
            </a:r>
            <a:r>
              <a:rPr lang="el-GR" dirty="0"/>
              <a:t>ϕ</a:t>
            </a:r>
            <a:r>
              <a:rPr lang="en-US" sz="2000" dirty="0"/>
              <a:t>d </a:t>
            </a:r>
            <a:r>
              <a:rPr lang="en-US" dirty="0"/>
              <a:t>= </a:t>
            </a:r>
            <a:r>
              <a:rPr lang="el-GR" dirty="0"/>
              <a:t>ψ</a:t>
            </a:r>
            <a:r>
              <a:rPr lang="en-US" dirty="0"/>
              <a:t>(Pt) − </a:t>
            </a:r>
            <a:r>
              <a:rPr lang="el-GR" dirty="0"/>
              <a:t>χ</a:t>
            </a:r>
            <a:r>
              <a:rPr lang="en-US" dirty="0"/>
              <a:t>(GaAs) − </a:t>
            </a:r>
            <a:r>
              <a:rPr lang="en-US" dirty="0" err="1"/>
              <a:t>kT</a:t>
            </a:r>
            <a:r>
              <a:rPr lang="en-US" dirty="0"/>
              <a:t> ln N</a:t>
            </a:r>
            <a:r>
              <a:rPr lang="en-US" sz="2000" dirty="0"/>
              <a:t>c</a:t>
            </a:r>
            <a:r>
              <a:rPr lang="en-US" dirty="0"/>
              <a:t>/n = 1.32 eV. </a:t>
            </a:r>
          </a:p>
          <a:p>
            <a:pPr marL="0" indent="0">
              <a:buNone/>
            </a:pPr>
            <a:r>
              <a:rPr lang="en-US" dirty="0"/>
              <a:t>The average thermal velocity is </a:t>
            </a:r>
            <a:r>
              <a:rPr lang="en-US" dirty="0" err="1"/>
              <a:t>v</a:t>
            </a:r>
            <a:r>
              <a:rPr lang="en-US" sz="1600" dirty="0" err="1"/>
              <a:t>T</a:t>
            </a:r>
            <a:r>
              <a:rPr lang="en-US" dirty="0"/>
              <a:t> = (8kT/</a:t>
            </a:r>
            <a:r>
              <a:rPr lang="el-GR" dirty="0"/>
              <a:t>π</a:t>
            </a:r>
            <a:r>
              <a:rPr lang="en-US" dirty="0" err="1"/>
              <a:t>m</a:t>
            </a:r>
            <a:r>
              <a:rPr lang="en-US" sz="1800" dirty="0" err="1"/>
              <a:t>n</a:t>
            </a:r>
            <a:r>
              <a:rPr lang="en-US" dirty="0"/>
              <a:t>)^1/2 = 4.6 × 10^7 cm/s.  From here we get </a:t>
            </a:r>
            <a:r>
              <a:rPr lang="en-US" dirty="0" err="1"/>
              <a:t>j</a:t>
            </a:r>
            <a:r>
              <a:rPr lang="en-US" sz="2000" dirty="0" err="1"/>
              <a:t>s</a:t>
            </a:r>
            <a:r>
              <a:rPr lang="en-US" dirty="0"/>
              <a:t> = (1/4) </a:t>
            </a:r>
            <a:r>
              <a:rPr lang="en-US" dirty="0" err="1"/>
              <a:t>env</a:t>
            </a:r>
            <a:r>
              <a:rPr lang="en-US" sz="1600" dirty="0" err="1"/>
              <a:t>T</a:t>
            </a:r>
            <a:r>
              <a:rPr lang="en-US" dirty="0"/>
              <a:t> exp(−e</a:t>
            </a:r>
            <a:r>
              <a:rPr lang="el-GR" dirty="0"/>
              <a:t>ϕ</a:t>
            </a:r>
            <a:r>
              <a:rPr lang="en-US" sz="2000" dirty="0"/>
              <a:t>d</a:t>
            </a:r>
            <a:r>
              <a:rPr lang="en-US" dirty="0"/>
              <a:t>/</a:t>
            </a:r>
            <a:r>
              <a:rPr lang="en-US" dirty="0" err="1"/>
              <a:t>kT</a:t>
            </a:r>
            <a:r>
              <a:rPr lang="en-US" dirty="0"/>
              <a:t>) = 3 × 10^−22 A/cm2 . Finally, from j = </a:t>
            </a:r>
            <a:r>
              <a:rPr lang="en-US" dirty="0" err="1"/>
              <a:t>j</a:t>
            </a:r>
            <a:r>
              <a:rPr lang="en-US" sz="2000" dirty="0" err="1"/>
              <a:t>s</a:t>
            </a:r>
            <a:r>
              <a:rPr lang="en-US" dirty="0"/>
              <a:t> (exp(eV/</a:t>
            </a:r>
            <a:r>
              <a:rPr lang="en-US" dirty="0" err="1"/>
              <a:t>kT</a:t>
            </a:r>
            <a:r>
              <a:rPr lang="en-US" dirty="0"/>
              <a:t>) − 1) we obtain j(0.5 V) = 1.5 × 10^−13 A/cm2 and j(−5 V) = </a:t>
            </a:r>
            <a:r>
              <a:rPr lang="en-US" dirty="0" err="1"/>
              <a:t>j</a:t>
            </a:r>
            <a:r>
              <a:rPr lang="en-US" sz="2000" dirty="0" err="1"/>
              <a:t>s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74665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03A1164-4E07-7717-D982-50B78364F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7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DFF41D84-38FC-FBBE-320A-DC6B525C40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7</a:t>
            </a:r>
            <a:r>
              <a:rPr lang="en-US" dirty="0"/>
              <a:t>. The capacitance of a Au-n-GaAs Schottky diode is given by the relation 1/C2 = 1.57 × 10^15 − 2.12 × 10^15 V, where C is expressed in F and V is in Volts. </a:t>
            </a:r>
          </a:p>
          <a:p>
            <a:r>
              <a:rPr lang="en-US" dirty="0"/>
              <a:t>Taking the diode area to be 0.1 cm2 , calculate the barrier height and the dopant concentration.</a:t>
            </a:r>
          </a:p>
        </p:txBody>
      </p:sp>
    </p:spTree>
    <p:extLst>
      <p:ext uri="{BB962C8B-B14F-4D97-AF65-F5344CB8AC3E}">
        <p14:creationId xmlns:p14="http://schemas.microsoft.com/office/powerpoint/2010/main" val="21362362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889425D-E24F-C3B8-126C-8421D0653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3B379B39-9CE0-DF58-4F9D-62677032C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6. ϕ</a:t>
            </a:r>
            <a:r>
              <a:rPr lang="pt-BR" sz="2000" dirty="0"/>
              <a:t>d</a:t>
            </a:r>
            <a:r>
              <a:rPr lang="pt-BR" dirty="0"/>
              <a:t> = 0.74 V, n = 2.8 × 10^17 cm−3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6624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53811F5-2B10-F5BB-2ADF-8AAE9D4AF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8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81D0F62D-FFCA-5E58-C04A-EBE4F88A7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7. From comparison of the de Broglie wavelength of electron with the depletion width of a contact metal-n-Si, estimate the electron concentration at which Schottky diode loses its rectifying characteristics. </a:t>
            </a:r>
          </a:p>
          <a:p>
            <a:r>
              <a:rPr lang="en-US" dirty="0"/>
              <a:t>For the estimate, assume that the height of the potential barrier a the contact is half the value of the band gap at room temperature (</a:t>
            </a:r>
            <a:r>
              <a:rPr lang="en-US" dirty="0" err="1"/>
              <a:t>Eg</a:t>
            </a:r>
            <a:r>
              <a:rPr lang="en-US" dirty="0"/>
              <a:t> = 1.12 eV), </a:t>
            </a:r>
            <a:r>
              <a:rPr lang="en-US" dirty="0" err="1"/>
              <a:t>m∗</a:t>
            </a:r>
            <a:r>
              <a:rPr lang="en-US" sz="2000" dirty="0" err="1"/>
              <a:t>e</a:t>
            </a:r>
            <a:r>
              <a:rPr lang="en-US" dirty="0"/>
              <a:t> = m</a:t>
            </a:r>
            <a:r>
              <a:rPr lang="en-US" sz="1800" dirty="0"/>
              <a:t>0</a:t>
            </a:r>
            <a:r>
              <a:rPr lang="en-US" dirty="0"/>
              <a:t>, T = 300 K, and </a:t>
            </a:r>
            <a:r>
              <a:rPr lang="el-GR" dirty="0"/>
              <a:t>ε</a:t>
            </a:r>
            <a:r>
              <a:rPr lang="en-US" dirty="0"/>
              <a:t>(Si) = 11.9. </a:t>
            </a:r>
          </a:p>
        </p:txBody>
      </p:sp>
    </p:spTree>
    <p:extLst>
      <p:ext uri="{BB962C8B-B14F-4D97-AF65-F5344CB8AC3E}">
        <p14:creationId xmlns:p14="http://schemas.microsoft.com/office/powerpoint/2010/main" val="16590496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E54BDBB-04DB-E0BA-D703-C887655DE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Substituent conținut 4">
            <a:extLst>
              <a:ext uri="{FF2B5EF4-FFF2-40B4-BE49-F238E27FC236}">
                <a16:creationId xmlns:a16="http://schemas.microsoft.com/office/drawing/2014/main" id="{46B970D0-F770-18E4-181F-A12FCD6219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9857" y="2146041"/>
            <a:ext cx="10515600" cy="3635590"/>
          </a:xfrm>
        </p:spPr>
      </p:pic>
    </p:spTree>
    <p:extLst>
      <p:ext uri="{BB962C8B-B14F-4D97-AF65-F5344CB8AC3E}">
        <p14:creationId xmlns:p14="http://schemas.microsoft.com/office/powerpoint/2010/main" val="36115698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96C9D98-2ACA-C50D-B663-45B5C21C1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9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4DA36C3-544C-D284-BF12-A33B6CCC0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757330"/>
          </a:xfrm>
        </p:spPr>
        <p:txBody>
          <a:bodyPr/>
          <a:lstStyle/>
          <a:p>
            <a:r>
              <a:rPr lang="ro-RO" dirty="0"/>
              <a:t>Joncțiunea Cr-Si cu </a:t>
            </a:r>
            <a:r>
              <a:rPr lang="en-GB" dirty="0" err="1"/>
              <a:t>Nd</a:t>
            </a:r>
            <a:r>
              <a:rPr lang="en-GB" dirty="0"/>
              <a:t> = 10</a:t>
            </a:r>
            <a:r>
              <a:rPr lang="en-GB" baseline="30000" dirty="0"/>
              <a:t>17</a:t>
            </a:r>
            <a:r>
              <a:rPr lang="en-GB" dirty="0"/>
              <a:t> cm</a:t>
            </a:r>
            <a:r>
              <a:rPr lang="en-GB" baseline="30000" dirty="0"/>
              <a:t>-3</a:t>
            </a:r>
            <a:r>
              <a:rPr lang="en-GB" dirty="0"/>
              <a:t> . </a:t>
            </a:r>
            <a:r>
              <a:rPr lang="en-GB" dirty="0" err="1"/>
              <a:t>Calcula</a:t>
            </a:r>
            <a:r>
              <a:rPr lang="ro-RO" dirty="0"/>
              <a:t>ți regiunea sărăcită </a:t>
            </a:r>
            <a:r>
              <a:rPr lang="en-GB" dirty="0"/>
              <a:t>, </a:t>
            </a:r>
            <a:r>
              <a:rPr lang="ro-RO" dirty="0" err="1"/>
              <a:t>cîmpul</a:t>
            </a:r>
            <a:r>
              <a:rPr lang="ro-RO" dirty="0"/>
              <a:t> electric în</a:t>
            </a:r>
            <a:r>
              <a:rPr lang="en-GB" dirty="0"/>
              <a:t> </a:t>
            </a:r>
            <a:r>
              <a:rPr lang="ro-RO" dirty="0"/>
              <a:t>Si</a:t>
            </a:r>
            <a:r>
              <a:rPr lang="en-GB" dirty="0"/>
              <a:t> </a:t>
            </a:r>
            <a:r>
              <a:rPr lang="ro-RO" dirty="0"/>
              <a:t>și la interfața </a:t>
            </a:r>
            <a:r>
              <a:rPr lang="en-GB" dirty="0"/>
              <a:t>M</a:t>
            </a:r>
            <a:r>
              <a:rPr lang="ro-RO" dirty="0"/>
              <a:t>e</a:t>
            </a:r>
            <a:r>
              <a:rPr lang="en-GB" dirty="0"/>
              <a:t>-S</a:t>
            </a:r>
            <a:r>
              <a:rPr lang="ro-RO" dirty="0"/>
              <a:t>C</a:t>
            </a:r>
            <a:r>
              <a:rPr lang="en-GB" dirty="0"/>
              <a:t>, potential</a:t>
            </a:r>
            <a:r>
              <a:rPr lang="ro-RO" dirty="0" err="1"/>
              <a:t>ul</a:t>
            </a:r>
            <a:r>
              <a:rPr lang="ro-RO" dirty="0"/>
              <a:t> prin SC și</a:t>
            </a:r>
            <a:r>
              <a:rPr lang="en-GB" dirty="0"/>
              <a:t> </a:t>
            </a:r>
            <a:r>
              <a:rPr lang="en-GB" dirty="0" err="1"/>
              <a:t>capacita</a:t>
            </a:r>
            <a:r>
              <a:rPr lang="ro-RO" dirty="0"/>
              <a:t>tea</a:t>
            </a:r>
            <a:r>
              <a:rPr lang="en-GB" dirty="0"/>
              <a:t> per unit</a:t>
            </a:r>
            <a:r>
              <a:rPr lang="ro-RO" dirty="0" err="1"/>
              <a:t>ate</a:t>
            </a:r>
            <a:r>
              <a:rPr lang="ro-RO" dirty="0"/>
              <a:t> suprafață la o tensiune aplicată de </a:t>
            </a:r>
            <a:r>
              <a:rPr lang="en-GB" b="1" dirty="0"/>
              <a:t>-5 V.</a:t>
            </a:r>
          </a:p>
        </p:txBody>
      </p:sp>
    </p:spTree>
    <p:extLst>
      <p:ext uri="{BB962C8B-B14F-4D97-AF65-F5344CB8AC3E}">
        <p14:creationId xmlns:p14="http://schemas.microsoft.com/office/powerpoint/2010/main" val="37988666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3075"/>
          </a:xfrm>
        </p:spPr>
        <p:txBody>
          <a:bodyPr>
            <a:normAutofit fontScale="90000"/>
          </a:bodyPr>
          <a:lstStyle/>
          <a:p>
            <a:r>
              <a:rPr lang="en-US" dirty="0"/>
              <a:t>Solutia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120775"/>
            <a:ext cx="11658600" cy="5480322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Aflăm înălțimea barierei între Me-Sc </a:t>
            </a:r>
            <a:r>
              <a:rPr lang="el-GR" b="1" dirty="0">
                <a:latin typeface="Century Gothic" panose="020B0502020202020204" pitchFamily="34" charset="0"/>
              </a:rPr>
              <a:t>φ</a:t>
            </a:r>
            <a:r>
              <a:rPr lang="ro-RO" b="1" baseline="-25000" dirty="0">
                <a:latin typeface="Century Gothic" panose="020B0502020202020204" pitchFamily="34" charset="0"/>
              </a:rPr>
              <a:t>1</a:t>
            </a:r>
            <a:r>
              <a:rPr lang="ro-RO" b="1" dirty="0">
                <a:latin typeface="Century Gothic" panose="020B0502020202020204" pitchFamily="34" charset="0"/>
              </a:rPr>
              <a:t> = </a:t>
            </a:r>
            <a:r>
              <a:rPr lang="el-GR" b="1" dirty="0">
                <a:latin typeface="Century Gothic" panose="020B0502020202020204" pitchFamily="34" charset="0"/>
              </a:rPr>
              <a:t>φ</a:t>
            </a:r>
            <a:r>
              <a:rPr lang="ro-RO" b="1" baseline="-25000" dirty="0">
                <a:latin typeface="Century Gothic" panose="020B0502020202020204" pitchFamily="34" charset="0"/>
              </a:rPr>
              <a:t>B</a:t>
            </a:r>
            <a:r>
              <a:rPr lang="ro-RO" b="1" dirty="0">
                <a:latin typeface="Century Gothic" panose="020B0502020202020204" pitchFamily="34" charset="0"/>
              </a:rPr>
              <a:t> – V</a:t>
            </a:r>
            <a:r>
              <a:rPr lang="ro-RO" b="1" baseline="-25000" dirty="0">
                <a:latin typeface="Century Gothic" panose="020B0502020202020204" pitchFamily="34" charset="0"/>
              </a:rPr>
              <a:t>1</a:t>
            </a:r>
            <a:r>
              <a:rPr lang="ro-RO" b="1" dirty="0">
                <a:latin typeface="Century Gothic" panose="020B0502020202020204" pitchFamily="34" charset="0"/>
              </a:rPr>
              <a:t>(lnN</a:t>
            </a:r>
            <a:r>
              <a:rPr lang="ro-RO" b="1" baseline="-25000" dirty="0">
                <a:latin typeface="Century Gothic" panose="020B0502020202020204" pitchFamily="34" charset="0"/>
              </a:rPr>
              <a:t>c</a:t>
            </a:r>
            <a:r>
              <a:rPr lang="ro-RO" b="1" dirty="0">
                <a:latin typeface="Century Gothic" panose="020B0502020202020204" pitchFamily="34" charset="0"/>
              </a:rPr>
              <a:t>/N</a:t>
            </a:r>
            <a:r>
              <a:rPr lang="ro-RO" b="1" baseline="-25000" dirty="0">
                <a:latin typeface="Century Gothic" panose="020B0502020202020204" pitchFamily="34" charset="0"/>
              </a:rPr>
              <a:t>d</a:t>
            </a:r>
            <a:r>
              <a:rPr lang="ro-RO" b="1" dirty="0">
                <a:latin typeface="Century Gothic" panose="020B0502020202020204" pitchFamily="34" charset="0"/>
              </a:rPr>
              <a:t>) </a:t>
            </a:r>
            <a:r>
              <a:rPr lang="ro-RO" dirty="0">
                <a:latin typeface="Century Gothic" panose="020B0502020202020204" pitchFamily="34" charset="0"/>
              </a:rPr>
              <a:t>= </a:t>
            </a:r>
            <a:r>
              <a:rPr lang="ro-RO" b="1" dirty="0">
                <a:latin typeface="Century Gothic" panose="020B0502020202020204" pitchFamily="34" charset="0"/>
              </a:rPr>
              <a:t>0,45 – 0,0259 ln(2,82* 10</a:t>
            </a:r>
            <a:r>
              <a:rPr lang="ro-RO" b="1" baseline="30000" dirty="0">
                <a:latin typeface="Century Gothic" panose="020B0502020202020204" pitchFamily="34" charset="0"/>
              </a:rPr>
              <a:t>19</a:t>
            </a:r>
            <a:r>
              <a:rPr lang="ro-RO" b="1" dirty="0">
                <a:latin typeface="Century Gothic" panose="020B0502020202020204" pitchFamily="34" charset="0"/>
              </a:rPr>
              <a:t>/10</a:t>
            </a:r>
            <a:r>
              <a:rPr lang="ro-RO" b="1" baseline="30000" dirty="0">
                <a:latin typeface="Century Gothic" panose="020B0502020202020204" pitchFamily="34" charset="0"/>
              </a:rPr>
              <a:t>17</a:t>
            </a:r>
            <a:r>
              <a:rPr lang="ro-RO" b="1" dirty="0">
                <a:latin typeface="Century Gothic" panose="020B0502020202020204" pitchFamily="34" charset="0"/>
              </a:rPr>
              <a:t>)=0,30 V</a:t>
            </a:r>
            <a:endParaRPr lang="ro-RO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Atunci, lățimea regiunii sărăcite formate este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ro-RO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o-RO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ro-RO" b="1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ro-RO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(2</a:t>
            </a:r>
            <a:r>
              <a:rPr lang="el-GR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</a:t>
            </a:r>
            <a:r>
              <a:rPr lang="ro-RO" b="1" baseline="-250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ro-RO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l-GR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φ</a:t>
            </a:r>
            <a:r>
              <a:rPr lang="ro-RO" b="1" baseline="-250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ro-RO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-V</a:t>
            </a:r>
            <a:r>
              <a:rPr lang="ro-RO" b="1" baseline="-250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o-RO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/ qN</a:t>
            </a:r>
            <a:r>
              <a:rPr lang="ro-RO" b="1" baseline="-250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ro-RO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o-RO" b="1" baseline="300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1/2</a:t>
            </a:r>
            <a:r>
              <a:rPr lang="ro-RO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(2*11,9*8,85*10</a:t>
            </a:r>
            <a:r>
              <a:rPr lang="ro-RO" b="1" baseline="300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-14</a:t>
            </a:r>
            <a:r>
              <a:rPr lang="ro-RO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*(0,3+5) / 1,6*10</a:t>
            </a:r>
            <a:r>
              <a:rPr lang="ro-RO" b="1" baseline="300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-19</a:t>
            </a:r>
            <a:r>
              <a:rPr lang="ro-RO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*10</a:t>
            </a:r>
            <a:r>
              <a:rPr lang="ro-RO" b="1" baseline="300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</a:t>
            </a:r>
            <a:r>
              <a:rPr lang="ro-RO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*1000 m</a:t>
            </a:r>
            <a:r>
              <a:rPr lang="ro-RO" b="1" baseline="300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o-RO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)</a:t>
            </a:r>
            <a:r>
              <a:rPr lang="ro-RO" b="1" baseline="300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1/2</a:t>
            </a:r>
            <a:r>
              <a:rPr lang="ro-RO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0,026 </a:t>
            </a:r>
            <a:r>
              <a:rPr lang="el-GR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</a:t>
            </a:r>
            <a:r>
              <a:rPr lang="ro-RO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endParaRPr lang="ro-RO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Lucrul de ieșire a electronului din Cr – 4,5 eV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o-RO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Capacitatea regiunii sărăcite este: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o-RO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Capacitatea per unitate de suprafață a contactului este Cj =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electric field in the semiconductor at the interface is:</a:t>
            </a:r>
            <a:endParaRPr lang="ro-RO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o-RO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potential equals: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o-RO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o-RO" dirty="0"/>
          </a:p>
        </p:txBody>
      </p:sp>
      <p:pic>
        <p:nvPicPr>
          <p:cNvPr id="6" name="Picture 5" descr="https://ecee.colorado.edu/~bart/book/book/chapter3/gif/eq3x2_3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496" y="2752226"/>
            <a:ext cx="3474720" cy="110871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s://ecee.colorado.edu/~bart/book/book/chapter3/gif/eq3x2_4.gif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2833" y="4910580"/>
            <a:ext cx="4005208" cy="122158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3431" y="3306581"/>
            <a:ext cx="2313549" cy="880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7397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10</a:t>
            </a:r>
            <a:r>
              <a:rPr lang="en-US" dirty="0"/>
              <a:t> diode </a:t>
            </a:r>
            <a:r>
              <a:rPr lang="en-US" dirty="0" err="1"/>
              <a:t>Schotky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082251" cy="4841182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Avem</a:t>
            </a:r>
            <a:r>
              <a:rPr lang="en-US" dirty="0"/>
              <a:t> o </a:t>
            </a:r>
            <a:r>
              <a:rPr lang="en-US" dirty="0" err="1"/>
              <a:t>jonc</a:t>
            </a:r>
            <a:r>
              <a:rPr lang="ro-RO" dirty="0"/>
              <a:t>țiune Cr-SC. SC este dopat cu N</a:t>
            </a:r>
            <a:r>
              <a:rPr lang="ro-RO" baseline="-25000" dirty="0"/>
              <a:t>d</a:t>
            </a:r>
            <a:r>
              <a:rPr lang="ro-RO" dirty="0"/>
              <a:t> = 10</a:t>
            </a:r>
            <a:r>
              <a:rPr lang="ro-RO" baseline="30000" dirty="0"/>
              <a:t>17 </a:t>
            </a:r>
            <a:r>
              <a:rPr lang="ro-RO" dirty="0"/>
              <a:t>cm</a:t>
            </a:r>
            <a:r>
              <a:rPr lang="ro-RO" baseline="30000" dirty="0"/>
              <a:t>-3</a:t>
            </a:r>
            <a:r>
              <a:rPr lang="ro-RO" dirty="0"/>
              <a:t>. </a:t>
            </a:r>
          </a:p>
          <a:p>
            <a:r>
              <a:rPr lang="ro-RO" dirty="0"/>
              <a:t>Calculați înălțimea barierei și creșterea respectivă a potențialului la barieră</a:t>
            </a:r>
          </a:p>
          <a:p>
            <a:r>
              <a:rPr lang="ro-RO" b="1" dirty="0"/>
              <a:t>Aceiași problemă dar pentru p-Si?</a:t>
            </a:r>
          </a:p>
          <a:p>
            <a:r>
              <a:rPr lang="ro-RO" dirty="0">
                <a:solidFill>
                  <a:srgbClr val="FF0000"/>
                </a:solidFill>
              </a:rPr>
              <a:t>Soluția</a:t>
            </a:r>
          </a:p>
          <a:p>
            <a:r>
              <a:rPr lang="ro-RO" dirty="0"/>
              <a:t>Diferența de potențial: </a:t>
            </a:r>
            <a:r>
              <a:rPr lang="en-US" dirty="0"/>
              <a:t>(</a:t>
            </a:r>
            <a:r>
              <a:rPr lang="en-US" dirty="0" err="1"/>
              <a:t>afinitatea</a:t>
            </a:r>
            <a:r>
              <a:rPr lang="en-US" dirty="0"/>
              <a:t> </a:t>
            </a:r>
            <a:r>
              <a:rPr lang="en-US" dirty="0" err="1"/>
              <a:t>electronului</a:t>
            </a:r>
            <a:r>
              <a:rPr lang="en-US" dirty="0"/>
              <a:t> in Si = 4,05 eV))</a:t>
            </a:r>
            <a:endParaRPr lang="ro-RO" dirty="0"/>
          </a:p>
          <a:p>
            <a:pPr marL="0" indent="0">
              <a:buNone/>
            </a:pPr>
            <a:r>
              <a:rPr lang="el-GR" b="1" dirty="0">
                <a:latin typeface="Century Gothic" panose="020B0502020202020204" pitchFamily="34" charset="0"/>
              </a:rPr>
              <a:t>φ</a:t>
            </a:r>
            <a:r>
              <a:rPr lang="ro-RO" b="1" baseline="-25000" dirty="0">
                <a:latin typeface="Century Gothic" panose="020B0502020202020204" pitchFamily="34" charset="0"/>
              </a:rPr>
              <a:t>1</a:t>
            </a:r>
            <a:r>
              <a:rPr lang="ro-RO" b="1" dirty="0">
                <a:latin typeface="Century Gothic" panose="020B0502020202020204" pitchFamily="34" charset="0"/>
              </a:rPr>
              <a:t> = </a:t>
            </a:r>
            <a:r>
              <a:rPr lang="el-GR" b="1" dirty="0">
                <a:latin typeface="Century Gothic" panose="020B0502020202020204" pitchFamily="34" charset="0"/>
              </a:rPr>
              <a:t>φ</a:t>
            </a:r>
            <a:r>
              <a:rPr lang="ro-RO" b="1" baseline="-25000" dirty="0">
                <a:latin typeface="Century Gothic" panose="020B0502020202020204" pitchFamily="34" charset="0"/>
              </a:rPr>
              <a:t>B</a:t>
            </a:r>
            <a:r>
              <a:rPr lang="ro-RO" b="1" dirty="0">
                <a:latin typeface="Century Gothic" panose="020B0502020202020204" pitchFamily="34" charset="0"/>
              </a:rPr>
              <a:t> – V</a:t>
            </a:r>
            <a:r>
              <a:rPr lang="ro-RO" b="1" baseline="-25000" dirty="0">
                <a:latin typeface="Century Gothic" panose="020B0502020202020204" pitchFamily="34" charset="0"/>
              </a:rPr>
              <a:t>1</a:t>
            </a:r>
            <a:r>
              <a:rPr lang="ro-RO" b="1" dirty="0">
                <a:latin typeface="Century Gothic" panose="020B0502020202020204" pitchFamily="34" charset="0"/>
              </a:rPr>
              <a:t>(lnN</a:t>
            </a:r>
            <a:r>
              <a:rPr lang="ro-RO" b="1" baseline="-25000" dirty="0">
                <a:latin typeface="Century Gothic" panose="020B0502020202020204" pitchFamily="34" charset="0"/>
              </a:rPr>
              <a:t>c</a:t>
            </a:r>
            <a:r>
              <a:rPr lang="ro-RO" b="1" dirty="0">
                <a:latin typeface="Century Gothic" panose="020B0502020202020204" pitchFamily="34" charset="0"/>
              </a:rPr>
              <a:t>/N</a:t>
            </a:r>
            <a:r>
              <a:rPr lang="ro-RO" b="1" baseline="-25000" dirty="0">
                <a:latin typeface="Century Gothic" panose="020B0502020202020204" pitchFamily="34" charset="0"/>
              </a:rPr>
              <a:t>d</a:t>
            </a:r>
            <a:r>
              <a:rPr lang="ro-RO" b="1" dirty="0">
                <a:latin typeface="Century Gothic" panose="020B0502020202020204" pitchFamily="34" charset="0"/>
              </a:rPr>
              <a:t>) </a:t>
            </a:r>
            <a:r>
              <a:rPr lang="ro-RO" dirty="0">
                <a:latin typeface="Century Gothic" panose="020B0502020202020204" pitchFamily="34" charset="0"/>
              </a:rPr>
              <a:t>= 0,45 – 0,0259 ln(2,82* 10</a:t>
            </a:r>
            <a:r>
              <a:rPr lang="ro-RO" baseline="30000" dirty="0">
                <a:latin typeface="Century Gothic" panose="020B0502020202020204" pitchFamily="34" charset="0"/>
              </a:rPr>
              <a:t>19</a:t>
            </a:r>
            <a:r>
              <a:rPr lang="ro-RO" dirty="0">
                <a:latin typeface="Century Gothic" panose="020B0502020202020204" pitchFamily="34" charset="0"/>
              </a:rPr>
              <a:t>/10</a:t>
            </a:r>
            <a:r>
              <a:rPr lang="ro-RO" baseline="30000" dirty="0">
                <a:latin typeface="Century Gothic" panose="020B0502020202020204" pitchFamily="34" charset="0"/>
              </a:rPr>
              <a:t>17</a:t>
            </a:r>
            <a:r>
              <a:rPr lang="ro-RO" dirty="0">
                <a:latin typeface="Century Gothic" panose="020B0502020202020204" pitchFamily="34" charset="0"/>
              </a:rPr>
              <a:t>)=0,30 V</a:t>
            </a:r>
          </a:p>
          <a:p>
            <a:r>
              <a:rPr lang="ro-RO" dirty="0">
                <a:latin typeface="Century Gothic" panose="020B0502020202020204" pitchFamily="34" charset="0"/>
              </a:rPr>
              <a:t>Înălțimea barierei pentru </a:t>
            </a:r>
            <a:r>
              <a:rPr lang="ro-RO" b="1" dirty="0">
                <a:latin typeface="Century Gothic" panose="020B0502020202020204" pitchFamily="34" charset="0"/>
              </a:rPr>
              <a:t>Cr- p-Si </a:t>
            </a:r>
            <a:r>
              <a:rPr lang="ro-RO" dirty="0">
                <a:latin typeface="Century Gothic" panose="020B0502020202020204" pitchFamily="34" charset="0"/>
              </a:rPr>
              <a:t>joncțiune va fi:</a:t>
            </a:r>
          </a:p>
          <a:p>
            <a:r>
              <a:rPr lang="ro-RO" b="1" dirty="0">
                <a:latin typeface="Century Gothic" panose="020B0502020202020204" pitchFamily="34" charset="0"/>
              </a:rPr>
              <a:t>φ</a:t>
            </a:r>
            <a:r>
              <a:rPr lang="ro-RO" b="1" baseline="-25000" dirty="0">
                <a:latin typeface="Century Gothic" panose="020B0502020202020204" pitchFamily="34" charset="0"/>
              </a:rPr>
              <a:t>B</a:t>
            </a:r>
            <a:r>
              <a:rPr lang="ro-RO" b="1" dirty="0">
                <a:latin typeface="Century Gothic" panose="020B0502020202020204" pitchFamily="34" charset="0"/>
              </a:rPr>
              <a:t> = </a:t>
            </a:r>
            <a:r>
              <a:rPr lang="el-GR" b="1" dirty="0">
                <a:latin typeface="Century Gothic" panose="020B0502020202020204" pitchFamily="34" charset="0"/>
              </a:rPr>
              <a:t>χ</a:t>
            </a:r>
            <a:r>
              <a:rPr lang="ro-RO" b="1" dirty="0">
                <a:latin typeface="Century Gothic" panose="020B0502020202020204" pitchFamily="34" charset="0"/>
              </a:rPr>
              <a:t>+E</a:t>
            </a:r>
            <a:r>
              <a:rPr lang="ro-RO" b="1" baseline="-25000" dirty="0">
                <a:latin typeface="Century Gothic" panose="020B0502020202020204" pitchFamily="34" charset="0"/>
              </a:rPr>
              <a:t>g</a:t>
            </a:r>
            <a:r>
              <a:rPr lang="ro-RO" b="1" dirty="0">
                <a:latin typeface="Century Gothic" panose="020B0502020202020204" pitchFamily="34" charset="0"/>
              </a:rPr>
              <a:t>/q – </a:t>
            </a:r>
            <a:r>
              <a:rPr lang="ru-RU" b="1" dirty="0">
                <a:latin typeface="Century Gothic" panose="020B0502020202020204" pitchFamily="34" charset="0"/>
              </a:rPr>
              <a:t>ф</a:t>
            </a:r>
            <a:r>
              <a:rPr lang="ro-RO" b="1" baseline="-25000" dirty="0">
                <a:latin typeface="Century Gothic" panose="020B0502020202020204" pitchFamily="34" charset="0"/>
              </a:rPr>
              <a:t>M</a:t>
            </a:r>
            <a:r>
              <a:rPr lang="ro-RO" b="1" dirty="0">
                <a:latin typeface="Century Gothic" panose="020B0502020202020204" pitchFamily="34" charset="0"/>
              </a:rPr>
              <a:t> </a:t>
            </a:r>
            <a:r>
              <a:rPr lang="ro-RO" dirty="0">
                <a:latin typeface="Century Gothic" panose="020B0502020202020204" pitchFamily="34" charset="0"/>
              </a:rPr>
              <a:t>= 4,05 +1,12 – 4,5 = 0,67 V</a:t>
            </a:r>
          </a:p>
          <a:p>
            <a:r>
              <a:rPr lang="ro-RO" dirty="0">
                <a:latin typeface="Century Gothic" panose="020B0502020202020204" pitchFamily="34" charset="0"/>
              </a:rPr>
              <a:t>și  creșterea potențialului va fi</a:t>
            </a:r>
          </a:p>
          <a:p>
            <a:r>
              <a:rPr lang="ro-RO" b="1" dirty="0">
                <a:latin typeface="Century Gothic" panose="020B0502020202020204" pitchFamily="34" charset="0"/>
              </a:rPr>
              <a:t>φ</a:t>
            </a:r>
            <a:r>
              <a:rPr lang="ro-RO" b="1" baseline="-25000" dirty="0">
                <a:latin typeface="Century Gothic" panose="020B0502020202020204" pitchFamily="34" charset="0"/>
              </a:rPr>
              <a:t>1</a:t>
            </a:r>
            <a:r>
              <a:rPr lang="ro-RO" b="1" dirty="0">
                <a:latin typeface="Century Gothic" panose="020B0502020202020204" pitchFamily="34" charset="0"/>
              </a:rPr>
              <a:t>=</a:t>
            </a:r>
            <a:r>
              <a:rPr lang="el-GR" b="1" dirty="0">
                <a:latin typeface="Century Gothic" panose="020B0502020202020204" pitchFamily="34" charset="0"/>
              </a:rPr>
              <a:t>φ</a:t>
            </a:r>
            <a:r>
              <a:rPr lang="ro-RO" b="1" baseline="-25000" dirty="0">
                <a:latin typeface="Century Gothic" panose="020B0502020202020204" pitchFamily="34" charset="0"/>
              </a:rPr>
              <a:t>B</a:t>
            </a:r>
            <a:r>
              <a:rPr lang="ro-RO" b="1" dirty="0">
                <a:latin typeface="Century Gothic" panose="020B0502020202020204" pitchFamily="34" charset="0"/>
              </a:rPr>
              <a:t> – V</a:t>
            </a:r>
            <a:r>
              <a:rPr lang="ro-RO" b="1" baseline="-25000" dirty="0">
                <a:latin typeface="Century Gothic" panose="020B0502020202020204" pitchFamily="34" charset="0"/>
              </a:rPr>
              <a:t>1</a:t>
            </a:r>
            <a:r>
              <a:rPr lang="ro-RO" b="1" dirty="0">
                <a:latin typeface="Century Gothic" panose="020B0502020202020204" pitchFamily="34" charset="0"/>
              </a:rPr>
              <a:t>lnN</a:t>
            </a:r>
            <a:r>
              <a:rPr lang="ro-RO" b="1" baseline="-25000" dirty="0">
                <a:latin typeface="Century Gothic" panose="020B0502020202020204" pitchFamily="34" charset="0"/>
              </a:rPr>
              <a:t>v</a:t>
            </a:r>
            <a:r>
              <a:rPr lang="ro-RO" b="1" dirty="0">
                <a:latin typeface="Century Gothic" panose="020B0502020202020204" pitchFamily="34" charset="0"/>
              </a:rPr>
              <a:t>/N</a:t>
            </a:r>
            <a:r>
              <a:rPr lang="ro-RO" b="1" baseline="-25000" dirty="0">
                <a:latin typeface="Century Gothic" panose="020B0502020202020204" pitchFamily="34" charset="0"/>
              </a:rPr>
              <a:t>a</a:t>
            </a:r>
            <a:r>
              <a:rPr lang="ro-RO" b="1" dirty="0">
                <a:latin typeface="Century Gothic" panose="020B0502020202020204" pitchFamily="34" charset="0"/>
              </a:rPr>
              <a:t> </a:t>
            </a:r>
            <a:r>
              <a:rPr lang="ro-RO" dirty="0">
                <a:latin typeface="Century Gothic" panose="020B0502020202020204" pitchFamily="34" charset="0"/>
              </a:rPr>
              <a:t>= 0,67 – 0,0259 ln 1,83 *10</a:t>
            </a:r>
            <a:r>
              <a:rPr lang="ro-RO" baseline="30000" dirty="0">
                <a:latin typeface="Century Gothic" panose="020B0502020202020204" pitchFamily="34" charset="0"/>
              </a:rPr>
              <a:t>19</a:t>
            </a:r>
            <a:r>
              <a:rPr lang="ro-RO" dirty="0">
                <a:latin typeface="Century Gothic" panose="020B0502020202020204" pitchFamily="34" charset="0"/>
              </a:rPr>
              <a:t>/10</a:t>
            </a:r>
            <a:r>
              <a:rPr lang="ro-RO" baseline="30000" dirty="0">
                <a:latin typeface="Century Gothic" panose="020B0502020202020204" pitchFamily="34" charset="0"/>
              </a:rPr>
              <a:t>17</a:t>
            </a:r>
            <a:r>
              <a:rPr lang="ro-RO" dirty="0">
                <a:latin typeface="Century Gothic" panose="020B0502020202020204" pitchFamily="34" charset="0"/>
              </a:rPr>
              <a:t> = 0,53 V</a:t>
            </a:r>
            <a:endParaRPr lang="ro-RO" dirty="0"/>
          </a:p>
          <a:p>
            <a:r>
              <a:rPr lang="ro-RO" dirty="0"/>
              <a:t>Bariera Schottky</a:t>
            </a:r>
          </a:p>
        </p:txBody>
      </p:sp>
    </p:spTree>
    <p:extLst>
      <p:ext uri="{BB962C8B-B14F-4D97-AF65-F5344CB8AC3E}">
        <p14:creationId xmlns:p14="http://schemas.microsoft.com/office/powerpoint/2010/main" val="399311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7D6C468-02E6-7A68-3819-0D52BEA6C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1 </a:t>
            </a:r>
            <a:r>
              <a:rPr lang="en-US" b="1" dirty="0">
                <a:solidFill>
                  <a:srgbClr val="FF0000"/>
                </a:solidFill>
              </a:rPr>
              <a:t>Schottky diode</a:t>
            </a:r>
          </a:p>
        </p:txBody>
      </p:sp>
      <p:sp>
        <p:nvSpPr>
          <p:cNvPr id="9" name="Substituent conținut 8">
            <a:extLst>
              <a:ext uri="{FF2B5EF4-FFF2-40B4-BE49-F238E27FC236}">
                <a16:creationId xmlns:a16="http://schemas.microsoft.com/office/drawing/2014/main" id="{2D8CBFAA-A824-7F2A-7D1C-6E18076DFB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Find a </a:t>
            </a:r>
            <a:r>
              <a:rPr lang="en-US" dirty="0" err="1"/>
              <a:t>hight</a:t>
            </a:r>
            <a:r>
              <a:rPr lang="en-US" dirty="0"/>
              <a:t> of the potential barrier for a Au-n-Ge Schottky contact at room temperature (T = 293 K) if ρ = 1 Ω cm, ψ(Au) = 5.1 eV, and χ(Ge) = 4.0 eV. </a:t>
            </a:r>
          </a:p>
          <a:p>
            <a:r>
              <a:rPr lang="en-US" dirty="0"/>
              <a:t>Electron mobility in Ge is 3900 cm2 V−1 s −1 , density of the states in the conduction band is N</a:t>
            </a:r>
            <a:r>
              <a:rPr lang="en-US" sz="2000" dirty="0"/>
              <a:t>c</a:t>
            </a:r>
            <a:r>
              <a:rPr lang="en-US" dirty="0"/>
              <a:t> = 1.98 × 10^15 × T^3/2 cm−3 .</a:t>
            </a:r>
          </a:p>
        </p:txBody>
      </p:sp>
    </p:spTree>
    <p:extLst>
      <p:ext uri="{BB962C8B-B14F-4D97-AF65-F5344CB8AC3E}">
        <p14:creationId xmlns:p14="http://schemas.microsoft.com/office/powerpoint/2010/main" val="15637271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11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15084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o-RO" dirty="0"/>
              <a:t>Calculați capacitatea regiunii sărăcite</a:t>
            </a:r>
          </a:p>
          <a:p>
            <a:pPr marL="0" indent="0">
              <a:buNone/>
            </a:pPr>
            <a:r>
              <a:rPr lang="ro-RO" dirty="0"/>
              <a:t>La polarizarea inversă de V</a:t>
            </a:r>
            <a:r>
              <a:rPr lang="ro-RO" baseline="-25000" dirty="0"/>
              <a:t>R</a:t>
            </a:r>
            <a:r>
              <a:rPr lang="ro-RO" dirty="0"/>
              <a:t> = 0.5 V </a:t>
            </a:r>
          </a:p>
          <a:p>
            <a:pPr marL="0" indent="0">
              <a:buNone/>
            </a:pPr>
            <a:r>
              <a:rPr lang="ro-RO" dirty="0"/>
              <a:t>în a </a:t>
            </a:r>
            <a:r>
              <a:rPr lang="ro-RO" b="1" dirty="0"/>
              <a:t>Au/n-Si</a:t>
            </a:r>
            <a:r>
              <a:rPr lang="ro-RO" dirty="0"/>
              <a:t> Schottky diodă. </a:t>
            </a:r>
            <a:endParaRPr lang="en-US" dirty="0"/>
          </a:p>
          <a:p>
            <a:pPr marL="0" indent="0">
              <a:buNone/>
            </a:pPr>
            <a:r>
              <a:rPr lang="ro-RO" dirty="0"/>
              <a:t>Lucrăm cu următorii parametri </a:t>
            </a:r>
            <a:endParaRPr lang="en-US" dirty="0"/>
          </a:p>
          <a:p>
            <a:r>
              <a:rPr lang="ro-RO" dirty="0"/>
              <a:t>Lucrul de ieșire din Au: </a:t>
            </a:r>
            <a:r>
              <a:rPr lang="el-GR" dirty="0"/>
              <a:t>φ</a:t>
            </a:r>
            <a:r>
              <a:rPr lang="ro-RO" baseline="-25000" dirty="0"/>
              <a:t>M</a:t>
            </a:r>
            <a:r>
              <a:rPr lang="ro-RO" dirty="0"/>
              <a:t> = 4.80 eV</a:t>
            </a:r>
            <a:endParaRPr lang="en-US" dirty="0"/>
          </a:p>
          <a:p>
            <a:r>
              <a:rPr lang="ro-RO" dirty="0"/>
              <a:t> n-region: doping density of N</a:t>
            </a:r>
            <a:r>
              <a:rPr lang="ro-RO" baseline="-25000" dirty="0"/>
              <a:t>D </a:t>
            </a:r>
            <a:r>
              <a:rPr lang="ro-RO" dirty="0"/>
              <a:t>= 1 × 10</a:t>
            </a:r>
            <a:r>
              <a:rPr lang="ro-RO" baseline="30000" dirty="0"/>
              <a:t>21</a:t>
            </a:r>
            <a:r>
              <a:rPr lang="ro-RO" dirty="0"/>
              <a:t> m</a:t>
            </a:r>
            <a:r>
              <a:rPr lang="ro-RO" baseline="30000" dirty="0"/>
              <a:t>-3</a:t>
            </a:r>
            <a:r>
              <a:rPr lang="ro-RO" dirty="0"/>
              <a:t> </a:t>
            </a:r>
            <a:endParaRPr lang="en-US" dirty="0"/>
          </a:p>
          <a:p>
            <a:r>
              <a:rPr lang="ro-RO" dirty="0"/>
              <a:t>Afinitatea electronului în Si: </a:t>
            </a:r>
            <a:r>
              <a:rPr lang="el-GR" dirty="0"/>
              <a:t>χ = 4.05 </a:t>
            </a:r>
            <a:r>
              <a:rPr lang="ro-RO" dirty="0"/>
              <a:t>eV </a:t>
            </a:r>
            <a:endParaRPr lang="en-US" dirty="0"/>
          </a:p>
          <a:p>
            <a:r>
              <a:rPr lang="en-US" dirty="0" err="1"/>
              <a:t>Pozi</a:t>
            </a:r>
            <a:r>
              <a:rPr lang="ro-RO" dirty="0"/>
              <a:t>ția nivelului Fermi: E</a:t>
            </a:r>
            <a:r>
              <a:rPr lang="ro-RO" baseline="-25000" dirty="0"/>
              <a:t>F</a:t>
            </a:r>
            <a:r>
              <a:rPr lang="ro-RO" dirty="0"/>
              <a:t> = E</a:t>
            </a:r>
            <a:r>
              <a:rPr lang="ro-RO" baseline="-25000" dirty="0"/>
              <a:t>C</a:t>
            </a:r>
            <a:r>
              <a:rPr lang="ro-RO" dirty="0"/>
              <a:t> – 0.15 eV </a:t>
            </a:r>
            <a:endParaRPr lang="en-US" dirty="0"/>
          </a:p>
          <a:p>
            <a:r>
              <a:rPr lang="ro-RO" dirty="0"/>
              <a:t>Permitivitatea: </a:t>
            </a:r>
            <a:r>
              <a:rPr lang="el-GR" dirty="0"/>
              <a:t>ε = ε × ε</a:t>
            </a:r>
            <a:r>
              <a:rPr lang="el-GR" baseline="-25000" dirty="0"/>
              <a:t>0</a:t>
            </a:r>
            <a:r>
              <a:rPr lang="el-GR" dirty="0"/>
              <a:t> = 12.0 × 8.854 × 10</a:t>
            </a:r>
            <a:r>
              <a:rPr lang="el-GR" baseline="30000" dirty="0"/>
              <a:t>-12</a:t>
            </a:r>
            <a:r>
              <a:rPr lang="el-GR" dirty="0"/>
              <a:t> </a:t>
            </a:r>
            <a:r>
              <a:rPr lang="ro-RO" dirty="0"/>
              <a:t>F/m and q = 1.6 × 10</a:t>
            </a:r>
            <a:r>
              <a:rPr lang="ro-RO" baseline="30000" dirty="0"/>
              <a:t>-19</a:t>
            </a:r>
            <a:r>
              <a:rPr lang="ro-RO" dirty="0"/>
              <a:t> C.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8903" y="91327"/>
            <a:ext cx="5403097" cy="3842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7381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>
                <a:solidFill>
                  <a:srgbClr val="FF0000"/>
                </a:solidFill>
              </a:rPr>
              <a:t>Soluția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387" y="1825625"/>
            <a:ext cx="12248706" cy="4787826"/>
          </a:xfrm>
        </p:spPr>
        <p:txBody>
          <a:bodyPr>
            <a:normAutofit/>
          </a:bodyPr>
          <a:lstStyle/>
          <a:p>
            <a:r>
              <a:rPr lang="ro-RO" dirty="0"/>
              <a:t>Capacitatea regiunii sărăcite este</a:t>
            </a:r>
          </a:p>
          <a:p>
            <a:endParaRPr lang="ro-RO" dirty="0"/>
          </a:p>
          <a:p>
            <a:endParaRPr lang="ro-RO" dirty="0"/>
          </a:p>
          <a:p>
            <a:r>
              <a:rPr lang="ro-RO" dirty="0">
                <a:latin typeface="Century Gothic" panose="020B0502020202020204" pitchFamily="34" charset="0"/>
              </a:rPr>
              <a:t>V</a:t>
            </a:r>
            <a:r>
              <a:rPr lang="ro-RO" baseline="-25000" dirty="0">
                <a:latin typeface="Century Gothic" panose="020B0502020202020204" pitchFamily="34" charset="0"/>
              </a:rPr>
              <a:t>bi</a:t>
            </a:r>
            <a:r>
              <a:rPr lang="ro-RO" dirty="0">
                <a:latin typeface="Century Gothic" panose="020B0502020202020204" pitchFamily="34" charset="0"/>
              </a:rPr>
              <a:t> = </a:t>
            </a:r>
            <a:r>
              <a:rPr lang="ru-RU" dirty="0"/>
              <a:t>Ф</a:t>
            </a:r>
            <a:r>
              <a:rPr lang="ru-RU" baseline="-25000" dirty="0"/>
              <a:t>М</a:t>
            </a:r>
            <a:r>
              <a:rPr lang="ru-RU" dirty="0"/>
              <a:t> – </a:t>
            </a:r>
            <a:r>
              <a:rPr lang="el-GR" dirty="0">
                <a:latin typeface="Century Gothic" panose="020B0502020202020204" pitchFamily="34" charset="0"/>
              </a:rPr>
              <a:t>χ</a:t>
            </a:r>
            <a:r>
              <a:rPr lang="ru-RU" dirty="0">
                <a:latin typeface="Century Gothic" panose="020B0502020202020204" pitchFamily="34" charset="0"/>
              </a:rPr>
              <a:t> = 4</a:t>
            </a:r>
            <a:r>
              <a:rPr lang="en-US" dirty="0">
                <a:latin typeface="Century Gothic" panose="020B0502020202020204" pitchFamily="34" charset="0"/>
              </a:rPr>
              <a:t>,</a:t>
            </a:r>
            <a:r>
              <a:rPr lang="ru-RU" dirty="0">
                <a:latin typeface="Century Gothic" panose="020B0502020202020204" pitchFamily="34" charset="0"/>
              </a:rPr>
              <a:t>80 – 4</a:t>
            </a:r>
            <a:r>
              <a:rPr lang="en-US" dirty="0">
                <a:latin typeface="Century Gothic" panose="020B0502020202020204" pitchFamily="34" charset="0"/>
              </a:rPr>
              <a:t>,</a:t>
            </a:r>
            <a:r>
              <a:rPr lang="ru-RU" dirty="0">
                <a:latin typeface="Century Gothic" panose="020B0502020202020204" pitchFamily="34" charset="0"/>
              </a:rPr>
              <a:t>05</a:t>
            </a:r>
            <a:r>
              <a:rPr lang="en-US" dirty="0">
                <a:latin typeface="Century Gothic" panose="020B0502020202020204" pitchFamily="34" charset="0"/>
              </a:rPr>
              <a:t> = 0,75 V</a:t>
            </a:r>
            <a:endParaRPr lang="ro-RO" dirty="0"/>
          </a:p>
          <a:p>
            <a:r>
              <a:rPr lang="ro-RO" dirty="0"/>
              <a:t>De unde:</a:t>
            </a:r>
          </a:p>
          <a:p>
            <a:r>
              <a:rPr lang="ro-RO" dirty="0"/>
              <a:t>C = (1,6 10</a:t>
            </a:r>
            <a:r>
              <a:rPr lang="ro-RO" baseline="30000" dirty="0"/>
              <a:t>-19</a:t>
            </a:r>
            <a:r>
              <a:rPr lang="ro-RO" dirty="0"/>
              <a:t> C *12*8,854*10</a:t>
            </a:r>
            <a:r>
              <a:rPr lang="ro-RO" baseline="30000" dirty="0"/>
              <a:t>-14</a:t>
            </a:r>
            <a:r>
              <a:rPr lang="ro-RO" dirty="0"/>
              <a:t> F/m * 1*10</a:t>
            </a:r>
            <a:r>
              <a:rPr lang="ro-RO" baseline="30000" dirty="0"/>
              <a:t>21</a:t>
            </a:r>
            <a:r>
              <a:rPr lang="ro-RO" dirty="0"/>
              <a:t> m</a:t>
            </a:r>
            <a:r>
              <a:rPr lang="ro-RO" baseline="30000" dirty="0"/>
              <a:t>-3</a:t>
            </a:r>
            <a:r>
              <a:rPr lang="ro-RO" dirty="0"/>
              <a:t> / 2(0,75+0,5)V)</a:t>
            </a:r>
            <a:r>
              <a:rPr lang="ro-RO" baseline="30000" dirty="0"/>
              <a:t>1/2</a:t>
            </a:r>
            <a:r>
              <a:rPr lang="ro-RO" dirty="0"/>
              <a:t> = 8,25 10</a:t>
            </a:r>
            <a:r>
              <a:rPr lang="ro-RO" baseline="30000" dirty="0"/>
              <a:t>-6</a:t>
            </a:r>
            <a:r>
              <a:rPr lang="ro-RO" dirty="0"/>
              <a:t> F</a:t>
            </a:r>
          </a:p>
          <a:p>
            <a:r>
              <a:rPr lang="ro-RO" dirty="0"/>
              <a:t>Dar care este lătimea regiunii sărăcite formate?</a:t>
            </a:r>
          </a:p>
          <a:p>
            <a:r>
              <a:rPr lang="ro-RO" b="1" dirty="0"/>
              <a:t>C = </a:t>
            </a:r>
            <a:r>
              <a:rPr lang="el-GR" b="1" dirty="0">
                <a:latin typeface="Century Gothic" panose="020B0502020202020204" pitchFamily="34" charset="0"/>
              </a:rPr>
              <a:t>ε</a:t>
            </a:r>
            <a:r>
              <a:rPr lang="ro-RO" b="1" dirty="0">
                <a:latin typeface="Century Gothic" panose="020B0502020202020204" pitchFamily="34" charset="0"/>
              </a:rPr>
              <a:t> /w, </a:t>
            </a:r>
            <a:r>
              <a:rPr lang="ro-RO" dirty="0">
                <a:latin typeface="Century Gothic" panose="020B0502020202020204" pitchFamily="34" charset="0"/>
              </a:rPr>
              <a:t>de unde </a:t>
            </a:r>
          </a:p>
          <a:p>
            <a:r>
              <a:rPr lang="ro-RO" b="1" dirty="0">
                <a:latin typeface="Century Gothic" panose="020B0502020202020204" pitchFamily="34" charset="0"/>
              </a:rPr>
              <a:t>w = </a:t>
            </a:r>
            <a:r>
              <a:rPr lang="el-GR" b="1" dirty="0">
                <a:latin typeface="Century Gothic" panose="020B0502020202020204" pitchFamily="34" charset="0"/>
              </a:rPr>
              <a:t>ε</a:t>
            </a:r>
            <a:r>
              <a:rPr lang="ro-RO" b="1" dirty="0">
                <a:latin typeface="Century Gothic" panose="020B0502020202020204" pitchFamily="34" charset="0"/>
              </a:rPr>
              <a:t>/C </a:t>
            </a:r>
            <a:r>
              <a:rPr lang="ro-RO" dirty="0">
                <a:latin typeface="Century Gothic" panose="020B0502020202020204" pitchFamily="34" charset="0"/>
              </a:rPr>
              <a:t>= 12*8,854 *10</a:t>
            </a:r>
            <a:r>
              <a:rPr lang="ro-RO" baseline="30000" dirty="0">
                <a:latin typeface="Century Gothic" panose="020B0502020202020204" pitchFamily="34" charset="0"/>
              </a:rPr>
              <a:t>-14</a:t>
            </a:r>
            <a:r>
              <a:rPr lang="ro-RO" dirty="0">
                <a:latin typeface="Century Gothic" panose="020B0502020202020204" pitchFamily="34" charset="0"/>
              </a:rPr>
              <a:t> F/m / 8,25 10</a:t>
            </a:r>
            <a:r>
              <a:rPr lang="ro-RO" baseline="30000" dirty="0">
                <a:latin typeface="Century Gothic" panose="020B0502020202020204" pitchFamily="34" charset="0"/>
              </a:rPr>
              <a:t>-6</a:t>
            </a:r>
            <a:r>
              <a:rPr lang="ro-RO" dirty="0">
                <a:latin typeface="Century Gothic" panose="020B0502020202020204" pitchFamily="34" charset="0"/>
              </a:rPr>
              <a:t> F = 0.1288 mcm</a:t>
            </a:r>
            <a:endParaRPr lang="ro-RO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3559" y="1987728"/>
            <a:ext cx="4506973" cy="171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5815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12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83035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Band</a:t>
            </a:r>
            <a:r>
              <a:rPr lang="ro-RO" dirty="0"/>
              <a:t>a interzisă în S</a:t>
            </a:r>
            <a:r>
              <a:rPr lang="en-US" dirty="0" err="1"/>
              <a:t>i</a:t>
            </a:r>
            <a:r>
              <a:rPr lang="en-US" dirty="0"/>
              <a:t> de</a:t>
            </a:r>
            <a:r>
              <a:rPr lang="ro-RO" dirty="0"/>
              <a:t>pinde de temperatură ca </a:t>
            </a:r>
          </a:p>
          <a:p>
            <a:pPr marL="0" indent="0">
              <a:buNone/>
            </a:pPr>
            <a:r>
              <a:rPr lang="ro-RO" dirty="0"/>
              <a:t>                          </a:t>
            </a:r>
            <a:r>
              <a:rPr lang="en-US" b="1" dirty="0" err="1"/>
              <a:t>Eg</a:t>
            </a:r>
            <a:r>
              <a:rPr lang="en-US" b="1" dirty="0"/>
              <a:t> = 1.17 eV − 4.73</a:t>
            </a:r>
            <a:r>
              <a:rPr lang="ro-RO" b="1" dirty="0"/>
              <a:t>*</a:t>
            </a:r>
            <a:r>
              <a:rPr lang="en-US" b="1" dirty="0"/>
              <a:t>10</a:t>
            </a:r>
            <a:r>
              <a:rPr lang="en-US" b="1" baseline="30000" dirty="0"/>
              <a:t>−4</a:t>
            </a:r>
            <a:r>
              <a:rPr lang="en-US" b="1" dirty="0"/>
              <a:t> T</a:t>
            </a:r>
            <a:r>
              <a:rPr lang="en-US" b="1" baseline="30000" dirty="0"/>
              <a:t>2</a:t>
            </a:r>
            <a:r>
              <a:rPr lang="en-US" b="1" dirty="0"/>
              <a:t> </a:t>
            </a:r>
            <a:r>
              <a:rPr lang="ro-RO" b="1" dirty="0"/>
              <a:t>/ </a:t>
            </a:r>
            <a:r>
              <a:rPr lang="en-US" b="1" dirty="0"/>
              <a:t>T + 636</a:t>
            </a:r>
            <a:r>
              <a:rPr lang="en-US" dirty="0"/>
              <a:t> . </a:t>
            </a:r>
            <a:endParaRPr lang="ro-RO" dirty="0"/>
          </a:p>
          <a:p>
            <a:r>
              <a:rPr lang="ro-RO" dirty="0"/>
              <a:t>Determinați concentrația electronilo în BC a Si intrinsec la</a:t>
            </a:r>
            <a:r>
              <a:rPr lang="en-US" dirty="0"/>
              <a:t> T = 77 K </a:t>
            </a:r>
            <a:r>
              <a:rPr lang="ro-RO" dirty="0"/>
              <a:t>dacă la</a:t>
            </a:r>
            <a:r>
              <a:rPr lang="en-US" dirty="0"/>
              <a:t> 300 K </a:t>
            </a:r>
            <a:r>
              <a:rPr lang="en-US" dirty="0" err="1"/>
              <a:t>n</a:t>
            </a:r>
            <a:r>
              <a:rPr lang="en-US" baseline="-25000" dirty="0" err="1"/>
              <a:t>i</a:t>
            </a:r>
            <a:r>
              <a:rPr lang="en-US" dirty="0"/>
              <a:t> = 1.05 × 10</a:t>
            </a:r>
            <a:r>
              <a:rPr lang="en-US" baseline="30000" dirty="0"/>
              <a:t>10</a:t>
            </a:r>
            <a:r>
              <a:rPr lang="en-US" dirty="0"/>
              <a:t> cm</a:t>
            </a:r>
            <a:r>
              <a:rPr lang="en-US" baseline="30000" dirty="0"/>
              <a:t>−3 </a:t>
            </a:r>
            <a:r>
              <a:rPr lang="en-US" dirty="0"/>
              <a:t>.</a:t>
            </a:r>
            <a:endParaRPr lang="ro-RO" dirty="0"/>
          </a:p>
          <a:p>
            <a:r>
              <a:rPr lang="ro-RO" dirty="0">
                <a:solidFill>
                  <a:srgbClr val="FF0000"/>
                </a:solidFill>
              </a:rPr>
              <a:t>Soluția:</a:t>
            </a:r>
          </a:p>
          <a:p>
            <a:r>
              <a:rPr lang="ro-RO" dirty="0"/>
              <a:t>Cunoaștem, că        </a:t>
            </a:r>
            <a:r>
              <a:rPr lang="ro-RO" b="1" dirty="0"/>
              <a:t>n</a:t>
            </a:r>
            <a:r>
              <a:rPr lang="ro-RO" b="1" baseline="-25000" dirty="0"/>
              <a:t>i</a:t>
            </a:r>
            <a:r>
              <a:rPr lang="ro-RO" b="1" baseline="30000" dirty="0"/>
              <a:t>2</a:t>
            </a:r>
            <a:r>
              <a:rPr lang="ro-RO" b="1" dirty="0"/>
              <a:t> = N</a:t>
            </a:r>
            <a:r>
              <a:rPr lang="ro-RO" b="1" baseline="-25000" dirty="0"/>
              <a:t>c</a:t>
            </a:r>
            <a:r>
              <a:rPr lang="ro-RO" b="1" dirty="0"/>
              <a:t>N</a:t>
            </a:r>
            <a:r>
              <a:rPr lang="ro-RO" b="1" baseline="-25000" dirty="0"/>
              <a:t>v</a:t>
            </a:r>
            <a:r>
              <a:rPr lang="ro-RO" b="1" dirty="0"/>
              <a:t> exp (−E</a:t>
            </a:r>
            <a:r>
              <a:rPr lang="ro-RO" b="1" baseline="-25000" dirty="0"/>
              <a:t>g</a:t>
            </a:r>
            <a:r>
              <a:rPr lang="ro-RO" b="1" dirty="0"/>
              <a:t>/kT) </a:t>
            </a:r>
            <a:r>
              <a:rPr lang="ro-RO" dirty="0"/>
              <a:t>sau</a:t>
            </a:r>
            <a:r>
              <a:rPr lang="ro-RO" b="1" dirty="0"/>
              <a:t> ∼ T</a:t>
            </a:r>
            <a:r>
              <a:rPr lang="ro-RO" b="1" baseline="30000" dirty="0"/>
              <a:t>3</a:t>
            </a:r>
            <a:r>
              <a:rPr lang="ro-RO" b="1" dirty="0"/>
              <a:t>exp (−E</a:t>
            </a:r>
            <a:r>
              <a:rPr lang="ro-RO" b="1" baseline="-25000" dirty="0"/>
              <a:t>g</a:t>
            </a:r>
            <a:r>
              <a:rPr lang="ro-RO" b="1" dirty="0"/>
              <a:t>/kT)</a:t>
            </a:r>
          </a:p>
          <a:p>
            <a:pPr marL="0" indent="0">
              <a:buNone/>
            </a:pPr>
            <a:r>
              <a:rPr lang="ro-RO" b="1" dirty="0"/>
              <a:t>Astfel: </a:t>
            </a:r>
          </a:p>
          <a:p>
            <a:pPr marL="0" indent="0">
              <a:buNone/>
            </a:pPr>
            <a:endParaRPr lang="ro-RO" b="1" dirty="0"/>
          </a:p>
          <a:p>
            <a:pPr marL="0" indent="0">
              <a:buNone/>
            </a:pPr>
            <a:r>
              <a:rPr lang="ro-RO" b="1" dirty="0"/>
              <a:t>Înlocuind datele:</a:t>
            </a:r>
          </a:p>
          <a:p>
            <a:pPr marL="0" indent="0">
              <a:buNone/>
            </a:pPr>
            <a:r>
              <a:rPr lang="ro-RO"/>
              <a:t>                                      n</a:t>
            </a:r>
            <a:r>
              <a:rPr lang="ro-RO" baseline="-25000"/>
              <a:t>i</a:t>
            </a:r>
            <a:r>
              <a:rPr lang="ro-RO"/>
              <a:t>(77 </a:t>
            </a:r>
            <a:r>
              <a:rPr lang="ro-RO" dirty="0"/>
              <a:t>K) ≈ 10</a:t>
            </a:r>
            <a:r>
              <a:rPr lang="ro-RO" baseline="30000" dirty="0"/>
              <a:t>−20</a:t>
            </a:r>
            <a:r>
              <a:rPr lang="ro-RO" dirty="0"/>
              <a:t>cm</a:t>
            </a:r>
            <a:r>
              <a:rPr lang="ro-RO" baseline="30000" dirty="0"/>
              <a:t>−3</a:t>
            </a:r>
            <a:r>
              <a:rPr lang="ro-RO" dirty="0"/>
              <a:t> .</a:t>
            </a:r>
            <a:endParaRPr lang="ro-RO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9463" y="4550735"/>
            <a:ext cx="5871274" cy="100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1975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81526A9-2388-58CD-6D8E-5528912B0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13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FFF61480-EBDC-D2E4-3812-539F11F71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Рассчитайте контактную разность потенциалов при создании контакта Si-Au. Nd = 1016 см-3 . Рассчитайте толщину слоя ОПЗ при нулевом смещении металла (V = 0). </a:t>
            </a:r>
          </a:p>
        </p:txBody>
      </p:sp>
    </p:spTree>
    <p:extLst>
      <p:ext uri="{BB962C8B-B14F-4D97-AF65-F5344CB8AC3E}">
        <p14:creationId xmlns:p14="http://schemas.microsoft.com/office/powerpoint/2010/main" val="27873497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F40EBB47-31C6-1386-4A47-E6D3BACE7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6CFD33B1-4D93-8D09-94C8-6B4B07F4CB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Pentru</a:t>
            </a:r>
            <a:r>
              <a:rPr lang="en-US" dirty="0"/>
              <a:t> Si se </a:t>
            </a:r>
            <a:r>
              <a:rPr lang="en-US" dirty="0" err="1"/>
              <a:t>poate</a:t>
            </a:r>
            <a:r>
              <a:rPr lang="en-US" dirty="0"/>
              <a:t> de </a:t>
            </a:r>
            <a:r>
              <a:rPr lang="en-US" dirty="0" err="1"/>
              <a:t>scris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Unde</a:t>
            </a:r>
            <a:r>
              <a:rPr lang="en-US" dirty="0"/>
              <a:t> Nc – </a:t>
            </a:r>
            <a:r>
              <a:rPr lang="en-US" dirty="0" err="1"/>
              <a:t>densitatea</a:t>
            </a:r>
            <a:r>
              <a:rPr lang="en-US" dirty="0"/>
              <a:t> </a:t>
            </a:r>
            <a:r>
              <a:rPr lang="en-US" dirty="0" err="1"/>
              <a:t>starilor</a:t>
            </a:r>
            <a:r>
              <a:rPr lang="en-US" dirty="0"/>
              <a:t> in BC</a:t>
            </a:r>
          </a:p>
          <a:p>
            <a:r>
              <a:rPr lang="en-US" dirty="0" err="1"/>
              <a:t>Exprimam</a:t>
            </a:r>
            <a:r>
              <a:rPr lang="en-US" dirty="0"/>
              <a:t> </a:t>
            </a:r>
            <a:r>
              <a:rPr lang="en-US" dirty="0" err="1"/>
              <a:t>nivelul</a:t>
            </a:r>
            <a:r>
              <a:rPr lang="en-US" dirty="0"/>
              <a:t> Fermi </a:t>
            </a:r>
            <a:r>
              <a:rPr lang="en-US" dirty="0" err="1"/>
              <a:t>prin</a:t>
            </a:r>
            <a:r>
              <a:rPr lang="en-US" dirty="0"/>
              <a:t> relatia</a:t>
            </a:r>
          </a:p>
          <a:p>
            <a:r>
              <a:rPr lang="en-US" dirty="0" err="1"/>
              <a:t>Potentialul</a:t>
            </a:r>
            <a:r>
              <a:rPr lang="en-US" dirty="0"/>
              <a:t> de contact </a:t>
            </a:r>
            <a:r>
              <a:rPr lang="en-US" dirty="0" err="1"/>
              <a:t>calculam</a:t>
            </a:r>
            <a:r>
              <a:rPr lang="en-US" dirty="0"/>
              <a:t> din formula  </a:t>
            </a:r>
            <a:r>
              <a:rPr lang="el-GR" dirty="0"/>
              <a:t>ϕ</a:t>
            </a:r>
            <a:r>
              <a:rPr lang="en-US" sz="2000" dirty="0"/>
              <a:t>o</a:t>
            </a:r>
            <a:r>
              <a:rPr lang="en-US" dirty="0"/>
              <a:t> = F</a:t>
            </a:r>
            <a:r>
              <a:rPr lang="en-US" sz="1600" dirty="0"/>
              <a:t>M</a:t>
            </a:r>
            <a:r>
              <a:rPr lang="en-US" dirty="0"/>
              <a:t> – </a:t>
            </a:r>
            <a:r>
              <a:rPr lang="en-US" dirty="0" err="1"/>
              <a:t>F</a:t>
            </a:r>
            <a:r>
              <a:rPr lang="en-US" sz="1800" dirty="0" err="1"/>
              <a:t>Sc</a:t>
            </a:r>
            <a:r>
              <a:rPr lang="en-US" dirty="0"/>
              <a:t> ≈</a:t>
            </a:r>
            <a:r>
              <a:rPr lang="ru-RU" dirty="0"/>
              <a:t> 1.08 </a:t>
            </a:r>
            <a:r>
              <a:rPr lang="en-US" dirty="0"/>
              <a:t>eV</a:t>
            </a:r>
          </a:p>
          <a:p>
            <a:r>
              <a:rPr lang="en-US" dirty="0" err="1"/>
              <a:t>Grosimea</a:t>
            </a:r>
            <a:r>
              <a:rPr lang="en-US" dirty="0"/>
              <a:t> </a:t>
            </a:r>
            <a:r>
              <a:rPr lang="en-US" dirty="0" err="1"/>
              <a:t>stratului</a:t>
            </a:r>
            <a:r>
              <a:rPr lang="en-US" dirty="0"/>
              <a:t> </a:t>
            </a:r>
            <a:r>
              <a:rPr lang="en-US" dirty="0" err="1"/>
              <a:t>epuizat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fi </a:t>
            </a:r>
          </a:p>
          <a:p>
            <a:endParaRPr lang="en-US" dirty="0"/>
          </a:p>
        </p:txBody>
      </p:sp>
      <p:pic>
        <p:nvPicPr>
          <p:cNvPr id="5" name="Imagine 4">
            <a:extLst>
              <a:ext uri="{FF2B5EF4-FFF2-40B4-BE49-F238E27FC236}">
                <a16:creationId xmlns:a16="http://schemas.microsoft.com/office/drawing/2014/main" id="{21DD35B6-87EC-2CE2-6EE9-2E7872D841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880" y="2052735"/>
            <a:ext cx="2588373" cy="642865"/>
          </a:xfrm>
          <a:prstGeom prst="rect">
            <a:avLst/>
          </a:prstGeom>
        </p:spPr>
      </p:pic>
      <p:pic>
        <p:nvPicPr>
          <p:cNvPr id="7" name="Imagine 6">
            <a:extLst>
              <a:ext uri="{FF2B5EF4-FFF2-40B4-BE49-F238E27FC236}">
                <a16:creationId xmlns:a16="http://schemas.microsoft.com/office/drawing/2014/main" id="{86B49791-3917-BB7D-C10C-58F96E0F6A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2384" y="3195767"/>
            <a:ext cx="2451858" cy="642865"/>
          </a:xfrm>
          <a:prstGeom prst="rect">
            <a:avLst/>
          </a:prstGeom>
        </p:spPr>
      </p:pic>
      <p:pic>
        <p:nvPicPr>
          <p:cNvPr id="9" name="Imagine 8">
            <a:extLst>
              <a:ext uri="{FF2B5EF4-FFF2-40B4-BE49-F238E27FC236}">
                <a16:creationId xmlns:a16="http://schemas.microsoft.com/office/drawing/2014/main" id="{548ADA8D-FA76-5E24-DEE8-F8B408F92A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4008" y="4704677"/>
            <a:ext cx="3310234" cy="1008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3940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3219EBA-E7FF-156A-EFBF-4FEBEAE68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84AEA52E-78BE-EAD9-02AF-054CB37D3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Рассчитайте контактную разность потенциалов при создании контакта: а) Si –</a:t>
            </a:r>
            <a:r>
              <a:rPr lang="en-US" dirty="0"/>
              <a:t> </a:t>
            </a:r>
            <a:r>
              <a:rPr lang="ru-RU" dirty="0"/>
              <a:t>Pt; б) Si – Al; в) Si – W. N</a:t>
            </a:r>
            <a:r>
              <a:rPr lang="ru-RU" sz="2000" dirty="0"/>
              <a:t>d</a:t>
            </a:r>
            <a:r>
              <a:rPr lang="ru-RU" dirty="0"/>
              <a:t> = 10</a:t>
            </a:r>
            <a:r>
              <a:rPr lang="en-US" dirty="0"/>
              <a:t>^</a:t>
            </a:r>
            <a:r>
              <a:rPr lang="ru-RU" dirty="0"/>
              <a:t>16 см-3</a:t>
            </a:r>
          </a:p>
          <a:p>
            <a:r>
              <a:rPr lang="ru-RU" dirty="0"/>
              <a:t>.</a:t>
            </a:r>
          </a:p>
          <a:p>
            <a:r>
              <a:rPr lang="ru-RU" dirty="0"/>
              <a:t>Ответ: а) φ</a:t>
            </a:r>
            <a:r>
              <a:rPr lang="ru-RU" sz="1800" dirty="0"/>
              <a:t>0</a:t>
            </a:r>
            <a:r>
              <a:rPr lang="ru-RU" dirty="0"/>
              <a:t> = 1.32 эВ; б) φ</a:t>
            </a:r>
            <a:r>
              <a:rPr lang="ru-RU" sz="1800" dirty="0"/>
              <a:t>0</a:t>
            </a:r>
            <a:r>
              <a:rPr lang="ru-RU" dirty="0"/>
              <a:t> = -0.05; в) φ</a:t>
            </a:r>
            <a:r>
              <a:rPr lang="ru-RU" sz="1800" dirty="0"/>
              <a:t>0</a:t>
            </a:r>
            <a:r>
              <a:rPr lang="ru-RU" dirty="0"/>
              <a:t> = 0.56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3460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8D70A3E-1DA2-D260-318F-725418DD7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36C4DA22-E23E-E4FE-C1C1-2C3544C9E6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Рассчитайте величину ОПЗ</a:t>
            </a:r>
            <a:r>
              <a:rPr lang="en-US" dirty="0"/>
              <a:t> </a:t>
            </a:r>
            <a:r>
              <a:rPr lang="ru-RU" dirty="0"/>
              <a:t>при создании контакта: а) Si – Pt; б) Si – Al; в) Si – W. Nd = 10^16 см-3 </a:t>
            </a:r>
          </a:p>
          <a:p>
            <a:r>
              <a:rPr lang="ru-RU" dirty="0"/>
              <a:t>Ответ: а) d = 0.42 мкм; б) d = 0.08 мкм; в) d = 0.27 мкм.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7211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71144B18-6584-E1AD-0CC2-840EB21D4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259CDB85-19CE-EDD2-472F-602058298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Рассчитайте концентрацию доноров в кремнии, чтобы при создании контакта с,</a:t>
            </a:r>
            <a:r>
              <a:rPr lang="en-US" dirty="0"/>
              <a:t> </a:t>
            </a:r>
            <a:r>
              <a:rPr lang="ru-RU" dirty="0"/>
              <a:t>а) Ag; б) Al; в) Sb; получался омический контакт. </a:t>
            </a:r>
            <a:endParaRPr lang="en-US" dirty="0"/>
          </a:p>
          <a:p>
            <a:r>
              <a:rPr lang="ru-RU" dirty="0"/>
              <a:t>Подумать, какой металл</a:t>
            </a:r>
            <a:r>
              <a:rPr lang="en-US" dirty="0"/>
              <a:t> </a:t>
            </a:r>
            <a:r>
              <a:rPr lang="ru-RU" dirty="0"/>
              <a:t>лучше всего подойдет для создания омического контакта с собственным</a:t>
            </a:r>
            <a:r>
              <a:rPr lang="en-US" dirty="0"/>
              <a:t> </a:t>
            </a:r>
            <a:r>
              <a:rPr lang="ru-RU" dirty="0"/>
              <a:t>кремнием.</a:t>
            </a:r>
          </a:p>
          <a:p>
            <a:r>
              <a:rPr lang="ru-RU" dirty="0"/>
              <a:t>Ответ: а) N</a:t>
            </a:r>
            <a:r>
              <a:rPr lang="ru-RU" sz="2000" dirty="0"/>
              <a:t>d</a:t>
            </a:r>
            <a:r>
              <a:rPr lang="ru-RU" dirty="0"/>
              <a:t> = 4.8·10</a:t>
            </a:r>
            <a:r>
              <a:rPr lang="en-US" dirty="0"/>
              <a:t>^</a:t>
            </a:r>
            <a:r>
              <a:rPr lang="ru-RU" dirty="0"/>
              <a:t>8 см-3</a:t>
            </a:r>
          </a:p>
          <a:p>
            <a:r>
              <a:rPr lang="ru-RU" dirty="0"/>
              <a:t>; б) N</a:t>
            </a:r>
            <a:r>
              <a:rPr lang="ru-RU" sz="2400" dirty="0"/>
              <a:t>d </a:t>
            </a:r>
            <a:r>
              <a:rPr lang="ru-RU" dirty="0"/>
              <a:t>= 7·10</a:t>
            </a:r>
            <a:r>
              <a:rPr lang="en-US" dirty="0"/>
              <a:t>^</a:t>
            </a:r>
            <a:r>
              <a:rPr lang="ru-RU" dirty="0"/>
              <a:t>16 см-3</a:t>
            </a:r>
          </a:p>
          <a:p>
            <a:r>
              <a:rPr lang="ru-RU" dirty="0"/>
              <a:t>; в) N</a:t>
            </a:r>
            <a:r>
              <a:rPr lang="ru-RU" sz="2000" dirty="0"/>
              <a:t>d</a:t>
            </a:r>
            <a:r>
              <a:rPr lang="ru-RU" dirty="0"/>
              <a:t> = 1.43·10</a:t>
            </a:r>
            <a:r>
              <a:rPr lang="en-US" dirty="0"/>
              <a:t>^ </a:t>
            </a:r>
            <a:r>
              <a:rPr lang="ru-RU" dirty="0"/>
              <a:t>12</a:t>
            </a:r>
            <a:r>
              <a:rPr lang="en-US" dirty="0"/>
              <a:t> </a:t>
            </a:r>
            <a:r>
              <a:rPr lang="ru-RU" dirty="0"/>
              <a:t>см-3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4915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C6DE281-85DE-1483-6200-D783DD021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6D7EA889-F216-7D18-7F68-66F208AD2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Рассчитайте концентрацию доноров в германии, чтобы при создании контакта</a:t>
            </a:r>
            <a:r>
              <a:rPr lang="en-US" dirty="0"/>
              <a:t> </a:t>
            </a:r>
            <a:r>
              <a:rPr lang="ru-RU" dirty="0"/>
              <a:t>с, а) Ag; б) Al; в) Sb; получался омический контакт. Подумать, какой металл</a:t>
            </a:r>
            <a:r>
              <a:rPr lang="en-US" dirty="0"/>
              <a:t> </a:t>
            </a:r>
            <a:r>
              <a:rPr lang="ru-RU" dirty="0"/>
              <a:t>лучше всего подойдет для создания омического контакта с собственным</a:t>
            </a:r>
            <a:r>
              <a:rPr lang="en-US" dirty="0"/>
              <a:t> </a:t>
            </a:r>
            <a:r>
              <a:rPr lang="ru-RU" dirty="0"/>
              <a:t>германием.</a:t>
            </a:r>
          </a:p>
          <a:p>
            <a:r>
              <a:rPr lang="ru-RU" dirty="0"/>
              <a:t>Ответ: а) Nd = 2.1·10</a:t>
            </a:r>
            <a:r>
              <a:rPr lang="en-US" dirty="0"/>
              <a:t>^</a:t>
            </a:r>
            <a:r>
              <a:rPr lang="ru-RU" dirty="0"/>
              <a:t>10 см-3</a:t>
            </a:r>
          </a:p>
          <a:p>
            <a:r>
              <a:rPr lang="ru-RU" dirty="0"/>
              <a:t>; б) Nd = 3.1·10</a:t>
            </a:r>
            <a:r>
              <a:rPr lang="en-US" dirty="0"/>
              <a:t>^</a:t>
            </a:r>
            <a:r>
              <a:rPr lang="ru-RU" dirty="0"/>
              <a:t>18 см-3</a:t>
            </a:r>
          </a:p>
          <a:p>
            <a:r>
              <a:rPr lang="ru-RU" dirty="0"/>
              <a:t>; в) Nd = 6.3·10</a:t>
            </a:r>
            <a:r>
              <a:rPr lang="en-US" dirty="0"/>
              <a:t>^</a:t>
            </a:r>
            <a:r>
              <a:rPr lang="ru-RU" dirty="0"/>
              <a:t>13 см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0676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AD32FAE-4540-9E8E-24D3-E79DC1815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7419E048-ACA9-9B76-66E3-582D7B83D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Из предлагаемого набора металлов (см. таблицу 3) выбрать материал</a:t>
            </a:r>
            <a:r>
              <a:rPr lang="en-US" dirty="0"/>
              <a:t> </a:t>
            </a:r>
            <a:r>
              <a:rPr lang="ru-RU" dirty="0"/>
              <a:t>«омического» контакта для кремния p- и n-типа проводимости. Энергия</a:t>
            </a:r>
            <a:r>
              <a:rPr lang="en-US" dirty="0"/>
              <a:t> </a:t>
            </a:r>
            <a:r>
              <a:rPr lang="ru-RU" dirty="0"/>
              <a:t>электронного сродства для кремния χ = 4,05 эВ; ширина запрещенной зоны</a:t>
            </a:r>
            <a:r>
              <a:rPr lang="en-US" dirty="0"/>
              <a:t> </a:t>
            </a:r>
            <a:r>
              <a:rPr lang="ru-RU" dirty="0"/>
              <a:t>Eg=1,12 эВ; уровень легирования кремния N</a:t>
            </a:r>
            <a:r>
              <a:rPr lang="ru-RU" sz="2000" dirty="0"/>
              <a:t>A</a:t>
            </a:r>
            <a:r>
              <a:rPr lang="ru-RU" dirty="0"/>
              <a:t> = 10</a:t>
            </a:r>
            <a:r>
              <a:rPr lang="en-US" dirty="0"/>
              <a:t>^</a:t>
            </a:r>
            <a:r>
              <a:rPr lang="ru-RU" dirty="0"/>
              <a:t>16см-3 (p-тип), N</a:t>
            </a:r>
            <a:r>
              <a:rPr lang="ru-RU" sz="2000" dirty="0"/>
              <a:t>Д</a:t>
            </a:r>
            <a:r>
              <a:rPr lang="ru-RU" dirty="0"/>
              <a:t> = 10</a:t>
            </a:r>
            <a:r>
              <a:rPr lang="en-US" dirty="0"/>
              <a:t>^</a:t>
            </a:r>
            <a:r>
              <a:rPr lang="ru-RU" dirty="0"/>
              <a:t>16см-3</a:t>
            </a:r>
          </a:p>
          <a:p>
            <a:r>
              <a:rPr lang="ru-RU" dirty="0"/>
              <a:t>(n-тип).</a:t>
            </a:r>
            <a:endParaRPr lang="en-US" dirty="0"/>
          </a:p>
        </p:txBody>
      </p:sp>
      <p:pic>
        <p:nvPicPr>
          <p:cNvPr id="5" name="Imagine 4">
            <a:extLst>
              <a:ext uri="{FF2B5EF4-FFF2-40B4-BE49-F238E27FC236}">
                <a16:creationId xmlns:a16="http://schemas.microsoft.com/office/drawing/2014/main" id="{F784AD9F-E2DB-9F06-D589-AF02788B20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5447" y="4378030"/>
            <a:ext cx="4058216" cy="2114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537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678ED03-7C02-AC48-9DF7-009D89DE8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Solutia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7EBF257F-322E-7211-D4F2-AEB4309E9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eV</a:t>
            </a:r>
            <a:r>
              <a:rPr lang="en-US" sz="2000" dirty="0" err="1"/>
              <a:t>d</a:t>
            </a:r>
            <a:r>
              <a:rPr lang="en-US" dirty="0"/>
              <a:t> = 0.88 eV.</a:t>
            </a:r>
          </a:p>
        </p:txBody>
      </p:sp>
    </p:spTree>
    <p:extLst>
      <p:ext uri="{BB962C8B-B14F-4D97-AF65-F5344CB8AC3E}">
        <p14:creationId xmlns:p14="http://schemas.microsoft.com/office/powerpoint/2010/main" val="20053270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7FA25A13-78A5-A474-5FB9-C4F98BE79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99292CD0-D6D1-8339-E34E-2027FDB4FD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Рассчитайте контактную разность потенциалов гомоперехода,</a:t>
            </a:r>
          </a:p>
          <a:p>
            <a:r>
              <a:rPr lang="ru-RU" dirty="0"/>
              <a:t>сформированного на контакте двух невырожденных</a:t>
            </a:r>
            <a:r>
              <a:rPr lang="en-US" dirty="0"/>
              <a:t> </a:t>
            </a:r>
            <a:r>
              <a:rPr lang="ru-RU" dirty="0"/>
              <a:t>полупроводников p- и n</a:t>
            </a:r>
            <a:r>
              <a:rPr lang="en-US" dirty="0"/>
              <a:t> </a:t>
            </a:r>
            <a:r>
              <a:rPr lang="ru-RU" dirty="0"/>
              <a:t>типа: PbS N</a:t>
            </a:r>
            <a:r>
              <a:rPr lang="ru-RU" sz="2000" dirty="0"/>
              <a:t>d</a:t>
            </a:r>
            <a:r>
              <a:rPr lang="ru-RU" dirty="0"/>
              <a:t> = 10</a:t>
            </a:r>
            <a:r>
              <a:rPr lang="en-US" dirty="0"/>
              <a:t>^</a:t>
            </a:r>
            <a:r>
              <a:rPr lang="ru-RU" dirty="0"/>
              <a:t>18 см-3</a:t>
            </a:r>
          </a:p>
          <a:p>
            <a:r>
              <a:rPr lang="ru-RU" dirty="0"/>
              <a:t>, Na = 10</a:t>
            </a:r>
            <a:r>
              <a:rPr lang="en-US" dirty="0"/>
              <a:t>^</a:t>
            </a:r>
            <a:r>
              <a:rPr lang="ru-RU" dirty="0"/>
              <a:t>16 см-3</a:t>
            </a:r>
          </a:p>
          <a:p>
            <a:r>
              <a:rPr lang="ru-RU" dirty="0"/>
              <a:t>. Ответ: </a:t>
            </a:r>
            <a:r>
              <a:rPr lang="el-GR" dirty="0"/>
              <a:t>φ</a:t>
            </a:r>
            <a:r>
              <a:rPr lang="el-GR" sz="2000" dirty="0"/>
              <a:t>0 </a:t>
            </a:r>
            <a:r>
              <a:rPr lang="el-GR" dirty="0"/>
              <a:t>= 0.20 </a:t>
            </a:r>
            <a:r>
              <a:rPr lang="ru-RU" dirty="0"/>
              <a:t>эВ.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2885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86B475B-EFEF-367D-F183-C20F2338F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68427B31-605A-6669-9D40-4430A6B072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Рассчитайте контактную разность потенциалов гомоперехода,</a:t>
            </a:r>
          </a:p>
          <a:p>
            <a:r>
              <a:rPr lang="ru-RU" dirty="0"/>
              <a:t>сформированного на контакте двух невырожденных полупроводников p- и n</a:t>
            </a:r>
            <a:r>
              <a:rPr lang="en-US" dirty="0"/>
              <a:t> </a:t>
            </a:r>
            <a:r>
              <a:rPr lang="ru-RU" dirty="0"/>
              <a:t>типа: Si. Nd = 10</a:t>
            </a:r>
            <a:r>
              <a:rPr lang="en-US" dirty="0"/>
              <a:t>^</a:t>
            </a:r>
            <a:r>
              <a:rPr lang="ru-RU" dirty="0"/>
              <a:t>18 см-3</a:t>
            </a:r>
          </a:p>
          <a:p>
            <a:r>
              <a:rPr lang="ru-RU" dirty="0"/>
              <a:t>, Na = 10</a:t>
            </a:r>
            <a:r>
              <a:rPr lang="en-US" dirty="0"/>
              <a:t>^</a:t>
            </a:r>
            <a:r>
              <a:rPr lang="ru-RU" dirty="0"/>
              <a:t>16 см-3</a:t>
            </a:r>
          </a:p>
          <a:p>
            <a:r>
              <a:rPr lang="ru-RU" dirty="0"/>
              <a:t>.</a:t>
            </a:r>
          </a:p>
          <a:p>
            <a:r>
              <a:rPr lang="ru-RU" dirty="0"/>
              <a:t>Ответ: φ0 = 0.86 эВ.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1468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A5F2372-B58F-B3DE-71B4-2365FABEB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0BA44AD1-8163-4B7C-1FDD-CE2F2BDD5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Рассчитайте контактную разность потенциалов гомоперехода,</a:t>
            </a:r>
          </a:p>
          <a:p>
            <a:r>
              <a:rPr lang="ru-RU" dirty="0"/>
              <a:t>сформированного на контакте двух невырожденных полупроводников p- и n</a:t>
            </a:r>
            <a:r>
              <a:rPr lang="en-US" dirty="0"/>
              <a:t> </a:t>
            </a:r>
            <a:r>
              <a:rPr lang="ru-RU" dirty="0"/>
              <a:t>типа: Ge. Nd = 10</a:t>
            </a:r>
            <a:r>
              <a:rPr lang="en-US" dirty="0"/>
              <a:t>^</a:t>
            </a:r>
            <a:r>
              <a:rPr lang="ru-RU" dirty="0"/>
              <a:t>18 см-3</a:t>
            </a:r>
          </a:p>
          <a:p>
            <a:r>
              <a:rPr lang="ru-RU" dirty="0"/>
              <a:t>, Na = 10</a:t>
            </a:r>
            <a:r>
              <a:rPr lang="en-US" dirty="0"/>
              <a:t>^</a:t>
            </a:r>
            <a:r>
              <a:rPr lang="ru-RU" dirty="0"/>
              <a:t>16 см-3</a:t>
            </a:r>
          </a:p>
          <a:p>
            <a:r>
              <a:rPr lang="ru-RU" dirty="0"/>
              <a:t>.</a:t>
            </a:r>
          </a:p>
          <a:p>
            <a:r>
              <a:rPr lang="ru-RU" dirty="0"/>
              <a:t>Ответ: φ0 = 0.44 эВ.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871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3142"/>
          </a:xfrm>
        </p:spPr>
        <p:txBody>
          <a:bodyPr>
            <a:normAutofit fontScale="90000"/>
          </a:bodyPr>
          <a:lstStyle/>
          <a:p>
            <a:r>
              <a:rPr lang="ro-RO" dirty="0"/>
              <a:t>2 Este dat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8268"/>
            <a:ext cx="10515600" cy="5228695"/>
          </a:xfrm>
        </p:spPr>
        <p:txBody>
          <a:bodyPr/>
          <a:lstStyle/>
          <a:p>
            <a:r>
              <a:rPr lang="ro-RO" dirty="0"/>
              <a:t>Nd = 10 16 cm-3,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12,5 , Lucrul de ieșire din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ro-RO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4,6 eV, lucrul de ieșire din Sc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ro-RO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4,3 eV,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Scontact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10-4 cm2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Determinați: lățimea regiunii sărăcite, capacitatea barierei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-Sc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Construiți dependența lățimii regiunii sărăcite și capacității de tensiunea aplicată la joncțiune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5564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C96F0C5-0911-128C-B44E-3816EE64A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3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62796104-2B71-B4BD-FBC1-B2720EA3E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2. Calculate the depletion width for a Pt-n-Si Schottky diode (T = 300 K) at V = 0, +0.4, and −2 V. </a:t>
            </a:r>
          </a:p>
          <a:p>
            <a:r>
              <a:rPr lang="en-US" dirty="0"/>
              <a:t>Concentration of doping impurity in Si equals 4 × 10^16 cm−3 . </a:t>
            </a:r>
          </a:p>
          <a:p>
            <a:r>
              <a:rPr lang="en-US" dirty="0"/>
              <a:t>Work function of Pt is 5.65 eV, electron affinity of Si is 4.05 eV, </a:t>
            </a:r>
            <a:r>
              <a:rPr lang="el-GR" dirty="0"/>
              <a:t>ε</a:t>
            </a:r>
            <a:r>
              <a:rPr lang="en-US" dirty="0"/>
              <a:t>(Si) = 11.9, density of the states in the conduction band is N</a:t>
            </a:r>
            <a:r>
              <a:rPr lang="en-US" sz="2000" dirty="0"/>
              <a:t>c</a:t>
            </a:r>
            <a:r>
              <a:rPr lang="en-US" dirty="0"/>
              <a:t> = 6.2 × 10^15 × T^3/2 cm−3 .</a:t>
            </a:r>
          </a:p>
        </p:txBody>
      </p:sp>
    </p:spTree>
    <p:extLst>
      <p:ext uri="{BB962C8B-B14F-4D97-AF65-F5344CB8AC3E}">
        <p14:creationId xmlns:p14="http://schemas.microsoft.com/office/powerpoint/2010/main" val="3905405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5B16FB8-6ED0-32B2-67A1-171199DCF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1D2BAA15-738B-134E-4608-5177819DD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2. w = 0.22, 0.19, and 0.34 µm for V = 0, +0.4, and −2 V, respectively.</a:t>
            </a:r>
          </a:p>
        </p:txBody>
      </p:sp>
    </p:spTree>
    <p:extLst>
      <p:ext uri="{BB962C8B-B14F-4D97-AF65-F5344CB8AC3E}">
        <p14:creationId xmlns:p14="http://schemas.microsoft.com/office/powerpoint/2010/main" val="2193632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ABB2360-94DA-6FBC-D605-00509C7BB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4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7BCD701B-AE4C-FE3A-0E17-29F5DECFA0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3. For a Schottky contact Au-GaAs calculate the maximum electric field within the space charge region at V = 0, +0.3, and −100 V. </a:t>
            </a:r>
          </a:p>
          <a:p>
            <a:r>
              <a:rPr lang="en-US" dirty="0"/>
              <a:t>N</a:t>
            </a:r>
            <a:r>
              <a:rPr lang="en-US" sz="2000" dirty="0"/>
              <a:t>d</a:t>
            </a:r>
            <a:r>
              <a:rPr lang="en-US" dirty="0"/>
              <a:t> = 10^16 cm−3 , </a:t>
            </a:r>
            <a:r>
              <a:rPr lang="en-US" dirty="0" err="1"/>
              <a:t>χGaAs</a:t>
            </a:r>
            <a:r>
              <a:rPr lang="en-US" dirty="0"/>
              <a:t> = 4.07 eV, </a:t>
            </a:r>
            <a:r>
              <a:rPr lang="el-GR" dirty="0"/>
              <a:t>ε</a:t>
            </a:r>
            <a:r>
              <a:rPr lang="en-US" dirty="0"/>
              <a:t>(GaAs) = 12.9. </a:t>
            </a:r>
          </a:p>
          <a:p>
            <a:r>
              <a:rPr lang="en-US" dirty="0"/>
              <a:t>Work function of Au is 5.1 eV, T = 300 K, density of the states in the conduction band is N</a:t>
            </a:r>
            <a:r>
              <a:rPr lang="en-US" sz="2000" dirty="0"/>
              <a:t>c</a:t>
            </a:r>
            <a:r>
              <a:rPr lang="en-US" dirty="0"/>
              <a:t> = 8.63 × 10^13 × T^ 3/2 cm−3 .</a:t>
            </a:r>
          </a:p>
        </p:txBody>
      </p:sp>
    </p:spTree>
    <p:extLst>
      <p:ext uri="{BB962C8B-B14F-4D97-AF65-F5344CB8AC3E}">
        <p14:creationId xmlns:p14="http://schemas.microsoft.com/office/powerpoint/2010/main" val="862213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FC4B1B7B-D913-7AAE-3D65-231020191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AEBA90B5-A239-22D3-7A90-E4F74F8392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3. E = 5.1 × 10^4 , 4.2 × 10^4 , and 5.1 × 10^5 V/cm for V = 0, +0.3, and −100 V, respectively.</a:t>
            </a:r>
          </a:p>
        </p:txBody>
      </p:sp>
    </p:spTree>
    <p:extLst>
      <p:ext uri="{BB962C8B-B14F-4D97-AF65-F5344CB8AC3E}">
        <p14:creationId xmlns:p14="http://schemas.microsoft.com/office/powerpoint/2010/main" val="2187893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4882FBC-ADA7-1EC7-DE24-FC2451B85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5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FE9388D0-737C-1024-08D6-60C3BB748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 What is the electric field E for a Schottky diode Au-n-Si at V = −5 V at the distance of 1.2 µm from the interface at room temperature if      ρ = 10 Ω cm, µ</a:t>
            </a:r>
            <a:r>
              <a:rPr lang="en-US" sz="2000" dirty="0"/>
              <a:t>n</a:t>
            </a:r>
            <a:r>
              <a:rPr lang="en-US" dirty="0"/>
              <a:t> = 1400 cm2 V−1 s −1 , N</a:t>
            </a:r>
            <a:r>
              <a:rPr lang="en-US" sz="2000" dirty="0"/>
              <a:t>c</a:t>
            </a:r>
            <a:r>
              <a:rPr lang="en-US" dirty="0"/>
              <a:t> = 6.2 × 10^15 × T^3/2 cm−3 .</a:t>
            </a:r>
          </a:p>
        </p:txBody>
      </p:sp>
    </p:spTree>
    <p:extLst>
      <p:ext uri="{BB962C8B-B14F-4D97-AF65-F5344CB8AC3E}">
        <p14:creationId xmlns:p14="http://schemas.microsoft.com/office/powerpoint/2010/main" val="115800365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1899</Words>
  <Application>Microsoft Office PowerPoint</Application>
  <PresentationFormat>Ecran lat</PresentationFormat>
  <Paragraphs>131</Paragraphs>
  <Slides>32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5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32</vt:i4>
      </vt:variant>
    </vt:vector>
  </HeadingPairs>
  <TitlesOfParts>
    <vt:vector size="38" baseType="lpstr">
      <vt:lpstr>Arial</vt:lpstr>
      <vt:lpstr>Calibri</vt:lpstr>
      <vt:lpstr>Calibri Light</vt:lpstr>
      <vt:lpstr>Century Gothic</vt:lpstr>
      <vt:lpstr>Times New Roman</vt:lpstr>
      <vt:lpstr>Temă Office</vt:lpstr>
      <vt:lpstr>Lectia practica 5_DMOE</vt:lpstr>
      <vt:lpstr>1 Schottky diode</vt:lpstr>
      <vt:lpstr>Solutia</vt:lpstr>
      <vt:lpstr>2 Este dat</vt:lpstr>
      <vt:lpstr>3</vt:lpstr>
      <vt:lpstr>Prezentare PowerPoint</vt:lpstr>
      <vt:lpstr>4</vt:lpstr>
      <vt:lpstr>Prezentare PowerPoint</vt:lpstr>
      <vt:lpstr>5</vt:lpstr>
      <vt:lpstr>Prezentare PowerPoint</vt:lpstr>
      <vt:lpstr>6</vt:lpstr>
      <vt:lpstr>Prezentare PowerPoint</vt:lpstr>
      <vt:lpstr>7</vt:lpstr>
      <vt:lpstr>Prezentare PowerPoint</vt:lpstr>
      <vt:lpstr>8</vt:lpstr>
      <vt:lpstr>Prezentare PowerPoint</vt:lpstr>
      <vt:lpstr>9</vt:lpstr>
      <vt:lpstr>Solutia</vt:lpstr>
      <vt:lpstr>10 diode Schotky</vt:lpstr>
      <vt:lpstr>11</vt:lpstr>
      <vt:lpstr>Soluția</vt:lpstr>
      <vt:lpstr>12</vt:lpstr>
      <vt:lpstr>13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Lectia practica 1_DMOE</dc:title>
  <dc:creator>buzdugan artur</dc:creator>
  <cp:lastModifiedBy>buzdugan artur</cp:lastModifiedBy>
  <cp:revision>2</cp:revision>
  <dcterms:created xsi:type="dcterms:W3CDTF">2023-11-04T17:42:51Z</dcterms:created>
  <dcterms:modified xsi:type="dcterms:W3CDTF">2023-11-07T20:00:49Z</dcterms:modified>
</cp:coreProperties>
</file>