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2">
  <p:sldMasterIdLst>
    <p:sldMasterId id="2147483650" r:id="rId1"/>
  </p:sldMasterIdLst>
  <p:notesMasterIdLst>
    <p:notesMasterId r:id="rId101"/>
  </p:notesMasterIdLst>
  <p:sldIdLst>
    <p:sldId id="436" r:id="rId2"/>
    <p:sldId id="258" r:id="rId3"/>
    <p:sldId id="437" r:id="rId4"/>
    <p:sldId id="284" r:id="rId5"/>
    <p:sldId id="338" r:id="rId6"/>
    <p:sldId id="439" r:id="rId7"/>
    <p:sldId id="375" r:id="rId8"/>
    <p:sldId id="293" r:id="rId9"/>
    <p:sldId id="317" r:id="rId10"/>
    <p:sldId id="327" r:id="rId11"/>
    <p:sldId id="339" r:id="rId12"/>
    <p:sldId id="380" r:id="rId13"/>
    <p:sldId id="381" r:id="rId14"/>
    <p:sldId id="390" r:id="rId15"/>
    <p:sldId id="440" r:id="rId16"/>
    <p:sldId id="302" r:id="rId17"/>
    <p:sldId id="285" r:id="rId18"/>
    <p:sldId id="289" r:id="rId19"/>
    <p:sldId id="291" r:id="rId20"/>
    <p:sldId id="391" r:id="rId21"/>
    <p:sldId id="393" r:id="rId22"/>
    <p:sldId id="389" r:id="rId23"/>
    <p:sldId id="310" r:id="rId24"/>
    <p:sldId id="382" r:id="rId25"/>
    <p:sldId id="337" r:id="rId26"/>
    <p:sldId id="394" r:id="rId27"/>
    <p:sldId id="376" r:id="rId28"/>
    <p:sldId id="443" r:id="rId29"/>
    <p:sldId id="294" r:id="rId30"/>
    <p:sldId id="395" r:id="rId31"/>
    <p:sldId id="396" r:id="rId32"/>
    <p:sldId id="397" r:id="rId33"/>
    <p:sldId id="427" r:id="rId34"/>
    <p:sldId id="406" r:id="rId35"/>
    <p:sldId id="392" r:id="rId36"/>
    <p:sldId id="301" r:id="rId37"/>
    <p:sldId id="385" r:id="rId38"/>
    <p:sldId id="444" r:id="rId39"/>
    <p:sldId id="386" r:id="rId40"/>
    <p:sldId id="399" r:id="rId41"/>
    <p:sldId id="446" r:id="rId42"/>
    <p:sldId id="400" r:id="rId43"/>
    <p:sldId id="387" r:id="rId44"/>
    <p:sldId id="402" r:id="rId45"/>
    <p:sldId id="403" r:id="rId46"/>
    <p:sldId id="417" r:id="rId47"/>
    <p:sldId id="398" r:id="rId48"/>
    <p:sldId id="378" r:id="rId49"/>
    <p:sldId id="383" r:id="rId50"/>
    <p:sldId id="426" r:id="rId51"/>
    <p:sldId id="429" r:id="rId52"/>
    <p:sldId id="428" r:id="rId53"/>
    <p:sldId id="377" r:id="rId54"/>
    <p:sldId id="435" r:id="rId55"/>
    <p:sldId id="410" r:id="rId56"/>
    <p:sldId id="411" r:id="rId57"/>
    <p:sldId id="412" r:id="rId58"/>
    <p:sldId id="445" r:id="rId59"/>
    <p:sldId id="413" r:id="rId60"/>
    <p:sldId id="414" r:id="rId61"/>
    <p:sldId id="415" r:id="rId62"/>
    <p:sldId id="416" r:id="rId63"/>
    <p:sldId id="418" r:id="rId64"/>
    <p:sldId id="419" r:id="rId65"/>
    <p:sldId id="420" r:id="rId66"/>
    <p:sldId id="421" r:id="rId67"/>
    <p:sldId id="422" r:id="rId68"/>
    <p:sldId id="423" r:id="rId69"/>
    <p:sldId id="424" r:id="rId70"/>
    <p:sldId id="425" r:id="rId71"/>
    <p:sldId id="438" r:id="rId72"/>
    <p:sldId id="341" r:id="rId73"/>
    <p:sldId id="340" r:id="rId74"/>
    <p:sldId id="342" r:id="rId75"/>
    <p:sldId id="343" r:id="rId76"/>
    <p:sldId id="344" r:id="rId77"/>
    <p:sldId id="346" r:id="rId78"/>
    <p:sldId id="348" r:id="rId79"/>
    <p:sldId id="404" r:id="rId80"/>
    <p:sldId id="405" r:id="rId81"/>
    <p:sldId id="407" r:id="rId82"/>
    <p:sldId id="408" r:id="rId83"/>
    <p:sldId id="409" r:id="rId84"/>
    <p:sldId id="401" r:id="rId85"/>
    <p:sldId id="350" r:id="rId86"/>
    <p:sldId id="351" r:id="rId87"/>
    <p:sldId id="384" r:id="rId88"/>
    <p:sldId id="355" r:id="rId89"/>
    <p:sldId id="354" r:id="rId90"/>
    <p:sldId id="356" r:id="rId91"/>
    <p:sldId id="360" r:id="rId92"/>
    <p:sldId id="433" r:id="rId93"/>
    <p:sldId id="430" r:id="rId94"/>
    <p:sldId id="431" r:id="rId95"/>
    <p:sldId id="434" r:id="rId96"/>
    <p:sldId id="432" r:id="rId97"/>
    <p:sldId id="441" r:id="rId98"/>
    <p:sldId id="442" r:id="rId99"/>
    <p:sldId id="447" r:id="rId100"/>
  </p:sldIdLst>
  <p:sldSz cx="16256000" cy="9144000"/>
  <p:notesSz cx="16256000" cy="9144000"/>
  <p:embeddedFontLst>
    <p:embeddedFont>
      <p:font typeface="Cambria" panose="02040503050406030204" pitchFamily="18" charset="0"/>
      <p:regular r:id="rId102"/>
      <p:bold r:id="rId103"/>
      <p:italic r:id="rId104"/>
      <p:boldItalic r:id="rId105"/>
    </p:embeddedFont>
    <p:embeddedFont>
      <p:font typeface="Consolas" panose="020B0609020204030204" pitchFamily="49" charset="0"/>
      <p:regular r:id="rId106"/>
      <p:bold r:id="rId107"/>
      <p:italic r:id="rId108"/>
      <p:boldItalic r:id="rId109"/>
    </p:embeddedFont>
    <p:embeddedFont>
      <p:font typeface="Elsie Black" panose="02000000000000000000" pitchFamily="2" charset="0"/>
      <p:bold r:id="rId110"/>
    </p:embeddedFont>
    <p:embeddedFont>
      <p:font typeface="Lucida Fax" panose="02060602050505020204" pitchFamily="18" charset="0"/>
      <p:regular r:id="rId111"/>
      <p:bold r:id="rId112"/>
      <p:italic r:id="rId113"/>
      <p:boldItalic r:id="rId1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60A55BF-5EEE-45C4-8204-C0915738DE9A}">
          <p14:sldIdLst>
            <p14:sldId id="436"/>
            <p14:sldId id="258"/>
            <p14:sldId id="437"/>
            <p14:sldId id="284"/>
            <p14:sldId id="338"/>
            <p14:sldId id="439"/>
            <p14:sldId id="375"/>
            <p14:sldId id="293"/>
            <p14:sldId id="317"/>
            <p14:sldId id="327"/>
            <p14:sldId id="339"/>
            <p14:sldId id="380"/>
            <p14:sldId id="381"/>
            <p14:sldId id="390"/>
            <p14:sldId id="440"/>
            <p14:sldId id="302"/>
            <p14:sldId id="285"/>
            <p14:sldId id="289"/>
            <p14:sldId id="291"/>
            <p14:sldId id="391"/>
            <p14:sldId id="393"/>
            <p14:sldId id="389"/>
            <p14:sldId id="310"/>
            <p14:sldId id="382"/>
            <p14:sldId id="337"/>
            <p14:sldId id="394"/>
            <p14:sldId id="376"/>
            <p14:sldId id="443"/>
            <p14:sldId id="294"/>
            <p14:sldId id="395"/>
            <p14:sldId id="396"/>
            <p14:sldId id="397"/>
            <p14:sldId id="427"/>
            <p14:sldId id="406"/>
            <p14:sldId id="392"/>
          </p14:sldIdLst>
        </p14:section>
        <p14:section name="Untitled Section" id="{17762708-0A1A-450C-897D-95EEBFDFB602}">
          <p14:sldIdLst>
            <p14:sldId id="301"/>
            <p14:sldId id="385"/>
            <p14:sldId id="444"/>
            <p14:sldId id="386"/>
            <p14:sldId id="399"/>
            <p14:sldId id="446"/>
            <p14:sldId id="400"/>
            <p14:sldId id="387"/>
            <p14:sldId id="402"/>
            <p14:sldId id="403"/>
            <p14:sldId id="417"/>
            <p14:sldId id="398"/>
            <p14:sldId id="378"/>
            <p14:sldId id="383"/>
            <p14:sldId id="426"/>
            <p14:sldId id="429"/>
            <p14:sldId id="428"/>
            <p14:sldId id="377"/>
            <p14:sldId id="435"/>
            <p14:sldId id="410"/>
            <p14:sldId id="411"/>
            <p14:sldId id="412"/>
            <p14:sldId id="445"/>
            <p14:sldId id="413"/>
            <p14:sldId id="414"/>
            <p14:sldId id="415"/>
            <p14:sldId id="416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38"/>
            <p14:sldId id="341"/>
            <p14:sldId id="340"/>
            <p14:sldId id="342"/>
            <p14:sldId id="343"/>
            <p14:sldId id="344"/>
            <p14:sldId id="346"/>
            <p14:sldId id="348"/>
            <p14:sldId id="404"/>
            <p14:sldId id="405"/>
            <p14:sldId id="407"/>
            <p14:sldId id="408"/>
            <p14:sldId id="409"/>
            <p14:sldId id="401"/>
            <p14:sldId id="350"/>
            <p14:sldId id="351"/>
            <p14:sldId id="384"/>
            <p14:sldId id="355"/>
            <p14:sldId id="354"/>
            <p14:sldId id="356"/>
            <p14:sldId id="360"/>
            <p14:sldId id="433"/>
            <p14:sldId id="430"/>
            <p14:sldId id="431"/>
            <p14:sldId id="434"/>
            <p14:sldId id="432"/>
            <p14:sldId id="441"/>
            <p14:sldId id="442"/>
            <p14:sldId id="44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AFDF9"/>
    <a:srgbClr val="CEE0D1"/>
    <a:srgbClr val="9A9600"/>
    <a:srgbClr val="1104BC"/>
    <a:srgbClr val="0F04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046" autoAdjust="0"/>
  </p:normalViewPr>
  <p:slideViewPr>
    <p:cSldViewPr snapToGrid="0">
      <p:cViewPr varScale="1">
        <p:scale>
          <a:sx n="75" d="100"/>
          <a:sy n="75" d="100"/>
        </p:scale>
        <p:origin x="8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11.fntdata"/><Relationship Id="rId16" Type="http://schemas.openxmlformats.org/officeDocument/2006/relationships/slide" Target="slides/slide15.xml"/><Relationship Id="rId107" Type="http://schemas.openxmlformats.org/officeDocument/2006/relationships/font" Target="fonts/font6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12.fntdata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2.fntdata"/><Relationship Id="rId108" Type="http://schemas.openxmlformats.org/officeDocument/2006/relationships/font" Target="fonts/font7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8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9.fntdata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10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9207500" y="0"/>
            <a:ext cx="704532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0FFAC-6F3A-4AD8-9F31-BF962F6D7BBB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704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CC2474-313A-4F11-B7F4-2AB71F764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34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2474-313A-4F11-B7F4-2AB71F7646B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67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5F63C-2795-D84C-2B49-1F61D4222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0" y="1496484"/>
            <a:ext cx="121920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8BF5-8BF8-97D9-35B4-5C5EA4F014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0" y="4802717"/>
            <a:ext cx="12192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EE4C2-41CE-D00F-D819-9D4A5C5A4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CBC9-EB8D-4E9A-9048-53BFF5F5E521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BDF1C-9C33-2741-0B06-1A1F471AE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B9160-6866-0E89-A7BB-35F2D0094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8976-4AA6-4BEE-9E0E-4FBA42C16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4459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C12E8-31EF-2699-8F8B-7A0A59FF9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B7A83A-7B14-6EEA-8EED-BE9F76E7F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57ECE-3EBD-E69A-055F-9251D23A2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CBC9-EB8D-4E9A-9048-53BFF5F5E521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DBCCB-351C-9A2F-D0A8-09C23C491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A8F78-E52E-3967-4718-CEE3EC901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8976-4AA6-4BEE-9E0E-4FBA42C16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613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BD8C15-85C3-2049-BCB2-D974C7CE8F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33200" y="486834"/>
            <a:ext cx="350520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4E7B68-6103-2986-3718-3D5D995CE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7600" y="486834"/>
            <a:ext cx="10312400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25BDE-D44A-8916-A606-669B8CC5A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CBC9-EB8D-4E9A-9048-53BFF5F5E521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A3949-8AAE-53DC-5211-A23E5C00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39FF8-1AE6-E4CC-58CB-4D4F5F40E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8976-4AA6-4BEE-9E0E-4FBA42C16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5670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600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367C4-32B1-6FCD-044C-D6A2E20F8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78B78-0B69-4A36-FDCB-6AB514B99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03034-706B-AC2A-E287-B560405B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CBC9-EB8D-4E9A-9048-53BFF5F5E521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ECD99-2036-69B9-D150-B78233196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E15C3-29EF-7D7D-5DE9-5FB12CDAA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8976-4AA6-4BEE-9E0E-4FBA42C16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611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F0C39-70DE-C049-3548-E04AF3AA3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133" y="2279652"/>
            <a:ext cx="140208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D1536-9207-08EC-91AB-C24247D110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9133" y="6119285"/>
            <a:ext cx="140208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82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75D41-A37B-B422-39E1-23507E0D0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CBC9-EB8D-4E9A-9048-53BFF5F5E521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6DD7A-5988-29C6-CB41-931F9FBBE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7309A-0E4A-4DA8-F55D-BE2974421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8976-4AA6-4BEE-9E0E-4FBA42C16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2810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9DCD8-7FB1-C7EF-5B7F-B9A370FDB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FDBD5-C4C1-C827-0144-4A4C3E233B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0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5A00E-1560-CA69-6A6D-66626B89A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25B68-87C2-E903-BFCB-8F0FE0BCE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CBC9-EB8D-4E9A-9048-53BFF5F5E521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712A8F-07DF-2D2B-01A7-C8481DC38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FF5E2-3436-6D9A-72B3-ABA6CFCF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8976-4AA6-4BEE-9E0E-4FBA42C16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4861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BEF2B-349A-CE88-2948-E3F48A946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7" y="486834"/>
            <a:ext cx="140208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96B46-40CE-2DC6-44CB-776FCBE1F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718" y="2241551"/>
            <a:ext cx="6877049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736DCB-2A8F-8F06-5621-9BA793DAC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9718" y="3340100"/>
            <a:ext cx="6877049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D39B5A-BE7B-CC61-573F-0A81D14A6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29600" y="2241551"/>
            <a:ext cx="691091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CD0488-FFB3-AC6E-0003-2BF26C6CF1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29600" y="3340100"/>
            <a:ext cx="6910917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BEFF0B-76C9-2C9F-BB55-77EB4E37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CBC9-EB8D-4E9A-9048-53BFF5F5E521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7CADA6-9D37-A0D9-80C6-AC81D099B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75B8D7-A39F-1833-E0C6-47616B73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8976-4AA6-4BEE-9E0E-4FBA42C16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8521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602E6-65CC-F5ED-B1C2-6DF7F593C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510B20-8BC1-E48C-D99A-422967D97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CBC9-EB8D-4E9A-9048-53BFF5F5E521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97C9E8-BFCC-7773-35DE-984669F36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74CB6F-786F-6E2D-F130-2ACD09180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8976-4AA6-4BEE-9E0E-4FBA42C16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4193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68F61-4C13-A0F3-4B18-1F9F858A6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CBC9-EB8D-4E9A-9048-53BFF5F5E521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8157D-3F1A-05AE-B830-96234FF52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281307-C1A1-D0EE-7DA6-8B5096E0A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8976-4AA6-4BEE-9E0E-4FBA42C16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6871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95667-3FBB-C259-9AA6-5032F9DA8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BD536-CA1B-6138-3851-BA696175C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917" y="1316567"/>
            <a:ext cx="82296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D4DE5E-3F81-354E-8B44-34651034D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ABCFC1-806D-7AC6-8712-0A8BB2247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CBC9-EB8D-4E9A-9048-53BFF5F5E521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9E07B-DB40-9215-9DA1-17C449E7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3634C6-3945-E336-D846-D4BC0E1A4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8976-4AA6-4BEE-9E0E-4FBA42C16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1239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1CD85-3C03-EC11-01BC-4AC814375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D6151-217A-E7D4-597B-12B95EC728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0917" y="1316567"/>
            <a:ext cx="8229600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2E6EA9-7E9B-5567-A7C9-4BB9ABFEB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B3EB93-83D4-4001-ADD4-227C0134B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CBC9-EB8D-4E9A-9048-53BFF5F5E521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F450-45A4-4EB7-8E84-9572153B7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40A010-CFC5-FB5F-7EA2-9E6677177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8976-4AA6-4BEE-9E0E-4FBA42C16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993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67452F-D68A-BA5F-A667-0CFFCB136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619D65-0E71-4343-D638-218C4ADD1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7600" y="2434167"/>
            <a:ext cx="140208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914D0-283B-EB0E-AE82-6133B6C6FC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E2CBC9-EB8D-4E9A-9048-53BFF5F5E521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77E74-98A2-B40C-DBCF-2DDB1E3DA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14C05-1A98-C3C8-F317-77D20A033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CD8976-4AA6-4BEE-9E0E-4FBA42C16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66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57.png"/><Relationship Id="rId21" Type="http://schemas.openxmlformats.org/officeDocument/2006/relationships/image" Target="../media/image75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image" Target="../media/image13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59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5.png"/><Relationship Id="rId9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5" Type="http://schemas.openxmlformats.org/officeDocument/2006/relationships/slide" Target="slide8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8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neo4j.com/blog/graph-algorithms-neo4j-streamline-data-discoveries-graph-analytics/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5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2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2" Type="http://schemas.openxmlformats.org/officeDocument/2006/relationships/image" Target="../media/image13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raw.githubusercontent.com/neo4j-contrib/developer-resources/gh-pages/data/northwind/products.csv" TargetMode="External"/><Relationship Id="rId2" Type="http://schemas.openxmlformats.org/officeDocument/2006/relationships/hyperlink" Target="https://raw.githubusercontent.com/neo4j-contrib/developer-resources/gh-pages/data/northwind/customers.csv" TargetMode="Externa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http://neo4j.com/graphgists/" TargetMode="Externa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7B2CB5-F2C0-13EB-D798-E08BF6646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8381" y="4877380"/>
            <a:ext cx="5257428" cy="57606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lIns="90000" tIns="0" rIns="90000" bIns="45000"/>
          <a:lstStyle>
            <a:lvl1pPr marL="2730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r" eaLnBrk="1" hangingPunct="1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ro-RO" sz="3200" b="1" i="1" dirty="0">
                <a:solidFill>
                  <a:srgbClr val="000000"/>
                </a:solidFill>
                <a:latin typeface="Consolas" panose="020B0609020204030204" pitchFamily="49" charset="0"/>
                <a:ea typeface="Arial Unicode MS" charset="-128"/>
                <a:cs typeface="DejaVu Sans" panose="020B0603030804020204" charset="0"/>
              </a:rPr>
              <a:t>Note de curs</a:t>
            </a:r>
            <a:r>
              <a:rPr lang="ro-RO" altLang="ro-RO" sz="3200" b="1" i="1" dirty="0">
                <a:solidFill>
                  <a:srgbClr val="000000"/>
                </a:solidFill>
                <a:latin typeface="Consolas" panose="020B0609020204030204" pitchFamily="49" charset="0"/>
                <a:ea typeface="Arial Unicode MS" charset="-128"/>
                <a:cs typeface="DejaVu Sans" panose="020B0603030804020204" charset="0"/>
              </a:rPr>
              <a:t> sintetice</a:t>
            </a:r>
            <a:endParaRPr lang="en-US" altLang="ro-RO" sz="3200" b="1" i="1" dirty="0">
              <a:solidFill>
                <a:srgbClr val="000000"/>
              </a:solidFill>
              <a:latin typeface="Consolas" panose="020B0609020204030204" pitchFamily="49" charset="0"/>
              <a:ea typeface="Arial Unicode MS" charset="-128"/>
              <a:cs typeface="DejaVu Sans" panose="020B060303080402020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5712458-07CA-060C-6656-AE2C9C105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97095" y="7926164"/>
            <a:ext cx="3643618" cy="468842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txBody>
          <a:bodyPr lIns="90000" tIns="0" rIns="90000" bIns="45000"/>
          <a:lstStyle>
            <a:lvl1pPr marL="2730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r" eaLnBrk="1" hangingPunct="1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o-RO" altLang="ro-RO" sz="2600" b="1" i="1" dirty="0">
                <a:solidFill>
                  <a:srgbClr val="000000"/>
                </a:solidFill>
                <a:latin typeface="Elsie Black" panose="02000000000000000000" pitchFamily="2" charset="0"/>
                <a:ea typeface="Arial Unicode MS" charset="-128"/>
                <a:cs typeface="DejaVu Sans" panose="020B0603030804020204" charset="0"/>
              </a:rPr>
              <a:t>Dr. Ion GANEA</a:t>
            </a:r>
            <a:r>
              <a:rPr lang="ro-RO" altLang="ro-RO" sz="2600" dirty="0">
                <a:solidFill>
                  <a:srgbClr val="000000"/>
                </a:solidFill>
                <a:latin typeface="Elsie Black" panose="02000000000000000000" pitchFamily="2" charset="0"/>
                <a:ea typeface="Arial Unicode MS" charset="-128"/>
                <a:cs typeface="DejaVu Sans" panose="020B0603030804020204" charset="0"/>
              </a:rPr>
              <a:t>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F22ABFB-B0B6-8B3B-9561-E1D6B6946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9411" y="272469"/>
            <a:ext cx="7086599" cy="164309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txBody>
          <a:bodyPr lIns="90000" tIns="0" rIns="90000" bIns="45000"/>
          <a:lstStyle>
            <a:lvl1pPr marL="2730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o-RO" altLang="ro-RO" sz="3200" dirty="0">
                <a:solidFill>
                  <a:srgbClr val="000000"/>
                </a:solidFill>
                <a:latin typeface="Cambria" panose="02040503050406030204" pitchFamily="18" charset="0"/>
                <a:ea typeface="Arial Unicode MS" charset="-128"/>
                <a:cs typeface="DejaVu Sans" panose="020B0603030804020204" charset="0"/>
              </a:rPr>
              <a:t> </a:t>
            </a:r>
            <a:r>
              <a:rPr lang="ro-RO" altLang="ro-RO" sz="3200" b="1" i="1" dirty="0">
                <a:solidFill>
                  <a:srgbClr val="000000"/>
                </a:solidFill>
                <a:latin typeface="Elsie Black" panose="02000000000000000000" pitchFamily="2" charset="0"/>
                <a:ea typeface="Arial Unicode MS" charset="-128"/>
                <a:cs typeface="DejaVu Sans" panose="020B0603030804020204" charset="0"/>
              </a:rPr>
              <a:t>Universitatea Tehnică a Moldovei</a:t>
            </a:r>
          </a:p>
          <a:p>
            <a:pPr algn="ctr" eaLnBrk="1" hangingPunct="1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o-RO" altLang="ro-RO" sz="3200" b="1" i="1" dirty="0">
                <a:solidFill>
                  <a:srgbClr val="000000"/>
                </a:solidFill>
                <a:latin typeface="Elsie Black" panose="02000000000000000000" pitchFamily="2" charset="0"/>
                <a:ea typeface="Arial Unicode MS" charset="-128"/>
                <a:cs typeface="DejaVu Sans" panose="020B0603030804020204" charset="0"/>
              </a:rPr>
              <a:t>Departamentul Informatică</a:t>
            </a:r>
          </a:p>
          <a:p>
            <a:pPr algn="ctr" eaLnBrk="1" hangingPunct="1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o-RO" altLang="ro-RO" sz="3200" b="1" i="1" dirty="0">
                <a:solidFill>
                  <a:srgbClr val="000000"/>
                </a:solidFill>
                <a:latin typeface="Elsie Black" panose="02000000000000000000" pitchFamily="2" charset="0"/>
                <a:ea typeface="Arial Unicode MS" charset="-128"/>
                <a:cs typeface="DejaVu Sans" panose="020B0603030804020204" charset="0"/>
              </a:rPr>
              <a:t> și Sisteme Inginerești</a:t>
            </a:r>
            <a:endParaRPr lang="en-US" altLang="ro-RO" sz="3200" b="1" i="1" dirty="0">
              <a:solidFill>
                <a:srgbClr val="000000"/>
              </a:solidFill>
              <a:latin typeface="Elsie Black" panose="02000000000000000000" pitchFamily="2" charset="0"/>
              <a:ea typeface="Arial Unicode MS" charset="-128"/>
              <a:cs typeface="DejaVu Sans" panose="020B060303080402020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821B4F-2F04-EEAB-CA58-3D03FD43B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40" y="507383"/>
            <a:ext cx="2423006" cy="9402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20D2D2-3E64-D84D-BE6C-1ADA8AEB04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0" t="25808" r="27320" b="25808"/>
          <a:stretch>
            <a:fillRect/>
          </a:stretch>
        </p:blipFill>
        <p:spPr>
          <a:xfrm>
            <a:off x="14340972" y="364629"/>
            <a:ext cx="1311554" cy="12535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CA24B0-C155-D686-4D06-7BEF0D09B4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478" y="7856452"/>
            <a:ext cx="547222" cy="6082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C17E0F-C813-8567-D0AF-B93BC5263F0F}"/>
              </a:ext>
            </a:extLst>
          </p:cNvPr>
          <p:cNvSpPr txBox="1"/>
          <p:nvPr/>
        </p:nvSpPr>
        <p:spPr>
          <a:xfrm>
            <a:off x="7232343" y="8133396"/>
            <a:ext cx="3472075" cy="523220"/>
          </a:xfrm>
          <a:prstGeom prst="rect">
            <a:avLst/>
          </a:prstGeom>
          <a:solidFill>
            <a:schemeClr val="accent2">
              <a:tint val="20000"/>
              <a:alpha val="20000"/>
            </a:schemeClr>
          </a:solidFill>
        </p:spPr>
        <p:txBody>
          <a:bodyPr wrap="square" rtlCol="0">
            <a:spAutoFit/>
          </a:bodyPr>
          <a:lstStyle/>
          <a:p>
            <a:r>
              <a:rPr lang="ro-RO" sz="2800" b="1" i="1" dirty="0">
                <a:latin typeface="Consolas" panose="020B0609020204030204" pitchFamily="49" charset="0"/>
              </a:rPr>
              <a:t>Chișinău, 2024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A0C531-5AC9-6544-BC34-80ECE2DC8A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1" y="4266621"/>
            <a:ext cx="4502578" cy="46049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822DFF-5F62-F701-FC89-4A8CD484D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5137" y="2285272"/>
            <a:ext cx="8157363" cy="1981349"/>
          </a:xfrm>
          <a:prstGeom prst="rect">
            <a:avLst/>
          </a:prstGeom>
          <a:solidFill>
            <a:srgbClr val="00743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90000" tIns="45000" rIns="90000" bIns="450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lang="en-US" altLang="ro-RO" sz="5400" b="1" dirty="0">
                <a:solidFill>
                  <a:srgbClr val="FFFF00"/>
                </a:solidFill>
                <a:latin typeface="Elsie Black" panose="02000000000000000000" pitchFamily="2" charset="0"/>
                <a:ea typeface="Arial Unicode MS" charset="-128"/>
                <a:cs typeface="DejaVu Sans" panose="020B0603030804020204" charset="0"/>
              </a:rPr>
              <a:t>BAZE</a:t>
            </a:r>
            <a:r>
              <a:rPr lang="ro-RO" altLang="ro-RO" sz="5400" b="1" dirty="0">
                <a:solidFill>
                  <a:srgbClr val="FFFF00"/>
                </a:solidFill>
                <a:latin typeface="Elsie Black" panose="02000000000000000000" pitchFamily="2" charset="0"/>
                <a:ea typeface="Arial Unicode MS" charset="-128"/>
                <a:cs typeface="DejaVu Sans" panose="020B0603030804020204" charset="0"/>
              </a:rPr>
              <a:t> </a:t>
            </a:r>
            <a:r>
              <a:rPr lang="en-US" altLang="ro-RO" sz="5400" b="1" dirty="0">
                <a:solidFill>
                  <a:srgbClr val="FFFF00"/>
                </a:solidFill>
                <a:latin typeface="Elsie Black" panose="02000000000000000000" pitchFamily="2" charset="0"/>
                <a:ea typeface="Arial Unicode MS" charset="-128"/>
                <a:cs typeface="DejaVu Sans" panose="020B0603030804020204" charset="0"/>
              </a:rPr>
              <a:t>DE DATE</a:t>
            </a:r>
            <a:r>
              <a:rPr lang="ro-RO" altLang="ro-RO" sz="5400" b="1" dirty="0">
                <a:solidFill>
                  <a:srgbClr val="FFFF00"/>
                </a:solidFill>
                <a:latin typeface="Elsie Black" panose="02000000000000000000" pitchFamily="2" charset="0"/>
                <a:ea typeface="Arial Unicode MS" charset="-128"/>
                <a:cs typeface="DejaVu Sans" panose="020B0603030804020204" charset="0"/>
              </a:rPr>
              <a:t> GRAF </a:t>
            </a:r>
            <a:r>
              <a:rPr lang="ro-RO" altLang="ro-RO" sz="7200" b="1" i="1" dirty="0">
                <a:solidFill>
                  <a:srgbClr val="FFFF00"/>
                </a:solidFill>
                <a:latin typeface="Elsie Black" panose="02000000000000000000" pitchFamily="2" charset="0"/>
                <a:ea typeface="Arial Unicode MS" charset="-128"/>
                <a:cs typeface="DejaVu Sans" panose="020B0603030804020204" charset="0"/>
              </a:rPr>
              <a:t>Neo4j</a:t>
            </a:r>
            <a:endParaRPr lang="en-US" altLang="ro-RO" sz="5400" b="1" i="1" dirty="0">
              <a:solidFill>
                <a:srgbClr val="FFFF00"/>
              </a:solidFill>
              <a:latin typeface="Elsie Black" panose="02000000000000000000" pitchFamily="2" charset="0"/>
              <a:ea typeface="Arial Unicode MS" charset="-128"/>
              <a:cs typeface="DejaVu Sans" panose="020B0603030804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481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" name="Picture 215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0500" y="165100"/>
            <a:ext cx="13042900" cy="8839200"/>
          </a:xfrm>
          <a:prstGeom prst="rect">
            <a:avLst/>
          </a:prstGeom>
          <a:solidFill>
            <a:srgbClr val="FFFFFF">
              <a:alpha val="50000"/>
            </a:srgbClr>
          </a:solidFill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9" name="Freeform 2219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0" t="0" r="0" b="0"/>
            <a:pathLst>
              <a:path w="16256000" h="9144000">
                <a:moveTo>
                  <a:pt x="0" y="9144000"/>
                </a:moveTo>
                <a:lnTo>
                  <a:pt x="16256000" y="9144000"/>
                </a:lnTo>
                <a:lnTo>
                  <a:pt x="16256000" y="0"/>
                </a:lnTo>
                <a:lnTo>
                  <a:pt x="0" y="0"/>
                </a:lnTo>
                <a:lnTo>
                  <a:pt x="0" y="9144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20" name="Freeform 2220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0" t="0" r="0" b="0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close/>
                <a:moveTo>
                  <a:pt x="9144000" y="9144000"/>
                </a:move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221" name="Picture 222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6230600" cy="9144000"/>
          </a:xfrm>
          <a:prstGeom prst="rect">
            <a:avLst/>
          </a:prstGeom>
          <a:noFill/>
        </p:spPr>
      </p:pic>
      <p:sp>
        <p:nvSpPr>
          <p:cNvPr id="2223" name="Freeform 2223"/>
          <p:cNvSpPr/>
          <p:nvPr/>
        </p:nvSpPr>
        <p:spPr>
          <a:xfrm>
            <a:off x="215900" y="1655541"/>
            <a:ext cx="15824200" cy="6108700"/>
          </a:xfrm>
          <a:custGeom>
            <a:avLst/>
            <a:gdLst/>
            <a:ahLst/>
            <a:cxnLst/>
            <a:rect l="0" t="0" r="0" b="0"/>
            <a:pathLst>
              <a:path w="15824200" h="6108700">
                <a:moveTo>
                  <a:pt x="0" y="0"/>
                </a:moveTo>
                <a:lnTo>
                  <a:pt x="15824200" y="0"/>
                </a:lnTo>
                <a:lnTo>
                  <a:pt x="15824200" y="6108700"/>
                </a:lnTo>
                <a:lnTo>
                  <a:pt x="0" y="6108700"/>
                </a:lnTo>
                <a:close/>
                <a:moveTo>
                  <a:pt x="7124700" y="7340600"/>
                </a:moveTo>
              </a:path>
            </a:pathLst>
          </a:custGeom>
          <a:solidFill>
            <a:srgbClr val="FFFFFF">
              <a:alpha val="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24" name="Freeform 2224"/>
          <p:cNvSpPr/>
          <p:nvPr/>
        </p:nvSpPr>
        <p:spPr>
          <a:xfrm>
            <a:off x="6776615" y="3270223"/>
            <a:ext cx="4068268" cy="246070"/>
          </a:xfrm>
          <a:custGeom>
            <a:avLst/>
            <a:gdLst/>
            <a:ahLst/>
            <a:cxnLst/>
            <a:rect l="0" t="0" r="0" b="0"/>
            <a:pathLst>
              <a:path w="4068268" h="246070">
                <a:moveTo>
                  <a:pt x="0" y="82022"/>
                </a:moveTo>
                <a:lnTo>
                  <a:pt x="3767454" y="82022"/>
                </a:lnTo>
                <a:lnTo>
                  <a:pt x="3767454" y="0"/>
                </a:lnTo>
                <a:lnTo>
                  <a:pt x="4068268" y="123035"/>
                </a:lnTo>
                <a:lnTo>
                  <a:pt x="3767454" y="246070"/>
                </a:lnTo>
                <a:lnTo>
                  <a:pt x="3767454" y="164047"/>
                </a:lnTo>
                <a:lnTo>
                  <a:pt x="0" y="164047"/>
                </a:lnTo>
                <a:close/>
                <a:moveTo>
                  <a:pt x="-984860" y="5873777"/>
                </a:moveTo>
              </a:path>
            </a:pathLst>
          </a:custGeom>
          <a:solidFill>
            <a:srgbClr val="B5B5B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25" name="Freeform 2225"/>
          <p:cNvSpPr/>
          <p:nvPr/>
        </p:nvSpPr>
        <p:spPr>
          <a:xfrm flipV="1">
            <a:off x="6776615" y="3270223"/>
            <a:ext cx="4068267" cy="246071"/>
          </a:xfrm>
          <a:custGeom>
            <a:avLst/>
            <a:gdLst/>
            <a:ahLst/>
            <a:cxnLst/>
            <a:rect l="0" t="0" r="0" b="0"/>
            <a:pathLst>
              <a:path w="4068267" h="246071">
                <a:moveTo>
                  <a:pt x="0" y="164046"/>
                </a:moveTo>
                <a:lnTo>
                  <a:pt x="3767455" y="164046"/>
                </a:lnTo>
                <a:lnTo>
                  <a:pt x="3767455" y="246071"/>
                </a:lnTo>
                <a:lnTo>
                  <a:pt x="4068267" y="123035"/>
                </a:lnTo>
                <a:lnTo>
                  <a:pt x="3767455" y="0"/>
                </a:lnTo>
                <a:lnTo>
                  <a:pt x="3767455" y="82024"/>
                </a:lnTo>
                <a:lnTo>
                  <a:pt x="0" y="82024"/>
                </a:lnTo>
                <a:close/>
                <a:moveTo>
                  <a:pt x="82040" y="246071"/>
                </a:moveTo>
              </a:path>
            </a:pathLst>
          </a:custGeom>
          <a:noFill/>
          <a:ln w="131842" cap="flat" cmpd="sng">
            <a:solidFill>
              <a:srgbClr val="B5B5B5">
                <a:alpha val="100000"/>
              </a:srgbClr>
            </a:solidFill>
            <a:miter lim="1016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26" name="Freeform 2226"/>
          <p:cNvSpPr/>
          <p:nvPr/>
        </p:nvSpPr>
        <p:spPr>
          <a:xfrm>
            <a:off x="7042899" y="3125311"/>
            <a:ext cx="3260724" cy="542037"/>
          </a:xfrm>
          <a:custGeom>
            <a:avLst/>
            <a:gdLst/>
            <a:ahLst/>
            <a:cxnLst/>
            <a:rect l="0" t="0" r="0" b="0"/>
            <a:pathLst>
              <a:path w="3260724" h="542037">
                <a:moveTo>
                  <a:pt x="0" y="90340"/>
                </a:moveTo>
                <a:cubicBezTo>
                  <a:pt x="0" y="40446"/>
                  <a:pt x="40454" y="0"/>
                  <a:pt x="90358" y="0"/>
                </a:cubicBezTo>
                <a:lnTo>
                  <a:pt x="3170365" y="0"/>
                </a:lnTo>
                <a:cubicBezTo>
                  <a:pt x="3220269" y="0"/>
                  <a:pt x="3260724" y="40446"/>
                  <a:pt x="3260724" y="90340"/>
                </a:cubicBezTo>
                <a:lnTo>
                  <a:pt x="3260724" y="451694"/>
                </a:lnTo>
                <a:cubicBezTo>
                  <a:pt x="3260724" y="501590"/>
                  <a:pt x="3220269" y="542037"/>
                  <a:pt x="3170365" y="542037"/>
                </a:cubicBezTo>
                <a:lnTo>
                  <a:pt x="90358" y="542037"/>
                </a:lnTo>
                <a:cubicBezTo>
                  <a:pt x="40454" y="542037"/>
                  <a:pt x="0" y="501590"/>
                  <a:pt x="0" y="451694"/>
                </a:cubicBezTo>
                <a:close/>
                <a:moveTo>
                  <a:pt x="-1114550" y="6018689"/>
                </a:moveTo>
              </a:path>
            </a:pathLst>
          </a:custGeom>
          <a:solidFill>
            <a:srgbClr val="F5F5F5">
              <a:alpha val="100000"/>
            </a:srgbClr>
          </a:solidFill>
          <a:ln w="20116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27" name="Freeform 2227"/>
          <p:cNvSpPr/>
          <p:nvPr/>
        </p:nvSpPr>
        <p:spPr>
          <a:xfrm flipV="1">
            <a:off x="7042899" y="3125311"/>
            <a:ext cx="3260724" cy="542036"/>
          </a:xfrm>
          <a:custGeom>
            <a:avLst/>
            <a:gdLst/>
            <a:ahLst/>
            <a:cxnLst/>
            <a:rect l="0" t="0" r="0" b="0"/>
            <a:pathLst>
              <a:path w="3260724" h="542036">
                <a:moveTo>
                  <a:pt x="0" y="451695"/>
                </a:moveTo>
                <a:cubicBezTo>
                  <a:pt x="0" y="501589"/>
                  <a:pt x="40454" y="542036"/>
                  <a:pt x="90358" y="542036"/>
                </a:cubicBezTo>
                <a:lnTo>
                  <a:pt x="3170365" y="542036"/>
                </a:lnTo>
                <a:cubicBezTo>
                  <a:pt x="3220269" y="542036"/>
                  <a:pt x="3260724" y="501589"/>
                  <a:pt x="3260724" y="451695"/>
                </a:cubicBezTo>
                <a:lnTo>
                  <a:pt x="3260724" y="90341"/>
                </a:lnTo>
                <a:cubicBezTo>
                  <a:pt x="3260724" y="40447"/>
                  <a:pt x="3220269" y="0"/>
                  <a:pt x="3170365" y="0"/>
                </a:cubicBezTo>
                <a:lnTo>
                  <a:pt x="90358" y="0"/>
                </a:lnTo>
                <a:cubicBezTo>
                  <a:pt x="40454" y="0"/>
                  <a:pt x="0" y="40447"/>
                  <a:pt x="0" y="90341"/>
                </a:cubicBezTo>
                <a:close/>
                <a:moveTo>
                  <a:pt x="90359" y="542036"/>
                </a:moveTo>
              </a:path>
            </a:pathLst>
          </a:custGeom>
          <a:noFill/>
          <a:ln w="54934" cap="flat" cmpd="sng">
            <a:solidFill>
              <a:srgbClr val="B5B5B5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228" name="Picture 222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6454" y="1825374"/>
            <a:ext cx="3230774" cy="3230139"/>
          </a:xfrm>
          <a:prstGeom prst="rect">
            <a:avLst/>
          </a:prstGeom>
          <a:noFill/>
        </p:spPr>
      </p:pic>
      <p:sp>
        <p:nvSpPr>
          <p:cNvPr id="2229" name="Freeform 2229"/>
          <p:cNvSpPr/>
          <p:nvPr/>
        </p:nvSpPr>
        <p:spPr>
          <a:xfrm>
            <a:off x="3748701" y="1862800"/>
            <a:ext cx="3067872" cy="3067271"/>
          </a:xfrm>
          <a:custGeom>
            <a:avLst/>
            <a:gdLst/>
            <a:ahLst/>
            <a:cxnLst/>
            <a:rect l="0" t="0" r="0" b="0"/>
            <a:pathLst>
              <a:path w="3067872" h="3067271">
                <a:moveTo>
                  <a:pt x="0" y="1533635"/>
                </a:moveTo>
                <a:cubicBezTo>
                  <a:pt x="0" y="686632"/>
                  <a:pt x="686767" y="0"/>
                  <a:pt x="1533936" y="0"/>
                </a:cubicBezTo>
                <a:cubicBezTo>
                  <a:pt x="2381106" y="0"/>
                  <a:pt x="3067872" y="686632"/>
                  <a:pt x="3067872" y="1533635"/>
                </a:cubicBezTo>
                <a:cubicBezTo>
                  <a:pt x="3067872" y="2380639"/>
                  <a:pt x="2381106" y="3067271"/>
                  <a:pt x="1533936" y="3067271"/>
                </a:cubicBezTo>
                <a:cubicBezTo>
                  <a:pt x="686767" y="3067271"/>
                  <a:pt x="0" y="2380639"/>
                  <a:pt x="0" y="1533635"/>
                </a:cubicBezTo>
                <a:close/>
                <a:moveTo>
                  <a:pt x="1998864" y="7281200"/>
                </a:moveTo>
              </a:path>
            </a:pathLst>
          </a:custGeom>
          <a:solidFill>
            <a:srgbClr val="009FCC">
              <a:alpha val="100000"/>
            </a:srgbClr>
          </a:solidFill>
          <a:ln w="20116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230" name="Picture 223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8554" y="2166217"/>
            <a:ext cx="2044419" cy="2264799"/>
          </a:xfrm>
          <a:prstGeom prst="rect">
            <a:avLst/>
          </a:prstGeom>
          <a:noFill/>
        </p:spPr>
      </p:pic>
      <p:pic>
        <p:nvPicPr>
          <p:cNvPr id="2231" name="Picture 223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7234" y="1803400"/>
            <a:ext cx="3252751" cy="3230139"/>
          </a:xfrm>
          <a:prstGeom prst="rect">
            <a:avLst/>
          </a:prstGeom>
          <a:noFill/>
        </p:spPr>
      </p:pic>
      <p:sp>
        <p:nvSpPr>
          <p:cNvPr id="2232" name="Freeform 2232"/>
          <p:cNvSpPr/>
          <p:nvPr/>
        </p:nvSpPr>
        <p:spPr>
          <a:xfrm>
            <a:off x="10990553" y="1859622"/>
            <a:ext cx="3067878" cy="3067271"/>
          </a:xfrm>
          <a:custGeom>
            <a:avLst/>
            <a:gdLst/>
            <a:ahLst/>
            <a:cxnLst/>
            <a:rect l="0" t="0" r="0" b="0"/>
            <a:pathLst>
              <a:path w="3067878" h="3067271">
                <a:moveTo>
                  <a:pt x="0" y="1533635"/>
                </a:moveTo>
                <a:cubicBezTo>
                  <a:pt x="0" y="686633"/>
                  <a:pt x="686767" y="0"/>
                  <a:pt x="1533937" y="0"/>
                </a:cubicBezTo>
                <a:cubicBezTo>
                  <a:pt x="2381112" y="0"/>
                  <a:pt x="3067878" y="686633"/>
                  <a:pt x="3067878" y="1533635"/>
                </a:cubicBezTo>
                <a:cubicBezTo>
                  <a:pt x="3067878" y="2380638"/>
                  <a:pt x="2381112" y="3067271"/>
                  <a:pt x="1533937" y="3067271"/>
                </a:cubicBezTo>
                <a:cubicBezTo>
                  <a:pt x="686767" y="3067271"/>
                  <a:pt x="0" y="2380638"/>
                  <a:pt x="0" y="1533635"/>
                </a:cubicBezTo>
                <a:close/>
                <a:moveTo>
                  <a:pt x="-5225937" y="7299583"/>
                </a:moveTo>
              </a:path>
            </a:pathLst>
          </a:custGeom>
          <a:solidFill>
            <a:srgbClr val="009FCC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233" name="Picture 223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56705" y="2178619"/>
            <a:ext cx="1865682" cy="2271533"/>
          </a:xfrm>
          <a:prstGeom prst="rect">
            <a:avLst/>
          </a:prstGeom>
          <a:noFill/>
        </p:spPr>
      </p:pic>
      <p:sp>
        <p:nvSpPr>
          <p:cNvPr id="2234" name="Freeform 2234"/>
          <p:cNvSpPr/>
          <p:nvPr/>
        </p:nvSpPr>
        <p:spPr>
          <a:xfrm flipV="1">
            <a:off x="12473259" y="7097530"/>
            <a:ext cx="3126897" cy="1"/>
          </a:xfrm>
          <a:custGeom>
            <a:avLst/>
            <a:gdLst/>
            <a:ahLst/>
            <a:cxnLst/>
            <a:rect l="0" t="0" r="0" b="0"/>
            <a:pathLst>
              <a:path w="3126897" h="1">
                <a:moveTo>
                  <a:pt x="0" y="1"/>
                </a:moveTo>
                <a:lnTo>
                  <a:pt x="3126897" y="0"/>
                </a:lnTo>
              </a:path>
            </a:pathLst>
          </a:custGeom>
          <a:noFill/>
          <a:ln w="43947" cap="flat" cmpd="sng">
            <a:solidFill>
              <a:srgbClr val="80BA5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35" name="Freeform 2235"/>
          <p:cNvSpPr/>
          <p:nvPr/>
        </p:nvSpPr>
        <p:spPr>
          <a:xfrm flipV="1">
            <a:off x="14118501" y="7097530"/>
            <a:ext cx="1" cy="220740"/>
          </a:xfrm>
          <a:custGeom>
            <a:avLst/>
            <a:gdLst/>
            <a:ahLst/>
            <a:cxnLst/>
            <a:rect l="0" t="0" r="0" b="0"/>
            <a:pathLst>
              <a:path w="9845" h="1620265996">
                <a:moveTo>
                  <a:pt x="0" y="1620265996"/>
                </a:moveTo>
                <a:lnTo>
                  <a:pt x="9845" y="0"/>
                </a:lnTo>
              </a:path>
            </a:pathLst>
          </a:custGeom>
          <a:noFill/>
          <a:ln w="43947" cap="flat" cmpd="sng">
            <a:solidFill>
              <a:srgbClr val="80BA5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36" name="Freeform 2236"/>
          <p:cNvSpPr/>
          <p:nvPr/>
        </p:nvSpPr>
        <p:spPr>
          <a:xfrm flipV="1">
            <a:off x="10470189" y="7097529"/>
            <a:ext cx="1658858" cy="1"/>
          </a:xfrm>
          <a:custGeom>
            <a:avLst/>
            <a:gdLst/>
            <a:ahLst/>
            <a:cxnLst/>
            <a:rect l="0" t="0" r="0" b="0"/>
            <a:pathLst>
              <a:path w="1658858" h="1">
                <a:moveTo>
                  <a:pt x="0" y="1"/>
                </a:moveTo>
                <a:lnTo>
                  <a:pt x="1658858" y="0"/>
                </a:lnTo>
              </a:path>
            </a:pathLst>
          </a:custGeom>
          <a:noFill/>
          <a:ln w="43947" cap="flat" cmpd="sng">
            <a:solidFill>
              <a:srgbClr val="80BA5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37" name="Freeform 2237"/>
          <p:cNvSpPr/>
          <p:nvPr/>
        </p:nvSpPr>
        <p:spPr>
          <a:xfrm flipV="1">
            <a:off x="11301955" y="7097529"/>
            <a:ext cx="2" cy="220742"/>
          </a:xfrm>
          <a:custGeom>
            <a:avLst/>
            <a:gdLst/>
            <a:ahLst/>
            <a:cxnLst/>
            <a:rect l="0" t="0" r="0" b="0"/>
            <a:pathLst>
              <a:path w="14767" h="1620278698">
                <a:moveTo>
                  <a:pt x="0" y="1620278698"/>
                </a:moveTo>
                <a:lnTo>
                  <a:pt x="14767" y="0"/>
                </a:lnTo>
              </a:path>
            </a:pathLst>
          </a:custGeom>
          <a:noFill/>
          <a:ln w="43947" cap="flat" cmpd="sng">
            <a:solidFill>
              <a:srgbClr val="80BA5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38" name="Freeform 2238"/>
          <p:cNvSpPr/>
          <p:nvPr/>
        </p:nvSpPr>
        <p:spPr>
          <a:xfrm>
            <a:off x="2609066" y="5882034"/>
            <a:ext cx="4981687" cy="1"/>
          </a:xfrm>
          <a:custGeom>
            <a:avLst/>
            <a:gdLst/>
            <a:ahLst/>
            <a:cxnLst/>
            <a:rect l="0" t="0" r="0" b="0"/>
            <a:pathLst>
              <a:path w="4981687" h="1">
                <a:moveTo>
                  <a:pt x="0" y="1"/>
                </a:moveTo>
                <a:lnTo>
                  <a:pt x="4981687" y="0"/>
                </a:lnTo>
              </a:path>
            </a:pathLst>
          </a:custGeom>
          <a:noFill/>
          <a:ln w="43947" cap="flat" cmpd="sng">
            <a:solidFill>
              <a:srgbClr val="FAA757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39" name="Freeform 2239"/>
          <p:cNvSpPr/>
          <p:nvPr/>
        </p:nvSpPr>
        <p:spPr>
          <a:xfrm>
            <a:off x="5106927" y="5661293"/>
            <a:ext cx="1" cy="220742"/>
          </a:xfrm>
          <a:custGeom>
            <a:avLst/>
            <a:gdLst/>
            <a:ahLst/>
            <a:cxnLst/>
            <a:rect l="0" t="0" r="0" b="0"/>
            <a:pathLst>
              <a:path w="12304" h="1620277971">
                <a:moveTo>
                  <a:pt x="0" y="1620277971"/>
                </a:moveTo>
                <a:lnTo>
                  <a:pt x="12304" y="0"/>
                </a:lnTo>
              </a:path>
            </a:pathLst>
          </a:custGeom>
          <a:noFill/>
          <a:ln w="43947" cap="flat" cmpd="sng">
            <a:solidFill>
              <a:srgbClr val="FAA757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40" name="Freeform 2240"/>
          <p:cNvSpPr/>
          <p:nvPr/>
        </p:nvSpPr>
        <p:spPr>
          <a:xfrm>
            <a:off x="10245954" y="5869485"/>
            <a:ext cx="5061546" cy="1"/>
          </a:xfrm>
          <a:custGeom>
            <a:avLst/>
            <a:gdLst/>
            <a:ahLst/>
            <a:cxnLst/>
            <a:rect l="0" t="0" r="0" b="0"/>
            <a:pathLst>
              <a:path w="5061546" h="1">
                <a:moveTo>
                  <a:pt x="0" y="1"/>
                </a:moveTo>
                <a:lnTo>
                  <a:pt x="5061546" y="0"/>
                </a:lnTo>
              </a:path>
            </a:pathLst>
          </a:custGeom>
          <a:noFill/>
          <a:ln w="43947" cap="flat" cmpd="sng">
            <a:solidFill>
              <a:srgbClr val="FAA757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41" name="Freeform 2241"/>
          <p:cNvSpPr/>
          <p:nvPr/>
        </p:nvSpPr>
        <p:spPr>
          <a:xfrm>
            <a:off x="12783858" y="5648744"/>
            <a:ext cx="1" cy="220742"/>
          </a:xfrm>
          <a:custGeom>
            <a:avLst/>
            <a:gdLst/>
            <a:ahLst/>
            <a:cxnLst/>
            <a:rect l="0" t="0" r="0" b="0"/>
            <a:pathLst>
              <a:path w="9844" h="1620278265">
                <a:moveTo>
                  <a:pt x="0" y="1620278265"/>
                </a:moveTo>
                <a:lnTo>
                  <a:pt x="9844" y="0"/>
                </a:lnTo>
              </a:path>
            </a:pathLst>
          </a:custGeom>
          <a:noFill/>
          <a:ln w="43947" cap="flat" cmpd="sng">
            <a:solidFill>
              <a:srgbClr val="FAA757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42" name="Freeform 2242"/>
          <p:cNvSpPr/>
          <p:nvPr/>
        </p:nvSpPr>
        <p:spPr>
          <a:xfrm>
            <a:off x="3882355" y="6700637"/>
            <a:ext cx="3160538" cy="55393"/>
          </a:xfrm>
          <a:custGeom>
            <a:avLst/>
            <a:gdLst/>
            <a:ahLst/>
            <a:cxnLst/>
            <a:rect l="0" t="0" r="0" b="0"/>
            <a:pathLst>
              <a:path w="3160167" h="1">
                <a:moveTo>
                  <a:pt x="0" y="1"/>
                </a:moveTo>
                <a:lnTo>
                  <a:pt x="3160167" y="0"/>
                </a:lnTo>
              </a:path>
            </a:pathLst>
          </a:custGeom>
          <a:noFill/>
          <a:ln w="43947" cap="flat" cmpd="sng">
            <a:solidFill>
              <a:srgbClr val="80BA5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43" name="Freeform 2243"/>
          <p:cNvSpPr/>
          <p:nvPr/>
        </p:nvSpPr>
        <p:spPr>
          <a:xfrm flipV="1">
            <a:off x="5462624" y="6767080"/>
            <a:ext cx="1" cy="220740"/>
          </a:xfrm>
          <a:custGeom>
            <a:avLst/>
            <a:gdLst/>
            <a:ahLst/>
            <a:cxnLst/>
            <a:rect l="0" t="0" r="0" b="0"/>
            <a:pathLst>
              <a:path w="12305" h="1620265994">
                <a:moveTo>
                  <a:pt x="0" y="1620265994"/>
                </a:moveTo>
                <a:lnTo>
                  <a:pt x="12305" y="0"/>
                </a:lnTo>
              </a:path>
            </a:pathLst>
          </a:custGeom>
          <a:noFill/>
          <a:ln w="43947" cap="flat" cmpd="sng">
            <a:solidFill>
              <a:srgbClr val="80BA5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44" name="Freeform 2244"/>
          <p:cNvSpPr/>
          <p:nvPr/>
        </p:nvSpPr>
        <p:spPr>
          <a:xfrm flipV="1">
            <a:off x="1989946" y="6756031"/>
            <a:ext cx="1676508" cy="1"/>
          </a:xfrm>
          <a:custGeom>
            <a:avLst/>
            <a:gdLst/>
            <a:ahLst/>
            <a:cxnLst/>
            <a:rect l="0" t="0" r="0" b="0"/>
            <a:pathLst>
              <a:path w="1676508" h="1">
                <a:moveTo>
                  <a:pt x="0" y="1"/>
                </a:moveTo>
                <a:lnTo>
                  <a:pt x="1676508" y="0"/>
                </a:lnTo>
              </a:path>
            </a:pathLst>
          </a:custGeom>
          <a:noFill/>
          <a:ln w="43947" cap="flat" cmpd="sng">
            <a:solidFill>
              <a:srgbClr val="80BA5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45" name="Freeform 2245"/>
          <p:cNvSpPr/>
          <p:nvPr/>
        </p:nvSpPr>
        <p:spPr>
          <a:xfrm flipV="1">
            <a:off x="2724363" y="6830687"/>
            <a:ext cx="1" cy="220742"/>
          </a:xfrm>
          <a:custGeom>
            <a:avLst/>
            <a:gdLst/>
            <a:ahLst/>
            <a:cxnLst/>
            <a:rect l="0" t="0" r="0" b="0"/>
            <a:pathLst>
              <a:path w="12305" h="1620278696">
                <a:moveTo>
                  <a:pt x="0" y="1620278696"/>
                </a:moveTo>
                <a:lnTo>
                  <a:pt x="12305" y="0"/>
                </a:lnTo>
              </a:path>
            </a:pathLst>
          </a:custGeom>
          <a:noFill/>
          <a:ln w="43947" cap="flat" cmpd="sng">
            <a:solidFill>
              <a:srgbClr val="80BA5A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46" name="Rectangle 2246"/>
          <p:cNvSpPr/>
          <p:nvPr/>
        </p:nvSpPr>
        <p:spPr>
          <a:xfrm>
            <a:off x="2165946" y="298675"/>
            <a:ext cx="11439029" cy="830997"/>
          </a:xfrm>
          <a:prstGeom prst="rect">
            <a:avLst/>
          </a:prstGeom>
          <a:solidFill>
            <a:srgbClr val="006600"/>
          </a:solidFill>
        </p:spPr>
        <p:txBody>
          <a:bodyPr wrap="none" lIns="0" tIns="0" rIns="0" bIns="0">
            <a:spAutoFit/>
          </a:bodyPr>
          <a:lstStyle/>
          <a:p>
            <a:pPr marL="0" algn="ctr"/>
            <a:r>
              <a:rPr lang="ro-RO" sz="5400" dirty="0">
                <a:solidFill>
                  <a:srgbClr val="FFFF00"/>
                </a:solidFill>
                <a:latin typeface="Elsie Black" panose="02000000000000000000" pitchFamily="2" charset="0"/>
              </a:rPr>
              <a:t>Model de graf bazat pe propriet</a:t>
            </a:r>
            <a:r>
              <a:rPr lang="ro-RO" sz="5400" b="1" dirty="0">
                <a:solidFill>
                  <a:srgbClr val="FFFF00"/>
                </a:solidFill>
                <a:latin typeface="Elsie Black" panose="02000000000000000000" pitchFamily="2" charset="0"/>
              </a:rPr>
              <a:t>ă</a:t>
            </a:r>
            <a:r>
              <a:rPr lang="ro-RO" sz="5400" dirty="0">
                <a:solidFill>
                  <a:srgbClr val="FFFF00"/>
                </a:solidFill>
                <a:latin typeface="Elsie Black" panose="02000000000000000000" pitchFamily="2" charset="0"/>
              </a:rPr>
              <a:t>ți</a:t>
            </a:r>
            <a:endParaRPr lang="en-US" sz="5400" b="1" i="1" spc="0" baseline="0" dirty="0">
              <a:solidFill>
                <a:srgbClr val="FFFF00"/>
              </a:solidFill>
              <a:latin typeface="Elsie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247" name="Rectangle 2247"/>
          <p:cNvSpPr/>
          <p:nvPr/>
        </p:nvSpPr>
        <p:spPr>
          <a:xfrm>
            <a:off x="359389" y="6211084"/>
            <a:ext cx="17083074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800" b="1" i="0" spc="0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</a:t>
            </a:r>
            <a:r>
              <a:rPr lang="en-US" sz="2800" b="1" i="0" spc="705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b="1" i="0" spc="0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i="0" spc="0" baseline="0" dirty="0">
                <a:solidFill>
                  <a:srgbClr val="00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i="0" spc="0" baseline="0" dirty="0">
                <a:solidFill>
                  <a:srgbClr val="008DC1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Employee</a:t>
            </a:r>
            <a:r>
              <a:rPr lang="en-US" sz="2800" b="1" i="0" spc="705" baseline="0" dirty="0">
                <a:solidFill>
                  <a:srgbClr val="008DC1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i="0" spc="705" baseline="0" dirty="0">
                <a:solidFill>
                  <a:srgbClr val="008DC1"/>
                </a:solidFill>
                <a:latin typeface="+mj-lt"/>
                <a:cs typeface="Times New Roman" panose="02020603050405020304" pitchFamily="18" charset="0"/>
              </a:rPr>
              <a:t>{</a:t>
            </a:r>
            <a:r>
              <a:rPr lang="en-US" sz="2800" b="1" i="0" spc="0" baseline="0" dirty="0" err="1">
                <a:solidFill>
                  <a:srgbClr val="008DC1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ﬁrstName</a:t>
            </a:r>
            <a:r>
              <a:rPr lang="en-US" sz="2800" b="1" i="0" spc="0" baseline="0" dirty="0">
                <a:solidFill>
                  <a:srgbClr val="008DC1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: ’Steven</a:t>
            </a:r>
            <a:r>
              <a:rPr lang="en-US" sz="2800" b="1" spc="704" dirty="0">
                <a:solidFill>
                  <a:srgbClr val="008DC1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’</a:t>
            </a:r>
            <a:r>
              <a:rPr lang="en-US" sz="2800" b="1" spc="704" dirty="0">
                <a:solidFill>
                  <a:srgbClr val="008DC1"/>
                </a:solidFill>
                <a:latin typeface="+mj-lt"/>
                <a:cs typeface="Times New Roman" panose="02020603050405020304" pitchFamily="18" charset="0"/>
              </a:rPr>
              <a:t>}</a:t>
            </a:r>
            <a:r>
              <a:rPr lang="en-US" sz="2800" b="1" i="0" spc="704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="1" spc="0" baseline="0" dirty="0">
                <a:solidFill>
                  <a:schemeClr val="accent3">
                    <a:lumMod val="50000"/>
                  </a:schemeClr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-[:REPORTS_TO]-</a:t>
            </a:r>
            <a:r>
              <a:rPr lang="en-US" sz="2800" b="1" spc="704" baseline="0" dirty="0">
                <a:solidFill>
                  <a:schemeClr val="accent3">
                    <a:lumMod val="50000"/>
                  </a:schemeClr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&gt;</a:t>
            </a:r>
            <a:r>
              <a:rPr lang="en-US" sz="2800" b="1" i="0" spc="0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i="0" spc="0" baseline="0" dirty="0">
                <a:solidFill>
                  <a:srgbClr val="00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:Employee</a:t>
            </a:r>
            <a:r>
              <a:rPr lang="en-US" sz="2800" b="1" i="0" spc="705" baseline="0" dirty="0">
                <a:solidFill>
                  <a:srgbClr val="00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en-US" sz="2800" b="1" i="0" spc="0" baseline="0" dirty="0">
                <a:solidFill>
                  <a:srgbClr val="00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ﬁrstName:“Andrew”</a:t>
            </a:r>
            <a:r>
              <a:rPr lang="en-US" sz="2800" b="1" i="0" spc="705" baseline="0" dirty="0">
                <a:solidFill>
                  <a:srgbClr val="00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  <a:r>
              <a:rPr lang="en-US" sz="2800" b="1" i="0" spc="704" baseline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="1" i="0" spc="704" baseline="0" dirty="0">
                <a:solidFill>
                  <a:srgbClr val="008D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48" name="Rectangle 2248"/>
          <p:cNvSpPr/>
          <p:nvPr/>
        </p:nvSpPr>
        <p:spPr>
          <a:xfrm>
            <a:off x="4687669" y="3202256"/>
            <a:ext cx="8856592" cy="9770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852412"/>
            <a:r>
              <a:rPr lang="en-US" sz="2768" b="1" i="1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REPORTS_TO</a:t>
            </a:r>
          </a:p>
          <a:p>
            <a:pPr marL="0">
              <a:lnSpc>
                <a:spcPts val="4387"/>
              </a:lnSpc>
              <a:tabLst>
                <a:tab pos="7111741" algn="l"/>
              </a:tabLst>
            </a:pPr>
            <a:r>
              <a:rPr lang="en-US" sz="3460" b="1" i="0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Steven	</a:t>
            </a:r>
            <a:r>
              <a:rPr lang="en-US" sz="5242" b="1" i="0" spc="0" baseline="2567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Andrew</a:t>
            </a:r>
          </a:p>
        </p:txBody>
      </p:sp>
      <p:sp>
        <p:nvSpPr>
          <p:cNvPr id="2249" name="Rectangle 2249"/>
          <p:cNvSpPr/>
          <p:nvPr/>
        </p:nvSpPr>
        <p:spPr>
          <a:xfrm>
            <a:off x="10913400" y="7346824"/>
            <a:ext cx="4521109" cy="4840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432408" algn="l"/>
              </a:tabLst>
            </a:pPr>
            <a:r>
              <a:rPr lang="en-US" sz="3114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LABEL	</a:t>
            </a:r>
            <a:r>
              <a:rPr lang="en-US" sz="4718" b="1" i="1" spc="0" baseline="-6554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PROPERTY</a:t>
            </a:r>
          </a:p>
        </p:txBody>
      </p:sp>
      <p:sp>
        <p:nvSpPr>
          <p:cNvPr id="2250" name="Rectangle 2250"/>
          <p:cNvSpPr/>
          <p:nvPr/>
        </p:nvSpPr>
        <p:spPr>
          <a:xfrm>
            <a:off x="4641495" y="5122574"/>
            <a:ext cx="8872942" cy="4840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7676007" algn="l"/>
              </a:tabLst>
            </a:pPr>
            <a:r>
              <a:rPr lang="en-US" sz="3114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NODE	</a:t>
            </a:r>
            <a:r>
              <a:rPr lang="en-US" sz="4718" b="1" i="1" spc="0" baseline="3172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NODE</a:t>
            </a:r>
          </a:p>
        </p:txBody>
      </p:sp>
      <p:sp>
        <p:nvSpPr>
          <p:cNvPr id="2251" name="Rectangle 2251"/>
          <p:cNvSpPr/>
          <p:nvPr/>
        </p:nvSpPr>
        <p:spPr>
          <a:xfrm>
            <a:off x="2067634" y="7004416"/>
            <a:ext cx="4708981" cy="4840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463235" algn="l"/>
              </a:tabLst>
            </a:pPr>
            <a:r>
              <a:rPr lang="en-US" sz="3114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LABEL</a:t>
            </a:r>
            <a:r>
              <a:rPr lang="en-US" sz="3114" b="1" i="1" spc="0" baseline="0" dirty="0">
                <a:solidFill>
                  <a:srgbClr val="6FB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718" b="1" i="1" spc="0" baseline="-6554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PROPERTY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39">
            <a:extLst>
              <a:ext uri="{FF2B5EF4-FFF2-40B4-BE49-F238E27FC236}">
                <a16:creationId xmlns:a16="http://schemas.microsoft.com/office/drawing/2014/main" id="{F1272FA8-90CE-DA6A-64D2-536B35025FC8}"/>
              </a:ext>
            </a:extLst>
          </p:cNvPr>
          <p:cNvSpPr/>
          <p:nvPr/>
        </p:nvSpPr>
        <p:spPr>
          <a:xfrm>
            <a:off x="9699610" y="2830418"/>
            <a:ext cx="1289272" cy="480902"/>
          </a:xfrm>
          <a:custGeom>
            <a:avLst/>
            <a:gdLst/>
            <a:ahLst/>
            <a:cxnLst/>
            <a:rect l="0" t="0" r="0" b="0"/>
            <a:pathLst>
              <a:path w="1289272" h="480902">
                <a:moveTo>
                  <a:pt x="0" y="0"/>
                </a:moveTo>
                <a:lnTo>
                  <a:pt x="1289272" y="0"/>
                </a:lnTo>
                <a:lnTo>
                  <a:pt x="1289272" y="480902"/>
                </a:lnTo>
                <a:lnTo>
                  <a:pt x="0" y="480902"/>
                </a:lnTo>
                <a:close/>
                <a:moveTo>
                  <a:pt x="-2748267" y="4844247"/>
                </a:moveTo>
              </a:path>
            </a:pathLst>
          </a:custGeom>
          <a:solidFill>
            <a:srgbClr val="000000">
              <a:alpha val="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Freeform 241">
            <a:extLst>
              <a:ext uri="{FF2B5EF4-FFF2-40B4-BE49-F238E27FC236}">
                <a16:creationId xmlns:a16="http://schemas.microsoft.com/office/drawing/2014/main" id="{D790759B-0447-FD07-ED1C-F4499A258A54}"/>
              </a:ext>
            </a:extLst>
          </p:cNvPr>
          <p:cNvSpPr/>
          <p:nvPr/>
        </p:nvSpPr>
        <p:spPr>
          <a:xfrm>
            <a:off x="2107098" y="7315364"/>
            <a:ext cx="9160938" cy="367768"/>
          </a:xfrm>
          <a:custGeom>
            <a:avLst/>
            <a:gdLst/>
            <a:ahLst/>
            <a:cxnLst/>
            <a:rect l="0" t="0" r="0" b="0"/>
            <a:pathLst>
              <a:path w="9160938" h="367768">
                <a:moveTo>
                  <a:pt x="0" y="367768"/>
                </a:moveTo>
                <a:lnTo>
                  <a:pt x="0" y="0"/>
                </a:lnTo>
                <a:lnTo>
                  <a:pt x="9160938" y="0"/>
                </a:lnTo>
                <a:lnTo>
                  <a:pt x="9160938" y="367768"/>
                </a:lnTo>
                <a:close/>
                <a:moveTo>
                  <a:pt x="-8469" y="359301"/>
                </a:moveTo>
              </a:path>
            </a:pathLst>
          </a:custGeom>
          <a:solidFill>
            <a:srgbClr val="000000">
              <a:alpha val="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Freeform 243">
            <a:extLst>
              <a:ext uri="{FF2B5EF4-FFF2-40B4-BE49-F238E27FC236}">
                <a16:creationId xmlns:a16="http://schemas.microsoft.com/office/drawing/2014/main" id="{862EB7CF-8CA0-AFD0-4694-AE24E2BB534A}"/>
              </a:ext>
            </a:extLst>
          </p:cNvPr>
          <p:cNvSpPr/>
          <p:nvPr/>
        </p:nvSpPr>
        <p:spPr>
          <a:xfrm>
            <a:off x="2379088" y="2628961"/>
            <a:ext cx="7215601" cy="857399"/>
          </a:xfrm>
          <a:custGeom>
            <a:avLst/>
            <a:gdLst/>
            <a:ahLst/>
            <a:cxnLst/>
            <a:rect l="0" t="0" r="0" b="0"/>
            <a:pathLst>
              <a:path w="7215601" h="857399">
                <a:moveTo>
                  <a:pt x="0" y="0"/>
                </a:moveTo>
                <a:lnTo>
                  <a:pt x="7215601" y="0"/>
                </a:lnTo>
                <a:lnTo>
                  <a:pt x="7215601" y="857399"/>
                </a:lnTo>
                <a:lnTo>
                  <a:pt x="0" y="857399"/>
                </a:lnTo>
                <a:close/>
                <a:moveTo>
                  <a:pt x="4773712" y="5045704"/>
                </a:moveTo>
              </a:path>
            </a:pathLst>
          </a:custGeom>
          <a:solidFill>
            <a:srgbClr val="000000">
              <a:alpha val="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Freeform 244">
            <a:extLst>
              <a:ext uri="{FF2B5EF4-FFF2-40B4-BE49-F238E27FC236}">
                <a16:creationId xmlns:a16="http://schemas.microsoft.com/office/drawing/2014/main" id="{6802026A-E41A-3B05-609B-2D28FA0A598E}"/>
              </a:ext>
            </a:extLst>
          </p:cNvPr>
          <p:cNvSpPr/>
          <p:nvPr/>
        </p:nvSpPr>
        <p:spPr>
          <a:xfrm>
            <a:off x="2784424" y="3641857"/>
            <a:ext cx="3437400" cy="1925700"/>
          </a:xfrm>
          <a:custGeom>
            <a:avLst/>
            <a:gdLst/>
            <a:ahLst/>
            <a:cxnLst/>
            <a:rect l="0" t="0" r="0" b="0"/>
            <a:pathLst>
              <a:path w="3437400" h="1925700">
                <a:moveTo>
                  <a:pt x="0" y="0"/>
                </a:moveTo>
                <a:lnTo>
                  <a:pt x="3437400" y="0"/>
                </a:lnTo>
                <a:lnTo>
                  <a:pt x="3437400" y="1925700"/>
                </a:lnTo>
                <a:lnTo>
                  <a:pt x="0" y="1925700"/>
                </a:lnTo>
                <a:close/>
                <a:moveTo>
                  <a:pt x="3355480" y="4032808"/>
                </a:moveTo>
              </a:path>
            </a:pathLst>
          </a:custGeom>
          <a:solidFill>
            <a:srgbClr val="000000">
              <a:alpha val="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Freeform 246">
            <a:extLst>
              <a:ext uri="{FF2B5EF4-FFF2-40B4-BE49-F238E27FC236}">
                <a16:creationId xmlns:a16="http://schemas.microsoft.com/office/drawing/2014/main" id="{004FF123-38A2-1065-0A46-CFE2DCB124A4}"/>
              </a:ext>
            </a:extLst>
          </p:cNvPr>
          <p:cNvSpPr/>
          <p:nvPr/>
        </p:nvSpPr>
        <p:spPr>
          <a:xfrm>
            <a:off x="3144866" y="5549484"/>
            <a:ext cx="2699701" cy="1718700"/>
          </a:xfrm>
          <a:custGeom>
            <a:avLst/>
            <a:gdLst/>
            <a:ahLst/>
            <a:cxnLst/>
            <a:rect l="0" t="0" r="0" b="0"/>
            <a:pathLst>
              <a:path w="2699701" h="1718700">
                <a:moveTo>
                  <a:pt x="0" y="0"/>
                </a:moveTo>
                <a:lnTo>
                  <a:pt x="2699701" y="0"/>
                </a:lnTo>
                <a:lnTo>
                  <a:pt x="2699701" y="1718700"/>
                </a:lnTo>
                <a:lnTo>
                  <a:pt x="0" y="1718700"/>
                </a:lnTo>
                <a:close/>
                <a:moveTo>
                  <a:pt x="1087411" y="2125181"/>
                </a:moveTo>
              </a:path>
            </a:pathLst>
          </a:custGeom>
          <a:solidFill>
            <a:srgbClr val="000000">
              <a:alpha val="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Freeform 248">
            <a:extLst>
              <a:ext uri="{FF2B5EF4-FFF2-40B4-BE49-F238E27FC236}">
                <a16:creationId xmlns:a16="http://schemas.microsoft.com/office/drawing/2014/main" id="{A06C9649-3328-A911-58C4-809C05595D3A}"/>
              </a:ext>
            </a:extLst>
          </p:cNvPr>
          <p:cNvSpPr/>
          <p:nvPr/>
        </p:nvSpPr>
        <p:spPr>
          <a:xfrm>
            <a:off x="7158067" y="5443240"/>
            <a:ext cx="2786700" cy="1774199"/>
          </a:xfrm>
          <a:custGeom>
            <a:avLst/>
            <a:gdLst/>
            <a:ahLst/>
            <a:cxnLst/>
            <a:rect l="0" t="0" r="0" b="0"/>
            <a:pathLst>
              <a:path w="2786700" h="1774199">
                <a:moveTo>
                  <a:pt x="0" y="0"/>
                </a:moveTo>
                <a:lnTo>
                  <a:pt x="2786700" y="0"/>
                </a:lnTo>
                <a:lnTo>
                  <a:pt x="2786700" y="1774199"/>
                </a:lnTo>
                <a:lnTo>
                  <a:pt x="0" y="1774199"/>
                </a:lnTo>
                <a:close/>
                <a:moveTo>
                  <a:pt x="-2819546" y="2231425"/>
                </a:moveTo>
              </a:path>
            </a:pathLst>
          </a:custGeom>
          <a:solidFill>
            <a:srgbClr val="000000">
              <a:alpha val="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Freeform 250">
            <a:extLst>
              <a:ext uri="{FF2B5EF4-FFF2-40B4-BE49-F238E27FC236}">
                <a16:creationId xmlns:a16="http://schemas.microsoft.com/office/drawing/2014/main" id="{BCA6A63D-8968-0E62-C6F2-E8A20F208C66}"/>
              </a:ext>
            </a:extLst>
          </p:cNvPr>
          <p:cNvSpPr/>
          <p:nvPr/>
        </p:nvSpPr>
        <p:spPr>
          <a:xfrm>
            <a:off x="2750471" y="2531165"/>
            <a:ext cx="349800" cy="97801"/>
          </a:xfrm>
          <a:custGeom>
            <a:avLst/>
            <a:gdLst/>
            <a:ahLst/>
            <a:cxnLst/>
            <a:rect l="0" t="0" r="0" b="0"/>
            <a:pathLst>
              <a:path w="349800" h="97801">
                <a:moveTo>
                  <a:pt x="0" y="0"/>
                </a:moveTo>
                <a:lnTo>
                  <a:pt x="349800" y="0"/>
                </a:lnTo>
                <a:lnTo>
                  <a:pt x="349800" y="97801"/>
                </a:lnTo>
                <a:lnTo>
                  <a:pt x="0" y="97801"/>
                </a:lnTo>
                <a:close/>
                <a:moveTo>
                  <a:pt x="4500125" y="5143500"/>
                </a:moveTo>
              </a:path>
            </a:pathLst>
          </a:custGeom>
          <a:solidFill>
            <a:srgbClr val="000000">
              <a:alpha val="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5" name="Picture 331">
            <a:extLst>
              <a:ext uri="{FF2B5EF4-FFF2-40B4-BE49-F238E27FC236}">
                <a16:creationId xmlns:a16="http://schemas.microsoft.com/office/drawing/2014/main" id="{75644115-0A9D-F868-98EF-79E13032DC1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7060" y="4804435"/>
            <a:ext cx="7455961" cy="4177345"/>
          </a:xfrm>
          <a:prstGeom prst="rect">
            <a:avLst/>
          </a:prstGeom>
          <a:noFill/>
        </p:spPr>
      </p:pic>
      <p:sp>
        <p:nvSpPr>
          <p:cNvPr id="20" name="Rectangle 253">
            <a:extLst>
              <a:ext uri="{FF2B5EF4-FFF2-40B4-BE49-F238E27FC236}">
                <a16:creationId xmlns:a16="http://schemas.microsoft.com/office/drawing/2014/main" id="{5B6669B7-6AEB-CDA4-CB67-7678294AABAA}"/>
              </a:ext>
            </a:extLst>
          </p:cNvPr>
          <p:cNvSpPr/>
          <p:nvPr/>
        </p:nvSpPr>
        <p:spPr>
          <a:xfrm>
            <a:off x="1880161" y="4317963"/>
            <a:ext cx="4807406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o-RO" sz="3600" b="1" i="1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Detectarea fraudelor</a:t>
            </a:r>
            <a:endParaRPr lang="en-US" sz="3600" b="1" i="1" spc="0" baseline="0" dirty="0">
              <a:solidFill>
                <a:srgbClr val="006600"/>
              </a:solidFill>
              <a:latin typeface="Elsie Black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4" name="Picture 318">
            <a:extLst>
              <a:ext uri="{FF2B5EF4-FFF2-40B4-BE49-F238E27FC236}">
                <a16:creationId xmlns:a16="http://schemas.microsoft.com/office/drawing/2014/main" id="{BDC9B33B-5EB1-A68E-FBB3-F7C8E12F1E0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11143" y="4747973"/>
            <a:ext cx="7081271" cy="4032561"/>
          </a:xfrm>
          <a:prstGeom prst="rect">
            <a:avLst/>
          </a:prstGeom>
          <a:noFill/>
        </p:spPr>
      </p:pic>
      <p:sp>
        <p:nvSpPr>
          <p:cNvPr id="19" name="Rectangle 253">
            <a:extLst>
              <a:ext uri="{FF2B5EF4-FFF2-40B4-BE49-F238E27FC236}">
                <a16:creationId xmlns:a16="http://schemas.microsoft.com/office/drawing/2014/main" id="{DBB3DBDB-F296-28B4-7414-31E05ED08CEE}"/>
              </a:ext>
            </a:extLst>
          </p:cNvPr>
          <p:cNvSpPr/>
          <p:nvPr/>
        </p:nvSpPr>
        <p:spPr>
          <a:xfrm>
            <a:off x="10466597" y="4281530"/>
            <a:ext cx="4392228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o-RO" sz="3600" b="1" i="1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Control</a:t>
            </a:r>
            <a:r>
              <a:rPr lang="ro-RO" sz="3600" b="1" i="1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ul</a:t>
            </a:r>
            <a:r>
              <a:rPr lang="ro-RO" sz="3600" b="1" i="1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 Accesului</a:t>
            </a:r>
            <a:endParaRPr lang="en-US" sz="3600" b="1" i="1" spc="0" baseline="0" dirty="0">
              <a:solidFill>
                <a:srgbClr val="006600"/>
              </a:solidFill>
              <a:latin typeface="Elsie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Rectangle 251">
            <a:extLst>
              <a:ext uri="{FF2B5EF4-FFF2-40B4-BE49-F238E27FC236}">
                <a16:creationId xmlns:a16="http://schemas.microsoft.com/office/drawing/2014/main" id="{B2920A95-3F90-8BF1-D2AC-C6BB329CF6BD}"/>
              </a:ext>
            </a:extLst>
          </p:cNvPr>
          <p:cNvSpPr/>
          <p:nvPr/>
        </p:nvSpPr>
        <p:spPr>
          <a:xfrm>
            <a:off x="4978400" y="256730"/>
            <a:ext cx="5637453" cy="553998"/>
          </a:xfrm>
          <a:prstGeom prst="rect">
            <a:avLst/>
          </a:prstGeom>
          <a:solidFill>
            <a:srgbClr val="00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>
            <a:spAutoFit/>
          </a:bodyPr>
          <a:lstStyle/>
          <a:p>
            <a:pPr marL="0" algn="ctr"/>
            <a:r>
              <a:rPr lang="en-US" sz="3600" b="1" i="1" spc="0" baseline="0" dirty="0">
                <a:solidFill>
                  <a:srgbClr val="FFFF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CA</a:t>
            </a:r>
            <a:r>
              <a:rPr lang="ro-RO" sz="3600" b="1" i="1" dirty="0">
                <a:solidFill>
                  <a:srgbClr val="FFFF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ZURI DE UTILIZARE</a:t>
            </a:r>
            <a:endParaRPr lang="en-US" sz="3600" b="1" i="1" spc="0" baseline="0" dirty="0">
              <a:solidFill>
                <a:srgbClr val="FFFF00"/>
              </a:solidFill>
              <a:latin typeface="Elsie Black" panose="02000000000000000000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E2E3AD9-DA88-4734-920E-43D22F96C4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873474"/>
              </p:ext>
            </p:extLst>
          </p:nvPr>
        </p:nvGraphicFramePr>
        <p:xfrm>
          <a:off x="766716" y="1073323"/>
          <a:ext cx="15125698" cy="21504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83449">
                  <a:extLst>
                    <a:ext uri="{9D8B030D-6E8A-4147-A177-3AD203B41FA5}">
                      <a16:colId xmlns:a16="http://schemas.microsoft.com/office/drawing/2014/main" val="1218596304"/>
                    </a:ext>
                  </a:extLst>
                </a:gridCol>
                <a:gridCol w="7842249">
                  <a:extLst>
                    <a:ext uri="{9D8B030D-6E8A-4147-A177-3AD203B41FA5}">
                      <a16:colId xmlns:a16="http://schemas.microsoft.com/office/drawing/2014/main" val="1043483104"/>
                    </a:ext>
                  </a:extLst>
                </a:gridCol>
              </a:tblGrid>
              <a:tr h="2150442">
                <a:tc>
                  <a:txBody>
                    <a:bodyPr/>
                    <a:lstStyle/>
                    <a:p>
                      <a:pPr marL="355600" indent="-30480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3200" b="1" i="1" spc="0" baseline="0" dirty="0">
                          <a:solidFill>
                            <a:srgbClr val="006600"/>
                          </a:solidFill>
                          <a:latin typeface="Elsie Black" panose="02000000000000000000" pitchFamily="2" charset="0"/>
                          <a:cs typeface="Times New Roman" panose="02020603050405020304" pitchFamily="18" charset="0"/>
                        </a:rPr>
                        <a:t>Internal Applications</a:t>
                      </a:r>
                    </a:p>
                    <a:p>
                      <a:pPr marL="355600" indent="-30480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3200" b="1" i="1" spc="0" baseline="0" dirty="0">
                          <a:solidFill>
                            <a:srgbClr val="006600"/>
                          </a:solidFill>
                          <a:latin typeface="Elsie Black" panose="02000000000000000000" pitchFamily="2" charset="0"/>
                          <a:cs typeface="Times New Roman" panose="02020603050405020304" pitchFamily="18" charset="0"/>
                        </a:rPr>
                        <a:t>Master Data Management </a:t>
                      </a:r>
                    </a:p>
                    <a:p>
                      <a:pPr marL="355600" indent="-30480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3200" b="1" i="1" spc="0" baseline="0" dirty="0">
                          <a:solidFill>
                            <a:srgbClr val="006600"/>
                          </a:solidFill>
                          <a:latin typeface="Elsie Black" panose="02000000000000000000" pitchFamily="2" charset="0"/>
                          <a:cs typeface="Times New Roman" panose="02020603050405020304" pitchFamily="18" charset="0"/>
                        </a:rPr>
                        <a:t>Network and IT Operations</a:t>
                      </a:r>
                    </a:p>
                    <a:p>
                      <a:pPr marL="355600" indent="-30480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3200" b="1" i="1" spc="0" baseline="0" dirty="0">
                          <a:solidFill>
                            <a:srgbClr val="006600"/>
                          </a:solidFill>
                          <a:latin typeface="Elsie Black" panose="02000000000000000000" pitchFamily="2" charset="0"/>
                          <a:cs typeface="Times New Roman" panose="02020603050405020304" pitchFamily="18" charset="0"/>
                        </a:rPr>
                        <a:t>Fraud Detection</a:t>
                      </a:r>
                      <a:endParaRPr lang="ro-RO" sz="3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5560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3200" b="1" i="1" spc="0" baseline="0" dirty="0">
                          <a:solidFill>
                            <a:srgbClr val="006600"/>
                          </a:solidFill>
                          <a:latin typeface="Elsie Black" panose="02000000000000000000" pitchFamily="2" charset="0"/>
                          <a:cs typeface="Times New Roman" panose="02020603050405020304" pitchFamily="18" charset="0"/>
                        </a:rPr>
                        <a:t>Customer-Facing Applications</a:t>
                      </a:r>
                    </a:p>
                    <a:p>
                      <a:pPr marL="35560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3200" b="1" i="1" spc="0" baseline="0" dirty="0">
                          <a:solidFill>
                            <a:srgbClr val="006600"/>
                          </a:solidFill>
                          <a:latin typeface="Elsie Black" panose="02000000000000000000" pitchFamily="2" charset="0"/>
                          <a:cs typeface="Times New Roman" panose="02020603050405020304" pitchFamily="18" charset="0"/>
                        </a:rPr>
                        <a:t>Real-Time Recommendations</a:t>
                      </a:r>
                    </a:p>
                    <a:p>
                      <a:pPr marL="35560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3200" b="1" i="1" spc="0" baseline="0" dirty="0">
                          <a:solidFill>
                            <a:srgbClr val="006600"/>
                          </a:solidFill>
                          <a:latin typeface="Elsie Black" panose="02000000000000000000" pitchFamily="2" charset="0"/>
                          <a:cs typeface="Times New Roman" panose="02020603050405020304" pitchFamily="18" charset="0"/>
                        </a:rPr>
                        <a:t>Graph-Based Search</a:t>
                      </a:r>
                    </a:p>
                    <a:p>
                      <a:pPr marL="35560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3200" b="1" i="1" spc="0" baseline="0" dirty="0">
                          <a:solidFill>
                            <a:srgbClr val="006600"/>
                          </a:solidFill>
                          <a:latin typeface="Elsie Black" panose="02000000000000000000" pitchFamily="2" charset="0"/>
                          <a:cs typeface="Times New Roman" panose="02020603050405020304" pitchFamily="18" charset="0"/>
                        </a:rPr>
                        <a:t>Identity and </a:t>
                      </a:r>
                      <a:r>
                        <a:rPr lang="ro-RO" sz="3200" b="1" i="1" spc="0" baseline="0" dirty="0">
                          <a:solidFill>
                            <a:srgbClr val="006600"/>
                          </a:solidFill>
                          <a:latin typeface="Elsie Black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spc="0" baseline="0" dirty="0">
                          <a:solidFill>
                            <a:srgbClr val="006600"/>
                          </a:solidFill>
                          <a:latin typeface="Elsie Black" panose="02000000000000000000" pitchFamily="2" charset="0"/>
                          <a:cs typeface="Times New Roman" panose="02020603050405020304" pitchFamily="18" charset="0"/>
                        </a:rPr>
                        <a:t>Access Management</a:t>
                      </a:r>
                      <a:endParaRPr lang="ro-RO" sz="3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9494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7704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39">
            <a:extLst>
              <a:ext uri="{FF2B5EF4-FFF2-40B4-BE49-F238E27FC236}">
                <a16:creationId xmlns:a16="http://schemas.microsoft.com/office/drawing/2014/main" id="{F1272FA8-90CE-DA6A-64D2-536B35025FC8}"/>
              </a:ext>
            </a:extLst>
          </p:cNvPr>
          <p:cNvSpPr/>
          <p:nvPr/>
        </p:nvSpPr>
        <p:spPr>
          <a:xfrm>
            <a:off x="9699610" y="2830418"/>
            <a:ext cx="1289272" cy="480902"/>
          </a:xfrm>
          <a:custGeom>
            <a:avLst/>
            <a:gdLst/>
            <a:ahLst/>
            <a:cxnLst/>
            <a:rect l="0" t="0" r="0" b="0"/>
            <a:pathLst>
              <a:path w="1289272" h="480902">
                <a:moveTo>
                  <a:pt x="0" y="0"/>
                </a:moveTo>
                <a:lnTo>
                  <a:pt x="1289272" y="0"/>
                </a:lnTo>
                <a:lnTo>
                  <a:pt x="1289272" y="480902"/>
                </a:lnTo>
                <a:lnTo>
                  <a:pt x="0" y="480902"/>
                </a:lnTo>
                <a:close/>
                <a:moveTo>
                  <a:pt x="-2748267" y="4844247"/>
                </a:moveTo>
              </a:path>
            </a:pathLst>
          </a:custGeom>
          <a:solidFill>
            <a:srgbClr val="000000">
              <a:alpha val="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Freeform 241">
            <a:extLst>
              <a:ext uri="{FF2B5EF4-FFF2-40B4-BE49-F238E27FC236}">
                <a16:creationId xmlns:a16="http://schemas.microsoft.com/office/drawing/2014/main" id="{D790759B-0447-FD07-ED1C-F4499A258A54}"/>
              </a:ext>
            </a:extLst>
          </p:cNvPr>
          <p:cNvSpPr/>
          <p:nvPr/>
        </p:nvSpPr>
        <p:spPr>
          <a:xfrm>
            <a:off x="2107098" y="7315364"/>
            <a:ext cx="9160938" cy="367768"/>
          </a:xfrm>
          <a:custGeom>
            <a:avLst/>
            <a:gdLst/>
            <a:ahLst/>
            <a:cxnLst/>
            <a:rect l="0" t="0" r="0" b="0"/>
            <a:pathLst>
              <a:path w="9160938" h="367768">
                <a:moveTo>
                  <a:pt x="0" y="367768"/>
                </a:moveTo>
                <a:lnTo>
                  <a:pt x="0" y="0"/>
                </a:lnTo>
                <a:lnTo>
                  <a:pt x="9160938" y="0"/>
                </a:lnTo>
                <a:lnTo>
                  <a:pt x="9160938" y="367768"/>
                </a:lnTo>
                <a:close/>
                <a:moveTo>
                  <a:pt x="-8469" y="359301"/>
                </a:moveTo>
              </a:path>
            </a:pathLst>
          </a:custGeom>
          <a:solidFill>
            <a:srgbClr val="000000">
              <a:alpha val="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Freeform 243">
            <a:extLst>
              <a:ext uri="{FF2B5EF4-FFF2-40B4-BE49-F238E27FC236}">
                <a16:creationId xmlns:a16="http://schemas.microsoft.com/office/drawing/2014/main" id="{862EB7CF-8CA0-AFD0-4694-AE24E2BB534A}"/>
              </a:ext>
            </a:extLst>
          </p:cNvPr>
          <p:cNvSpPr/>
          <p:nvPr/>
        </p:nvSpPr>
        <p:spPr>
          <a:xfrm>
            <a:off x="2379088" y="2628961"/>
            <a:ext cx="7215601" cy="857399"/>
          </a:xfrm>
          <a:custGeom>
            <a:avLst/>
            <a:gdLst/>
            <a:ahLst/>
            <a:cxnLst/>
            <a:rect l="0" t="0" r="0" b="0"/>
            <a:pathLst>
              <a:path w="7215601" h="857399">
                <a:moveTo>
                  <a:pt x="0" y="0"/>
                </a:moveTo>
                <a:lnTo>
                  <a:pt x="7215601" y="0"/>
                </a:lnTo>
                <a:lnTo>
                  <a:pt x="7215601" y="857399"/>
                </a:lnTo>
                <a:lnTo>
                  <a:pt x="0" y="857399"/>
                </a:lnTo>
                <a:close/>
                <a:moveTo>
                  <a:pt x="4773712" y="5045704"/>
                </a:moveTo>
              </a:path>
            </a:pathLst>
          </a:custGeom>
          <a:solidFill>
            <a:srgbClr val="000000">
              <a:alpha val="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Freeform 244">
            <a:extLst>
              <a:ext uri="{FF2B5EF4-FFF2-40B4-BE49-F238E27FC236}">
                <a16:creationId xmlns:a16="http://schemas.microsoft.com/office/drawing/2014/main" id="{6802026A-E41A-3B05-609B-2D28FA0A598E}"/>
              </a:ext>
            </a:extLst>
          </p:cNvPr>
          <p:cNvSpPr/>
          <p:nvPr/>
        </p:nvSpPr>
        <p:spPr>
          <a:xfrm>
            <a:off x="2784424" y="3641857"/>
            <a:ext cx="3437400" cy="1925700"/>
          </a:xfrm>
          <a:custGeom>
            <a:avLst/>
            <a:gdLst/>
            <a:ahLst/>
            <a:cxnLst/>
            <a:rect l="0" t="0" r="0" b="0"/>
            <a:pathLst>
              <a:path w="3437400" h="1925700">
                <a:moveTo>
                  <a:pt x="0" y="0"/>
                </a:moveTo>
                <a:lnTo>
                  <a:pt x="3437400" y="0"/>
                </a:lnTo>
                <a:lnTo>
                  <a:pt x="3437400" y="1925700"/>
                </a:lnTo>
                <a:lnTo>
                  <a:pt x="0" y="1925700"/>
                </a:lnTo>
                <a:close/>
                <a:moveTo>
                  <a:pt x="3355480" y="4032808"/>
                </a:moveTo>
              </a:path>
            </a:pathLst>
          </a:custGeom>
          <a:solidFill>
            <a:srgbClr val="000000">
              <a:alpha val="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Freeform 245">
            <a:extLst>
              <a:ext uri="{FF2B5EF4-FFF2-40B4-BE49-F238E27FC236}">
                <a16:creationId xmlns:a16="http://schemas.microsoft.com/office/drawing/2014/main" id="{2F4760C0-7D00-D802-E710-3F391FB82CFA}"/>
              </a:ext>
            </a:extLst>
          </p:cNvPr>
          <p:cNvSpPr/>
          <p:nvPr/>
        </p:nvSpPr>
        <p:spPr>
          <a:xfrm>
            <a:off x="6615206" y="3641857"/>
            <a:ext cx="3928200" cy="2080799"/>
          </a:xfrm>
          <a:custGeom>
            <a:avLst/>
            <a:gdLst/>
            <a:ahLst/>
            <a:cxnLst/>
            <a:rect l="0" t="0" r="0" b="0"/>
            <a:pathLst>
              <a:path w="3928200" h="2080799">
                <a:moveTo>
                  <a:pt x="0" y="0"/>
                </a:moveTo>
                <a:lnTo>
                  <a:pt x="3928200" y="0"/>
                </a:lnTo>
                <a:lnTo>
                  <a:pt x="3928200" y="2080799"/>
                </a:lnTo>
                <a:lnTo>
                  <a:pt x="0" y="2080799"/>
                </a:lnTo>
                <a:close/>
                <a:moveTo>
                  <a:pt x="-475302" y="4032808"/>
                </a:moveTo>
              </a:path>
            </a:pathLst>
          </a:custGeom>
          <a:solidFill>
            <a:srgbClr val="000000">
              <a:alpha val="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Freeform 248">
            <a:extLst>
              <a:ext uri="{FF2B5EF4-FFF2-40B4-BE49-F238E27FC236}">
                <a16:creationId xmlns:a16="http://schemas.microsoft.com/office/drawing/2014/main" id="{A06C9649-3328-A911-58C4-809C05595D3A}"/>
              </a:ext>
            </a:extLst>
          </p:cNvPr>
          <p:cNvSpPr/>
          <p:nvPr/>
        </p:nvSpPr>
        <p:spPr>
          <a:xfrm>
            <a:off x="7158067" y="5443240"/>
            <a:ext cx="2786700" cy="1774199"/>
          </a:xfrm>
          <a:custGeom>
            <a:avLst/>
            <a:gdLst/>
            <a:ahLst/>
            <a:cxnLst/>
            <a:rect l="0" t="0" r="0" b="0"/>
            <a:pathLst>
              <a:path w="2786700" h="1774199">
                <a:moveTo>
                  <a:pt x="0" y="0"/>
                </a:moveTo>
                <a:lnTo>
                  <a:pt x="2786700" y="0"/>
                </a:lnTo>
                <a:lnTo>
                  <a:pt x="2786700" y="1774199"/>
                </a:lnTo>
                <a:lnTo>
                  <a:pt x="0" y="1774199"/>
                </a:lnTo>
                <a:close/>
                <a:moveTo>
                  <a:pt x="-2819546" y="2231425"/>
                </a:moveTo>
              </a:path>
            </a:pathLst>
          </a:custGeom>
          <a:solidFill>
            <a:srgbClr val="000000">
              <a:alpha val="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Freeform 250">
            <a:extLst>
              <a:ext uri="{FF2B5EF4-FFF2-40B4-BE49-F238E27FC236}">
                <a16:creationId xmlns:a16="http://schemas.microsoft.com/office/drawing/2014/main" id="{BCA6A63D-8968-0E62-C6F2-E8A20F208C66}"/>
              </a:ext>
            </a:extLst>
          </p:cNvPr>
          <p:cNvSpPr/>
          <p:nvPr/>
        </p:nvSpPr>
        <p:spPr>
          <a:xfrm>
            <a:off x="2750471" y="2531165"/>
            <a:ext cx="349800" cy="97801"/>
          </a:xfrm>
          <a:custGeom>
            <a:avLst/>
            <a:gdLst/>
            <a:ahLst/>
            <a:cxnLst/>
            <a:rect l="0" t="0" r="0" b="0"/>
            <a:pathLst>
              <a:path w="349800" h="97801">
                <a:moveTo>
                  <a:pt x="0" y="0"/>
                </a:moveTo>
                <a:lnTo>
                  <a:pt x="349800" y="0"/>
                </a:lnTo>
                <a:lnTo>
                  <a:pt x="349800" y="97801"/>
                </a:lnTo>
                <a:lnTo>
                  <a:pt x="0" y="97801"/>
                </a:lnTo>
                <a:close/>
                <a:moveTo>
                  <a:pt x="4500125" y="5143500"/>
                </a:moveTo>
              </a:path>
            </a:pathLst>
          </a:custGeom>
          <a:solidFill>
            <a:srgbClr val="000000">
              <a:alpha val="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252">
            <a:extLst>
              <a:ext uri="{FF2B5EF4-FFF2-40B4-BE49-F238E27FC236}">
                <a16:creationId xmlns:a16="http://schemas.microsoft.com/office/drawing/2014/main" id="{1C99E89E-EBBA-992F-DF5F-0CA040EDE9FB}"/>
              </a:ext>
            </a:extLst>
          </p:cNvPr>
          <p:cNvSpPr/>
          <p:nvPr/>
        </p:nvSpPr>
        <p:spPr>
          <a:xfrm>
            <a:off x="873847" y="1001610"/>
            <a:ext cx="360515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66670"/>
            <a:r>
              <a:rPr lang="ro-RO" sz="3600" b="1" i="1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Rețele Sociale</a:t>
            </a:r>
            <a:endParaRPr lang="en-US" sz="3600" b="1" i="1" spc="0" baseline="0" dirty="0">
              <a:solidFill>
                <a:srgbClr val="006600"/>
              </a:solidFill>
              <a:latin typeface="Elsie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Rectangle 253">
            <a:extLst>
              <a:ext uri="{FF2B5EF4-FFF2-40B4-BE49-F238E27FC236}">
                <a16:creationId xmlns:a16="http://schemas.microsoft.com/office/drawing/2014/main" id="{5D55FF38-CFFD-AE3A-D8B1-6A71567641DF}"/>
              </a:ext>
            </a:extLst>
          </p:cNvPr>
          <p:cNvSpPr/>
          <p:nvPr/>
        </p:nvSpPr>
        <p:spPr>
          <a:xfrm>
            <a:off x="10844567" y="1015888"/>
            <a:ext cx="453758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ro-RO" sz="3600" b="1" i="1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Analyza Impactului</a:t>
            </a:r>
            <a:endParaRPr lang="en-US" sz="3600" b="1" i="1" spc="0" baseline="0" dirty="0">
              <a:solidFill>
                <a:srgbClr val="006600"/>
              </a:solidFill>
              <a:latin typeface="Elsie Black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Picture 260">
            <a:extLst>
              <a:ext uri="{FF2B5EF4-FFF2-40B4-BE49-F238E27FC236}">
                <a16:creationId xmlns:a16="http://schemas.microsoft.com/office/drawing/2014/main" id="{55A6D44B-17A6-20DE-4B2B-207F19E092F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3975" y="1714299"/>
            <a:ext cx="4765738" cy="2600427"/>
          </a:xfrm>
          <a:prstGeom prst="rect">
            <a:avLst/>
          </a:prstGeom>
          <a:noFill/>
        </p:spPr>
      </p:pic>
      <p:pic>
        <p:nvPicPr>
          <p:cNvPr id="6" name="Picture 279">
            <a:extLst>
              <a:ext uri="{FF2B5EF4-FFF2-40B4-BE49-F238E27FC236}">
                <a16:creationId xmlns:a16="http://schemas.microsoft.com/office/drawing/2014/main" id="{E127B4F1-95EE-F87C-B7B9-FD6E1CE3EDD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01736" y="1720001"/>
            <a:ext cx="4216628" cy="2457592"/>
          </a:xfrm>
          <a:prstGeom prst="rect">
            <a:avLst/>
          </a:prstGeom>
          <a:noFill/>
        </p:spPr>
      </p:pic>
      <p:pic>
        <p:nvPicPr>
          <p:cNvPr id="18" name="Picture 292">
            <a:extLst>
              <a:ext uri="{FF2B5EF4-FFF2-40B4-BE49-F238E27FC236}">
                <a16:creationId xmlns:a16="http://schemas.microsoft.com/office/drawing/2014/main" id="{94E32E9B-BD73-640C-1972-EBFC579A75F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8848" y="5722656"/>
            <a:ext cx="5161498" cy="2807022"/>
          </a:xfrm>
          <a:prstGeom prst="rect">
            <a:avLst/>
          </a:prstGeom>
          <a:noFill/>
        </p:spPr>
      </p:pic>
      <p:sp>
        <p:nvSpPr>
          <p:cNvPr id="21" name="Rectangle 253">
            <a:extLst>
              <a:ext uri="{FF2B5EF4-FFF2-40B4-BE49-F238E27FC236}">
                <a16:creationId xmlns:a16="http://schemas.microsoft.com/office/drawing/2014/main" id="{E3ED386F-6E58-0081-AB26-F77EE3146140}"/>
              </a:ext>
            </a:extLst>
          </p:cNvPr>
          <p:cNvSpPr/>
          <p:nvPr/>
        </p:nvSpPr>
        <p:spPr>
          <a:xfrm>
            <a:off x="10487628" y="4604707"/>
            <a:ext cx="316487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ro-RO" sz="3600" b="1" i="1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Recomandări</a:t>
            </a:r>
            <a:endParaRPr lang="en-US" sz="3200" b="1" i="1" spc="0" baseline="0" dirty="0">
              <a:solidFill>
                <a:srgbClr val="006600"/>
              </a:solidFill>
              <a:latin typeface="Elsie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Rectangle 253">
            <a:extLst>
              <a:ext uri="{FF2B5EF4-FFF2-40B4-BE49-F238E27FC236}">
                <a16:creationId xmlns:a16="http://schemas.microsoft.com/office/drawing/2014/main" id="{FA276F74-16D6-07EA-E2E6-A68116394C98}"/>
              </a:ext>
            </a:extLst>
          </p:cNvPr>
          <p:cNvSpPr/>
          <p:nvPr/>
        </p:nvSpPr>
        <p:spPr>
          <a:xfrm>
            <a:off x="2077229" y="4761171"/>
            <a:ext cx="4074833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o-RO" sz="3600" b="1" i="1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Routing &amp; Logistic</a:t>
            </a:r>
            <a:endParaRPr lang="en-US" sz="3600" b="1" i="1" spc="0" baseline="0" dirty="0">
              <a:solidFill>
                <a:srgbClr val="006600"/>
              </a:solidFill>
              <a:latin typeface="Elsie Black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3" name="Picture 305">
            <a:extLst>
              <a:ext uri="{FF2B5EF4-FFF2-40B4-BE49-F238E27FC236}">
                <a16:creationId xmlns:a16="http://schemas.microsoft.com/office/drawing/2014/main" id="{EF3D65CA-4968-FF78-048F-643E0FB40AB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7786" y="5407481"/>
            <a:ext cx="5714120" cy="3222775"/>
          </a:xfrm>
          <a:prstGeom prst="rect">
            <a:avLst/>
          </a:prstGeom>
          <a:noFill/>
        </p:spPr>
      </p:pic>
      <p:sp>
        <p:nvSpPr>
          <p:cNvPr id="4" name="Rectangle 251">
            <a:extLst>
              <a:ext uri="{FF2B5EF4-FFF2-40B4-BE49-F238E27FC236}">
                <a16:creationId xmlns:a16="http://schemas.microsoft.com/office/drawing/2014/main" id="{96BD1582-1277-296A-4E77-AE8079E4819C}"/>
              </a:ext>
            </a:extLst>
          </p:cNvPr>
          <p:cNvSpPr/>
          <p:nvPr/>
        </p:nvSpPr>
        <p:spPr>
          <a:xfrm>
            <a:off x="5064283" y="135847"/>
            <a:ext cx="5637453" cy="553998"/>
          </a:xfrm>
          <a:prstGeom prst="rect">
            <a:avLst/>
          </a:prstGeom>
          <a:solidFill>
            <a:srgbClr val="00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>
            <a:spAutoFit/>
          </a:bodyPr>
          <a:lstStyle/>
          <a:p>
            <a:pPr marL="0" algn="ctr"/>
            <a:r>
              <a:rPr lang="en-US" sz="3600" b="1" i="1" spc="0" baseline="0" dirty="0">
                <a:solidFill>
                  <a:srgbClr val="FFFF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CA</a:t>
            </a:r>
            <a:r>
              <a:rPr lang="ro-RO" sz="3600" b="1" i="1" dirty="0">
                <a:solidFill>
                  <a:srgbClr val="FFFF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ZURI DE UTILIZARE</a:t>
            </a:r>
            <a:endParaRPr lang="en-US" sz="3600" b="1" i="1" spc="0" baseline="0" dirty="0">
              <a:solidFill>
                <a:srgbClr val="FFFF00"/>
              </a:solidFill>
              <a:latin typeface="Elsie Black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724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6442BA-8F34-3A6C-D5D5-AB2FC41ADD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3" t="29269" r="40979" b="19397"/>
          <a:stretch/>
        </p:blipFill>
        <p:spPr bwMode="auto">
          <a:xfrm>
            <a:off x="4468818" y="202102"/>
            <a:ext cx="9551981" cy="8941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12AE2B-DFB5-9F9D-A421-3CECA95BB946}"/>
              </a:ext>
            </a:extLst>
          </p:cNvPr>
          <p:cNvSpPr txBox="1"/>
          <p:nvPr/>
        </p:nvSpPr>
        <p:spPr>
          <a:xfrm>
            <a:off x="876543" y="1870833"/>
            <a:ext cx="3199915" cy="1323439"/>
          </a:xfrm>
          <a:prstGeom prst="rect">
            <a:avLst/>
          </a:prstGeom>
          <a:solidFill>
            <a:srgbClr val="00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pPr algn="ctr"/>
            <a:r>
              <a:rPr lang="ro-RO" sz="4000" b="1" i="1" dirty="0">
                <a:solidFill>
                  <a:srgbClr val="FFFF00"/>
                </a:solidFill>
                <a:latin typeface="+mj-lt"/>
              </a:rPr>
              <a:t>UTILIZATORI</a:t>
            </a:r>
          </a:p>
          <a:p>
            <a:pPr algn="ctr"/>
            <a:r>
              <a:rPr lang="ro-RO" sz="4000" b="1" i="1" dirty="0">
                <a:solidFill>
                  <a:srgbClr val="FFFF00"/>
                </a:solidFill>
                <a:latin typeface="+mj-lt"/>
              </a:rPr>
              <a:t>NEO4J </a:t>
            </a:r>
            <a:endParaRPr lang="en-US" sz="4000" b="1" i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5743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E8122-A396-1624-E083-2734BE7DA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45" y="1219200"/>
            <a:ext cx="15946582" cy="7715057"/>
          </a:xfrm>
          <a:noFill/>
        </p:spPr>
        <p:txBody>
          <a:bodyPr>
            <a:normAutofit fontScale="92500" lnSpcReduction="20000"/>
          </a:bodyPr>
          <a:lstStyle/>
          <a:p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Stocare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nativă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 a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grafurilor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Asigură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consistența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datelor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și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performanţă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Procesarea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graf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nativă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Milioane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 de </a:t>
            </a:r>
            <a:r>
              <a:rPr lang="ro-RO" sz="3200" b="1" i="1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hopuri (salturi)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 pe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secundă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,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în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timp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 real;</a:t>
            </a:r>
          </a:p>
          <a:p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Modelare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 de date „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Prietenoasă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pentru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tablă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albă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”;</a:t>
            </a:r>
          </a:p>
          <a:p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Modelarea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datelor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așa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 cum apar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în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 mod natural;</a:t>
            </a:r>
          </a:p>
          <a:p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Integritate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ridicată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 a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datelor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Tranzacții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 ACID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complet</a:t>
            </a:r>
            <a:r>
              <a:rPr lang="ro-RO" sz="3200" b="1" i="1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;</a:t>
            </a:r>
            <a:endParaRPr lang="en-US" sz="3200" b="1" i="1" dirty="0">
              <a:solidFill>
                <a:schemeClr val="accent3">
                  <a:lumMod val="50000"/>
                </a:schemeClr>
              </a:solidFill>
              <a:latin typeface="Consolas" panose="020B0609020204030204" pitchFamily="49" charset="0"/>
            </a:endParaRPr>
          </a:p>
          <a:p>
            <a:pPr marL="355600" indent="-266700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Limbajul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de </a:t>
            </a: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interogare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puternic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și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expresiv</a:t>
            </a:r>
            <a:r>
              <a:rPr lang="ro-RO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;</a:t>
            </a:r>
          </a:p>
          <a:p>
            <a:pPr marL="355600" indent="-266700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Necesită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de </a:t>
            </a:r>
            <a:r>
              <a:rPr lang="ro-RO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la 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10 </a:t>
            </a: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până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la 100 de </a:t>
            </a: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ori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mai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puțin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cod </a:t>
            </a: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decât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SQL</a:t>
            </a:r>
            <a:r>
              <a:rPr lang="ro-RO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;</a:t>
            </a:r>
          </a:p>
          <a:p>
            <a:pPr marL="355600" indent="-266700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Scalabilitate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și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disponibilitate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ridicată</a:t>
            </a:r>
            <a:r>
              <a:rPr lang="ro-RO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;</a:t>
            </a:r>
          </a:p>
          <a:p>
            <a:pPr marL="355600" indent="-266700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Scalare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verticală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și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orizontală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optimizată</a:t>
            </a:r>
            <a:r>
              <a:rPr lang="ro-RO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pentru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graf</a:t>
            </a:r>
            <a:r>
              <a:rPr lang="ro-RO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uri;</a:t>
            </a:r>
          </a:p>
          <a:p>
            <a:pPr marL="355600" indent="-266700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ETL </a:t>
            </a: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încorporat</a:t>
            </a:r>
            <a:r>
              <a:rPr lang="ro-RO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; </a:t>
            </a:r>
          </a:p>
          <a:p>
            <a:pPr marL="355600" indent="-266700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Import </a:t>
            </a: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fără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întreruperi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din </a:t>
            </a: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alte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baze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de date</a:t>
            </a:r>
            <a:r>
              <a:rPr lang="ro-RO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;</a:t>
            </a:r>
          </a:p>
          <a:p>
            <a:pPr marL="355600" indent="-266700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Integrare</a:t>
            </a:r>
            <a:r>
              <a:rPr lang="ro-RO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; </a:t>
            </a:r>
          </a:p>
          <a:p>
            <a:pPr marL="355600" indent="-266700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Drivere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și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API-</a:t>
            </a: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uri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pentru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limb</a:t>
            </a:r>
            <a:r>
              <a:rPr lang="ro-RO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aje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populare</a:t>
            </a:r>
            <a:r>
              <a:rPr lang="ro-RO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.</a:t>
            </a:r>
            <a:endParaRPr lang="en-US" sz="3200" b="1" i="1" spc="0" baseline="0" dirty="0">
              <a:solidFill>
                <a:schemeClr val="accent3">
                  <a:lumMod val="50000"/>
                </a:schemeClr>
              </a:solidFill>
              <a:latin typeface="Consolas" panose="020B0609020204030204" pitchFamily="49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Consolas" panose="020B0609020204030204" pitchFamily="4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619558-88C5-1A9C-71FC-66BBB452F7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704" t="59243" r="52955" b="10758"/>
          <a:stretch/>
        </p:blipFill>
        <p:spPr>
          <a:xfrm>
            <a:off x="12676909" y="401780"/>
            <a:ext cx="2715491" cy="2743201"/>
          </a:xfrm>
          <a:prstGeom prst="rect">
            <a:avLst/>
          </a:prstGeom>
        </p:spPr>
      </p:pic>
      <p:sp>
        <p:nvSpPr>
          <p:cNvPr id="5" name="Rectangle 251">
            <a:extLst>
              <a:ext uri="{FF2B5EF4-FFF2-40B4-BE49-F238E27FC236}">
                <a16:creationId xmlns:a16="http://schemas.microsoft.com/office/drawing/2014/main" id="{8027014B-DE4D-73E3-CA44-308E3AD7E46E}"/>
              </a:ext>
            </a:extLst>
          </p:cNvPr>
          <p:cNvSpPr/>
          <p:nvPr/>
        </p:nvSpPr>
        <p:spPr>
          <a:xfrm>
            <a:off x="5084618" y="334616"/>
            <a:ext cx="6054436" cy="553998"/>
          </a:xfrm>
          <a:prstGeom prst="rect">
            <a:avLst/>
          </a:prstGeom>
          <a:solidFill>
            <a:srgbClr val="00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>
            <a:spAutoFit/>
          </a:bodyPr>
          <a:lstStyle/>
          <a:p>
            <a:pPr marL="0" algn="ctr"/>
            <a:r>
              <a:rPr lang="ro-RO" sz="3600" b="1" i="1" spc="0" baseline="0" dirty="0">
                <a:solidFill>
                  <a:srgbClr val="FFFF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Neo4j. Caracteristici cheie</a:t>
            </a:r>
            <a:endParaRPr lang="en-US" sz="3600" b="1" i="1" spc="0" baseline="0" dirty="0">
              <a:solidFill>
                <a:srgbClr val="FFFF00"/>
              </a:solidFill>
              <a:latin typeface="Elsie Black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149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Freeform 1793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0" t="0" r="0" b="0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close/>
                <a:moveTo>
                  <a:pt x="9144000" y="9144000"/>
                </a:moveTo>
              </a:path>
            </a:pathLst>
          </a:custGeom>
          <a:solidFill>
            <a:srgbClr val="FFFFFF">
              <a:alpha val="5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796" name="Picture 10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10600" y="8292825"/>
            <a:ext cx="2184400" cy="87630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4230E7-AE81-152B-72B3-9503898653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4" t="5687" b="3880"/>
          <a:stretch/>
        </p:blipFill>
        <p:spPr>
          <a:xfrm>
            <a:off x="178419" y="765589"/>
            <a:ext cx="15899162" cy="7527236"/>
          </a:xfrm>
          <a:prstGeom prst="rect">
            <a:avLst/>
          </a:prstGeom>
          <a:solidFill>
            <a:srgbClr val="FFFFFF">
              <a:alpha val="50000"/>
            </a:srgbClr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E76022-8CC3-948B-4D2D-8D2D4A803A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172" y="0"/>
            <a:ext cx="1810957" cy="1810957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4A44DE-3316-1AE6-E5A1-6EDB801C7D3B}"/>
              </a:ext>
            </a:extLst>
          </p:cNvPr>
          <p:cNvSpPr/>
          <p:nvPr/>
        </p:nvSpPr>
        <p:spPr>
          <a:xfrm>
            <a:off x="3930264" y="1014635"/>
            <a:ext cx="6763136" cy="9054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4000" i="1" dirty="0">
                <a:solidFill>
                  <a:schemeClr val="accent3">
                    <a:lumMod val="50000"/>
                  </a:schemeClr>
                </a:solidFill>
                <a:latin typeface="Elsie Black" panose="02000000000000000000" pitchFamily="2" charset="0"/>
              </a:rPr>
              <a:t>Neo4j este o baz</a:t>
            </a:r>
            <a:r>
              <a:rPr lang="ro-RO" sz="4000" b="1" i="1" dirty="0">
                <a:solidFill>
                  <a:schemeClr val="accent3">
                    <a:lumMod val="50000"/>
                  </a:schemeClr>
                </a:solidFill>
                <a:latin typeface="Elsie Black" panose="02000000000000000000" pitchFamily="2" charset="0"/>
              </a:rPr>
              <a:t>ă</a:t>
            </a:r>
            <a:r>
              <a:rPr lang="ro-RO" sz="4000" i="1" dirty="0">
                <a:solidFill>
                  <a:schemeClr val="accent3">
                    <a:lumMod val="50000"/>
                  </a:schemeClr>
                </a:solidFill>
                <a:latin typeface="Elsie Black" panose="02000000000000000000" pitchFamily="2" charset="0"/>
              </a:rPr>
              <a:t> de date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Freeform 1287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0" t="0" r="0" b="0"/>
            <a:pathLst>
              <a:path w="16256000" h="9144000">
                <a:moveTo>
                  <a:pt x="0" y="9144000"/>
                </a:moveTo>
                <a:lnTo>
                  <a:pt x="16256000" y="9144000"/>
                </a:lnTo>
                <a:lnTo>
                  <a:pt x="16256000" y="0"/>
                </a:lnTo>
                <a:lnTo>
                  <a:pt x="0" y="0"/>
                </a:lnTo>
                <a:lnTo>
                  <a:pt x="0" y="9144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8" name="Freeform 1288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0" t="0" r="0" b="0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close/>
                <a:moveTo>
                  <a:pt x="9144000" y="9144000"/>
                </a:move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289" name="Picture 128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51318"/>
            <a:ext cx="16256000" cy="9144000"/>
          </a:xfrm>
          <a:prstGeom prst="rect">
            <a:avLst/>
          </a:prstGeom>
          <a:noFill/>
        </p:spPr>
      </p:pic>
      <p:pic>
        <p:nvPicPr>
          <p:cNvPr id="1291" name="Picture 10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5800" y="7848600"/>
            <a:ext cx="2184400" cy="876300"/>
          </a:xfrm>
          <a:prstGeom prst="rect">
            <a:avLst/>
          </a:prstGeom>
          <a:noFill/>
        </p:spPr>
      </p:pic>
      <p:sp>
        <p:nvSpPr>
          <p:cNvPr id="1292" name="Rectangle 1292"/>
          <p:cNvSpPr/>
          <p:nvPr/>
        </p:nvSpPr>
        <p:spPr>
          <a:xfrm>
            <a:off x="554382" y="148785"/>
            <a:ext cx="15147235" cy="923330"/>
          </a:xfrm>
          <a:prstGeom prst="rect">
            <a:avLst/>
          </a:prstGeom>
          <a:solidFill>
            <a:srgbClr val="006600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6000" b="1" i="1" spc="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GRAF </a:t>
            </a:r>
            <a:r>
              <a:rPr lang="ro-RO" sz="6000" b="1" i="1" spc="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sz="6000" b="1" i="1" spc="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PROPRET</a:t>
            </a:r>
            <a:r>
              <a:rPr lang="ro-RO" sz="6000" b="1" i="1" spc="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ĂȚI.  </a:t>
            </a:r>
            <a:r>
              <a:rPr lang="en-US" sz="6000" b="1" i="1" spc="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</a:t>
            </a:r>
            <a:r>
              <a:rPr lang="ro-RO" sz="6000" b="1" i="1" spc="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US" sz="6000" b="1" i="1" spc="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</a:t>
            </a:r>
            <a:r>
              <a:rPr lang="ro-RO" sz="6000" b="1" i="1" spc="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6000" b="1" i="1" spc="0" baseline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9BE19F-A07E-394F-FD07-FDCDD45CA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038" y="1220900"/>
            <a:ext cx="6467438" cy="31997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38C951-9455-BB76-0D94-3F3F73F36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1453" y="1220901"/>
            <a:ext cx="8666893" cy="31997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996A8B-DB5E-B644-4F72-B79081936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284" y="4723318"/>
            <a:ext cx="10261717" cy="432791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Freeform 1453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0" t="0" r="0" b="0"/>
            <a:pathLst>
              <a:path w="16256000" h="9144000">
                <a:moveTo>
                  <a:pt x="0" y="9144000"/>
                </a:moveTo>
                <a:lnTo>
                  <a:pt x="16256000" y="9144000"/>
                </a:lnTo>
                <a:lnTo>
                  <a:pt x="16256000" y="0"/>
                </a:lnTo>
                <a:lnTo>
                  <a:pt x="0" y="0"/>
                </a:lnTo>
                <a:lnTo>
                  <a:pt x="0" y="9144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54" name="Freeform 1454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0" t="0" r="0" b="0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close/>
                <a:moveTo>
                  <a:pt x="9144000" y="9144000"/>
                </a:move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455" name="Picture 145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noFill/>
        </p:spPr>
      </p:pic>
      <p:sp>
        <p:nvSpPr>
          <p:cNvPr id="1457" name="Freeform 1457"/>
          <p:cNvSpPr/>
          <p:nvPr/>
        </p:nvSpPr>
        <p:spPr>
          <a:xfrm>
            <a:off x="5280517" y="2532529"/>
            <a:ext cx="5440749" cy="304361"/>
          </a:xfrm>
          <a:custGeom>
            <a:avLst/>
            <a:gdLst/>
            <a:ahLst/>
            <a:cxnLst/>
            <a:rect l="0" t="0" r="0" b="0"/>
            <a:pathLst>
              <a:path w="5440749" h="304361">
                <a:moveTo>
                  <a:pt x="5068753" y="202907"/>
                </a:moveTo>
                <a:lnTo>
                  <a:pt x="5068753" y="304361"/>
                </a:lnTo>
                <a:lnTo>
                  <a:pt x="5440749" y="152180"/>
                </a:lnTo>
                <a:lnTo>
                  <a:pt x="5068753" y="0"/>
                </a:lnTo>
                <a:lnTo>
                  <a:pt x="5068753" y="101454"/>
                </a:lnTo>
                <a:lnTo>
                  <a:pt x="0" y="101454"/>
                </a:lnTo>
                <a:lnTo>
                  <a:pt x="0" y="202907"/>
                </a:lnTo>
                <a:close/>
                <a:moveTo>
                  <a:pt x="1128047" y="6611471"/>
                </a:moveTo>
              </a:path>
            </a:pathLst>
          </a:custGeom>
          <a:solidFill>
            <a:srgbClr val="A6A6A6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58" name="Freeform 1458"/>
          <p:cNvSpPr/>
          <p:nvPr/>
        </p:nvSpPr>
        <p:spPr>
          <a:xfrm flipV="1">
            <a:off x="5280517" y="2532529"/>
            <a:ext cx="5440748" cy="304360"/>
          </a:xfrm>
          <a:custGeom>
            <a:avLst/>
            <a:gdLst/>
            <a:ahLst/>
            <a:cxnLst/>
            <a:rect l="0" t="0" r="0" b="0"/>
            <a:pathLst>
              <a:path w="5440748" h="304360">
                <a:moveTo>
                  <a:pt x="5068753" y="101454"/>
                </a:moveTo>
                <a:lnTo>
                  <a:pt x="5068753" y="0"/>
                </a:lnTo>
                <a:lnTo>
                  <a:pt x="5440748" y="152180"/>
                </a:lnTo>
                <a:lnTo>
                  <a:pt x="5068753" y="304360"/>
                </a:lnTo>
                <a:lnTo>
                  <a:pt x="5068753" y="202906"/>
                </a:lnTo>
                <a:lnTo>
                  <a:pt x="0" y="202906"/>
                </a:lnTo>
                <a:lnTo>
                  <a:pt x="0" y="101454"/>
                </a:lnTo>
                <a:close/>
                <a:moveTo>
                  <a:pt x="202906" y="304360"/>
                </a:moveTo>
                <a:moveTo>
                  <a:pt x="5068753" y="101454"/>
                </a:moveTo>
              </a:path>
            </a:pathLst>
          </a:custGeom>
          <a:noFill/>
          <a:ln w="25400" cap="flat" cmpd="sng">
            <a:solidFill>
              <a:srgbClr val="A6A6A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59" name="Freeform 1459"/>
          <p:cNvSpPr/>
          <p:nvPr/>
        </p:nvSpPr>
        <p:spPr>
          <a:xfrm>
            <a:off x="7065136" y="2358862"/>
            <a:ext cx="1951480" cy="670436"/>
          </a:xfrm>
          <a:custGeom>
            <a:avLst/>
            <a:gdLst/>
            <a:ahLst/>
            <a:cxnLst/>
            <a:rect l="0" t="0" r="0" b="0"/>
            <a:pathLst>
              <a:path w="1736711" h="670436">
                <a:moveTo>
                  <a:pt x="0" y="558694"/>
                </a:moveTo>
                <a:lnTo>
                  <a:pt x="0" y="111742"/>
                </a:lnTo>
                <a:cubicBezTo>
                  <a:pt x="0" y="50030"/>
                  <a:pt x="50028" y="0"/>
                  <a:pt x="111742" y="0"/>
                </a:cubicBezTo>
                <a:lnTo>
                  <a:pt x="1624969" y="0"/>
                </a:lnTo>
                <a:cubicBezTo>
                  <a:pt x="1686683" y="0"/>
                  <a:pt x="1736711" y="50030"/>
                  <a:pt x="1736711" y="111742"/>
                </a:cubicBezTo>
                <a:lnTo>
                  <a:pt x="1736711" y="558694"/>
                </a:lnTo>
                <a:cubicBezTo>
                  <a:pt x="1736711" y="620406"/>
                  <a:pt x="1686683" y="670436"/>
                  <a:pt x="1624969" y="670436"/>
                </a:cubicBezTo>
                <a:lnTo>
                  <a:pt x="111742" y="670436"/>
                </a:lnTo>
                <a:cubicBezTo>
                  <a:pt x="50028" y="670436"/>
                  <a:pt x="0" y="620406"/>
                  <a:pt x="0" y="558694"/>
                </a:cubicBezTo>
                <a:close/>
                <a:moveTo>
                  <a:pt x="-1069463" y="6810108"/>
                </a:moveTo>
              </a:path>
            </a:pathLst>
          </a:custGeom>
          <a:solidFill>
            <a:srgbClr val="F2F2F2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0" name="Freeform 1460"/>
          <p:cNvSpPr/>
          <p:nvPr/>
        </p:nvSpPr>
        <p:spPr>
          <a:xfrm flipV="1">
            <a:off x="7037853" y="2333892"/>
            <a:ext cx="2019736" cy="670434"/>
          </a:xfrm>
          <a:custGeom>
            <a:avLst/>
            <a:gdLst/>
            <a:ahLst/>
            <a:cxnLst/>
            <a:rect l="0" t="0" r="0" b="0"/>
            <a:pathLst>
              <a:path w="1736711" h="670434">
                <a:moveTo>
                  <a:pt x="0" y="111741"/>
                </a:moveTo>
                <a:lnTo>
                  <a:pt x="0" y="558693"/>
                </a:lnTo>
                <a:cubicBezTo>
                  <a:pt x="0" y="620406"/>
                  <a:pt x="50028" y="670434"/>
                  <a:pt x="111741" y="670434"/>
                </a:cubicBezTo>
                <a:lnTo>
                  <a:pt x="1624968" y="670434"/>
                </a:lnTo>
                <a:cubicBezTo>
                  <a:pt x="1686681" y="670434"/>
                  <a:pt x="1736711" y="620406"/>
                  <a:pt x="1736711" y="558693"/>
                </a:cubicBezTo>
                <a:lnTo>
                  <a:pt x="1736711" y="111741"/>
                </a:lnTo>
                <a:cubicBezTo>
                  <a:pt x="1736711" y="50028"/>
                  <a:pt x="1686681" y="0"/>
                  <a:pt x="1624968" y="0"/>
                </a:cubicBezTo>
                <a:lnTo>
                  <a:pt x="111741" y="0"/>
                </a:lnTo>
                <a:cubicBezTo>
                  <a:pt x="50028" y="0"/>
                  <a:pt x="0" y="50028"/>
                  <a:pt x="0" y="111741"/>
                </a:cubicBezTo>
                <a:close/>
                <a:moveTo>
                  <a:pt x="558693" y="670434"/>
                </a:moveTo>
                <a:moveTo>
                  <a:pt x="0" y="111741"/>
                </a:moveTo>
              </a:path>
            </a:pathLst>
          </a:custGeom>
          <a:noFill/>
          <a:ln w="12700" cap="flat" cmpd="sng">
            <a:solidFill>
              <a:srgbClr val="A6A6A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1" name="Freeform 1461"/>
          <p:cNvSpPr/>
          <p:nvPr/>
        </p:nvSpPr>
        <p:spPr>
          <a:xfrm>
            <a:off x="5987393" y="3403655"/>
            <a:ext cx="5600329" cy="293423"/>
          </a:xfrm>
          <a:custGeom>
            <a:avLst/>
            <a:gdLst/>
            <a:ahLst/>
            <a:cxnLst/>
            <a:rect l="0" t="0" r="0" b="0"/>
            <a:pathLst>
              <a:path w="5600329" h="293423">
                <a:moveTo>
                  <a:pt x="358628" y="97809"/>
                </a:moveTo>
                <a:lnTo>
                  <a:pt x="358628" y="0"/>
                </a:lnTo>
                <a:lnTo>
                  <a:pt x="0" y="146712"/>
                </a:lnTo>
                <a:lnTo>
                  <a:pt x="358628" y="293423"/>
                </a:lnTo>
                <a:lnTo>
                  <a:pt x="358628" y="195616"/>
                </a:lnTo>
                <a:lnTo>
                  <a:pt x="5600329" y="195616"/>
                </a:lnTo>
                <a:lnTo>
                  <a:pt x="5600329" y="97809"/>
                </a:lnTo>
                <a:close/>
                <a:moveTo>
                  <a:pt x="-344857" y="5740345"/>
                </a:moveTo>
              </a:path>
            </a:pathLst>
          </a:custGeom>
          <a:solidFill>
            <a:srgbClr val="A6A6A6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2" name="Freeform 1462"/>
          <p:cNvSpPr/>
          <p:nvPr/>
        </p:nvSpPr>
        <p:spPr>
          <a:xfrm rot="10800000" flipV="1">
            <a:off x="5987393" y="3403656"/>
            <a:ext cx="5600329" cy="293422"/>
          </a:xfrm>
          <a:custGeom>
            <a:avLst/>
            <a:gdLst/>
            <a:ahLst/>
            <a:cxnLst/>
            <a:rect l="0" t="0" r="0" b="0"/>
            <a:pathLst>
              <a:path w="5600329" h="293422">
                <a:moveTo>
                  <a:pt x="5241701" y="97808"/>
                </a:moveTo>
                <a:lnTo>
                  <a:pt x="5241701" y="0"/>
                </a:lnTo>
                <a:lnTo>
                  <a:pt x="5600329" y="146711"/>
                </a:lnTo>
                <a:lnTo>
                  <a:pt x="5241701" y="293422"/>
                </a:lnTo>
                <a:lnTo>
                  <a:pt x="5241701" y="195614"/>
                </a:lnTo>
                <a:lnTo>
                  <a:pt x="0" y="195614"/>
                </a:lnTo>
                <a:lnTo>
                  <a:pt x="0" y="97808"/>
                </a:lnTo>
                <a:close/>
                <a:moveTo>
                  <a:pt x="195614" y="293422"/>
                </a:moveTo>
                <a:moveTo>
                  <a:pt x="5241701" y="97808"/>
                </a:moveTo>
              </a:path>
            </a:pathLst>
          </a:custGeom>
          <a:noFill/>
          <a:ln w="25400" cap="flat" cmpd="sng">
            <a:solidFill>
              <a:srgbClr val="A6A6A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3" name="Freeform 1463"/>
          <p:cNvSpPr/>
          <p:nvPr/>
        </p:nvSpPr>
        <p:spPr>
          <a:xfrm>
            <a:off x="7068352" y="3251318"/>
            <a:ext cx="1951481" cy="670434"/>
          </a:xfrm>
          <a:custGeom>
            <a:avLst/>
            <a:gdLst/>
            <a:ahLst/>
            <a:cxnLst/>
            <a:rect l="0" t="0" r="0" b="0"/>
            <a:pathLst>
              <a:path w="1736713" h="670434">
                <a:moveTo>
                  <a:pt x="0" y="558693"/>
                </a:moveTo>
                <a:lnTo>
                  <a:pt x="0" y="111741"/>
                </a:lnTo>
                <a:cubicBezTo>
                  <a:pt x="0" y="50027"/>
                  <a:pt x="50028" y="0"/>
                  <a:pt x="111742" y="0"/>
                </a:cubicBezTo>
                <a:lnTo>
                  <a:pt x="1624972" y="0"/>
                </a:lnTo>
                <a:cubicBezTo>
                  <a:pt x="1686685" y="0"/>
                  <a:pt x="1736713" y="50027"/>
                  <a:pt x="1736713" y="111741"/>
                </a:cubicBezTo>
                <a:lnTo>
                  <a:pt x="1736713" y="558693"/>
                </a:lnTo>
                <a:cubicBezTo>
                  <a:pt x="1736713" y="620406"/>
                  <a:pt x="1686685" y="670434"/>
                  <a:pt x="1624972" y="670434"/>
                </a:cubicBezTo>
                <a:lnTo>
                  <a:pt x="111742" y="670434"/>
                </a:lnTo>
                <a:cubicBezTo>
                  <a:pt x="50028" y="670434"/>
                  <a:pt x="0" y="620406"/>
                  <a:pt x="0" y="558693"/>
                </a:cubicBezTo>
                <a:close/>
                <a:moveTo>
                  <a:pt x="-1935896" y="5943674"/>
                </a:moveTo>
              </a:path>
            </a:pathLst>
          </a:custGeom>
          <a:solidFill>
            <a:srgbClr val="F2F2F2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4" name="Freeform 1464"/>
          <p:cNvSpPr/>
          <p:nvPr/>
        </p:nvSpPr>
        <p:spPr>
          <a:xfrm flipV="1">
            <a:off x="7079705" y="3215149"/>
            <a:ext cx="1910338" cy="670434"/>
          </a:xfrm>
          <a:custGeom>
            <a:avLst/>
            <a:gdLst/>
            <a:ahLst/>
            <a:cxnLst/>
            <a:rect l="0" t="0" r="0" b="0"/>
            <a:pathLst>
              <a:path w="1736713" h="670434">
                <a:moveTo>
                  <a:pt x="0" y="111741"/>
                </a:moveTo>
                <a:lnTo>
                  <a:pt x="0" y="558693"/>
                </a:lnTo>
                <a:cubicBezTo>
                  <a:pt x="0" y="620406"/>
                  <a:pt x="50028" y="670434"/>
                  <a:pt x="111741" y="670434"/>
                </a:cubicBezTo>
                <a:lnTo>
                  <a:pt x="1624972" y="670434"/>
                </a:lnTo>
                <a:cubicBezTo>
                  <a:pt x="1686685" y="670434"/>
                  <a:pt x="1736713" y="620406"/>
                  <a:pt x="1736713" y="558693"/>
                </a:cubicBezTo>
                <a:lnTo>
                  <a:pt x="1736713" y="111741"/>
                </a:lnTo>
                <a:cubicBezTo>
                  <a:pt x="1736713" y="50028"/>
                  <a:pt x="1686685" y="0"/>
                  <a:pt x="1624972" y="0"/>
                </a:cubicBezTo>
                <a:lnTo>
                  <a:pt x="111741" y="0"/>
                </a:lnTo>
                <a:cubicBezTo>
                  <a:pt x="50028" y="0"/>
                  <a:pt x="0" y="50028"/>
                  <a:pt x="0" y="111741"/>
                </a:cubicBezTo>
                <a:close/>
                <a:moveTo>
                  <a:pt x="558693" y="670434"/>
                </a:moveTo>
                <a:moveTo>
                  <a:pt x="0" y="111741"/>
                </a:moveTo>
              </a:path>
            </a:pathLst>
          </a:custGeom>
          <a:noFill/>
          <a:ln w="12700" cap="flat" cmpd="sng">
            <a:solidFill>
              <a:srgbClr val="A6A6A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5" name="Freeform 1465"/>
          <p:cNvSpPr/>
          <p:nvPr/>
        </p:nvSpPr>
        <p:spPr>
          <a:xfrm>
            <a:off x="5280517" y="4330683"/>
            <a:ext cx="5527156" cy="272251"/>
          </a:xfrm>
          <a:custGeom>
            <a:avLst/>
            <a:gdLst/>
            <a:ahLst/>
            <a:cxnLst/>
            <a:rect l="0" t="0" r="0" b="0"/>
            <a:pathLst>
              <a:path w="5527156" h="272251">
                <a:moveTo>
                  <a:pt x="5194406" y="181499"/>
                </a:moveTo>
                <a:lnTo>
                  <a:pt x="5194406" y="272251"/>
                </a:lnTo>
                <a:lnTo>
                  <a:pt x="5527156" y="136125"/>
                </a:lnTo>
                <a:lnTo>
                  <a:pt x="5194406" y="0"/>
                </a:lnTo>
                <a:lnTo>
                  <a:pt x="5194406" y="90750"/>
                </a:lnTo>
                <a:lnTo>
                  <a:pt x="0" y="90750"/>
                </a:lnTo>
                <a:lnTo>
                  <a:pt x="0" y="181499"/>
                </a:lnTo>
                <a:close/>
                <a:moveTo>
                  <a:pt x="-648699" y="4813317"/>
                </a:moveTo>
              </a:path>
            </a:pathLst>
          </a:custGeom>
          <a:solidFill>
            <a:srgbClr val="A6A6A6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6" name="Freeform 1466"/>
          <p:cNvSpPr/>
          <p:nvPr/>
        </p:nvSpPr>
        <p:spPr>
          <a:xfrm flipV="1">
            <a:off x="5280517" y="4330683"/>
            <a:ext cx="5527155" cy="272251"/>
          </a:xfrm>
          <a:custGeom>
            <a:avLst/>
            <a:gdLst/>
            <a:ahLst/>
            <a:cxnLst/>
            <a:rect l="0" t="0" r="0" b="0"/>
            <a:pathLst>
              <a:path w="5527155" h="272251">
                <a:moveTo>
                  <a:pt x="5194405" y="90751"/>
                </a:moveTo>
                <a:lnTo>
                  <a:pt x="5194405" y="0"/>
                </a:lnTo>
                <a:lnTo>
                  <a:pt x="5527155" y="136126"/>
                </a:lnTo>
                <a:lnTo>
                  <a:pt x="5194405" y="272251"/>
                </a:lnTo>
                <a:lnTo>
                  <a:pt x="5194405" y="181501"/>
                </a:lnTo>
                <a:lnTo>
                  <a:pt x="0" y="181501"/>
                </a:lnTo>
                <a:lnTo>
                  <a:pt x="0" y="90751"/>
                </a:lnTo>
                <a:close/>
                <a:moveTo>
                  <a:pt x="181500" y="272251"/>
                </a:moveTo>
                <a:moveTo>
                  <a:pt x="5194405" y="90751"/>
                </a:moveTo>
              </a:path>
            </a:pathLst>
          </a:custGeom>
          <a:noFill/>
          <a:ln w="25400" cap="flat" cmpd="sng">
            <a:solidFill>
              <a:srgbClr val="A6A6A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7" name="Freeform 1467"/>
          <p:cNvSpPr/>
          <p:nvPr/>
        </p:nvSpPr>
        <p:spPr>
          <a:xfrm>
            <a:off x="6462068" y="4092993"/>
            <a:ext cx="3066551" cy="670434"/>
          </a:xfrm>
          <a:custGeom>
            <a:avLst/>
            <a:gdLst/>
            <a:ahLst/>
            <a:cxnLst/>
            <a:rect l="0" t="0" r="0" b="0"/>
            <a:pathLst>
              <a:path w="2774532" h="670434">
                <a:moveTo>
                  <a:pt x="0" y="558693"/>
                </a:moveTo>
                <a:lnTo>
                  <a:pt x="0" y="111741"/>
                </a:lnTo>
                <a:cubicBezTo>
                  <a:pt x="0" y="50028"/>
                  <a:pt x="50028" y="0"/>
                  <a:pt x="111741" y="0"/>
                </a:cubicBezTo>
                <a:lnTo>
                  <a:pt x="2662792" y="0"/>
                </a:lnTo>
                <a:cubicBezTo>
                  <a:pt x="2724505" y="0"/>
                  <a:pt x="2774532" y="50028"/>
                  <a:pt x="2774532" y="111741"/>
                </a:cubicBezTo>
                <a:lnTo>
                  <a:pt x="2774532" y="558693"/>
                </a:lnTo>
                <a:cubicBezTo>
                  <a:pt x="2774532" y="620406"/>
                  <a:pt x="2724505" y="670434"/>
                  <a:pt x="2662792" y="670434"/>
                </a:cubicBezTo>
                <a:lnTo>
                  <a:pt x="111741" y="670434"/>
                </a:lnTo>
                <a:cubicBezTo>
                  <a:pt x="50028" y="670434"/>
                  <a:pt x="0" y="620406"/>
                  <a:pt x="0" y="558693"/>
                </a:cubicBezTo>
                <a:close/>
                <a:moveTo>
                  <a:pt x="-2329449" y="5011804"/>
                </a:moveTo>
              </a:path>
            </a:pathLst>
          </a:custGeom>
          <a:solidFill>
            <a:srgbClr val="F2F2F2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8" name="Freeform 1468"/>
          <p:cNvSpPr/>
          <p:nvPr/>
        </p:nvSpPr>
        <p:spPr>
          <a:xfrm flipV="1">
            <a:off x="6486008" y="4132196"/>
            <a:ext cx="3071084" cy="670434"/>
          </a:xfrm>
          <a:custGeom>
            <a:avLst/>
            <a:gdLst/>
            <a:ahLst/>
            <a:cxnLst/>
            <a:rect l="0" t="0" r="0" b="0"/>
            <a:pathLst>
              <a:path w="2774532" h="670434">
                <a:moveTo>
                  <a:pt x="0" y="111741"/>
                </a:moveTo>
                <a:lnTo>
                  <a:pt x="0" y="558693"/>
                </a:lnTo>
                <a:cubicBezTo>
                  <a:pt x="0" y="620406"/>
                  <a:pt x="50028" y="670434"/>
                  <a:pt x="111741" y="670434"/>
                </a:cubicBezTo>
                <a:lnTo>
                  <a:pt x="2662791" y="670434"/>
                </a:lnTo>
                <a:cubicBezTo>
                  <a:pt x="2724504" y="670434"/>
                  <a:pt x="2774532" y="620406"/>
                  <a:pt x="2774532" y="558693"/>
                </a:cubicBezTo>
                <a:lnTo>
                  <a:pt x="2774532" y="111741"/>
                </a:lnTo>
                <a:cubicBezTo>
                  <a:pt x="2774532" y="50028"/>
                  <a:pt x="2724504" y="0"/>
                  <a:pt x="2662791" y="0"/>
                </a:cubicBezTo>
                <a:lnTo>
                  <a:pt x="111741" y="0"/>
                </a:lnTo>
                <a:cubicBezTo>
                  <a:pt x="50028" y="0"/>
                  <a:pt x="0" y="50028"/>
                  <a:pt x="0" y="111741"/>
                </a:cubicBezTo>
                <a:close/>
                <a:moveTo>
                  <a:pt x="558693" y="670434"/>
                </a:moveTo>
                <a:moveTo>
                  <a:pt x="0" y="111741"/>
                </a:moveTo>
              </a:path>
            </a:pathLst>
          </a:custGeom>
          <a:noFill/>
          <a:ln w="12700" cap="flat" cmpd="sng">
            <a:solidFill>
              <a:srgbClr val="A6A6A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469" name="Picture 1469"/>
          <p:cNvPicPr>
            <a:picLocks noChangeArrowheads="1"/>
          </p:cNvPicPr>
          <p:nvPr/>
        </p:nvPicPr>
        <p:blipFill>
          <a:blip r:embed="rId3">
            <a:alphaModFix amt="34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43" y="6209364"/>
            <a:ext cx="2746851" cy="2746846"/>
          </a:xfrm>
          <a:prstGeom prst="rect">
            <a:avLst/>
          </a:prstGeom>
          <a:noFill/>
        </p:spPr>
      </p:pic>
      <p:pic>
        <p:nvPicPr>
          <p:cNvPr id="1470" name="Picture 147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8343" y="6209363"/>
            <a:ext cx="2721450" cy="2721446"/>
          </a:xfrm>
          <a:prstGeom prst="rect">
            <a:avLst/>
          </a:prstGeom>
          <a:noFill/>
        </p:spPr>
      </p:pic>
      <p:pic>
        <p:nvPicPr>
          <p:cNvPr id="1471" name="Picture 147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7085" y="6716770"/>
            <a:ext cx="1968500" cy="1651000"/>
          </a:xfrm>
          <a:prstGeom prst="rect">
            <a:avLst/>
          </a:prstGeom>
          <a:noFill/>
        </p:spPr>
      </p:pic>
      <p:pic>
        <p:nvPicPr>
          <p:cNvPr id="1472" name="Picture 147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61500" y="4241800"/>
            <a:ext cx="2387600" cy="2730500"/>
          </a:xfrm>
          <a:prstGeom prst="rect">
            <a:avLst/>
          </a:prstGeom>
          <a:noFill/>
        </p:spPr>
      </p:pic>
      <p:pic>
        <p:nvPicPr>
          <p:cNvPr id="1473" name="Picture 1473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4457700"/>
            <a:ext cx="2603500" cy="2527300"/>
          </a:xfrm>
          <a:prstGeom prst="rect">
            <a:avLst/>
          </a:prstGeom>
          <a:noFill/>
        </p:spPr>
      </p:pic>
      <p:pic>
        <p:nvPicPr>
          <p:cNvPr id="1474" name="Picture 1474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576" y="4119032"/>
            <a:ext cx="4945901" cy="3943290"/>
          </a:xfrm>
          <a:prstGeom prst="rect">
            <a:avLst/>
          </a:prstGeom>
          <a:noFill/>
        </p:spPr>
      </p:pic>
      <p:sp>
        <p:nvSpPr>
          <p:cNvPr id="1475" name="Freeform 1475"/>
          <p:cNvSpPr/>
          <p:nvPr/>
        </p:nvSpPr>
        <p:spPr>
          <a:xfrm>
            <a:off x="9566143" y="7484819"/>
            <a:ext cx="438054" cy="376874"/>
          </a:xfrm>
          <a:custGeom>
            <a:avLst/>
            <a:gdLst/>
            <a:ahLst/>
            <a:cxnLst/>
            <a:rect l="0" t="0" r="0" b="0"/>
            <a:pathLst>
              <a:path w="438054" h="376874">
                <a:moveTo>
                  <a:pt x="438054" y="0"/>
                </a:moveTo>
                <a:lnTo>
                  <a:pt x="0" y="66077"/>
                </a:lnTo>
                <a:lnTo>
                  <a:pt x="315694" y="376874"/>
                </a:lnTo>
                <a:close/>
                <a:moveTo>
                  <a:pt x="-7906962" y="1659181"/>
                </a:moveTo>
              </a:path>
            </a:pathLst>
          </a:custGeom>
          <a:solidFill>
            <a:srgbClr val="A6AAA9">
              <a:alpha val="10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476" name="Picture 1476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30300" y="5664122"/>
            <a:ext cx="1790700" cy="711278"/>
          </a:xfrm>
          <a:prstGeom prst="rect">
            <a:avLst/>
          </a:prstGeom>
          <a:noFill/>
        </p:spPr>
      </p:pic>
      <p:pic>
        <p:nvPicPr>
          <p:cNvPr id="1477" name="Picture 1477"/>
          <p:cNvPicPr>
            <a:picLocks noChangeArrowheads="1"/>
          </p:cNvPicPr>
          <p:nvPr/>
        </p:nvPicPr>
        <p:blipFill>
          <a:blip r:embed="rId3">
            <a:alphaModFix amt="34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67113" y="2146139"/>
            <a:ext cx="2746851" cy="2746846"/>
          </a:xfrm>
          <a:prstGeom prst="rect">
            <a:avLst/>
          </a:prstGeom>
          <a:noFill/>
        </p:spPr>
      </p:pic>
      <p:pic>
        <p:nvPicPr>
          <p:cNvPr id="1478" name="Picture 1478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9813" y="2146139"/>
            <a:ext cx="2721450" cy="2721446"/>
          </a:xfrm>
          <a:prstGeom prst="rect">
            <a:avLst/>
          </a:prstGeom>
          <a:noFill/>
        </p:spPr>
      </p:pic>
      <p:pic>
        <p:nvPicPr>
          <p:cNvPr id="1479" name="Picture 1479"/>
          <p:cNvPicPr>
            <a:picLocks noChangeArrowheads="1"/>
          </p:cNvPicPr>
          <p:nvPr/>
        </p:nvPicPr>
        <p:blipFill>
          <a:blip r:embed="rId11">
            <a:alphaModFix amt="34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51057" y="2123400"/>
            <a:ext cx="2746851" cy="2746851"/>
          </a:xfrm>
          <a:prstGeom prst="rect">
            <a:avLst/>
          </a:prstGeom>
          <a:noFill/>
        </p:spPr>
      </p:pic>
      <p:pic>
        <p:nvPicPr>
          <p:cNvPr id="1480" name="Picture 1480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63757" y="2123401"/>
            <a:ext cx="2721448" cy="2721450"/>
          </a:xfrm>
          <a:prstGeom prst="rect">
            <a:avLst/>
          </a:prstGeom>
          <a:noFill/>
        </p:spPr>
      </p:pic>
      <p:pic>
        <p:nvPicPr>
          <p:cNvPr id="1481" name="Picture 1481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4100" y="2578100"/>
            <a:ext cx="1803400" cy="1790700"/>
          </a:xfrm>
          <a:prstGeom prst="rect">
            <a:avLst/>
          </a:prstGeom>
          <a:noFill/>
        </p:spPr>
      </p:pic>
      <p:sp>
        <p:nvSpPr>
          <p:cNvPr id="1482" name="Freeform 1482"/>
          <p:cNvSpPr/>
          <p:nvPr/>
        </p:nvSpPr>
        <p:spPr>
          <a:xfrm flipV="1">
            <a:off x="3612080" y="3715085"/>
            <a:ext cx="1780353" cy="638378"/>
          </a:xfrm>
          <a:custGeom>
            <a:avLst/>
            <a:gdLst/>
            <a:ahLst/>
            <a:cxnLst/>
            <a:rect l="0" t="0" r="0" b="0"/>
            <a:pathLst>
              <a:path w="736600" h="264591">
                <a:moveTo>
                  <a:pt x="447433" y="264591"/>
                </a:moveTo>
                <a:cubicBezTo>
                  <a:pt x="591553" y="200545"/>
                  <a:pt x="736600" y="162890"/>
                  <a:pt x="736600" y="50800"/>
                </a:cubicBezTo>
                <a:lnTo>
                  <a:pt x="736600" y="0"/>
                </a:lnTo>
                <a:lnTo>
                  <a:pt x="0" y="0"/>
                </a:lnTo>
                <a:lnTo>
                  <a:pt x="1054" y="47625"/>
                </a:lnTo>
                <a:cubicBezTo>
                  <a:pt x="0" y="162890"/>
                  <a:pt x="145034" y="200545"/>
                  <a:pt x="289153" y="264591"/>
                </a:cubicBezTo>
                <a:lnTo>
                  <a:pt x="447433" y="264591"/>
                </a:lnTo>
                <a:close/>
                <a:moveTo>
                  <a:pt x="0" y="264591"/>
                </a:moveTo>
                <a:moveTo>
                  <a:pt x="447433" y="264591"/>
                </a:moveTo>
              </a:path>
            </a:pathLst>
          </a:custGeom>
          <a:noFill/>
          <a:ln w="61282" cap="rnd" cmpd="sng">
            <a:solidFill>
              <a:srgbClr val="231F2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483" name="Picture 1483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9380" y="3702385"/>
            <a:ext cx="1805753" cy="663779"/>
          </a:xfrm>
          <a:prstGeom prst="rect">
            <a:avLst/>
          </a:prstGeom>
          <a:noFill/>
        </p:spPr>
      </p:pic>
      <p:sp>
        <p:nvSpPr>
          <p:cNvPr id="1484" name="Freeform 1484"/>
          <p:cNvSpPr/>
          <p:nvPr/>
        </p:nvSpPr>
        <p:spPr>
          <a:xfrm flipV="1">
            <a:off x="3612080" y="3715085"/>
            <a:ext cx="1780353" cy="638378"/>
          </a:xfrm>
          <a:custGeom>
            <a:avLst/>
            <a:gdLst/>
            <a:ahLst/>
            <a:cxnLst/>
            <a:rect l="0" t="0" r="0" b="0"/>
            <a:pathLst>
              <a:path w="736600" h="264591">
                <a:moveTo>
                  <a:pt x="165106" y="212110"/>
                </a:moveTo>
                <a:cubicBezTo>
                  <a:pt x="165106" y="116035"/>
                  <a:pt x="368306" y="96273"/>
                  <a:pt x="368306" y="211"/>
                </a:cubicBezTo>
                <a:cubicBezTo>
                  <a:pt x="368306" y="96272"/>
                  <a:pt x="571506" y="116122"/>
                  <a:pt x="571506" y="212198"/>
                </a:cubicBezTo>
                <a:cubicBezTo>
                  <a:pt x="591553" y="200545"/>
                  <a:pt x="736600" y="162890"/>
                  <a:pt x="736600" y="50800"/>
                </a:cubicBezTo>
                <a:lnTo>
                  <a:pt x="736600" y="0"/>
                </a:lnTo>
                <a:lnTo>
                  <a:pt x="0" y="0"/>
                </a:lnTo>
                <a:lnTo>
                  <a:pt x="1054" y="47625"/>
                </a:lnTo>
                <a:cubicBezTo>
                  <a:pt x="0" y="162890"/>
                  <a:pt x="145034" y="200545"/>
                  <a:pt x="289153" y="264591"/>
                </a:cubicBezTo>
              </a:path>
            </a:pathLst>
          </a:custGeom>
          <a:noFill/>
          <a:ln w="61282" cap="rnd" cmpd="sng">
            <a:solidFill>
              <a:srgbClr val="231F2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485" name="Picture 1485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15438" y="2872147"/>
            <a:ext cx="973637" cy="952634"/>
          </a:xfrm>
          <a:prstGeom prst="rect">
            <a:avLst/>
          </a:prstGeom>
          <a:noFill/>
        </p:spPr>
      </p:pic>
      <p:sp>
        <p:nvSpPr>
          <p:cNvPr id="1486" name="Freeform 1486"/>
          <p:cNvSpPr/>
          <p:nvPr/>
        </p:nvSpPr>
        <p:spPr>
          <a:xfrm flipV="1">
            <a:off x="3999107" y="2884847"/>
            <a:ext cx="1006298" cy="927233"/>
          </a:xfrm>
          <a:custGeom>
            <a:avLst/>
            <a:gdLst/>
            <a:ahLst/>
            <a:cxnLst/>
            <a:rect l="0" t="0" r="0" b="0"/>
            <a:pathLst>
              <a:path w="416344" h="384314">
                <a:moveTo>
                  <a:pt x="208178" y="0"/>
                </a:moveTo>
                <a:cubicBezTo>
                  <a:pt x="256209" y="16014"/>
                  <a:pt x="352297" y="64046"/>
                  <a:pt x="368299" y="160121"/>
                </a:cubicBezTo>
                <a:cubicBezTo>
                  <a:pt x="416344" y="160121"/>
                  <a:pt x="416344" y="256210"/>
                  <a:pt x="368299" y="256210"/>
                </a:cubicBezTo>
                <a:lnTo>
                  <a:pt x="352297" y="320256"/>
                </a:lnTo>
                <a:cubicBezTo>
                  <a:pt x="224193" y="320256"/>
                  <a:pt x="224193" y="368300"/>
                  <a:pt x="208178" y="384314"/>
                </a:cubicBezTo>
                <a:cubicBezTo>
                  <a:pt x="192163" y="368300"/>
                  <a:pt x="192163" y="320256"/>
                  <a:pt x="64058" y="320256"/>
                </a:cubicBezTo>
                <a:lnTo>
                  <a:pt x="48044" y="256210"/>
                </a:lnTo>
                <a:cubicBezTo>
                  <a:pt x="0" y="256210"/>
                  <a:pt x="0" y="160121"/>
                  <a:pt x="48044" y="160121"/>
                </a:cubicBezTo>
                <a:cubicBezTo>
                  <a:pt x="64058" y="64046"/>
                  <a:pt x="160134" y="16014"/>
                  <a:pt x="208178" y="0"/>
                </a:cubicBezTo>
                <a:lnTo>
                  <a:pt x="208178" y="0"/>
                </a:lnTo>
                <a:close/>
                <a:moveTo>
                  <a:pt x="396325" y="384314"/>
                </a:moveTo>
                <a:moveTo>
                  <a:pt x="208178" y="0"/>
                </a:moveTo>
              </a:path>
            </a:pathLst>
          </a:custGeom>
          <a:noFill/>
          <a:ln w="61282" cap="rnd" cmpd="sng">
            <a:solidFill>
              <a:srgbClr val="231F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87" name="Freeform 1487"/>
          <p:cNvSpPr/>
          <p:nvPr/>
        </p:nvSpPr>
        <p:spPr>
          <a:xfrm flipV="1">
            <a:off x="4270047" y="3189997"/>
            <a:ext cx="154827" cy="42680"/>
          </a:xfrm>
          <a:custGeom>
            <a:avLst/>
            <a:gdLst/>
            <a:ahLst/>
            <a:cxnLst/>
            <a:rect l="0" t="0" r="0" b="0"/>
            <a:pathLst>
              <a:path w="64058" h="17690">
                <a:moveTo>
                  <a:pt x="0" y="0"/>
                </a:moveTo>
                <a:cubicBezTo>
                  <a:pt x="0" y="17690"/>
                  <a:pt x="14350" y="16015"/>
                  <a:pt x="32029" y="16015"/>
                </a:cubicBezTo>
                <a:cubicBezTo>
                  <a:pt x="49720" y="16015"/>
                  <a:pt x="64058" y="17690"/>
                  <a:pt x="64058" y="0"/>
                </a:cubicBezTo>
              </a:path>
            </a:pathLst>
          </a:custGeom>
          <a:noFill/>
          <a:ln w="61282" cap="rnd" cmpd="sng">
            <a:solidFill>
              <a:srgbClr val="231F2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88" name="Freeform 1488"/>
          <p:cNvSpPr/>
          <p:nvPr/>
        </p:nvSpPr>
        <p:spPr>
          <a:xfrm flipV="1">
            <a:off x="4579672" y="3189997"/>
            <a:ext cx="154827" cy="42680"/>
          </a:xfrm>
          <a:custGeom>
            <a:avLst/>
            <a:gdLst/>
            <a:ahLst/>
            <a:cxnLst/>
            <a:rect l="0" t="0" r="0" b="0"/>
            <a:pathLst>
              <a:path w="64058" h="17690">
                <a:moveTo>
                  <a:pt x="0" y="0"/>
                </a:moveTo>
                <a:cubicBezTo>
                  <a:pt x="0" y="17690"/>
                  <a:pt x="14338" y="16015"/>
                  <a:pt x="32029" y="16015"/>
                </a:cubicBezTo>
                <a:cubicBezTo>
                  <a:pt x="49707" y="16015"/>
                  <a:pt x="64058" y="17690"/>
                  <a:pt x="64058" y="0"/>
                </a:cubicBezTo>
              </a:path>
            </a:pathLst>
          </a:custGeom>
          <a:noFill/>
          <a:ln w="61282" cap="rnd" cmpd="sng">
            <a:solidFill>
              <a:srgbClr val="231F2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489" name="Picture 1489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07850" y="3630711"/>
            <a:ext cx="25400" cy="25400"/>
          </a:xfrm>
          <a:prstGeom prst="rect">
            <a:avLst/>
          </a:prstGeom>
          <a:noFill/>
        </p:spPr>
      </p:pic>
      <p:pic>
        <p:nvPicPr>
          <p:cNvPr id="1490" name="Picture 1490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02760" y="3708529"/>
            <a:ext cx="1768778" cy="631356"/>
          </a:xfrm>
          <a:prstGeom prst="rect">
            <a:avLst/>
          </a:prstGeom>
          <a:noFill/>
        </p:spPr>
      </p:pic>
      <p:sp>
        <p:nvSpPr>
          <p:cNvPr id="1491" name="Freeform 1491"/>
          <p:cNvSpPr/>
          <p:nvPr/>
        </p:nvSpPr>
        <p:spPr>
          <a:xfrm flipV="1">
            <a:off x="11015460" y="3721229"/>
            <a:ext cx="1743381" cy="605954"/>
          </a:xfrm>
          <a:custGeom>
            <a:avLst/>
            <a:gdLst/>
            <a:ahLst/>
            <a:cxnLst/>
            <a:rect l="0" t="0" r="0" b="0"/>
            <a:pathLst>
              <a:path w="736600" h="256209">
                <a:moveTo>
                  <a:pt x="286829" y="255778"/>
                </a:moveTo>
                <a:lnTo>
                  <a:pt x="83121" y="200012"/>
                </a:lnTo>
                <a:cubicBezTo>
                  <a:pt x="33121" y="181267"/>
                  <a:pt x="0" y="129603"/>
                  <a:pt x="0" y="76200"/>
                </a:cubicBezTo>
                <a:lnTo>
                  <a:pt x="0" y="0"/>
                </a:lnTo>
                <a:lnTo>
                  <a:pt x="736600" y="0"/>
                </a:lnTo>
                <a:lnTo>
                  <a:pt x="736600" y="76200"/>
                </a:lnTo>
                <a:cubicBezTo>
                  <a:pt x="736600" y="129603"/>
                  <a:pt x="703478" y="181267"/>
                  <a:pt x="653465" y="200012"/>
                </a:cubicBezTo>
                <a:lnTo>
                  <a:pt x="450392" y="256209"/>
                </a:lnTo>
                <a:lnTo>
                  <a:pt x="286829" y="255778"/>
                </a:lnTo>
                <a:close/>
                <a:moveTo>
                  <a:pt x="431" y="256209"/>
                </a:moveTo>
                <a:moveTo>
                  <a:pt x="286829" y="255778"/>
                </a:moveTo>
              </a:path>
            </a:pathLst>
          </a:custGeom>
          <a:noFill/>
          <a:ln w="60073" cap="rnd" cmpd="sng">
            <a:solidFill>
              <a:srgbClr val="231F2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492" name="Picture 1492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81160" y="2572353"/>
            <a:ext cx="1011986" cy="688215"/>
          </a:xfrm>
          <a:prstGeom prst="rect">
            <a:avLst/>
          </a:prstGeom>
          <a:noFill/>
        </p:spPr>
      </p:pic>
      <p:sp>
        <p:nvSpPr>
          <p:cNvPr id="1493" name="Freeform 1493"/>
          <p:cNvSpPr/>
          <p:nvPr/>
        </p:nvSpPr>
        <p:spPr>
          <a:xfrm flipV="1">
            <a:off x="11356549" y="2585053"/>
            <a:ext cx="1061207" cy="662813"/>
          </a:xfrm>
          <a:custGeom>
            <a:avLst/>
            <a:gdLst/>
            <a:ahLst/>
            <a:cxnLst/>
            <a:rect l="0" t="0" r="0" b="0"/>
            <a:pathLst>
              <a:path w="448373" h="280250">
                <a:moveTo>
                  <a:pt x="415962" y="0"/>
                </a:moveTo>
                <a:lnTo>
                  <a:pt x="432358" y="120116"/>
                </a:lnTo>
                <a:cubicBezTo>
                  <a:pt x="432358" y="120116"/>
                  <a:pt x="448373" y="280250"/>
                  <a:pt x="224180" y="280250"/>
                </a:cubicBezTo>
                <a:cubicBezTo>
                  <a:pt x="0" y="280250"/>
                  <a:pt x="16014" y="120116"/>
                  <a:pt x="16014" y="120116"/>
                </a:cubicBezTo>
                <a:lnTo>
                  <a:pt x="32384" y="0"/>
                </a:lnTo>
              </a:path>
            </a:pathLst>
          </a:custGeom>
          <a:noFill/>
          <a:ln w="60073" cap="rnd" cmpd="sng">
            <a:solidFill>
              <a:srgbClr val="231F2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494" name="Picture 1494"/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47059" y="3973627"/>
            <a:ext cx="480181" cy="366254"/>
          </a:xfrm>
          <a:prstGeom prst="rect">
            <a:avLst/>
          </a:prstGeom>
          <a:noFill/>
        </p:spPr>
      </p:pic>
      <p:sp>
        <p:nvSpPr>
          <p:cNvPr id="1495" name="Freeform 1495"/>
          <p:cNvSpPr/>
          <p:nvPr/>
        </p:nvSpPr>
        <p:spPr>
          <a:xfrm flipV="1">
            <a:off x="11659759" y="3986327"/>
            <a:ext cx="454782" cy="340852"/>
          </a:xfrm>
          <a:custGeom>
            <a:avLst/>
            <a:gdLst/>
            <a:ahLst/>
            <a:cxnLst/>
            <a:rect l="0" t="0" r="0" b="0"/>
            <a:pathLst>
              <a:path w="192151" h="144119">
                <a:moveTo>
                  <a:pt x="96075" y="144119"/>
                </a:moveTo>
                <a:lnTo>
                  <a:pt x="0" y="0"/>
                </a:lnTo>
                <a:lnTo>
                  <a:pt x="192151" y="0"/>
                </a:lnTo>
                <a:lnTo>
                  <a:pt x="96075" y="144119"/>
                </a:lnTo>
                <a:close/>
                <a:moveTo>
                  <a:pt x="0" y="144119"/>
                </a:moveTo>
                <a:moveTo>
                  <a:pt x="96075" y="144119"/>
                </a:moveTo>
              </a:path>
            </a:pathLst>
          </a:custGeom>
          <a:noFill/>
          <a:ln w="60073" cap="flat" cmpd="sng">
            <a:solidFill>
              <a:srgbClr val="231F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496" name="Picture 1496"/>
          <p:cNvPicPr>
            <a:picLocks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84276" y="3764018"/>
            <a:ext cx="205748" cy="235024"/>
          </a:xfrm>
          <a:prstGeom prst="rect">
            <a:avLst/>
          </a:prstGeom>
          <a:noFill/>
        </p:spPr>
      </p:pic>
      <p:sp>
        <p:nvSpPr>
          <p:cNvPr id="1497" name="Freeform 1497"/>
          <p:cNvSpPr/>
          <p:nvPr/>
        </p:nvSpPr>
        <p:spPr>
          <a:xfrm flipV="1">
            <a:off x="11796976" y="3776718"/>
            <a:ext cx="180349" cy="209624"/>
          </a:xfrm>
          <a:custGeom>
            <a:avLst/>
            <a:gdLst/>
            <a:ahLst/>
            <a:cxnLst/>
            <a:rect l="0" t="0" r="0" b="0"/>
            <a:pathLst>
              <a:path w="76200" h="88633">
                <a:moveTo>
                  <a:pt x="0" y="88633"/>
                </a:moveTo>
                <a:lnTo>
                  <a:pt x="0" y="46393"/>
                </a:lnTo>
                <a:cubicBezTo>
                  <a:pt x="0" y="19863"/>
                  <a:pt x="11557" y="0"/>
                  <a:pt x="38100" y="0"/>
                </a:cubicBezTo>
                <a:cubicBezTo>
                  <a:pt x="64643" y="0"/>
                  <a:pt x="76200" y="19863"/>
                  <a:pt x="76200" y="46393"/>
                </a:cubicBezTo>
                <a:lnTo>
                  <a:pt x="76200" y="88633"/>
                </a:lnTo>
              </a:path>
            </a:pathLst>
          </a:custGeom>
          <a:noFill/>
          <a:ln w="60073" cap="flat" cmpd="sng">
            <a:solidFill>
              <a:srgbClr val="231F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498" name="Picture 1498"/>
          <p:cNvPicPr>
            <a:picLocks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10162" y="2837479"/>
            <a:ext cx="953946" cy="972180"/>
          </a:xfrm>
          <a:prstGeom prst="rect">
            <a:avLst/>
          </a:prstGeom>
          <a:noFill/>
        </p:spPr>
      </p:pic>
      <p:sp>
        <p:nvSpPr>
          <p:cNvPr id="1499" name="Freeform 1499"/>
          <p:cNvSpPr/>
          <p:nvPr/>
        </p:nvSpPr>
        <p:spPr>
          <a:xfrm flipV="1">
            <a:off x="11394436" y="2850179"/>
            <a:ext cx="985400" cy="946778"/>
          </a:xfrm>
          <a:custGeom>
            <a:avLst/>
            <a:gdLst/>
            <a:ahLst/>
            <a:cxnLst/>
            <a:rect l="0" t="0" r="0" b="0"/>
            <a:pathLst>
              <a:path w="416344" h="400316">
                <a:moveTo>
                  <a:pt x="208178" y="0"/>
                </a:moveTo>
                <a:cubicBezTo>
                  <a:pt x="256209" y="0"/>
                  <a:pt x="368299" y="64059"/>
                  <a:pt x="368299" y="160121"/>
                </a:cubicBezTo>
                <a:cubicBezTo>
                  <a:pt x="416344" y="160121"/>
                  <a:pt x="416344" y="256210"/>
                  <a:pt x="368299" y="256210"/>
                </a:cubicBezTo>
                <a:lnTo>
                  <a:pt x="352297" y="336270"/>
                </a:lnTo>
                <a:cubicBezTo>
                  <a:pt x="224193" y="336270"/>
                  <a:pt x="224193" y="384315"/>
                  <a:pt x="208178" y="400316"/>
                </a:cubicBezTo>
                <a:cubicBezTo>
                  <a:pt x="192163" y="384315"/>
                  <a:pt x="192163" y="336270"/>
                  <a:pt x="64058" y="336270"/>
                </a:cubicBezTo>
                <a:lnTo>
                  <a:pt x="48044" y="256210"/>
                </a:lnTo>
                <a:cubicBezTo>
                  <a:pt x="0" y="256210"/>
                  <a:pt x="0" y="160121"/>
                  <a:pt x="48044" y="160121"/>
                </a:cubicBezTo>
                <a:cubicBezTo>
                  <a:pt x="48044" y="64059"/>
                  <a:pt x="160134" y="0"/>
                  <a:pt x="208178" y="0"/>
                </a:cubicBezTo>
                <a:lnTo>
                  <a:pt x="208178" y="0"/>
                </a:lnTo>
                <a:close/>
                <a:moveTo>
                  <a:pt x="412327" y="400316"/>
                </a:moveTo>
                <a:moveTo>
                  <a:pt x="208178" y="0"/>
                </a:moveTo>
              </a:path>
            </a:pathLst>
          </a:custGeom>
          <a:noFill/>
          <a:ln w="60073" cap="rnd" cmpd="sng">
            <a:solidFill>
              <a:srgbClr val="231F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00" name="Freeform 1500"/>
          <p:cNvSpPr/>
          <p:nvPr/>
        </p:nvSpPr>
        <p:spPr>
          <a:xfrm flipV="1">
            <a:off x="11659747" y="3225019"/>
            <a:ext cx="151612" cy="41838"/>
          </a:xfrm>
          <a:custGeom>
            <a:avLst/>
            <a:gdLst/>
            <a:ahLst/>
            <a:cxnLst/>
            <a:rect l="0" t="0" r="0" b="0"/>
            <a:pathLst>
              <a:path w="64058" h="17690">
                <a:moveTo>
                  <a:pt x="0" y="0"/>
                </a:moveTo>
                <a:cubicBezTo>
                  <a:pt x="0" y="17690"/>
                  <a:pt x="14350" y="16015"/>
                  <a:pt x="32016" y="16015"/>
                </a:cubicBezTo>
                <a:cubicBezTo>
                  <a:pt x="49720" y="16015"/>
                  <a:pt x="64058" y="17690"/>
                  <a:pt x="64058" y="0"/>
                </a:cubicBezTo>
              </a:path>
            </a:pathLst>
          </a:custGeom>
          <a:noFill/>
          <a:ln w="60073" cap="rnd" cmpd="sng">
            <a:solidFill>
              <a:srgbClr val="231F2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01" name="Freeform 1501"/>
          <p:cNvSpPr/>
          <p:nvPr/>
        </p:nvSpPr>
        <p:spPr>
          <a:xfrm flipV="1">
            <a:off x="11962942" y="3225019"/>
            <a:ext cx="151612" cy="41838"/>
          </a:xfrm>
          <a:custGeom>
            <a:avLst/>
            <a:gdLst/>
            <a:ahLst/>
            <a:cxnLst/>
            <a:rect l="0" t="0" r="0" b="0"/>
            <a:pathLst>
              <a:path w="64058" h="17690">
                <a:moveTo>
                  <a:pt x="0" y="0"/>
                </a:moveTo>
                <a:cubicBezTo>
                  <a:pt x="0" y="17690"/>
                  <a:pt x="14338" y="16015"/>
                  <a:pt x="32029" y="16015"/>
                </a:cubicBezTo>
                <a:cubicBezTo>
                  <a:pt x="49720" y="16015"/>
                  <a:pt x="64058" y="17690"/>
                  <a:pt x="64058" y="0"/>
                </a:cubicBezTo>
              </a:path>
            </a:pathLst>
          </a:custGeom>
          <a:noFill/>
          <a:ln w="60073" cap="rnd" cmpd="sng">
            <a:solidFill>
              <a:srgbClr val="231F2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02" name="Freeform 1502"/>
          <p:cNvSpPr/>
          <p:nvPr/>
        </p:nvSpPr>
        <p:spPr>
          <a:xfrm flipV="1">
            <a:off x="12307967" y="4086881"/>
            <a:ext cx="240466" cy="0"/>
          </a:xfrm>
          <a:custGeom>
            <a:avLst/>
            <a:gdLst/>
            <a:ahLst/>
            <a:cxnLst/>
            <a:rect l="0" t="0" r="0" b="0"/>
            <a:pathLst>
              <a:path w="101600">
                <a:moveTo>
                  <a:pt x="0" y="0"/>
                </a:moveTo>
                <a:lnTo>
                  <a:pt x="101600" y="0"/>
                </a:lnTo>
              </a:path>
            </a:pathLst>
          </a:custGeom>
          <a:noFill/>
          <a:ln w="60073" cap="flat" cmpd="sng">
            <a:solidFill>
              <a:srgbClr val="231F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503" name="Picture 1503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45800" y="2716235"/>
            <a:ext cx="25400" cy="25400"/>
          </a:xfrm>
          <a:prstGeom prst="rect">
            <a:avLst/>
          </a:prstGeom>
          <a:noFill/>
        </p:spPr>
      </p:pic>
      <p:pic>
        <p:nvPicPr>
          <p:cNvPr id="1504" name="Picture 1504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45800" y="2686198"/>
            <a:ext cx="25400" cy="25400"/>
          </a:xfrm>
          <a:prstGeom prst="rect">
            <a:avLst/>
          </a:prstGeom>
          <a:noFill/>
        </p:spPr>
      </p:pic>
      <p:sp>
        <p:nvSpPr>
          <p:cNvPr id="1505" name="Rectangle 1505"/>
          <p:cNvSpPr/>
          <p:nvPr/>
        </p:nvSpPr>
        <p:spPr>
          <a:xfrm>
            <a:off x="1897500" y="321156"/>
            <a:ext cx="12900968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7200" b="1" i="1" spc="0" baseline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Detal</a:t>
            </a:r>
            <a:r>
              <a:rPr lang="ro-RO" sz="72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72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72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 </a:t>
            </a:r>
            <a:r>
              <a:rPr lang="en-US" sz="7200" b="1" i="1" spc="0" baseline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</a:t>
            </a:r>
            <a:r>
              <a:rPr lang="ro-RO" sz="72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fului de </a:t>
            </a:r>
            <a:r>
              <a:rPr lang="en-US" sz="72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</a:t>
            </a:r>
            <a:r>
              <a:rPr lang="ro-RO" sz="72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72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ro-RO" sz="72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ăți</a:t>
            </a:r>
            <a:r>
              <a:rPr lang="en-US" sz="72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06" name="Rectangle 1506"/>
          <p:cNvSpPr/>
          <p:nvPr/>
        </p:nvSpPr>
        <p:spPr>
          <a:xfrm>
            <a:off x="273280" y="2816594"/>
            <a:ext cx="2863604" cy="116955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889669"/>
            <a:r>
              <a:rPr lang="en-US" sz="2600" b="1" i="1" spc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name: “Ann” </a:t>
            </a:r>
          </a:p>
          <a:p>
            <a:pPr marL="0">
              <a:lnSpc>
                <a:spcPts val="3000"/>
              </a:lnSpc>
            </a:pPr>
            <a:r>
              <a:rPr lang="en-US" sz="2600" b="1" i="1" spc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born: May 29, 1970 </a:t>
            </a:r>
          </a:p>
          <a:p>
            <a:pPr marL="423552">
              <a:lnSpc>
                <a:spcPts val="3000"/>
              </a:lnSpc>
            </a:pPr>
            <a:r>
              <a:rPr lang="en-US" sz="2600" b="1" i="1" spc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twitter: “@ann”</a:t>
            </a:r>
          </a:p>
        </p:txBody>
      </p:sp>
      <p:sp>
        <p:nvSpPr>
          <p:cNvPr id="1507" name="Rectangle 1507"/>
          <p:cNvSpPr/>
          <p:nvPr/>
        </p:nvSpPr>
        <p:spPr>
          <a:xfrm>
            <a:off x="13258800" y="3004643"/>
            <a:ext cx="2560701" cy="7848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600" b="1" i="1" spc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name: “Dan” </a:t>
            </a:r>
          </a:p>
          <a:p>
            <a:pPr marL="0">
              <a:lnSpc>
                <a:spcPts val="3000"/>
              </a:lnSpc>
            </a:pPr>
            <a:r>
              <a:rPr lang="en-US" sz="2600" b="1" i="1" spc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born</a:t>
            </a:r>
            <a:r>
              <a:rPr lang="en-US" sz="2600" b="1" i="1" spc="1568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600" b="1" i="1" spc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 5, 1975</a:t>
            </a:r>
          </a:p>
        </p:txBody>
      </p:sp>
      <p:sp>
        <p:nvSpPr>
          <p:cNvPr id="1508" name="Rectangle 1508"/>
          <p:cNvSpPr/>
          <p:nvPr/>
        </p:nvSpPr>
        <p:spPr>
          <a:xfrm>
            <a:off x="4221881" y="7697180"/>
            <a:ext cx="2736327" cy="87716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200" b="1" i="1" spc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brand: “Volvo” </a:t>
            </a:r>
          </a:p>
          <a:p>
            <a:pPr marL="88900">
              <a:lnSpc>
                <a:spcPts val="2999"/>
              </a:lnSpc>
            </a:pPr>
            <a:r>
              <a:rPr lang="en-US" sz="3200" b="1" i="1" spc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model: “V70”</a:t>
            </a:r>
          </a:p>
        </p:txBody>
      </p:sp>
      <p:sp>
        <p:nvSpPr>
          <p:cNvPr id="1509" name="Rectangle 1509"/>
          <p:cNvSpPr/>
          <p:nvPr/>
        </p:nvSpPr>
        <p:spPr>
          <a:xfrm>
            <a:off x="6620619" y="2404339"/>
            <a:ext cx="3267659" cy="23099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596900"/>
            <a:r>
              <a:rPr lang="en-US" sz="4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LOVES</a:t>
            </a:r>
          </a:p>
          <a:p>
            <a:pPr marL="596900">
              <a:lnSpc>
                <a:spcPts val="6800"/>
              </a:lnSpc>
            </a:pPr>
            <a:r>
              <a:rPr lang="en-US" sz="4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LOVES</a:t>
            </a:r>
          </a:p>
          <a:p>
            <a:pPr marL="0">
              <a:lnSpc>
                <a:spcPts val="7300"/>
              </a:lnSpc>
            </a:pPr>
            <a:r>
              <a:rPr lang="en-US" sz="4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LIVES</a:t>
            </a:r>
            <a:r>
              <a:rPr lang="en-US" sz="4000" b="1" i="1" spc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</a:p>
        </p:txBody>
      </p:sp>
      <p:sp>
        <p:nvSpPr>
          <p:cNvPr id="1510" name="Rectangle 1510"/>
          <p:cNvSpPr/>
          <p:nvPr/>
        </p:nvSpPr>
        <p:spPr>
          <a:xfrm rot="-2940302">
            <a:off x="9976727" y="5499340"/>
            <a:ext cx="1186222" cy="49231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199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OWNS</a:t>
            </a:r>
          </a:p>
        </p:txBody>
      </p:sp>
      <p:sp>
        <p:nvSpPr>
          <p:cNvPr id="1511" name="Rectangle 1511"/>
          <p:cNvSpPr/>
          <p:nvPr/>
        </p:nvSpPr>
        <p:spPr>
          <a:xfrm rot="2699635">
            <a:off x="5064736" y="5606385"/>
            <a:ext cx="1409040" cy="46153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999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DRIVES</a:t>
            </a:r>
          </a:p>
        </p:txBody>
      </p:sp>
      <p:sp>
        <p:nvSpPr>
          <p:cNvPr id="1512" name="Rectangle 1512"/>
          <p:cNvSpPr/>
          <p:nvPr/>
        </p:nvSpPr>
        <p:spPr>
          <a:xfrm rot="-364">
            <a:off x="13912071" y="5782913"/>
            <a:ext cx="1524927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3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DRIVES</a:t>
            </a:r>
          </a:p>
        </p:txBody>
      </p:sp>
      <p:sp>
        <p:nvSpPr>
          <p:cNvPr id="1513" name="Rectangle 1513"/>
          <p:cNvSpPr/>
          <p:nvPr/>
        </p:nvSpPr>
        <p:spPr>
          <a:xfrm>
            <a:off x="2209120" y="5887375"/>
            <a:ext cx="1104968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>
              <a:tabLst>
                <a:tab pos="8801100" algn="l"/>
              </a:tabLst>
            </a:pPr>
            <a:r>
              <a:rPr lang="en-US" sz="3200" b="1" i="1" spc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since: Jan 10, 2011	</a:t>
            </a:r>
            <a:r>
              <a:rPr lang="en-US" sz="4400" b="1" i="1" spc="0" baseline="5769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since:</a:t>
            </a:r>
          </a:p>
        </p:txBody>
      </p:sp>
      <p:sp>
        <p:nvSpPr>
          <p:cNvPr id="1514" name="Rectangle 1514"/>
          <p:cNvSpPr/>
          <p:nvPr/>
        </p:nvSpPr>
        <p:spPr>
          <a:xfrm>
            <a:off x="11015460" y="6078043"/>
            <a:ext cx="1904855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2600" b="1" i="1" spc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 10, 2011</a:t>
            </a:r>
          </a:p>
        </p:txBody>
      </p:sp>
      <p:sp>
        <p:nvSpPr>
          <p:cNvPr id="2" name="Rectangle 1592">
            <a:extLst>
              <a:ext uri="{FF2B5EF4-FFF2-40B4-BE49-F238E27FC236}">
                <a16:creationId xmlns:a16="http://schemas.microsoft.com/office/drawing/2014/main" id="{09B4B96F-76F3-4279-1438-7ADCEB3E3A9C}"/>
              </a:ext>
            </a:extLst>
          </p:cNvPr>
          <p:cNvSpPr/>
          <p:nvPr/>
        </p:nvSpPr>
        <p:spPr>
          <a:xfrm>
            <a:off x="1524000" y="1974088"/>
            <a:ext cx="1327446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1480800" algn="l"/>
              </a:tabLst>
            </a:pPr>
            <a:r>
              <a:rPr lang="en-US" sz="4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:Person	:Person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Freeform 1600"/>
          <p:cNvSpPr/>
          <p:nvPr/>
        </p:nvSpPr>
        <p:spPr>
          <a:xfrm>
            <a:off x="9493693" y="4271202"/>
            <a:ext cx="2327846" cy="2669732"/>
          </a:xfrm>
          <a:custGeom>
            <a:avLst/>
            <a:gdLst/>
            <a:ahLst/>
            <a:cxnLst/>
            <a:rect l="0" t="0" r="0" b="0"/>
            <a:pathLst>
              <a:path w="2327846" h="2669732">
                <a:moveTo>
                  <a:pt x="210761" y="2347697"/>
                </a:moveTo>
                <a:lnTo>
                  <a:pt x="132232" y="2279507"/>
                </a:lnTo>
                <a:lnTo>
                  <a:pt x="0" y="2669732"/>
                </a:lnTo>
                <a:lnTo>
                  <a:pt x="367821" y="2484075"/>
                </a:lnTo>
                <a:lnTo>
                  <a:pt x="289291" y="2415885"/>
                </a:lnTo>
                <a:lnTo>
                  <a:pt x="2327846" y="68188"/>
                </a:lnTo>
                <a:lnTo>
                  <a:pt x="2249317" y="0"/>
                </a:lnTo>
                <a:close/>
                <a:moveTo>
                  <a:pt x="-6968592" y="4872798"/>
                </a:moveTo>
              </a:path>
            </a:pathLst>
          </a:custGeom>
          <a:solidFill>
            <a:srgbClr val="A6A6A6">
              <a:alpha val="10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1" name="Freeform 1601"/>
          <p:cNvSpPr/>
          <p:nvPr/>
        </p:nvSpPr>
        <p:spPr>
          <a:xfrm rot="7858109" flipV="1">
            <a:off x="8892692" y="5467110"/>
            <a:ext cx="3490586" cy="312009"/>
          </a:xfrm>
          <a:custGeom>
            <a:avLst/>
            <a:gdLst/>
            <a:ahLst/>
            <a:cxnLst/>
            <a:rect l="0" t="0" r="0" b="0"/>
            <a:pathLst>
              <a:path w="3490586" h="312009">
                <a:moveTo>
                  <a:pt x="3109241" y="104004"/>
                </a:moveTo>
                <a:lnTo>
                  <a:pt x="3109241" y="0"/>
                </a:lnTo>
                <a:lnTo>
                  <a:pt x="3490586" y="156005"/>
                </a:lnTo>
                <a:lnTo>
                  <a:pt x="3109241" y="312009"/>
                </a:lnTo>
                <a:lnTo>
                  <a:pt x="3109241" y="208006"/>
                </a:lnTo>
                <a:lnTo>
                  <a:pt x="0" y="208006"/>
                </a:lnTo>
                <a:lnTo>
                  <a:pt x="0" y="104004"/>
                </a:lnTo>
                <a:close/>
                <a:moveTo>
                  <a:pt x="208005" y="312009"/>
                </a:moveTo>
                <a:moveTo>
                  <a:pt x="3109241" y="104004"/>
                </a:moveTo>
              </a:path>
            </a:pathLst>
          </a:custGeom>
          <a:solidFill>
            <a:srgbClr val="006600"/>
          </a:solidFill>
          <a:ln w="25400" cap="flat" cmpd="sng">
            <a:solidFill>
              <a:srgbClr val="A6A6A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2" name="Freeform 1602"/>
          <p:cNvSpPr/>
          <p:nvPr/>
        </p:nvSpPr>
        <p:spPr>
          <a:xfrm>
            <a:off x="9817971" y="4946404"/>
            <a:ext cx="1504544" cy="1598557"/>
          </a:xfrm>
          <a:custGeom>
            <a:avLst/>
            <a:gdLst/>
            <a:ahLst/>
            <a:cxnLst/>
            <a:rect l="0" t="0" r="0" b="0"/>
            <a:pathLst>
              <a:path w="1504544" h="1598557">
                <a:moveTo>
                  <a:pt x="388865" y="1558074"/>
                </a:moveTo>
                <a:lnTo>
                  <a:pt x="51520" y="1264877"/>
                </a:lnTo>
                <a:cubicBezTo>
                  <a:pt x="4941" y="1224393"/>
                  <a:pt x="0" y="1153815"/>
                  <a:pt x="40483" y="1107237"/>
                </a:cubicBezTo>
                <a:lnTo>
                  <a:pt x="958040" y="51520"/>
                </a:lnTo>
                <a:cubicBezTo>
                  <a:pt x="998523" y="4942"/>
                  <a:pt x="1069101" y="0"/>
                  <a:pt x="1115680" y="40483"/>
                </a:cubicBezTo>
                <a:lnTo>
                  <a:pt x="1453024" y="333680"/>
                </a:lnTo>
                <a:cubicBezTo>
                  <a:pt x="1499603" y="374164"/>
                  <a:pt x="1504544" y="444741"/>
                  <a:pt x="1464062" y="491320"/>
                </a:cubicBezTo>
                <a:lnTo>
                  <a:pt x="546505" y="1547037"/>
                </a:lnTo>
                <a:cubicBezTo>
                  <a:pt x="506021" y="1593615"/>
                  <a:pt x="435444" y="1598557"/>
                  <a:pt x="388865" y="1558074"/>
                </a:cubicBezTo>
                <a:close/>
                <a:moveTo>
                  <a:pt x="-7178449" y="4197596"/>
                </a:moveTo>
              </a:path>
            </a:pathLst>
          </a:custGeom>
          <a:solidFill>
            <a:srgbClr val="F2F2F2">
              <a:alpha val="10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3" name="Freeform 1603"/>
          <p:cNvSpPr/>
          <p:nvPr/>
        </p:nvSpPr>
        <p:spPr>
          <a:xfrm rot="-2940302" flipV="1">
            <a:off x="9759136" y="5410466"/>
            <a:ext cx="1622211" cy="670433"/>
          </a:xfrm>
          <a:custGeom>
            <a:avLst/>
            <a:gdLst/>
            <a:ahLst/>
            <a:cxnLst/>
            <a:rect l="0" t="0" r="0" b="0"/>
            <a:pathLst>
              <a:path w="1622212" h="670434">
                <a:moveTo>
                  <a:pt x="0" y="111741"/>
                </a:moveTo>
                <a:lnTo>
                  <a:pt x="0" y="558693"/>
                </a:lnTo>
                <a:cubicBezTo>
                  <a:pt x="0" y="620406"/>
                  <a:pt x="50028" y="670434"/>
                  <a:pt x="111741" y="670434"/>
                </a:cubicBezTo>
                <a:lnTo>
                  <a:pt x="1510471" y="670434"/>
                </a:lnTo>
                <a:cubicBezTo>
                  <a:pt x="1572185" y="670434"/>
                  <a:pt x="1622212" y="620406"/>
                  <a:pt x="1622212" y="558693"/>
                </a:cubicBezTo>
                <a:lnTo>
                  <a:pt x="1622212" y="111741"/>
                </a:lnTo>
                <a:cubicBezTo>
                  <a:pt x="1622212" y="50028"/>
                  <a:pt x="1572185" y="0"/>
                  <a:pt x="1510471" y="0"/>
                </a:cubicBezTo>
                <a:lnTo>
                  <a:pt x="111741" y="0"/>
                </a:lnTo>
                <a:cubicBezTo>
                  <a:pt x="50028" y="0"/>
                  <a:pt x="0" y="50028"/>
                  <a:pt x="0" y="111741"/>
                </a:cubicBezTo>
                <a:close/>
                <a:moveTo>
                  <a:pt x="558693" y="670434"/>
                </a:moveTo>
                <a:moveTo>
                  <a:pt x="0" y="111741"/>
                </a:moveTo>
              </a:path>
            </a:pathLst>
          </a:custGeom>
          <a:noFill/>
          <a:ln w="12699" cap="flat" cmpd="sng">
            <a:solidFill>
              <a:srgbClr val="A6A6A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4" name="Freeform 1604"/>
          <p:cNvSpPr/>
          <p:nvPr/>
        </p:nvSpPr>
        <p:spPr>
          <a:xfrm>
            <a:off x="5280517" y="2532529"/>
            <a:ext cx="5440749" cy="304362"/>
          </a:xfrm>
          <a:custGeom>
            <a:avLst/>
            <a:gdLst/>
            <a:ahLst/>
            <a:cxnLst/>
            <a:rect l="0" t="0" r="0" b="0"/>
            <a:pathLst>
              <a:path w="5440749" h="304362">
                <a:moveTo>
                  <a:pt x="5068753" y="202907"/>
                </a:moveTo>
                <a:lnTo>
                  <a:pt x="5068753" y="304362"/>
                </a:lnTo>
                <a:lnTo>
                  <a:pt x="5440749" y="152180"/>
                </a:lnTo>
                <a:lnTo>
                  <a:pt x="5068753" y="0"/>
                </a:lnTo>
                <a:lnTo>
                  <a:pt x="5068753" y="101456"/>
                </a:lnTo>
                <a:lnTo>
                  <a:pt x="0" y="101456"/>
                </a:lnTo>
                <a:lnTo>
                  <a:pt x="0" y="202907"/>
                </a:lnTo>
                <a:close/>
                <a:moveTo>
                  <a:pt x="1128047" y="6611471"/>
                </a:moveTo>
              </a:path>
            </a:pathLst>
          </a:custGeom>
          <a:solidFill>
            <a:srgbClr val="A6A6A6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5" name="Freeform 1605"/>
          <p:cNvSpPr/>
          <p:nvPr/>
        </p:nvSpPr>
        <p:spPr>
          <a:xfrm flipV="1">
            <a:off x="5280517" y="2532529"/>
            <a:ext cx="5440748" cy="304360"/>
          </a:xfrm>
          <a:custGeom>
            <a:avLst/>
            <a:gdLst/>
            <a:ahLst/>
            <a:cxnLst/>
            <a:rect l="0" t="0" r="0" b="0"/>
            <a:pathLst>
              <a:path w="5440748" h="304360">
                <a:moveTo>
                  <a:pt x="5068753" y="101454"/>
                </a:moveTo>
                <a:lnTo>
                  <a:pt x="5068753" y="0"/>
                </a:lnTo>
                <a:lnTo>
                  <a:pt x="5440748" y="152180"/>
                </a:lnTo>
                <a:lnTo>
                  <a:pt x="5068753" y="304360"/>
                </a:lnTo>
                <a:lnTo>
                  <a:pt x="5068753" y="202906"/>
                </a:lnTo>
                <a:lnTo>
                  <a:pt x="0" y="202906"/>
                </a:lnTo>
                <a:lnTo>
                  <a:pt x="0" y="101454"/>
                </a:lnTo>
                <a:close/>
                <a:moveTo>
                  <a:pt x="202906" y="304360"/>
                </a:moveTo>
                <a:moveTo>
                  <a:pt x="5068753" y="101454"/>
                </a:moveTo>
              </a:path>
            </a:pathLst>
          </a:custGeom>
          <a:solidFill>
            <a:srgbClr val="006600"/>
          </a:solidFill>
          <a:ln w="25400" cap="flat" cmpd="sng">
            <a:solidFill>
              <a:srgbClr val="A6A6A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accent3"/>
              </a:solidFill>
            </a:endParaRPr>
          </a:p>
        </p:txBody>
      </p:sp>
      <p:sp>
        <p:nvSpPr>
          <p:cNvPr id="1606" name="Freeform 1606"/>
          <p:cNvSpPr/>
          <p:nvPr/>
        </p:nvSpPr>
        <p:spPr>
          <a:xfrm>
            <a:off x="7320877" y="2349137"/>
            <a:ext cx="1736711" cy="625955"/>
          </a:xfrm>
          <a:custGeom>
            <a:avLst/>
            <a:gdLst/>
            <a:ahLst/>
            <a:cxnLst/>
            <a:rect l="0" t="0" r="0" b="0"/>
            <a:pathLst>
              <a:path w="1736711" h="670436">
                <a:moveTo>
                  <a:pt x="0" y="558694"/>
                </a:moveTo>
                <a:lnTo>
                  <a:pt x="0" y="111742"/>
                </a:lnTo>
                <a:cubicBezTo>
                  <a:pt x="0" y="50030"/>
                  <a:pt x="50028" y="0"/>
                  <a:pt x="111742" y="0"/>
                </a:cubicBezTo>
                <a:lnTo>
                  <a:pt x="1624969" y="0"/>
                </a:lnTo>
                <a:cubicBezTo>
                  <a:pt x="1686683" y="0"/>
                  <a:pt x="1736711" y="50030"/>
                  <a:pt x="1736711" y="111742"/>
                </a:cubicBezTo>
                <a:lnTo>
                  <a:pt x="1736711" y="558694"/>
                </a:lnTo>
                <a:cubicBezTo>
                  <a:pt x="1736711" y="620406"/>
                  <a:pt x="1686683" y="670436"/>
                  <a:pt x="1624969" y="670436"/>
                </a:cubicBezTo>
                <a:lnTo>
                  <a:pt x="111742" y="670436"/>
                </a:lnTo>
                <a:cubicBezTo>
                  <a:pt x="50028" y="670436"/>
                  <a:pt x="0" y="620406"/>
                  <a:pt x="0" y="558694"/>
                </a:cubicBezTo>
                <a:close/>
                <a:moveTo>
                  <a:pt x="-1069463" y="6810108"/>
                </a:moveTo>
              </a:path>
            </a:pathLst>
          </a:custGeom>
          <a:solidFill>
            <a:srgbClr val="0066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o-RO" sz="3600" dirty="0">
                <a:solidFill>
                  <a:srgbClr val="FFFF00"/>
                </a:solidFill>
                <a:latin typeface="Elsie Black" panose="02000000000000000000" pitchFamily="2" charset="0"/>
              </a:rPr>
              <a:t> </a:t>
            </a:r>
            <a:r>
              <a:rPr lang="ro-RO" sz="4000" b="1" i="1" dirty="0">
                <a:solidFill>
                  <a:srgbClr val="FFFF00"/>
                </a:solidFill>
                <a:latin typeface="Elsie Black" panose="02000000000000000000" pitchFamily="2" charset="0"/>
              </a:rPr>
              <a:t>VERB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1607" name="Freeform 1607"/>
          <p:cNvSpPr/>
          <p:nvPr/>
        </p:nvSpPr>
        <p:spPr>
          <a:xfrm flipV="1">
            <a:off x="7320877" y="2333892"/>
            <a:ext cx="1736711" cy="670434"/>
          </a:xfrm>
          <a:custGeom>
            <a:avLst/>
            <a:gdLst/>
            <a:ahLst/>
            <a:cxnLst/>
            <a:rect l="0" t="0" r="0" b="0"/>
            <a:pathLst>
              <a:path w="1736711" h="670434">
                <a:moveTo>
                  <a:pt x="0" y="111741"/>
                </a:moveTo>
                <a:lnTo>
                  <a:pt x="0" y="558693"/>
                </a:lnTo>
                <a:cubicBezTo>
                  <a:pt x="0" y="620406"/>
                  <a:pt x="50028" y="670434"/>
                  <a:pt x="111741" y="670434"/>
                </a:cubicBezTo>
                <a:lnTo>
                  <a:pt x="1624968" y="670434"/>
                </a:lnTo>
                <a:cubicBezTo>
                  <a:pt x="1686681" y="670434"/>
                  <a:pt x="1736711" y="620406"/>
                  <a:pt x="1736711" y="558693"/>
                </a:cubicBezTo>
                <a:lnTo>
                  <a:pt x="1736711" y="111741"/>
                </a:lnTo>
                <a:cubicBezTo>
                  <a:pt x="1736711" y="50028"/>
                  <a:pt x="1686681" y="0"/>
                  <a:pt x="1624968" y="0"/>
                </a:cubicBezTo>
                <a:lnTo>
                  <a:pt x="111741" y="0"/>
                </a:lnTo>
                <a:cubicBezTo>
                  <a:pt x="50028" y="0"/>
                  <a:pt x="0" y="50028"/>
                  <a:pt x="0" y="111741"/>
                </a:cubicBezTo>
                <a:close/>
                <a:moveTo>
                  <a:pt x="558693" y="670434"/>
                </a:moveTo>
                <a:moveTo>
                  <a:pt x="0" y="111741"/>
                </a:moveTo>
              </a:path>
            </a:pathLst>
          </a:custGeom>
          <a:noFill/>
          <a:ln w="12700" cap="flat" cmpd="sng">
            <a:solidFill>
              <a:srgbClr val="A6A6A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8" name="Freeform 1608"/>
          <p:cNvSpPr/>
          <p:nvPr/>
        </p:nvSpPr>
        <p:spPr>
          <a:xfrm>
            <a:off x="5987393" y="3403655"/>
            <a:ext cx="5600329" cy="293423"/>
          </a:xfrm>
          <a:custGeom>
            <a:avLst/>
            <a:gdLst/>
            <a:ahLst/>
            <a:cxnLst/>
            <a:rect l="0" t="0" r="0" b="0"/>
            <a:pathLst>
              <a:path w="5600329" h="293423">
                <a:moveTo>
                  <a:pt x="358628" y="97809"/>
                </a:moveTo>
                <a:lnTo>
                  <a:pt x="358628" y="0"/>
                </a:lnTo>
                <a:lnTo>
                  <a:pt x="0" y="146712"/>
                </a:lnTo>
                <a:lnTo>
                  <a:pt x="358628" y="293423"/>
                </a:lnTo>
                <a:lnTo>
                  <a:pt x="358628" y="195616"/>
                </a:lnTo>
                <a:lnTo>
                  <a:pt x="5600329" y="195616"/>
                </a:lnTo>
                <a:lnTo>
                  <a:pt x="5600329" y="97809"/>
                </a:lnTo>
                <a:close/>
                <a:moveTo>
                  <a:pt x="-344857" y="5740345"/>
                </a:moveTo>
              </a:path>
            </a:pathLst>
          </a:custGeom>
          <a:solidFill>
            <a:srgbClr val="0066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9" name="Freeform 1609"/>
          <p:cNvSpPr/>
          <p:nvPr/>
        </p:nvSpPr>
        <p:spPr>
          <a:xfrm rot="10800000" flipV="1">
            <a:off x="5987393" y="3403656"/>
            <a:ext cx="5600329" cy="293422"/>
          </a:xfrm>
          <a:custGeom>
            <a:avLst/>
            <a:gdLst/>
            <a:ahLst/>
            <a:cxnLst/>
            <a:rect l="0" t="0" r="0" b="0"/>
            <a:pathLst>
              <a:path w="5600329" h="293422">
                <a:moveTo>
                  <a:pt x="5241701" y="97808"/>
                </a:moveTo>
                <a:lnTo>
                  <a:pt x="5241701" y="0"/>
                </a:lnTo>
                <a:lnTo>
                  <a:pt x="5600329" y="146711"/>
                </a:lnTo>
                <a:lnTo>
                  <a:pt x="5241701" y="293422"/>
                </a:lnTo>
                <a:lnTo>
                  <a:pt x="5241701" y="195614"/>
                </a:lnTo>
                <a:lnTo>
                  <a:pt x="0" y="195614"/>
                </a:lnTo>
                <a:lnTo>
                  <a:pt x="0" y="97808"/>
                </a:lnTo>
                <a:close/>
                <a:moveTo>
                  <a:pt x="195614" y="293422"/>
                </a:moveTo>
                <a:moveTo>
                  <a:pt x="5241701" y="97808"/>
                </a:moveTo>
              </a:path>
            </a:pathLst>
          </a:custGeom>
          <a:noFill/>
          <a:ln w="25400" cap="flat" cmpd="sng">
            <a:solidFill>
              <a:srgbClr val="A6A6A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0" name="Freeform 1610"/>
          <p:cNvSpPr/>
          <p:nvPr/>
        </p:nvSpPr>
        <p:spPr>
          <a:xfrm>
            <a:off x="7320877" y="3200326"/>
            <a:ext cx="1736713" cy="670434"/>
          </a:xfrm>
          <a:custGeom>
            <a:avLst/>
            <a:gdLst/>
            <a:ahLst/>
            <a:cxnLst/>
            <a:rect l="0" t="0" r="0" b="0"/>
            <a:pathLst>
              <a:path w="1736713" h="670434">
                <a:moveTo>
                  <a:pt x="0" y="558693"/>
                </a:moveTo>
                <a:lnTo>
                  <a:pt x="0" y="111741"/>
                </a:lnTo>
                <a:cubicBezTo>
                  <a:pt x="0" y="50027"/>
                  <a:pt x="50028" y="0"/>
                  <a:pt x="111742" y="0"/>
                </a:cubicBezTo>
                <a:lnTo>
                  <a:pt x="1624972" y="0"/>
                </a:lnTo>
                <a:cubicBezTo>
                  <a:pt x="1686685" y="0"/>
                  <a:pt x="1736713" y="50027"/>
                  <a:pt x="1736713" y="111741"/>
                </a:cubicBezTo>
                <a:lnTo>
                  <a:pt x="1736713" y="558693"/>
                </a:lnTo>
                <a:cubicBezTo>
                  <a:pt x="1736713" y="620406"/>
                  <a:pt x="1686685" y="670434"/>
                  <a:pt x="1624972" y="670434"/>
                </a:cubicBezTo>
                <a:lnTo>
                  <a:pt x="111742" y="670434"/>
                </a:lnTo>
                <a:cubicBezTo>
                  <a:pt x="50028" y="670434"/>
                  <a:pt x="0" y="620406"/>
                  <a:pt x="0" y="558693"/>
                </a:cubicBezTo>
                <a:close/>
                <a:moveTo>
                  <a:pt x="-1935896" y="5943674"/>
                </a:moveTo>
              </a:path>
            </a:pathLst>
          </a:custGeom>
          <a:solidFill>
            <a:srgbClr val="F2F2F2">
              <a:alpha val="10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1" name="Freeform 1611"/>
          <p:cNvSpPr/>
          <p:nvPr/>
        </p:nvSpPr>
        <p:spPr>
          <a:xfrm flipV="1">
            <a:off x="7320877" y="3200326"/>
            <a:ext cx="1736713" cy="670434"/>
          </a:xfrm>
          <a:custGeom>
            <a:avLst/>
            <a:gdLst/>
            <a:ahLst/>
            <a:cxnLst/>
            <a:rect l="0" t="0" r="0" b="0"/>
            <a:pathLst>
              <a:path w="1736713" h="670434">
                <a:moveTo>
                  <a:pt x="0" y="111741"/>
                </a:moveTo>
                <a:lnTo>
                  <a:pt x="0" y="558693"/>
                </a:lnTo>
                <a:cubicBezTo>
                  <a:pt x="0" y="620406"/>
                  <a:pt x="50028" y="670434"/>
                  <a:pt x="111741" y="670434"/>
                </a:cubicBezTo>
                <a:lnTo>
                  <a:pt x="1624972" y="670434"/>
                </a:lnTo>
                <a:cubicBezTo>
                  <a:pt x="1686685" y="670434"/>
                  <a:pt x="1736713" y="620406"/>
                  <a:pt x="1736713" y="558693"/>
                </a:cubicBezTo>
                <a:lnTo>
                  <a:pt x="1736713" y="111741"/>
                </a:lnTo>
                <a:cubicBezTo>
                  <a:pt x="1736713" y="50028"/>
                  <a:pt x="1686685" y="0"/>
                  <a:pt x="1624972" y="0"/>
                </a:cubicBezTo>
                <a:lnTo>
                  <a:pt x="111741" y="0"/>
                </a:lnTo>
                <a:cubicBezTo>
                  <a:pt x="50028" y="0"/>
                  <a:pt x="0" y="50028"/>
                  <a:pt x="0" y="111741"/>
                </a:cubicBezTo>
                <a:close/>
                <a:moveTo>
                  <a:pt x="558693" y="670434"/>
                </a:moveTo>
                <a:moveTo>
                  <a:pt x="0" y="111741"/>
                </a:moveTo>
              </a:path>
            </a:pathLst>
          </a:custGeom>
          <a:noFill/>
          <a:ln w="12700" cap="flat" cmpd="sng">
            <a:solidFill>
              <a:srgbClr val="A6A6A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2" name="Freeform 1612"/>
          <p:cNvSpPr/>
          <p:nvPr/>
        </p:nvSpPr>
        <p:spPr>
          <a:xfrm>
            <a:off x="5280517" y="4330683"/>
            <a:ext cx="5527156" cy="272251"/>
          </a:xfrm>
          <a:custGeom>
            <a:avLst/>
            <a:gdLst/>
            <a:ahLst/>
            <a:cxnLst/>
            <a:rect l="0" t="0" r="0" b="0"/>
            <a:pathLst>
              <a:path w="5527156" h="272251">
                <a:moveTo>
                  <a:pt x="5194406" y="181499"/>
                </a:moveTo>
                <a:lnTo>
                  <a:pt x="5194406" y="272251"/>
                </a:lnTo>
                <a:lnTo>
                  <a:pt x="5527156" y="136125"/>
                </a:lnTo>
                <a:lnTo>
                  <a:pt x="5194406" y="0"/>
                </a:lnTo>
                <a:lnTo>
                  <a:pt x="5194406" y="90750"/>
                </a:lnTo>
                <a:lnTo>
                  <a:pt x="0" y="90750"/>
                </a:lnTo>
                <a:lnTo>
                  <a:pt x="0" y="181499"/>
                </a:lnTo>
                <a:close/>
                <a:moveTo>
                  <a:pt x="-648699" y="4813317"/>
                </a:moveTo>
              </a:path>
            </a:pathLst>
          </a:custGeom>
          <a:solidFill>
            <a:srgbClr val="A6A6A6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3" name="Freeform 1613"/>
          <p:cNvSpPr/>
          <p:nvPr/>
        </p:nvSpPr>
        <p:spPr>
          <a:xfrm flipV="1">
            <a:off x="5280517" y="4330683"/>
            <a:ext cx="5527155" cy="272251"/>
          </a:xfrm>
          <a:custGeom>
            <a:avLst/>
            <a:gdLst/>
            <a:ahLst/>
            <a:cxnLst/>
            <a:rect l="0" t="0" r="0" b="0"/>
            <a:pathLst>
              <a:path w="5527155" h="272251">
                <a:moveTo>
                  <a:pt x="5194405" y="90751"/>
                </a:moveTo>
                <a:lnTo>
                  <a:pt x="5194405" y="0"/>
                </a:lnTo>
                <a:lnTo>
                  <a:pt x="5527155" y="136126"/>
                </a:lnTo>
                <a:lnTo>
                  <a:pt x="5194405" y="272251"/>
                </a:lnTo>
                <a:lnTo>
                  <a:pt x="5194405" y="181501"/>
                </a:lnTo>
                <a:lnTo>
                  <a:pt x="0" y="181501"/>
                </a:lnTo>
                <a:lnTo>
                  <a:pt x="0" y="90751"/>
                </a:lnTo>
                <a:close/>
                <a:moveTo>
                  <a:pt x="181500" y="272251"/>
                </a:moveTo>
                <a:moveTo>
                  <a:pt x="5194405" y="90751"/>
                </a:moveTo>
              </a:path>
            </a:pathLst>
          </a:custGeom>
          <a:solidFill>
            <a:srgbClr val="006600"/>
          </a:solidFill>
          <a:ln w="25400" cap="flat" cmpd="sng">
            <a:solidFill>
              <a:srgbClr val="A6A6A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4" name="Freeform 1614"/>
          <p:cNvSpPr/>
          <p:nvPr/>
        </p:nvSpPr>
        <p:spPr>
          <a:xfrm>
            <a:off x="6782560" y="4132196"/>
            <a:ext cx="2774532" cy="670434"/>
          </a:xfrm>
          <a:custGeom>
            <a:avLst/>
            <a:gdLst/>
            <a:ahLst/>
            <a:cxnLst/>
            <a:rect l="0" t="0" r="0" b="0"/>
            <a:pathLst>
              <a:path w="2774532" h="670434">
                <a:moveTo>
                  <a:pt x="0" y="558693"/>
                </a:moveTo>
                <a:lnTo>
                  <a:pt x="0" y="111741"/>
                </a:lnTo>
                <a:cubicBezTo>
                  <a:pt x="0" y="50028"/>
                  <a:pt x="50028" y="0"/>
                  <a:pt x="111741" y="0"/>
                </a:cubicBezTo>
                <a:lnTo>
                  <a:pt x="2662792" y="0"/>
                </a:lnTo>
                <a:cubicBezTo>
                  <a:pt x="2724505" y="0"/>
                  <a:pt x="2774532" y="50028"/>
                  <a:pt x="2774532" y="111741"/>
                </a:cubicBezTo>
                <a:lnTo>
                  <a:pt x="2774532" y="558693"/>
                </a:lnTo>
                <a:cubicBezTo>
                  <a:pt x="2774532" y="620406"/>
                  <a:pt x="2724505" y="670434"/>
                  <a:pt x="2662792" y="670434"/>
                </a:cubicBezTo>
                <a:lnTo>
                  <a:pt x="111741" y="670434"/>
                </a:lnTo>
                <a:cubicBezTo>
                  <a:pt x="50028" y="670434"/>
                  <a:pt x="0" y="620406"/>
                  <a:pt x="0" y="558693"/>
                </a:cubicBezTo>
                <a:close/>
                <a:moveTo>
                  <a:pt x="-2329449" y="5011804"/>
                </a:moveTo>
              </a:path>
            </a:pathLst>
          </a:custGeom>
          <a:solidFill>
            <a:srgbClr val="F2F2F2">
              <a:alpha val="10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5" name="Freeform 1615"/>
          <p:cNvSpPr/>
          <p:nvPr/>
        </p:nvSpPr>
        <p:spPr>
          <a:xfrm flipV="1">
            <a:off x="6782560" y="4132196"/>
            <a:ext cx="2774532" cy="670434"/>
          </a:xfrm>
          <a:custGeom>
            <a:avLst/>
            <a:gdLst/>
            <a:ahLst/>
            <a:cxnLst/>
            <a:rect l="0" t="0" r="0" b="0"/>
            <a:pathLst>
              <a:path w="2774532" h="670434">
                <a:moveTo>
                  <a:pt x="0" y="111741"/>
                </a:moveTo>
                <a:lnTo>
                  <a:pt x="0" y="558693"/>
                </a:lnTo>
                <a:cubicBezTo>
                  <a:pt x="0" y="620406"/>
                  <a:pt x="50028" y="670434"/>
                  <a:pt x="111741" y="670434"/>
                </a:cubicBezTo>
                <a:lnTo>
                  <a:pt x="2662791" y="670434"/>
                </a:lnTo>
                <a:cubicBezTo>
                  <a:pt x="2724504" y="670434"/>
                  <a:pt x="2774532" y="620406"/>
                  <a:pt x="2774532" y="558693"/>
                </a:cubicBezTo>
                <a:lnTo>
                  <a:pt x="2774532" y="111741"/>
                </a:lnTo>
                <a:cubicBezTo>
                  <a:pt x="2774532" y="50028"/>
                  <a:pt x="2724504" y="0"/>
                  <a:pt x="2662791" y="0"/>
                </a:cubicBezTo>
                <a:lnTo>
                  <a:pt x="111741" y="0"/>
                </a:lnTo>
                <a:cubicBezTo>
                  <a:pt x="50028" y="0"/>
                  <a:pt x="0" y="50028"/>
                  <a:pt x="0" y="111741"/>
                </a:cubicBezTo>
                <a:close/>
                <a:moveTo>
                  <a:pt x="558693" y="670434"/>
                </a:moveTo>
                <a:moveTo>
                  <a:pt x="0" y="111741"/>
                </a:moveTo>
              </a:path>
            </a:pathLst>
          </a:custGeom>
          <a:noFill/>
          <a:ln w="12700" cap="flat" cmpd="sng">
            <a:solidFill>
              <a:srgbClr val="A6A6A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6" name="Freeform 1616"/>
          <p:cNvSpPr/>
          <p:nvPr/>
        </p:nvSpPr>
        <p:spPr>
          <a:xfrm>
            <a:off x="4392890" y="4485162"/>
            <a:ext cx="2546906" cy="2462311"/>
          </a:xfrm>
          <a:custGeom>
            <a:avLst/>
            <a:gdLst/>
            <a:ahLst/>
            <a:cxnLst/>
            <a:rect l="0" t="0" r="0" b="0"/>
            <a:pathLst>
              <a:path w="2546906" h="2462311">
                <a:moveTo>
                  <a:pt x="2236480" y="2234796"/>
                </a:moveTo>
                <a:lnTo>
                  <a:pt x="2164229" y="2309605"/>
                </a:lnTo>
                <a:lnTo>
                  <a:pt x="2546906" y="2462311"/>
                </a:lnTo>
                <a:lnTo>
                  <a:pt x="2380982" y="2085177"/>
                </a:lnTo>
                <a:lnTo>
                  <a:pt x="2308731" y="2159987"/>
                </a:lnTo>
                <a:lnTo>
                  <a:pt x="72251" y="0"/>
                </a:lnTo>
                <a:lnTo>
                  <a:pt x="0" y="74808"/>
                </a:lnTo>
                <a:close/>
                <a:moveTo>
                  <a:pt x="-1968848" y="4658838"/>
                </a:moveTo>
              </a:path>
            </a:pathLst>
          </a:custGeom>
          <a:solidFill>
            <a:srgbClr val="0066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7" name="Freeform 1617"/>
          <p:cNvSpPr/>
          <p:nvPr/>
        </p:nvSpPr>
        <p:spPr>
          <a:xfrm rot="2640193" flipV="1">
            <a:off x="3939113" y="5579013"/>
            <a:ext cx="3490586" cy="312009"/>
          </a:xfrm>
          <a:custGeom>
            <a:avLst/>
            <a:gdLst/>
            <a:ahLst/>
            <a:cxnLst/>
            <a:rect l="0" t="0" r="0" b="0"/>
            <a:pathLst>
              <a:path w="3490586" h="312009">
                <a:moveTo>
                  <a:pt x="3109241" y="104004"/>
                </a:moveTo>
                <a:lnTo>
                  <a:pt x="3109241" y="0"/>
                </a:lnTo>
                <a:lnTo>
                  <a:pt x="3490586" y="156005"/>
                </a:lnTo>
                <a:lnTo>
                  <a:pt x="3109241" y="312009"/>
                </a:lnTo>
                <a:lnTo>
                  <a:pt x="3109241" y="208006"/>
                </a:lnTo>
                <a:lnTo>
                  <a:pt x="0" y="208006"/>
                </a:lnTo>
                <a:lnTo>
                  <a:pt x="0" y="104004"/>
                </a:lnTo>
                <a:close/>
                <a:moveTo>
                  <a:pt x="208005" y="312009"/>
                </a:moveTo>
                <a:moveTo>
                  <a:pt x="3109241" y="104004"/>
                </a:moveTo>
              </a:path>
            </a:pathLst>
          </a:custGeom>
          <a:noFill/>
          <a:ln w="25400" cap="flat" cmpd="sng">
            <a:solidFill>
              <a:srgbClr val="A6A6A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8" name="Freeform 1618"/>
          <p:cNvSpPr/>
          <p:nvPr/>
        </p:nvSpPr>
        <p:spPr>
          <a:xfrm>
            <a:off x="4951859" y="5017547"/>
            <a:ext cx="1637096" cy="1636935"/>
          </a:xfrm>
          <a:custGeom>
            <a:avLst/>
            <a:gdLst/>
            <a:ahLst/>
            <a:cxnLst/>
            <a:rect l="0" t="0" r="0" b="0"/>
            <a:pathLst>
              <a:path w="1637096" h="1636935">
                <a:moveTo>
                  <a:pt x="43633" y="359726"/>
                </a:moveTo>
                <a:lnTo>
                  <a:pt x="359642" y="43650"/>
                </a:lnTo>
                <a:cubicBezTo>
                  <a:pt x="403276" y="8"/>
                  <a:pt x="474026" y="0"/>
                  <a:pt x="517669" y="43633"/>
                </a:cubicBezTo>
                <a:lnTo>
                  <a:pt x="1593446" y="1119182"/>
                </a:lnTo>
                <a:cubicBezTo>
                  <a:pt x="1637089" y="1162816"/>
                  <a:pt x="1637096" y="1233566"/>
                  <a:pt x="1593463" y="1277208"/>
                </a:cubicBezTo>
                <a:lnTo>
                  <a:pt x="1277454" y="1593285"/>
                </a:lnTo>
                <a:cubicBezTo>
                  <a:pt x="1233820" y="1636927"/>
                  <a:pt x="1163070" y="1636935"/>
                  <a:pt x="1119428" y="1593301"/>
                </a:cubicBezTo>
                <a:lnTo>
                  <a:pt x="43650" y="517752"/>
                </a:lnTo>
                <a:cubicBezTo>
                  <a:pt x="8" y="474119"/>
                  <a:pt x="0" y="403368"/>
                  <a:pt x="43633" y="359726"/>
                </a:cubicBezTo>
                <a:close/>
                <a:moveTo>
                  <a:pt x="-1185132" y="4126453"/>
                </a:moveTo>
              </a:path>
            </a:pathLst>
          </a:custGeom>
          <a:solidFill>
            <a:srgbClr val="F2F2F2">
              <a:alpha val="10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9" name="Freeform 1619"/>
          <p:cNvSpPr/>
          <p:nvPr/>
        </p:nvSpPr>
        <p:spPr>
          <a:xfrm rot="2699635" flipV="1">
            <a:off x="4898058" y="5500796"/>
            <a:ext cx="1744699" cy="670433"/>
          </a:xfrm>
          <a:custGeom>
            <a:avLst/>
            <a:gdLst/>
            <a:ahLst/>
            <a:cxnLst/>
            <a:rect l="0" t="0" r="0" b="0"/>
            <a:pathLst>
              <a:path w="1744700" h="670434">
                <a:moveTo>
                  <a:pt x="0" y="111741"/>
                </a:moveTo>
                <a:lnTo>
                  <a:pt x="0" y="558693"/>
                </a:lnTo>
                <a:cubicBezTo>
                  <a:pt x="0" y="620406"/>
                  <a:pt x="50028" y="670434"/>
                  <a:pt x="111741" y="670434"/>
                </a:cubicBezTo>
                <a:lnTo>
                  <a:pt x="1632959" y="670434"/>
                </a:lnTo>
                <a:cubicBezTo>
                  <a:pt x="1694672" y="670434"/>
                  <a:pt x="1744700" y="620406"/>
                  <a:pt x="1744700" y="558693"/>
                </a:cubicBezTo>
                <a:lnTo>
                  <a:pt x="1744700" y="111741"/>
                </a:lnTo>
                <a:cubicBezTo>
                  <a:pt x="1744700" y="50028"/>
                  <a:pt x="1694672" y="0"/>
                  <a:pt x="1632959" y="0"/>
                </a:cubicBezTo>
                <a:lnTo>
                  <a:pt x="111741" y="0"/>
                </a:lnTo>
                <a:cubicBezTo>
                  <a:pt x="50028" y="0"/>
                  <a:pt x="0" y="50028"/>
                  <a:pt x="0" y="111741"/>
                </a:cubicBezTo>
                <a:close/>
                <a:moveTo>
                  <a:pt x="558693" y="670434"/>
                </a:moveTo>
                <a:moveTo>
                  <a:pt x="0" y="111741"/>
                </a:moveTo>
              </a:path>
            </a:pathLst>
          </a:custGeom>
          <a:noFill/>
          <a:ln w="12699" cap="flat" cmpd="sng">
            <a:solidFill>
              <a:srgbClr val="A6A6A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20" name="Freeform 1620"/>
          <p:cNvSpPr/>
          <p:nvPr/>
        </p:nvSpPr>
        <p:spPr>
          <a:xfrm rot="-5400000" flipV="1">
            <a:off x="10582139" y="3374325"/>
            <a:ext cx="3875137" cy="5250654"/>
          </a:xfrm>
          <a:custGeom>
            <a:avLst/>
            <a:gdLst/>
            <a:ahLst/>
            <a:cxnLst/>
            <a:rect l="0" t="0" r="0" b="0"/>
            <a:pathLst>
              <a:path w="3875137" h="5250654">
                <a:moveTo>
                  <a:pt x="321503" y="5250654"/>
                </a:moveTo>
                <a:lnTo>
                  <a:pt x="305816" y="5202336"/>
                </a:lnTo>
                <a:cubicBezTo>
                  <a:pt x="62494" y="4363488"/>
                  <a:pt x="0" y="3491838"/>
                  <a:pt x="113652" y="2638530"/>
                </a:cubicBezTo>
                <a:cubicBezTo>
                  <a:pt x="223025" y="1817361"/>
                  <a:pt x="528265" y="975723"/>
                  <a:pt x="1277738" y="593335"/>
                </a:cubicBezTo>
                <a:cubicBezTo>
                  <a:pt x="2440664" y="0"/>
                  <a:pt x="3826427" y="818058"/>
                  <a:pt x="3875137" y="2122694"/>
                </a:cubicBezTo>
              </a:path>
            </a:pathLst>
          </a:custGeom>
          <a:noFill/>
          <a:ln w="127000" cap="flat" cmpd="sng">
            <a:solidFill>
              <a:srgbClr val="006600"/>
            </a:solidFill>
            <a:miter lim="50800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accent3"/>
              </a:solidFill>
            </a:endParaRPr>
          </a:p>
        </p:txBody>
      </p:sp>
      <p:sp>
        <p:nvSpPr>
          <p:cNvPr id="1621" name="Freeform 1621"/>
          <p:cNvSpPr/>
          <p:nvPr/>
        </p:nvSpPr>
        <p:spPr>
          <a:xfrm>
            <a:off x="9524748" y="7441437"/>
            <a:ext cx="438054" cy="376874"/>
          </a:xfrm>
          <a:custGeom>
            <a:avLst/>
            <a:gdLst/>
            <a:ahLst/>
            <a:cxnLst/>
            <a:rect l="0" t="0" r="0" b="0"/>
            <a:pathLst>
              <a:path w="438054" h="376874">
                <a:moveTo>
                  <a:pt x="438054" y="0"/>
                </a:moveTo>
                <a:lnTo>
                  <a:pt x="0" y="66077"/>
                </a:lnTo>
                <a:lnTo>
                  <a:pt x="315694" y="376874"/>
                </a:lnTo>
                <a:close/>
                <a:moveTo>
                  <a:pt x="-7906962" y="1659181"/>
                </a:moveTo>
              </a:path>
            </a:pathLst>
          </a:custGeom>
          <a:solidFill>
            <a:srgbClr val="A6AAA9">
              <a:alpha val="100000"/>
            </a:srgbClr>
          </a:solidFill>
          <a:ln w="1016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22" name="Freeform 1622"/>
          <p:cNvSpPr/>
          <p:nvPr/>
        </p:nvSpPr>
        <p:spPr>
          <a:xfrm>
            <a:off x="13860107" y="5676815"/>
            <a:ext cx="1744763" cy="670609"/>
          </a:xfrm>
          <a:custGeom>
            <a:avLst/>
            <a:gdLst/>
            <a:ahLst/>
            <a:cxnLst/>
            <a:rect l="0" t="0" r="0" b="0"/>
            <a:pathLst>
              <a:path w="1744763" h="670609">
                <a:moveTo>
                  <a:pt x="50" y="558873"/>
                </a:moveTo>
                <a:lnTo>
                  <a:pt x="0" y="111921"/>
                </a:lnTo>
                <a:cubicBezTo>
                  <a:pt x="0" y="50207"/>
                  <a:pt x="50025" y="174"/>
                  <a:pt x="111734" y="168"/>
                </a:cubicBezTo>
                <a:lnTo>
                  <a:pt x="1632953" y="7"/>
                </a:lnTo>
                <a:cubicBezTo>
                  <a:pt x="1694662" y="0"/>
                  <a:pt x="1744700" y="50023"/>
                  <a:pt x="1744700" y="111736"/>
                </a:cubicBezTo>
                <a:lnTo>
                  <a:pt x="1744751" y="558687"/>
                </a:lnTo>
                <a:cubicBezTo>
                  <a:pt x="1744763" y="620401"/>
                  <a:pt x="1694738" y="670435"/>
                  <a:pt x="1633029" y="670441"/>
                </a:cubicBezTo>
                <a:lnTo>
                  <a:pt x="111810" y="670602"/>
                </a:lnTo>
                <a:cubicBezTo>
                  <a:pt x="50088" y="670609"/>
                  <a:pt x="64" y="620586"/>
                  <a:pt x="50" y="558873"/>
                </a:cubicBezTo>
                <a:close/>
                <a:moveTo>
                  <a:pt x="-10951795" y="3467185"/>
                </a:moveTo>
              </a:path>
            </a:pathLst>
          </a:custGeom>
          <a:solidFill>
            <a:srgbClr val="F2F2F2">
              <a:alpha val="10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23" name="Freeform 1623"/>
          <p:cNvSpPr/>
          <p:nvPr/>
        </p:nvSpPr>
        <p:spPr>
          <a:xfrm rot="-364" flipV="1">
            <a:off x="13860128" y="5676902"/>
            <a:ext cx="1744700" cy="670434"/>
          </a:xfrm>
          <a:custGeom>
            <a:avLst/>
            <a:gdLst/>
            <a:ahLst/>
            <a:cxnLst/>
            <a:rect l="0" t="0" r="0" b="0"/>
            <a:pathLst>
              <a:path w="1744700" h="670434">
                <a:moveTo>
                  <a:pt x="0" y="111741"/>
                </a:moveTo>
                <a:lnTo>
                  <a:pt x="0" y="558693"/>
                </a:lnTo>
                <a:cubicBezTo>
                  <a:pt x="0" y="620406"/>
                  <a:pt x="50028" y="670434"/>
                  <a:pt x="111741" y="670434"/>
                </a:cubicBezTo>
                <a:lnTo>
                  <a:pt x="1632959" y="670434"/>
                </a:lnTo>
                <a:cubicBezTo>
                  <a:pt x="1694672" y="670434"/>
                  <a:pt x="1744700" y="620406"/>
                  <a:pt x="1744700" y="558693"/>
                </a:cubicBezTo>
                <a:lnTo>
                  <a:pt x="1744700" y="111741"/>
                </a:lnTo>
                <a:cubicBezTo>
                  <a:pt x="1744700" y="50028"/>
                  <a:pt x="1694672" y="0"/>
                  <a:pt x="1632959" y="0"/>
                </a:cubicBezTo>
                <a:lnTo>
                  <a:pt x="111741" y="0"/>
                </a:lnTo>
                <a:cubicBezTo>
                  <a:pt x="50028" y="0"/>
                  <a:pt x="0" y="50028"/>
                  <a:pt x="0" y="111741"/>
                </a:cubicBezTo>
                <a:close/>
                <a:moveTo>
                  <a:pt x="558693" y="670434"/>
                </a:moveTo>
                <a:moveTo>
                  <a:pt x="0" y="111741"/>
                </a:moveTo>
              </a:path>
            </a:pathLst>
          </a:custGeom>
          <a:noFill/>
          <a:ln w="12700" cap="flat" cmpd="sng">
            <a:solidFill>
              <a:srgbClr val="A6A6A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24" name="Picture 1624"/>
          <p:cNvPicPr>
            <a:picLocks noChangeArrowheads="1"/>
          </p:cNvPicPr>
          <p:nvPr/>
        </p:nvPicPr>
        <p:blipFill>
          <a:blip r:embed="rId2">
            <a:alphaModFix amt="34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43" y="6209364"/>
            <a:ext cx="2746851" cy="2746846"/>
          </a:xfrm>
          <a:prstGeom prst="rect">
            <a:avLst/>
          </a:prstGeom>
          <a:noFill/>
        </p:spPr>
      </p:pic>
      <p:sp>
        <p:nvSpPr>
          <p:cNvPr id="1625" name="Freeform 1625"/>
          <p:cNvSpPr/>
          <p:nvPr/>
        </p:nvSpPr>
        <p:spPr>
          <a:xfrm>
            <a:off x="6729434" y="6090454"/>
            <a:ext cx="2959269" cy="2959265"/>
          </a:xfrm>
          <a:custGeom>
            <a:avLst/>
            <a:gdLst/>
            <a:ahLst/>
            <a:cxnLst/>
            <a:rect l="0" t="0" r="0" b="0"/>
            <a:pathLst>
              <a:path w="2959269" h="2959265">
                <a:moveTo>
                  <a:pt x="2432832" y="526436"/>
                </a:moveTo>
                <a:cubicBezTo>
                  <a:pt x="2959269" y="1052872"/>
                  <a:pt x="2959269" y="1906393"/>
                  <a:pt x="2432832" y="2432829"/>
                </a:cubicBezTo>
                <a:cubicBezTo>
                  <a:pt x="1906395" y="2959265"/>
                  <a:pt x="1052873" y="2959265"/>
                  <a:pt x="526437" y="2432829"/>
                </a:cubicBezTo>
                <a:cubicBezTo>
                  <a:pt x="0" y="1906393"/>
                  <a:pt x="0" y="1052872"/>
                  <a:pt x="526437" y="526436"/>
                </a:cubicBezTo>
                <a:cubicBezTo>
                  <a:pt x="1052873" y="0"/>
                  <a:pt x="1906395" y="0"/>
                  <a:pt x="2432832" y="526436"/>
                </a:cubicBezTo>
                <a:close/>
                <a:moveTo>
                  <a:pt x="-4202324" y="3053546"/>
                </a:moveTo>
              </a:path>
            </a:pathLst>
          </a:custGeom>
          <a:solidFill>
            <a:srgbClr val="0066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accent3"/>
              </a:solidFill>
            </a:endParaRPr>
          </a:p>
        </p:txBody>
      </p:sp>
      <p:pic>
        <p:nvPicPr>
          <p:cNvPr id="1626" name="Picture 147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26300" y="6718300"/>
            <a:ext cx="1968500" cy="1651000"/>
          </a:xfrm>
          <a:prstGeom prst="rect">
            <a:avLst/>
          </a:prstGeom>
          <a:noFill/>
        </p:spPr>
      </p:pic>
      <p:pic>
        <p:nvPicPr>
          <p:cNvPr id="1627" name="Picture 1627"/>
          <p:cNvPicPr>
            <a:picLocks noChangeArrowheads="1"/>
          </p:cNvPicPr>
          <p:nvPr/>
        </p:nvPicPr>
        <p:blipFill>
          <a:blip r:embed="rId2">
            <a:alphaModFix amt="34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67113" y="2146139"/>
            <a:ext cx="2746851" cy="2746846"/>
          </a:xfrm>
          <a:prstGeom prst="rect">
            <a:avLst/>
          </a:prstGeom>
          <a:noFill/>
        </p:spPr>
      </p:pic>
      <p:sp>
        <p:nvSpPr>
          <p:cNvPr id="1628" name="Freeform 1628"/>
          <p:cNvSpPr/>
          <p:nvPr/>
        </p:nvSpPr>
        <p:spPr>
          <a:xfrm>
            <a:off x="3060904" y="2027230"/>
            <a:ext cx="2959269" cy="2959264"/>
          </a:xfrm>
          <a:custGeom>
            <a:avLst/>
            <a:gdLst/>
            <a:ahLst/>
            <a:cxnLst/>
            <a:rect l="0" t="0" r="0" b="0"/>
            <a:pathLst>
              <a:path w="2959269" h="2959264">
                <a:moveTo>
                  <a:pt x="2432832" y="526436"/>
                </a:moveTo>
                <a:cubicBezTo>
                  <a:pt x="2959269" y="1052871"/>
                  <a:pt x="2959269" y="1906392"/>
                  <a:pt x="2432832" y="2432829"/>
                </a:cubicBezTo>
                <a:cubicBezTo>
                  <a:pt x="1906396" y="2959264"/>
                  <a:pt x="1052873" y="2959264"/>
                  <a:pt x="526437" y="2432829"/>
                </a:cubicBezTo>
                <a:cubicBezTo>
                  <a:pt x="0" y="1906392"/>
                  <a:pt x="0" y="1052871"/>
                  <a:pt x="526437" y="526436"/>
                </a:cubicBezTo>
                <a:cubicBezTo>
                  <a:pt x="1052873" y="0"/>
                  <a:pt x="1906396" y="0"/>
                  <a:pt x="2432832" y="526436"/>
                </a:cubicBezTo>
                <a:close/>
                <a:moveTo>
                  <a:pt x="3529430" y="7116770"/>
                </a:moveTo>
              </a:path>
            </a:pathLst>
          </a:custGeom>
          <a:solidFill>
            <a:srgbClr val="008DC1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29" name="Picture 1629"/>
          <p:cNvPicPr>
            <a:picLocks noChangeArrowheads="1"/>
          </p:cNvPicPr>
          <p:nvPr/>
        </p:nvPicPr>
        <p:blipFill>
          <a:blip r:embed="rId4">
            <a:alphaModFix amt="34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51057" y="2123400"/>
            <a:ext cx="2746851" cy="2746851"/>
          </a:xfrm>
          <a:prstGeom prst="rect">
            <a:avLst/>
          </a:prstGeom>
          <a:noFill/>
        </p:spPr>
      </p:pic>
      <p:sp>
        <p:nvSpPr>
          <p:cNvPr id="1630" name="Freeform 1630"/>
          <p:cNvSpPr/>
          <p:nvPr/>
        </p:nvSpPr>
        <p:spPr>
          <a:xfrm>
            <a:off x="10344848" y="2004491"/>
            <a:ext cx="2959265" cy="2959270"/>
          </a:xfrm>
          <a:custGeom>
            <a:avLst/>
            <a:gdLst/>
            <a:ahLst/>
            <a:cxnLst/>
            <a:rect l="0" t="0" r="0" b="0"/>
            <a:pathLst>
              <a:path w="2959265" h="2959270">
                <a:moveTo>
                  <a:pt x="2432837" y="526436"/>
                </a:moveTo>
                <a:cubicBezTo>
                  <a:pt x="2959265" y="1052874"/>
                  <a:pt x="2959265" y="1906397"/>
                  <a:pt x="2432837" y="2432834"/>
                </a:cubicBezTo>
                <a:cubicBezTo>
                  <a:pt x="1906396" y="2959270"/>
                  <a:pt x="1052873" y="2959270"/>
                  <a:pt x="526437" y="2432834"/>
                </a:cubicBezTo>
                <a:cubicBezTo>
                  <a:pt x="0" y="1906397"/>
                  <a:pt x="0" y="1052874"/>
                  <a:pt x="526437" y="526436"/>
                </a:cubicBezTo>
                <a:cubicBezTo>
                  <a:pt x="1052873" y="0"/>
                  <a:pt x="1906396" y="0"/>
                  <a:pt x="2432837" y="526436"/>
                </a:cubicBezTo>
                <a:close/>
                <a:moveTo>
                  <a:pt x="-3731775" y="7139509"/>
                </a:moveTo>
              </a:path>
            </a:pathLst>
          </a:custGeom>
          <a:solidFill>
            <a:srgbClr val="008DC1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31" name="Picture 163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4100" y="2578100"/>
            <a:ext cx="1803400" cy="1790700"/>
          </a:xfrm>
          <a:prstGeom prst="rect">
            <a:avLst/>
          </a:prstGeom>
          <a:noFill/>
        </p:spPr>
      </p:pic>
      <p:sp>
        <p:nvSpPr>
          <p:cNvPr id="1632" name="Freeform 1632"/>
          <p:cNvSpPr/>
          <p:nvPr/>
        </p:nvSpPr>
        <p:spPr>
          <a:xfrm flipV="1">
            <a:off x="3612080" y="3715085"/>
            <a:ext cx="1780353" cy="638378"/>
          </a:xfrm>
          <a:custGeom>
            <a:avLst/>
            <a:gdLst/>
            <a:ahLst/>
            <a:cxnLst/>
            <a:rect l="0" t="0" r="0" b="0"/>
            <a:pathLst>
              <a:path w="736600" h="264591">
                <a:moveTo>
                  <a:pt x="447433" y="264591"/>
                </a:moveTo>
                <a:cubicBezTo>
                  <a:pt x="591553" y="200545"/>
                  <a:pt x="736600" y="162890"/>
                  <a:pt x="736600" y="50800"/>
                </a:cubicBezTo>
                <a:lnTo>
                  <a:pt x="736600" y="0"/>
                </a:lnTo>
                <a:lnTo>
                  <a:pt x="0" y="0"/>
                </a:lnTo>
                <a:lnTo>
                  <a:pt x="1054" y="47625"/>
                </a:lnTo>
                <a:cubicBezTo>
                  <a:pt x="0" y="162890"/>
                  <a:pt x="145034" y="200545"/>
                  <a:pt x="289153" y="264591"/>
                </a:cubicBezTo>
                <a:lnTo>
                  <a:pt x="447433" y="264591"/>
                </a:lnTo>
                <a:close/>
                <a:moveTo>
                  <a:pt x="0" y="264591"/>
                </a:moveTo>
                <a:moveTo>
                  <a:pt x="447433" y="264591"/>
                </a:moveTo>
              </a:path>
            </a:pathLst>
          </a:custGeom>
          <a:noFill/>
          <a:ln w="61282" cap="rnd" cmpd="sng">
            <a:solidFill>
              <a:srgbClr val="231F2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33" name="Picture 163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9380" y="3702385"/>
            <a:ext cx="1805753" cy="663779"/>
          </a:xfrm>
          <a:prstGeom prst="rect">
            <a:avLst/>
          </a:prstGeom>
          <a:noFill/>
        </p:spPr>
      </p:pic>
      <p:sp>
        <p:nvSpPr>
          <p:cNvPr id="1634" name="Freeform 1634"/>
          <p:cNvSpPr/>
          <p:nvPr/>
        </p:nvSpPr>
        <p:spPr>
          <a:xfrm flipV="1">
            <a:off x="3612080" y="3715085"/>
            <a:ext cx="1780353" cy="638378"/>
          </a:xfrm>
          <a:custGeom>
            <a:avLst/>
            <a:gdLst/>
            <a:ahLst/>
            <a:cxnLst/>
            <a:rect l="0" t="0" r="0" b="0"/>
            <a:pathLst>
              <a:path w="736600" h="264591">
                <a:moveTo>
                  <a:pt x="165106" y="212110"/>
                </a:moveTo>
                <a:cubicBezTo>
                  <a:pt x="165106" y="116035"/>
                  <a:pt x="368306" y="96273"/>
                  <a:pt x="368306" y="211"/>
                </a:cubicBezTo>
                <a:cubicBezTo>
                  <a:pt x="368306" y="96272"/>
                  <a:pt x="571506" y="116122"/>
                  <a:pt x="571506" y="212198"/>
                </a:cubicBezTo>
                <a:cubicBezTo>
                  <a:pt x="591553" y="200545"/>
                  <a:pt x="736600" y="162890"/>
                  <a:pt x="736600" y="50800"/>
                </a:cubicBezTo>
                <a:lnTo>
                  <a:pt x="736600" y="0"/>
                </a:lnTo>
                <a:lnTo>
                  <a:pt x="0" y="0"/>
                </a:lnTo>
                <a:lnTo>
                  <a:pt x="1054" y="47625"/>
                </a:lnTo>
                <a:cubicBezTo>
                  <a:pt x="0" y="162890"/>
                  <a:pt x="145034" y="200545"/>
                  <a:pt x="289153" y="264591"/>
                </a:cubicBezTo>
              </a:path>
            </a:pathLst>
          </a:custGeom>
          <a:noFill/>
          <a:ln w="61282" cap="rnd" cmpd="sng">
            <a:solidFill>
              <a:srgbClr val="231F2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35" name="Picture 1635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15438" y="2872147"/>
            <a:ext cx="973637" cy="952634"/>
          </a:xfrm>
          <a:prstGeom prst="rect">
            <a:avLst/>
          </a:prstGeom>
          <a:noFill/>
        </p:spPr>
      </p:pic>
      <p:sp>
        <p:nvSpPr>
          <p:cNvPr id="1636" name="Freeform 1636"/>
          <p:cNvSpPr/>
          <p:nvPr/>
        </p:nvSpPr>
        <p:spPr>
          <a:xfrm flipV="1">
            <a:off x="3999107" y="2884847"/>
            <a:ext cx="1006298" cy="927233"/>
          </a:xfrm>
          <a:custGeom>
            <a:avLst/>
            <a:gdLst/>
            <a:ahLst/>
            <a:cxnLst/>
            <a:rect l="0" t="0" r="0" b="0"/>
            <a:pathLst>
              <a:path w="416344" h="384314">
                <a:moveTo>
                  <a:pt x="208178" y="0"/>
                </a:moveTo>
                <a:cubicBezTo>
                  <a:pt x="256209" y="16014"/>
                  <a:pt x="352297" y="64046"/>
                  <a:pt x="368299" y="160121"/>
                </a:cubicBezTo>
                <a:cubicBezTo>
                  <a:pt x="416344" y="160121"/>
                  <a:pt x="416344" y="256210"/>
                  <a:pt x="368299" y="256210"/>
                </a:cubicBezTo>
                <a:lnTo>
                  <a:pt x="352297" y="320256"/>
                </a:lnTo>
                <a:cubicBezTo>
                  <a:pt x="224193" y="320256"/>
                  <a:pt x="224193" y="368300"/>
                  <a:pt x="208178" y="384314"/>
                </a:cubicBezTo>
                <a:cubicBezTo>
                  <a:pt x="192163" y="368300"/>
                  <a:pt x="192163" y="320256"/>
                  <a:pt x="64058" y="320256"/>
                </a:cubicBezTo>
                <a:lnTo>
                  <a:pt x="48044" y="256210"/>
                </a:lnTo>
                <a:cubicBezTo>
                  <a:pt x="0" y="256210"/>
                  <a:pt x="0" y="160121"/>
                  <a:pt x="48044" y="160121"/>
                </a:cubicBezTo>
                <a:cubicBezTo>
                  <a:pt x="64058" y="64046"/>
                  <a:pt x="160134" y="16014"/>
                  <a:pt x="208178" y="0"/>
                </a:cubicBezTo>
                <a:lnTo>
                  <a:pt x="208178" y="0"/>
                </a:lnTo>
                <a:close/>
                <a:moveTo>
                  <a:pt x="396325" y="384314"/>
                </a:moveTo>
                <a:moveTo>
                  <a:pt x="208178" y="0"/>
                </a:moveTo>
              </a:path>
            </a:pathLst>
          </a:custGeom>
          <a:noFill/>
          <a:ln w="61282" cap="rnd" cmpd="sng">
            <a:solidFill>
              <a:srgbClr val="231F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37" name="Freeform 1637"/>
          <p:cNvSpPr/>
          <p:nvPr/>
        </p:nvSpPr>
        <p:spPr>
          <a:xfrm flipV="1">
            <a:off x="4270047" y="3189997"/>
            <a:ext cx="154827" cy="42680"/>
          </a:xfrm>
          <a:custGeom>
            <a:avLst/>
            <a:gdLst/>
            <a:ahLst/>
            <a:cxnLst/>
            <a:rect l="0" t="0" r="0" b="0"/>
            <a:pathLst>
              <a:path w="64058" h="17690">
                <a:moveTo>
                  <a:pt x="0" y="0"/>
                </a:moveTo>
                <a:cubicBezTo>
                  <a:pt x="0" y="17690"/>
                  <a:pt x="14350" y="16015"/>
                  <a:pt x="32029" y="16015"/>
                </a:cubicBezTo>
                <a:cubicBezTo>
                  <a:pt x="49720" y="16015"/>
                  <a:pt x="64058" y="17690"/>
                  <a:pt x="64058" y="0"/>
                </a:cubicBezTo>
              </a:path>
            </a:pathLst>
          </a:custGeom>
          <a:noFill/>
          <a:ln w="61282" cap="rnd" cmpd="sng">
            <a:solidFill>
              <a:srgbClr val="231F2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38" name="Freeform 1638"/>
          <p:cNvSpPr/>
          <p:nvPr/>
        </p:nvSpPr>
        <p:spPr>
          <a:xfrm flipV="1">
            <a:off x="4579672" y="3189997"/>
            <a:ext cx="154827" cy="42680"/>
          </a:xfrm>
          <a:custGeom>
            <a:avLst/>
            <a:gdLst/>
            <a:ahLst/>
            <a:cxnLst/>
            <a:rect l="0" t="0" r="0" b="0"/>
            <a:pathLst>
              <a:path w="64058" h="17690">
                <a:moveTo>
                  <a:pt x="0" y="0"/>
                </a:moveTo>
                <a:cubicBezTo>
                  <a:pt x="0" y="17690"/>
                  <a:pt x="14338" y="16015"/>
                  <a:pt x="32029" y="16015"/>
                </a:cubicBezTo>
                <a:cubicBezTo>
                  <a:pt x="49707" y="16015"/>
                  <a:pt x="64058" y="17690"/>
                  <a:pt x="64058" y="0"/>
                </a:cubicBezTo>
              </a:path>
            </a:pathLst>
          </a:custGeom>
          <a:noFill/>
          <a:ln w="61282" cap="rnd" cmpd="sng">
            <a:solidFill>
              <a:srgbClr val="231F2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39" name="Picture 1639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07850" y="3630711"/>
            <a:ext cx="25400" cy="25400"/>
          </a:xfrm>
          <a:prstGeom prst="rect">
            <a:avLst/>
          </a:prstGeom>
          <a:noFill/>
        </p:spPr>
      </p:pic>
      <p:pic>
        <p:nvPicPr>
          <p:cNvPr id="1640" name="Picture 1640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02760" y="3708529"/>
            <a:ext cx="1768778" cy="631356"/>
          </a:xfrm>
          <a:prstGeom prst="rect">
            <a:avLst/>
          </a:prstGeom>
          <a:noFill/>
        </p:spPr>
      </p:pic>
      <p:sp>
        <p:nvSpPr>
          <p:cNvPr id="1641" name="Freeform 1641"/>
          <p:cNvSpPr/>
          <p:nvPr/>
        </p:nvSpPr>
        <p:spPr>
          <a:xfrm flipV="1">
            <a:off x="11015460" y="3721229"/>
            <a:ext cx="1743381" cy="605954"/>
          </a:xfrm>
          <a:custGeom>
            <a:avLst/>
            <a:gdLst/>
            <a:ahLst/>
            <a:cxnLst/>
            <a:rect l="0" t="0" r="0" b="0"/>
            <a:pathLst>
              <a:path w="736600" h="256209">
                <a:moveTo>
                  <a:pt x="286829" y="255778"/>
                </a:moveTo>
                <a:lnTo>
                  <a:pt x="83121" y="200012"/>
                </a:lnTo>
                <a:cubicBezTo>
                  <a:pt x="33121" y="181267"/>
                  <a:pt x="0" y="129603"/>
                  <a:pt x="0" y="76200"/>
                </a:cubicBezTo>
                <a:lnTo>
                  <a:pt x="0" y="0"/>
                </a:lnTo>
                <a:lnTo>
                  <a:pt x="736600" y="0"/>
                </a:lnTo>
                <a:lnTo>
                  <a:pt x="736600" y="76200"/>
                </a:lnTo>
                <a:cubicBezTo>
                  <a:pt x="736600" y="129603"/>
                  <a:pt x="703478" y="181267"/>
                  <a:pt x="653465" y="200012"/>
                </a:cubicBezTo>
                <a:lnTo>
                  <a:pt x="450392" y="256209"/>
                </a:lnTo>
                <a:lnTo>
                  <a:pt x="286829" y="255778"/>
                </a:lnTo>
                <a:close/>
                <a:moveTo>
                  <a:pt x="431" y="256209"/>
                </a:moveTo>
                <a:moveTo>
                  <a:pt x="286829" y="255778"/>
                </a:moveTo>
              </a:path>
            </a:pathLst>
          </a:custGeom>
          <a:noFill/>
          <a:ln w="60073" cap="rnd" cmpd="sng">
            <a:solidFill>
              <a:srgbClr val="231F2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42" name="Picture 1642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81160" y="2572353"/>
            <a:ext cx="1011986" cy="688215"/>
          </a:xfrm>
          <a:prstGeom prst="rect">
            <a:avLst/>
          </a:prstGeom>
          <a:noFill/>
        </p:spPr>
      </p:pic>
      <p:sp>
        <p:nvSpPr>
          <p:cNvPr id="1643" name="Freeform 1643"/>
          <p:cNvSpPr/>
          <p:nvPr/>
        </p:nvSpPr>
        <p:spPr>
          <a:xfrm flipV="1">
            <a:off x="11356549" y="2585053"/>
            <a:ext cx="1061207" cy="662813"/>
          </a:xfrm>
          <a:custGeom>
            <a:avLst/>
            <a:gdLst/>
            <a:ahLst/>
            <a:cxnLst/>
            <a:rect l="0" t="0" r="0" b="0"/>
            <a:pathLst>
              <a:path w="448373" h="280250">
                <a:moveTo>
                  <a:pt x="415962" y="0"/>
                </a:moveTo>
                <a:lnTo>
                  <a:pt x="432358" y="120116"/>
                </a:lnTo>
                <a:cubicBezTo>
                  <a:pt x="432358" y="120116"/>
                  <a:pt x="448373" y="280250"/>
                  <a:pt x="224180" y="280250"/>
                </a:cubicBezTo>
                <a:cubicBezTo>
                  <a:pt x="0" y="280250"/>
                  <a:pt x="16014" y="120116"/>
                  <a:pt x="16014" y="120116"/>
                </a:cubicBezTo>
                <a:lnTo>
                  <a:pt x="32384" y="0"/>
                </a:lnTo>
              </a:path>
            </a:pathLst>
          </a:custGeom>
          <a:noFill/>
          <a:ln w="60073" cap="rnd" cmpd="sng">
            <a:solidFill>
              <a:srgbClr val="231F2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44" name="Picture 1644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47059" y="3973627"/>
            <a:ext cx="480181" cy="366254"/>
          </a:xfrm>
          <a:prstGeom prst="rect">
            <a:avLst/>
          </a:prstGeom>
          <a:noFill/>
        </p:spPr>
      </p:pic>
      <p:sp>
        <p:nvSpPr>
          <p:cNvPr id="1645" name="Freeform 1645"/>
          <p:cNvSpPr/>
          <p:nvPr/>
        </p:nvSpPr>
        <p:spPr>
          <a:xfrm flipV="1">
            <a:off x="11659759" y="3986327"/>
            <a:ext cx="454782" cy="340852"/>
          </a:xfrm>
          <a:custGeom>
            <a:avLst/>
            <a:gdLst/>
            <a:ahLst/>
            <a:cxnLst/>
            <a:rect l="0" t="0" r="0" b="0"/>
            <a:pathLst>
              <a:path w="192151" h="144119">
                <a:moveTo>
                  <a:pt x="96075" y="144119"/>
                </a:moveTo>
                <a:lnTo>
                  <a:pt x="0" y="0"/>
                </a:lnTo>
                <a:lnTo>
                  <a:pt x="192151" y="0"/>
                </a:lnTo>
                <a:lnTo>
                  <a:pt x="96075" y="144119"/>
                </a:lnTo>
                <a:close/>
                <a:moveTo>
                  <a:pt x="0" y="144119"/>
                </a:moveTo>
                <a:moveTo>
                  <a:pt x="96075" y="144119"/>
                </a:moveTo>
              </a:path>
            </a:pathLst>
          </a:custGeom>
          <a:noFill/>
          <a:ln w="60073" cap="flat" cmpd="sng">
            <a:solidFill>
              <a:srgbClr val="231F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46" name="Picture 1646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84276" y="3764018"/>
            <a:ext cx="205748" cy="235024"/>
          </a:xfrm>
          <a:prstGeom prst="rect">
            <a:avLst/>
          </a:prstGeom>
          <a:noFill/>
        </p:spPr>
      </p:pic>
      <p:sp>
        <p:nvSpPr>
          <p:cNvPr id="1647" name="Freeform 1647"/>
          <p:cNvSpPr/>
          <p:nvPr/>
        </p:nvSpPr>
        <p:spPr>
          <a:xfrm flipV="1">
            <a:off x="11796976" y="3776718"/>
            <a:ext cx="180349" cy="209624"/>
          </a:xfrm>
          <a:custGeom>
            <a:avLst/>
            <a:gdLst/>
            <a:ahLst/>
            <a:cxnLst/>
            <a:rect l="0" t="0" r="0" b="0"/>
            <a:pathLst>
              <a:path w="76200" h="88633">
                <a:moveTo>
                  <a:pt x="0" y="88633"/>
                </a:moveTo>
                <a:lnTo>
                  <a:pt x="0" y="46393"/>
                </a:lnTo>
                <a:cubicBezTo>
                  <a:pt x="0" y="19863"/>
                  <a:pt x="11557" y="0"/>
                  <a:pt x="38100" y="0"/>
                </a:cubicBezTo>
                <a:cubicBezTo>
                  <a:pt x="64643" y="0"/>
                  <a:pt x="76200" y="19863"/>
                  <a:pt x="76200" y="46393"/>
                </a:cubicBezTo>
                <a:lnTo>
                  <a:pt x="76200" y="88633"/>
                </a:lnTo>
              </a:path>
            </a:pathLst>
          </a:custGeom>
          <a:noFill/>
          <a:ln w="60073" cap="flat" cmpd="sng">
            <a:solidFill>
              <a:srgbClr val="231F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48" name="Picture 1648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10162" y="2837479"/>
            <a:ext cx="953946" cy="972180"/>
          </a:xfrm>
          <a:prstGeom prst="rect">
            <a:avLst/>
          </a:prstGeom>
          <a:noFill/>
        </p:spPr>
      </p:pic>
      <p:sp>
        <p:nvSpPr>
          <p:cNvPr id="1649" name="Freeform 1649"/>
          <p:cNvSpPr/>
          <p:nvPr/>
        </p:nvSpPr>
        <p:spPr>
          <a:xfrm flipV="1">
            <a:off x="11394436" y="2850179"/>
            <a:ext cx="985400" cy="946778"/>
          </a:xfrm>
          <a:custGeom>
            <a:avLst/>
            <a:gdLst/>
            <a:ahLst/>
            <a:cxnLst/>
            <a:rect l="0" t="0" r="0" b="0"/>
            <a:pathLst>
              <a:path w="416344" h="400316">
                <a:moveTo>
                  <a:pt x="208178" y="0"/>
                </a:moveTo>
                <a:cubicBezTo>
                  <a:pt x="256209" y="0"/>
                  <a:pt x="368299" y="64059"/>
                  <a:pt x="368299" y="160121"/>
                </a:cubicBezTo>
                <a:cubicBezTo>
                  <a:pt x="416344" y="160121"/>
                  <a:pt x="416344" y="256210"/>
                  <a:pt x="368299" y="256210"/>
                </a:cubicBezTo>
                <a:lnTo>
                  <a:pt x="352297" y="336270"/>
                </a:lnTo>
                <a:cubicBezTo>
                  <a:pt x="224193" y="336270"/>
                  <a:pt x="224193" y="384315"/>
                  <a:pt x="208178" y="400316"/>
                </a:cubicBezTo>
                <a:cubicBezTo>
                  <a:pt x="192163" y="384315"/>
                  <a:pt x="192163" y="336270"/>
                  <a:pt x="64058" y="336270"/>
                </a:cubicBezTo>
                <a:lnTo>
                  <a:pt x="48044" y="256210"/>
                </a:lnTo>
                <a:cubicBezTo>
                  <a:pt x="0" y="256210"/>
                  <a:pt x="0" y="160121"/>
                  <a:pt x="48044" y="160121"/>
                </a:cubicBezTo>
                <a:cubicBezTo>
                  <a:pt x="48044" y="64059"/>
                  <a:pt x="160134" y="0"/>
                  <a:pt x="208178" y="0"/>
                </a:cubicBezTo>
                <a:lnTo>
                  <a:pt x="208178" y="0"/>
                </a:lnTo>
                <a:close/>
                <a:moveTo>
                  <a:pt x="412327" y="400316"/>
                </a:moveTo>
                <a:moveTo>
                  <a:pt x="208178" y="0"/>
                </a:moveTo>
              </a:path>
            </a:pathLst>
          </a:custGeom>
          <a:noFill/>
          <a:ln w="60073" cap="rnd" cmpd="sng">
            <a:solidFill>
              <a:srgbClr val="231F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50" name="Freeform 1650"/>
          <p:cNvSpPr/>
          <p:nvPr/>
        </p:nvSpPr>
        <p:spPr>
          <a:xfrm flipV="1">
            <a:off x="11659747" y="3225019"/>
            <a:ext cx="151612" cy="41838"/>
          </a:xfrm>
          <a:custGeom>
            <a:avLst/>
            <a:gdLst/>
            <a:ahLst/>
            <a:cxnLst/>
            <a:rect l="0" t="0" r="0" b="0"/>
            <a:pathLst>
              <a:path w="64058" h="17690">
                <a:moveTo>
                  <a:pt x="0" y="0"/>
                </a:moveTo>
                <a:cubicBezTo>
                  <a:pt x="0" y="17690"/>
                  <a:pt x="14350" y="16015"/>
                  <a:pt x="32016" y="16015"/>
                </a:cubicBezTo>
                <a:cubicBezTo>
                  <a:pt x="49720" y="16015"/>
                  <a:pt x="64058" y="17690"/>
                  <a:pt x="64058" y="0"/>
                </a:cubicBezTo>
              </a:path>
            </a:pathLst>
          </a:custGeom>
          <a:noFill/>
          <a:ln w="60073" cap="rnd" cmpd="sng">
            <a:solidFill>
              <a:srgbClr val="231F2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51" name="Freeform 1651"/>
          <p:cNvSpPr/>
          <p:nvPr/>
        </p:nvSpPr>
        <p:spPr>
          <a:xfrm flipV="1">
            <a:off x="11962942" y="3225019"/>
            <a:ext cx="151612" cy="41838"/>
          </a:xfrm>
          <a:custGeom>
            <a:avLst/>
            <a:gdLst/>
            <a:ahLst/>
            <a:cxnLst/>
            <a:rect l="0" t="0" r="0" b="0"/>
            <a:pathLst>
              <a:path w="64058" h="17690">
                <a:moveTo>
                  <a:pt x="0" y="0"/>
                </a:moveTo>
                <a:cubicBezTo>
                  <a:pt x="0" y="17690"/>
                  <a:pt x="14338" y="16015"/>
                  <a:pt x="32029" y="16015"/>
                </a:cubicBezTo>
                <a:cubicBezTo>
                  <a:pt x="49720" y="16015"/>
                  <a:pt x="64058" y="17690"/>
                  <a:pt x="64058" y="0"/>
                </a:cubicBezTo>
              </a:path>
            </a:pathLst>
          </a:custGeom>
          <a:noFill/>
          <a:ln w="60073" cap="rnd" cmpd="sng">
            <a:solidFill>
              <a:srgbClr val="231F2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52" name="Freeform 1652"/>
          <p:cNvSpPr/>
          <p:nvPr/>
        </p:nvSpPr>
        <p:spPr>
          <a:xfrm flipV="1">
            <a:off x="12307967" y="4086881"/>
            <a:ext cx="240466" cy="0"/>
          </a:xfrm>
          <a:custGeom>
            <a:avLst/>
            <a:gdLst/>
            <a:ahLst/>
            <a:cxnLst/>
            <a:rect l="0" t="0" r="0" b="0"/>
            <a:pathLst>
              <a:path w="101600">
                <a:moveTo>
                  <a:pt x="0" y="0"/>
                </a:moveTo>
                <a:lnTo>
                  <a:pt x="101600" y="0"/>
                </a:lnTo>
              </a:path>
            </a:pathLst>
          </a:custGeom>
          <a:noFill/>
          <a:ln w="60073" cap="flat" cmpd="sng">
            <a:solidFill>
              <a:srgbClr val="231F2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53" name="Picture 1653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45800" y="2716235"/>
            <a:ext cx="25400" cy="25400"/>
          </a:xfrm>
          <a:prstGeom prst="rect">
            <a:avLst/>
          </a:prstGeom>
          <a:noFill/>
        </p:spPr>
      </p:pic>
      <p:pic>
        <p:nvPicPr>
          <p:cNvPr id="1654" name="Picture 1654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45800" y="2686198"/>
            <a:ext cx="25400" cy="25400"/>
          </a:xfrm>
          <a:prstGeom prst="rect">
            <a:avLst/>
          </a:prstGeom>
          <a:noFill/>
        </p:spPr>
      </p:pic>
      <p:sp>
        <p:nvSpPr>
          <p:cNvPr id="1655" name="Rectangle 1655"/>
          <p:cNvSpPr/>
          <p:nvPr/>
        </p:nvSpPr>
        <p:spPr>
          <a:xfrm>
            <a:off x="4657085" y="370130"/>
            <a:ext cx="6828792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0" b="1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Map</a:t>
            </a:r>
            <a:r>
              <a:rPr lang="ro-RO" sz="6000" b="1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are</a:t>
            </a:r>
            <a:r>
              <a:rPr lang="en-US" sz="6000" b="1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ro-RO" sz="6000" b="1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pe</a:t>
            </a:r>
            <a:r>
              <a:rPr lang="en-US" sz="6000" b="1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 L</a:t>
            </a:r>
            <a:r>
              <a:rPr lang="ro-RO" sz="6000" b="1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imbaj</a:t>
            </a:r>
            <a:endParaRPr lang="en-US" sz="6000" b="1" spc="0" baseline="0" dirty="0">
              <a:solidFill>
                <a:srgbClr val="006600"/>
              </a:solidFill>
              <a:latin typeface="Elsie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56" name="Rectangle 1656"/>
          <p:cNvSpPr/>
          <p:nvPr/>
        </p:nvSpPr>
        <p:spPr>
          <a:xfrm rot="-2940302">
            <a:off x="9999159" y="5499349"/>
            <a:ext cx="1141338" cy="49231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199" b="1" i="0" spc="0" baseline="0" dirty="0">
                <a:solidFill>
                  <a:srgbClr val="773F9B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VERB</a:t>
            </a:r>
          </a:p>
        </p:txBody>
      </p:sp>
      <p:sp>
        <p:nvSpPr>
          <p:cNvPr id="1658" name="Rectangle 1658"/>
          <p:cNvSpPr/>
          <p:nvPr/>
        </p:nvSpPr>
        <p:spPr>
          <a:xfrm rot="2699635">
            <a:off x="5235369" y="5606299"/>
            <a:ext cx="1067600" cy="46153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999" b="1" i="0" spc="0" baseline="0" dirty="0">
                <a:solidFill>
                  <a:srgbClr val="773F9B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VERB</a:t>
            </a:r>
          </a:p>
        </p:txBody>
      </p:sp>
      <p:sp>
        <p:nvSpPr>
          <p:cNvPr id="1659" name="Rectangle 1659"/>
          <p:cNvSpPr/>
          <p:nvPr/>
        </p:nvSpPr>
        <p:spPr>
          <a:xfrm rot="-364">
            <a:off x="14198553" y="5782907"/>
            <a:ext cx="1067600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000" b="1" i="0" spc="0" baseline="0" dirty="0">
                <a:solidFill>
                  <a:srgbClr val="773F9B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VERB</a:t>
            </a:r>
          </a:p>
        </p:txBody>
      </p:sp>
      <p:sp>
        <p:nvSpPr>
          <p:cNvPr id="1660" name="Rectangle 1660"/>
          <p:cNvSpPr/>
          <p:nvPr/>
        </p:nvSpPr>
        <p:spPr>
          <a:xfrm>
            <a:off x="4089400" y="5887543"/>
            <a:ext cx="8358057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6908800" algn="l"/>
              </a:tabLst>
            </a:pPr>
            <a:r>
              <a:rPr lang="en-US" sz="3200" b="1" i="1" spc="0" baseline="0" dirty="0">
                <a:solidFill>
                  <a:srgbClr val="773F9B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adverb	adverb</a:t>
            </a:r>
          </a:p>
        </p:txBody>
      </p:sp>
      <p:sp>
        <p:nvSpPr>
          <p:cNvPr id="1661" name="Rectangle 1661"/>
          <p:cNvSpPr/>
          <p:nvPr/>
        </p:nvSpPr>
        <p:spPr>
          <a:xfrm>
            <a:off x="1612060" y="1823846"/>
            <a:ext cx="3393345" cy="615553"/>
          </a:xfrm>
          <a:prstGeom prst="rect">
            <a:avLst/>
          </a:prstGeom>
          <a:solidFill>
            <a:srgbClr val="006600"/>
          </a:solidFill>
        </p:spPr>
        <p:txBody>
          <a:bodyPr wrap="square" lIns="0" tIns="0" rIns="0" bIns="0">
            <a:spAutoFit/>
          </a:bodyPr>
          <a:lstStyle/>
          <a:p>
            <a:pPr marL="0">
              <a:tabLst>
                <a:tab pos="11506200" algn="l"/>
              </a:tabLst>
            </a:pPr>
            <a:r>
              <a:rPr lang="ro-RO" sz="4000" b="1" i="1" spc="0" baseline="0" dirty="0">
                <a:solidFill>
                  <a:srgbClr val="FFFF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en-US" sz="4000" b="1" i="1" spc="0" baseline="0" dirty="0">
                <a:solidFill>
                  <a:srgbClr val="FFFF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:</a:t>
            </a:r>
            <a:r>
              <a:rPr lang="ro-RO" sz="4000" b="1" i="1" dirty="0">
                <a:solidFill>
                  <a:srgbClr val="FFFF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Substantiv</a:t>
            </a:r>
            <a:endParaRPr lang="en-US" sz="4000" b="1" i="1" spc="0" baseline="0" dirty="0">
              <a:solidFill>
                <a:srgbClr val="FFFF00"/>
              </a:solidFill>
              <a:latin typeface="Elsie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63" name="Rectangle 1663"/>
          <p:cNvSpPr/>
          <p:nvPr/>
        </p:nvSpPr>
        <p:spPr>
          <a:xfrm>
            <a:off x="1377959" y="3044327"/>
            <a:ext cx="1891543" cy="128285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200" b="1" i="1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adjective </a:t>
            </a:r>
          </a:p>
          <a:p>
            <a:pPr marL="0">
              <a:lnSpc>
                <a:spcPts val="3000"/>
              </a:lnSpc>
            </a:pPr>
            <a:r>
              <a:rPr lang="en-US" sz="3200" b="1" i="1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adjective </a:t>
            </a:r>
          </a:p>
          <a:p>
            <a:pPr marL="0">
              <a:lnSpc>
                <a:spcPts val="3000"/>
              </a:lnSpc>
            </a:pPr>
            <a:r>
              <a:rPr lang="en-US" sz="3200" b="1" i="1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adjective</a:t>
            </a:r>
          </a:p>
        </p:txBody>
      </p:sp>
      <p:sp>
        <p:nvSpPr>
          <p:cNvPr id="1664" name="Rectangle 1664"/>
          <p:cNvSpPr/>
          <p:nvPr/>
        </p:nvSpPr>
        <p:spPr>
          <a:xfrm>
            <a:off x="13320954" y="3107567"/>
            <a:ext cx="1891543" cy="8981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200" b="1" i="1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adjective </a:t>
            </a:r>
          </a:p>
          <a:p>
            <a:pPr marL="0">
              <a:lnSpc>
                <a:spcPts val="3000"/>
              </a:lnSpc>
            </a:pPr>
            <a:r>
              <a:rPr lang="en-US" sz="3200" b="1" i="1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adjective</a:t>
            </a:r>
          </a:p>
        </p:txBody>
      </p:sp>
      <p:sp>
        <p:nvSpPr>
          <p:cNvPr id="1665" name="Rectangle 1665"/>
          <p:cNvSpPr/>
          <p:nvPr/>
        </p:nvSpPr>
        <p:spPr>
          <a:xfrm>
            <a:off x="4849570" y="7739395"/>
            <a:ext cx="2128788" cy="97430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600" b="1" i="1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adjective </a:t>
            </a:r>
          </a:p>
          <a:p>
            <a:pPr marL="0">
              <a:lnSpc>
                <a:spcPts val="2999"/>
              </a:lnSpc>
            </a:pPr>
            <a:r>
              <a:rPr lang="en-US" sz="3600" b="1" i="1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adjective</a:t>
            </a:r>
          </a:p>
        </p:txBody>
      </p:sp>
      <p:sp>
        <p:nvSpPr>
          <p:cNvPr id="2" name="Rectangle 1661">
            <a:extLst>
              <a:ext uri="{FF2B5EF4-FFF2-40B4-BE49-F238E27FC236}">
                <a16:creationId xmlns:a16="http://schemas.microsoft.com/office/drawing/2014/main" id="{140455A3-593A-F1DC-2778-10B907F97CAF}"/>
              </a:ext>
            </a:extLst>
          </p:cNvPr>
          <p:cNvSpPr/>
          <p:nvPr/>
        </p:nvSpPr>
        <p:spPr>
          <a:xfrm>
            <a:off x="11603448" y="1839392"/>
            <a:ext cx="3393346" cy="615553"/>
          </a:xfrm>
          <a:prstGeom prst="rect">
            <a:avLst/>
          </a:prstGeom>
          <a:solidFill>
            <a:srgbClr val="006600"/>
          </a:solidFill>
        </p:spPr>
        <p:txBody>
          <a:bodyPr wrap="square" lIns="0" tIns="0" rIns="0" bIns="0">
            <a:spAutoFit/>
          </a:bodyPr>
          <a:lstStyle/>
          <a:p>
            <a:pPr marL="0">
              <a:tabLst>
                <a:tab pos="11506200" algn="l"/>
              </a:tabLst>
            </a:pPr>
            <a:r>
              <a:rPr lang="ro-RO" sz="4000" b="1" i="1" spc="0" baseline="0" dirty="0">
                <a:solidFill>
                  <a:srgbClr val="FFFF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en-US" sz="4000" b="1" i="1" spc="0" baseline="0" dirty="0">
                <a:solidFill>
                  <a:srgbClr val="FFFF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:</a:t>
            </a:r>
            <a:r>
              <a:rPr lang="ro-RO" sz="4000" b="1" i="1" dirty="0">
                <a:solidFill>
                  <a:srgbClr val="FFFF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Substantiv</a:t>
            </a:r>
            <a:endParaRPr lang="en-US" sz="4000" b="1" i="1" spc="0" baseline="0" dirty="0">
              <a:solidFill>
                <a:srgbClr val="FFFF00"/>
              </a:solidFill>
              <a:latin typeface="Elsie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Rectangle 1661">
            <a:extLst>
              <a:ext uri="{FF2B5EF4-FFF2-40B4-BE49-F238E27FC236}">
                <a16:creationId xmlns:a16="http://schemas.microsoft.com/office/drawing/2014/main" id="{1133A6CE-BB36-C334-5846-C7D2C10C6A4A}"/>
              </a:ext>
            </a:extLst>
          </p:cNvPr>
          <p:cNvSpPr/>
          <p:nvPr/>
        </p:nvSpPr>
        <p:spPr>
          <a:xfrm>
            <a:off x="8704153" y="8168619"/>
            <a:ext cx="3393345" cy="615553"/>
          </a:xfrm>
          <a:prstGeom prst="rect">
            <a:avLst/>
          </a:prstGeom>
          <a:solidFill>
            <a:srgbClr val="006600"/>
          </a:solidFill>
        </p:spPr>
        <p:txBody>
          <a:bodyPr wrap="square" lIns="0" tIns="0" rIns="0" bIns="0">
            <a:spAutoFit/>
          </a:bodyPr>
          <a:lstStyle/>
          <a:p>
            <a:pPr marL="0">
              <a:tabLst>
                <a:tab pos="11506200" algn="l"/>
              </a:tabLst>
            </a:pPr>
            <a:r>
              <a:rPr lang="ro-RO" sz="4000" b="1" i="1" spc="0" baseline="0" dirty="0">
                <a:solidFill>
                  <a:srgbClr val="FFFF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en-US" sz="4000" b="1" i="1" spc="0" baseline="0" dirty="0">
                <a:solidFill>
                  <a:srgbClr val="FFFF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:</a:t>
            </a:r>
            <a:r>
              <a:rPr lang="ro-RO" sz="4000" b="1" i="1" dirty="0">
                <a:solidFill>
                  <a:srgbClr val="FFFF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Substantiv</a:t>
            </a:r>
            <a:endParaRPr lang="en-US" sz="4000" b="1" i="1" spc="0" baseline="0" dirty="0">
              <a:solidFill>
                <a:srgbClr val="FFFF00"/>
              </a:solidFill>
              <a:latin typeface="Elsie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Freeform 1606">
            <a:extLst>
              <a:ext uri="{FF2B5EF4-FFF2-40B4-BE49-F238E27FC236}">
                <a16:creationId xmlns:a16="http://schemas.microsoft.com/office/drawing/2014/main" id="{CF4E8768-4D07-77C0-D801-E91A44136A93}"/>
              </a:ext>
            </a:extLst>
          </p:cNvPr>
          <p:cNvSpPr/>
          <p:nvPr/>
        </p:nvSpPr>
        <p:spPr>
          <a:xfrm>
            <a:off x="7320877" y="3208350"/>
            <a:ext cx="1736711" cy="625955"/>
          </a:xfrm>
          <a:custGeom>
            <a:avLst/>
            <a:gdLst/>
            <a:ahLst/>
            <a:cxnLst/>
            <a:rect l="0" t="0" r="0" b="0"/>
            <a:pathLst>
              <a:path w="1736711" h="670436">
                <a:moveTo>
                  <a:pt x="0" y="558694"/>
                </a:moveTo>
                <a:lnTo>
                  <a:pt x="0" y="111742"/>
                </a:lnTo>
                <a:cubicBezTo>
                  <a:pt x="0" y="50030"/>
                  <a:pt x="50028" y="0"/>
                  <a:pt x="111742" y="0"/>
                </a:cubicBezTo>
                <a:lnTo>
                  <a:pt x="1624969" y="0"/>
                </a:lnTo>
                <a:cubicBezTo>
                  <a:pt x="1686683" y="0"/>
                  <a:pt x="1736711" y="50030"/>
                  <a:pt x="1736711" y="111742"/>
                </a:cubicBezTo>
                <a:lnTo>
                  <a:pt x="1736711" y="558694"/>
                </a:lnTo>
                <a:cubicBezTo>
                  <a:pt x="1736711" y="620406"/>
                  <a:pt x="1686683" y="670436"/>
                  <a:pt x="1624969" y="670436"/>
                </a:cubicBezTo>
                <a:lnTo>
                  <a:pt x="111742" y="670436"/>
                </a:lnTo>
                <a:cubicBezTo>
                  <a:pt x="50028" y="670436"/>
                  <a:pt x="0" y="620406"/>
                  <a:pt x="0" y="558694"/>
                </a:cubicBezTo>
                <a:close/>
                <a:moveTo>
                  <a:pt x="-1069463" y="6810108"/>
                </a:moveTo>
              </a:path>
            </a:pathLst>
          </a:custGeom>
          <a:solidFill>
            <a:srgbClr val="0066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o-RO" sz="3600" dirty="0">
                <a:solidFill>
                  <a:srgbClr val="FFFF00"/>
                </a:solidFill>
                <a:latin typeface="Elsie Black" panose="02000000000000000000" pitchFamily="2" charset="0"/>
              </a:rPr>
              <a:t> </a:t>
            </a:r>
            <a:r>
              <a:rPr lang="ro-RO" sz="4000" b="1" i="1" dirty="0">
                <a:solidFill>
                  <a:srgbClr val="FFFF00"/>
                </a:solidFill>
                <a:latin typeface="Elsie Black" panose="02000000000000000000" pitchFamily="2" charset="0"/>
              </a:rPr>
              <a:t>VERB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5" name="Freeform 1606">
            <a:extLst>
              <a:ext uri="{FF2B5EF4-FFF2-40B4-BE49-F238E27FC236}">
                <a16:creationId xmlns:a16="http://schemas.microsoft.com/office/drawing/2014/main" id="{36F38B85-9FF9-1357-2C5D-1203EF3F23C7}"/>
              </a:ext>
            </a:extLst>
          </p:cNvPr>
          <p:cNvSpPr/>
          <p:nvPr/>
        </p:nvSpPr>
        <p:spPr>
          <a:xfrm>
            <a:off x="7223314" y="4137167"/>
            <a:ext cx="1736711" cy="625955"/>
          </a:xfrm>
          <a:custGeom>
            <a:avLst/>
            <a:gdLst/>
            <a:ahLst/>
            <a:cxnLst/>
            <a:rect l="0" t="0" r="0" b="0"/>
            <a:pathLst>
              <a:path w="1736711" h="670436">
                <a:moveTo>
                  <a:pt x="0" y="558694"/>
                </a:moveTo>
                <a:lnTo>
                  <a:pt x="0" y="111742"/>
                </a:lnTo>
                <a:cubicBezTo>
                  <a:pt x="0" y="50030"/>
                  <a:pt x="50028" y="0"/>
                  <a:pt x="111742" y="0"/>
                </a:cubicBezTo>
                <a:lnTo>
                  <a:pt x="1624969" y="0"/>
                </a:lnTo>
                <a:cubicBezTo>
                  <a:pt x="1686683" y="0"/>
                  <a:pt x="1736711" y="50030"/>
                  <a:pt x="1736711" y="111742"/>
                </a:cubicBezTo>
                <a:lnTo>
                  <a:pt x="1736711" y="558694"/>
                </a:lnTo>
                <a:cubicBezTo>
                  <a:pt x="1736711" y="620406"/>
                  <a:pt x="1686683" y="670436"/>
                  <a:pt x="1624969" y="670436"/>
                </a:cubicBezTo>
                <a:lnTo>
                  <a:pt x="111742" y="670436"/>
                </a:lnTo>
                <a:cubicBezTo>
                  <a:pt x="50028" y="670436"/>
                  <a:pt x="0" y="620406"/>
                  <a:pt x="0" y="558694"/>
                </a:cubicBezTo>
                <a:close/>
                <a:moveTo>
                  <a:pt x="-1069463" y="6810108"/>
                </a:moveTo>
              </a:path>
            </a:pathLst>
          </a:custGeom>
          <a:solidFill>
            <a:srgbClr val="0066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o-RO" sz="3600" dirty="0">
                <a:solidFill>
                  <a:srgbClr val="FFFF00"/>
                </a:solidFill>
                <a:latin typeface="Elsie Black" panose="02000000000000000000" pitchFamily="2" charset="0"/>
              </a:rPr>
              <a:t> </a:t>
            </a:r>
            <a:r>
              <a:rPr lang="ro-RO" sz="4000" b="1" i="1" dirty="0">
                <a:solidFill>
                  <a:srgbClr val="FFFF00"/>
                </a:solidFill>
                <a:latin typeface="Elsie Black" panose="02000000000000000000" pitchFamily="2" charset="0"/>
              </a:rPr>
              <a:t>VERB</a:t>
            </a:r>
            <a:endParaRPr lang="en-US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8"/>
          <a:stretch/>
        </p:blipFill>
        <p:spPr>
          <a:xfrm>
            <a:off x="14655800" y="350883"/>
            <a:ext cx="1155700" cy="1185817"/>
          </a:xfrm>
          <a:prstGeom prst="rect">
            <a:avLst/>
          </a:prstGeom>
          <a:noFill/>
        </p:spPr>
      </p:pic>
      <p:sp>
        <p:nvSpPr>
          <p:cNvPr id="120" name="Rectangle 120"/>
          <p:cNvSpPr/>
          <p:nvPr/>
        </p:nvSpPr>
        <p:spPr>
          <a:xfrm>
            <a:off x="6075569" y="414236"/>
            <a:ext cx="194502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ro-RO" sz="4000" b="1" i="0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Repere</a:t>
            </a:r>
            <a:endParaRPr lang="en-US" sz="4000" b="1" i="0" spc="0" baseline="0" dirty="0">
              <a:solidFill>
                <a:srgbClr val="006600"/>
              </a:solidFill>
              <a:latin typeface="Elsie Black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695DDE-7C08-B0C2-9ACA-A3F433B8E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50" y="4764042"/>
            <a:ext cx="3981450" cy="4029075"/>
          </a:xfrm>
          <a:prstGeom prst="rect">
            <a:avLst/>
          </a:prstGeom>
        </p:spPr>
      </p:pic>
      <p:sp>
        <p:nvSpPr>
          <p:cNvPr id="2" name="Rectangle 120">
            <a:extLst>
              <a:ext uri="{FF2B5EF4-FFF2-40B4-BE49-F238E27FC236}">
                <a16:creationId xmlns:a16="http://schemas.microsoft.com/office/drawing/2014/main" id="{E6CDDE86-5D6B-8BE7-B561-CFE3D929D2BE}"/>
              </a:ext>
            </a:extLst>
          </p:cNvPr>
          <p:cNvSpPr/>
          <p:nvPr/>
        </p:nvSpPr>
        <p:spPr>
          <a:xfrm>
            <a:off x="893969" y="1536700"/>
            <a:ext cx="5989431" cy="2462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ro-RO" sz="4000" b="1" i="1" spc="0" baseline="0" dirty="0">
                <a:solidFill>
                  <a:srgbClr val="006600"/>
                </a:solidFill>
                <a:latin typeface="Consolas" panose="020B0609020204030204" pitchFamily="49" charset="0"/>
                <a:cs typeface="Times New Roman" panose="02020603050405020304" pitchFamily="18" charset="0"/>
                <a:hlinkClick r:id="rId4" action="ppaction://hlinksldjump"/>
              </a:rPr>
              <a:t>BDR vs BD Graf</a:t>
            </a:r>
            <a:endParaRPr lang="ro-RO" sz="4000" b="1" i="1" spc="0" baseline="0" dirty="0">
              <a:solidFill>
                <a:srgbClr val="006600"/>
              </a:solidFill>
              <a:latin typeface="Consolas" panose="020B0609020204030204" pitchFamily="49" charset="0"/>
              <a:cs typeface="Times New Roman" panose="02020603050405020304" pitchFamily="18" charset="0"/>
            </a:endParaRPr>
          </a:p>
          <a:p>
            <a:pPr marL="0"/>
            <a:r>
              <a:rPr lang="ro-RO" sz="4000" b="1" i="1" dirty="0">
                <a:solidFill>
                  <a:srgbClr val="006600"/>
                </a:solidFill>
                <a:latin typeface="Consolas" panose="020B0609020204030204" pitchFamily="49" charset="0"/>
                <a:cs typeface="Times New Roman" panose="02020603050405020304" pitchFamily="18" charset="0"/>
                <a:hlinkClick r:id="rId5" action="ppaction://hlinksldjump"/>
              </a:rPr>
              <a:t>Avantaje Grafuri</a:t>
            </a:r>
            <a:endParaRPr lang="ro-RO" sz="4000" b="1" i="1" dirty="0">
              <a:solidFill>
                <a:srgbClr val="006600"/>
              </a:solidFill>
              <a:latin typeface="Consolas" panose="020B0609020204030204" pitchFamily="49" charset="0"/>
              <a:cs typeface="Times New Roman" panose="02020603050405020304" pitchFamily="18" charset="0"/>
            </a:endParaRPr>
          </a:p>
          <a:p>
            <a:pPr marL="0"/>
            <a:r>
              <a:rPr lang="ro-RO" sz="4000" b="1" i="1" spc="0" baseline="0">
                <a:solidFill>
                  <a:srgbClr val="006600"/>
                </a:solidFill>
                <a:latin typeface="Consolas" panose="020B0609020204030204" pitchFamily="49" charset="0"/>
                <a:cs typeface="Times New Roman" panose="02020603050405020304" pitchFamily="18" charset="0"/>
                <a:hlinkClick r:id="rId6" action="ppaction://hlinksldjump"/>
              </a:rPr>
              <a:t>Cazuri de utilizare</a:t>
            </a:r>
            <a:endParaRPr lang="ro-RO" sz="4000" b="1" i="1" spc="0" baseline="0">
              <a:solidFill>
                <a:srgbClr val="006600"/>
              </a:solidFill>
              <a:latin typeface="Consolas" panose="020B0609020204030204" pitchFamily="49" charset="0"/>
              <a:cs typeface="Times New Roman" panose="02020603050405020304" pitchFamily="18" charset="0"/>
            </a:endParaRPr>
          </a:p>
          <a:p>
            <a:pPr marL="0"/>
            <a:endParaRPr lang="en-US" sz="4000" b="1" i="1" spc="0" baseline="0" dirty="0">
              <a:solidFill>
                <a:srgbClr val="006600"/>
              </a:solidFill>
              <a:latin typeface="Consolas" panose="020B0609020204030204" pitchFamily="49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AC9B30-23A2-A085-E12E-A0396A8007B9}"/>
              </a:ext>
            </a:extLst>
          </p:cNvPr>
          <p:cNvSpPr txBox="1"/>
          <p:nvPr/>
        </p:nvSpPr>
        <p:spPr>
          <a:xfrm>
            <a:off x="302593" y="1173326"/>
            <a:ext cx="15650814" cy="7172989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30000"/>
              </a:lnSpc>
              <a:buClr>
                <a:srgbClr val="538135"/>
              </a:buClr>
              <a:buFont typeface="Wingdings" panose="05000000000000000000" pitchFamily="2" charset="2"/>
              <a:buChar char=""/>
            </a:pPr>
            <a:r>
              <a:rPr lang="ro-RO" sz="3200" b="1" i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NODURILE</a:t>
            </a:r>
            <a:r>
              <a:rPr lang="ro-RO" sz="3200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 sunt entitățile (obiecte), care vor fi procesate în baza de date: </a:t>
            </a:r>
            <a:r>
              <a:rPr lang="ro-RO" sz="3200" i="1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persoane</a:t>
            </a:r>
            <a:r>
              <a:rPr lang="ro-RO" sz="3200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o-RO" sz="3200" i="1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produse,</a:t>
            </a:r>
            <a:r>
              <a:rPr lang="ro-RO" sz="3200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3200" i="1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clienți și </a:t>
            </a:r>
            <a:r>
              <a:rPr lang="ro-RO" sz="3200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altele. În formularea întrebărilor sunt reprezentate prin substantive.</a:t>
            </a:r>
            <a:endParaRPr lang="en-US" sz="3200" dirty="0">
              <a:effectLst/>
              <a:latin typeface="Times New Roman" panose="02020603050405020304" pitchFamily="18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buClr>
                <a:srgbClr val="538135"/>
              </a:buClr>
              <a:buFont typeface="Wingdings" panose="05000000000000000000" pitchFamily="2" charset="2"/>
              <a:buChar char=""/>
            </a:pPr>
            <a:r>
              <a:rPr lang="ro-RO" sz="3200" b="1" i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ETICHETELE</a:t>
            </a:r>
            <a:r>
              <a:rPr lang="ro-RO" sz="320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o-RO" sz="3200" b="1" i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Labels</a:t>
            </a:r>
            <a:r>
              <a:rPr lang="ro-RO" sz="3200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o-RO" sz="3200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permit definirea tipului de nod și/sau rolul său (</a:t>
            </a:r>
            <a:r>
              <a:rPr lang="ro-RO" sz="3200" i="1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gruparea nodurilor</a:t>
            </a:r>
            <a:r>
              <a:rPr lang="ro-RO" sz="3200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). În formularea întrebărilor din domeniu sunt reprezentate prin substantive: </a:t>
            </a:r>
            <a:r>
              <a:rPr lang="ro-RO" sz="3200" i="1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Element</a:t>
            </a:r>
            <a:r>
              <a:rPr lang="ro-RO" sz="3200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o-RO" sz="3200" i="1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Tratament</a:t>
            </a:r>
            <a:r>
              <a:rPr lang="ro-RO" sz="3200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o-RO" sz="3200" i="1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Produs</a:t>
            </a:r>
            <a:r>
              <a:rPr lang="ro-RO" sz="3200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o-RO" sz="3200" i="1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Parametru</a:t>
            </a:r>
            <a:r>
              <a:rPr lang="ro-RO" sz="3200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. </a:t>
            </a:r>
            <a:br>
              <a:rPr lang="ro-RO" sz="3200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</a:br>
            <a:r>
              <a:rPr lang="ro-RO" sz="3200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Sunt utilizate pentru optimizarea interogărilor, se scriu cu majusculă.</a:t>
            </a:r>
            <a:endParaRPr lang="en-US" sz="3200" dirty="0">
              <a:effectLst/>
              <a:latin typeface="Times New Roman" panose="02020603050405020304" pitchFamily="18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buClr>
                <a:srgbClr val="538135"/>
              </a:buClr>
              <a:buFont typeface="Wingdings" panose="05000000000000000000" pitchFamily="2" charset="2"/>
              <a:buChar char=""/>
            </a:pPr>
            <a:r>
              <a:rPr lang="ro-RO" sz="3200" b="1" i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RELAȚIILE</a:t>
            </a:r>
            <a:r>
              <a:rPr lang="ro-RO" sz="3200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o-RO" sz="3200" b="1" i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Relationship</a:t>
            </a:r>
            <a:r>
              <a:rPr lang="ro-RO" sz="3200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) reprezintă conexiunile între noduri (entități). Nodurile pot fi de același sau de diferit tip. Poate indica direcția și sunt folosite pentru a defini calea navigării în timpul rulării. Se reprezintă prin </a:t>
            </a:r>
            <a:r>
              <a:rPr lang="ro-RO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verbe</a:t>
            </a:r>
            <a:r>
              <a:rPr lang="ro-RO" sz="3200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Aft>
                <a:spcPts val="800"/>
              </a:spcAft>
              <a:buClr>
                <a:srgbClr val="538135"/>
              </a:buClr>
              <a:buFont typeface="Wingdings" panose="05000000000000000000" pitchFamily="2" charset="2"/>
              <a:buChar char=""/>
            </a:pPr>
            <a:r>
              <a:rPr lang="ro-RO" sz="3200" b="1" i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PROPRIETĂȚILE</a:t>
            </a:r>
            <a:r>
              <a:rPr lang="ro-RO" sz="3200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o-RO" sz="3200" b="1" i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Properties</a:t>
            </a:r>
            <a:r>
              <a:rPr lang="ro-RO" sz="3200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) furnizează datele. </a:t>
            </a:r>
          </a:p>
          <a:p>
            <a:pPr lvl="0" algn="just">
              <a:lnSpc>
                <a:spcPct val="130000"/>
              </a:lnSpc>
              <a:spcAft>
                <a:spcPts val="800"/>
              </a:spcAft>
              <a:buClr>
                <a:srgbClr val="538135"/>
              </a:buClr>
            </a:pPr>
            <a:r>
              <a:rPr lang="ro-RO" sz="3200" dirty="0"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o-RO" sz="3200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Sunt compuse din perechi „</a:t>
            </a:r>
            <a:r>
              <a:rPr lang="ro-RO" sz="3200" b="1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cheie-valoare</a:t>
            </a:r>
            <a:r>
              <a:rPr lang="ro-RO" sz="3200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”.</a:t>
            </a:r>
            <a:endParaRPr lang="en-US" sz="3200" dirty="0">
              <a:effectLst/>
              <a:latin typeface="Times New Roman" panose="02020603050405020304" pitchFamily="18" charset="0"/>
              <a:ea typeface="Carlito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ABD92D-8B1C-731A-B659-E802482ACE39}"/>
              </a:ext>
            </a:extLst>
          </p:cNvPr>
          <p:cNvSpPr txBox="1"/>
          <p:nvPr/>
        </p:nvSpPr>
        <p:spPr>
          <a:xfrm>
            <a:off x="4905664" y="184426"/>
            <a:ext cx="7527636" cy="707886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o-RO" sz="4000" b="1" i="1" dirty="0">
                <a:solidFill>
                  <a:srgbClr val="FFFF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COMPONENTELE GRAFULUI</a:t>
            </a:r>
            <a:endParaRPr lang="en-US" sz="4000" b="1" i="1" dirty="0">
              <a:solidFill>
                <a:srgbClr val="FFFF00"/>
              </a:solidFill>
              <a:latin typeface="Elsie Black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126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148264-14BE-643C-1DC2-DCF127067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3" t="21235" r="32222" b="38271"/>
          <a:stretch/>
        </p:blipFill>
        <p:spPr bwMode="auto">
          <a:xfrm>
            <a:off x="483201" y="1219549"/>
            <a:ext cx="15289598" cy="6704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78567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2155433-2491-74F4-09FC-5BC9C0DF8D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738212"/>
              </p:ext>
            </p:extLst>
          </p:nvPr>
        </p:nvGraphicFramePr>
        <p:xfrm>
          <a:off x="1600200" y="2222981"/>
          <a:ext cx="13741400" cy="4996307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5629396">
                  <a:extLst>
                    <a:ext uri="{9D8B030D-6E8A-4147-A177-3AD203B41FA5}">
                      <a16:colId xmlns:a16="http://schemas.microsoft.com/office/drawing/2014/main" val="733868989"/>
                    </a:ext>
                  </a:extLst>
                </a:gridCol>
                <a:gridCol w="8112004">
                  <a:extLst>
                    <a:ext uri="{9D8B030D-6E8A-4147-A177-3AD203B41FA5}">
                      <a16:colId xmlns:a16="http://schemas.microsoft.com/office/drawing/2014/main" val="785860539"/>
                    </a:ext>
                  </a:extLst>
                </a:gridCol>
              </a:tblGrid>
              <a:tr h="4789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u="sng" dirty="0">
                          <a:solidFill>
                            <a:srgbClr val="FFFF00"/>
                          </a:solidFill>
                          <a:effectLst/>
                          <a:latin typeface="Elsie Black" panose="02000000000000000000" pitchFamily="2" charset="0"/>
                        </a:rPr>
                        <a:t>BDR</a:t>
                      </a:r>
                      <a:endParaRPr lang="en-US" sz="4400" b="1" u="sng" dirty="0">
                        <a:solidFill>
                          <a:srgbClr val="FFFF00"/>
                        </a:solidFill>
                        <a:effectLst/>
                        <a:latin typeface="Elsie Black" panose="02000000000000000000" pitchFamily="2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u="sng" dirty="0">
                          <a:solidFill>
                            <a:srgbClr val="FFFF00"/>
                          </a:solidFill>
                          <a:effectLst/>
                          <a:latin typeface="Elsie Black" panose="02000000000000000000" pitchFamily="2" charset="0"/>
                        </a:rPr>
                        <a:t>BD Graf</a:t>
                      </a:r>
                      <a:endParaRPr lang="en-US" sz="4400" b="1" u="sng" dirty="0">
                        <a:solidFill>
                          <a:srgbClr val="FFFF00"/>
                        </a:solidFill>
                        <a:effectLst/>
                        <a:latin typeface="Elsie Black" panose="02000000000000000000" pitchFamily="2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601312"/>
                  </a:ext>
                </a:extLst>
              </a:tr>
              <a:tr h="5984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o-RO" sz="4000" b="1" i="1" dirty="0">
                          <a:effectLst/>
                          <a:latin typeface="Consolas" panose="020B0609020204030204" pitchFamily="49" charset="0"/>
                        </a:rPr>
                        <a:t>Tabele</a:t>
                      </a:r>
                      <a:endParaRPr lang="en-US" sz="4000" b="1" i="1" dirty="0">
                        <a:solidFill>
                          <a:srgbClr val="4A5568"/>
                        </a:solidFill>
                        <a:effectLst/>
                        <a:latin typeface="Consolas" panose="020B0609020204030204" pitchFamily="49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o-RO" sz="4000" b="1" i="1" dirty="0">
                          <a:effectLst/>
                          <a:latin typeface="Consolas" panose="020B0609020204030204" pitchFamily="49" charset="0"/>
                        </a:rPr>
                        <a:t>Graf</a:t>
                      </a:r>
                      <a:endParaRPr lang="en-US" sz="4000" b="1" i="1" dirty="0">
                        <a:solidFill>
                          <a:srgbClr val="4A5568"/>
                        </a:solidFill>
                        <a:effectLst/>
                        <a:latin typeface="Consolas" panose="020B0609020204030204" pitchFamily="49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9578217"/>
                  </a:ext>
                </a:extLst>
              </a:tr>
              <a:tr h="5984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o-RO" sz="4000" b="1" i="1" dirty="0">
                          <a:effectLst/>
                          <a:latin typeface="Consolas" panose="020B0609020204030204" pitchFamily="49" charset="0"/>
                        </a:rPr>
                        <a:t>Rânduri</a:t>
                      </a:r>
                      <a:endParaRPr lang="en-US" sz="4000" b="1" i="1" dirty="0">
                        <a:solidFill>
                          <a:srgbClr val="4A5568"/>
                        </a:solidFill>
                        <a:effectLst/>
                        <a:latin typeface="Consolas" panose="020B0609020204030204" pitchFamily="49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o-RO" sz="4000" b="1" i="1" dirty="0">
                          <a:effectLst/>
                          <a:latin typeface="Consolas" panose="020B0609020204030204" pitchFamily="49" charset="0"/>
                        </a:rPr>
                        <a:t>Noduri</a:t>
                      </a:r>
                      <a:endParaRPr lang="en-US" sz="4000" b="1" i="1" dirty="0">
                        <a:solidFill>
                          <a:srgbClr val="4A5568"/>
                        </a:solidFill>
                        <a:effectLst/>
                        <a:latin typeface="Consolas" panose="020B0609020204030204" pitchFamily="49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0487156"/>
                  </a:ext>
                </a:extLst>
              </a:tr>
              <a:tr h="5984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o-RO" sz="4000" b="1" i="1" dirty="0">
                          <a:effectLst/>
                          <a:latin typeface="Consolas" panose="020B0609020204030204" pitchFamily="49" charset="0"/>
                        </a:rPr>
                        <a:t>Coloane și Date</a:t>
                      </a:r>
                      <a:endParaRPr lang="en-US" sz="4000" b="1" i="1" dirty="0">
                        <a:solidFill>
                          <a:srgbClr val="4A5568"/>
                        </a:solidFill>
                        <a:effectLst/>
                        <a:latin typeface="Consolas" panose="020B0609020204030204" pitchFamily="49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o-RO" sz="4000" b="1" i="1" dirty="0">
                          <a:effectLst/>
                          <a:latin typeface="Consolas" panose="020B0609020204030204" pitchFamily="49" charset="0"/>
                        </a:rPr>
                        <a:t>Proprietăți și valorile lor</a:t>
                      </a:r>
                      <a:endParaRPr lang="en-US" sz="4000" b="1" i="1" dirty="0">
                        <a:solidFill>
                          <a:srgbClr val="4A5568"/>
                        </a:solidFill>
                        <a:effectLst/>
                        <a:latin typeface="Consolas" panose="020B0609020204030204" pitchFamily="49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7550021"/>
                  </a:ext>
                </a:extLst>
              </a:tr>
              <a:tr h="5984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o-RO" sz="4000" b="1" i="1" dirty="0">
                          <a:effectLst/>
                          <a:latin typeface="Consolas" panose="020B0609020204030204" pitchFamily="49" charset="0"/>
                        </a:rPr>
                        <a:t>Constrângeri</a:t>
                      </a:r>
                      <a:endParaRPr lang="en-US" sz="4000" b="1" i="1" dirty="0">
                        <a:solidFill>
                          <a:srgbClr val="4A5568"/>
                        </a:solidFill>
                        <a:effectLst/>
                        <a:latin typeface="Consolas" panose="020B0609020204030204" pitchFamily="49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o-RO" sz="4000" b="1" i="1" dirty="0">
                          <a:effectLst/>
                          <a:latin typeface="Consolas" panose="020B0609020204030204" pitchFamily="49" charset="0"/>
                        </a:rPr>
                        <a:t>Relații</a:t>
                      </a:r>
                      <a:endParaRPr lang="en-US" sz="4000" b="1" i="1" dirty="0">
                        <a:solidFill>
                          <a:srgbClr val="4A5568"/>
                        </a:solidFill>
                        <a:effectLst/>
                        <a:latin typeface="Consolas" panose="020B0609020204030204" pitchFamily="49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2757439"/>
                  </a:ext>
                </a:extLst>
              </a:tr>
              <a:tr h="5984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o-RO" sz="4000" b="1" i="1" dirty="0">
                          <a:effectLst/>
                          <a:latin typeface="Consolas" panose="020B0609020204030204" pitchFamily="49" charset="0"/>
                        </a:rPr>
                        <a:t>Compuneri</a:t>
                      </a:r>
                      <a:endParaRPr lang="en-US" sz="4000" b="1" i="1" dirty="0">
                        <a:solidFill>
                          <a:srgbClr val="4A5568"/>
                        </a:solidFill>
                        <a:effectLst/>
                        <a:latin typeface="Consolas" panose="020B0609020204030204" pitchFamily="49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o-RO" sz="4000" b="1" i="1" dirty="0">
                          <a:effectLst/>
                          <a:latin typeface="Consolas" panose="020B0609020204030204" pitchFamily="49" charset="0"/>
                        </a:rPr>
                        <a:t>Traversări</a:t>
                      </a:r>
                      <a:endParaRPr lang="en-US" sz="4000" b="1" i="1" dirty="0">
                        <a:solidFill>
                          <a:srgbClr val="4A5568"/>
                        </a:solidFill>
                        <a:effectLst/>
                        <a:latin typeface="Consolas" panose="020B0609020204030204" pitchFamily="49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444525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BF9DBF9-3999-93E8-1052-6E45D7FC97FB}"/>
              </a:ext>
            </a:extLst>
          </p:cNvPr>
          <p:cNvSpPr txBox="1"/>
          <p:nvPr/>
        </p:nvSpPr>
        <p:spPr>
          <a:xfrm>
            <a:off x="1109892" y="737152"/>
            <a:ext cx="140362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4800" b="1" i="1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Baze de Date Relaționale vs Baze de Date Graf</a:t>
            </a:r>
            <a:endParaRPr lang="en-US" sz="4800" b="1" i="1" dirty="0">
              <a:solidFill>
                <a:srgbClr val="006600"/>
              </a:solidFill>
              <a:latin typeface="Elsie Black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232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Rectangle 1990"/>
          <p:cNvSpPr/>
          <p:nvPr/>
        </p:nvSpPr>
        <p:spPr>
          <a:xfrm>
            <a:off x="4664791" y="536645"/>
            <a:ext cx="7152599" cy="113877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o-RO" sz="7400" b="1" i="1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Utilizare </a:t>
            </a:r>
            <a:r>
              <a:rPr lang="en-US" sz="7400" b="1" i="1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Neo4j</a:t>
            </a:r>
            <a:r>
              <a:rPr lang="ro-RO" sz="7400" b="1" i="1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 </a:t>
            </a:r>
            <a:endParaRPr lang="en-US" sz="7400" b="1" i="1" spc="0" baseline="0" dirty="0">
              <a:solidFill>
                <a:srgbClr val="006600"/>
              </a:solidFill>
              <a:latin typeface="Elsie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91" name="Rectangle 1991"/>
          <p:cNvSpPr/>
          <p:nvPr/>
        </p:nvSpPr>
        <p:spPr>
          <a:xfrm>
            <a:off x="1080052" y="7363936"/>
            <a:ext cx="4804200" cy="7386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8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 MODEL</a:t>
            </a:r>
          </a:p>
        </p:txBody>
      </p:sp>
      <p:sp>
        <p:nvSpPr>
          <p:cNvPr id="1993" name="Rectangle 1993"/>
          <p:cNvSpPr/>
          <p:nvPr/>
        </p:nvSpPr>
        <p:spPr>
          <a:xfrm>
            <a:off x="6629006" y="7363936"/>
            <a:ext cx="8876358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>
              <a:tabLst>
                <a:tab pos="4953000" algn="l"/>
              </a:tabLst>
            </a:pPr>
            <a:r>
              <a:rPr lang="en-US" sz="48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LOAD DATA	QUERY DATA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D253D7-DA28-4F2A-BC01-13A9B23D2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46" y="2562125"/>
            <a:ext cx="5495490" cy="4370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F053DC-212A-F2E7-891F-113A86A57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855" y="2626836"/>
            <a:ext cx="4305645" cy="4305645"/>
          </a:xfrm>
          <a:prstGeom prst="rect">
            <a:avLst/>
          </a:prstGeom>
        </p:spPr>
      </p:pic>
      <p:sp>
        <p:nvSpPr>
          <p:cNvPr id="1992" name="Rectangle 1992"/>
          <p:cNvSpPr/>
          <p:nvPr/>
        </p:nvSpPr>
        <p:spPr>
          <a:xfrm>
            <a:off x="8342690" y="3691193"/>
            <a:ext cx="670643" cy="15388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10000" b="1" spc="0" baseline="0" dirty="0">
                <a:solidFill>
                  <a:srgbClr val="FFFF00"/>
                </a:solidFill>
                <a:highlight>
                  <a:srgbClr val="0066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2B81BE-7C9B-90C9-4987-F6EFEEA3F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9719" y="2626836"/>
            <a:ext cx="4305645" cy="430564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OUTCOME ANALYSIS IN ACADEMIC INSTITUTIONS USING NEO4J">
            <a:extLst>
              <a:ext uri="{FF2B5EF4-FFF2-40B4-BE49-F238E27FC236}">
                <a16:creationId xmlns:a16="http://schemas.microsoft.com/office/drawing/2014/main" id="{9C261718-08CB-1749-CB2D-50AD373B5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4" y="3988163"/>
            <a:ext cx="4398646" cy="4736738"/>
          </a:xfrm>
          <a:prstGeom prst="rect">
            <a:avLst/>
          </a:prstGeom>
          <a:solidFill>
            <a:schemeClr val="bg1">
              <a:alpha val="25000"/>
            </a:schemeClr>
          </a:solidFill>
        </p:spPr>
      </p:pic>
      <p:pic>
        <p:nvPicPr>
          <p:cNvPr id="1796" name="Picture 10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5800" y="7289800"/>
            <a:ext cx="3454400" cy="1435100"/>
          </a:xfrm>
          <a:prstGeom prst="rect">
            <a:avLst/>
          </a:prstGeom>
          <a:noFill/>
        </p:spPr>
      </p:pic>
      <p:sp>
        <p:nvSpPr>
          <p:cNvPr id="1797" name="Rectangle 1797"/>
          <p:cNvSpPr/>
          <p:nvPr/>
        </p:nvSpPr>
        <p:spPr>
          <a:xfrm>
            <a:off x="1552586" y="1019058"/>
            <a:ext cx="13783207" cy="43088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algn="ctr"/>
            <a:r>
              <a:rPr lang="en-US" sz="10000" b="1" i="1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CYPHER</a:t>
            </a:r>
            <a:endParaRPr lang="ro-RO" sz="10000" b="1" i="1" spc="0" baseline="0" dirty="0">
              <a:solidFill>
                <a:srgbClr val="006600"/>
              </a:solidFill>
              <a:latin typeface="Elsie Black" panose="02000000000000000000" pitchFamily="2" charset="0"/>
              <a:cs typeface="Times New Roman" panose="02020603050405020304" pitchFamily="18" charset="0"/>
            </a:endParaRPr>
          </a:p>
          <a:p>
            <a:pPr marL="0" algn="ctr"/>
            <a:r>
              <a:rPr lang="ro-RO" sz="9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Limbaj de interogare</a:t>
            </a:r>
            <a:br>
              <a:rPr lang="ro-RO" sz="9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9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grafurilor</a:t>
            </a:r>
            <a:endParaRPr lang="en-US" sz="9000" b="1" i="1" spc="0" baseline="0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822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Rectangle 2213"/>
          <p:cNvSpPr/>
          <p:nvPr/>
        </p:nvSpPr>
        <p:spPr>
          <a:xfrm>
            <a:off x="574261" y="1213860"/>
            <a:ext cx="1568173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en-US" sz="4000" b="1" i="1" spc="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limbaj</a:t>
            </a:r>
            <a:r>
              <a:rPr lang="en-US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4000" b="1" i="1" spc="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interogare</a:t>
            </a:r>
            <a:r>
              <a:rPr lang="en-US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4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POTRIVIRE A MODELELOR </a:t>
            </a:r>
            <a:r>
              <a:rPr lang="en-US" sz="4000" b="1" i="1" spc="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spc="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graf</a:t>
            </a:r>
            <a:r>
              <a:rPr lang="ro-RO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uri</a:t>
            </a:r>
            <a:endParaRPr lang="en-US" sz="4000" b="1" i="1" spc="0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8" name="Rectangle 2218"/>
          <p:cNvSpPr/>
          <p:nvPr/>
        </p:nvSpPr>
        <p:spPr>
          <a:xfrm>
            <a:off x="6364836" y="252143"/>
            <a:ext cx="2305118" cy="615553"/>
          </a:xfrm>
          <a:prstGeom prst="rect">
            <a:avLst/>
          </a:prstGeom>
          <a:solidFill>
            <a:srgbClr val="00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0" tIns="0" rIns="0" bIns="0">
            <a:spAutoFit/>
          </a:bodyPr>
          <a:lstStyle/>
          <a:p>
            <a:pPr marL="0"/>
            <a:r>
              <a:rPr lang="ro-RO" sz="4000" b="1" i="1" spc="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spc="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CYPHER</a:t>
            </a:r>
            <a:r>
              <a:rPr lang="ro-RO" sz="4000" b="1" i="1" spc="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i="1" spc="0" baseline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F2A01-17E0-317D-90A6-F9F4C85E83CF}"/>
              </a:ext>
            </a:extLst>
          </p:cNvPr>
          <p:cNvSpPr txBox="1"/>
          <p:nvPr/>
        </p:nvSpPr>
        <p:spPr>
          <a:xfrm>
            <a:off x="1135821" y="2085783"/>
            <a:ext cx="13984358" cy="331674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6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Declarativ</a:t>
            </a:r>
            <a:r>
              <a:rPr lang="ro-RO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spui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Cypher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vrei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nu cum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faci</a:t>
            </a:r>
            <a:r>
              <a:rPr lang="ro-RO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6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Expresiv</a:t>
            </a:r>
            <a:r>
              <a:rPr lang="ro-RO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o-RO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intaxa</a:t>
            </a:r>
            <a:r>
              <a:rPr lang="ro-RO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ptimiza</a:t>
            </a:r>
            <a:r>
              <a:rPr lang="ro-RO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tă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citire</a:t>
            </a:r>
            <a:r>
              <a:rPr lang="ro-RO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6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Potrivire</a:t>
            </a:r>
            <a:r>
              <a:rPr lang="en-US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model</a:t>
            </a:r>
            <a:r>
              <a:rPr lang="ro-RO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Modelele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sunt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ușoare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creierul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uman</a:t>
            </a:r>
            <a:r>
              <a:rPr lang="ro-RO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Idempotent</a:t>
            </a:r>
            <a:r>
              <a:rPr lang="ro-RO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Actualizările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trebui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fie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exprimate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idempotent</a:t>
            </a:r>
            <a:r>
              <a:rPr lang="ro-RO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o-RO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4F846C-E3E4-A505-CDE7-20EB0E838FC5}"/>
              </a:ext>
            </a:extLst>
          </p:cNvPr>
          <p:cNvSpPr txBox="1"/>
          <p:nvPr/>
        </p:nvSpPr>
        <p:spPr>
          <a:xfrm>
            <a:off x="1995931" y="6094853"/>
            <a:ext cx="12264138" cy="2219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6600"/>
              </a:buClr>
              <a:buSzPct val="150000"/>
            </a:pPr>
            <a:r>
              <a:rPr lang="ro-RO" sz="32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o-RO" sz="32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Idempotent: </a:t>
            </a:r>
          </a:p>
          <a:p>
            <a:pPr>
              <a:lnSpc>
                <a:spcPct val="150000"/>
              </a:lnSpc>
              <a:buClr>
                <a:srgbClr val="006600"/>
              </a:buClr>
              <a:buSzPct val="150000"/>
            </a:pPr>
            <a:r>
              <a:rPr lang="ro-RO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perație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funcție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care,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atunci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când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aplicată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multe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ori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o-RO" sz="3200" b="0" i="0" dirty="0">
              <a:solidFill>
                <a:srgbClr val="0D0D0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rgbClr val="006600"/>
              </a:buClr>
              <a:buSzPct val="150000"/>
            </a:pPr>
            <a:r>
              <a:rPr lang="en-US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produce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același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rezultat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atunci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când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aplicată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singură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dată</a:t>
            </a:r>
            <a:r>
              <a:rPr lang="en-US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AC0F7F-57EB-8D92-0D4F-E2C94298784C}"/>
              </a:ext>
            </a:extLst>
          </p:cNvPr>
          <p:cNvSpPr txBox="1"/>
          <p:nvPr/>
        </p:nvSpPr>
        <p:spPr>
          <a:xfrm>
            <a:off x="977901" y="1249276"/>
            <a:ext cx="13169900" cy="5820311"/>
          </a:xfrm>
          <a:prstGeom prst="rect">
            <a:avLst/>
          </a:prstGeom>
          <a:solidFill>
            <a:schemeClr val="lt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</a:pPr>
            <a:r>
              <a:rPr lang="ro-RO" sz="3600" b="1" i="1" dirty="0">
                <a:solidFill>
                  <a:srgbClr val="006600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	Cypher</a:t>
            </a:r>
            <a:r>
              <a:rPr lang="ro-RO" sz="3600" b="1" i="1" dirty="0"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 conține instrucțiuni pentru:</a:t>
            </a:r>
          </a:p>
          <a:p>
            <a:pPr marL="571500" lvl="0" indent="-571500" algn="just">
              <a:lnSpc>
                <a:spcPct val="150000"/>
              </a:lnSpc>
              <a:buClr>
                <a:srgbClr val="538135"/>
              </a:buClr>
              <a:buFont typeface="Wingdings" panose="05000000000000000000" pitchFamily="2" charset="2"/>
              <a:buChar char="§"/>
            </a:pPr>
            <a:r>
              <a:rPr lang="ro-RO" sz="3600" b="1" i="1" dirty="0"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Regăsirea nodurilor din graf.</a:t>
            </a:r>
            <a:endParaRPr lang="en-US" sz="3600" b="1" i="1" dirty="0">
              <a:effectLst/>
              <a:latin typeface="Consolas" panose="020B0609020204030204" pitchFamily="49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571500" lvl="0" indent="-571500" algn="just">
              <a:lnSpc>
                <a:spcPct val="150000"/>
              </a:lnSpc>
              <a:buClr>
                <a:srgbClr val="538135"/>
              </a:buClr>
              <a:buFont typeface="Wingdings" panose="05000000000000000000" pitchFamily="2" charset="2"/>
              <a:buChar char="§"/>
            </a:pPr>
            <a:r>
              <a:rPr lang="ro-RO" sz="3600" b="1" i="1" dirty="0"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Filtrarea nodurilor regăsite folosind etichete și valori ale proprietăților nodurilor.</a:t>
            </a:r>
            <a:endParaRPr lang="en-US" sz="3600" b="1" i="1" dirty="0">
              <a:effectLst/>
              <a:latin typeface="Consolas" panose="020B0609020204030204" pitchFamily="49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571500" lvl="0" indent="-571500" algn="just">
              <a:lnSpc>
                <a:spcPct val="150000"/>
              </a:lnSpc>
              <a:buClr>
                <a:srgbClr val="538135"/>
              </a:buClr>
              <a:buFont typeface="Wingdings" panose="05000000000000000000" pitchFamily="2" charset="2"/>
              <a:buChar char="§"/>
            </a:pPr>
            <a:r>
              <a:rPr lang="ro-RO" sz="3600" b="1" i="1" dirty="0"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Regăsirea valorilor proprietăților din nodurile din graf.</a:t>
            </a:r>
            <a:endParaRPr lang="en-US" sz="3600" b="1" i="1" dirty="0">
              <a:effectLst/>
              <a:latin typeface="Consolas" panose="020B0609020204030204" pitchFamily="49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571500" lvl="0" indent="-571500" algn="just">
              <a:lnSpc>
                <a:spcPct val="150000"/>
              </a:lnSpc>
              <a:spcAft>
                <a:spcPts val="1200"/>
              </a:spcAft>
              <a:buClr>
                <a:srgbClr val="538135"/>
              </a:buClr>
              <a:buFont typeface="Wingdings" panose="05000000000000000000" pitchFamily="2" charset="2"/>
              <a:buChar char="§"/>
            </a:pPr>
            <a:r>
              <a:rPr lang="ro-RO" sz="3600" b="1" i="1" dirty="0"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Filtrarea nodurilor regăsite folosind relații.</a:t>
            </a:r>
            <a:endParaRPr lang="en-US" sz="3600" b="1" i="1" dirty="0">
              <a:effectLst/>
              <a:latin typeface="Consolas" panose="020B0609020204030204" pitchFamily="49" charset="0"/>
              <a:ea typeface="Carlito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260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Rectangle 2213"/>
          <p:cNvSpPr/>
          <p:nvPr/>
        </p:nvSpPr>
        <p:spPr>
          <a:xfrm>
            <a:off x="1397000" y="4773077"/>
            <a:ext cx="558799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ro-RO" sz="3600" b="1" i="1" spc="0" baseline="0" dirty="0">
                <a:solidFill>
                  <a:srgbClr val="FFFF00"/>
                </a:solidFill>
                <a:highlight>
                  <a:srgbClr val="0066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600" b="1" i="1" spc="0" baseline="0" dirty="0">
                <a:solidFill>
                  <a:srgbClr val="FFFF00"/>
                </a:solidFill>
                <a:highlight>
                  <a:srgbClr val="006600"/>
                </a:highlight>
                <a:latin typeface="Consolas" panose="020B0609020204030204" pitchFamily="49" charset="0"/>
                <a:cs typeface="Times New Roman" panose="02020603050405020304" pitchFamily="18" charset="0"/>
              </a:rPr>
              <a:t>//</a:t>
            </a:r>
            <a:r>
              <a:rPr lang="ro-RO" sz="3600" b="1" i="1" spc="0" baseline="0" dirty="0">
                <a:solidFill>
                  <a:srgbClr val="FFFF00"/>
                </a:solidFill>
                <a:highlight>
                  <a:srgbClr val="0066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o-RO" sz="3600" b="1" i="1" spc="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6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Comentarii în Cypher</a:t>
            </a:r>
            <a:endParaRPr lang="en-US" sz="3600" b="1" i="1" spc="0" baseline="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8" name="Rectangle 2218"/>
          <p:cNvSpPr/>
          <p:nvPr/>
        </p:nvSpPr>
        <p:spPr>
          <a:xfrm>
            <a:off x="2048846" y="95959"/>
            <a:ext cx="1812997" cy="7386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o-RO" sz="48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Noduri</a:t>
            </a:r>
            <a:endParaRPr lang="en-US" sz="4800" b="1" i="1" spc="0" baseline="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874;p82">
            <a:extLst>
              <a:ext uri="{FF2B5EF4-FFF2-40B4-BE49-F238E27FC236}">
                <a16:creationId xmlns:a16="http://schemas.microsoft.com/office/drawing/2014/main" id="{A7CDBDCB-E71A-13C6-770F-A4833362CBCE}"/>
              </a:ext>
            </a:extLst>
          </p:cNvPr>
          <p:cNvSpPr txBox="1"/>
          <p:nvPr/>
        </p:nvSpPr>
        <p:spPr>
          <a:xfrm>
            <a:off x="599742" y="834623"/>
            <a:ext cx="6244103" cy="3580346"/>
          </a:xfrm>
          <a:prstGeom prst="rect">
            <a:avLst/>
          </a:prstGeom>
          <a:solidFill>
            <a:schemeClr val="lt1">
              <a:alpha val="5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US" sz="3200" b="1" i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(:Person)</a:t>
            </a:r>
            <a:endParaRPr sz="3200" b="1" i="1" kern="0" dirty="0">
              <a:solidFill>
                <a:srgbClr val="0066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US" sz="3200" b="1" i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-US" sz="3200" b="1" i="1" kern="0" dirty="0" err="1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p:Person</a:t>
            </a:r>
            <a:r>
              <a:rPr lang="en-US" sz="3200" b="1" i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3200" b="1" i="1" kern="0" dirty="0">
              <a:solidFill>
                <a:srgbClr val="0066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US" sz="3200" b="1" i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(:Location)</a:t>
            </a:r>
            <a:endParaRPr sz="3200" b="1" i="1" kern="0" dirty="0">
              <a:solidFill>
                <a:srgbClr val="0066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US" sz="3200" b="1" i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-US" sz="3200" b="1" i="1" kern="0" dirty="0" err="1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l:Location</a:t>
            </a:r>
            <a:r>
              <a:rPr lang="en-US" sz="3200" b="1" i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3200" b="1" i="1" kern="0" dirty="0">
              <a:solidFill>
                <a:srgbClr val="0066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US" sz="3200" b="1" i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-US" sz="3200" b="1" i="1" kern="0" dirty="0" err="1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n:Residence</a:t>
            </a:r>
            <a:r>
              <a:rPr lang="en-US" sz="3200" b="1" i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3200" b="1" i="1" kern="0" dirty="0">
              <a:solidFill>
                <a:srgbClr val="0066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US" sz="3200" b="1" i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-US" sz="3200" b="1" i="1" kern="0" dirty="0" err="1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x:Location:Residence</a:t>
            </a:r>
            <a:r>
              <a:rPr lang="en-US" sz="3200" b="1" i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3200" b="1" i="1" kern="0" dirty="0">
              <a:solidFill>
                <a:srgbClr val="0066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03BB46-B3ED-D9F7-AECB-855455E63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6023" y="0"/>
            <a:ext cx="6769211" cy="5327075"/>
          </a:xfrm>
          <a:prstGeom prst="rect">
            <a:avLst/>
          </a:prstGeom>
        </p:spPr>
      </p:pic>
      <p:sp>
        <p:nvSpPr>
          <p:cNvPr id="5" name="Google Shape;887;p83">
            <a:extLst>
              <a:ext uri="{FF2B5EF4-FFF2-40B4-BE49-F238E27FC236}">
                <a16:creationId xmlns:a16="http://schemas.microsoft.com/office/drawing/2014/main" id="{82609365-B830-5A9B-9868-E18028015A3C}"/>
              </a:ext>
            </a:extLst>
          </p:cNvPr>
          <p:cNvSpPr txBox="1"/>
          <p:nvPr/>
        </p:nvSpPr>
        <p:spPr>
          <a:xfrm>
            <a:off x="251791" y="5327075"/>
            <a:ext cx="16004209" cy="3580346"/>
          </a:xfrm>
          <a:prstGeom prst="rect">
            <a:avLst/>
          </a:prstGeom>
          <a:solidFill>
            <a:schemeClr val="lt1">
              <a:alpha val="5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()</a:t>
            </a:r>
            <a:r>
              <a:rPr lang="en-US" sz="28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/</a:t>
            </a:r>
            <a:r>
              <a:rPr lang="ro-RO" sz="28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N</a:t>
            </a:r>
            <a:r>
              <a:rPr lang="en-US" sz="28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od</a:t>
            </a:r>
            <a:r>
              <a:rPr lang="ro-RO" sz="28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28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anon</a:t>
            </a:r>
            <a:r>
              <a:rPr lang="ro-RO" sz="28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lang="en-US" sz="28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m not be referenced later in the query</a:t>
            </a:r>
            <a:endParaRPr sz="2800" kern="0" dirty="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(p)</a:t>
            </a:r>
            <a:r>
              <a:rPr lang="en-US" sz="28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//</a:t>
            </a:r>
            <a:r>
              <a:rPr lang="en-US" sz="2800" kern="0" dirty="0" err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variabl</a:t>
            </a:r>
            <a:r>
              <a:rPr lang="ro-RO" sz="28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ă</a:t>
            </a:r>
            <a:r>
              <a:rPr lang="en-US" sz="28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2800" b="1" i="1" kern="0" dirty="0">
                <a:solidFill>
                  <a:schemeClr val="accent3">
                    <a:lumMod val="50000"/>
                  </a:schemeClr>
                </a:solidFill>
                <a:latin typeface="Courier New"/>
                <a:ea typeface="Courier New"/>
                <a:cs typeface="Courier New"/>
                <a:sym typeface="Courier New"/>
              </a:rPr>
              <a:t>p</a:t>
            </a:r>
            <a:r>
              <a:rPr lang="en-US" sz="28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, a reference to a node used later</a:t>
            </a:r>
            <a:endParaRPr sz="2800" kern="0" dirty="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(:Person) </a:t>
            </a:r>
            <a:r>
              <a:rPr lang="en-US" sz="28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//anonymous node of type Person</a:t>
            </a:r>
            <a:endParaRPr sz="2800" kern="0" dirty="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-US" sz="2800" b="1" kern="0" dirty="0" err="1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p:Person</a:t>
            </a:r>
            <a:r>
              <a:rPr lang="en-US" sz="2800" b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) </a:t>
            </a:r>
            <a:r>
              <a:rPr lang="en-US" sz="28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//</a:t>
            </a:r>
            <a:r>
              <a:rPr lang="en-US" sz="2800" b="1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p</a:t>
            </a:r>
            <a:r>
              <a:rPr lang="en-US" sz="28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, a reference to a node of type Person</a:t>
            </a:r>
            <a:endParaRPr sz="2800" kern="0" dirty="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-US" sz="2800" b="1" kern="0" dirty="0" err="1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p:Actor:Director</a:t>
            </a:r>
            <a:r>
              <a:rPr lang="en-US" sz="2800" b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)  </a:t>
            </a:r>
            <a:r>
              <a:rPr lang="en-US" sz="28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//</a:t>
            </a:r>
            <a:r>
              <a:rPr lang="en-US" sz="2800" b="1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p</a:t>
            </a:r>
            <a:r>
              <a:rPr lang="en-US" sz="28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, a reference to a node of types Actor and Director</a:t>
            </a:r>
            <a:endParaRPr sz="3600" kern="0" dirty="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769474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865D6-495A-EE4A-2B31-85A8EFB86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Rectangle 2213">
            <a:extLst>
              <a:ext uri="{FF2B5EF4-FFF2-40B4-BE49-F238E27FC236}">
                <a16:creationId xmlns:a16="http://schemas.microsoft.com/office/drawing/2014/main" id="{8B78F889-D2C1-1BF8-6DFE-7FCEC49D2AA9}"/>
              </a:ext>
            </a:extLst>
          </p:cNvPr>
          <p:cNvSpPr/>
          <p:nvPr/>
        </p:nvSpPr>
        <p:spPr>
          <a:xfrm>
            <a:off x="2095501" y="4572000"/>
            <a:ext cx="38354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ro-RO" sz="3600" b="1" i="1" spc="0" baseline="0" dirty="0">
                <a:solidFill>
                  <a:srgbClr val="FFFF00"/>
                </a:solidFill>
                <a:highlight>
                  <a:srgbClr val="0066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Indexare în Cypher </a:t>
            </a:r>
            <a:endParaRPr lang="en-US" sz="3600" b="1" i="1" spc="0" baseline="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8" name="Rectangle 2218">
            <a:extLst>
              <a:ext uri="{FF2B5EF4-FFF2-40B4-BE49-F238E27FC236}">
                <a16:creationId xmlns:a16="http://schemas.microsoft.com/office/drawing/2014/main" id="{D86C3178-735A-FF41-734F-6E14886C0E6E}"/>
              </a:ext>
            </a:extLst>
          </p:cNvPr>
          <p:cNvSpPr/>
          <p:nvPr/>
        </p:nvSpPr>
        <p:spPr>
          <a:xfrm>
            <a:off x="7090746" y="95959"/>
            <a:ext cx="1900854" cy="73866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>
            <a:spAutoFit/>
          </a:bodyPr>
          <a:lstStyle/>
          <a:p>
            <a:pPr marL="0" algn="ctr"/>
            <a:r>
              <a:rPr lang="ro-RO" sz="4800" b="1" i="1" spc="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Relații</a:t>
            </a:r>
            <a:endParaRPr lang="en-US" sz="4800" b="1" i="1" spc="0" baseline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874;p82">
            <a:extLst>
              <a:ext uri="{FF2B5EF4-FFF2-40B4-BE49-F238E27FC236}">
                <a16:creationId xmlns:a16="http://schemas.microsoft.com/office/drawing/2014/main" id="{4FEA67D5-3B88-E722-3F03-7A7A42CD1137}"/>
              </a:ext>
            </a:extLst>
          </p:cNvPr>
          <p:cNvSpPr txBox="1"/>
          <p:nvPr/>
        </p:nvSpPr>
        <p:spPr>
          <a:xfrm>
            <a:off x="848771" y="1064424"/>
            <a:ext cx="14558457" cy="3069559"/>
          </a:xfrm>
          <a:prstGeom prst="rect">
            <a:avLst/>
          </a:prstGeom>
          <a:solidFill>
            <a:schemeClr val="lt1">
              <a:alpha val="5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ro-RO" sz="3200" b="1" i="1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Relativ la un nod relațiile se pot clasifica în două tipuri :</a:t>
            </a:r>
          </a:p>
          <a:p>
            <a:pPr marL="1079500" indent="-457200" algn="l">
              <a:lnSpc>
                <a:spcPct val="150000"/>
              </a:lnSpc>
              <a:buClr>
                <a:srgbClr val="006600"/>
              </a:buClr>
              <a:buSzPct val="120000"/>
              <a:buFont typeface="Wingdings" panose="05000000000000000000" pitchFamily="2" charset="2"/>
              <a:buChar char="§"/>
            </a:pPr>
            <a:r>
              <a:rPr lang="ro-RO" sz="3600" b="1" i="1" dirty="0">
                <a:solidFill>
                  <a:schemeClr val="accent6">
                    <a:lumMod val="50000"/>
                  </a:schemeClr>
                </a:solidFill>
                <a:effectLst/>
                <a:latin typeface="Consolas" panose="020B0609020204030204" pitchFamily="49" charset="0"/>
              </a:rPr>
              <a:t>Incoming </a:t>
            </a:r>
            <a:r>
              <a:rPr lang="ro-RO" sz="3600" b="1" i="1" dirty="0"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(intrat),</a:t>
            </a:r>
          </a:p>
          <a:p>
            <a:pPr marL="1079500" indent="-457200" algn="l">
              <a:lnSpc>
                <a:spcPct val="150000"/>
              </a:lnSpc>
              <a:buClr>
                <a:srgbClr val="006600"/>
              </a:buClr>
              <a:buSzPct val="120000"/>
              <a:buFont typeface="Wingdings" panose="05000000000000000000" pitchFamily="2" charset="2"/>
              <a:buChar char="§"/>
            </a:pPr>
            <a:r>
              <a:rPr lang="ro-RO" sz="3600" b="1" i="1" dirty="0">
                <a:solidFill>
                  <a:schemeClr val="accent6">
                    <a:lumMod val="50000"/>
                  </a:schemeClr>
                </a:solidFill>
                <a:effectLst/>
                <a:latin typeface="Consolas" panose="020B0609020204030204" pitchFamily="49" charset="0"/>
              </a:rPr>
              <a:t>Outgoing </a:t>
            </a:r>
            <a:r>
              <a:rPr lang="ro-RO" sz="3600" b="1" i="1" dirty="0"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(rezultat).</a:t>
            </a:r>
          </a:p>
          <a:p>
            <a:pPr marL="723900" defTabSz="1219170">
              <a:lnSpc>
                <a:spcPct val="115000"/>
              </a:lnSpc>
              <a:buClr>
                <a:srgbClr val="000000"/>
              </a:buClr>
            </a:pPr>
            <a:endParaRPr sz="3200" b="1" i="1" kern="0" dirty="0">
              <a:solidFill>
                <a:srgbClr val="006600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</p:txBody>
      </p:sp>
      <p:sp>
        <p:nvSpPr>
          <p:cNvPr id="5" name="Google Shape;887;p83">
            <a:extLst>
              <a:ext uri="{FF2B5EF4-FFF2-40B4-BE49-F238E27FC236}">
                <a16:creationId xmlns:a16="http://schemas.microsoft.com/office/drawing/2014/main" id="{88B42977-87F9-ED18-FBB5-D115A01E5632}"/>
              </a:ext>
            </a:extLst>
          </p:cNvPr>
          <p:cNvSpPr txBox="1"/>
          <p:nvPr/>
        </p:nvSpPr>
        <p:spPr>
          <a:xfrm>
            <a:off x="1559256" y="5394644"/>
            <a:ext cx="13476094" cy="2547573"/>
          </a:xfrm>
          <a:prstGeom prst="rect">
            <a:avLst/>
          </a:prstGeom>
          <a:solidFill>
            <a:schemeClr val="lt1">
              <a:alpha val="5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ro-RO" sz="3200" b="1" i="1" dirty="0"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Atât proprietățile unui nod cât și ale unei relații pot fi indexate pentru îmbunătățirea performanței de traversare a grafului (similar cu indexarea coloanelor în BDR).</a:t>
            </a:r>
            <a:endParaRPr sz="4000" i="1" kern="0" dirty="0">
              <a:solidFill>
                <a:schemeClr val="tx1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D4A0ACA-6A45-59CE-5521-46DB5C331211}"/>
              </a:ext>
            </a:extLst>
          </p:cNvPr>
          <p:cNvSpPr/>
          <p:nvPr/>
        </p:nvSpPr>
        <p:spPr>
          <a:xfrm>
            <a:off x="10400594" y="2362369"/>
            <a:ext cx="1397000" cy="1397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sz="2000" b="1" i="1" dirty="0">
              <a:solidFill>
                <a:srgbClr val="FFFF00"/>
              </a:solidFill>
              <a:latin typeface="Elsie Black" panose="020000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5A7EF6-AE5B-D8B6-AD17-3268812EF707}"/>
              </a:ext>
            </a:extLst>
          </p:cNvPr>
          <p:cNvSpPr/>
          <p:nvPr/>
        </p:nvSpPr>
        <p:spPr>
          <a:xfrm>
            <a:off x="13757775" y="2362369"/>
            <a:ext cx="1397000" cy="1397000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8847724-8BE2-EB29-490C-FC123F475CEC}"/>
              </a:ext>
            </a:extLst>
          </p:cNvPr>
          <p:cNvSpPr/>
          <p:nvPr/>
        </p:nvSpPr>
        <p:spPr>
          <a:xfrm>
            <a:off x="7389867" y="2362369"/>
            <a:ext cx="1397000" cy="1397000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9DF2F79-A8F9-8F7F-F77B-6EB7969434A4}"/>
              </a:ext>
            </a:extLst>
          </p:cNvPr>
          <p:cNvCxnSpPr>
            <a:cxnSpLocks/>
          </p:cNvCxnSpPr>
          <p:nvPr/>
        </p:nvCxnSpPr>
        <p:spPr>
          <a:xfrm>
            <a:off x="8902700" y="3060869"/>
            <a:ext cx="1470875" cy="10299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E68FA9C-93D6-4FFC-D2E6-1B7C6EFF1BB6}"/>
              </a:ext>
            </a:extLst>
          </p:cNvPr>
          <p:cNvCxnSpPr>
            <a:cxnSpLocks/>
          </p:cNvCxnSpPr>
          <p:nvPr/>
        </p:nvCxnSpPr>
        <p:spPr>
          <a:xfrm>
            <a:off x="11851632" y="3122424"/>
            <a:ext cx="1813568" cy="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04E59DB-BE73-34B9-B60D-1857E5118680}"/>
              </a:ext>
            </a:extLst>
          </p:cNvPr>
          <p:cNvSpPr txBox="1"/>
          <p:nvPr/>
        </p:nvSpPr>
        <p:spPr>
          <a:xfrm>
            <a:off x="8699211" y="2547948"/>
            <a:ext cx="1762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Consolas" panose="020B0609020204030204" pitchFamily="49" charset="0"/>
              </a:rPr>
              <a:t>Incoming</a:t>
            </a:r>
            <a:endParaRPr lang="ro-RO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5F8FA8-42E0-2A46-B4C2-FC3EF9F6577C}"/>
              </a:ext>
            </a:extLst>
          </p:cNvPr>
          <p:cNvSpPr txBox="1"/>
          <p:nvPr/>
        </p:nvSpPr>
        <p:spPr>
          <a:xfrm>
            <a:off x="11798584" y="2599204"/>
            <a:ext cx="1959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Consolas" panose="020B0609020204030204" pitchFamily="49" charset="0"/>
              </a:rPr>
              <a:t>Outcoming</a:t>
            </a:r>
            <a:endParaRPr lang="ro-RO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D3AAEB-E4F0-EA93-C74B-179269D05E52}"/>
              </a:ext>
            </a:extLst>
          </p:cNvPr>
          <p:cNvSpPr txBox="1"/>
          <p:nvPr/>
        </p:nvSpPr>
        <p:spPr>
          <a:xfrm>
            <a:off x="10373575" y="2732157"/>
            <a:ext cx="1451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800" b="1" i="1" dirty="0">
                <a:solidFill>
                  <a:srgbClr val="FFFF00"/>
                </a:solidFill>
                <a:effectLst/>
                <a:latin typeface="Elsie Black" panose="02000000000000000000" pitchFamily="2" charset="0"/>
              </a:rPr>
              <a:t>DRACO</a:t>
            </a:r>
            <a:endParaRPr lang="ro-RO" sz="2800" dirty="0">
              <a:solidFill>
                <a:srgbClr val="FFFF00"/>
              </a:solidFill>
              <a:latin typeface="Elsie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497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19AD00-7D8A-DBDD-7986-B73A6522EB88}"/>
              </a:ext>
            </a:extLst>
          </p:cNvPr>
          <p:cNvSpPr txBox="1"/>
          <p:nvPr/>
        </p:nvSpPr>
        <p:spPr>
          <a:xfrm>
            <a:off x="808383" y="1425670"/>
            <a:ext cx="15226747" cy="707975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30000"/>
              </a:lnSpc>
              <a:buClr>
                <a:srgbClr val="538135"/>
              </a:buClr>
              <a:buFont typeface="Wingdings" panose="05000000000000000000" pitchFamily="2" charset="2"/>
              <a:buChar char=""/>
            </a:pPr>
            <a:r>
              <a:rPr lang="ro-RO" sz="3200" b="1" i="1" dirty="0">
                <a:solidFill>
                  <a:srgbClr val="FFFF00"/>
                </a:solidFill>
                <a:effectLst/>
                <a:highlight>
                  <a:srgbClr val="006600"/>
                </a:highlight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 START </a:t>
            </a:r>
            <a:r>
              <a:rPr lang="ro-RO" sz="3200" b="1" i="1" dirty="0">
                <a:solidFill>
                  <a:srgbClr val="333333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o-RO" sz="3200" b="1" i="1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punctul de intrare în graf</a:t>
            </a:r>
            <a:r>
              <a:rPr lang="ro-RO" sz="3200" b="1" i="1" dirty="0">
                <a:solidFill>
                  <a:srgbClr val="333333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o-RO" sz="3200" b="1" i="1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Orice interogare în graf are cel puțin un nod de start,</a:t>
            </a:r>
            <a:endParaRPr lang="en-US" sz="3200" b="1" i="1" dirty="0">
              <a:effectLst/>
              <a:latin typeface="Consolas" panose="020B0609020204030204" pitchFamily="49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buClr>
                <a:srgbClr val="538135"/>
              </a:buClr>
              <a:buFont typeface="Wingdings" panose="05000000000000000000" pitchFamily="2" charset="2"/>
              <a:buChar char=""/>
            </a:pPr>
            <a:r>
              <a:rPr lang="ro-RO" sz="3200" b="1" i="1" dirty="0">
                <a:solidFill>
                  <a:srgbClr val="FFFF00"/>
                </a:solidFill>
                <a:effectLst/>
                <a:highlight>
                  <a:srgbClr val="006600"/>
                </a:highlight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 MATCH </a:t>
            </a:r>
            <a:r>
              <a:rPr lang="ro-RO" sz="3200" b="1" i="1" dirty="0">
                <a:solidFill>
                  <a:srgbClr val="333333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o-RO" sz="3200" b="1" i="1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șablonul pentru căutarea nodurilor și care este legat de nodul de start</a:t>
            </a:r>
            <a:r>
              <a:rPr lang="ro-RO" sz="3200" b="1" i="1" dirty="0">
                <a:solidFill>
                  <a:srgbClr val="333333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200" b="1" i="1" dirty="0">
              <a:effectLst/>
              <a:latin typeface="Consolas" panose="020B0609020204030204" pitchFamily="49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buClr>
                <a:srgbClr val="538135"/>
              </a:buClr>
              <a:buFont typeface="Wingdings" panose="05000000000000000000" pitchFamily="2" charset="2"/>
              <a:buChar char=""/>
            </a:pPr>
            <a:r>
              <a:rPr lang="ro-RO" sz="3200" b="1" i="1" dirty="0">
                <a:solidFill>
                  <a:srgbClr val="FFFF00"/>
                </a:solidFill>
                <a:effectLst/>
                <a:highlight>
                  <a:srgbClr val="006600"/>
                </a:highlight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 WHERE </a:t>
            </a:r>
            <a:r>
              <a:rPr lang="ro-RO" sz="3200" b="1" i="1" dirty="0">
                <a:solidFill>
                  <a:srgbClr val="333333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o-RO" sz="3200" b="1" i="1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condițiile de filtrare a nodurilor / relațiilor,</a:t>
            </a:r>
            <a:endParaRPr lang="en-US" sz="3200" b="1" i="1" dirty="0">
              <a:effectLst/>
              <a:latin typeface="Consolas" panose="020B0609020204030204" pitchFamily="49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buClr>
                <a:srgbClr val="538135"/>
              </a:buClr>
              <a:buFont typeface="Wingdings" panose="05000000000000000000" pitchFamily="2" charset="2"/>
              <a:buChar char=""/>
            </a:pPr>
            <a:r>
              <a:rPr lang="ro-RO" sz="3200" b="1" i="1" dirty="0">
                <a:solidFill>
                  <a:srgbClr val="FFFF00"/>
                </a:solidFill>
                <a:effectLst/>
                <a:highlight>
                  <a:srgbClr val="006600"/>
                </a:highlight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 RETURN </a:t>
            </a:r>
            <a:r>
              <a:rPr lang="ro-RO" sz="3200" b="1" i="1" dirty="0">
                <a:solidFill>
                  <a:srgbClr val="385623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200" b="1" i="1" dirty="0">
                <a:solidFill>
                  <a:srgbClr val="333333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o-RO" sz="3200" b="1" i="1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rezultatul interogării,</a:t>
            </a:r>
            <a:endParaRPr lang="en-US" sz="3200" b="1" i="1" dirty="0">
              <a:effectLst/>
              <a:latin typeface="Consolas" panose="020B0609020204030204" pitchFamily="49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buClr>
                <a:srgbClr val="538135"/>
              </a:buClr>
              <a:buFont typeface="Wingdings" panose="05000000000000000000" pitchFamily="2" charset="2"/>
              <a:buChar char=""/>
            </a:pPr>
            <a:r>
              <a:rPr lang="ro-RO" sz="3200" b="1" i="1" dirty="0">
                <a:solidFill>
                  <a:srgbClr val="FFFF00"/>
                </a:solidFill>
                <a:effectLst/>
                <a:highlight>
                  <a:srgbClr val="006600"/>
                </a:highlight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 CREATE </a:t>
            </a:r>
            <a:r>
              <a:rPr lang="ro-RO" sz="3200" b="1" i="1" dirty="0">
                <a:solidFill>
                  <a:srgbClr val="385623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200" b="1" i="1" dirty="0">
                <a:solidFill>
                  <a:srgbClr val="333333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o-RO" sz="3200" b="1" i="1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creează noduri sau relații,</a:t>
            </a:r>
            <a:endParaRPr lang="en-US" sz="3200" b="1" i="1" dirty="0">
              <a:effectLst/>
              <a:latin typeface="Consolas" panose="020B0609020204030204" pitchFamily="49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buClr>
                <a:srgbClr val="538135"/>
              </a:buClr>
              <a:buFont typeface="Wingdings" panose="05000000000000000000" pitchFamily="2" charset="2"/>
              <a:buChar char=""/>
            </a:pPr>
            <a:r>
              <a:rPr lang="ro-RO" sz="3200" b="1" i="1" dirty="0">
                <a:solidFill>
                  <a:srgbClr val="FFFF00"/>
                </a:solidFill>
                <a:effectLst/>
                <a:highlight>
                  <a:srgbClr val="006600"/>
                </a:highlight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 DELETE </a:t>
            </a:r>
            <a:r>
              <a:rPr lang="ro-RO" sz="3200" b="1" i="1" dirty="0">
                <a:solidFill>
                  <a:srgbClr val="333333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o-RO" sz="3200" b="1" i="1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șterge noduri sau relații,</a:t>
            </a:r>
            <a:endParaRPr lang="en-US" sz="3200" b="1" i="1" dirty="0">
              <a:effectLst/>
              <a:latin typeface="Consolas" panose="020B0609020204030204" pitchFamily="49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buClr>
                <a:srgbClr val="538135"/>
              </a:buClr>
              <a:buFont typeface="Wingdings" panose="05000000000000000000" pitchFamily="2" charset="2"/>
              <a:buChar char=""/>
            </a:pPr>
            <a:r>
              <a:rPr lang="ro-RO" sz="3200" b="1" i="1" dirty="0">
                <a:solidFill>
                  <a:srgbClr val="FFFF00"/>
                </a:solidFill>
                <a:effectLst/>
                <a:highlight>
                  <a:srgbClr val="006600"/>
                </a:highlight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 SET </a:t>
            </a:r>
            <a:r>
              <a:rPr lang="ro-RO" sz="3200" b="1" i="1" dirty="0">
                <a:solidFill>
                  <a:srgbClr val="333333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o-RO" sz="3200" b="1" i="1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setează proprietăți noduri sau relații,</a:t>
            </a:r>
            <a:endParaRPr lang="en-US" sz="3200" b="1" i="1" dirty="0">
              <a:effectLst/>
              <a:latin typeface="Consolas" panose="020B0609020204030204" pitchFamily="49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buClr>
                <a:srgbClr val="538135"/>
              </a:buClr>
              <a:buFont typeface="Wingdings" panose="05000000000000000000" pitchFamily="2" charset="2"/>
              <a:buChar char=""/>
            </a:pPr>
            <a:r>
              <a:rPr lang="ro-RO" sz="3200" b="1" i="1" dirty="0">
                <a:solidFill>
                  <a:srgbClr val="FFFF00"/>
                </a:solidFill>
                <a:effectLst/>
                <a:highlight>
                  <a:srgbClr val="006600"/>
                </a:highlight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 FOREACH </a:t>
            </a:r>
            <a:r>
              <a:rPr lang="ro-RO" sz="3200" b="1" i="1" dirty="0">
                <a:solidFill>
                  <a:srgbClr val="385623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200" b="1" i="1" dirty="0">
                <a:solidFill>
                  <a:srgbClr val="333333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o-RO" sz="3200" b="1" i="1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update pe liste de noduri,</a:t>
            </a:r>
            <a:endParaRPr lang="en-US" sz="3200" b="1" i="1" dirty="0">
              <a:effectLst/>
              <a:latin typeface="Consolas" panose="020B0609020204030204" pitchFamily="49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Aft>
                <a:spcPts val="1200"/>
              </a:spcAft>
              <a:buClr>
                <a:srgbClr val="538135"/>
              </a:buClr>
              <a:buFont typeface="Wingdings" panose="05000000000000000000" pitchFamily="2" charset="2"/>
              <a:buChar char=""/>
            </a:pPr>
            <a:r>
              <a:rPr lang="ro-RO" sz="3200" b="1" i="1" dirty="0">
                <a:solidFill>
                  <a:srgbClr val="FFFF00"/>
                </a:solidFill>
                <a:effectLst/>
                <a:highlight>
                  <a:srgbClr val="006600"/>
                </a:highlight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 WITH </a:t>
            </a:r>
            <a:r>
              <a:rPr lang="ro-RO" sz="3200" b="1" i="1" dirty="0">
                <a:solidFill>
                  <a:srgbClr val="333333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o-RO" sz="3200" b="1" i="1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împarte interogarea în mai multe părți distincte.</a:t>
            </a:r>
            <a:endParaRPr lang="en-US" sz="3200" b="1" i="1" dirty="0">
              <a:effectLst/>
              <a:latin typeface="Consolas" panose="020B0609020204030204" pitchFamily="49" charset="0"/>
              <a:ea typeface="Carlito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803629-2EF4-27FA-2E30-36BF66D4FA04}"/>
              </a:ext>
            </a:extLst>
          </p:cNvPr>
          <p:cNvSpPr txBox="1"/>
          <p:nvPr/>
        </p:nvSpPr>
        <p:spPr>
          <a:xfrm>
            <a:off x="6375401" y="147982"/>
            <a:ext cx="3405456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o-RO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Clauze</a:t>
            </a:r>
            <a:r>
              <a:rPr lang="ro-RO" sz="40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Cypher</a:t>
            </a:r>
            <a:endParaRPr lang="en-US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B6CF2B-8EC6-EB9E-FF0A-3BBB3A8AF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27" y="4148183"/>
            <a:ext cx="8432053" cy="28214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9D5C76-C50E-E24F-66B1-4181F3D72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766" y="3116581"/>
            <a:ext cx="5871838" cy="5255735"/>
          </a:xfrm>
          <a:prstGeom prst="rect">
            <a:avLst/>
          </a:prstGeom>
        </p:spPr>
      </p:pic>
      <p:sp>
        <p:nvSpPr>
          <p:cNvPr id="13" name="Rectangle 1762">
            <a:extLst>
              <a:ext uri="{FF2B5EF4-FFF2-40B4-BE49-F238E27FC236}">
                <a16:creationId xmlns:a16="http://schemas.microsoft.com/office/drawing/2014/main" id="{F3FF7858-E347-36FA-388A-CABFB6F1D85F}"/>
              </a:ext>
            </a:extLst>
          </p:cNvPr>
          <p:cNvSpPr/>
          <p:nvPr/>
        </p:nvSpPr>
        <p:spPr>
          <a:xfrm>
            <a:off x="1243427" y="7015751"/>
            <a:ext cx="73025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>
              <a:tabLst>
                <a:tab pos="1689100" algn="l"/>
                <a:tab pos="4432300" algn="l"/>
              </a:tabLst>
            </a:pPr>
            <a:r>
              <a:rPr lang="en-US" sz="3200" b="1" i="1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Person</a:t>
            </a:r>
            <a:r>
              <a:rPr lang="ro-RO" sz="3200" b="1" i="1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lang="en-US" sz="3200" b="1" i="1" spc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Person-Friend	</a:t>
            </a:r>
            <a:r>
              <a:rPr lang="ro-RO" sz="3200" b="1" i="1" spc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en-US" sz="3200" b="1" i="1" spc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Friend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BD7E1E-CC39-9B71-27D5-C7C57C6B3F0C}"/>
              </a:ext>
            </a:extLst>
          </p:cNvPr>
          <p:cNvSpPr txBox="1"/>
          <p:nvPr/>
        </p:nvSpPr>
        <p:spPr>
          <a:xfrm>
            <a:off x="9563826" y="7677704"/>
            <a:ext cx="4698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/>
            <a:r>
              <a:rPr lang="en-US" sz="3200" b="1" i="1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Index Free Adjacency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C065E2-5CBF-8C5A-1BDB-2941E31F4BDB}"/>
              </a:ext>
            </a:extLst>
          </p:cNvPr>
          <p:cNvSpPr/>
          <p:nvPr/>
        </p:nvSpPr>
        <p:spPr>
          <a:xfrm>
            <a:off x="1890095" y="3276961"/>
            <a:ext cx="5219336" cy="565426"/>
          </a:xfrm>
          <a:prstGeom prst="rect">
            <a:avLst/>
          </a:prstGeom>
          <a:solidFill>
            <a:srgbClr val="0066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3600" dirty="0">
                <a:solidFill>
                  <a:srgbClr val="FFFF00"/>
                </a:solidFill>
                <a:latin typeface="Elsie Black" panose="02000000000000000000" pitchFamily="2" charset="0"/>
              </a:rPr>
              <a:t>Relational Mode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9BC947B-0E63-BC4B-1BAA-BE2F74383CF0}"/>
              </a:ext>
            </a:extLst>
          </p:cNvPr>
          <p:cNvSpPr/>
          <p:nvPr/>
        </p:nvSpPr>
        <p:spPr>
          <a:xfrm>
            <a:off x="9863182" y="2711535"/>
            <a:ext cx="5219336" cy="565426"/>
          </a:xfrm>
          <a:prstGeom prst="rect">
            <a:avLst/>
          </a:prstGeom>
          <a:solidFill>
            <a:srgbClr val="0066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3600" dirty="0">
                <a:solidFill>
                  <a:srgbClr val="FFFF00"/>
                </a:solidFill>
                <a:latin typeface="Elsie Black" panose="02000000000000000000" pitchFamily="2" charset="0"/>
              </a:rPr>
              <a:t>Graph Mode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19DCA4-7C37-9010-AC51-C3A3087E1633}"/>
              </a:ext>
            </a:extLst>
          </p:cNvPr>
          <p:cNvSpPr/>
          <p:nvPr/>
        </p:nvSpPr>
        <p:spPr>
          <a:xfrm>
            <a:off x="4805139" y="619127"/>
            <a:ext cx="7849546" cy="832330"/>
          </a:xfrm>
          <a:prstGeom prst="rect">
            <a:avLst/>
          </a:prstGeom>
          <a:solidFill>
            <a:srgbClr val="0066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3600" dirty="0">
                <a:solidFill>
                  <a:srgbClr val="FFFF00"/>
                </a:solidFill>
                <a:latin typeface="Elsie Black" panose="02000000000000000000" pitchFamily="2" charset="0"/>
              </a:rPr>
              <a:t>Relational Mode vs Graph Model</a:t>
            </a:r>
          </a:p>
        </p:txBody>
      </p:sp>
    </p:spTree>
    <p:extLst>
      <p:ext uri="{BB962C8B-B14F-4D97-AF65-F5344CB8AC3E}">
        <p14:creationId xmlns:p14="http://schemas.microsoft.com/office/powerpoint/2010/main" val="2012438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3727506-3BF8-EA52-3E08-C0C4C69DE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163871"/>
              </p:ext>
            </p:extLst>
          </p:nvPr>
        </p:nvGraphicFramePr>
        <p:xfrm>
          <a:off x="4826000" y="247648"/>
          <a:ext cx="10579100" cy="8648703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2383277">
                  <a:extLst>
                    <a:ext uri="{9D8B030D-6E8A-4147-A177-3AD203B41FA5}">
                      <a16:colId xmlns:a16="http://schemas.microsoft.com/office/drawing/2014/main" val="2670290136"/>
                    </a:ext>
                  </a:extLst>
                </a:gridCol>
                <a:gridCol w="8195823">
                  <a:extLst>
                    <a:ext uri="{9D8B030D-6E8A-4147-A177-3AD203B41FA5}">
                      <a16:colId xmlns:a16="http://schemas.microsoft.com/office/drawing/2014/main" val="4007954817"/>
                    </a:ext>
                  </a:extLst>
                </a:gridCol>
              </a:tblGrid>
              <a:tr h="626616">
                <a:tc>
                  <a:txBody>
                    <a:bodyPr/>
                    <a:lstStyle/>
                    <a:p>
                      <a:pPr marL="177800" lvl="2" indent="0"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Elsie Black" panose="02000000000000000000" pitchFamily="2" charset="0"/>
                        </a:rPr>
                        <a:t>Tip Date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Elsie Black" panose="02000000000000000000" pitchFamily="2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079500" lvl="2" indent="0" algn="just">
                        <a:lnSpc>
                          <a:spcPct val="150000"/>
                        </a:lnSpc>
                      </a:pP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Elsie Black" panose="02000000000000000000" pitchFamily="2" charset="0"/>
                        </a:rPr>
                        <a:t>Utilizare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Elsie Black" panose="02000000000000000000" pitchFamily="2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49045"/>
                  </a:ext>
                </a:extLst>
              </a:tr>
              <a:tr h="8724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o-RO" sz="3600" i="1" dirty="0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Boolean</a:t>
                      </a:r>
                      <a:r>
                        <a:rPr lang="ro-RO" sz="3600" i="1" dirty="0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3600" i="1" dirty="0">
                        <a:solidFill>
                          <a:srgbClr val="FFFF00"/>
                        </a:solidFill>
                        <a:effectLst/>
                        <a:highlight>
                          <a:srgbClr val="006600"/>
                        </a:highlight>
                        <a:latin typeface="Times New Roman" panose="02020603050405020304" pitchFamily="18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3200" b="1" i="1" dirty="0" err="1">
                          <a:effectLst/>
                          <a:latin typeface="Consolas" panose="020B0609020204030204" pitchFamily="49" charset="0"/>
                        </a:rPr>
                        <a:t>Literali</a:t>
                      </a:r>
                      <a:r>
                        <a:rPr lang="ro-RO" sz="3200" b="1" i="1" dirty="0"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3200" b="1" i="1" dirty="0">
                          <a:effectLst/>
                          <a:latin typeface="Consolas" panose="020B0609020204030204" pitchFamily="49" charset="0"/>
                        </a:rPr>
                        <a:t>Boolean: True, False.</a:t>
                      </a:r>
                      <a:endParaRPr lang="en-US" sz="3200" b="1" i="1" dirty="0">
                        <a:solidFill>
                          <a:srgbClr val="4A5568"/>
                        </a:solidFill>
                        <a:effectLst/>
                        <a:latin typeface="Consolas" panose="020B0609020204030204" pitchFamily="49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1460730"/>
                  </a:ext>
                </a:extLst>
              </a:tr>
              <a:tr h="8724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o-RO" sz="3600" i="1" dirty="0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byt</a:t>
                      </a:r>
                      <a:r>
                        <a:rPr lang="ro-RO" sz="3600" i="1" dirty="0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   </a:t>
                      </a:r>
                      <a:r>
                        <a:rPr lang="ro-RO" sz="3600" i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o-RO" sz="3600" i="1" dirty="0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i="1" dirty="0">
                        <a:solidFill>
                          <a:srgbClr val="FFFF00"/>
                        </a:solidFill>
                        <a:effectLst/>
                        <a:highlight>
                          <a:srgbClr val="006600"/>
                        </a:highlight>
                        <a:latin typeface="Times New Roman" panose="02020603050405020304" pitchFamily="18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3200" b="1" i="1" dirty="0" err="1">
                          <a:effectLst/>
                          <a:latin typeface="Consolas" panose="020B0609020204030204" pitchFamily="49" charset="0"/>
                        </a:rPr>
                        <a:t>Numere</a:t>
                      </a:r>
                      <a:r>
                        <a:rPr lang="ro-RO" sz="3200" b="1" i="1" dirty="0"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Consolas" panose="020B0609020204030204" pitchFamily="49" charset="0"/>
                        </a:rPr>
                        <a:t>întregi</a:t>
                      </a:r>
                      <a:r>
                        <a:rPr lang="en-US" sz="3200" b="1" i="1" dirty="0">
                          <a:effectLst/>
                          <a:latin typeface="Consolas" panose="020B0609020204030204" pitchFamily="49" charset="0"/>
                        </a:rPr>
                        <a:t> pe 8 </a:t>
                      </a:r>
                      <a:r>
                        <a:rPr lang="en-US" sz="3200" b="1" i="1" dirty="0" err="1">
                          <a:effectLst/>
                          <a:latin typeface="Consolas" panose="020B0609020204030204" pitchFamily="49" charset="0"/>
                        </a:rPr>
                        <a:t>biți</a:t>
                      </a:r>
                      <a:r>
                        <a:rPr lang="en-US" sz="3200" b="1" i="1" dirty="0">
                          <a:effectLst/>
                          <a:latin typeface="Consolas" panose="020B0609020204030204" pitchFamily="49" charset="0"/>
                        </a:rPr>
                        <a:t>.</a:t>
                      </a:r>
                      <a:endParaRPr lang="en-US" sz="3200" b="1" i="1" dirty="0">
                        <a:solidFill>
                          <a:srgbClr val="4A5568"/>
                        </a:solidFill>
                        <a:effectLst/>
                        <a:latin typeface="Consolas" panose="020B0609020204030204" pitchFamily="49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3647025"/>
                  </a:ext>
                </a:extLst>
              </a:tr>
              <a:tr h="8724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o-RO" sz="3600" i="1" dirty="0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short</a:t>
                      </a:r>
                      <a:r>
                        <a:rPr lang="ro-RO" sz="3600" i="1" dirty="0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i="1" dirty="0">
                        <a:solidFill>
                          <a:srgbClr val="FFFF00"/>
                        </a:solidFill>
                        <a:effectLst/>
                        <a:highlight>
                          <a:srgbClr val="006600"/>
                        </a:highlight>
                        <a:latin typeface="Times New Roman" panose="02020603050405020304" pitchFamily="18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3200" b="1" i="1" dirty="0" err="1">
                          <a:effectLst/>
                          <a:latin typeface="Consolas" panose="020B0609020204030204" pitchFamily="49" charset="0"/>
                        </a:rPr>
                        <a:t>Numere</a:t>
                      </a:r>
                      <a:r>
                        <a:rPr lang="ro-RO" sz="3200" b="1" i="1" dirty="0"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Consolas" panose="020B0609020204030204" pitchFamily="49" charset="0"/>
                        </a:rPr>
                        <a:t>întregi</a:t>
                      </a:r>
                      <a:r>
                        <a:rPr lang="en-US" sz="3200" b="1" i="1" dirty="0">
                          <a:effectLst/>
                          <a:latin typeface="Consolas" panose="020B0609020204030204" pitchFamily="49" charset="0"/>
                        </a:rPr>
                        <a:t> pe 16 </a:t>
                      </a:r>
                      <a:r>
                        <a:rPr lang="en-US" sz="3200" b="1" i="1" dirty="0" err="1">
                          <a:effectLst/>
                          <a:latin typeface="Consolas" panose="020B0609020204030204" pitchFamily="49" charset="0"/>
                        </a:rPr>
                        <a:t>biți</a:t>
                      </a:r>
                      <a:r>
                        <a:rPr lang="en-US" sz="3200" b="1" i="1" dirty="0">
                          <a:effectLst/>
                          <a:latin typeface="Consolas" panose="020B0609020204030204" pitchFamily="49" charset="0"/>
                        </a:rPr>
                        <a:t>.</a:t>
                      </a:r>
                      <a:endParaRPr lang="en-US" sz="3200" b="1" i="1" dirty="0">
                        <a:solidFill>
                          <a:srgbClr val="4A5568"/>
                        </a:solidFill>
                        <a:effectLst/>
                        <a:latin typeface="Consolas" panose="020B0609020204030204" pitchFamily="49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2404753"/>
                  </a:ext>
                </a:extLst>
              </a:tr>
              <a:tr h="8724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o-RO" sz="3600" i="1" dirty="0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</a:t>
                      </a:r>
                      <a:endParaRPr lang="en-US" sz="3600" i="1" dirty="0">
                        <a:solidFill>
                          <a:srgbClr val="FFFF00"/>
                        </a:solidFill>
                        <a:effectLst/>
                        <a:highlight>
                          <a:srgbClr val="006600"/>
                        </a:highlight>
                        <a:latin typeface="Times New Roman" panose="02020603050405020304" pitchFamily="18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3200" b="1" i="1" dirty="0" err="1">
                          <a:effectLst/>
                          <a:latin typeface="Consolas" panose="020B0609020204030204" pitchFamily="49" charset="0"/>
                        </a:rPr>
                        <a:t>Numere</a:t>
                      </a:r>
                      <a:r>
                        <a:rPr lang="ro-RO" sz="3200" b="1" i="1" dirty="0"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Consolas" panose="020B0609020204030204" pitchFamily="49" charset="0"/>
                        </a:rPr>
                        <a:t>întregi</a:t>
                      </a:r>
                      <a:r>
                        <a:rPr lang="en-US" sz="3200" b="1" i="1" dirty="0">
                          <a:effectLst/>
                          <a:latin typeface="Consolas" panose="020B0609020204030204" pitchFamily="49" charset="0"/>
                        </a:rPr>
                        <a:t> pe 32 </a:t>
                      </a:r>
                      <a:r>
                        <a:rPr lang="en-US" sz="3200" b="1" i="1" dirty="0" err="1">
                          <a:effectLst/>
                          <a:latin typeface="Consolas" panose="020B0609020204030204" pitchFamily="49" charset="0"/>
                        </a:rPr>
                        <a:t>biți</a:t>
                      </a:r>
                      <a:r>
                        <a:rPr lang="en-US" sz="3200" b="1" i="1" dirty="0">
                          <a:effectLst/>
                          <a:latin typeface="Consolas" panose="020B0609020204030204" pitchFamily="49" charset="0"/>
                        </a:rPr>
                        <a:t>.</a:t>
                      </a:r>
                      <a:endParaRPr lang="en-US" sz="3200" b="1" i="1" dirty="0">
                        <a:solidFill>
                          <a:srgbClr val="4A5568"/>
                        </a:solidFill>
                        <a:effectLst/>
                        <a:latin typeface="Consolas" panose="020B0609020204030204" pitchFamily="49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752489"/>
                  </a:ext>
                </a:extLst>
              </a:tr>
              <a:tr h="8724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o-RO" sz="3600" i="1" dirty="0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</a:t>
                      </a:r>
                      <a:endParaRPr lang="en-US" sz="3600" i="1" dirty="0">
                        <a:solidFill>
                          <a:srgbClr val="FFFF00"/>
                        </a:solidFill>
                        <a:effectLst/>
                        <a:highlight>
                          <a:srgbClr val="006600"/>
                        </a:highlight>
                        <a:latin typeface="Times New Roman" panose="02020603050405020304" pitchFamily="18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3200" b="1" i="1" dirty="0" err="1">
                          <a:effectLst/>
                          <a:latin typeface="Consolas" panose="020B0609020204030204" pitchFamily="49" charset="0"/>
                        </a:rPr>
                        <a:t>Numere</a:t>
                      </a:r>
                      <a:r>
                        <a:rPr lang="ro-RO" sz="3200" b="1" i="1" dirty="0"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Consolas" panose="020B0609020204030204" pitchFamily="49" charset="0"/>
                        </a:rPr>
                        <a:t>întregi</a:t>
                      </a:r>
                      <a:r>
                        <a:rPr lang="en-US" sz="3200" b="1" i="1" dirty="0">
                          <a:effectLst/>
                          <a:latin typeface="Consolas" panose="020B0609020204030204" pitchFamily="49" charset="0"/>
                        </a:rPr>
                        <a:t> pe 64 </a:t>
                      </a:r>
                      <a:r>
                        <a:rPr lang="en-US" sz="3200" b="1" i="1" dirty="0" err="1">
                          <a:effectLst/>
                          <a:latin typeface="Consolas" panose="020B0609020204030204" pitchFamily="49" charset="0"/>
                        </a:rPr>
                        <a:t>biți</a:t>
                      </a:r>
                      <a:r>
                        <a:rPr lang="en-US" sz="3200" b="1" i="1" dirty="0">
                          <a:effectLst/>
                          <a:latin typeface="Consolas" panose="020B0609020204030204" pitchFamily="49" charset="0"/>
                        </a:rPr>
                        <a:t>.</a:t>
                      </a:r>
                      <a:endParaRPr lang="en-US" sz="3200" b="1" i="1" dirty="0">
                        <a:solidFill>
                          <a:srgbClr val="4A5568"/>
                        </a:solidFill>
                        <a:effectLst/>
                        <a:latin typeface="Consolas" panose="020B0609020204030204" pitchFamily="49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1531609"/>
                  </a:ext>
                </a:extLst>
              </a:tr>
              <a:tr h="8724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o-RO" sz="3600" i="1" dirty="0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float</a:t>
                      </a:r>
                      <a:r>
                        <a:rPr lang="ro-RO" sz="3600" i="1" dirty="0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i="1" dirty="0">
                        <a:solidFill>
                          <a:srgbClr val="FFFF00"/>
                        </a:solidFill>
                        <a:effectLst/>
                        <a:highlight>
                          <a:srgbClr val="006600"/>
                        </a:highlight>
                        <a:latin typeface="Times New Roman" panose="02020603050405020304" pitchFamily="18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3200" b="1" i="1" dirty="0" err="1">
                          <a:effectLst/>
                          <a:latin typeface="Consolas" panose="020B0609020204030204" pitchFamily="49" charset="0"/>
                        </a:rPr>
                        <a:t>Numere</a:t>
                      </a:r>
                      <a:r>
                        <a:rPr lang="ro-RO" sz="3200" b="1" i="1" dirty="0"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Consolas" panose="020B0609020204030204" pitchFamily="49" charset="0"/>
                        </a:rPr>
                        <a:t>în</a:t>
                      </a:r>
                      <a:r>
                        <a:rPr lang="en-US" sz="3200" b="1" i="1" dirty="0"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Consolas" panose="020B0609020204030204" pitchFamily="49" charset="0"/>
                        </a:rPr>
                        <a:t>virgulă</a:t>
                      </a:r>
                      <a:r>
                        <a:rPr lang="en-US" sz="3200" b="1" i="1" dirty="0"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Consolas" panose="020B0609020204030204" pitchFamily="49" charset="0"/>
                        </a:rPr>
                        <a:t>mobilă</a:t>
                      </a:r>
                      <a:r>
                        <a:rPr lang="en-US" sz="3200" b="1" i="1" dirty="0">
                          <a:effectLst/>
                          <a:latin typeface="Consolas" panose="020B0609020204030204" pitchFamily="49" charset="0"/>
                        </a:rPr>
                        <a:t> pe 32 </a:t>
                      </a:r>
                      <a:r>
                        <a:rPr lang="en-US" sz="3200" b="1" i="1" dirty="0" err="1">
                          <a:effectLst/>
                          <a:latin typeface="Consolas" panose="020B0609020204030204" pitchFamily="49" charset="0"/>
                        </a:rPr>
                        <a:t>biți</a:t>
                      </a:r>
                      <a:r>
                        <a:rPr lang="en-US" sz="3200" b="1" i="1" dirty="0">
                          <a:effectLst/>
                          <a:latin typeface="Consolas" panose="020B0609020204030204" pitchFamily="49" charset="0"/>
                        </a:rPr>
                        <a:t>.</a:t>
                      </a:r>
                      <a:endParaRPr lang="en-US" sz="3200" b="1" i="1" dirty="0">
                        <a:solidFill>
                          <a:srgbClr val="4A5568"/>
                        </a:solidFill>
                        <a:effectLst/>
                        <a:latin typeface="Consolas" panose="020B0609020204030204" pitchFamily="49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5552630"/>
                  </a:ext>
                </a:extLst>
              </a:tr>
              <a:tr h="10426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o-RO" sz="3600" i="1" dirty="0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double</a:t>
                      </a:r>
                      <a:endParaRPr lang="en-US" sz="3600" i="1" dirty="0">
                        <a:solidFill>
                          <a:srgbClr val="FFFF00"/>
                        </a:solidFill>
                        <a:effectLst/>
                        <a:highlight>
                          <a:srgbClr val="006600"/>
                        </a:highlight>
                        <a:latin typeface="Times New Roman" panose="02020603050405020304" pitchFamily="18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3200" b="1" i="1" dirty="0" err="1">
                          <a:effectLst/>
                          <a:latin typeface="Consolas" panose="020B0609020204030204" pitchFamily="49" charset="0"/>
                        </a:rPr>
                        <a:t>Numere</a:t>
                      </a:r>
                      <a:r>
                        <a:rPr lang="ro-RO" sz="3200" b="1" i="1" dirty="0"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Consolas" panose="020B0609020204030204" pitchFamily="49" charset="0"/>
                        </a:rPr>
                        <a:t>în</a:t>
                      </a:r>
                      <a:r>
                        <a:rPr lang="en-US" sz="3200" b="1" i="1" dirty="0"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Consolas" panose="020B0609020204030204" pitchFamily="49" charset="0"/>
                        </a:rPr>
                        <a:t>virgulă</a:t>
                      </a:r>
                      <a:r>
                        <a:rPr lang="en-US" sz="3200" b="1" i="1" dirty="0"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Consolas" panose="020B0609020204030204" pitchFamily="49" charset="0"/>
                        </a:rPr>
                        <a:t>mobilă</a:t>
                      </a:r>
                      <a:r>
                        <a:rPr lang="en-US" sz="3200" b="1" i="1" dirty="0">
                          <a:effectLst/>
                          <a:latin typeface="Consolas" panose="020B0609020204030204" pitchFamily="49" charset="0"/>
                        </a:rPr>
                        <a:t> cu </a:t>
                      </a:r>
                      <a:r>
                        <a:rPr lang="en-US" sz="3200" b="1" i="1" dirty="0" err="1">
                          <a:effectLst/>
                          <a:latin typeface="Consolas" panose="020B0609020204030204" pitchFamily="49" charset="0"/>
                        </a:rPr>
                        <a:t>dublă</a:t>
                      </a:r>
                      <a:r>
                        <a:rPr lang="en-US" sz="3200" b="1" i="1" dirty="0"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Consolas" panose="020B0609020204030204" pitchFamily="49" charset="0"/>
                        </a:rPr>
                        <a:t>precizie</a:t>
                      </a:r>
                      <a:r>
                        <a:rPr lang="en-US" sz="3200" b="1" i="1" dirty="0">
                          <a:effectLst/>
                          <a:latin typeface="Consolas" panose="020B0609020204030204" pitchFamily="49" charset="0"/>
                        </a:rPr>
                        <a:t> pe 64 </a:t>
                      </a:r>
                      <a:r>
                        <a:rPr lang="en-US" sz="3200" b="1" i="1" dirty="0" err="1">
                          <a:effectLst/>
                          <a:latin typeface="Consolas" panose="020B0609020204030204" pitchFamily="49" charset="0"/>
                        </a:rPr>
                        <a:t>biți</a:t>
                      </a:r>
                      <a:r>
                        <a:rPr lang="en-US" sz="3200" b="1" i="1" dirty="0">
                          <a:effectLst/>
                          <a:latin typeface="Consolas" panose="020B0609020204030204" pitchFamily="49" charset="0"/>
                        </a:rPr>
                        <a:t>. </a:t>
                      </a:r>
                      <a:endParaRPr lang="en-US" sz="3200" b="1" i="1" dirty="0">
                        <a:solidFill>
                          <a:srgbClr val="4A5568"/>
                        </a:solidFill>
                        <a:effectLst/>
                        <a:latin typeface="Consolas" panose="020B0609020204030204" pitchFamily="49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422892"/>
                  </a:ext>
                </a:extLst>
              </a:tr>
              <a:tr h="8724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o-RO" sz="3600" i="1" dirty="0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char</a:t>
                      </a:r>
                      <a:endParaRPr lang="en-US" sz="3600" i="1" dirty="0">
                        <a:solidFill>
                          <a:srgbClr val="FFFF00"/>
                        </a:solidFill>
                        <a:effectLst/>
                        <a:highlight>
                          <a:srgbClr val="006600"/>
                        </a:highlight>
                        <a:latin typeface="Times New Roman" panose="02020603050405020304" pitchFamily="18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3200" b="1" i="1" dirty="0" err="1">
                          <a:effectLst/>
                          <a:latin typeface="Consolas" panose="020B0609020204030204" pitchFamily="49" charset="0"/>
                        </a:rPr>
                        <a:t>Caractere</a:t>
                      </a:r>
                      <a:r>
                        <a:rPr lang="ro-RO" sz="3200" b="1" i="1" dirty="0"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3200" b="1" i="1" dirty="0">
                          <a:effectLst/>
                          <a:latin typeface="Consolas" panose="020B0609020204030204" pitchFamily="49" charset="0"/>
                        </a:rPr>
                        <a:t>pe 16 </a:t>
                      </a:r>
                      <a:r>
                        <a:rPr lang="en-US" sz="3200" b="1" i="1" dirty="0" err="1">
                          <a:effectLst/>
                          <a:latin typeface="Consolas" panose="020B0609020204030204" pitchFamily="49" charset="0"/>
                        </a:rPr>
                        <a:t>biți</a:t>
                      </a:r>
                      <a:r>
                        <a:rPr lang="en-US" sz="3200" b="1" i="1" dirty="0">
                          <a:effectLst/>
                          <a:latin typeface="Consolas" panose="020B0609020204030204" pitchFamily="49" charset="0"/>
                        </a:rPr>
                        <a:t>.</a:t>
                      </a:r>
                      <a:endParaRPr lang="en-US" sz="3200" b="1" i="1" dirty="0">
                        <a:solidFill>
                          <a:srgbClr val="4A5568"/>
                        </a:solidFill>
                        <a:effectLst/>
                        <a:latin typeface="Consolas" panose="020B0609020204030204" pitchFamily="49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305195"/>
                  </a:ext>
                </a:extLst>
              </a:tr>
              <a:tr h="8724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o-RO" sz="3600" i="1" dirty="0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String</a:t>
                      </a:r>
                      <a:endParaRPr lang="en-US" sz="3600" i="1" dirty="0">
                        <a:solidFill>
                          <a:srgbClr val="FFFF00"/>
                        </a:solidFill>
                        <a:effectLst/>
                        <a:highlight>
                          <a:srgbClr val="006600"/>
                        </a:highlight>
                        <a:latin typeface="Times New Roman" panose="02020603050405020304" pitchFamily="18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3200" b="1" i="1" dirty="0" err="1">
                          <a:effectLst/>
                          <a:latin typeface="Consolas" panose="020B0609020204030204" pitchFamily="49" charset="0"/>
                        </a:rPr>
                        <a:t>Șiruri</a:t>
                      </a:r>
                      <a:r>
                        <a:rPr lang="ro-RO" sz="3200" b="1" i="1" dirty="0">
                          <a:effectLst/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3200" b="1" i="1" dirty="0">
                          <a:effectLst/>
                          <a:latin typeface="Consolas" panose="020B0609020204030204" pitchFamily="49" charset="0"/>
                        </a:rPr>
                        <a:t>de </a:t>
                      </a:r>
                      <a:r>
                        <a:rPr lang="en-US" sz="3200" b="1" i="1" dirty="0" err="1">
                          <a:effectLst/>
                          <a:latin typeface="Consolas" panose="020B0609020204030204" pitchFamily="49" charset="0"/>
                        </a:rPr>
                        <a:t>caractere</a:t>
                      </a:r>
                      <a:r>
                        <a:rPr lang="en-US" sz="3200" b="1" i="1" dirty="0">
                          <a:effectLst/>
                          <a:latin typeface="Consolas" panose="020B0609020204030204" pitchFamily="49" charset="0"/>
                        </a:rPr>
                        <a:t>.</a:t>
                      </a:r>
                      <a:endParaRPr lang="en-US" sz="3200" b="1" i="1" dirty="0">
                        <a:solidFill>
                          <a:srgbClr val="4A5568"/>
                        </a:solidFill>
                        <a:effectLst/>
                        <a:latin typeface="Consolas" panose="020B0609020204030204" pitchFamily="49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640514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C0B5D63-2A8B-194A-0469-019DE5A081E9}"/>
              </a:ext>
            </a:extLst>
          </p:cNvPr>
          <p:cNvSpPr txBox="1"/>
          <p:nvPr/>
        </p:nvSpPr>
        <p:spPr>
          <a:xfrm>
            <a:off x="649333" y="1934561"/>
            <a:ext cx="3967753" cy="1200329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ro-RO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TIPURI DE DATE </a:t>
            </a:r>
            <a:br>
              <a:rPr lang="ro-RO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CYPHER</a:t>
            </a:r>
            <a:endParaRPr lang="en-US" sz="36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60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2B6B04-BD13-2B83-1286-AFBCE7CBADC8}"/>
              </a:ext>
            </a:extLst>
          </p:cNvPr>
          <p:cNvSpPr txBox="1"/>
          <p:nvPr/>
        </p:nvSpPr>
        <p:spPr>
          <a:xfrm>
            <a:off x="980660" y="374472"/>
            <a:ext cx="14762923" cy="8395055"/>
          </a:xfrm>
          <a:prstGeom prst="rect">
            <a:avLst/>
          </a:prstGeom>
          <a:solidFill>
            <a:schemeClr val="lt1">
              <a:alpha val="50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Clr>
                <a:srgbClr val="538135"/>
              </a:buClr>
              <a:buFont typeface="Wingdings" panose="05000000000000000000" pitchFamily="2" charset="2"/>
              <a:buChar char=""/>
            </a:pPr>
            <a:r>
              <a:rPr lang="ro-RO" sz="3600" b="1" i="1" dirty="0">
                <a:solidFill>
                  <a:srgbClr val="FFFF00"/>
                </a:solidFill>
                <a:effectLst/>
                <a:highlight>
                  <a:srgbClr val="006600"/>
                </a:highlight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 NODUL </a:t>
            </a:r>
            <a:endParaRPr lang="en-US" sz="3600" b="1" dirty="0">
              <a:solidFill>
                <a:srgbClr val="FFFF00"/>
              </a:solidFill>
              <a:effectLst/>
              <a:highlight>
                <a:srgbClr val="006600"/>
              </a:highlight>
              <a:latin typeface="Times New Roman" panose="02020603050405020304" pitchFamily="18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901700" lvl="2" indent="-450850" algn="just">
              <a:lnSpc>
                <a:spcPct val="150000"/>
              </a:lnSpc>
              <a:buClr>
                <a:srgbClr val="538135"/>
              </a:buClr>
              <a:buFont typeface="Wingdings" panose="05000000000000000000" pitchFamily="2" charset="2"/>
              <a:buChar char=""/>
            </a:pPr>
            <a:r>
              <a:rPr lang="ro-RO" sz="3200" b="1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Id</a:t>
            </a:r>
            <a:endParaRPr lang="en-US" sz="3200" b="1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901700" lvl="2" indent="-450850" algn="just">
              <a:lnSpc>
                <a:spcPct val="150000"/>
              </a:lnSpc>
              <a:buClr>
                <a:srgbClr val="538135"/>
              </a:buClr>
              <a:buFont typeface="Wingdings" panose="05000000000000000000" pitchFamily="2" charset="2"/>
              <a:buChar char=""/>
            </a:pPr>
            <a:r>
              <a:rPr lang="ro-RO" sz="3200" b="1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Etichetă</a:t>
            </a:r>
            <a:r>
              <a:rPr lang="ro-RO" sz="3200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o-RO" sz="3200" i="1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o-RO" sz="3200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). Sunt o formă de sintaxă a modelului. Nu sunt valori.</a:t>
            </a:r>
            <a:endParaRPr lang="en-US" sz="3200" dirty="0">
              <a:effectLst/>
              <a:latin typeface="Times New Roman" panose="02020603050405020304" pitchFamily="18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901700" lvl="2" indent="-450850" algn="just">
              <a:lnSpc>
                <a:spcPct val="150000"/>
              </a:lnSpc>
              <a:buClr>
                <a:srgbClr val="538135"/>
              </a:buClr>
              <a:buFont typeface="Wingdings" panose="05000000000000000000" pitchFamily="2" charset="2"/>
              <a:buChar char=""/>
            </a:pPr>
            <a:r>
              <a:rPr lang="ro-RO" sz="3200" b="1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MAP</a:t>
            </a:r>
            <a:r>
              <a:rPr lang="ro-RO" sz="3200" i="1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3200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(a proprietăților)</a:t>
            </a:r>
            <a:endParaRPr lang="en-US" sz="3200" dirty="0">
              <a:effectLst/>
              <a:latin typeface="Times New Roman" panose="02020603050405020304" pitchFamily="18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Clr>
                <a:srgbClr val="538135"/>
              </a:buClr>
              <a:buFont typeface="Wingdings" panose="05000000000000000000" pitchFamily="2" charset="2"/>
              <a:buChar char=""/>
            </a:pPr>
            <a:r>
              <a:rPr lang="ro-RO" sz="3600" b="1" i="1" dirty="0">
                <a:solidFill>
                  <a:srgbClr val="FFFF00"/>
                </a:solidFill>
                <a:effectLst/>
                <a:highlight>
                  <a:srgbClr val="006600"/>
                </a:highlight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RELAȚI</a:t>
            </a:r>
            <a:r>
              <a:rPr lang="ro-RO" sz="3600" b="1" i="1" dirty="0">
                <a:solidFill>
                  <a:srgbClr val="FFFF00"/>
                </a:solidFill>
                <a:highlight>
                  <a:srgbClr val="006600"/>
                </a:highlight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A</a:t>
            </a:r>
            <a:endParaRPr lang="en-US" sz="3600" b="1" dirty="0">
              <a:solidFill>
                <a:srgbClr val="FFFF00"/>
              </a:solidFill>
              <a:effectLst/>
              <a:highlight>
                <a:srgbClr val="006600"/>
              </a:highlight>
              <a:latin typeface="Times New Roman" panose="02020603050405020304" pitchFamily="18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901700" lvl="0" indent="-450850" algn="just">
              <a:lnSpc>
                <a:spcPct val="150000"/>
              </a:lnSpc>
              <a:buClr>
                <a:srgbClr val="538135"/>
              </a:buClr>
              <a:buFont typeface="Wingdings" panose="05000000000000000000" pitchFamily="2" charset="2"/>
              <a:buChar char=""/>
            </a:pPr>
            <a:r>
              <a:rPr lang="ro-RO" sz="3200" b="1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Id</a:t>
            </a:r>
            <a:endParaRPr lang="en-US" sz="3200" b="1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901700" lvl="0" indent="-450850" algn="just">
              <a:lnSpc>
                <a:spcPct val="150000"/>
              </a:lnSpc>
              <a:buClr>
                <a:srgbClr val="538135"/>
              </a:buClr>
              <a:buFont typeface="Wingdings" panose="05000000000000000000" pitchFamily="2" charset="2"/>
              <a:buChar char=""/>
            </a:pPr>
            <a:r>
              <a:rPr lang="ro-RO" sz="3200" b="1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Tip</a:t>
            </a:r>
            <a:endParaRPr lang="en-US" sz="3200" b="1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901700" lvl="0" indent="-450850" algn="just">
              <a:lnSpc>
                <a:spcPct val="150000"/>
              </a:lnSpc>
              <a:buClr>
                <a:srgbClr val="538135"/>
              </a:buClr>
              <a:buFont typeface="Wingdings" panose="05000000000000000000" pitchFamily="2" charset="2"/>
              <a:buChar char=""/>
            </a:pPr>
            <a:r>
              <a:rPr lang="ro-RO" sz="3200" b="1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MAP</a:t>
            </a:r>
            <a:r>
              <a:rPr lang="ro-RO" sz="32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3200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(a proprietăților)</a:t>
            </a:r>
            <a:endParaRPr lang="en-US" sz="3200" dirty="0">
              <a:effectLst/>
              <a:latin typeface="Times New Roman" panose="02020603050405020304" pitchFamily="18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901700" lvl="0" indent="-450850" algn="just">
              <a:lnSpc>
                <a:spcPct val="150000"/>
              </a:lnSpc>
              <a:buClr>
                <a:srgbClr val="538135"/>
              </a:buClr>
              <a:buFont typeface="Wingdings" panose="05000000000000000000" pitchFamily="2" charset="2"/>
              <a:buChar char=""/>
            </a:pPr>
            <a:r>
              <a:rPr lang="ro-RO" sz="3200" b="1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Id</a:t>
            </a:r>
            <a:r>
              <a:rPr lang="ro-RO" sz="3200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-ul nodului de pornire</a:t>
            </a:r>
            <a:endParaRPr lang="en-US" sz="3200" dirty="0">
              <a:effectLst/>
              <a:latin typeface="Times New Roman" panose="02020603050405020304" pitchFamily="18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901700" lvl="0" indent="-450850" algn="just">
              <a:lnSpc>
                <a:spcPct val="150000"/>
              </a:lnSpc>
              <a:buClr>
                <a:srgbClr val="538135"/>
              </a:buClr>
              <a:buFont typeface="Wingdings" panose="05000000000000000000" pitchFamily="2" charset="2"/>
              <a:buChar char=""/>
            </a:pPr>
            <a:r>
              <a:rPr lang="ro-RO" sz="3200" b="1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Id</a:t>
            </a:r>
            <a:r>
              <a:rPr lang="ro-RO" sz="3200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-ul nodului final</a:t>
            </a:r>
            <a:endParaRPr lang="en-US" sz="3200" dirty="0">
              <a:effectLst/>
              <a:latin typeface="Times New Roman" panose="02020603050405020304" pitchFamily="18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Clr>
                <a:srgbClr val="538135"/>
              </a:buClr>
              <a:buFont typeface="Wingdings" panose="05000000000000000000" pitchFamily="2" charset="2"/>
              <a:buChar char=""/>
            </a:pPr>
            <a:r>
              <a:rPr lang="ro-RO" sz="3600" b="1" i="1" dirty="0">
                <a:solidFill>
                  <a:srgbClr val="FFFF00"/>
                </a:solidFill>
                <a:effectLst/>
                <a:highlight>
                  <a:srgbClr val="006600"/>
                </a:highlight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CALEA</a:t>
            </a:r>
            <a:r>
              <a:rPr lang="ro-RO" sz="3200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, o secvență alternantă de noduri și relații</a:t>
            </a:r>
            <a:endParaRPr lang="en-US" sz="3200" dirty="0">
              <a:effectLst/>
              <a:latin typeface="Times New Roman" panose="02020603050405020304" pitchFamily="18" charset="0"/>
              <a:ea typeface="Carlito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2B9D49-A59E-C51C-C044-0E15DB5AA87A}"/>
              </a:ext>
            </a:extLst>
          </p:cNvPr>
          <p:cNvSpPr txBox="1"/>
          <p:nvPr/>
        </p:nvSpPr>
        <p:spPr>
          <a:xfrm>
            <a:off x="7849702" y="3485461"/>
            <a:ext cx="7151757" cy="3697166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txBody>
          <a:bodyPr wrap="square">
            <a:spAutoFit/>
          </a:bodyPr>
          <a:lstStyle/>
          <a:p>
            <a:pPr marL="131445" algn="just">
              <a:lnSpc>
                <a:spcPct val="150000"/>
              </a:lnSpc>
            </a:pPr>
            <a:r>
              <a:rPr lang="ro-RO" sz="3200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o-RO" sz="3200" b="1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Caracteristici</a:t>
            </a:r>
            <a:r>
              <a:rPr lang="ro-RO" sz="3200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Clr>
                <a:srgbClr val="538135"/>
              </a:buClr>
              <a:buFont typeface="Wingdings" panose="05000000000000000000" pitchFamily="2" charset="2"/>
              <a:buChar char=""/>
            </a:pPr>
            <a:r>
              <a:rPr lang="ro-RO" sz="3200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Poate fi returnat din interogări </a:t>
            </a:r>
            <a:r>
              <a:rPr lang="ro-RO" sz="3200" i="1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Cypher</a:t>
            </a:r>
            <a:endParaRPr lang="en-US" sz="3200" dirty="0">
              <a:effectLst/>
              <a:latin typeface="Times New Roman" panose="02020603050405020304" pitchFamily="18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Clr>
                <a:srgbClr val="538135"/>
              </a:buClr>
              <a:buFont typeface="Wingdings" panose="05000000000000000000" pitchFamily="2" charset="2"/>
              <a:buChar char=""/>
            </a:pPr>
            <a:r>
              <a:rPr lang="ro-RO" sz="3200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Nu poate fi folosit ca parametri</a:t>
            </a:r>
            <a:endParaRPr lang="en-US" sz="3200" dirty="0">
              <a:effectLst/>
              <a:latin typeface="Times New Roman" panose="02020603050405020304" pitchFamily="18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Clr>
                <a:srgbClr val="538135"/>
              </a:buClr>
              <a:buFont typeface="Wingdings" panose="05000000000000000000" pitchFamily="2" charset="2"/>
              <a:buChar char=""/>
            </a:pPr>
            <a:r>
              <a:rPr lang="ro-RO" sz="3200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Nu poate fi stocat ca proprietăți</a:t>
            </a:r>
            <a:endParaRPr lang="en-US" sz="3200" dirty="0">
              <a:effectLst/>
              <a:latin typeface="Times New Roman" panose="02020603050405020304" pitchFamily="18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Clr>
                <a:srgbClr val="538135"/>
              </a:buClr>
              <a:buFont typeface="Wingdings" panose="05000000000000000000" pitchFamily="2" charset="2"/>
              <a:buChar char=""/>
            </a:pPr>
            <a:r>
              <a:rPr lang="ro-RO" sz="3200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Nu poate fi construit cu literale </a:t>
            </a:r>
            <a:r>
              <a:rPr lang="ro-RO" sz="3200" i="1" dirty="0"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Cypher</a:t>
            </a:r>
            <a:endParaRPr lang="en-US" sz="3200" dirty="0">
              <a:effectLst/>
              <a:latin typeface="Times New Roman" panose="02020603050405020304" pitchFamily="18" charset="0"/>
              <a:ea typeface="Carlito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08F85F-AEA4-D2EB-01D8-A8308C82D8F7}"/>
              </a:ext>
            </a:extLst>
          </p:cNvPr>
          <p:cNvSpPr txBox="1"/>
          <p:nvPr/>
        </p:nvSpPr>
        <p:spPr>
          <a:xfrm>
            <a:off x="6007100" y="225287"/>
            <a:ext cx="5740399" cy="823752"/>
          </a:xfrm>
          <a:prstGeom prst="rect">
            <a:avLst/>
          </a:prstGeom>
          <a:solidFill>
            <a:srgbClr val="0066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pPr lvl="0" algn="ctr">
              <a:lnSpc>
                <a:spcPct val="150000"/>
              </a:lnSpc>
              <a:buSzPts val="1400"/>
              <a:tabLst>
                <a:tab pos="457200" algn="l"/>
              </a:tabLst>
            </a:pPr>
            <a:r>
              <a:rPr lang="ro-RO" sz="36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TIPURI STRUCTURALE</a:t>
            </a:r>
            <a:endParaRPr lang="en-US" sz="3600" i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rlito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7277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452678-83B0-857E-F9BA-5E1AAF7DC057}"/>
              </a:ext>
            </a:extLst>
          </p:cNvPr>
          <p:cNvSpPr txBox="1"/>
          <p:nvPr/>
        </p:nvSpPr>
        <p:spPr>
          <a:xfrm>
            <a:off x="558800" y="1213540"/>
            <a:ext cx="15138400" cy="7476855"/>
          </a:xfrm>
          <a:prstGeom prst="rect">
            <a:avLst/>
          </a:prstGeom>
          <a:solidFill>
            <a:schemeClr val="lt1">
              <a:alpha val="50000"/>
            </a:schemeClr>
          </a:solidFill>
        </p:spPr>
        <p:txBody>
          <a:bodyPr wrap="square">
            <a:spAutoFit/>
          </a:bodyPr>
          <a:lstStyle/>
          <a:p>
            <a:pPr lvl="0" algn="ctr" defTabSz="355600">
              <a:lnSpc>
                <a:spcPct val="150000"/>
              </a:lnSpc>
              <a:buSzPts val="1400"/>
              <a:tabLst>
                <a:tab pos="177800" algn="l"/>
              </a:tabLst>
            </a:pPr>
            <a:r>
              <a:rPr lang="ro-RO" sz="2800" b="1" i="1" dirty="0">
                <a:solidFill>
                  <a:srgbClr val="FFFF00"/>
                </a:solidFill>
                <a:effectLst/>
                <a:highlight>
                  <a:srgbClr val="006600"/>
                </a:highlight>
                <a:latin typeface="Elsie Black" panose="02000000000000000000" pitchFamily="2" charset="0"/>
                <a:ea typeface="Carlito" panose="020F0502020204030204" pitchFamily="34" charset="0"/>
                <a:cs typeface="Times New Roman" panose="02020603050405020304" pitchFamily="18" charset="0"/>
              </a:rPr>
              <a:t> LIST</a:t>
            </a:r>
            <a:r>
              <a:rPr lang="ro-RO" sz="2800" b="1" i="1" dirty="0">
                <a:solidFill>
                  <a:srgbClr val="FFFF00"/>
                </a:solidFill>
                <a:effectLst/>
                <a:highlight>
                  <a:srgbClr val="006600"/>
                </a:highlight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o-RO" sz="2800" b="1" i="1" dirty="0"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 o colecție eterogenă, ordonată de valori, fiecare dintre ele având orice proprietate, tip structural sau compus.</a:t>
            </a:r>
            <a:endParaRPr lang="en-US" sz="2800" b="1" i="1" dirty="0">
              <a:effectLst/>
              <a:latin typeface="Consolas" panose="020B0609020204030204" pitchFamily="49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Clr>
                <a:srgbClr val="538135"/>
              </a:buClr>
              <a:buFont typeface="Wingdings" panose="05000000000000000000" pitchFamily="2" charset="2"/>
              <a:buChar char=""/>
            </a:pPr>
            <a:r>
              <a:rPr lang="ro-RO" sz="2800" b="1" i="1" dirty="0">
                <a:solidFill>
                  <a:srgbClr val="FFFF00"/>
                </a:solidFill>
                <a:effectLst/>
                <a:highlight>
                  <a:srgbClr val="006600"/>
                </a:highlight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2800" b="1" i="1" dirty="0">
                <a:solidFill>
                  <a:srgbClr val="FFFF00"/>
                </a:solidFill>
                <a:effectLst/>
                <a:highlight>
                  <a:srgbClr val="006600"/>
                </a:highlight>
                <a:latin typeface="Elsie Black" panose="02000000000000000000" pitchFamily="2" charset="0"/>
                <a:ea typeface="Carlito" panose="020F0502020204030204" pitchFamily="34" charset="0"/>
                <a:cs typeface="Times New Roman" panose="02020603050405020304" pitchFamily="18" charset="0"/>
              </a:rPr>
              <a:t>MAP</a:t>
            </a:r>
            <a:r>
              <a:rPr lang="ro-RO" sz="2800" b="1" i="1" dirty="0">
                <a:solidFill>
                  <a:srgbClr val="FFFF00"/>
                </a:solidFill>
                <a:effectLst/>
                <a:highlight>
                  <a:srgbClr val="006600"/>
                </a:highlight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2800" b="1" i="1" dirty="0"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, o colecție eterogenă, neordonată de perechi (</a:t>
            </a:r>
            <a:r>
              <a:rPr lang="ro-RO" sz="2800" b="1" i="1" dirty="0">
                <a:solidFill>
                  <a:srgbClr val="006600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Cheie, Valoare</a:t>
            </a:r>
            <a:r>
              <a:rPr lang="ro-RO" sz="2800" b="1" i="1" dirty="0"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800" b="1" i="1" dirty="0">
              <a:effectLst/>
              <a:latin typeface="Consolas" panose="020B0609020204030204" pitchFamily="49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723900" lvl="0" indent="-342900" algn="just">
              <a:lnSpc>
                <a:spcPct val="150000"/>
              </a:lnSpc>
              <a:buClr>
                <a:srgbClr val="538135"/>
              </a:buClr>
              <a:buFont typeface="Wingdings" panose="05000000000000000000" pitchFamily="2" charset="2"/>
              <a:buChar char=""/>
            </a:pPr>
            <a:r>
              <a:rPr lang="ro-RO" sz="2800" b="1" i="1" dirty="0"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Cheia este un șir</a:t>
            </a:r>
            <a:endParaRPr lang="en-US" sz="2800" b="1" i="1" dirty="0">
              <a:effectLst/>
              <a:latin typeface="Consolas" panose="020B0609020204030204" pitchFamily="49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723900" lvl="0" indent="-342900" algn="just">
              <a:lnSpc>
                <a:spcPct val="150000"/>
              </a:lnSpc>
              <a:buClr>
                <a:srgbClr val="538135"/>
              </a:buClr>
              <a:buFont typeface="Wingdings" panose="05000000000000000000" pitchFamily="2" charset="2"/>
              <a:buChar char=""/>
            </a:pPr>
            <a:r>
              <a:rPr lang="ro-RO" sz="2800" b="1" i="1" dirty="0"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Valoarea are orice proprietate, structurală sau compozită</a:t>
            </a:r>
            <a:endParaRPr lang="en-US" sz="2800" b="1" i="1" dirty="0">
              <a:effectLst/>
              <a:latin typeface="Consolas" panose="020B0609020204030204" pitchFamily="49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723900" lvl="0" indent="-342900" algn="just">
              <a:lnSpc>
                <a:spcPct val="150000"/>
              </a:lnSpc>
              <a:buClr>
                <a:srgbClr val="538135"/>
              </a:buClr>
              <a:buFont typeface="Wingdings" panose="05000000000000000000" pitchFamily="2" charset="2"/>
              <a:buChar char=""/>
            </a:pPr>
            <a:r>
              <a:rPr lang="ro-RO" sz="2800" b="1" i="1" dirty="0"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Valorile compuse pot conține și null.</a:t>
            </a:r>
            <a:endParaRPr lang="en-US" sz="2800" b="1" i="1" dirty="0">
              <a:effectLst/>
              <a:latin typeface="Consolas" panose="020B0609020204030204" pitchFamily="49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1079500" indent="-342900" algn="just">
              <a:lnSpc>
                <a:spcPct val="150000"/>
              </a:lnSpc>
            </a:pPr>
            <a:r>
              <a:rPr lang="ro-RO" sz="2800" b="1" i="1" dirty="0"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800" b="1" i="1" dirty="0"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o-RO" sz="2800" b="1" i="1" dirty="0"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Caracteristici:</a:t>
            </a:r>
            <a:endParaRPr lang="en-US" sz="2800" b="1" i="1" dirty="0">
              <a:effectLst/>
              <a:latin typeface="Consolas" panose="020B0609020204030204" pitchFamily="49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1079500" lvl="0" indent="-342900" algn="just">
              <a:lnSpc>
                <a:spcPct val="150000"/>
              </a:lnSpc>
              <a:buClr>
                <a:srgbClr val="538135"/>
              </a:buClr>
              <a:buFont typeface="Wingdings" panose="05000000000000000000" pitchFamily="2" charset="2"/>
              <a:buChar char=""/>
            </a:pPr>
            <a:r>
              <a:rPr lang="ro-RO" sz="2800" b="1" i="1" dirty="0"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Poate fi returnat din interogări Cypher</a:t>
            </a:r>
            <a:endParaRPr lang="en-US" sz="2800" b="1" i="1" dirty="0">
              <a:effectLst/>
              <a:latin typeface="Consolas" panose="020B0609020204030204" pitchFamily="49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1079500" lvl="0" indent="-342900" algn="just">
              <a:lnSpc>
                <a:spcPct val="150000"/>
              </a:lnSpc>
              <a:buClr>
                <a:srgbClr val="538135"/>
              </a:buClr>
              <a:buFont typeface="Wingdings" panose="05000000000000000000" pitchFamily="2" charset="2"/>
              <a:buChar char=""/>
            </a:pPr>
            <a:r>
              <a:rPr lang="ro-RO" sz="2800" b="1" i="1" dirty="0"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Poate fi folosit ca parametri</a:t>
            </a:r>
            <a:endParaRPr lang="en-US" sz="2800" b="1" i="1" dirty="0">
              <a:effectLst/>
              <a:latin typeface="Consolas" panose="020B0609020204030204" pitchFamily="49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1079500" lvl="0" indent="-342900" algn="just">
              <a:lnSpc>
                <a:spcPct val="150000"/>
              </a:lnSpc>
              <a:buClr>
                <a:srgbClr val="538135"/>
              </a:buClr>
              <a:buFont typeface="Wingdings" panose="05000000000000000000" pitchFamily="2" charset="2"/>
              <a:buChar char=""/>
            </a:pPr>
            <a:r>
              <a:rPr lang="ro-RO" sz="2800" b="1" i="1" dirty="0"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Nu poate fi stocat ca proprietăți</a:t>
            </a:r>
            <a:endParaRPr lang="en-US" sz="2800" b="1" i="1" dirty="0">
              <a:effectLst/>
              <a:latin typeface="Consolas" panose="020B0609020204030204" pitchFamily="49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1079500" lvl="0" indent="-342900" algn="just">
              <a:lnSpc>
                <a:spcPct val="150000"/>
              </a:lnSpc>
              <a:buClr>
                <a:srgbClr val="538135"/>
              </a:buClr>
              <a:buFont typeface="Wingdings" panose="05000000000000000000" pitchFamily="2" charset="2"/>
              <a:buChar char=""/>
            </a:pPr>
            <a:r>
              <a:rPr lang="ro-RO" sz="2800" b="1" i="1" dirty="0"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Poate fi construit cu literale Cypher</a:t>
            </a:r>
            <a:endParaRPr lang="en-US" sz="2800" b="1" i="1" dirty="0">
              <a:effectLst/>
              <a:latin typeface="Consolas" panose="020B0609020204030204" pitchFamily="49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o-RO" sz="1800" i="1" dirty="0">
                <a:effectLst/>
                <a:latin typeface="Cambria" panose="020405030504060302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EE2A49-3FB4-A454-3891-5DAEC93CE156}"/>
              </a:ext>
            </a:extLst>
          </p:cNvPr>
          <p:cNvSpPr txBox="1"/>
          <p:nvPr/>
        </p:nvSpPr>
        <p:spPr>
          <a:xfrm>
            <a:off x="5232400" y="322432"/>
            <a:ext cx="5791200" cy="847348"/>
          </a:xfrm>
          <a:prstGeom prst="rect">
            <a:avLst/>
          </a:prstGeom>
          <a:solidFill>
            <a:srgbClr val="006600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buSzPts val="1400"/>
              <a:tabLst>
                <a:tab pos="457200" algn="l"/>
              </a:tabLst>
            </a:pPr>
            <a:r>
              <a:rPr lang="ro-RO" sz="3600" b="1" i="1" dirty="0">
                <a:solidFill>
                  <a:srgbClr val="FFFF00"/>
                </a:solidFill>
                <a:effectLst/>
                <a:latin typeface="Elsie Black" panose="02000000000000000000" pitchFamily="2" charset="0"/>
                <a:ea typeface="Carlito" panose="020F0502020204030204" pitchFamily="34" charset="0"/>
                <a:cs typeface="Times New Roman" panose="02020603050405020304" pitchFamily="18" charset="0"/>
              </a:rPr>
              <a:t>TIPURI COMPOZITE</a:t>
            </a:r>
            <a:endParaRPr lang="en-US" sz="3600" i="1" dirty="0">
              <a:solidFill>
                <a:srgbClr val="FFFF00"/>
              </a:solidFill>
              <a:effectLst/>
              <a:latin typeface="Elsie Black" panose="02000000000000000000" pitchFamily="2" charset="0"/>
              <a:ea typeface="Carlito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8603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4EF118-5F57-C0DC-5A34-01E7C45FFD9A}"/>
              </a:ext>
            </a:extLst>
          </p:cNvPr>
          <p:cNvSpPr txBox="1"/>
          <p:nvPr/>
        </p:nvSpPr>
        <p:spPr>
          <a:xfrm>
            <a:off x="342900" y="1327549"/>
            <a:ext cx="15443200" cy="707975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„</a:t>
            </a:r>
            <a:r>
              <a:rPr lang="ro-RO" sz="3200" b="1" i="1" dirty="0">
                <a:solidFill>
                  <a:srgbClr val="0D0D0D"/>
                </a:solidFill>
                <a:effectLst/>
                <a:highlight>
                  <a:srgbClr val="006600"/>
                </a:highlight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FFFF00"/>
                </a:solidFill>
                <a:effectLst/>
                <a:highlight>
                  <a:srgbClr val="006600"/>
                </a:highlight>
                <a:latin typeface="Elsie Black" panose="02000000000000000000" pitchFamily="2" charset="0"/>
                <a:cs typeface="Times New Roman" panose="02020603050405020304" pitchFamily="18" charset="0"/>
              </a:rPr>
              <a:t>MAP</a:t>
            </a:r>
            <a:r>
              <a:rPr lang="ro-RO" sz="3200" b="1" i="1" dirty="0">
                <a:solidFill>
                  <a:srgbClr val="FFFF00"/>
                </a:solidFill>
                <a:effectLst/>
                <a:highlight>
                  <a:srgbClr val="006600"/>
                </a:highlight>
                <a:latin typeface="Elsie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"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este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un tip de date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folosit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pentru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a </a:t>
            </a:r>
            <a:r>
              <a:rPr lang="en-US" sz="3200" b="1" i="1" dirty="0" err="1">
                <a:solidFill>
                  <a:srgbClr val="006600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stoca</a:t>
            </a:r>
            <a:r>
              <a:rPr lang="en-US" sz="3200" b="1" i="1" dirty="0">
                <a:solidFill>
                  <a:srgbClr val="006600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și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accesa</a:t>
            </a:r>
            <a:r>
              <a:rPr lang="en-US" sz="3200" b="1" i="1" dirty="0">
                <a:solidFill>
                  <a:srgbClr val="006600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informații</a:t>
            </a:r>
            <a:r>
              <a:rPr lang="en-US" sz="3200" b="1" i="1" dirty="0">
                <a:solidFill>
                  <a:srgbClr val="006600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structurate</a:t>
            </a:r>
            <a:r>
              <a:rPr lang="en-US" sz="3200" b="1" i="1" dirty="0">
                <a:solidFill>
                  <a:srgbClr val="006600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în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cadrul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nodurilor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sau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relațiilor</a:t>
            </a:r>
            <a:r>
              <a:rPr lang="ro-RO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,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perechi</a:t>
            </a:r>
            <a:r>
              <a:rPr lang="en-US" sz="3200" b="1" i="1" dirty="0">
                <a:solidFill>
                  <a:srgbClr val="006600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cheie-valoare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.</a:t>
            </a:r>
            <a:endParaRPr lang="ro-RO" sz="3200" b="1" i="1" dirty="0">
              <a:solidFill>
                <a:srgbClr val="0D0D0D"/>
              </a:solidFill>
              <a:effectLst/>
              <a:latin typeface="Consolas" panose="020B0609020204030204" pitchFamily="49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3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Acesta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este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similar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unui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dicționar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sau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unei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hărți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în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alte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limbaje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de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programare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.</a:t>
            </a:r>
            <a:endParaRPr lang="ro-RO" sz="3200" b="1" i="1" dirty="0">
              <a:solidFill>
                <a:srgbClr val="0D0D0D"/>
              </a:solidFill>
              <a:effectLst/>
              <a:latin typeface="Consolas" panose="020B0609020204030204" pitchFamily="49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3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Procesul</a:t>
            </a:r>
            <a:r>
              <a:rPr lang="ro-RO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de </a:t>
            </a:r>
            <a:r>
              <a:rPr lang="ro-RO" sz="3200" b="1" i="1" dirty="0">
                <a:solidFill>
                  <a:srgbClr val="006600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MAPARE</a:t>
            </a:r>
            <a:r>
              <a:rPr lang="ro-RO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reprezintă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definire</a:t>
            </a:r>
            <a:r>
              <a:rPr lang="ro-RO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a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și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înregistrarea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relațiilor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între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entități</a:t>
            </a:r>
            <a:r>
              <a:rPr lang="ro-RO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.</a:t>
            </a:r>
            <a:endParaRPr lang="en-US" sz="3200" b="1" i="1" dirty="0">
              <a:latin typeface="Consolas" panose="020B0609020204030204" pitchFamily="49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3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Modalitate</a:t>
            </a:r>
            <a:r>
              <a:rPr lang="ro-RO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a 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de a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reprezenta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grafic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relațiile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și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conexiunile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între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diferite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entități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.</a:t>
            </a:r>
            <a:endParaRPr lang="ro-RO" sz="3200" b="1" i="1" dirty="0">
              <a:solidFill>
                <a:srgbClr val="0D0D0D"/>
              </a:solidFill>
              <a:effectLst/>
              <a:latin typeface="Consolas" panose="020B0609020204030204" pitchFamily="49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3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Într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-un </a:t>
            </a:r>
            <a:r>
              <a:rPr lang="en-US" sz="3200" b="1" i="1" dirty="0">
                <a:solidFill>
                  <a:srgbClr val="006600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MAP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cheile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și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valorile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pot fi de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orice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tip de date </a:t>
            </a:r>
            <a:r>
              <a:rPr lang="en-US" sz="3200" b="1" i="1" dirty="0" err="1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acceptat</a:t>
            </a:r>
            <a:r>
              <a:rPr lang="en-US" sz="3200" b="1" i="1" dirty="0">
                <a:solidFill>
                  <a:srgbClr val="0D0D0D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 de Neo4j.</a:t>
            </a:r>
            <a:endParaRPr lang="ro-RO" sz="3200" b="1" i="1" dirty="0">
              <a:solidFill>
                <a:srgbClr val="0D0D0D"/>
              </a:solidFill>
              <a:effectLst/>
              <a:latin typeface="Consolas" panose="020B0609020204030204" pitchFamily="49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7FF9E9-3147-EACE-8A82-7DF99DFE828A}"/>
              </a:ext>
            </a:extLst>
          </p:cNvPr>
          <p:cNvSpPr txBox="1"/>
          <p:nvPr/>
        </p:nvSpPr>
        <p:spPr>
          <a:xfrm>
            <a:off x="6858000" y="336034"/>
            <a:ext cx="2413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3600" b="1" i="1" dirty="0">
                <a:solidFill>
                  <a:srgbClr val="FFFF00"/>
                </a:solidFill>
                <a:effectLst/>
                <a:highlight>
                  <a:srgbClr val="0066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MAPAREA</a:t>
            </a:r>
            <a:endParaRPr lang="en-US" sz="3600" dirty="0">
              <a:solidFill>
                <a:srgbClr val="FFFF00"/>
              </a:solidFill>
              <a:highlight>
                <a:srgbClr val="0066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142525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34C3EF-3F28-CDA3-ED5E-F762F0F5C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" y="2299132"/>
            <a:ext cx="15633700" cy="45457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29C6BB-34E9-199C-ACA5-D744F256114C}"/>
              </a:ext>
            </a:extLst>
          </p:cNvPr>
          <p:cNvSpPr txBox="1"/>
          <p:nvPr/>
        </p:nvSpPr>
        <p:spPr>
          <a:xfrm>
            <a:off x="4546600" y="437634"/>
            <a:ext cx="8648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CREAREA UNUI MODEL DE DATE</a:t>
            </a:r>
          </a:p>
        </p:txBody>
      </p:sp>
    </p:spTree>
    <p:extLst>
      <p:ext uri="{BB962C8B-B14F-4D97-AF65-F5344CB8AC3E}">
        <p14:creationId xmlns:p14="http://schemas.microsoft.com/office/powerpoint/2010/main" val="17942855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53">
            <a:extLst>
              <a:ext uri="{FF2B5EF4-FFF2-40B4-BE49-F238E27FC236}">
                <a16:creationId xmlns:a16="http://schemas.microsoft.com/office/drawing/2014/main" id="{95B12FE3-5EB0-692B-A1BF-6F10477BD802}"/>
              </a:ext>
            </a:extLst>
          </p:cNvPr>
          <p:cNvSpPr/>
          <p:nvPr/>
        </p:nvSpPr>
        <p:spPr>
          <a:xfrm>
            <a:off x="5000541" y="199515"/>
            <a:ext cx="6977872" cy="101566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o-RO" sz="66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Dezvolt</a:t>
            </a:r>
            <a:r>
              <a:rPr lang="en-US" sz="66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o-RO" sz="66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</a:t>
            </a:r>
            <a:r>
              <a:rPr lang="en-US" sz="66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</a:t>
            </a:r>
            <a:r>
              <a:rPr lang="ro-RO" sz="66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elor</a:t>
            </a:r>
            <a:endParaRPr lang="en-US" sz="6600" b="1" i="1" spc="0" baseline="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EA2D33-1C0A-363B-DCB8-8CCC2D523C9C}"/>
              </a:ext>
            </a:extLst>
          </p:cNvPr>
          <p:cNvSpPr txBox="1"/>
          <p:nvPr/>
        </p:nvSpPr>
        <p:spPr>
          <a:xfrm>
            <a:off x="887897" y="7222859"/>
            <a:ext cx="14723164" cy="141192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0"/>
            <a:r>
              <a:rPr lang="en-US" sz="32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 (:Person { </a:t>
            </a:r>
            <a:r>
              <a:rPr lang="en-US" sz="3200" b="1" i="1" spc="0" baseline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name:“Ann</a:t>
            </a:r>
            <a:r>
              <a:rPr lang="en-US" sz="32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”} ) - [:FRIENDS] -</a:t>
            </a:r>
            <a:r>
              <a:rPr lang="en-US" sz="4800" b="1" i="1" baseline="-11538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32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(:Person { </a:t>
            </a:r>
            <a:r>
              <a:rPr lang="en-US" sz="3200" b="1" i="1" spc="0" baseline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name:“Dan</a:t>
            </a:r>
            <a:r>
              <a:rPr lang="en-US" sz="32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”} ) </a:t>
            </a:r>
          </a:p>
          <a:p>
            <a:pPr marL="0">
              <a:lnSpc>
                <a:spcPts val="7556"/>
              </a:lnSpc>
              <a:tabLst>
                <a:tab pos="9833422" algn="l"/>
              </a:tabLst>
            </a:pPr>
            <a:r>
              <a:rPr lang="en-US" sz="32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 (:Person { </a:t>
            </a:r>
            <a:r>
              <a:rPr lang="en-US" sz="3200" b="1" i="1" spc="0" baseline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name:“Ann</a:t>
            </a:r>
            <a:r>
              <a:rPr lang="en-US" sz="32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”} ) - [:FRIENDS] -</a:t>
            </a:r>
            <a:r>
              <a:rPr lang="ro-RO" sz="32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(:Person { </a:t>
            </a:r>
            <a:r>
              <a:rPr lang="en-US" sz="3200" b="1" i="1" spc="0" baseline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name:“Dan</a:t>
            </a:r>
            <a:r>
              <a:rPr lang="en-US" sz="32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”} 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9E930C-B70D-19FB-1450-9E77BC539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097" y="1215178"/>
            <a:ext cx="14136157" cy="5002576"/>
          </a:xfrm>
          <a:prstGeom prst="rect">
            <a:avLst/>
          </a:prstGeom>
        </p:spPr>
      </p:pic>
      <p:sp>
        <p:nvSpPr>
          <p:cNvPr id="9" name="Rectangle 1910">
            <a:extLst>
              <a:ext uri="{FF2B5EF4-FFF2-40B4-BE49-F238E27FC236}">
                <a16:creationId xmlns:a16="http://schemas.microsoft.com/office/drawing/2014/main" id="{6FB07F95-6C2D-D8C0-2A42-2288DCB1CB97}"/>
              </a:ext>
            </a:extLst>
          </p:cNvPr>
          <p:cNvSpPr/>
          <p:nvPr/>
        </p:nvSpPr>
        <p:spPr>
          <a:xfrm>
            <a:off x="4561317" y="6420267"/>
            <a:ext cx="7290457" cy="6771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400" b="1" i="1" spc="0" baseline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</a:t>
            </a:r>
            <a:r>
              <a:rPr lang="ro-RO" sz="44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</a:t>
            </a:r>
            <a:r>
              <a:rPr lang="en-US" sz="4400" b="1" i="1" spc="0" baseline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r>
              <a:rPr lang="ro-RO" sz="44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44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Bi-</a:t>
            </a:r>
            <a:r>
              <a:rPr lang="en-US" sz="4400" b="1" i="1" spc="0" baseline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Directionalit</a:t>
            </a:r>
            <a:r>
              <a:rPr lang="ro-RO" sz="44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atea</a:t>
            </a:r>
            <a:endParaRPr lang="en-US" sz="4400" b="1" i="1" spc="0" baseline="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2319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DC35E1D-54C8-3FE7-602A-E8A0ADAB00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446284"/>
              </p:ext>
            </p:extLst>
          </p:nvPr>
        </p:nvGraphicFramePr>
        <p:xfrm>
          <a:off x="1171408" y="1276905"/>
          <a:ext cx="13913184" cy="7469506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2767705">
                  <a:extLst>
                    <a:ext uri="{9D8B030D-6E8A-4147-A177-3AD203B41FA5}">
                      <a16:colId xmlns:a16="http://schemas.microsoft.com/office/drawing/2014/main" val="3620580456"/>
                    </a:ext>
                  </a:extLst>
                </a:gridCol>
                <a:gridCol w="11145479">
                  <a:extLst>
                    <a:ext uri="{9D8B030D-6E8A-4147-A177-3AD203B41FA5}">
                      <a16:colId xmlns:a16="http://schemas.microsoft.com/office/drawing/2014/main" val="41406607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o-RO" sz="3600" dirty="0">
                          <a:solidFill>
                            <a:srgbClr val="FFFF00"/>
                          </a:solidFill>
                          <a:effectLst/>
                          <a:latin typeface="Elsie Black" panose="02000000000000000000" pitchFamily="2" charset="0"/>
                        </a:rPr>
                        <a:t>Clauză</a:t>
                      </a:r>
                      <a:endParaRPr lang="en-US" sz="3600" dirty="0">
                        <a:solidFill>
                          <a:srgbClr val="FFFF00"/>
                        </a:solidFill>
                        <a:effectLst/>
                        <a:latin typeface="Elsie Black" panose="02000000000000000000" pitchFamily="2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435100" indent="0" algn="l">
                        <a:lnSpc>
                          <a:spcPct val="150000"/>
                        </a:lnSpc>
                      </a:pPr>
                      <a:r>
                        <a:rPr lang="ro-RO" sz="3600" dirty="0">
                          <a:solidFill>
                            <a:srgbClr val="FFFF00"/>
                          </a:solidFill>
                          <a:effectLst/>
                          <a:latin typeface="Elsie Black" panose="02000000000000000000" pitchFamily="2" charset="0"/>
                        </a:rPr>
                        <a:t>Descriere</a:t>
                      </a:r>
                      <a:endParaRPr lang="en-US" sz="3600" dirty="0">
                        <a:solidFill>
                          <a:srgbClr val="FFFF00"/>
                        </a:solidFill>
                        <a:effectLst/>
                        <a:latin typeface="Elsie Black" panose="02000000000000000000" pitchFamily="2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6902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o-RO" sz="3600" i="1" dirty="0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Elsie Black" panose="02000000000000000000" pitchFamily="2" charset="0"/>
                        </a:rPr>
                        <a:t> </a:t>
                      </a:r>
                      <a:r>
                        <a:rPr lang="en-US" sz="3600" i="1" dirty="0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Elsie Black" panose="02000000000000000000" pitchFamily="2" charset="0"/>
                        </a:rPr>
                        <a:t>CREATE</a:t>
                      </a:r>
                      <a:r>
                        <a:rPr lang="ro-RO" sz="3600" i="1" dirty="0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Elsie Black" panose="02000000000000000000" pitchFamily="2" charset="0"/>
                        </a:rPr>
                        <a:t> </a:t>
                      </a:r>
                      <a:endParaRPr lang="en-US" sz="3600" i="1" dirty="0">
                        <a:solidFill>
                          <a:srgbClr val="FFFF00"/>
                        </a:solidFill>
                        <a:effectLst/>
                        <a:highlight>
                          <a:srgbClr val="006600"/>
                        </a:highlight>
                        <a:latin typeface="Elsie Black" panose="02000000000000000000" pitchFamily="2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o-RO" sz="3200" b="1" i="1" dirty="0">
                          <a:effectLst/>
                          <a:latin typeface="Consolas" panose="020B0609020204030204" pitchFamily="49" charset="0"/>
                        </a:rPr>
                        <a:t>Crearea nodurilor și relațiilor.</a:t>
                      </a:r>
                      <a:endParaRPr lang="en-US" sz="2800" b="1" i="1" dirty="0">
                        <a:solidFill>
                          <a:srgbClr val="4A5568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85897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i="1" dirty="0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Elsie Black" panose="02000000000000000000" pitchFamily="2" charset="0"/>
                        </a:rPr>
                        <a:t>DELETE</a:t>
                      </a:r>
                      <a:r>
                        <a:rPr lang="ro-RO" sz="3600" i="1" dirty="0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Elsie Black" panose="02000000000000000000" pitchFamily="2" charset="0"/>
                        </a:rPr>
                        <a:t> </a:t>
                      </a:r>
                      <a:endParaRPr lang="en-US" sz="3600" i="1" dirty="0">
                        <a:solidFill>
                          <a:srgbClr val="FFFF00"/>
                        </a:solidFill>
                        <a:effectLst/>
                        <a:highlight>
                          <a:srgbClr val="006600"/>
                        </a:highlight>
                        <a:latin typeface="Elsie Black" panose="02000000000000000000" pitchFamily="2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o-RO" sz="3200" b="1" i="1" dirty="0">
                          <a:effectLst/>
                          <a:latin typeface="Consolas" panose="020B0609020204030204" pitchFamily="49" charset="0"/>
                        </a:rPr>
                        <a:t>Eliminarea nodurilor, relațiilor sau căilor. Orice nod care urmează să fie șters nu trebuie să aibă relații asociate.</a:t>
                      </a:r>
                      <a:endParaRPr lang="en-US" sz="3200" b="1" i="1" dirty="0">
                        <a:solidFill>
                          <a:srgbClr val="4A5568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6511576"/>
                  </a:ext>
                </a:extLst>
              </a:tr>
              <a:tr h="3223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i="1" dirty="0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Elsie Black" panose="02000000000000000000" pitchFamily="2" charset="0"/>
                        </a:rPr>
                        <a:t>DETACH</a:t>
                      </a:r>
                      <a:r>
                        <a:rPr lang="ro-RO" sz="3600" i="1" dirty="0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Elsie Black" panose="02000000000000000000" pitchFamily="2" charset="0"/>
                        </a:rPr>
                        <a:t> </a:t>
                      </a:r>
                      <a:r>
                        <a:rPr lang="en-US" sz="3600" i="1" dirty="0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Elsie Black" panose="02000000000000000000" pitchFamily="2" charset="0"/>
                        </a:rPr>
                        <a:t> DELETE</a:t>
                      </a:r>
                      <a:endParaRPr lang="en-US" sz="3600" i="1" dirty="0">
                        <a:solidFill>
                          <a:srgbClr val="FFFF00"/>
                        </a:solidFill>
                        <a:effectLst/>
                        <a:highlight>
                          <a:srgbClr val="006600"/>
                        </a:highlight>
                        <a:latin typeface="Elsie Black" panose="02000000000000000000" pitchFamily="2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o-RO" sz="3200" b="1" i="1" dirty="0">
                          <a:effectLst/>
                          <a:latin typeface="Consolas" panose="020B0609020204030204" pitchFamily="49" charset="0"/>
                        </a:rPr>
                        <a:t>Eliminarea unui nod sau unui set de noduri. Toate relațiile asociate vor fi șterse automat.</a:t>
                      </a:r>
                      <a:endParaRPr lang="en-US" sz="3200" b="1" i="1" dirty="0">
                        <a:solidFill>
                          <a:srgbClr val="4A5568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82295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i="1" dirty="0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Elsie Black" panose="02000000000000000000" pitchFamily="2" charset="0"/>
                        </a:rPr>
                        <a:t>SET</a:t>
                      </a:r>
                      <a:endParaRPr lang="en-US" sz="3600" i="1" dirty="0">
                        <a:solidFill>
                          <a:srgbClr val="FFFF00"/>
                        </a:solidFill>
                        <a:effectLst/>
                        <a:highlight>
                          <a:srgbClr val="006600"/>
                        </a:highlight>
                        <a:latin typeface="Elsie Black" panose="02000000000000000000" pitchFamily="2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o-RO" sz="3200" b="1" i="1" dirty="0">
                          <a:effectLst/>
                          <a:latin typeface="Consolas" panose="020B0609020204030204" pitchFamily="49" charset="0"/>
                        </a:rPr>
                        <a:t>Actualizarea etichetelor pe noduri și proprietăților pe noduri și relații.</a:t>
                      </a:r>
                      <a:endParaRPr lang="en-US" sz="2800" b="1" i="1" dirty="0">
                        <a:solidFill>
                          <a:srgbClr val="4A5568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8145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i="1" dirty="0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Elsie Black" panose="02000000000000000000" pitchFamily="2" charset="0"/>
                        </a:rPr>
                        <a:t>REMOVE</a:t>
                      </a:r>
                      <a:endParaRPr lang="en-US" sz="3600" i="1" dirty="0">
                        <a:solidFill>
                          <a:srgbClr val="FFFF00"/>
                        </a:solidFill>
                        <a:effectLst/>
                        <a:highlight>
                          <a:srgbClr val="006600"/>
                        </a:highlight>
                        <a:latin typeface="Elsie Black" panose="02000000000000000000" pitchFamily="2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o-RO" sz="3200" b="1" i="1" dirty="0">
                          <a:effectLst/>
                          <a:latin typeface="Consolas" panose="020B0609020204030204" pitchFamily="49" charset="0"/>
                        </a:rPr>
                        <a:t>Eliminarea proprietăților și etichetele din noduri și relații.</a:t>
                      </a:r>
                      <a:endParaRPr lang="en-US" sz="2800" b="1" i="1" dirty="0">
                        <a:solidFill>
                          <a:srgbClr val="4A5568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9720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i="1" dirty="0">
                          <a:solidFill>
                            <a:srgbClr val="FFFF00"/>
                          </a:solidFill>
                          <a:effectLst/>
                          <a:highlight>
                            <a:srgbClr val="006600"/>
                          </a:highlight>
                          <a:latin typeface="Elsie Black" panose="02000000000000000000" pitchFamily="2" charset="0"/>
                        </a:rPr>
                        <a:t>FOREACH</a:t>
                      </a:r>
                      <a:endParaRPr lang="en-US" sz="3600" i="1" dirty="0">
                        <a:solidFill>
                          <a:srgbClr val="FFFF00"/>
                        </a:solidFill>
                        <a:effectLst/>
                        <a:highlight>
                          <a:srgbClr val="006600"/>
                        </a:highlight>
                        <a:latin typeface="Elsie Black" panose="02000000000000000000" pitchFamily="2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o-RO" sz="3200" b="1" i="1" dirty="0">
                          <a:effectLst/>
                          <a:latin typeface="Consolas" panose="020B0609020204030204" pitchFamily="49" charset="0"/>
                        </a:rPr>
                        <a:t>Actualizarea datelor dintr-o listă, indiferent dacă sunt componente ale unei căi sau rezultatul agregării.</a:t>
                      </a:r>
                      <a:endParaRPr lang="en-US" sz="2800" b="1" i="1" dirty="0">
                        <a:solidFill>
                          <a:srgbClr val="4A5568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77288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145A3D7-CFC1-852D-6CC0-16ED02396F61}"/>
              </a:ext>
            </a:extLst>
          </p:cNvPr>
          <p:cNvSpPr txBox="1"/>
          <p:nvPr/>
        </p:nvSpPr>
        <p:spPr>
          <a:xfrm>
            <a:off x="5429242" y="106569"/>
            <a:ext cx="5397516" cy="923330"/>
          </a:xfrm>
          <a:prstGeom prst="rect">
            <a:avLst/>
          </a:prstGeom>
          <a:solidFill>
            <a:srgbClr val="00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o-RO" sz="3600" b="1" dirty="0">
                <a:solidFill>
                  <a:srgbClr val="FFFF00"/>
                </a:solidFill>
                <a:effectLst/>
                <a:latin typeface="Elsie Black" panose="02000000000000000000" pitchFamily="2" charset="0"/>
                <a:ea typeface="Carlito" panose="020F0502020204030204" pitchFamily="34" charset="0"/>
                <a:cs typeface="Times New Roman" panose="02020603050405020304" pitchFamily="18" charset="0"/>
              </a:rPr>
              <a:t>Clauze de tip </a:t>
            </a:r>
            <a:r>
              <a:rPr lang="ro-RO" sz="3600" b="1" i="1" dirty="0">
                <a:solidFill>
                  <a:srgbClr val="FFFF00"/>
                </a:solidFill>
                <a:effectLst/>
                <a:latin typeface="Elsie Black" panose="02000000000000000000" pitchFamily="2" charset="0"/>
                <a:ea typeface="Carlito" panose="020F0502020204030204" pitchFamily="34" charset="0"/>
                <a:cs typeface="Times New Roman" panose="02020603050405020304" pitchFamily="18" charset="0"/>
              </a:rPr>
              <a:t>WRITE</a:t>
            </a:r>
            <a:endParaRPr lang="en-US" sz="3600" b="1" i="1" dirty="0">
              <a:solidFill>
                <a:srgbClr val="FFFF00"/>
              </a:solidFill>
              <a:effectLst/>
              <a:latin typeface="Elsie Black" panose="02000000000000000000" pitchFamily="2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8BDDB3-1318-2C08-C810-7470592C2D03}"/>
              </a:ext>
            </a:extLst>
          </p:cNvPr>
          <p:cNvSpPr txBox="1"/>
          <p:nvPr/>
        </p:nvSpPr>
        <p:spPr>
          <a:xfrm>
            <a:off x="996122" y="1154560"/>
            <a:ext cx="14550889" cy="2245679"/>
          </a:xfrm>
          <a:prstGeom prst="rect">
            <a:avLst/>
          </a:prstGeom>
          <a:solidFill>
            <a:schemeClr val="lt1">
              <a:alpha val="50000"/>
            </a:schemeClr>
          </a:solidFill>
        </p:spPr>
        <p:txBody>
          <a:bodyPr wrap="square">
            <a:spAutoFit/>
          </a:bodyPr>
          <a:lstStyle/>
          <a:p>
            <a:pPr marL="0">
              <a:lnSpc>
                <a:spcPct val="150000"/>
              </a:lnSpc>
            </a:pPr>
            <a:r>
              <a:rPr lang="en-US" sz="3200" b="1" i="1" spc="0" baseline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</a:t>
            </a:r>
            <a:r>
              <a:rPr lang="en-US" sz="32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ro-RO" sz="32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  <a:r>
              <a:rPr lang="en-US" sz="32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ro-RO" sz="32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Label</a:t>
            </a:r>
            <a:r>
              <a:rPr lang="en-US" sz="32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  <a:r>
              <a:rPr lang="ro-RO" sz="3200" b="1" i="1" spc="0" baseline="0" dirty="0">
                <a:solidFill>
                  <a:srgbClr val="1104B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key</a:t>
            </a:r>
            <a:r>
              <a:rPr lang="en-US" sz="3200" b="1" i="1" spc="0" baseline="0" dirty="0">
                <a:solidFill>
                  <a:srgbClr val="1104B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en-US" sz="3200" b="1" i="1" spc="0" baseline="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‘Value'</a:t>
            </a:r>
            <a:r>
              <a:rPr lang="en-US" sz="32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})</a:t>
            </a:r>
          </a:p>
          <a:p>
            <a:pPr marL="0">
              <a:lnSpc>
                <a:spcPct val="150000"/>
              </a:lnSpc>
            </a:pPr>
            <a:r>
              <a:rPr lang="en-US" sz="3200" b="1" i="1" spc="0" baseline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lang="en-US" sz="32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var;</a:t>
            </a:r>
          </a:p>
          <a:p>
            <a:pPr marL="0">
              <a:lnSpc>
                <a:spcPct val="150000"/>
              </a:lnSpc>
            </a:pPr>
            <a:r>
              <a:rPr lang="ro-RO" sz="32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ro-RO" sz="3200" b="1" spc="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en-US" sz="3200" spc="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Propert</a:t>
            </a:r>
            <a:r>
              <a:rPr lang="ro-RO" sz="3200" spc="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atea este stocată ca pereche cheie-valoare</a:t>
            </a:r>
            <a:r>
              <a:rPr lang="en-US" sz="3200" spc="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n-US" sz="3200" b="1" i="1" spc="0" baseline="0" dirty="0" err="1">
                <a:solidFill>
                  <a:srgbClr val="1104B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key:</a:t>
            </a:r>
            <a:r>
              <a:rPr lang="en-US" sz="3200" b="1" i="1" spc="0" baseline="0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'Value</a:t>
            </a:r>
            <a:r>
              <a:rPr lang="en-US" sz="3200" b="1" i="1" spc="0" baseline="0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</a:t>
            </a:r>
            <a:r>
              <a:rPr lang="en-US" sz="3200" b="1" spc="0" baseline="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r>
              <a:rPr lang="ro-RO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200" b="1" i="1" spc="0" baseline="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1CBC65-6C87-1EBF-65AB-5E7C93FA56DC}"/>
              </a:ext>
            </a:extLst>
          </p:cNvPr>
          <p:cNvSpPr txBox="1"/>
          <p:nvPr/>
        </p:nvSpPr>
        <p:spPr>
          <a:xfrm>
            <a:off x="6365461" y="234519"/>
            <a:ext cx="4401464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algn="ctr"/>
            <a:r>
              <a:rPr lang="ro-RO" sz="3600" b="1" i="1" spc="0" baseline="0" dirty="0">
                <a:solidFill>
                  <a:srgbClr val="FFFF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CREARE NODURI</a:t>
            </a:r>
            <a:endParaRPr lang="en-US" sz="3600" b="1" i="1" spc="0" baseline="0" dirty="0">
              <a:solidFill>
                <a:srgbClr val="FFFF00"/>
              </a:solidFill>
              <a:latin typeface="Elsie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07C6FB-50D2-253A-1AFF-B24BEE3F241B}"/>
              </a:ext>
            </a:extLst>
          </p:cNvPr>
          <p:cNvSpPr txBox="1"/>
          <p:nvPr/>
        </p:nvSpPr>
        <p:spPr>
          <a:xfrm>
            <a:off x="2627241" y="7350232"/>
            <a:ext cx="3087760" cy="1507016"/>
          </a:xfrm>
          <a:prstGeom prst="rect">
            <a:avLst/>
          </a:prstGeom>
          <a:solidFill>
            <a:schemeClr val="lt1">
              <a:alpha val="50000"/>
            </a:schemeClr>
          </a:solidFill>
        </p:spPr>
        <p:txBody>
          <a:bodyPr wrap="square">
            <a:spAutoFit/>
          </a:bodyPr>
          <a:lstStyle/>
          <a:p>
            <a:pPr marL="0">
              <a:lnSpc>
                <a:spcPct val="150000"/>
              </a:lnSpc>
            </a:pPr>
            <a:r>
              <a:rPr lang="ro-RO" sz="3200" b="1" i="1" spc="0" baseline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</a:t>
            </a:r>
            <a:r>
              <a:rPr lang="en-US" sz="3200" b="1" i="1" spc="0" baseline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(n)</a:t>
            </a:r>
          </a:p>
          <a:p>
            <a:pPr>
              <a:lnSpc>
                <a:spcPct val="150000"/>
              </a:lnSpc>
            </a:pPr>
            <a:r>
              <a:rPr lang="en-US" sz="3200" b="1" i="1" spc="0" baseline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lang="en-US" sz="32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ro-RO" sz="32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US" sz="3200" b="1" i="1" spc="0" baseline="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468223-1DE6-F2EB-5F33-5B2549779A5F}"/>
              </a:ext>
            </a:extLst>
          </p:cNvPr>
          <p:cNvSpPr txBox="1"/>
          <p:nvPr/>
        </p:nvSpPr>
        <p:spPr>
          <a:xfrm>
            <a:off x="1872145" y="6345288"/>
            <a:ext cx="5651776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>
              <a:lnSpc>
                <a:spcPct val="150000"/>
              </a:lnSpc>
            </a:pPr>
            <a:r>
              <a:rPr lang="ro-RO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Verificarea nodurilor create:</a:t>
            </a:r>
            <a:endParaRPr lang="en-US" sz="3200" b="1" i="1" spc="0" baseline="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9540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7D63D-06A6-EC62-EF3C-82F92C069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5D72F7-16BF-5549-DC82-06E00F8B8C15}"/>
              </a:ext>
            </a:extLst>
          </p:cNvPr>
          <p:cNvSpPr txBox="1"/>
          <p:nvPr/>
        </p:nvSpPr>
        <p:spPr>
          <a:xfrm>
            <a:off x="1020414" y="1154560"/>
            <a:ext cx="14550889" cy="1507016"/>
          </a:xfrm>
          <a:prstGeom prst="rect">
            <a:avLst/>
          </a:prstGeom>
          <a:solidFill>
            <a:schemeClr val="lt1">
              <a:alpha val="50000"/>
            </a:schemeClr>
          </a:solidFill>
        </p:spPr>
        <p:txBody>
          <a:bodyPr wrap="square">
            <a:spAutoFit/>
          </a:bodyPr>
          <a:lstStyle/>
          <a:p>
            <a:pPr marL="0">
              <a:lnSpc>
                <a:spcPct val="150000"/>
              </a:lnSpc>
            </a:pPr>
            <a:r>
              <a:rPr lang="en-US" sz="3200" b="1" i="1" spc="0" baseline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</a:t>
            </a:r>
            <a:r>
              <a:rPr lang="en-US" sz="32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3200" b="1" i="1" spc="0" baseline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p:Person</a:t>
            </a:r>
            <a:r>
              <a:rPr lang="en-US" sz="32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  <a:r>
              <a:rPr lang="en-US" sz="3200" b="1" i="1" spc="0" baseline="0" dirty="0">
                <a:solidFill>
                  <a:srgbClr val="1104B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name:</a:t>
            </a:r>
            <a:r>
              <a:rPr lang="en-US" sz="32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o-RO" sz="3200" b="1" i="1" spc="0" baseline="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Emmy</a:t>
            </a:r>
            <a:r>
              <a:rPr lang="en-US" sz="3200" b="1" i="1" spc="0" baseline="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32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})</a:t>
            </a:r>
          </a:p>
          <a:p>
            <a:pPr marL="0">
              <a:lnSpc>
                <a:spcPct val="150000"/>
              </a:lnSpc>
            </a:pPr>
            <a:r>
              <a:rPr lang="en-US" sz="3200" b="1" i="1" spc="0" baseline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lang="en-US" sz="32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p;</a:t>
            </a:r>
            <a:r>
              <a:rPr lang="ro-RO" sz="32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o-RO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200" b="1" i="1" spc="0" baseline="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174655-D363-934D-B747-353BE912DA1D}"/>
              </a:ext>
            </a:extLst>
          </p:cNvPr>
          <p:cNvSpPr txBox="1"/>
          <p:nvPr/>
        </p:nvSpPr>
        <p:spPr>
          <a:xfrm>
            <a:off x="6365461" y="234519"/>
            <a:ext cx="4401464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algn="ctr"/>
            <a:r>
              <a:rPr lang="ro-RO" sz="3600" b="1" i="1" spc="0" baseline="0" dirty="0">
                <a:solidFill>
                  <a:srgbClr val="FFFF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CREARE NODURI</a:t>
            </a:r>
            <a:endParaRPr lang="en-US" sz="3600" b="1" i="1" spc="0" baseline="0" dirty="0">
              <a:solidFill>
                <a:srgbClr val="FFFF00"/>
              </a:solidFill>
              <a:latin typeface="Elsie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21974-EF75-2BE4-934C-907B27CC58F2}"/>
              </a:ext>
            </a:extLst>
          </p:cNvPr>
          <p:cNvSpPr txBox="1"/>
          <p:nvPr/>
        </p:nvSpPr>
        <p:spPr>
          <a:xfrm>
            <a:off x="1179440" y="7235932"/>
            <a:ext cx="10565295" cy="1507016"/>
          </a:xfrm>
          <a:prstGeom prst="rect">
            <a:avLst/>
          </a:prstGeom>
          <a:solidFill>
            <a:schemeClr val="lt1">
              <a:alpha val="50000"/>
            </a:schemeClr>
          </a:solidFill>
        </p:spPr>
        <p:txBody>
          <a:bodyPr wrap="square">
            <a:spAutoFit/>
          </a:bodyPr>
          <a:lstStyle/>
          <a:p>
            <a:pPr marL="0">
              <a:lnSpc>
                <a:spcPct val="150000"/>
              </a:lnSpc>
            </a:pPr>
            <a:r>
              <a:rPr lang="ro-RO" sz="3200" b="1" i="1" spc="0" baseline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</a:t>
            </a:r>
            <a:r>
              <a:rPr lang="en-US" sz="3200" b="1" i="1" spc="0" baseline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3200" b="1" i="1" spc="0" baseline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p:Person</a:t>
            </a:r>
            <a:r>
              <a:rPr lang="en-US" sz="32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{name: </a:t>
            </a:r>
            <a:r>
              <a:rPr lang="ro-RO" sz="3200" b="1" i="1" spc="0" baseline="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Melly</a:t>
            </a:r>
            <a:r>
              <a:rPr lang="en-US" sz="3200" b="1" i="1" spc="0" baseline="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32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})</a:t>
            </a:r>
          </a:p>
          <a:p>
            <a:pPr>
              <a:lnSpc>
                <a:spcPct val="150000"/>
              </a:lnSpc>
            </a:pPr>
            <a:r>
              <a:rPr lang="en-US" sz="3200" b="1" i="1" spc="0" baseline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lang="en-US" sz="32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p;</a:t>
            </a:r>
            <a:r>
              <a:rPr lang="ro-RO" sz="32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US" sz="3200" b="1" i="1" spc="0" baseline="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1FDE74-6835-3CA1-56B9-871720B4FD7D}"/>
              </a:ext>
            </a:extLst>
          </p:cNvPr>
          <p:cNvSpPr txBox="1"/>
          <p:nvPr/>
        </p:nvSpPr>
        <p:spPr>
          <a:xfrm>
            <a:off x="2748445" y="6219711"/>
            <a:ext cx="5651776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>
              <a:lnSpc>
                <a:spcPct val="150000"/>
              </a:lnSpc>
            </a:pPr>
            <a:r>
              <a:rPr lang="ro-RO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Verificarea nodurilor create:</a:t>
            </a:r>
            <a:endParaRPr lang="en-US" sz="3200" b="1" i="1" spc="0" baseline="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1603;p155">
            <a:extLst>
              <a:ext uri="{FF2B5EF4-FFF2-40B4-BE49-F238E27FC236}">
                <a16:creationId xmlns:a16="http://schemas.microsoft.com/office/drawing/2014/main" id="{5D2D91A7-F4F8-F6DA-AF00-E7FA091D3B65}"/>
              </a:ext>
            </a:extLst>
          </p:cNvPr>
          <p:cNvSpPr txBox="1"/>
          <p:nvPr/>
        </p:nvSpPr>
        <p:spPr>
          <a:xfrm>
            <a:off x="1464914" y="3704655"/>
            <a:ext cx="12619386" cy="2053322"/>
          </a:xfrm>
          <a:prstGeom prst="rect">
            <a:avLst/>
          </a:prstGeom>
          <a:solidFill>
            <a:schemeClr val="lt1">
              <a:alpha val="5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US" sz="3200" b="1" i="1" spc="0" baseline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</a:t>
            </a:r>
            <a:r>
              <a:rPr lang="en-US" sz="3200" b="1" i="1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(:Person {name: 'Mihai Popa', born: 1990}),</a:t>
            </a:r>
            <a:br>
              <a:rPr lang="en-US" sz="3200" b="1" i="1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US" sz="3200" b="1" i="1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(:Person {name: ‘Maria Ciobanu', born: 2000}),</a:t>
            </a:r>
            <a:br>
              <a:rPr lang="en-US" sz="3200" b="1" i="1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US" sz="3200" b="1" i="1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(:Person {name: ‘Ion Popescu', born: 1978})</a:t>
            </a:r>
            <a:endParaRPr sz="3200" b="1" i="1" kern="0" dirty="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CD4D74-6106-B619-8A49-81D407F874A7}"/>
              </a:ext>
            </a:extLst>
          </p:cNvPr>
          <p:cNvSpPr txBox="1"/>
          <p:nvPr/>
        </p:nvSpPr>
        <p:spPr>
          <a:xfrm>
            <a:off x="2067338" y="2811131"/>
            <a:ext cx="5009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Crearea mai multor noduri:</a:t>
            </a:r>
            <a:endParaRPr lang="en-US" sz="3200" b="1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3565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DB3C6-6735-3D2D-3D2D-06DBC1086809}"/>
              </a:ext>
            </a:extLst>
          </p:cNvPr>
          <p:cNvSpPr txBox="1"/>
          <p:nvPr/>
        </p:nvSpPr>
        <p:spPr>
          <a:xfrm>
            <a:off x="483705" y="4818487"/>
            <a:ext cx="15924696" cy="2958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constrângeri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unice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asigura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unicitatea</a:t>
            </a:r>
            <a:endParaRPr lang="en-US" sz="3200" b="1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permite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căutarea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rapidă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nodurilor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care se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potrivesc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aceste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perechi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etichetă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proprietate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6A6624-922F-81FA-EC6F-24178EBD8BF8}"/>
              </a:ext>
            </a:extLst>
          </p:cNvPr>
          <p:cNvSpPr txBox="1"/>
          <p:nvPr/>
        </p:nvSpPr>
        <p:spPr>
          <a:xfrm>
            <a:off x="3757266" y="7282351"/>
            <a:ext cx="9072771" cy="16850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0">
              <a:lnSpc>
                <a:spcPct val="150000"/>
              </a:lnSpc>
            </a:pPr>
            <a:r>
              <a:rPr lang="en-US" sz="3600" b="1" i="1" spc="0" baseline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CONSTRAINT ON </a:t>
            </a:r>
            <a:r>
              <a:rPr lang="en-US" sz="36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3600" b="1" i="1" spc="0" baseline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p:Person</a:t>
            </a:r>
            <a:r>
              <a:rPr lang="en-US" sz="36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</a:p>
          <a:p>
            <a:pPr marL="0">
              <a:lnSpc>
                <a:spcPct val="150000"/>
              </a:lnSpc>
            </a:pPr>
            <a:r>
              <a:rPr lang="en-US" sz="3600" b="1" i="1" spc="0" baseline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ASSERT </a:t>
            </a:r>
            <a:r>
              <a:rPr lang="en-US" sz="36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p.name </a:t>
            </a:r>
            <a:r>
              <a:rPr lang="en-US" sz="3600" b="1" i="1" spc="0" baseline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IS UNIQUE</a:t>
            </a:r>
            <a:r>
              <a:rPr lang="en-US" sz="36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3A804A-2AA8-3CCF-13A0-0542220809DE}"/>
              </a:ext>
            </a:extLst>
          </p:cNvPr>
          <p:cNvSpPr txBox="1"/>
          <p:nvPr/>
        </p:nvSpPr>
        <p:spPr>
          <a:xfrm>
            <a:off x="5085521" y="176572"/>
            <a:ext cx="5025887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o-RO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Redundanța nodurilor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2C1DE1-7673-763B-5D9E-67E70267B658}"/>
              </a:ext>
            </a:extLst>
          </p:cNvPr>
          <p:cNvSpPr txBox="1"/>
          <p:nvPr/>
        </p:nvSpPr>
        <p:spPr>
          <a:xfrm>
            <a:off x="1337917" y="842735"/>
            <a:ext cx="13865088" cy="3697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Utiliz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clauza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CREATE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motorul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graf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nod cu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aceleași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proprietăți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unui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nod care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există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deja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o-RO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poate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împiedica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acest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lucru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într-unul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două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moduri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o-RO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Utiliza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 clauzei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`</a:t>
            </a:r>
            <a:r>
              <a:rPr lang="en-US" sz="3200" b="1" i="1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MERGE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` 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în loc de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`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` 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nodul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o-RO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pot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adăuga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constrângeri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grafului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429692-B576-52B3-8307-915D00B0D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5" y="1408306"/>
            <a:ext cx="1006612" cy="8938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D998B4-9764-332C-CC5F-5FC5CAB58646}"/>
              </a:ext>
            </a:extLst>
          </p:cNvPr>
          <p:cNvSpPr txBox="1"/>
          <p:nvPr/>
        </p:nvSpPr>
        <p:spPr>
          <a:xfrm>
            <a:off x="8128000" y="4767064"/>
            <a:ext cx="3223592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Constrângeri</a:t>
            </a:r>
            <a:r>
              <a:rPr lang="ro-RO" sz="3600" b="1" dirty="0">
                <a:solidFill>
                  <a:srgbClr val="FFFF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FF00"/>
              </a:solidFill>
              <a:latin typeface="Elsie Black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580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Freeform 1281"/>
          <p:cNvSpPr/>
          <p:nvPr/>
        </p:nvSpPr>
        <p:spPr>
          <a:xfrm rot="-5400000" flipV="1">
            <a:off x="4277488" y="5293249"/>
            <a:ext cx="7170587" cy="0"/>
          </a:xfrm>
          <a:custGeom>
            <a:avLst/>
            <a:gdLst/>
            <a:ahLst/>
            <a:cxnLst/>
            <a:rect l="0" t="0" r="0" b="0"/>
            <a:pathLst>
              <a:path w="7170587">
                <a:moveTo>
                  <a:pt x="0" y="0"/>
                </a:moveTo>
                <a:lnTo>
                  <a:pt x="7170587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508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4" name="Rectangle 1284"/>
          <p:cNvSpPr/>
          <p:nvPr/>
        </p:nvSpPr>
        <p:spPr>
          <a:xfrm>
            <a:off x="1320800" y="140192"/>
            <a:ext cx="7631897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000" b="1" i="0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Un mod de a </a:t>
            </a:r>
            <a:r>
              <a:rPr lang="en-US" sz="4000" b="1" i="0" spc="0" baseline="0" dirty="0" err="1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reprezenta</a:t>
            </a:r>
            <a:r>
              <a:rPr lang="en-US" sz="4000" b="1" i="0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0" spc="0" baseline="0" dirty="0" err="1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datele</a:t>
            </a:r>
            <a:endParaRPr lang="en-US" sz="4000" b="1" i="0" spc="0" baseline="0" dirty="0">
              <a:solidFill>
                <a:srgbClr val="006600"/>
              </a:solidFill>
              <a:latin typeface="Elsie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85" name="Rectangle 1285"/>
          <p:cNvSpPr/>
          <p:nvPr/>
        </p:nvSpPr>
        <p:spPr>
          <a:xfrm>
            <a:off x="307990" y="4233585"/>
            <a:ext cx="7621476" cy="435285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ro-RO" sz="3200" b="0" i="0" spc="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i="1" spc="0" baseline="0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Bun </a:t>
            </a:r>
            <a:r>
              <a:rPr lang="en-US" sz="3200" b="1" i="1" spc="0" baseline="0" dirty="0" err="1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pentru</a:t>
            </a:r>
            <a:r>
              <a:rPr lang="en-US" sz="3200" b="1" i="1" spc="0" baseline="0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:</a:t>
            </a:r>
            <a:endParaRPr lang="ro-RO" sz="3200" b="1" i="1" spc="0" baseline="0" dirty="0">
              <a:solidFill>
                <a:schemeClr val="accent6">
                  <a:lumMod val="50000"/>
                </a:schemeClr>
              </a:solidFill>
              <a:latin typeface="Consolas" panose="020B0609020204030204" pitchFamily="49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i="1" spc="0" baseline="0" dirty="0">
                <a:solidFill>
                  <a:srgbClr val="00660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•</a:t>
            </a:r>
            <a:r>
              <a:rPr lang="en-US" sz="3200" b="1" i="1" spc="0" baseline="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Structuri</a:t>
            </a: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 de date bine </a:t>
            </a:r>
            <a:r>
              <a:rPr lang="en-US" sz="3200" b="1" i="1" spc="0" baseline="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înțelese</a:t>
            </a: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 care</a:t>
            </a:r>
            <a:r>
              <a:rPr lang="ro-RO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nu </a:t>
            </a:r>
            <a:r>
              <a:rPr lang="ro-RO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s</a:t>
            </a: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e </a:t>
            </a:r>
            <a:r>
              <a:rPr lang="en-US" sz="3200" b="1" i="1" spc="0" baseline="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schimba</a:t>
            </a: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prea</a:t>
            </a: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 des</a:t>
            </a:r>
            <a:r>
              <a:rPr lang="ro-RO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•</a:t>
            </a:r>
            <a:r>
              <a:rPr lang="en-US" sz="3200" b="1" i="1" spc="0" baseline="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Probleme</a:t>
            </a: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cunoscute</a:t>
            </a: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 care </a:t>
            </a:r>
            <a:r>
              <a:rPr lang="en-US" sz="3200" b="1" i="1" spc="0" baseline="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implică</a:t>
            </a: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părți</a:t>
            </a: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 discrete</a:t>
            </a:r>
            <a:r>
              <a:rPr lang="ro-RO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de date </a:t>
            </a:r>
            <a:r>
              <a:rPr lang="en-US" sz="3200" b="1" i="1" spc="0" baseline="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sau</a:t>
            </a: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conectivitate</a:t>
            </a: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minimă</a:t>
            </a:r>
            <a:r>
              <a:rPr lang="ro-RO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.</a:t>
            </a:r>
            <a:endParaRPr lang="en-US" sz="3200" b="1" i="1" spc="0" baseline="0" dirty="0">
              <a:latin typeface="Consolas" panose="020B0609020204030204" pitchFamily="49" charset="0"/>
              <a:cs typeface="Times New Roman" panose="02020603050405020304" pitchFamily="18" charset="0"/>
            </a:endParaRPr>
          </a:p>
        </p:txBody>
      </p:sp>
      <p:sp>
        <p:nvSpPr>
          <p:cNvPr id="1286" name="Rectangle 1286"/>
          <p:cNvSpPr/>
          <p:nvPr/>
        </p:nvSpPr>
        <p:spPr>
          <a:xfrm>
            <a:off x="7996150" y="3218995"/>
            <a:ext cx="8132848" cy="58281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ro-RO" sz="3200" b="1" i="0" spc="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Bun </a:t>
            </a: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pentru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:</a:t>
            </a:r>
            <a:endParaRPr lang="ro-RO" sz="3200" b="1" i="1" spc="0" baseline="0" dirty="0">
              <a:solidFill>
                <a:schemeClr val="accent3">
                  <a:lumMod val="50000"/>
                </a:schemeClr>
              </a:solidFill>
              <a:latin typeface="Consolas" panose="020B0609020204030204" pitchFamily="49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•</a:t>
            </a:r>
            <a:r>
              <a:rPr lang="en-US" sz="3200" b="1" i="1" spc="0" baseline="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Sisteme</a:t>
            </a: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dinamice</a:t>
            </a: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: </a:t>
            </a:r>
            <a:r>
              <a:rPr lang="en-US" sz="3200" b="1" i="1" spc="0" baseline="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unde</a:t>
            </a: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 sunt </a:t>
            </a:r>
            <a:r>
              <a:rPr lang="en-US" sz="3200" b="1" i="1" spc="0" baseline="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topologia</a:t>
            </a: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 date</a:t>
            </a:r>
            <a:r>
              <a:rPr lang="ro-RO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lor</a:t>
            </a: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este</a:t>
            </a: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dificil</a:t>
            </a: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 de </a:t>
            </a:r>
            <a:r>
              <a:rPr lang="en-US" sz="3200" b="1" i="1" spc="0" baseline="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prezis</a:t>
            </a:r>
            <a:r>
              <a:rPr lang="ro-RO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•</a:t>
            </a:r>
            <a:r>
              <a:rPr lang="en-US" sz="3200" b="1" i="1" spc="0" baseline="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Cerințe</a:t>
            </a: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dinamice</a:t>
            </a: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:</a:t>
            </a:r>
            <a:r>
              <a:rPr lang="ro-RO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evoluează</a:t>
            </a: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odată</a:t>
            </a: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 cu </a:t>
            </a:r>
            <a:r>
              <a:rPr lang="en-US" sz="3200" b="1" i="1" spc="0" baseline="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afacerea</a:t>
            </a:r>
            <a:r>
              <a:rPr lang="ro-RO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•</a:t>
            </a:r>
            <a:r>
              <a:rPr lang="en-US" sz="3200" b="1" i="1" spc="0" baseline="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Probleme</a:t>
            </a: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în</a:t>
            </a: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 care </a:t>
            </a:r>
            <a:r>
              <a:rPr lang="en-US" sz="3200" b="1" i="1" spc="0" baseline="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relațiile</a:t>
            </a: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în</a:t>
            </a:r>
            <a:r>
              <a:rPr lang="ro-RO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date </a:t>
            </a:r>
            <a:r>
              <a:rPr lang="en-US" sz="3200" b="1" i="1" spc="0" baseline="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contribuie</a:t>
            </a: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 cu </a:t>
            </a:r>
            <a:r>
              <a:rPr lang="en-US" sz="3200" b="1" i="1" spc="0" baseline="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sens</a:t>
            </a: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și</a:t>
            </a:r>
            <a:r>
              <a:rPr lang="en-US" sz="3200" b="1" i="1" spc="0" baseline="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spc="0" baseline="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valoa</a:t>
            </a:r>
            <a:r>
              <a:rPr lang="en-US" sz="3200" b="1" i="1" spc="0" baseline="0" dirty="0" err="1">
                <a:solidFill>
                  <a:srgbClr val="00660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r</a:t>
            </a:r>
            <a:r>
              <a:rPr lang="en-US" sz="3200" b="1" i="1" spc="0" baseline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o-RO" sz="32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0" i="1" spc="0" baseline="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7A04F-F2EE-27A3-93CE-4D54FBA81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2769" y="403160"/>
            <a:ext cx="6587503" cy="281583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8971C3-21F1-B8D6-E9DB-103490BAF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042" y="994983"/>
            <a:ext cx="4340489" cy="269158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208D2A-AB76-B084-D41C-325B02F9B804}"/>
              </a:ext>
            </a:extLst>
          </p:cNvPr>
          <p:cNvSpPr txBox="1"/>
          <p:nvPr/>
        </p:nvSpPr>
        <p:spPr>
          <a:xfrm>
            <a:off x="4737439" y="1177767"/>
            <a:ext cx="798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400" dirty="0">
                <a:solidFill>
                  <a:schemeClr val="accent6">
                    <a:lumMod val="50000"/>
                  </a:schemeClr>
                </a:solidFill>
                <a:latin typeface="Elsie Black" panose="02000000000000000000" pitchFamily="2" charset="0"/>
              </a:rPr>
              <a:t>SQL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0C42A3CD-4895-6FBE-6E9E-86081703F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" y="764299"/>
            <a:ext cx="15417800" cy="826375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457056" tIns="152352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4788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55600" lvl="1" indent="-355600">
              <a:lnSpc>
                <a:spcPct val="150000"/>
              </a:lnSpc>
              <a:buFontTx/>
              <a:buAutoNum type="arabicPeriod"/>
            </a:pPr>
            <a: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Se poate crea o relație folosind clauza </a:t>
            </a:r>
            <a: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Elsie Black" panose="02000000000000000000" pitchFamily="2" charset="0"/>
                <a:ea typeface="Carlito" panose="020F0502020204030204" pitchFamily="34" charset="0"/>
                <a:cs typeface="Times New Roman" panose="02020603050405020304" pitchFamily="18" charset="0"/>
              </a:rPr>
              <a:t>CREATE</a:t>
            </a:r>
            <a: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 sau </a:t>
            </a:r>
            <a: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Elsie Black" panose="02000000000000000000" pitchFamily="2" charset="0"/>
                <a:ea typeface="Carlito" panose="020F0502020204030204" pitchFamily="34" charset="0"/>
                <a:cs typeface="Times New Roman" panose="02020603050405020304" pitchFamily="18" charset="0"/>
              </a:rPr>
              <a:t>MERGE</a:t>
            </a:r>
            <a:b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</a:br>
            <a: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 (la fel ca nodurile).</a:t>
            </a:r>
          </a:p>
          <a:p>
            <a:pPr marL="355600" lvl="1" indent="-355600">
              <a:lnSpc>
                <a:spcPct val="150000"/>
              </a:lnSpc>
              <a:buFontTx/>
              <a:buAutoNum type="arabicPeriod"/>
            </a:pPr>
            <a: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Relația </a:t>
            </a:r>
            <a:r>
              <a:rPr lang="ro-RO" altLang="en-US" sz="3200" b="1" i="1" dirty="0"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se </a:t>
            </a:r>
            <a: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specifică în cadrul </a:t>
            </a:r>
            <a: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parantezelor pătrate </a:t>
            </a:r>
            <a:r>
              <a:rPr kumimoji="0" lang="ro-RO" altLang="en-US" sz="3200" b="1" i="1" u="none" strike="noStrike" cap="none" normalizeH="0" baseline="0" dirty="0">
                <a:ln>
                  <a:noFill/>
                </a:ln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este plasată între </a:t>
            </a:r>
            <a: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cratimă</a:t>
            </a:r>
            <a: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 și</a:t>
            </a:r>
            <a:r>
              <a:rPr kumimoji="0" lang="en-US" altLang="en-US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ro-RO" altLang="en-US" sz="3200" b="1" i="1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ăgeată </a:t>
            </a:r>
            <a:r>
              <a:rPr lang="ro-RO" altLang="en-US" sz="3200" dirty="0"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o-RO" altLang="en-US" sz="3200" b="1" i="1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altLang="en-US" sz="3200" b="1" i="1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&gt;</a:t>
            </a:r>
            <a:r>
              <a:rPr lang="en-US" altLang="en-US" sz="3200" dirty="0"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altLang="en-US" sz="3200" b="1" i="1" dirty="0"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în funcție de direcția relației.</a:t>
            </a:r>
          </a:p>
          <a:p>
            <a:pPr marL="355600" lvl="1" indent="-355600">
              <a:lnSpc>
                <a:spcPct val="150000"/>
              </a:lnSpc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04788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o-RO" altLang="en-US" sz="3200" b="1" dirty="0">
                <a:solidFill>
                  <a:srgbClr val="385623"/>
                </a:solidFill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o-RO" altLang="en-US" sz="3200" b="1" i="1" dirty="0"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//</a:t>
            </a:r>
            <a:r>
              <a:rPr kumimoji="0" lang="ro-RO" altLang="en-US" sz="3200" b="1" i="1" u="none" strike="noStrike" cap="none" normalizeH="0" baseline="0" dirty="0">
                <a:ln>
                  <a:noFill/>
                </a:ln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Crearea unei relații între nodurile existente</a:t>
            </a:r>
          </a:p>
          <a:p>
            <a:pPr marL="0" marR="0" lvl="0" indent="204788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rgbClr val="385623"/>
                </a:solidFill>
                <a:effectLst/>
                <a:latin typeface="Courier New" panose="02070309020205020404" pitchFamily="49" charset="0"/>
                <a:ea typeface="Carlito" panose="020F0502020204030204" pitchFamily="34" charset="0"/>
                <a:cs typeface="Courier New" panose="02070309020205020404" pitchFamily="49" charset="0"/>
              </a:rPr>
              <a:t>MATCH (var1:</a:t>
            </a:r>
            <a:r>
              <a:rPr lang="ro-RO" altLang="en-US" sz="3200" b="1" i="1" dirty="0">
                <a:solidFill>
                  <a:srgbClr val="385623"/>
                </a:solidFill>
                <a:latin typeface="Courier New" panose="02070309020205020404" pitchFamily="49" charset="0"/>
                <a:ea typeface="Carlito" panose="020F0502020204030204" pitchFamily="34" charset="0"/>
                <a:cs typeface="Courier New" panose="02070309020205020404" pitchFamily="49" charset="0"/>
              </a:rPr>
              <a:t>Node</a:t>
            </a:r>
            <a: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rgbClr val="385623"/>
                </a:solidFill>
                <a:effectLst/>
                <a:latin typeface="Courier New" panose="02070309020205020404" pitchFamily="49" charset="0"/>
                <a:ea typeface="Carlito" panose="020F0502020204030204" pitchFamily="34" charset="0"/>
                <a:cs typeface="Courier New" panose="02070309020205020404" pitchFamily="49" charset="0"/>
              </a:rPr>
              <a:t>Label1), (var2:</a:t>
            </a:r>
            <a:r>
              <a:rPr lang="ro-RO" altLang="en-US" sz="3200" b="1" i="1" dirty="0">
                <a:solidFill>
                  <a:srgbClr val="385623"/>
                </a:solidFill>
                <a:latin typeface="Courier New" panose="02070309020205020404" pitchFamily="49" charset="0"/>
                <a:ea typeface="Carlito" panose="020F0502020204030204" pitchFamily="34" charset="0"/>
                <a:cs typeface="Courier New" panose="02070309020205020404" pitchFamily="49" charset="0"/>
              </a:rPr>
              <a:t>Node</a:t>
            </a:r>
            <a: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rgbClr val="385623"/>
                </a:solidFill>
                <a:effectLst/>
                <a:latin typeface="Courier New" panose="02070309020205020404" pitchFamily="49" charset="0"/>
                <a:ea typeface="Carlito" panose="020F0502020204030204" pitchFamily="34" charset="0"/>
                <a:cs typeface="Courier New" panose="02070309020205020404" pitchFamily="49" charset="0"/>
              </a:rPr>
              <a:t>Label2)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204788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rgbClr val="385623"/>
                </a:solidFill>
                <a:effectLst/>
                <a:latin typeface="Courier New" panose="02070309020205020404" pitchFamily="49" charset="0"/>
                <a:ea typeface="Carlito" panose="020F0502020204030204" pitchFamily="34" charset="0"/>
                <a:cs typeface="Courier New" panose="02070309020205020404" pitchFamily="49" charset="0"/>
              </a:rPr>
              <a:t>	WHERE var1.key = „val1" AND var2.key = „val2"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204788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rgbClr val="385623"/>
                </a:solidFill>
                <a:effectLst/>
                <a:latin typeface="Courier New" panose="02070309020205020404" pitchFamily="49" charset="0"/>
                <a:ea typeface="Carlito" panose="020F0502020204030204" pitchFamily="34" charset="0"/>
                <a:cs typeface="Courier New" panose="02070309020205020404" pitchFamily="49" charset="0"/>
              </a:rPr>
              <a:t>MER</a:t>
            </a:r>
            <a:r>
              <a:rPr lang="ro-RO" altLang="en-US" sz="3200" b="1" i="1" dirty="0">
                <a:solidFill>
                  <a:srgbClr val="385623"/>
                </a:solidFill>
                <a:latin typeface="Courier New" panose="02070309020205020404" pitchFamily="49" charset="0"/>
                <a:ea typeface="Carlito" panose="020F0502020204030204" pitchFamily="34" charset="0"/>
                <a:cs typeface="Courier New" panose="02070309020205020404" pitchFamily="49" charset="0"/>
              </a:rPr>
              <a:t>G</a:t>
            </a:r>
            <a: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rgbClr val="385623"/>
                </a:solidFill>
                <a:effectLst/>
                <a:latin typeface="Courier New" panose="02070309020205020404" pitchFamily="49" charset="0"/>
                <a:ea typeface="Carlito" panose="020F0502020204030204" pitchFamily="34" charset="0"/>
                <a:cs typeface="Courier New" panose="02070309020205020404" pitchFamily="49" charset="0"/>
              </a:rPr>
              <a:t>E (var1)-[:</a:t>
            </a:r>
            <a:r>
              <a:rPr lang="ro-RO" sz="3200" b="1" i="1" dirty="0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RelType</a:t>
            </a:r>
            <a: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rgbClr val="385623"/>
                </a:solidFill>
                <a:effectLst/>
                <a:latin typeface="Courier New" panose="02070309020205020404" pitchFamily="49" charset="0"/>
                <a:ea typeface="Carlito" panose="020F0502020204030204" pitchFamily="34" charset="0"/>
                <a:cs typeface="Courier New" panose="02070309020205020404" pitchFamily="49" charset="0"/>
              </a:rPr>
              <a:t>]-&gt;(var2)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204788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rgbClr val="385623"/>
                </a:solidFill>
                <a:effectLst/>
                <a:latin typeface="Courier New" panose="02070309020205020404" pitchFamily="49" charset="0"/>
                <a:ea typeface="Carlito" panose="020F0502020204030204" pitchFamily="34" charset="0"/>
                <a:cs typeface="Courier New" panose="02070309020205020404" pitchFamily="49" charset="0"/>
              </a:rPr>
              <a:t>RETURN var1, var2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E9623F-13D8-D13A-6A38-6300C6AD0A0B}"/>
              </a:ext>
            </a:extLst>
          </p:cNvPr>
          <p:cNvSpPr txBox="1"/>
          <p:nvPr/>
        </p:nvSpPr>
        <p:spPr>
          <a:xfrm>
            <a:off x="4581525" y="369567"/>
            <a:ext cx="7092950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1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600" b="1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- [</a:t>
            </a:r>
            <a:r>
              <a:rPr kumimoji="0" lang="ro-RO" altLang="en-US" sz="3600" b="1" i="1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Elsie Black" panose="02000000000000000000" pitchFamily="2" charset="0"/>
                <a:cs typeface="Times New Roman" panose="02020603050405020304" pitchFamily="18" charset="0"/>
              </a:rPr>
              <a:t>C</a:t>
            </a:r>
            <a:r>
              <a:rPr kumimoji="0" lang="ro-RO" altLang="en-US" sz="3600" b="1" i="1" u="none" strike="noStrike" cap="none" normalizeH="0" baseline="0" dirty="0" bmk="">
                <a:ln>
                  <a:noFill/>
                </a:ln>
                <a:solidFill>
                  <a:srgbClr val="FFFF00"/>
                </a:solidFill>
                <a:effectLst/>
                <a:latin typeface="Elsie Black" panose="02000000000000000000" pitchFamily="2" charset="0"/>
                <a:cs typeface="Times New Roman" panose="02020603050405020304" pitchFamily="18" charset="0"/>
              </a:rPr>
              <a:t>REAREA RELAȚIILOR</a:t>
            </a:r>
            <a:r>
              <a:rPr kumimoji="0" lang="en-US" altLang="en-US" sz="3600" b="1" i="1" u="none" strike="noStrike" cap="none" normalizeH="0" baseline="0" dirty="0" bmk="">
                <a:ln>
                  <a:noFill/>
                </a:ln>
                <a:solidFill>
                  <a:srgbClr val="FFFF00"/>
                </a:solidFill>
                <a:effectLst/>
                <a:latin typeface="Elsie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u="none" strike="noStrike" cap="none" normalizeH="0" baseline="0" dirty="0" bmk="">
                <a:ln>
                  <a:noFill/>
                </a:ln>
                <a:solidFill>
                  <a:srgbClr val="FFFF00"/>
                </a:solidFill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]-&gt;</a:t>
            </a:r>
            <a:endParaRPr kumimoji="0" lang="ro-RO" altLang="en-US" sz="3600" b="1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onsolas" panose="020B0609020204030204" pitchFamily="49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F93833-AA52-D1FC-C101-E564C3104ECD}"/>
              </a:ext>
            </a:extLst>
          </p:cNvPr>
          <p:cNvSpPr txBox="1"/>
          <p:nvPr/>
        </p:nvSpPr>
        <p:spPr>
          <a:xfrm>
            <a:off x="4521200" y="4430931"/>
            <a:ext cx="2565400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o-RO" altLang="en-US" sz="3600" b="1" i="1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Courier New" panose="02070309020205020404" pitchFamily="49" charset="0"/>
              </a:rPr>
              <a:t>-</a:t>
            </a:r>
            <a:r>
              <a:rPr kumimoji="0" lang="ro-RO" altLang="en-US" sz="3600" b="1" i="1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o-RO" altLang="en-US" sz="36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[ ]</a:t>
            </a:r>
            <a:r>
              <a:rPr kumimoji="0" lang="ro-RO" altLang="en-US" sz="3600" b="1" i="1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o-RO" altLang="en-US" sz="3600" b="1" i="1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Courier New" panose="02070309020205020404" pitchFamily="49" charset="0"/>
              </a:rPr>
              <a:t>-&gt;</a:t>
            </a:r>
            <a:endParaRPr kumimoji="0" lang="ro-RO" altLang="en-US" sz="36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onsolas" panose="020B0609020204030204" pitchFamily="49" charset="0"/>
              <a:ea typeface="Carlito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1E6E6A-98C8-420A-8033-FB8409E5F18B}"/>
              </a:ext>
            </a:extLst>
          </p:cNvPr>
          <p:cNvSpPr txBox="1"/>
          <p:nvPr/>
        </p:nvSpPr>
        <p:spPr>
          <a:xfrm>
            <a:off x="7886702" y="4440893"/>
            <a:ext cx="2565400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i="1" dirty="0">
                <a:solidFill>
                  <a:srgbClr val="FFFF00"/>
                </a:solidFill>
                <a:latin typeface="Consolas" panose="020B0609020204030204" pitchFamily="49" charset="0"/>
                <a:ea typeface="Carlito" panose="020F0502020204030204" pitchFamily="34" charset="0"/>
                <a:cs typeface="Courier New" panose="02070309020205020404" pitchFamily="49" charset="0"/>
              </a:rPr>
              <a:t>&lt;</a:t>
            </a:r>
            <a:r>
              <a:rPr kumimoji="0" lang="ro-RO" altLang="en-US" sz="3600" b="1" i="1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Courier New" panose="02070309020205020404" pitchFamily="49" charset="0"/>
              </a:rPr>
              <a:t>-</a:t>
            </a:r>
            <a:r>
              <a:rPr kumimoji="0" lang="ro-RO" altLang="en-US" sz="3600" b="1" i="1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o-RO" altLang="en-US" sz="36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[ ]</a:t>
            </a:r>
            <a:r>
              <a:rPr kumimoji="0" lang="ro-RO" altLang="en-US" sz="3600" b="1" i="1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o-RO" altLang="en-US" sz="3600" b="1" i="1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Courier New" panose="02070309020205020404" pitchFamily="49" charset="0"/>
              </a:rPr>
              <a:t>-</a:t>
            </a:r>
            <a:endParaRPr kumimoji="0" lang="ro-RO" altLang="en-US" sz="36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onsolas" panose="020B0609020204030204" pitchFamily="49" charset="0"/>
              <a:ea typeface="Carlito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2574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37328D-D936-E39A-0358-398D3FF78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500" y="188383"/>
            <a:ext cx="10998200" cy="719666"/>
          </a:xfrm>
          <a:solidFill>
            <a:schemeClr val="accent6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i="1" dirty="0" err="1">
                <a:solidFill>
                  <a:srgbClr val="FFFF00"/>
                </a:solidFill>
                <a:latin typeface="Consolas" panose="020B0609020204030204" pitchFamily="49" charset="0"/>
              </a:rPr>
              <a:t>Conflicte</a:t>
            </a:r>
            <a:r>
              <a:rPr lang="en-US" b="1" i="1" dirty="0">
                <a:solidFill>
                  <a:srgbClr val="FFFF00"/>
                </a:solidFill>
                <a:latin typeface="Consolas" panose="020B0609020204030204" pitchFamily="49" charset="0"/>
              </a:rPr>
              <a:t> cu MERGE pe </a:t>
            </a:r>
            <a:r>
              <a:rPr lang="en-US" b="1" i="1" dirty="0" err="1">
                <a:solidFill>
                  <a:srgbClr val="FFFF00"/>
                </a:solidFill>
                <a:latin typeface="Consolas" panose="020B0609020204030204" pitchFamily="49" charset="0"/>
              </a:rPr>
              <a:t>relații</a:t>
            </a:r>
            <a:endParaRPr lang="en-US" b="1" i="1" dirty="0">
              <a:solidFill>
                <a:srgbClr val="FFFF00"/>
              </a:solidFill>
              <a:latin typeface="Consolas" panose="020B0609020204030204" pitchFamily="49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14D866-DEE3-F7DC-E3D6-5C9537E01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079500"/>
            <a:ext cx="14782800" cy="7156451"/>
          </a:xfrm>
        </p:spPr>
        <p:txBody>
          <a:bodyPr/>
          <a:lstStyle/>
          <a:p>
            <a:r>
              <a:rPr lang="en-US" b="1" i="1" strike="sngStrike" dirty="0">
                <a:latin typeface="Consolas" panose="020B0609020204030204" pitchFamily="49" charset="0"/>
              </a:rPr>
              <a:t>La </a:t>
            </a:r>
            <a:r>
              <a:rPr lang="en-US" b="1" i="1" strike="sngStrike" dirty="0" err="1">
                <a:latin typeface="Consolas" panose="020B0609020204030204" pitchFamily="49" charset="0"/>
              </a:rPr>
              <a:t>utilizarea</a:t>
            </a:r>
            <a:r>
              <a:rPr lang="en-US" b="1" i="1" strike="sngStrike" dirty="0">
                <a:latin typeface="Consolas" panose="020B0609020204030204" pitchFamily="49" charset="0"/>
              </a:rPr>
              <a:t> </a:t>
            </a:r>
            <a:r>
              <a:rPr lang="en-US" b="1" i="1" strike="sngStrike" dirty="0" err="1">
                <a:latin typeface="Consolas" panose="020B0609020204030204" pitchFamily="49" charset="0"/>
              </a:rPr>
              <a:t>clauzei</a:t>
            </a:r>
            <a:r>
              <a:rPr lang="en-US" b="1" i="1" strike="sngStrike" dirty="0">
                <a:latin typeface="Consolas" panose="020B0609020204030204" pitchFamily="49" charset="0"/>
              </a:rPr>
              <a:t> MERGE, </a:t>
            </a:r>
            <a:r>
              <a:rPr lang="en-US" b="1" i="1" strike="sngStrike" dirty="0" err="1">
                <a:latin typeface="Consolas" panose="020B0609020204030204" pitchFamily="49" charset="0"/>
              </a:rPr>
              <a:t>acesta</a:t>
            </a:r>
            <a:r>
              <a:rPr lang="en-US" b="1" i="1" strike="sngStrike" dirty="0">
                <a:latin typeface="Consolas" panose="020B0609020204030204" pitchFamily="49" charset="0"/>
              </a:rPr>
              <a:t> </a:t>
            </a:r>
            <a:r>
              <a:rPr lang="en-US" b="1" i="1" strike="sngStrike" dirty="0" err="1">
                <a:latin typeface="Consolas" panose="020B0609020204030204" pitchFamily="49" charset="0"/>
              </a:rPr>
              <a:t>poate</a:t>
            </a:r>
            <a:r>
              <a:rPr lang="en-US" b="1" i="1" strike="sngStrike" dirty="0">
                <a:latin typeface="Consolas" panose="020B0609020204030204" pitchFamily="49" charset="0"/>
              </a:rPr>
              <a:t> </a:t>
            </a:r>
            <a:r>
              <a:rPr lang="en-US" b="1" i="1" strike="sngStrike" dirty="0" err="1">
                <a:latin typeface="Consolas" panose="020B0609020204030204" pitchFamily="49" charset="0"/>
              </a:rPr>
              <a:t>crea</a:t>
            </a:r>
            <a:r>
              <a:rPr lang="en-US" b="1" i="1" strike="sngStrike" dirty="0">
                <a:latin typeface="Consolas" panose="020B0609020204030204" pitchFamily="49" charset="0"/>
              </a:rPr>
              <a:t> </a:t>
            </a:r>
            <a:r>
              <a:rPr lang="en-US" b="1" i="1" strike="sngStrike" dirty="0" err="1">
                <a:latin typeface="Consolas" panose="020B0609020204030204" pitchFamily="49" charset="0"/>
              </a:rPr>
              <a:t>doar</a:t>
            </a:r>
            <a:r>
              <a:rPr lang="en-US" b="1" i="1" strike="sngStrike" dirty="0">
                <a:latin typeface="Consolas" panose="020B0609020204030204" pitchFamily="49" charset="0"/>
              </a:rPr>
              <a:t> </a:t>
            </a:r>
            <a:r>
              <a:rPr lang="en-US" b="1" i="1" strike="sngStrike" dirty="0" err="1">
                <a:latin typeface="Consolas" panose="020B0609020204030204" pitchFamily="49" charset="0"/>
              </a:rPr>
              <a:t>relații</a:t>
            </a:r>
            <a:r>
              <a:rPr lang="en-US" b="1" i="1" strike="sngStrike" dirty="0">
                <a:latin typeface="Consolas" panose="020B0609020204030204" pitchFamily="49" charset="0"/>
              </a:rPr>
              <a:t> </a:t>
            </a:r>
            <a:r>
              <a:rPr lang="en-US" b="1" i="1" strike="sngStrike" dirty="0" err="1">
                <a:latin typeface="Consolas" panose="020B0609020204030204" pitchFamily="49" charset="0"/>
              </a:rPr>
              <a:t>identice</a:t>
            </a:r>
            <a:r>
              <a:rPr lang="en-US" b="1" i="1" strike="sngStrike" dirty="0">
                <a:latin typeface="Consolas" panose="020B0609020204030204" pitchFamily="49" charset="0"/>
              </a:rPr>
              <a:t>.</a:t>
            </a:r>
            <a:endParaRPr lang="ro-RO" b="1" i="1" strike="sngStrike" dirty="0">
              <a:latin typeface="Consolas" panose="020B0609020204030204" pitchFamily="49" charset="0"/>
            </a:endParaRPr>
          </a:p>
          <a:p>
            <a:r>
              <a:rPr lang="ro-RO" b="1" i="1" strike="sngStrike" dirty="0">
                <a:latin typeface="Consolas" panose="020B0609020204030204" pitchFamily="49" charset="0"/>
              </a:rPr>
              <a:t>Astfel, vor fi create noduri redundante fără proprietăți.</a:t>
            </a:r>
          </a:p>
          <a:p>
            <a:r>
              <a:rPr lang="en-US" b="1" i="1" strike="sngStrike" dirty="0">
                <a:latin typeface="Consolas" panose="020B0609020204030204" pitchFamily="49" charset="0"/>
              </a:rPr>
              <a:t>La </a:t>
            </a:r>
            <a:r>
              <a:rPr lang="en-US" b="1" i="1" strike="sngStrike" dirty="0" err="1">
                <a:latin typeface="Consolas" panose="020B0609020204030204" pitchFamily="49" charset="0"/>
              </a:rPr>
              <a:t>adăugarea</a:t>
            </a:r>
            <a:r>
              <a:rPr lang="en-US" b="1" i="1" strike="sngStrike" dirty="0">
                <a:latin typeface="Consolas" panose="020B0609020204030204" pitchFamily="49" charset="0"/>
              </a:rPr>
              <a:t> </a:t>
            </a:r>
            <a:r>
              <a:rPr lang="en-US" b="1" i="1" strike="sngStrike" dirty="0" err="1">
                <a:latin typeface="Consolas" panose="020B0609020204030204" pitchFamily="49" charset="0"/>
              </a:rPr>
              <a:t>mai</a:t>
            </a:r>
            <a:r>
              <a:rPr lang="en-US" b="1" i="1" strike="sngStrike" dirty="0">
                <a:latin typeface="Consolas" panose="020B0609020204030204" pitchFamily="49" charset="0"/>
              </a:rPr>
              <a:t> </a:t>
            </a:r>
            <a:r>
              <a:rPr lang="en-US" b="1" i="1" strike="sngStrike" dirty="0" err="1">
                <a:latin typeface="Consolas" panose="020B0609020204030204" pitchFamily="49" charset="0"/>
              </a:rPr>
              <a:t>mult</a:t>
            </a:r>
            <a:r>
              <a:rPr lang="ro-RO" b="1" i="1" strike="sngStrike" dirty="0">
                <a:latin typeface="Consolas" panose="020B0609020204030204" pitchFamily="49" charset="0"/>
              </a:rPr>
              <a:t>or</a:t>
            </a:r>
            <a:r>
              <a:rPr lang="en-US" b="1" i="1" strike="sngStrike" dirty="0">
                <a:latin typeface="Consolas" panose="020B0609020204030204" pitchFamily="49" charset="0"/>
              </a:rPr>
              <a:t> </a:t>
            </a:r>
            <a:r>
              <a:rPr lang="en-US" b="1" i="1" strike="sngStrike" dirty="0" err="1">
                <a:latin typeface="Consolas" panose="020B0609020204030204" pitchFamily="49" charset="0"/>
              </a:rPr>
              <a:t>relații</a:t>
            </a:r>
            <a:r>
              <a:rPr lang="en-US" b="1" i="1" strike="sngStrike" dirty="0">
                <a:latin typeface="Consolas" panose="020B0609020204030204" pitchFamily="49" charset="0"/>
              </a:rPr>
              <a:t> </a:t>
            </a:r>
            <a:r>
              <a:rPr lang="ro-RO" b="1" i="1" strike="sngStrike" dirty="0">
                <a:latin typeface="Consolas" panose="020B0609020204030204" pitchFamily="49" charset="0"/>
              </a:rPr>
              <a:t>de același tip</a:t>
            </a:r>
            <a:r>
              <a:rPr lang="en-US" b="1" i="1" strike="sngStrike" dirty="0">
                <a:latin typeface="Consolas" panose="020B0609020204030204" pitchFamily="49" charset="0"/>
              </a:rPr>
              <a:t> cu </a:t>
            </a:r>
            <a:r>
              <a:rPr lang="en-US" b="1" i="1" strike="sngStrike" dirty="0" err="1">
                <a:latin typeface="Consolas" panose="020B0609020204030204" pitchFamily="49" charset="0"/>
              </a:rPr>
              <a:t>proprietăți</a:t>
            </a:r>
            <a:r>
              <a:rPr lang="en-US" b="1" i="1" strike="sngStrike" dirty="0">
                <a:latin typeface="Consolas" panose="020B0609020204030204" pitchFamily="49" charset="0"/>
              </a:rPr>
              <a:t> </a:t>
            </a:r>
            <a:r>
              <a:rPr lang="en-US" b="1" i="1" strike="sngStrike" dirty="0" err="1">
                <a:latin typeface="Consolas" panose="020B0609020204030204" pitchFamily="49" charset="0"/>
              </a:rPr>
              <a:t>diferite</a:t>
            </a:r>
            <a:r>
              <a:rPr lang="en-US" b="1" i="1" strike="sngStrike" dirty="0">
                <a:latin typeface="Consolas" panose="020B0609020204030204" pitchFamily="49" charset="0"/>
              </a:rPr>
              <a:t> (</a:t>
            </a:r>
            <a:r>
              <a:rPr lang="ro-RO" b="1" i="1" strike="sngStrike" dirty="0">
                <a:latin typeface="Consolas" panose="020B0609020204030204" pitchFamily="49" charset="0"/>
              </a:rPr>
              <a:t>eg.</a:t>
            </a:r>
            <a:r>
              <a:rPr lang="en-US" b="1" i="1" strike="sngStrike" dirty="0">
                <a:latin typeface="Consolas" panose="020B0609020204030204" pitchFamily="49" charset="0"/>
              </a:rPr>
              <a:t>ani</a:t>
            </a:r>
            <a:r>
              <a:rPr lang="ro-RO" b="1" i="1" strike="sngStrike" dirty="0">
                <a:latin typeface="Consolas" panose="020B0609020204030204" pitchFamily="49" charset="0"/>
              </a:rPr>
              <a:t>,</a:t>
            </a:r>
            <a:r>
              <a:rPr lang="en-US" b="1" i="1" strike="sngStrike" dirty="0">
                <a:latin typeface="Consolas" panose="020B0609020204030204" pitchFamily="49" charset="0"/>
              </a:rPr>
              <a:t> </a:t>
            </a:r>
            <a:r>
              <a:rPr lang="en-US" b="1" i="1" strike="sngStrike" dirty="0" err="1">
                <a:latin typeface="Consolas" panose="020B0609020204030204" pitchFamily="49" charset="0"/>
              </a:rPr>
              <a:t>cantități</a:t>
            </a:r>
            <a:r>
              <a:rPr lang="ro-RO" b="1" i="1" strike="sngStrike" dirty="0">
                <a:latin typeface="Consolas" panose="020B0609020204030204" pitchFamily="49" charset="0"/>
              </a:rPr>
              <a:t>...</a:t>
            </a:r>
            <a:r>
              <a:rPr lang="en-US" b="1" i="1" strike="sngStrike" dirty="0">
                <a:latin typeface="Consolas" panose="020B0609020204030204" pitchFamily="49" charset="0"/>
              </a:rPr>
              <a:t>), s-</a:t>
            </a:r>
            <a:r>
              <a:rPr lang="en-US" b="1" i="1" strike="sngStrike" dirty="0" err="1">
                <a:latin typeface="Consolas" panose="020B0609020204030204" pitchFamily="49" charset="0"/>
              </a:rPr>
              <a:t>ar</a:t>
            </a:r>
            <a:r>
              <a:rPr lang="en-US" b="1" i="1" strike="sngStrike" dirty="0">
                <a:latin typeface="Consolas" panose="020B0609020204030204" pitchFamily="49" charset="0"/>
              </a:rPr>
              <a:t> </a:t>
            </a:r>
            <a:r>
              <a:rPr lang="en-US" b="1" i="1" strike="sngStrike" dirty="0" err="1">
                <a:latin typeface="Consolas" panose="020B0609020204030204" pitchFamily="49" charset="0"/>
              </a:rPr>
              <a:t>putea</a:t>
            </a:r>
            <a:r>
              <a:rPr lang="en-US" b="1" i="1" strike="sngStrike" dirty="0">
                <a:latin typeface="Consolas" panose="020B0609020204030204" pitchFamily="49" charset="0"/>
              </a:rPr>
              <a:t> </a:t>
            </a:r>
            <a:r>
              <a:rPr lang="en-US" b="1" i="1" strike="sngStrike" dirty="0" err="1">
                <a:latin typeface="Consolas" panose="020B0609020204030204" pitchFamily="49" charset="0"/>
              </a:rPr>
              <a:t>să</a:t>
            </a:r>
            <a:r>
              <a:rPr lang="en-US" b="1" i="1" strike="sngStrike" dirty="0">
                <a:latin typeface="Consolas" panose="020B0609020204030204" pitchFamily="49" charset="0"/>
              </a:rPr>
              <a:t> nu fi</a:t>
            </a:r>
            <a:r>
              <a:rPr lang="ro-RO" b="1" i="1" strike="sngStrike" dirty="0">
                <a:latin typeface="Consolas" panose="020B0609020204030204" pitchFamily="49" charset="0"/>
              </a:rPr>
              <a:t>e</a:t>
            </a:r>
            <a:r>
              <a:rPr lang="en-US" b="1" i="1" strike="sngStrike" dirty="0">
                <a:latin typeface="Consolas" panose="020B0609020204030204" pitchFamily="49" charset="0"/>
              </a:rPr>
              <a:t> create </a:t>
            </a:r>
            <a:r>
              <a:rPr lang="en-US" b="1" i="1" strike="sngStrike" dirty="0" err="1">
                <a:latin typeface="Consolas" panose="020B0609020204030204" pitchFamily="49" charset="0"/>
              </a:rPr>
              <a:t>corect</a:t>
            </a:r>
            <a:r>
              <a:rPr lang="en-US" b="1" i="1" strike="sngStrike" dirty="0">
                <a:latin typeface="Consolas" panose="020B0609020204030204" pitchFamily="49" charset="0"/>
              </a:rPr>
              <a:t>.</a:t>
            </a:r>
            <a:endParaRPr lang="ro-RO" b="1" i="1" strike="sngStrike" dirty="0">
              <a:latin typeface="Consolas" panose="020B0609020204030204" pitchFamily="49" charset="0"/>
            </a:endParaRPr>
          </a:p>
          <a:p>
            <a:r>
              <a:rPr lang="en-US" b="1" i="1" strike="sngStrike" dirty="0" err="1">
                <a:latin typeface="Consolas" panose="020B0609020204030204" pitchFamily="49" charset="0"/>
              </a:rPr>
              <a:t>Pentru</a:t>
            </a:r>
            <a:r>
              <a:rPr lang="en-US" b="1" i="1" strike="sngStrike" dirty="0">
                <a:latin typeface="Consolas" panose="020B0609020204030204" pitchFamily="49" charset="0"/>
              </a:rPr>
              <a:t> a </a:t>
            </a:r>
            <a:r>
              <a:rPr lang="en-US" b="1" i="1" strike="sngStrike" dirty="0" err="1">
                <a:latin typeface="Consolas" panose="020B0609020204030204" pitchFamily="49" charset="0"/>
              </a:rPr>
              <a:t>forța</a:t>
            </a:r>
            <a:r>
              <a:rPr lang="en-US" b="1" i="1" strike="sngStrike" dirty="0">
                <a:latin typeface="Consolas" panose="020B0609020204030204" pitchFamily="49" charset="0"/>
              </a:rPr>
              <a:t> </a:t>
            </a:r>
            <a:r>
              <a:rPr lang="en-US" b="1" i="1" strike="sngStrike" dirty="0" err="1">
                <a:latin typeface="Consolas" panose="020B0609020204030204" pitchFamily="49" charset="0"/>
              </a:rPr>
              <a:t>adăugarea</a:t>
            </a:r>
            <a:r>
              <a:rPr lang="en-US" b="1" i="1" strike="sngStrike" dirty="0">
                <a:latin typeface="Consolas" panose="020B0609020204030204" pitchFamily="49" charset="0"/>
              </a:rPr>
              <a:t> </a:t>
            </a:r>
            <a:r>
              <a:rPr lang="en-US" b="1" i="1" strike="sngStrike" dirty="0" err="1">
                <a:latin typeface="Consolas" panose="020B0609020204030204" pitchFamily="49" charset="0"/>
              </a:rPr>
              <a:t>tuturor</a:t>
            </a:r>
            <a:r>
              <a:rPr lang="en-US" b="1" i="1" strike="sngStrike" dirty="0">
                <a:latin typeface="Consolas" panose="020B0609020204030204" pitchFamily="49" charset="0"/>
              </a:rPr>
              <a:t> </a:t>
            </a:r>
            <a:r>
              <a:rPr lang="en-US" b="1" i="1" strike="sngStrike" dirty="0" err="1">
                <a:latin typeface="Consolas" panose="020B0609020204030204" pitchFamily="49" charset="0"/>
              </a:rPr>
              <a:t>relațiilor</a:t>
            </a:r>
            <a:r>
              <a:rPr lang="en-US" b="1" i="1" strike="sngStrike" dirty="0">
                <a:latin typeface="Consolas" panose="020B0609020204030204" pitchFamily="49" charset="0"/>
              </a:rPr>
              <a:t>,</a:t>
            </a:r>
            <a:r>
              <a:rPr lang="ro-RO" b="1" i="1" strike="sngStrike" dirty="0">
                <a:latin typeface="Consolas" panose="020B0609020204030204" pitchFamily="49" charset="0"/>
              </a:rPr>
              <a:t> este necesară utilizarea clauzei</a:t>
            </a:r>
            <a:r>
              <a:rPr lang="en-US" b="1" i="1" strike="sngStrike" dirty="0">
                <a:latin typeface="Consolas" panose="020B0609020204030204" pitchFamily="49" charset="0"/>
              </a:rPr>
              <a:t> CREATE </a:t>
            </a:r>
            <a:r>
              <a:rPr lang="en-US" b="1" i="1" strike="sngStrike" dirty="0" err="1">
                <a:latin typeface="Consolas" panose="020B0609020204030204" pitchFamily="49" charset="0"/>
              </a:rPr>
              <a:t>în</a:t>
            </a:r>
            <a:r>
              <a:rPr lang="en-US" b="1" i="1" strike="sngStrike" dirty="0">
                <a:latin typeface="Consolas" panose="020B0609020204030204" pitchFamily="49" charset="0"/>
              </a:rPr>
              <a:t> loc de MERGE</a:t>
            </a:r>
          </a:p>
        </p:txBody>
      </p:sp>
    </p:spTree>
    <p:extLst>
      <p:ext uri="{BB962C8B-B14F-4D97-AF65-F5344CB8AC3E}">
        <p14:creationId xmlns:p14="http://schemas.microsoft.com/office/powerpoint/2010/main" val="11077657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74B6BFA-A0AD-F176-4F9D-6A50615B51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206606"/>
              </p:ext>
            </p:extLst>
          </p:nvPr>
        </p:nvGraphicFramePr>
        <p:xfrm>
          <a:off x="609601" y="1090102"/>
          <a:ext cx="15646399" cy="21162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46399">
                  <a:extLst>
                    <a:ext uri="{9D8B030D-6E8A-4147-A177-3AD203B41FA5}">
                      <a16:colId xmlns:a16="http://schemas.microsoft.com/office/drawing/2014/main" val="2917657959"/>
                    </a:ext>
                  </a:extLst>
                </a:gridCol>
              </a:tblGrid>
              <a:tr h="1796012">
                <a:tc>
                  <a:txBody>
                    <a:bodyPr/>
                    <a:lstStyle/>
                    <a:p>
                      <a:pPr marL="812800" indent="-88900" algn="l">
                        <a:lnSpc>
                          <a:spcPct val="150000"/>
                        </a:lnSpc>
                      </a:pPr>
                      <a:r>
                        <a:rPr lang="ro-RO" sz="3200" b="1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urier New" panose="02070309020205020404" pitchFamily="49" charset="0"/>
                        </a:rPr>
                        <a:t>MERGE (varNode1)</a:t>
                      </a:r>
                      <a:br>
                        <a:rPr lang="ro-RO" sz="3200" b="1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urier New" panose="02070309020205020404" pitchFamily="49" charset="0"/>
                        </a:rPr>
                      </a:br>
                      <a:r>
                        <a:rPr lang="ro-RO" sz="3200" b="1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urier New" panose="02070309020205020404" pitchFamily="49" charset="0"/>
                        </a:rPr>
                        <a:t>   -[var:Rel_Type{key1:value1, key2:value2,..., n}]-&gt;     (varNode2)</a:t>
                      </a:r>
                      <a:endParaRPr lang="en-US" sz="3200" b="1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onsolas" panose="020B0609020204030204" pitchFamily="49" charset="0"/>
                        <a:ea typeface="Carlito" panose="020F0502020204030204" pitchFamily="34" charset="0"/>
                        <a:cs typeface="Courier New" panose="02070309020205020404" pitchFamily="49" charset="0"/>
                      </a:endParaRPr>
                    </a:p>
                  </a:txBody>
                  <a:tcPr marL="114300" marR="114300" marT="0" marB="0"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84898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945C31C-B15B-9FBF-0561-37E4720F6D4F}"/>
              </a:ext>
            </a:extLst>
          </p:cNvPr>
          <p:cNvSpPr txBox="1"/>
          <p:nvPr/>
        </p:nvSpPr>
        <p:spPr>
          <a:xfrm>
            <a:off x="907081" y="6293738"/>
            <a:ext cx="14879019" cy="224676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ro-RO" sz="3200" b="1" i="1" dirty="0">
                <a:solidFill>
                  <a:schemeClr val="accent6">
                    <a:lumMod val="50000"/>
                  </a:schemeClr>
                </a:solidFill>
                <a:effectLst/>
                <a:latin typeface="Consolas" panose="020B0609020204030204" pitchFamily="49" charset="0"/>
                <a:cs typeface="Courier New" panose="02070309020205020404" pitchFamily="49" charset="0"/>
              </a:rPr>
              <a:t>MERGE p = (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Consolas" panose="020B0609020204030204" pitchFamily="49" charset="0"/>
                <a:cs typeface="Courier New" panose="02070309020205020404" pitchFamily="49" charset="0"/>
              </a:rPr>
              <a:t>varN</a:t>
            </a:r>
            <a:r>
              <a:rPr lang="ro-RO" sz="3200" b="1" i="1" dirty="0">
                <a:solidFill>
                  <a:schemeClr val="accent6">
                    <a:lumMod val="50000"/>
                  </a:schemeClr>
                </a:solidFill>
                <a:effectLst/>
                <a:latin typeface="Consolas" panose="020B0609020204030204" pitchFamily="49" charset="0"/>
                <a:cs typeface="Courier New" panose="02070309020205020404" pitchFamily="49" charset="0"/>
              </a:rPr>
              <a:t>od1 {properties})-[:Rel_Type{properties}]-&gt;</a:t>
            </a:r>
            <a:endParaRPr lang="en-US" sz="3200" b="1" i="1" dirty="0">
              <a:solidFill>
                <a:schemeClr val="accent6">
                  <a:lumMod val="50000"/>
                </a:schemeClr>
              </a:solidFill>
              <a:effectLst/>
              <a:latin typeface="Consolas" panose="020B0609020204030204" pitchFamily="49" charset="0"/>
              <a:cs typeface="Courier New" panose="02070309020205020404" pitchFamily="49" charset="0"/>
            </a:endParaRPr>
          </a:p>
          <a:p>
            <a:pPr algn="l">
              <a:lnSpc>
                <a:spcPct val="150000"/>
              </a:lnSpc>
            </a:pPr>
            <a:r>
              <a:rPr lang="ro-RO" sz="3200" b="1" i="1" dirty="0">
                <a:solidFill>
                  <a:schemeClr val="accent6">
                    <a:lumMod val="50000"/>
                  </a:schemeClr>
                </a:solidFill>
                <a:effectLst/>
                <a:latin typeface="Consolas" panose="020B0609020204030204" pitchFamily="49" charset="0"/>
                <a:cs typeface="Courier New" panose="02070309020205020404" pitchFamily="49" charset="0"/>
              </a:rPr>
              <a:t> (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Consolas" panose="020B0609020204030204" pitchFamily="49" charset="0"/>
                <a:cs typeface="Courier New" panose="02070309020205020404" pitchFamily="49" charset="0"/>
              </a:rPr>
              <a:t>varN</a:t>
            </a:r>
            <a:r>
              <a:rPr lang="ro-RO" sz="3200" b="1" i="1" dirty="0">
                <a:solidFill>
                  <a:schemeClr val="accent6">
                    <a:lumMod val="50000"/>
                  </a:schemeClr>
                </a:solidFill>
                <a:effectLst/>
                <a:latin typeface="Consolas" panose="020B0609020204030204" pitchFamily="49" charset="0"/>
                <a:cs typeface="Courier New" panose="02070309020205020404" pitchFamily="49" charset="0"/>
              </a:rPr>
              <a:t>od2 {properties})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effectLst/>
                <a:latin typeface="Consolas" panose="020B0609020204030204" pitchFamily="49" charset="0"/>
                <a:cs typeface="Courier New" panose="02070309020205020404" pitchFamily="49" charset="0"/>
              </a:rPr>
              <a:t>&lt;-</a:t>
            </a:r>
            <a:r>
              <a:rPr lang="ro-RO" sz="3200" b="1" i="1" dirty="0">
                <a:solidFill>
                  <a:schemeClr val="accent6">
                    <a:lumMod val="50000"/>
                  </a:schemeClr>
                </a:solidFill>
                <a:effectLst/>
                <a:latin typeface="Consolas" panose="020B0609020204030204" pitchFamily="49" charset="0"/>
                <a:cs typeface="Courier New" panose="02070309020205020404" pitchFamily="49" charset="0"/>
              </a:rPr>
              <a:t>[:Rel_Type]-(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Consolas" panose="020B0609020204030204" pitchFamily="49" charset="0"/>
                <a:cs typeface="Courier New" panose="02070309020205020404" pitchFamily="49" charset="0"/>
              </a:rPr>
              <a:t>varN</a:t>
            </a:r>
            <a:r>
              <a:rPr lang="ro-RO" sz="3200" b="1" i="1" dirty="0">
                <a:solidFill>
                  <a:schemeClr val="accent6">
                    <a:lumMod val="50000"/>
                  </a:schemeClr>
                </a:solidFill>
                <a:effectLst/>
                <a:latin typeface="Consolas" panose="020B0609020204030204" pitchFamily="49" charset="0"/>
                <a:cs typeface="Courier New" panose="02070309020205020404" pitchFamily="49" charset="0"/>
              </a:rPr>
              <a:t>od3 {properties})</a:t>
            </a:r>
            <a:endParaRPr lang="en-US" sz="3200" b="1" i="1" dirty="0">
              <a:solidFill>
                <a:schemeClr val="accent6">
                  <a:lumMod val="50000"/>
                </a:schemeClr>
              </a:solidFill>
              <a:effectLst/>
              <a:latin typeface="Consolas" panose="020B0609020204030204" pitchFamily="49" charset="0"/>
              <a:cs typeface="Courier New" panose="02070309020205020404" pitchFamily="49" charset="0"/>
            </a:endParaRPr>
          </a:p>
          <a:p>
            <a:pPr algn="l">
              <a:lnSpc>
                <a:spcPct val="150000"/>
              </a:lnSpc>
            </a:pPr>
            <a:r>
              <a:rPr lang="ro-RO" sz="3200" b="1" i="1" dirty="0">
                <a:solidFill>
                  <a:schemeClr val="accent6">
                    <a:lumMod val="50000"/>
                  </a:schemeClr>
                </a:solidFill>
                <a:effectLst/>
                <a:latin typeface="Consolas" panose="020B0609020204030204" pitchFamily="49" charset="0"/>
                <a:cs typeface="Courier New" panose="02070309020205020404" pitchFamily="49" charset="0"/>
              </a:rPr>
              <a:t>RETURN p</a:t>
            </a:r>
            <a:endParaRPr lang="en-US" sz="3200" b="1" i="1" dirty="0">
              <a:solidFill>
                <a:schemeClr val="accent6">
                  <a:lumMod val="50000"/>
                </a:schemeClr>
              </a:solidFill>
              <a:effectLst/>
              <a:latin typeface="Consolas" panose="020B0609020204030204" pitchFamily="49" charset="0"/>
              <a:ea typeface="Carlito" panose="020F0502020204030204" pitchFamily="34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89F904-C8ED-AC09-783D-930E0C682D40}"/>
              </a:ext>
            </a:extLst>
          </p:cNvPr>
          <p:cNvSpPr txBox="1"/>
          <p:nvPr/>
        </p:nvSpPr>
        <p:spPr>
          <a:xfrm>
            <a:off x="3068016" y="248846"/>
            <a:ext cx="10352362" cy="84125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90170" indent="-6985" algn="ctr">
              <a:lnSpc>
                <a:spcPct val="150000"/>
              </a:lnSpc>
            </a:pPr>
            <a:r>
              <a:rPr lang="ro-RO" sz="3600" b="1" i="1" dirty="0">
                <a:solidFill>
                  <a:srgbClr val="FFFF00"/>
                </a:solidFill>
                <a:effectLst/>
                <a:latin typeface="Elsie Black" panose="02000000000000000000" pitchFamily="2" charset="0"/>
                <a:ea typeface="Carlito" panose="020F0502020204030204" pitchFamily="34" charset="0"/>
                <a:cs typeface="Times New Roman" panose="02020603050405020304" pitchFamily="18" charset="0"/>
              </a:rPr>
              <a:t>Crearea unei relații cu eticheta și proprietăți</a:t>
            </a:r>
            <a:endParaRPr lang="en-US" sz="3600" dirty="0">
              <a:solidFill>
                <a:srgbClr val="FFFF00"/>
              </a:solidFill>
              <a:effectLst/>
              <a:latin typeface="Elsie Black" panose="02000000000000000000" pitchFamily="2" charset="0"/>
              <a:ea typeface="Carlito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E252F0-9279-5DB5-5C45-A48F127FEBE8}"/>
              </a:ext>
            </a:extLst>
          </p:cNvPr>
          <p:cNvSpPr txBox="1"/>
          <p:nvPr/>
        </p:nvSpPr>
        <p:spPr>
          <a:xfrm>
            <a:off x="5032994" y="5277438"/>
            <a:ext cx="6422406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indent="-6985" algn="ctr">
              <a:spcBef>
                <a:spcPts val="1200"/>
              </a:spcBef>
            </a:pPr>
            <a:r>
              <a:rPr lang="ro-RO" sz="3600" b="1" i="1" dirty="0">
                <a:solidFill>
                  <a:srgbClr val="FFFF00"/>
                </a:solidFill>
                <a:effectLst/>
                <a:latin typeface="Elsie Black" panose="02000000000000000000" pitchFamily="2" charset="0"/>
                <a:ea typeface="Carlito" panose="020F0502020204030204" pitchFamily="34" charset="0"/>
                <a:cs typeface="Times New Roman" panose="02020603050405020304" pitchFamily="18" charset="0"/>
              </a:rPr>
              <a:t>Crearea unei căi complete</a:t>
            </a:r>
            <a:endParaRPr lang="en-US" sz="3600" i="1" dirty="0">
              <a:solidFill>
                <a:srgbClr val="FFFF00"/>
              </a:solidFill>
              <a:effectLst/>
              <a:latin typeface="Elsie Black" panose="02000000000000000000" pitchFamily="2" charset="0"/>
              <a:ea typeface="Carlito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76F830E-319B-B373-3B46-77E4865D95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288354"/>
              </p:ext>
            </p:extLst>
          </p:nvPr>
        </p:nvGraphicFramePr>
        <p:xfrm>
          <a:off x="804688" y="3937957"/>
          <a:ext cx="14879018" cy="8120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79018">
                  <a:extLst>
                    <a:ext uri="{9D8B030D-6E8A-4147-A177-3AD203B41FA5}">
                      <a16:colId xmlns:a16="http://schemas.microsoft.com/office/drawing/2014/main" val="2917657959"/>
                    </a:ext>
                  </a:extLst>
                </a:gridCol>
              </a:tblGrid>
              <a:tr h="812063">
                <a:tc>
                  <a:txBody>
                    <a:bodyPr/>
                    <a:lstStyle/>
                    <a:p>
                      <a:pPr marL="2146300" indent="-2054225" algn="l"/>
                      <a:r>
                        <a:rPr lang="ro-RO" sz="3200" b="1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urier New" panose="02070309020205020404" pitchFamily="49" charset="0"/>
                        </a:rPr>
                        <a:t>MERGE (e)-[rel:WORKS_WITH{since:2010, job:</a:t>
                      </a:r>
                      <a:r>
                        <a:rPr lang="en-US" sz="3200" b="1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urier New" panose="02070309020205020404" pitchFamily="49" charset="0"/>
                        </a:rPr>
                        <a:t>’</a:t>
                      </a:r>
                      <a:r>
                        <a:rPr lang="ro-RO" sz="3200" b="1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urier New" panose="02070309020205020404" pitchFamily="49" charset="0"/>
                        </a:rPr>
                        <a:t>Manager</a:t>
                      </a:r>
                      <a:r>
                        <a:rPr lang="en-US" sz="3200" b="1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urier New" panose="02070309020205020404" pitchFamily="49" charset="0"/>
                        </a:rPr>
                        <a:t>’</a:t>
                      </a:r>
                      <a:r>
                        <a:rPr lang="ro-RO" sz="3200" b="1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urier New" panose="02070309020205020404" pitchFamily="49" charset="0"/>
                        </a:rPr>
                        <a:t>}]-&gt; (</a:t>
                      </a:r>
                      <a:r>
                        <a:rPr lang="en-US" sz="3200" b="1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urier New" panose="02070309020205020404" pitchFamily="49" charset="0"/>
                        </a:rPr>
                        <a:t>c</a:t>
                      </a:r>
                      <a:r>
                        <a:rPr lang="ro-RO" sz="3200" b="1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onsolas" panose="020B0609020204030204" pitchFamily="49" charset="0"/>
                          <a:cs typeface="Courier New" panose="02070309020205020404" pitchFamily="49" charset="0"/>
                        </a:rPr>
                        <a:t>)</a:t>
                      </a:r>
                      <a:endParaRPr lang="en-US" sz="3200" b="1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onsolas" panose="020B0609020204030204" pitchFamily="49" charset="0"/>
                        <a:ea typeface="Carlito" panose="020F0502020204030204" pitchFamily="34" charset="0"/>
                        <a:cs typeface="Courier New" panose="02070309020205020404" pitchFamily="49" charset="0"/>
                      </a:endParaRPr>
                    </a:p>
                  </a:txBody>
                  <a:tcPr marL="114300" marR="114300" marT="0" marB="0"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848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31345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497C7B-DED9-D507-3606-7FF5AE8DCF0A}"/>
              </a:ext>
            </a:extLst>
          </p:cNvPr>
          <p:cNvSpPr txBox="1"/>
          <p:nvPr/>
        </p:nvSpPr>
        <p:spPr>
          <a:xfrm>
            <a:off x="2877157" y="189831"/>
            <a:ext cx="10324493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algn="ctr"/>
            <a:r>
              <a:rPr lang="ro-RO" sz="3600" b="1" i="0" spc="0" baseline="0" dirty="0">
                <a:solidFill>
                  <a:srgbClr val="FFFF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ACTUALIZAREA ȘI MODIFICAREA NODULUI</a:t>
            </a:r>
            <a:endParaRPr lang="en-US" sz="3200" b="1" i="0" spc="0" baseline="0" dirty="0">
              <a:solidFill>
                <a:srgbClr val="FFFF00"/>
              </a:solidFill>
              <a:latin typeface="Elsie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618F33-4309-71A4-5F25-BCA847C828EE}"/>
              </a:ext>
            </a:extLst>
          </p:cNvPr>
          <p:cNvSpPr txBox="1"/>
          <p:nvPr/>
        </p:nvSpPr>
        <p:spPr>
          <a:xfrm>
            <a:off x="1104900" y="858136"/>
            <a:ext cx="5799119" cy="298543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262890" algn="just">
              <a:lnSpc>
                <a:spcPct val="150000"/>
              </a:lnSpc>
            </a:pPr>
            <a:r>
              <a:rPr lang="ro-RO" sz="3200" b="1" dirty="0">
                <a:effectLst/>
                <a:latin typeface="Consolas" panose="020B0609020204030204" pitchFamily="49" charset="0"/>
                <a:ea typeface="Carlito" panose="020F0502020204030204" pitchFamily="34" charset="0"/>
                <a:cs typeface="Carlito" panose="020F0502020204030204" pitchFamily="34" charset="0"/>
              </a:rPr>
              <a:t>//Adăugare etichetă</a:t>
            </a:r>
            <a:r>
              <a:rPr lang="en-US" sz="3200" dirty="0"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ro-RO" sz="3200" b="1" i="1" dirty="0">
                <a:solidFill>
                  <a:srgbClr val="385623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</a:rPr>
              <a:t>MATCH(n{id=x})</a:t>
            </a:r>
            <a:endParaRPr lang="en-US" sz="3200" b="1" i="1" dirty="0">
              <a:solidFill>
                <a:srgbClr val="385623"/>
              </a:solidFill>
              <a:effectLst/>
              <a:latin typeface="Consolas" panose="020B0609020204030204" pitchFamily="49" charset="0"/>
              <a:ea typeface="Carlito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ro-RO" sz="3200" b="1" i="1" dirty="0">
                <a:solidFill>
                  <a:srgbClr val="385623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</a:rPr>
              <a:t>SET n:Eticheta</a:t>
            </a:r>
            <a:endParaRPr lang="en-US" sz="3200" b="1" i="1" dirty="0">
              <a:solidFill>
                <a:srgbClr val="385623"/>
              </a:solidFill>
              <a:effectLst/>
              <a:latin typeface="Consolas" panose="020B0609020204030204" pitchFamily="49" charset="0"/>
              <a:ea typeface="Carlito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ro-RO" sz="3200" b="1" i="1" dirty="0">
                <a:solidFill>
                  <a:srgbClr val="385623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</a:rPr>
              <a:t>RETURN n</a:t>
            </a:r>
            <a:endParaRPr lang="en-US" sz="3200" b="1" i="1" dirty="0">
              <a:solidFill>
                <a:srgbClr val="385623"/>
              </a:solidFill>
              <a:effectLst/>
              <a:latin typeface="Consolas" panose="020B0609020204030204" pitchFamily="49" charset="0"/>
              <a:ea typeface="Carlito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C4AA7D-AFC1-79AC-20E0-5C8DF76133D9}"/>
              </a:ext>
            </a:extLst>
          </p:cNvPr>
          <p:cNvSpPr txBox="1"/>
          <p:nvPr/>
        </p:nvSpPr>
        <p:spPr>
          <a:xfrm>
            <a:off x="363333" y="3807715"/>
            <a:ext cx="11205816" cy="298543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o-RO" sz="3200" b="1" dirty="0">
                <a:effectLst/>
                <a:latin typeface="Consolas" panose="020B0609020204030204" pitchFamily="49" charset="0"/>
                <a:ea typeface="Carlito" panose="020F0502020204030204" pitchFamily="34" charset="0"/>
                <a:cs typeface="Carlito" panose="020F0502020204030204" pitchFamily="34" charset="0"/>
              </a:rPr>
              <a:t>//</a:t>
            </a:r>
            <a:r>
              <a:rPr lang="ro-RO" sz="3200" b="1" dirty="0">
                <a:effectLst/>
                <a:latin typeface="Elsie Black" panose="02000000000000000000" pitchFamily="2" charset="0"/>
                <a:ea typeface="Carlito" panose="020F0502020204030204" pitchFamily="34" charset="0"/>
                <a:cs typeface="Carlito" panose="020F0502020204030204" pitchFamily="34" charset="0"/>
              </a:rPr>
              <a:t>Setarea mai multor proprietăți</a:t>
            </a:r>
            <a:endParaRPr lang="en-US" sz="3200" b="1" dirty="0">
              <a:effectLst/>
              <a:latin typeface="Elsie Black" panose="02000000000000000000" pitchFamily="2" charset="0"/>
              <a:ea typeface="Carlito" panose="020F0502020204030204" pitchFamily="34" charset="0"/>
              <a:cs typeface="Carlito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ro-RO" sz="3200" b="1" i="1" dirty="0">
                <a:solidFill>
                  <a:srgbClr val="385623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</a:rPr>
              <a:t>MATCH (node:Label {properties}) </a:t>
            </a:r>
            <a:endParaRPr lang="en-US" sz="3200" b="1" i="1" dirty="0">
              <a:solidFill>
                <a:srgbClr val="385623"/>
              </a:solidFill>
              <a:effectLst/>
              <a:latin typeface="Consolas" panose="020B0609020204030204" pitchFamily="49" charset="0"/>
              <a:ea typeface="Carlito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ro-RO" sz="3200" b="1" i="1" dirty="0">
                <a:solidFill>
                  <a:srgbClr val="385623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</a:rPr>
              <a:t>SET node.property1 = </a:t>
            </a:r>
            <a:r>
              <a:rPr lang="ro-RO" sz="3200" b="1" i="1" dirty="0">
                <a:solidFill>
                  <a:srgbClr val="385623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val</a:t>
            </a:r>
            <a:r>
              <a:rPr lang="ro-RO" sz="3200" b="1" i="1" dirty="0">
                <a:solidFill>
                  <a:srgbClr val="385623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</a:rPr>
              <a:t>, node.property2 = </a:t>
            </a:r>
            <a:r>
              <a:rPr lang="ro-RO" sz="3200" b="1" i="1" dirty="0">
                <a:solidFill>
                  <a:srgbClr val="385623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val</a:t>
            </a:r>
            <a:r>
              <a:rPr lang="ro-RO" sz="3200" b="1" i="1" dirty="0">
                <a:solidFill>
                  <a:srgbClr val="385623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</a:rPr>
              <a:t> </a:t>
            </a:r>
            <a:endParaRPr lang="en-US" sz="3200" b="1" i="1" dirty="0">
              <a:solidFill>
                <a:srgbClr val="385623"/>
              </a:solidFill>
              <a:effectLst/>
              <a:latin typeface="Consolas" panose="020B0609020204030204" pitchFamily="49" charset="0"/>
              <a:ea typeface="Carlito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ro-RO" sz="3200" b="1" i="1" dirty="0">
                <a:solidFill>
                  <a:srgbClr val="385623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</a:rPr>
              <a:t>RETURN node</a:t>
            </a:r>
            <a:endParaRPr lang="en-US" sz="3200" b="1" i="1" dirty="0">
              <a:solidFill>
                <a:srgbClr val="385623"/>
              </a:solidFill>
              <a:effectLst/>
              <a:latin typeface="Consolas" panose="020B0609020204030204" pitchFamily="49" charset="0"/>
              <a:ea typeface="Carlito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4A1EB7-F4E0-A80A-D607-30FE3F0D7B66}"/>
              </a:ext>
            </a:extLst>
          </p:cNvPr>
          <p:cNvSpPr txBox="1"/>
          <p:nvPr/>
        </p:nvSpPr>
        <p:spPr>
          <a:xfrm>
            <a:off x="7282439" y="961825"/>
            <a:ext cx="8130208" cy="298543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o-RO" sz="3200" b="1" dirty="0">
                <a:latin typeface="Consolas" panose="020B0609020204030204" pitchFamily="49" charset="0"/>
                <a:ea typeface="Carlito" panose="020F0502020204030204" pitchFamily="34" charset="0"/>
                <a:cs typeface="Carlito" panose="020F0502020204030204" pitchFamily="34" charset="0"/>
              </a:rPr>
              <a:t>//</a:t>
            </a:r>
            <a:r>
              <a:rPr lang="ro-RO" sz="3200" b="1" dirty="0">
                <a:effectLst/>
                <a:latin typeface="Consolas" panose="020B0609020204030204" pitchFamily="49" charset="0"/>
                <a:ea typeface="Carlito" panose="020F0502020204030204" pitchFamily="34" charset="0"/>
                <a:cs typeface="Carlito" panose="020F0502020204030204" pitchFamily="34" charset="0"/>
              </a:rPr>
              <a:t>Adăugarea proprietății</a:t>
            </a:r>
            <a:endParaRPr lang="en-US" sz="3200" b="1" dirty="0">
              <a:effectLst/>
              <a:latin typeface="Consolas" panose="020B0609020204030204" pitchFamily="49" charset="0"/>
              <a:ea typeface="Carlito" panose="020F0502020204030204" pitchFamily="34" charset="0"/>
              <a:cs typeface="Carlito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ro-RO" sz="3200" b="1" i="1" dirty="0">
                <a:solidFill>
                  <a:srgbClr val="385623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</a:rPr>
              <a:t>MATCH (node:Label{properties}) </a:t>
            </a:r>
            <a:endParaRPr lang="en-US" sz="3200" b="1" i="1" dirty="0">
              <a:solidFill>
                <a:srgbClr val="385623"/>
              </a:solidFill>
              <a:effectLst/>
              <a:latin typeface="Consolas" panose="020B0609020204030204" pitchFamily="49" charset="0"/>
              <a:ea typeface="Carlito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ro-RO" sz="3200" b="1" i="1" dirty="0">
                <a:solidFill>
                  <a:srgbClr val="385623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</a:rPr>
              <a:t>SET node.property = value </a:t>
            </a:r>
            <a:endParaRPr lang="en-US" sz="3200" b="1" i="1" dirty="0">
              <a:solidFill>
                <a:srgbClr val="385623"/>
              </a:solidFill>
              <a:effectLst/>
              <a:latin typeface="Consolas" panose="020B0609020204030204" pitchFamily="49" charset="0"/>
              <a:ea typeface="Carlito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ro-RO" sz="3200" b="1" i="1" dirty="0">
                <a:solidFill>
                  <a:srgbClr val="385623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</a:rPr>
              <a:t>RETURN node</a:t>
            </a:r>
            <a:endParaRPr lang="en-US" sz="3200" b="1" i="1" dirty="0">
              <a:solidFill>
                <a:srgbClr val="385623"/>
              </a:solidFill>
              <a:effectLst/>
              <a:latin typeface="Consolas" panose="020B0609020204030204" pitchFamily="49" charset="0"/>
              <a:ea typeface="Carlito" panose="020F0502020204030204" pitchFamily="34" charset="0"/>
            </a:endParaRPr>
          </a:p>
        </p:txBody>
      </p:sp>
      <p:sp>
        <p:nvSpPr>
          <p:cNvPr id="6" name="Rectangle 1477">
            <a:extLst>
              <a:ext uri="{FF2B5EF4-FFF2-40B4-BE49-F238E27FC236}">
                <a16:creationId xmlns:a16="http://schemas.microsoft.com/office/drawing/2014/main" id="{B1A23E49-7EE1-AE0F-08BC-E0BB78E28C7D}"/>
              </a:ext>
            </a:extLst>
          </p:cNvPr>
          <p:cNvSpPr/>
          <p:nvPr/>
        </p:nvSpPr>
        <p:spPr>
          <a:xfrm>
            <a:off x="6904019" y="6061069"/>
            <a:ext cx="7294581" cy="28931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>
              <a:lnSpc>
                <a:spcPct val="150000"/>
              </a:lnSpc>
            </a:pPr>
            <a:r>
              <a:rPr lang="ro-RO" sz="3200" b="0" i="0" spc="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//Exemplu:</a:t>
            </a:r>
            <a:endParaRPr lang="en-US" sz="3200" b="0" i="0" spc="0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lnSpc>
                <a:spcPct val="150000"/>
              </a:lnSpc>
            </a:pPr>
            <a:r>
              <a:rPr lang="en-US" sz="3200" b="1" i="1" spc="0" baseline="0" dirty="0">
                <a:solidFill>
                  <a:srgbClr val="000080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MATCH </a:t>
            </a:r>
            <a:r>
              <a:rPr lang="en-US" sz="3200" b="1" i="1" spc="0" baseline="0" dirty="0">
                <a:solidFill>
                  <a:srgbClr val="000000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(p:Person {name: </a:t>
            </a:r>
            <a:r>
              <a:rPr lang="en-US" sz="3200" b="1" i="1" spc="0" baseline="0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‘Emmy'})</a:t>
            </a:r>
          </a:p>
          <a:p>
            <a:pPr marL="0">
              <a:lnSpc>
                <a:spcPct val="150000"/>
              </a:lnSpc>
            </a:pPr>
            <a:r>
              <a:rPr lang="en-US" sz="3200" b="1" i="1" spc="0" baseline="0" dirty="0">
                <a:solidFill>
                  <a:srgbClr val="000080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SET </a:t>
            </a:r>
            <a:r>
              <a:rPr lang="en-US" sz="3200" b="1" i="1" spc="0" baseline="0" dirty="0">
                <a:solidFill>
                  <a:srgbClr val="000000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p.city = </a:t>
            </a:r>
            <a:r>
              <a:rPr lang="en-US" sz="3200" b="1" i="1" spc="0" baseline="0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‘Chi</a:t>
            </a:r>
            <a:r>
              <a:rPr lang="ro-RO" sz="3200" b="1" i="1" spc="0" baseline="0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ș</a:t>
            </a:r>
            <a:r>
              <a:rPr lang="en-US" sz="3200" b="1" i="1" spc="0" baseline="0" dirty="0" err="1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i</a:t>
            </a:r>
            <a:r>
              <a:rPr lang="ro-RO" sz="3200" b="1" i="1" spc="0" baseline="0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nău</a:t>
            </a:r>
            <a:r>
              <a:rPr lang="en-US" sz="3200" b="1" i="1" spc="0" baseline="0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'</a:t>
            </a:r>
          </a:p>
          <a:p>
            <a:pPr marL="0">
              <a:lnSpc>
                <a:spcPct val="150000"/>
              </a:lnSpc>
            </a:pPr>
            <a:r>
              <a:rPr lang="en-US" sz="3200" b="1" i="1" spc="0" baseline="0" dirty="0">
                <a:solidFill>
                  <a:srgbClr val="000080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RETURN </a:t>
            </a:r>
            <a:r>
              <a:rPr lang="en-US" sz="3200" b="1" i="1" spc="0" baseline="0" dirty="0">
                <a:solidFill>
                  <a:srgbClr val="000000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p</a:t>
            </a:r>
            <a:r>
              <a:rPr lang="en-US" sz="32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2813194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AF1395-3B86-9C18-0C90-7D7735FFC26E}"/>
              </a:ext>
            </a:extLst>
          </p:cNvPr>
          <p:cNvSpPr txBox="1"/>
          <p:nvPr/>
        </p:nvSpPr>
        <p:spPr>
          <a:xfrm>
            <a:off x="778565" y="317731"/>
            <a:ext cx="15018026" cy="8156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o-RO" sz="3200" b="1" dirty="0">
                <a:solidFill>
                  <a:srgbClr val="385623"/>
                </a:solidFill>
                <a:effectLst/>
                <a:latin typeface="Elsie Black" panose="02000000000000000000" pitchFamily="2" charset="0"/>
                <a:ea typeface="Carlito" panose="020F0502020204030204" pitchFamily="34" charset="0"/>
                <a:cs typeface="Carlito" panose="020F0502020204030204" pitchFamily="34" charset="0"/>
              </a:rPr>
              <a:t>Modificarea etichetei nodului</a:t>
            </a:r>
            <a:endParaRPr lang="en-US" sz="3200" b="1" dirty="0">
              <a:solidFill>
                <a:srgbClr val="385623"/>
              </a:solidFill>
              <a:effectLst/>
              <a:latin typeface="Elsie Black" panose="02000000000000000000" pitchFamily="2" charset="0"/>
              <a:ea typeface="Carlito" panose="020F0502020204030204" pitchFamily="34" charset="0"/>
              <a:cs typeface="Carlito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ro-RO" sz="3200" dirty="0">
                <a:effectLst/>
                <a:latin typeface="Cambria" panose="020405030504060302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Pentru etichetele de pe noduri, se aplică următoarele reguli:</a:t>
            </a:r>
            <a:endParaRPr lang="en-US" sz="3200" dirty="0">
              <a:effectLst/>
              <a:latin typeface="Cambria" panose="02040503050406030204" pitchFamily="18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Clr>
                <a:srgbClr val="538135"/>
              </a:buClr>
              <a:buFont typeface="Wingdings" panose="05000000000000000000" pitchFamily="2" charset="2"/>
              <a:buChar char=""/>
            </a:pPr>
            <a:r>
              <a:rPr lang="ro-RO" sz="3200" b="1" i="1" dirty="0">
                <a:solidFill>
                  <a:srgbClr val="006600"/>
                </a:solidFill>
                <a:effectLst/>
                <a:latin typeface="Cambria" panose="020405030504060302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Labels</a:t>
            </a:r>
            <a:r>
              <a:rPr lang="ro-RO" sz="3200" dirty="0">
                <a:effectLst/>
                <a:latin typeface="Cambria" panose="020405030504060302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 permite gruparea nodurilor împreună după un rol.</a:t>
            </a:r>
            <a:endParaRPr lang="en-US" sz="3200" dirty="0">
              <a:effectLst/>
              <a:latin typeface="Cambria" panose="02040503050406030204" pitchFamily="18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Clr>
                <a:srgbClr val="538135"/>
              </a:buClr>
              <a:buFont typeface="Wingdings" panose="05000000000000000000" pitchFamily="2" charset="2"/>
              <a:buChar char=""/>
            </a:pPr>
            <a:r>
              <a:rPr lang="ro-RO" sz="3200" b="1" i="1" dirty="0">
                <a:solidFill>
                  <a:srgbClr val="006600"/>
                </a:solidFill>
                <a:effectLst/>
                <a:latin typeface="Cambria" panose="020405030504060302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Labels</a:t>
            </a:r>
            <a:r>
              <a:rPr lang="ro-RO" sz="3200" b="1" dirty="0">
                <a:solidFill>
                  <a:srgbClr val="006600"/>
                </a:solidFill>
                <a:effectLst/>
                <a:latin typeface="Cambria" panose="020405030504060302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3200" dirty="0">
                <a:effectLst/>
                <a:latin typeface="Cambria" panose="020405030504060302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se aplică </a:t>
            </a:r>
            <a:r>
              <a:rPr lang="ro-RO" sz="3200" b="1" dirty="0">
                <a:effectLst/>
                <a:latin typeface="Cambria" panose="020405030504060302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numai</a:t>
            </a:r>
            <a:r>
              <a:rPr lang="ro-RO" sz="3200" dirty="0">
                <a:effectLst/>
                <a:latin typeface="Cambria" panose="020405030504060302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 nodurilor și un nod poate avea zero sau mai multe etichete.</a:t>
            </a:r>
          </a:p>
          <a:p>
            <a:pPr marL="1074738">
              <a:lnSpc>
                <a:spcPct val="150000"/>
              </a:lnSpc>
            </a:pPr>
            <a:r>
              <a:rPr lang="ro-RO" sz="3200" b="1" i="1" dirty="0">
                <a:solidFill>
                  <a:srgbClr val="385623"/>
                </a:solidFill>
                <a:effectLst/>
                <a:latin typeface="Courier New" panose="02070309020205020404" pitchFamily="49" charset="0"/>
                <a:ea typeface="Carlito" panose="020F0502020204030204" pitchFamily="34" charset="0"/>
              </a:rPr>
              <a:t>MATCH (n:OLD_LABEL)</a:t>
            </a:r>
            <a:endParaRPr lang="en-US" sz="3200" b="1" i="1" dirty="0">
              <a:solidFill>
                <a:srgbClr val="385623"/>
              </a:solidFill>
              <a:effectLst/>
              <a:latin typeface="Courier New" panose="02070309020205020404" pitchFamily="49" charset="0"/>
              <a:ea typeface="Carlito" panose="020F0502020204030204" pitchFamily="34" charset="0"/>
            </a:endParaRPr>
          </a:p>
          <a:p>
            <a:pPr marL="1074738">
              <a:lnSpc>
                <a:spcPct val="150000"/>
              </a:lnSpc>
            </a:pPr>
            <a:r>
              <a:rPr lang="ro-RO" sz="3200" b="1" i="1" dirty="0">
                <a:solidFill>
                  <a:srgbClr val="385623"/>
                </a:solidFill>
                <a:effectLst/>
                <a:latin typeface="Courier New" panose="02070309020205020404" pitchFamily="49" charset="0"/>
                <a:ea typeface="Carlito" panose="020F0502020204030204" pitchFamily="34" charset="0"/>
              </a:rPr>
              <a:t>WHERE ID(n) IN [x</a:t>
            </a:r>
            <a:r>
              <a:rPr lang="ro-RO" sz="3200" b="1" i="1" baseline="-25000" dirty="0">
                <a:solidFill>
                  <a:srgbClr val="385623"/>
                </a:solidFill>
                <a:effectLst/>
                <a:latin typeface="Courier New" panose="02070309020205020404" pitchFamily="49" charset="0"/>
                <a:ea typeface="Carlito" panose="020F0502020204030204" pitchFamily="34" charset="0"/>
              </a:rPr>
              <a:t>1</a:t>
            </a:r>
            <a:r>
              <a:rPr lang="ro-RO" sz="3200" b="1" i="1" dirty="0">
                <a:solidFill>
                  <a:srgbClr val="385623"/>
                </a:solidFill>
                <a:effectLst/>
                <a:latin typeface="Courier New" panose="02070309020205020404" pitchFamily="49" charset="0"/>
                <a:ea typeface="Carlito" panose="020F0502020204030204" pitchFamily="34" charset="0"/>
              </a:rPr>
              <a:t>, x</a:t>
            </a:r>
            <a:r>
              <a:rPr lang="ro-RO" sz="3200" b="1" i="1" baseline="-25000" dirty="0">
                <a:solidFill>
                  <a:srgbClr val="385623"/>
                </a:solidFill>
                <a:effectLst/>
                <a:latin typeface="Courier New" panose="02070309020205020404" pitchFamily="49" charset="0"/>
                <a:ea typeface="Carlito" panose="020F0502020204030204" pitchFamily="34" charset="0"/>
              </a:rPr>
              <a:t>2</a:t>
            </a:r>
            <a:r>
              <a:rPr lang="ro-RO" sz="3200" b="1" i="1" dirty="0">
                <a:solidFill>
                  <a:srgbClr val="385623"/>
                </a:solidFill>
                <a:effectLst/>
                <a:latin typeface="Courier New" panose="02070309020205020404" pitchFamily="49" charset="0"/>
                <a:ea typeface="Carlito" panose="020F0502020204030204" pitchFamily="34" charset="0"/>
              </a:rPr>
              <a:t>]</a:t>
            </a:r>
            <a:endParaRPr lang="en-US" sz="3200" b="1" i="1" dirty="0">
              <a:solidFill>
                <a:srgbClr val="385623"/>
              </a:solidFill>
              <a:effectLst/>
              <a:latin typeface="Courier New" panose="02070309020205020404" pitchFamily="49" charset="0"/>
              <a:ea typeface="Carlito" panose="020F0502020204030204" pitchFamily="34" charset="0"/>
            </a:endParaRPr>
          </a:p>
          <a:p>
            <a:pPr marL="1074738">
              <a:lnSpc>
                <a:spcPct val="150000"/>
              </a:lnSpc>
            </a:pPr>
            <a:r>
              <a:rPr lang="ro-RO" sz="3200" b="1" i="1" dirty="0">
                <a:solidFill>
                  <a:srgbClr val="385623"/>
                </a:solidFill>
                <a:effectLst/>
                <a:latin typeface="Courier New" panose="02070309020205020404" pitchFamily="49" charset="0"/>
                <a:ea typeface="Carlito" panose="020F0502020204030204" pitchFamily="34" charset="0"/>
              </a:rPr>
              <a:t>REMOVE n:OLD_LABEL</a:t>
            </a:r>
            <a:endParaRPr lang="en-US" sz="3200" b="1" i="1" dirty="0">
              <a:solidFill>
                <a:srgbClr val="385623"/>
              </a:solidFill>
              <a:effectLst/>
              <a:latin typeface="Courier New" panose="02070309020205020404" pitchFamily="49" charset="0"/>
              <a:ea typeface="Carlito" panose="020F0502020204030204" pitchFamily="34" charset="0"/>
            </a:endParaRPr>
          </a:p>
          <a:p>
            <a:pPr marL="1074738">
              <a:lnSpc>
                <a:spcPct val="150000"/>
              </a:lnSpc>
            </a:pPr>
            <a:r>
              <a:rPr lang="ro-RO" sz="3200" b="1" i="1" dirty="0">
                <a:solidFill>
                  <a:srgbClr val="385623"/>
                </a:solidFill>
                <a:effectLst/>
                <a:latin typeface="Courier New" panose="02070309020205020404" pitchFamily="49" charset="0"/>
                <a:ea typeface="Carlito" panose="020F0502020204030204" pitchFamily="34" charset="0"/>
              </a:rPr>
              <a:t>SET n:NEW_LABEL	MATCH (n)</a:t>
            </a:r>
            <a:endParaRPr lang="en-US" sz="3200" b="1" i="1" dirty="0">
              <a:solidFill>
                <a:srgbClr val="385623"/>
              </a:solidFill>
              <a:effectLst/>
              <a:latin typeface="Courier New" panose="02070309020205020404" pitchFamily="49" charset="0"/>
              <a:ea typeface="Carlito" panose="020F0502020204030204" pitchFamily="34" charset="0"/>
            </a:endParaRPr>
          </a:p>
          <a:p>
            <a:pPr marL="1074738">
              <a:lnSpc>
                <a:spcPct val="150000"/>
              </a:lnSpc>
            </a:pPr>
            <a:r>
              <a:rPr lang="ro-RO" sz="3200" b="1" i="1" dirty="0">
                <a:solidFill>
                  <a:srgbClr val="385623"/>
                </a:solidFill>
                <a:effectLst/>
                <a:latin typeface="Courier New" panose="02070309020205020404" pitchFamily="49" charset="0"/>
                <a:ea typeface="Carlito" panose="020F0502020204030204" pitchFamily="34" charset="0"/>
              </a:rPr>
              <a:t>WHERE ID(n) = 14 </a:t>
            </a:r>
            <a:endParaRPr lang="en-US" sz="3200" b="1" i="1" dirty="0">
              <a:solidFill>
                <a:srgbClr val="385623"/>
              </a:solidFill>
              <a:effectLst/>
              <a:latin typeface="Courier New" panose="02070309020205020404" pitchFamily="49" charset="0"/>
              <a:ea typeface="Carlito" panose="020F0502020204030204" pitchFamily="34" charset="0"/>
            </a:endParaRPr>
          </a:p>
          <a:p>
            <a:pPr marL="1074738">
              <a:lnSpc>
                <a:spcPct val="150000"/>
              </a:lnSpc>
            </a:pPr>
            <a:r>
              <a:rPr lang="ro-RO" sz="3200" b="1" i="1" dirty="0">
                <a:solidFill>
                  <a:srgbClr val="385623"/>
                </a:solidFill>
                <a:effectLst/>
                <a:latin typeface="Courier New" panose="02070309020205020404" pitchFamily="49" charset="0"/>
                <a:ea typeface="Carlito" panose="020F0502020204030204" pitchFamily="34" charset="0"/>
              </a:rPr>
              <a:t>REMOVE n:</a:t>
            </a:r>
            <a:r>
              <a:rPr lang="en-US" sz="3200" b="1" i="1" dirty="0">
                <a:solidFill>
                  <a:srgbClr val="385623"/>
                </a:solidFill>
                <a:effectLst/>
                <a:latin typeface="Courier New" panose="02070309020205020404" pitchFamily="49" charset="0"/>
                <a:ea typeface="Carlito" panose="020F0502020204030204" pitchFamily="34" charset="0"/>
              </a:rPr>
              <a:t>Pupil</a:t>
            </a:r>
          </a:p>
          <a:p>
            <a:pPr marL="1074738">
              <a:lnSpc>
                <a:spcPct val="150000"/>
              </a:lnSpc>
            </a:pPr>
            <a:r>
              <a:rPr lang="ro-RO" sz="3200" b="1" i="1" dirty="0">
                <a:solidFill>
                  <a:srgbClr val="385623"/>
                </a:solidFill>
                <a:effectLst/>
                <a:latin typeface="Courier New" panose="02070309020205020404" pitchFamily="49" charset="0"/>
                <a:ea typeface="Carlito" panose="020F0502020204030204" pitchFamily="34" charset="0"/>
              </a:rPr>
              <a:t>SET n:</a:t>
            </a:r>
            <a:r>
              <a:rPr lang="en-US" sz="3200" b="1" i="1" dirty="0">
                <a:solidFill>
                  <a:srgbClr val="385623"/>
                </a:solidFill>
                <a:effectLst/>
                <a:latin typeface="Courier New" panose="02070309020205020404" pitchFamily="49" charset="0"/>
                <a:ea typeface="Carlito" panose="020F0502020204030204" pitchFamily="34" charset="0"/>
              </a:rPr>
              <a:t>Student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93EF12-10C7-3561-2C27-7505B83CE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8" y="2116052"/>
            <a:ext cx="695422" cy="61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661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6F2C14-D936-B961-993C-5144000F4699}"/>
              </a:ext>
            </a:extLst>
          </p:cNvPr>
          <p:cNvSpPr txBox="1"/>
          <p:nvPr/>
        </p:nvSpPr>
        <p:spPr>
          <a:xfrm>
            <a:off x="406400" y="249257"/>
            <a:ext cx="15439343" cy="889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385623"/>
                </a:solidFill>
                <a:effectLst/>
                <a:latin typeface="Cambria" panose="020405030504060302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Modificarea</a:t>
            </a:r>
            <a:r>
              <a:rPr lang="en-US" sz="3200" b="1" dirty="0">
                <a:solidFill>
                  <a:srgbClr val="385623"/>
                </a:solidFill>
                <a:effectLst/>
                <a:latin typeface="Cambria" panose="020405030504060302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85623"/>
                </a:solidFill>
                <a:effectLst/>
                <a:latin typeface="Cambria" panose="020405030504060302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etichetei</a:t>
            </a:r>
            <a:r>
              <a:rPr lang="en-US" sz="3200" b="1" dirty="0">
                <a:solidFill>
                  <a:srgbClr val="385623"/>
                </a:solidFill>
                <a:effectLst/>
                <a:latin typeface="Cambria" panose="020405030504060302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85623"/>
                </a:solidFill>
                <a:effectLst/>
                <a:latin typeface="Cambria" panose="020405030504060302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relației</a:t>
            </a:r>
            <a:endParaRPr lang="en-US" sz="3200" dirty="0">
              <a:effectLst/>
              <a:latin typeface="Cambria" panose="02040503050406030204" pitchFamily="18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228600" algn="l">
              <a:lnSpc>
                <a:spcPct val="150000"/>
              </a:lnSpc>
            </a:pPr>
            <a:r>
              <a:rPr lang="ro-RO" sz="3200" dirty="0">
                <a:effectLst/>
                <a:latin typeface="Cambria" panose="020405030504060302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Pentru relații, se aplică următoarele reguli:</a:t>
            </a:r>
            <a:endParaRPr lang="en-US" sz="3200" dirty="0">
              <a:effectLst/>
              <a:latin typeface="Cambria" panose="02040503050406030204" pitchFamily="18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715963" lvl="0" indent="-342900" algn="just">
              <a:lnSpc>
                <a:spcPct val="150000"/>
              </a:lnSpc>
              <a:buClr>
                <a:srgbClr val="538135"/>
              </a:buClr>
              <a:buFont typeface="Wingdings" panose="05000000000000000000" pitchFamily="2" charset="2"/>
              <a:buChar char=""/>
            </a:pPr>
            <a:r>
              <a:rPr lang="ro-RO" sz="3200" b="1" i="1" dirty="0">
                <a:solidFill>
                  <a:srgbClr val="385623"/>
                </a:solidFill>
                <a:effectLst/>
                <a:latin typeface="Elsie Black" panose="02000000000000000000" pitchFamily="2" charset="0"/>
                <a:ea typeface="Carlito" panose="020F0502020204030204" pitchFamily="34" charset="0"/>
                <a:cs typeface="Courier New" panose="02070309020205020404" pitchFamily="49" charset="0"/>
              </a:rPr>
              <a:t>Relationship Types</a:t>
            </a:r>
            <a:r>
              <a:rPr lang="ro-RO" sz="3200" dirty="0">
                <a:effectLst/>
                <a:latin typeface="Elsie Black" panose="02000000000000000000" pitchFamily="2" charset="0"/>
                <a:ea typeface="Carlito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3200" dirty="0">
                <a:effectLst/>
                <a:latin typeface="Cambria" panose="020405030504060302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se aplică numai relațiilor.</a:t>
            </a:r>
            <a:endParaRPr lang="en-US" sz="3200" dirty="0">
              <a:effectLst/>
              <a:latin typeface="Cambria" panose="02040503050406030204" pitchFamily="18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715963" lvl="0" indent="-342900" algn="just">
              <a:lnSpc>
                <a:spcPct val="150000"/>
              </a:lnSpc>
              <a:buClr>
                <a:srgbClr val="538135"/>
              </a:buClr>
              <a:buFont typeface="Wingdings" panose="05000000000000000000" pitchFamily="2" charset="2"/>
              <a:buChar char=""/>
            </a:pPr>
            <a:r>
              <a:rPr lang="ro-RO" sz="3200" dirty="0">
                <a:effectLst/>
                <a:latin typeface="Cambria" panose="020405030504060302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O relație poate avea doar un </a:t>
            </a:r>
            <a:r>
              <a:rPr lang="ro-RO" sz="3200" b="1" i="1" dirty="0" err="1">
                <a:solidFill>
                  <a:srgbClr val="385623"/>
                </a:solidFill>
                <a:effectLst/>
                <a:latin typeface="Elsie Black" panose="02000000000000000000" pitchFamily="2" charset="0"/>
                <a:ea typeface="Carlito" panose="020F0502020204030204" pitchFamily="34" charset="0"/>
                <a:cs typeface="Courier New" panose="02070309020205020404" pitchFamily="49" charset="0"/>
              </a:rPr>
              <a:t>RelType</a:t>
            </a:r>
            <a:r>
              <a:rPr lang="ro-RO" sz="3200" dirty="0">
                <a:effectLst/>
                <a:latin typeface="Cambria" panose="020405030504060302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mbria" panose="02040503050406030204" pitchFamily="18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715963" lvl="0" indent="-342900" algn="just">
              <a:lnSpc>
                <a:spcPct val="150000"/>
              </a:lnSpc>
              <a:buClr>
                <a:srgbClr val="538135"/>
              </a:buClr>
              <a:buFont typeface="Wingdings" panose="05000000000000000000" pitchFamily="2" charset="2"/>
              <a:buChar char=""/>
            </a:pPr>
            <a:r>
              <a:rPr lang="ro-RO" sz="3200" b="1" i="1" dirty="0" err="1">
                <a:solidFill>
                  <a:srgbClr val="385623"/>
                </a:solidFill>
                <a:effectLst/>
                <a:latin typeface="Elsie Black" panose="02000000000000000000" pitchFamily="2" charset="0"/>
                <a:ea typeface="Carlito" panose="020F0502020204030204" pitchFamily="34" charset="0"/>
                <a:cs typeface="Courier New" panose="02070309020205020404" pitchFamily="49" charset="0"/>
              </a:rPr>
              <a:t>RelTypes</a:t>
            </a:r>
            <a:r>
              <a:rPr lang="ro-RO" sz="3200" dirty="0">
                <a:effectLst/>
                <a:latin typeface="Cambria" panose="020405030504060302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3200" b="1" i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Cambria" panose="020405030504060302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nu poate fi modificat într-o relație</a:t>
            </a:r>
            <a:r>
              <a:rPr lang="ro-RO" sz="3200" dirty="0">
                <a:effectLst/>
                <a:latin typeface="Cambria" panose="020405030504060302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, trebuie eliminată relația și înlocuită cu una nouă.</a:t>
            </a:r>
            <a:endParaRPr lang="en-US" sz="3200" dirty="0">
              <a:effectLst/>
              <a:latin typeface="Cambria" panose="02040503050406030204" pitchFamily="18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325755" indent="131445" algn="l">
              <a:lnSpc>
                <a:spcPct val="150000"/>
              </a:lnSpc>
            </a:pPr>
            <a:r>
              <a:rPr lang="ro-RO" sz="3200" dirty="0">
                <a:effectLst/>
                <a:latin typeface="Cambria" panose="020405030504060302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Se poate crea o nouă relație și elimina relația veche:</a:t>
            </a:r>
            <a:endParaRPr lang="en-US" sz="3200" dirty="0">
              <a:effectLst/>
              <a:latin typeface="Cambria" panose="02040503050406030204" pitchFamily="18" charset="0"/>
              <a:ea typeface="Carlito" panose="020F0502020204030204" pitchFamily="34" charset="0"/>
              <a:cs typeface="Times New Roman" panose="02020603050405020304" pitchFamily="18" charset="0"/>
            </a:endParaRPr>
          </a:p>
          <a:p>
            <a:pPr marL="1073150">
              <a:lnSpc>
                <a:spcPct val="150000"/>
              </a:lnSpc>
            </a:pPr>
            <a:r>
              <a:rPr lang="ro-RO" sz="3200" b="1" i="1" dirty="0">
                <a:solidFill>
                  <a:srgbClr val="385623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</a:rPr>
              <a:t>MATCH (a)-[old:OLD_ RELTYPE]-&gt;(b)</a:t>
            </a:r>
            <a:endParaRPr lang="en-US" sz="3200" b="1" i="1" dirty="0">
              <a:solidFill>
                <a:srgbClr val="385623"/>
              </a:solidFill>
              <a:effectLst/>
              <a:latin typeface="Consolas" panose="020B0609020204030204" pitchFamily="49" charset="0"/>
              <a:ea typeface="Carlito" panose="020F0502020204030204" pitchFamily="34" charset="0"/>
            </a:endParaRPr>
          </a:p>
          <a:p>
            <a:pPr marL="1073150">
              <a:lnSpc>
                <a:spcPct val="150000"/>
              </a:lnSpc>
            </a:pPr>
            <a:r>
              <a:rPr lang="ro-RO" sz="3200" b="1" i="1" dirty="0">
                <a:solidFill>
                  <a:srgbClr val="385623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</a:rPr>
              <a:t>	WHERE ID(a) = val</a:t>
            </a:r>
            <a:r>
              <a:rPr lang="ro-RO" sz="3200" b="1" i="1" baseline="-25000" dirty="0">
                <a:solidFill>
                  <a:srgbClr val="385623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</a:rPr>
              <a:t>1</a:t>
            </a:r>
            <a:r>
              <a:rPr lang="ro-RO" sz="3200" b="1" i="1" dirty="0">
                <a:solidFill>
                  <a:srgbClr val="385623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</a:rPr>
              <a:t> AND ID(b) = val</a:t>
            </a:r>
            <a:r>
              <a:rPr lang="ro-RO" sz="3200" b="1" i="1" baseline="-25000" dirty="0">
                <a:solidFill>
                  <a:srgbClr val="385623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</a:rPr>
              <a:t>2</a:t>
            </a:r>
            <a:endParaRPr lang="en-US" sz="3200" b="1" i="1" dirty="0">
              <a:solidFill>
                <a:srgbClr val="385623"/>
              </a:solidFill>
              <a:effectLst/>
              <a:latin typeface="Consolas" panose="020B0609020204030204" pitchFamily="49" charset="0"/>
              <a:ea typeface="Carlito" panose="020F0502020204030204" pitchFamily="34" charset="0"/>
            </a:endParaRPr>
          </a:p>
          <a:p>
            <a:pPr marL="1073150">
              <a:lnSpc>
                <a:spcPct val="150000"/>
              </a:lnSpc>
            </a:pPr>
            <a:r>
              <a:rPr lang="ro-RO" sz="3200" b="1" i="1" dirty="0">
                <a:solidFill>
                  <a:srgbClr val="385623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</a:rPr>
              <a:t>CREATE (a)-[new:NEW_RELTYPE]-&gt;(b)</a:t>
            </a:r>
            <a:endParaRPr lang="en-US" sz="3200" b="1" i="1" dirty="0">
              <a:solidFill>
                <a:srgbClr val="385623"/>
              </a:solidFill>
              <a:effectLst/>
              <a:latin typeface="Consolas" panose="020B0609020204030204" pitchFamily="49" charset="0"/>
              <a:ea typeface="Carlito" panose="020F0502020204030204" pitchFamily="34" charset="0"/>
            </a:endParaRPr>
          </a:p>
          <a:p>
            <a:pPr marL="1073150">
              <a:lnSpc>
                <a:spcPct val="150000"/>
              </a:lnSpc>
            </a:pPr>
            <a:r>
              <a:rPr lang="ro-RO" sz="3200" b="1" i="1" dirty="0">
                <a:solidFill>
                  <a:srgbClr val="385623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</a:rPr>
              <a:t>DELETE old</a:t>
            </a:r>
            <a:endParaRPr lang="en-US" sz="3200" b="1" i="1" dirty="0">
              <a:solidFill>
                <a:srgbClr val="385623"/>
              </a:solidFill>
              <a:effectLst/>
              <a:latin typeface="Consolas" panose="020B0609020204030204" pitchFamily="49" charset="0"/>
              <a:ea typeface="Carlito" panose="020F0502020204030204" pitchFamily="34" charset="0"/>
            </a:endParaRPr>
          </a:p>
          <a:p>
            <a:pPr marL="1073150">
              <a:lnSpc>
                <a:spcPct val="150000"/>
              </a:lnSpc>
            </a:pPr>
            <a:r>
              <a:rPr lang="ro-RO" sz="3200" b="1" i="1" dirty="0">
                <a:solidFill>
                  <a:srgbClr val="385623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</a:rPr>
              <a:t>RETURN a, new, b</a:t>
            </a:r>
            <a:endParaRPr lang="en-US" sz="3200" b="1" i="1" dirty="0">
              <a:solidFill>
                <a:srgbClr val="385623"/>
              </a:solidFill>
              <a:effectLst/>
              <a:latin typeface="Consolas" panose="020B0609020204030204" pitchFamily="49" charset="0"/>
              <a:ea typeface="Carlito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D810C7-AFED-E28F-751D-A0BB74903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8752"/>
            <a:ext cx="867906" cy="76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371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598E30-E916-5BC4-ED53-A62D834BB7AB}"/>
              </a:ext>
            </a:extLst>
          </p:cNvPr>
          <p:cNvSpPr txBox="1"/>
          <p:nvPr/>
        </p:nvSpPr>
        <p:spPr>
          <a:xfrm>
            <a:off x="2095500" y="2122438"/>
            <a:ext cx="11785600" cy="369716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b="1" i="1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DELETE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șterge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noduri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relații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b="1" i="1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REMOVE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elimin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proprietăți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etichete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Nodurile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relații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legate de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 se șterg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fără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șterge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relațiile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o-RO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Nodurile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relații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șterg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explicit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sau se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utilizea</a:t>
            </a:r>
            <a:r>
              <a:rPr lang="ro-RO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ză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clauz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  <a:p>
            <a:pPr>
              <a:lnSpc>
                <a:spcPct val="150000"/>
              </a:lnSpc>
              <a:buClr>
                <a:srgbClr val="006600"/>
              </a:buClr>
              <a:buSzPct val="150000"/>
            </a:pP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DETACH DELETE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1EC1F4-60AC-B0DC-814B-0E513B41BBD6}"/>
              </a:ext>
            </a:extLst>
          </p:cNvPr>
          <p:cNvSpPr txBox="1"/>
          <p:nvPr/>
        </p:nvSpPr>
        <p:spPr>
          <a:xfrm>
            <a:off x="4197350" y="513834"/>
            <a:ext cx="8947150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o-RO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ELIMINARE NODURI, RELAȚII ȘI CĂI</a:t>
            </a:r>
            <a:endParaRPr lang="en-US" sz="36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2234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45AC52E-2F12-4098-D253-C8C4D2CAAE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836449"/>
              </p:ext>
            </p:extLst>
          </p:nvPr>
        </p:nvGraphicFramePr>
        <p:xfrm>
          <a:off x="1727459" y="2507875"/>
          <a:ext cx="6133589" cy="13846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33589">
                  <a:extLst>
                    <a:ext uri="{9D8B030D-6E8A-4147-A177-3AD203B41FA5}">
                      <a16:colId xmlns:a16="http://schemas.microsoft.com/office/drawing/2014/main" val="313543340"/>
                    </a:ext>
                  </a:extLst>
                </a:gridCol>
              </a:tblGrid>
              <a:tr h="99391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o-RO" sz="3200" b="1" i="1" dirty="0">
                          <a:solidFill>
                            <a:srgbClr val="006600"/>
                          </a:solidFill>
                          <a:effectLst/>
                          <a:latin typeface="Consolas" panose="020B0609020204030204" pitchFamily="49" charset="0"/>
                          <a:cs typeface="Courier New" panose="02070309020205020404" pitchFamily="49" charset="0"/>
                        </a:rPr>
                        <a:t>MATCH (n) WHERE id(n)= </a:t>
                      </a:r>
                      <a:r>
                        <a:rPr lang="ro-RO" sz="3200" b="1" i="1" dirty="0">
                          <a:solidFill>
                            <a:srgbClr val="006600"/>
                          </a:solidFill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val</a:t>
                      </a:r>
                      <a:endParaRPr lang="en-US" sz="3200" b="1" i="1" dirty="0">
                        <a:solidFill>
                          <a:srgbClr val="006600"/>
                        </a:solidFill>
                        <a:effectLst/>
                        <a:latin typeface="Consolas" panose="020B0609020204030204" pitchFamily="49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o-RO" sz="3200" b="1" i="1" dirty="0">
                          <a:solidFill>
                            <a:srgbClr val="006600"/>
                          </a:solidFill>
                          <a:effectLst/>
                          <a:latin typeface="Consolas" panose="020B0609020204030204" pitchFamily="49" charset="0"/>
                          <a:cs typeface="Courier New" panose="02070309020205020404" pitchFamily="49" charset="0"/>
                        </a:rPr>
                        <a:t>DETACH DELETE n</a:t>
                      </a:r>
                      <a:endParaRPr lang="en-US" sz="3200" b="1" i="1" dirty="0">
                        <a:solidFill>
                          <a:srgbClr val="006600"/>
                        </a:solidFill>
                        <a:effectLst/>
                        <a:latin typeface="Consolas" panose="020B0609020204030204" pitchFamily="49" charset="0"/>
                        <a:ea typeface="Carlito" panose="020F0502020204030204" pitchFamily="34" charset="0"/>
                        <a:cs typeface="Courier New" panose="02070309020205020404" pitchFamily="49" charset="0"/>
                      </a:endParaRPr>
                    </a:p>
                  </a:txBody>
                  <a:tcPr marL="114300" marR="114300" marT="0" marB="0"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92493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888BD23-08B3-87F0-48D6-A3B39D8AD830}"/>
              </a:ext>
            </a:extLst>
          </p:cNvPr>
          <p:cNvSpPr txBox="1"/>
          <p:nvPr/>
        </p:nvSpPr>
        <p:spPr>
          <a:xfrm>
            <a:off x="3878650" y="430856"/>
            <a:ext cx="8198984" cy="5847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Elsie Black" panose="02000000000000000000" pitchFamily="2" charset="0"/>
                <a:ea typeface="Carlito" panose="020F0502020204030204" pitchFamily="34" charset="0"/>
                <a:cs typeface="Times New Roman" panose="02020603050405020304" pitchFamily="18" charset="0"/>
              </a:rPr>
              <a:t>Eliminarea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Elsie Black" panose="02000000000000000000" pitchFamily="2" charset="0"/>
                <a:ea typeface="Carlito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Elsie Black" panose="02000000000000000000" pitchFamily="2" charset="0"/>
                <a:ea typeface="Carlito" panose="020F0502020204030204" pitchFamily="34" charset="0"/>
                <a:cs typeface="Times New Roman" panose="02020603050405020304" pitchFamily="18" charset="0"/>
              </a:rPr>
              <a:t>nodurilor</a:t>
            </a:r>
            <a:r>
              <a:rPr kumimoji="0" lang="ro-RO" altLang="en-US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Elsie Black" panose="02000000000000000000" pitchFamily="2" charset="0"/>
                <a:ea typeface="Carlito" panose="020F0502020204030204" pitchFamily="34" charset="0"/>
                <a:cs typeface="Times New Roman" panose="02020603050405020304" pitchFamily="18" charset="0"/>
              </a:rPr>
              <a:t> și a proprietăților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Elsie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CC2F2C-1B02-3FE9-136D-C11A446C09AC}"/>
              </a:ext>
            </a:extLst>
          </p:cNvPr>
          <p:cNvSpPr txBox="1"/>
          <p:nvPr/>
        </p:nvSpPr>
        <p:spPr>
          <a:xfrm>
            <a:off x="691354" y="4271865"/>
            <a:ext cx="13855692" cy="194065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96838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//</a:t>
            </a:r>
            <a:r>
              <a:rPr lang="ro-RO" altLang="en-US" sz="3200" b="1" i="1" dirty="0">
                <a:solidFill>
                  <a:schemeClr val="tx1"/>
                </a:solidFill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Ș</a:t>
            </a:r>
            <a: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tergerea proprietății utilizând comanda </a:t>
            </a:r>
            <a: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rgbClr val="385623"/>
                </a:solidFill>
                <a:effectLst/>
                <a:latin typeface="Elsie Black" panose="02000000000000000000" pitchFamily="2" charset="0"/>
                <a:ea typeface="Carlito" panose="020F0502020204030204" pitchFamily="34" charset="0"/>
                <a:cs typeface="Courier New" panose="02070309020205020404" pitchFamily="49" charset="0"/>
              </a:rPr>
              <a:t>REMOVE</a:t>
            </a:r>
            <a:r>
              <a:rPr lang="ro-RO" altLang="en-US" sz="3200" b="1" i="1" dirty="0">
                <a:solidFill>
                  <a:schemeClr val="tx1"/>
                </a:solidFill>
                <a:latin typeface="Consolas" panose="020B0609020204030204" pitchFamily="49" charset="0"/>
                <a:ea typeface="Carlito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sau setând valoare </a:t>
            </a:r>
            <a: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Elsie Black" panose="02000000000000000000" pitchFamily="2" charset="0"/>
                <a:ea typeface="Times New Roman" panose="02020603050405020304" pitchFamily="18" charset="0"/>
                <a:cs typeface="Courier New" panose="02070309020205020404" pitchFamily="49" charset="0"/>
              </a:rPr>
              <a:t>null</a:t>
            </a:r>
            <a:endParaRPr kumimoji="0" lang="en-US" altLang="en-US" b="1" i="1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Elsie Black" panose="02000000000000000000" pitchFamily="2" charset="0"/>
            </a:endParaRPr>
          </a:p>
          <a:p>
            <a:pPr marL="1520825" marR="0" lvl="0" indent="96838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C44FC7-0958-17DC-52B6-D789356EC89A}"/>
              </a:ext>
            </a:extLst>
          </p:cNvPr>
          <p:cNvSpPr txBox="1"/>
          <p:nvPr/>
        </p:nvSpPr>
        <p:spPr>
          <a:xfrm>
            <a:off x="8127999" y="2362223"/>
            <a:ext cx="7607346" cy="150810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ro-RO" sz="3200" b="1" i="1" dirty="0">
                <a:solidFill>
                  <a:srgbClr val="006600"/>
                </a:solidFill>
                <a:effectLst/>
                <a:latin typeface="Consolas" panose="020B0609020204030204" pitchFamily="49" charset="0"/>
                <a:cs typeface="Courier New" panose="02070309020205020404" pitchFamily="49" charset="0"/>
              </a:rPr>
              <a:t>MATCH (n:Person {name: 'Vulcan'})</a:t>
            </a:r>
            <a:endParaRPr lang="en-US" sz="3200" b="1" i="1" dirty="0">
              <a:solidFill>
                <a:srgbClr val="006600"/>
              </a:solidFill>
              <a:effectLst/>
              <a:latin typeface="Consolas" panose="020B0609020204030204" pitchFamily="49" charset="0"/>
              <a:cs typeface="Courier New" panose="02070309020205020404" pitchFamily="49" charset="0"/>
            </a:endParaRPr>
          </a:p>
          <a:p>
            <a:pPr algn="l">
              <a:lnSpc>
                <a:spcPct val="150000"/>
              </a:lnSpc>
            </a:pPr>
            <a:r>
              <a:rPr lang="ro-RO" sz="3200" b="1" i="1" dirty="0">
                <a:solidFill>
                  <a:srgbClr val="006600"/>
                </a:solidFill>
                <a:effectLst/>
                <a:latin typeface="Consolas" panose="020B0609020204030204" pitchFamily="49" charset="0"/>
                <a:cs typeface="Courier New" panose="02070309020205020404" pitchFamily="49" charset="0"/>
              </a:rPr>
              <a:t>REMOVE n.birthdate</a:t>
            </a:r>
            <a:endParaRPr lang="en-US" sz="3200" b="1" i="1" dirty="0">
              <a:solidFill>
                <a:srgbClr val="006600"/>
              </a:solidFill>
              <a:effectLst/>
              <a:latin typeface="Consolas" panose="020B0609020204030204" pitchFamily="49" charset="0"/>
              <a:ea typeface="Carlito" panose="020F0502020204030204" pitchFamily="34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07714A-F2DA-6534-9B4F-0B3C8EDB930F}"/>
              </a:ext>
            </a:extLst>
          </p:cNvPr>
          <p:cNvSpPr txBox="1"/>
          <p:nvPr/>
        </p:nvSpPr>
        <p:spPr>
          <a:xfrm>
            <a:off x="660911" y="6425541"/>
            <a:ext cx="7467090" cy="2235484"/>
          </a:xfrm>
          <a:prstGeom prst="rect">
            <a:avLst/>
          </a:prstGeom>
          <a:solidFill>
            <a:schemeClr val="lt1">
              <a:alpha val="50000"/>
            </a:schemeClr>
          </a:solidFill>
          <a:ln w="635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marR="0" lvl="0" indent="96838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Courier New" panose="02070309020205020404" pitchFamily="49" charset="0"/>
              </a:rPr>
              <a:t>MATCH (node:Label {properties})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Consolas" panose="020B0609020204030204" pitchFamily="49" charset="0"/>
            </a:endParaRPr>
          </a:p>
          <a:p>
            <a:pPr marR="0" lvl="0" indent="96838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Courier New" panose="02070309020205020404" pitchFamily="49" charset="0"/>
              </a:rPr>
              <a:t>SET node.property = NULL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Consolas" panose="020B0609020204030204" pitchFamily="49" charset="0"/>
            </a:endParaRPr>
          </a:p>
          <a:p>
            <a:pPr marR="0" lvl="0" indent="96838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Courier New" panose="02070309020205020404" pitchFamily="49" charset="0"/>
              </a:rPr>
              <a:t>RETURN node</a:t>
            </a:r>
            <a:endParaRPr lang="ro-RO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2F50DA-9FCC-628A-6E15-9022AA838372}"/>
              </a:ext>
            </a:extLst>
          </p:cNvPr>
          <p:cNvSpPr txBox="1"/>
          <p:nvPr/>
        </p:nvSpPr>
        <p:spPr>
          <a:xfrm>
            <a:off x="8432886" y="6425541"/>
            <a:ext cx="7289496" cy="2062103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pPr marR="0" lvl="0" indent="96838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Courier New" panose="02070309020205020404" pitchFamily="49" charset="0"/>
              </a:rPr>
              <a:t>MATCH (n:Person {name: 'Emmy'})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Consolas" panose="020B0609020204030204" pitchFamily="49" charset="0"/>
            </a:endParaRPr>
          </a:p>
          <a:p>
            <a:pPr marR="0" lvl="0" indent="96838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onsolas" panose="020B0609020204030204" pitchFamily="49" charset="0"/>
                <a:ea typeface="Carlito" panose="020F0502020204030204" pitchFamily="34" charset="0"/>
                <a:cs typeface="Courier New" panose="02070309020205020404" pitchFamily="49" charset="0"/>
              </a:rPr>
              <a:t>SET n.birthdate = null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Consolas" panose="020B0609020204030204" pitchFamily="49" charset="0"/>
            </a:endParaRPr>
          </a:p>
          <a:p>
            <a:endParaRPr lang="ro-RO" sz="32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6819B61-CCE4-6BE7-C2F0-8C8122B73C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976535"/>
              </p:ext>
            </p:extLst>
          </p:nvPr>
        </p:nvGraphicFramePr>
        <p:xfrm>
          <a:off x="1383796" y="1102553"/>
          <a:ext cx="12954504" cy="8613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54504">
                  <a:extLst>
                    <a:ext uri="{9D8B030D-6E8A-4147-A177-3AD203B41FA5}">
                      <a16:colId xmlns:a16="http://schemas.microsoft.com/office/drawing/2014/main" val="313543340"/>
                    </a:ext>
                  </a:extLst>
                </a:gridCol>
              </a:tblGrid>
              <a:tr h="86130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o-RO" sz="3200" b="1" i="1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cs typeface="Courier New" panose="02070309020205020404" pitchFamily="49" charset="0"/>
                        </a:rPr>
                        <a:t>Pentru o înaltă precizie nodurile se specifică prin </a:t>
                      </a:r>
                      <a:r>
                        <a:rPr lang="ro-RO" sz="3600" b="1" i="1" dirty="0">
                          <a:solidFill>
                            <a:srgbClr val="006600"/>
                          </a:solidFill>
                          <a:effectLst/>
                          <a:latin typeface="Consolas" panose="020B0609020204030204" pitchFamily="49" charset="0"/>
                          <a:cs typeface="Courier New" panose="02070309020205020404" pitchFamily="49" charset="0"/>
                        </a:rPr>
                        <a:t>id</a:t>
                      </a:r>
                      <a:endParaRPr lang="en-US" sz="3200" b="1" i="1" dirty="0">
                        <a:solidFill>
                          <a:srgbClr val="006600"/>
                        </a:solidFill>
                        <a:effectLst/>
                        <a:latin typeface="Consolas" panose="020B06090202040302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924933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C9E87D4E-AB3D-857D-AE81-F8E8853EE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96" y="1183051"/>
            <a:ext cx="792596" cy="7003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5FD8CC-614D-0E79-C156-A5F5DD87B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91" y="2808044"/>
            <a:ext cx="1133617" cy="114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274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Rectangle 2213"/>
          <p:cNvSpPr/>
          <p:nvPr/>
        </p:nvSpPr>
        <p:spPr>
          <a:xfrm>
            <a:off x="4996653" y="2114900"/>
            <a:ext cx="6522247" cy="1846659"/>
          </a:xfrm>
          <a:prstGeom prst="rect">
            <a:avLst/>
          </a:prstGeom>
          <a:solidFill>
            <a:srgbClr val="00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0" algn="ctr"/>
            <a:r>
              <a:rPr lang="ro-RO" sz="6000" b="1" i="1" spc="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INTEROGAREA   </a:t>
            </a:r>
            <a:r>
              <a:rPr lang="en-US" sz="6000" b="1" i="1" spc="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</a:t>
            </a:r>
            <a:r>
              <a:rPr lang="ro-RO" sz="6000" b="1" i="1" spc="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FULUI </a:t>
            </a:r>
            <a:endParaRPr lang="en-US" sz="6000" b="1" i="1" spc="0" baseline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970;p93">
            <a:extLst>
              <a:ext uri="{FF2B5EF4-FFF2-40B4-BE49-F238E27FC236}">
                <a16:creationId xmlns:a16="http://schemas.microsoft.com/office/drawing/2014/main" id="{B2872C99-6263-BAD1-E8C5-3A91FCB19E0E}"/>
              </a:ext>
            </a:extLst>
          </p:cNvPr>
          <p:cNvSpPr txBox="1"/>
          <p:nvPr/>
        </p:nvSpPr>
        <p:spPr>
          <a:xfrm>
            <a:off x="1806161" y="5201071"/>
            <a:ext cx="12643678" cy="2695141"/>
          </a:xfrm>
          <a:prstGeom prst="rect">
            <a:avLst/>
          </a:prstGeom>
          <a:solidFill>
            <a:schemeClr val="lt1">
              <a:alpha val="5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169329" marR="169329" defTabSz="1219170">
              <a:buClr>
                <a:srgbClr val="000000"/>
              </a:buClr>
            </a:pPr>
            <a:r>
              <a:rPr lang="en-US" sz="4000" b="1" kern="0" dirty="0">
                <a:solidFill>
                  <a:srgbClr val="00660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()</a:t>
            </a:r>
            <a:r>
              <a:rPr lang="en-US" sz="3600" b="1" kern="0" dirty="0">
                <a:solidFill>
                  <a:srgbClr val="00000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	</a:t>
            </a:r>
            <a:r>
              <a:rPr lang="en-US" sz="3200" b="1" kern="0" dirty="0">
                <a:solidFill>
                  <a:srgbClr val="00000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// </a:t>
            </a:r>
            <a:r>
              <a:rPr lang="ro-RO" sz="3200" b="1" kern="0" dirty="0">
                <a:solidFill>
                  <a:srgbClr val="00000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un nod;</a:t>
            </a:r>
            <a:br>
              <a:rPr lang="en-US" sz="3600" b="1" kern="0" dirty="0">
                <a:solidFill>
                  <a:srgbClr val="00000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</a:br>
            <a:r>
              <a:rPr lang="en-US" sz="4000" b="1" kern="0" dirty="0">
                <a:solidFill>
                  <a:srgbClr val="00660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()--()</a:t>
            </a:r>
            <a:r>
              <a:rPr lang="en-US" sz="3600" b="1" kern="0" dirty="0">
                <a:solidFill>
                  <a:srgbClr val="00000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</a:t>
            </a:r>
            <a:r>
              <a:rPr lang="en-US" sz="3200" b="1" kern="0" dirty="0">
                <a:solidFill>
                  <a:srgbClr val="00000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// 2 nod</a:t>
            </a:r>
            <a:r>
              <a:rPr lang="ro-RO" sz="3200" b="1" kern="0" dirty="0">
                <a:solidFill>
                  <a:srgbClr val="00000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uri au același tip</a:t>
            </a:r>
            <a:r>
              <a:rPr lang="en-US" sz="3200" b="1" kern="0" dirty="0">
                <a:solidFill>
                  <a:srgbClr val="00000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 </a:t>
            </a:r>
            <a:r>
              <a:rPr lang="ro-RO" sz="3200" b="1" kern="0" dirty="0">
                <a:solidFill>
                  <a:srgbClr val="00000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de </a:t>
            </a:r>
            <a:r>
              <a:rPr lang="en-US" sz="3200" b="1" kern="0" dirty="0" err="1">
                <a:solidFill>
                  <a:srgbClr val="00000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rela</a:t>
            </a:r>
            <a:r>
              <a:rPr lang="ro-RO" sz="3200" b="1" kern="0" dirty="0">
                <a:solidFill>
                  <a:srgbClr val="00000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ție;</a:t>
            </a:r>
            <a:br>
              <a:rPr lang="en-US" sz="3600" b="1" kern="0" dirty="0">
                <a:solidFill>
                  <a:srgbClr val="00000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</a:br>
            <a:r>
              <a:rPr lang="en-US" sz="4000" b="1" kern="0" dirty="0">
                <a:solidFill>
                  <a:srgbClr val="00660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()--&gt;()</a:t>
            </a:r>
            <a:r>
              <a:rPr lang="en-US" sz="3600" b="1" kern="0" dirty="0">
                <a:solidFill>
                  <a:srgbClr val="00000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</a:t>
            </a:r>
            <a:r>
              <a:rPr lang="en-US" sz="3200" b="1" kern="0" dirty="0">
                <a:solidFill>
                  <a:srgbClr val="00000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// </a:t>
            </a:r>
            <a:r>
              <a:rPr lang="ro-RO" sz="3200" b="1" kern="0" dirty="0">
                <a:solidFill>
                  <a:srgbClr val="00000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I-ul </a:t>
            </a:r>
            <a:r>
              <a:rPr lang="en-US" sz="3200" b="1" kern="0" dirty="0">
                <a:solidFill>
                  <a:srgbClr val="00000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nod</a:t>
            </a:r>
            <a:r>
              <a:rPr lang="ro-RO" sz="3200" b="1" kern="0" dirty="0">
                <a:solidFill>
                  <a:srgbClr val="00000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 are o relație cu al II-lea</a:t>
            </a:r>
            <a:r>
              <a:rPr lang="en-US" sz="3200" b="1" kern="0" dirty="0">
                <a:solidFill>
                  <a:srgbClr val="00000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 nod</a:t>
            </a:r>
            <a:r>
              <a:rPr lang="ro-RO" sz="3200" b="1" kern="0" dirty="0">
                <a:solidFill>
                  <a:srgbClr val="00000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;</a:t>
            </a:r>
            <a:br>
              <a:rPr lang="en-US" sz="3600" b="1" kern="0" dirty="0">
                <a:solidFill>
                  <a:srgbClr val="00000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</a:br>
            <a:r>
              <a:rPr lang="en-US" sz="4000" b="1" kern="0" dirty="0">
                <a:solidFill>
                  <a:srgbClr val="00660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()&lt;--()</a:t>
            </a:r>
            <a:r>
              <a:rPr lang="en-US" sz="3600" b="1" kern="0" dirty="0">
                <a:solidFill>
                  <a:srgbClr val="00000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	</a:t>
            </a:r>
            <a:r>
              <a:rPr lang="en-US" sz="3200" b="1" kern="0" dirty="0">
                <a:solidFill>
                  <a:srgbClr val="00000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// </a:t>
            </a:r>
            <a:r>
              <a:rPr lang="ro-RO" sz="3200" b="1" kern="0" dirty="0">
                <a:solidFill>
                  <a:srgbClr val="00000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al II-lea</a:t>
            </a:r>
            <a:r>
              <a:rPr lang="en-US" sz="3200" b="1" kern="0" dirty="0">
                <a:solidFill>
                  <a:srgbClr val="00000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 nod</a:t>
            </a:r>
            <a:r>
              <a:rPr lang="ro-RO" sz="3200" b="1" kern="0" dirty="0">
                <a:solidFill>
                  <a:srgbClr val="00000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 are o relație cu I-ul </a:t>
            </a:r>
            <a:r>
              <a:rPr lang="en-US" sz="3200" b="1" kern="0" dirty="0">
                <a:solidFill>
                  <a:srgbClr val="00000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nod</a:t>
            </a:r>
            <a:r>
              <a:rPr lang="ro-RO" sz="3200" b="1" kern="0" dirty="0">
                <a:solidFill>
                  <a:srgbClr val="00000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;</a:t>
            </a:r>
            <a:endParaRPr lang="en-US" sz="3600" b="1" kern="0" dirty="0">
              <a:solidFill>
                <a:srgbClr val="000000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741681-D793-F090-7942-2E7E2CC0FB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72" t="5278" r="12572" b="17361"/>
          <a:stretch/>
        </p:blipFill>
        <p:spPr>
          <a:xfrm>
            <a:off x="403791" y="1111250"/>
            <a:ext cx="4449150" cy="40894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335763C-D2CE-8C42-8C60-C302AC504C6A}"/>
              </a:ext>
            </a:extLst>
          </p:cNvPr>
          <p:cNvSpPr/>
          <p:nvPr/>
        </p:nvSpPr>
        <p:spPr>
          <a:xfrm>
            <a:off x="1806159" y="2094765"/>
            <a:ext cx="1622839" cy="160093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tIns="46800" rtlCol="0" anchor="ctr"/>
          <a:lstStyle/>
          <a:p>
            <a:pPr algn="ctr"/>
            <a:r>
              <a:rPr lang="ro-RO" sz="10000" b="1" dirty="0">
                <a:solidFill>
                  <a:srgbClr val="006600"/>
                </a:solidFill>
                <a:latin typeface="Elsie Black" panose="02000000000000000000" pitchFamily="2" charset="0"/>
              </a:rPr>
              <a:t>Q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16CE7A-5274-2C67-20BF-B729EB54E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159" y="3696542"/>
            <a:ext cx="1504529" cy="15045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59C5B7-73F4-2562-6AB1-9AB9A4874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7937" y="1247788"/>
            <a:ext cx="2100263" cy="2301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9CC4B3-1E04-A688-26EB-8EE839D16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9959" y="3351735"/>
            <a:ext cx="1504529" cy="150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970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Rectangle 2213"/>
          <p:cNvSpPr/>
          <p:nvPr/>
        </p:nvSpPr>
        <p:spPr>
          <a:xfrm>
            <a:off x="423329" y="1305557"/>
            <a:ext cx="9694241" cy="72760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444500" indent="-35242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o-RO" sz="4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WALK (</a:t>
            </a:r>
            <a:r>
              <a:rPr lang="en-US" sz="4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Mers</a:t>
            </a:r>
            <a:r>
              <a:rPr lang="ro-RO" sz="4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sz="4000" b="1" i="1" spc="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succesiune</a:t>
            </a:r>
            <a:r>
              <a:rPr lang="en-US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spc="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ordonată</a:t>
            </a:r>
            <a:r>
              <a:rPr lang="en-US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spc="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alternantă</a:t>
            </a:r>
            <a:r>
              <a:rPr lang="en-US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4000" b="1" i="1" spc="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noduri</a:t>
            </a:r>
            <a:r>
              <a:rPr lang="en-US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spc="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spc="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relații</a:t>
            </a:r>
            <a:r>
              <a:rPr lang="ro-RO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spc="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Nodurile</a:t>
            </a:r>
            <a:r>
              <a:rPr lang="en-US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spc="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spc="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relațiile</a:t>
            </a:r>
            <a:r>
              <a:rPr lang="en-US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pot fi </a:t>
            </a:r>
            <a:r>
              <a:rPr lang="en-US" sz="4000" b="1" i="1" spc="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repetate</a:t>
            </a:r>
            <a:r>
              <a:rPr lang="ro-RO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44500" indent="-35242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o-RO" sz="4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TRAIL (</a:t>
            </a:r>
            <a:r>
              <a:rPr lang="en-US" sz="4000" b="1" i="1" spc="0" baseline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Traseu</a:t>
            </a:r>
            <a:r>
              <a:rPr lang="ro-RO" sz="4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o-RO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Mers </a:t>
            </a:r>
            <a:r>
              <a:rPr lang="en-US" sz="4000" b="1" i="1" spc="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care NU se </a:t>
            </a:r>
            <a:r>
              <a:rPr lang="en-US" sz="4000" b="1" i="1" spc="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repetă</a:t>
            </a:r>
            <a:r>
              <a:rPr lang="en-US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spc="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relații</a:t>
            </a:r>
            <a:r>
              <a:rPr lang="en-US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i="1" spc="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Nodurile</a:t>
            </a:r>
            <a:r>
              <a:rPr lang="en-US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pot fi </a:t>
            </a:r>
            <a:r>
              <a:rPr lang="en-US" sz="4000" b="1" i="1" spc="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repetate</a:t>
            </a:r>
            <a:r>
              <a:rPr lang="ro-RO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44500" indent="-35242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o-RO" sz="4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 (</a:t>
            </a:r>
            <a:r>
              <a:rPr lang="en-US" sz="4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Cale</a:t>
            </a:r>
            <a:r>
              <a:rPr lang="ro-RO" sz="4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un </a:t>
            </a:r>
            <a:r>
              <a:rPr lang="en-US" sz="4000" b="1" i="1" spc="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traseu</a:t>
            </a:r>
            <a:r>
              <a:rPr lang="en-US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spc="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care nu se </a:t>
            </a:r>
            <a:r>
              <a:rPr lang="en-US" sz="4000" b="1" i="1" spc="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repetă</a:t>
            </a:r>
            <a:r>
              <a:rPr lang="en-US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spc="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niciun</a:t>
            </a:r>
            <a:r>
              <a:rPr lang="en-US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nod, </a:t>
            </a:r>
            <a:r>
              <a:rPr lang="en-US" sz="4000" b="1" i="1" spc="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toate</a:t>
            </a:r>
            <a:r>
              <a:rPr lang="en-US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spc="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elementele</a:t>
            </a:r>
            <a:r>
              <a:rPr lang="en-US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sunt </a:t>
            </a:r>
            <a:r>
              <a:rPr lang="en-US" sz="4000" b="1" i="1" spc="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unice</a:t>
            </a:r>
            <a:r>
              <a:rPr lang="ro-RO" sz="4000" b="1" i="1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i="1" spc="0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354DBB-F89A-6CE8-CEA5-6E83BEE30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4429" y="0"/>
            <a:ext cx="3258242" cy="2839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365B65-2795-8D35-B172-27CA5BDF3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570" y="2713948"/>
            <a:ext cx="4239217" cy="32484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93EFB0-1DA2-861C-7A75-022B0C48B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5481" y="5922862"/>
            <a:ext cx="4210638" cy="3153215"/>
          </a:xfrm>
          <a:prstGeom prst="rect">
            <a:avLst/>
          </a:prstGeom>
        </p:spPr>
      </p:pic>
      <p:sp>
        <p:nvSpPr>
          <p:cNvPr id="2" name="Rectangle 2213">
            <a:extLst>
              <a:ext uri="{FF2B5EF4-FFF2-40B4-BE49-F238E27FC236}">
                <a16:creationId xmlns:a16="http://schemas.microsoft.com/office/drawing/2014/main" id="{87102A8B-A1B4-BEDE-3BE7-4B1987B5F1A5}"/>
              </a:ext>
            </a:extLst>
          </p:cNvPr>
          <p:cNvSpPr/>
          <p:nvPr/>
        </p:nvSpPr>
        <p:spPr>
          <a:xfrm>
            <a:off x="2451100" y="235300"/>
            <a:ext cx="9309099" cy="923330"/>
          </a:xfrm>
          <a:prstGeom prst="rect">
            <a:avLst/>
          </a:prstGeom>
          <a:solidFill>
            <a:srgbClr val="00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0" algn="ctr"/>
            <a:r>
              <a:rPr lang="ro-RO" sz="6000" b="1" i="1" spc="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TIPURI DE INTEROGĂRI </a:t>
            </a:r>
            <a:endParaRPr lang="en-US" sz="6000" b="1" i="1" spc="0" baseline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299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4E89D2-3B9B-BD26-6547-D384DD28B825}"/>
              </a:ext>
            </a:extLst>
          </p:cNvPr>
          <p:cNvSpPr/>
          <p:nvPr/>
        </p:nvSpPr>
        <p:spPr>
          <a:xfrm>
            <a:off x="965200" y="1645478"/>
            <a:ext cx="2412999" cy="1402522"/>
          </a:xfrm>
          <a:prstGeom prst="rect">
            <a:avLst/>
          </a:prstGeom>
          <a:solidFill>
            <a:schemeClr val="lt1">
              <a:alpha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3200" b="1" i="1" dirty="0">
                <a:solidFill>
                  <a:srgbClr val="006600"/>
                </a:solidFill>
              </a:rPr>
              <a:t>SQL</a:t>
            </a:r>
          </a:p>
          <a:p>
            <a:pPr algn="ctr"/>
            <a:r>
              <a:rPr lang="ro-RO" sz="3200" b="1" i="1" dirty="0">
                <a:solidFill>
                  <a:srgbClr val="006600"/>
                </a:solidFill>
              </a:rPr>
              <a:t> vs CYPHER</a:t>
            </a:r>
            <a:endParaRPr lang="en-US" sz="3200" b="1" i="1" dirty="0">
              <a:solidFill>
                <a:srgbClr val="006600"/>
              </a:solidFill>
            </a:endParaRPr>
          </a:p>
        </p:txBody>
      </p:sp>
      <p:pic>
        <p:nvPicPr>
          <p:cNvPr id="12" name="Picture 1921">
            <a:extLst>
              <a:ext uri="{FF2B5EF4-FFF2-40B4-BE49-F238E27FC236}">
                <a16:creationId xmlns:a16="http://schemas.microsoft.com/office/drawing/2014/main" id="{EC034BBD-EE04-74EE-6C9C-42E790C1233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9846" y="50800"/>
            <a:ext cx="12421854" cy="904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083FC9C-79E5-1E85-3C64-023E25E1D6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005115"/>
              </p:ext>
            </p:extLst>
          </p:nvPr>
        </p:nvGraphicFramePr>
        <p:xfrm>
          <a:off x="1308100" y="1520190"/>
          <a:ext cx="13639800" cy="70104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2546804399"/>
                    </a:ext>
                  </a:extLst>
                </a:gridCol>
                <a:gridCol w="2366255">
                  <a:extLst>
                    <a:ext uri="{9D8B030D-6E8A-4147-A177-3AD203B41FA5}">
                      <a16:colId xmlns:a16="http://schemas.microsoft.com/office/drawing/2014/main" val="1669034924"/>
                    </a:ext>
                  </a:extLst>
                </a:gridCol>
                <a:gridCol w="9101845">
                  <a:extLst>
                    <a:ext uri="{9D8B030D-6E8A-4147-A177-3AD203B41FA5}">
                      <a16:colId xmlns:a16="http://schemas.microsoft.com/office/drawing/2014/main" val="3963660359"/>
                    </a:ext>
                  </a:extLst>
                </a:gridCol>
              </a:tblGrid>
              <a:tr h="517177">
                <a:tc rowSpan="2">
                  <a:txBody>
                    <a:bodyPr/>
                    <a:lstStyle/>
                    <a:p>
                      <a:pPr algn="ctr"/>
                      <a:r>
                        <a:rPr lang="ro-RO" sz="3000" b="1" i="1" dirty="0" err="1"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String</a:t>
                      </a:r>
                      <a:endParaRPr lang="en-US" sz="3000" b="1" i="1" dirty="0">
                        <a:latin typeface="Consolas" panose="020B0609020204030204" pitchFamily="49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EE0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i="0" dirty="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Consolas" panose="020B0609020204030204" pitchFamily="49" charset="0"/>
                          <a:cs typeface="Courier New" panose="02070309020205020404" pitchFamily="49" charset="0"/>
                        </a:rPr>
                        <a:t>+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3000" b="1" i="1" dirty="0" err="1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Concatenare</a:t>
                      </a:r>
                      <a:r>
                        <a:rPr lang="en-US" sz="3000" b="1" i="1" dirty="0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 de </a:t>
                      </a:r>
                      <a:r>
                        <a:rPr lang="en-US" sz="3000" b="1" i="1" dirty="0" err="1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șiruri</a:t>
                      </a:r>
                      <a:endParaRPr lang="en-US" sz="3000" b="1" i="1" dirty="0">
                        <a:latin typeface="Consolas" panose="020B0609020204030204" pitchFamily="49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3406013"/>
                  </a:ext>
                </a:extLst>
              </a:tr>
              <a:tr h="4114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i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Consolas" panose="020B0609020204030204" pitchFamily="49" charset="0"/>
                          <a:cs typeface="Courier New" panose="02070309020205020404" pitchFamily="49" charset="0"/>
                        </a:rPr>
                        <a:t>IS NORMALIZED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4626076"/>
                  </a:ext>
                </a:extLst>
              </a:tr>
              <a:tr h="594360">
                <a:tc rowSpan="2">
                  <a:txBody>
                    <a:bodyPr/>
                    <a:lstStyle/>
                    <a:p>
                      <a:pPr algn="ctr"/>
                      <a:r>
                        <a:rPr lang="ro-RO" sz="3000" b="1" i="1" dirty="0"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Temporali</a:t>
                      </a:r>
                      <a:endParaRPr lang="en-US" sz="3000" b="1" i="1" dirty="0">
                        <a:latin typeface="Consolas" panose="020B0609020204030204" pitchFamily="49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EE0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i="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onsolas" panose="020B0609020204030204" pitchFamily="49" charset="0"/>
                          <a:cs typeface="Courier New" panose="02070309020205020404" pitchFamily="49" charset="0"/>
                        </a:rPr>
                        <a:t>+</a:t>
                      </a:r>
                      <a:r>
                        <a:rPr lang="en-US" sz="3000" b="1" i="1" dirty="0">
                          <a:solidFill>
                            <a:srgbClr val="C00000"/>
                          </a:solidFill>
                          <a:latin typeface="Consolas" panose="020B0609020204030204" pitchFamily="49" charset="0"/>
                          <a:cs typeface="Courier New" panose="02070309020205020404" pitchFamily="49" charset="0"/>
                        </a:rPr>
                        <a:t>  </a:t>
                      </a:r>
                      <a:r>
                        <a:rPr lang="en-US" sz="3000" b="1" i="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onsolas" panose="020B0609020204030204" pitchFamily="49" charset="0"/>
                          <a:cs typeface="Courier New" panose="02070309020205020404" pitchFamily="49" charset="0"/>
                        </a:rPr>
                        <a:t>-</a:t>
                      </a:r>
                      <a:r>
                        <a:rPr lang="en-US" sz="3000" b="1" i="1" dirty="0">
                          <a:solidFill>
                            <a:srgbClr val="C00000"/>
                          </a:solidFill>
                          <a:latin typeface="Consolas" panose="020B06090202040302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3000" b="1" i="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onsolas" panose="020B0609020204030204" pitchFamily="49" charset="0"/>
                          <a:cs typeface="Courier New" panose="02070309020205020404" pitchFamily="49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3000" b="1" i="1" dirty="0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Pentru operatii intre durate si instan</a:t>
                      </a:r>
                      <a:r>
                        <a:rPr lang="ro-RO" sz="3000" b="1" i="1" dirty="0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ț</a:t>
                      </a:r>
                      <a:r>
                        <a:rPr lang="it-IT" sz="3000" b="1" i="1" dirty="0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e/durate temporale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9462355"/>
                  </a:ext>
                </a:extLst>
              </a:tr>
              <a:tr h="5943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i="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onsolas" panose="020B0609020204030204" pitchFamily="49" charset="0"/>
                          <a:cs typeface="Courier New" panose="02070309020205020404" pitchFamily="49" charset="0"/>
                        </a:rPr>
                        <a:t>*</a:t>
                      </a:r>
                      <a:r>
                        <a:rPr lang="en-US" sz="3000" b="1" i="1" dirty="0">
                          <a:solidFill>
                            <a:srgbClr val="C00000"/>
                          </a:solidFill>
                          <a:latin typeface="Consolas" panose="020B0609020204030204" pitchFamily="49" charset="0"/>
                          <a:cs typeface="Courier New" panose="02070309020205020404" pitchFamily="49" charset="0"/>
                        </a:rPr>
                        <a:t>  </a:t>
                      </a:r>
                      <a:r>
                        <a:rPr lang="en-US" sz="3000" b="1" i="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onsolas" panose="020B0609020204030204" pitchFamily="49" charset="0"/>
                          <a:cs typeface="Courier New" panose="02070309020205020404" pitchFamily="49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000" b="1" i="1" dirty="0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Pentru operatii intre durate si numere</a:t>
                      </a:r>
                      <a:endParaRPr lang="en-US" sz="3000" b="1" i="1" dirty="0">
                        <a:latin typeface="Consolas" panose="020B0609020204030204" pitchFamily="49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677987"/>
                  </a:ext>
                </a:extLst>
              </a:tr>
              <a:tr h="596900">
                <a:tc rowSpan="2">
                  <a:txBody>
                    <a:bodyPr/>
                    <a:lstStyle/>
                    <a:p>
                      <a:pPr algn="ctr"/>
                      <a:r>
                        <a:rPr lang="en-US" sz="3000" b="1" i="1" dirty="0"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Maps </a:t>
                      </a:r>
                    </a:p>
                  </a:txBody>
                  <a:tcPr anchor="ctr">
                    <a:solidFill>
                      <a:srgbClr val="CEE0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i="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onsolas" panose="020B0609020204030204" pitchFamily="49" charset="0"/>
                          <a:cs typeface="Courier New" panose="02070309020205020404" pitchFamily="49" charset="0"/>
                        </a:rPr>
                        <a:t>.</a:t>
                      </a:r>
                      <a:r>
                        <a:rPr lang="en-US" sz="3000" b="1" i="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onsolas" panose="020B0609020204030204" pitchFamily="49" charset="0"/>
                          <a:cs typeface="Courier New" panose="02070309020205020404" pitchFamily="49" charset="0"/>
                        </a:rPr>
                        <a:t>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000" b="1" i="1" dirty="0" err="1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Pentru</a:t>
                      </a:r>
                      <a:r>
                        <a:rPr lang="en-US" sz="3000" b="1" i="1" dirty="0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i="1" dirty="0" err="1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acces</a:t>
                      </a:r>
                      <a:r>
                        <a:rPr lang="en-US" sz="3000" b="1" i="1" dirty="0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 la </a:t>
                      </a:r>
                      <a:r>
                        <a:rPr lang="en-US" sz="3000" b="1" i="1" dirty="0" err="1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valori</a:t>
                      </a:r>
                      <a:r>
                        <a:rPr lang="en-US" sz="3000" b="1" i="1" dirty="0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 statice </a:t>
                      </a:r>
                      <a:r>
                        <a:rPr lang="en-US" sz="3000" b="1" i="1" dirty="0" err="1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prin</a:t>
                      </a:r>
                      <a:r>
                        <a:rPr lang="en-US" sz="3000" b="1" i="1" dirty="0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i="1" dirty="0" err="1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cheie</a:t>
                      </a:r>
                      <a:r>
                        <a:rPr lang="ro-RO" sz="3000" b="1" i="1" dirty="0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b="1" i="1" dirty="0">
                        <a:effectLst/>
                        <a:latin typeface="Consolas" panose="020B0609020204030204" pitchFamily="49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849514"/>
                  </a:ext>
                </a:extLst>
              </a:tr>
              <a:tr h="4724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i="0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onsolas" panose="020B0609020204030204" pitchFamily="49" charset="0"/>
                          <a:cs typeface="Courier New" panose="02070309020205020404" pitchFamily="49" charset="0"/>
                        </a:rPr>
                        <a:t>[]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000" b="1" i="1" dirty="0" err="1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Pentru</a:t>
                      </a:r>
                      <a:r>
                        <a:rPr lang="en-US" sz="3000" b="1" i="1" dirty="0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i="1" dirty="0" err="1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acces</a:t>
                      </a:r>
                      <a:r>
                        <a:rPr lang="en-US" sz="3000" b="1" i="1" dirty="0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i="1" dirty="0" err="1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dinamic</a:t>
                      </a:r>
                      <a:r>
                        <a:rPr lang="en-US" sz="3000" b="1" i="1" dirty="0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 la </a:t>
                      </a:r>
                      <a:r>
                        <a:rPr lang="en-US" sz="3000" b="1" i="1" dirty="0" err="1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valori</a:t>
                      </a:r>
                      <a:r>
                        <a:rPr lang="en-US" sz="3000" b="1" i="1" dirty="0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 cu </a:t>
                      </a:r>
                      <a:r>
                        <a:rPr lang="en-US" sz="3000" b="1" i="1" dirty="0" err="1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cheie</a:t>
                      </a:r>
                      <a:endParaRPr lang="en-US" sz="3000" b="1" i="1" dirty="0">
                        <a:latin typeface="Consolas" panose="020B0609020204030204" pitchFamily="49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5297335"/>
                  </a:ext>
                </a:extLst>
              </a:tr>
              <a:tr h="594360">
                <a:tc rowSpan="3">
                  <a:txBody>
                    <a:bodyPr/>
                    <a:lstStyle/>
                    <a:p>
                      <a:pPr algn="ctr"/>
                      <a:r>
                        <a:rPr lang="en-US" sz="3000" b="1" i="1" dirty="0" err="1"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Liste</a:t>
                      </a:r>
                      <a:endParaRPr lang="en-US" sz="3000" b="1" i="1" dirty="0">
                        <a:latin typeface="Consolas" panose="020B0609020204030204" pitchFamily="49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EE0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i="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onsolas" panose="020B0609020204030204" pitchFamily="49" charset="0"/>
                          <a:cs typeface="Courier New" panose="02070309020205020404" pitchFamily="49" charset="0"/>
                        </a:rPr>
                        <a:t>+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000" b="1" i="1" dirty="0" err="1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Concatenare</a:t>
                      </a:r>
                      <a:r>
                        <a:rPr lang="en-US" sz="3000" b="1" i="1" dirty="0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i="1" dirty="0" err="1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liste</a:t>
                      </a:r>
                      <a:r>
                        <a:rPr lang="en-US" sz="3000" b="1" i="1" dirty="0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3492385"/>
                  </a:ext>
                </a:extLst>
              </a:tr>
              <a:tr h="5943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i="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onsolas" panose="020B0609020204030204" pitchFamily="49" charset="0"/>
                          <a:cs typeface="Courier New" panose="02070309020205020404" pitchFamily="49" charset="0"/>
                        </a:rPr>
                        <a:t>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i="1" dirty="0" err="1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Pentru</a:t>
                      </a:r>
                      <a:r>
                        <a:rPr lang="en-US" sz="3000" b="1" i="1" dirty="0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 a </a:t>
                      </a:r>
                      <a:r>
                        <a:rPr lang="en-US" sz="3000" b="1" i="1" dirty="0" err="1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verifica</a:t>
                      </a:r>
                      <a:r>
                        <a:rPr lang="en-US" sz="3000" b="1" i="1" dirty="0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i="1" dirty="0" err="1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existența</a:t>
                      </a:r>
                      <a:r>
                        <a:rPr lang="en-US" sz="3000" b="1" i="1" dirty="0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i="1" dirty="0" err="1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unui</a:t>
                      </a:r>
                      <a:r>
                        <a:rPr lang="en-US" sz="3000" b="1" i="1" dirty="0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 element </a:t>
                      </a:r>
                      <a:r>
                        <a:rPr lang="en-US" sz="3000" b="1" i="1" dirty="0" err="1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într</a:t>
                      </a:r>
                      <a:r>
                        <a:rPr lang="en-US" sz="3000" b="1" i="1" dirty="0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-o </a:t>
                      </a:r>
                      <a:r>
                        <a:rPr lang="en-US" sz="3000" b="1" i="1" dirty="0" err="1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listă</a:t>
                      </a:r>
                      <a:endParaRPr lang="en-US" sz="3000" b="1" i="1" dirty="0">
                        <a:effectLst/>
                        <a:latin typeface="Consolas" panose="020B0609020204030204" pitchFamily="49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4200450"/>
                  </a:ext>
                </a:extLst>
              </a:tr>
              <a:tr h="5943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i="0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onsolas" panose="020B0609020204030204" pitchFamily="49" charset="0"/>
                          <a:cs typeface="Courier New" panose="02070309020205020404" pitchFamily="49" charset="0"/>
                        </a:rPr>
                        <a:t>[]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i="1" dirty="0" err="1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Pentru</a:t>
                      </a:r>
                      <a:r>
                        <a:rPr lang="en-US" sz="3000" b="1" i="1" dirty="0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 a </a:t>
                      </a:r>
                      <a:r>
                        <a:rPr lang="en-US" sz="3000" b="1" i="1" dirty="0" err="1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accesa</a:t>
                      </a:r>
                      <a:r>
                        <a:rPr lang="en-US" sz="3000" b="1" i="1" dirty="0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i="1" dirty="0" err="1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elementul</a:t>
                      </a:r>
                      <a:r>
                        <a:rPr lang="en-US" sz="3000" b="1" i="1" dirty="0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000" b="1" i="1" dirty="0" err="1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ele</a:t>
                      </a:r>
                      <a:r>
                        <a:rPr lang="en-US" sz="3000" b="1" i="1" dirty="0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000" b="1" i="1" dirty="0" err="1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în</a:t>
                      </a:r>
                      <a:r>
                        <a:rPr lang="en-US" sz="3000" b="1" i="1" dirty="0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 mod </a:t>
                      </a:r>
                      <a:r>
                        <a:rPr lang="en-US" sz="3000" b="1" i="1" dirty="0" err="1">
                          <a:effectLst/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dinamic</a:t>
                      </a:r>
                      <a:endParaRPr lang="en-US" sz="3000" b="1" i="1" dirty="0">
                        <a:latin typeface="Consolas" panose="020B0609020204030204" pitchFamily="49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5653905"/>
                  </a:ext>
                </a:extLst>
              </a:tr>
            </a:tbl>
          </a:graphicData>
        </a:graphic>
      </p:graphicFrame>
      <p:sp>
        <p:nvSpPr>
          <p:cNvPr id="2" name="Rectangle 2213">
            <a:extLst>
              <a:ext uri="{FF2B5EF4-FFF2-40B4-BE49-F238E27FC236}">
                <a16:creationId xmlns:a16="http://schemas.microsoft.com/office/drawing/2014/main" id="{A7D07425-50E1-E796-9CE0-22E9AE31540B}"/>
              </a:ext>
            </a:extLst>
          </p:cNvPr>
          <p:cNvSpPr/>
          <p:nvPr/>
        </p:nvSpPr>
        <p:spPr>
          <a:xfrm>
            <a:off x="5384800" y="463900"/>
            <a:ext cx="5778500" cy="615553"/>
          </a:xfrm>
          <a:prstGeom prst="rect">
            <a:avLst/>
          </a:prstGeom>
          <a:solidFill>
            <a:srgbClr val="00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0" algn="ctr"/>
            <a:r>
              <a:rPr lang="ro-RO" sz="4000" b="1" i="1" spc="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OPERATORI CYPHER</a:t>
            </a:r>
            <a:endParaRPr lang="en-US" sz="4000" b="1" i="1" spc="0" baseline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9619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75DAD1-316D-4BA0-8E72-E4C9DC3FACF6}"/>
              </a:ext>
            </a:extLst>
          </p:cNvPr>
          <p:cNvSpPr txBox="1"/>
          <p:nvPr/>
        </p:nvSpPr>
        <p:spPr>
          <a:xfrm>
            <a:off x="419100" y="680145"/>
            <a:ext cx="15697200" cy="8463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O </a:t>
            </a:r>
            <a:r>
              <a:rPr lang="en-US" sz="32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variabilă</a:t>
            </a: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: n, x, </a:t>
            </a:r>
            <a:r>
              <a:rPr lang="en-US" sz="32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rel</a:t>
            </a: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myVar</a:t>
            </a:r>
            <a:r>
              <a:rPr lang="ro-RO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;</a:t>
            </a:r>
            <a:endParaRPr lang="en-US" sz="3200" dirty="0">
              <a:latin typeface="Consolas" panose="020B0609020204030204" pitchFamily="49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O </a:t>
            </a:r>
            <a:r>
              <a:rPr lang="en-US" sz="32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proprietate</a:t>
            </a: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n.prop</a:t>
            </a: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x.prop</a:t>
            </a: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rel.thisProperty</a:t>
            </a: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myVari</a:t>
            </a:r>
            <a:r>
              <a:rPr lang="ro-RO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;</a:t>
            </a:r>
            <a:endParaRPr lang="en-US" sz="3200" dirty="0">
              <a:latin typeface="Consolas" panose="020B0609020204030204" pitchFamily="49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O </a:t>
            </a:r>
            <a:r>
              <a:rPr lang="en-US" sz="32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proprietate</a:t>
            </a: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dinamică</a:t>
            </a: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: n["prop"], </a:t>
            </a:r>
            <a:r>
              <a:rPr lang="en-US" sz="32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rel</a:t>
            </a: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[</a:t>
            </a:r>
            <a:r>
              <a:rPr lang="en-US" sz="32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n.city</a:t>
            </a: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 + n.zip], map[</a:t>
            </a:r>
            <a:r>
              <a:rPr lang="en-US" sz="32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coll</a:t>
            </a: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[0]].</a:t>
            </a:r>
          </a:p>
          <a:p>
            <a:pPr marL="342900" indent="-342900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Un </a:t>
            </a:r>
            <a:r>
              <a:rPr lang="en-US" sz="32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parametru</a:t>
            </a: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: $param, $0.</a:t>
            </a:r>
          </a:p>
          <a:p>
            <a:pPr marL="342900" indent="-342900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O </a:t>
            </a:r>
            <a:r>
              <a:rPr lang="en-US" sz="32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listă</a:t>
            </a: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 de </a:t>
            </a:r>
            <a:r>
              <a:rPr lang="en-US" sz="32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expresii</a:t>
            </a: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: ['a', 'b'], [1, 2, 3], ['a', 2, </a:t>
            </a:r>
            <a:r>
              <a:rPr lang="en-US" sz="32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n.property</a:t>
            </a: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, $param], [].</a:t>
            </a:r>
          </a:p>
          <a:p>
            <a:pPr marL="342900" indent="-342900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Un </a:t>
            </a:r>
            <a:r>
              <a:rPr lang="en-US" sz="32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apel</a:t>
            </a: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 de </a:t>
            </a:r>
            <a:r>
              <a:rPr lang="en-US" sz="32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funcție</a:t>
            </a: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: length(p), nodes(p).</a:t>
            </a:r>
          </a:p>
          <a:p>
            <a:pPr marL="342900" indent="-342900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Un </a:t>
            </a:r>
            <a:r>
              <a:rPr lang="en-US" sz="32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apel</a:t>
            </a: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 de </a:t>
            </a:r>
            <a:r>
              <a:rPr lang="en-US" sz="32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funcție</a:t>
            </a: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agregat</a:t>
            </a: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: avg(</a:t>
            </a:r>
            <a:r>
              <a:rPr lang="en-US" sz="32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x.prop</a:t>
            </a: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), count(*).</a:t>
            </a:r>
          </a:p>
          <a:p>
            <a:pPr marL="342900" indent="-342900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Un model de cale: (a)-[r]-&gt;(b), (a)-[r]-(b), (a)--(b), (a)--&gt;()&lt;--(b).</a:t>
            </a:r>
          </a:p>
          <a:p>
            <a:pPr marL="342900" indent="-342900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O </a:t>
            </a:r>
            <a:r>
              <a:rPr lang="en-US" sz="32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aplicație</a:t>
            </a: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 de operator: 1 + 2, 3 &lt; 4.</a:t>
            </a:r>
          </a:p>
          <a:p>
            <a:pPr marL="342900" indent="-342900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O </a:t>
            </a:r>
            <a:r>
              <a:rPr lang="en-US" sz="32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expresie</a:t>
            </a: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 de </a:t>
            </a:r>
            <a:r>
              <a:rPr lang="en-US" sz="32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subinterogare</a:t>
            </a: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: COUNT {}, COLLECT {}, EXISTS {}, CALL {}.</a:t>
            </a:r>
          </a:p>
          <a:p>
            <a:pPr marL="342900" indent="-342900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O </a:t>
            </a:r>
            <a:r>
              <a:rPr lang="en-US" sz="32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expresie</a:t>
            </a: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regulată</a:t>
            </a: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: a.name =~ 'Tim.*'.</a:t>
            </a:r>
          </a:p>
          <a:p>
            <a:pPr marL="342900" indent="-342900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O </a:t>
            </a:r>
            <a:r>
              <a:rPr lang="en-US" sz="32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expresie</a:t>
            </a:r>
            <a:r>
              <a:rPr lang="ro-RO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CASE.</a:t>
            </a:r>
          </a:p>
          <a:p>
            <a:pPr marL="342900" indent="-342900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3200" dirty="0">
                <a:latin typeface="Consolas" panose="020B0609020204030204" pitchFamily="49" charset="0"/>
                <a:cs typeface="Times New Roman" panose="02020603050405020304" pitchFamily="18" charset="0"/>
              </a:rPr>
              <a:t>NULL.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F51EA4-3E95-20F1-CF25-685C2AC74FF2}"/>
              </a:ext>
            </a:extLst>
          </p:cNvPr>
          <p:cNvSpPr txBox="1"/>
          <p:nvPr/>
        </p:nvSpPr>
        <p:spPr>
          <a:xfrm>
            <a:off x="6184900" y="33814"/>
            <a:ext cx="360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EXPRES</a:t>
            </a:r>
            <a:r>
              <a:rPr lang="ro-RO" sz="3600" b="1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en-US" sz="3600" b="1" i="1" dirty="0">
              <a:solidFill>
                <a:srgbClr val="0066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5899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14837A-AECF-29A8-66EF-626C5EABAF37}"/>
              </a:ext>
            </a:extLst>
          </p:cNvPr>
          <p:cNvSpPr txBox="1"/>
          <p:nvPr/>
        </p:nvSpPr>
        <p:spPr>
          <a:xfrm>
            <a:off x="7788276" y="2052020"/>
            <a:ext cx="8128000" cy="6001643"/>
          </a:xfrm>
          <a:prstGeom prst="rect">
            <a:avLst/>
          </a:prstGeom>
          <a:solidFill>
            <a:srgbClr val="F7FAFC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(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n:Person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n.name,</a:t>
            </a:r>
          </a:p>
          <a:p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CASE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n.age</a:t>
            </a:r>
            <a:endParaRPr lang="en-US" sz="3200" b="1" i="1" dirty="0">
              <a:solidFill>
                <a:schemeClr val="accent6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WHEN IS NULL, IS NOT TYPED INTEGER | FLOAT THEN "Unknown"</a:t>
            </a:r>
          </a:p>
          <a:p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WHEN = 0, = 1, = 2 THEN "Baby"</a:t>
            </a:r>
          </a:p>
          <a:p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WHEN &lt;= 13 THEN "Child"</a:t>
            </a:r>
          </a:p>
          <a:p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WHEN &lt; 20 THEN "Teenager"</a:t>
            </a:r>
          </a:p>
          <a:p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WHEN &lt; 30 THEN "Young Adult"</a:t>
            </a:r>
          </a:p>
          <a:p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WHEN &gt; 1000 THEN "Immortal"</a:t>
            </a:r>
          </a:p>
          <a:p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ELSE "Adult"</a:t>
            </a:r>
          </a:p>
          <a:p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 AS result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3432D4-9598-666F-61F2-8EC45B10BFE7}"/>
              </a:ext>
            </a:extLst>
          </p:cNvPr>
          <p:cNvSpPr txBox="1"/>
          <p:nvPr/>
        </p:nvSpPr>
        <p:spPr>
          <a:xfrm>
            <a:off x="8851900" y="1055786"/>
            <a:ext cx="619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Expresi</a:t>
            </a:r>
            <a:r>
              <a:rPr lang="ro-RO" sz="36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condiționale </a:t>
            </a:r>
            <a:r>
              <a:rPr lang="ro-RO" sz="36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CASE</a:t>
            </a:r>
            <a:endParaRPr lang="en-US" sz="3600" b="1" i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BC667FC-10BA-5A8C-65F7-9D944DDA66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547850"/>
              </p:ext>
            </p:extLst>
          </p:nvPr>
        </p:nvGraphicFramePr>
        <p:xfrm>
          <a:off x="228600" y="2124560"/>
          <a:ext cx="7429500" cy="48948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160809">
                  <a:extLst>
                    <a:ext uri="{9D8B030D-6E8A-4147-A177-3AD203B41FA5}">
                      <a16:colId xmlns:a16="http://schemas.microsoft.com/office/drawing/2014/main" val="267898279"/>
                    </a:ext>
                  </a:extLst>
                </a:gridCol>
                <a:gridCol w="5268691">
                  <a:extLst>
                    <a:ext uri="{9D8B030D-6E8A-4147-A177-3AD203B41FA5}">
                      <a16:colId xmlns:a16="http://schemas.microsoft.com/office/drawing/2014/main" val="813405864"/>
                    </a:ext>
                  </a:extLst>
                </a:gridCol>
              </a:tblGrid>
              <a:tr h="597200"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err="1"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Agregare</a:t>
                      </a:r>
                      <a:r>
                        <a:rPr lang="en-US" sz="2800" b="1" i="1" dirty="0"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800" b="1" i="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DISTINCT</a:t>
                      </a:r>
                      <a:endParaRPr lang="en-US" sz="2800" b="1" i="1" dirty="0">
                        <a:solidFill>
                          <a:srgbClr val="C00000"/>
                        </a:solidFill>
                        <a:highlight>
                          <a:srgbClr val="FFFF00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3809831"/>
                  </a:ext>
                </a:extLst>
              </a:tr>
              <a:tr h="490070"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err="1"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Imobiliari</a:t>
                      </a:r>
                      <a:endParaRPr lang="en-US" sz="2800" b="1" i="1" dirty="0">
                        <a:latin typeface="Consolas" panose="020B0609020204030204" pitchFamily="49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</a:t>
                      </a:r>
                      <a:r>
                        <a:rPr lang="ro-RO" sz="2800" b="1" i="1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2800" b="1" i="0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[]</a:t>
                      </a:r>
                      <a:r>
                        <a:rPr lang="en-US" sz="2800" b="1" i="1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 </a:t>
                      </a:r>
                      <a:r>
                        <a:rPr lang="en-US" sz="2800" b="1" i="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= </a:t>
                      </a:r>
                      <a:r>
                        <a:rPr lang="en-US" sz="2800" b="1" i="1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 </a:t>
                      </a:r>
                      <a:r>
                        <a:rPr lang="en-US" sz="2800" b="1" i="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+= 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3307286"/>
                  </a:ext>
                </a:extLst>
              </a:tr>
              <a:tr h="490070"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err="1"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Matematici</a:t>
                      </a:r>
                      <a:r>
                        <a:rPr lang="en-US" sz="2800" b="1" i="1" dirty="0"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+</a:t>
                      </a:r>
                      <a:r>
                        <a:rPr lang="ro-RO" sz="2800" b="1" i="1" dirty="0">
                          <a:solidFill>
                            <a:srgbClr val="C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</a:t>
                      </a:r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r>
                        <a:rPr lang="ro-RO" sz="2800" b="1" i="1" dirty="0">
                          <a:solidFill>
                            <a:srgbClr val="C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*</a:t>
                      </a:r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r>
                        <a:rPr lang="ro-RO" sz="2800" b="1" i="1" dirty="0">
                          <a:solidFill>
                            <a:srgbClr val="C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</a:t>
                      </a:r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r>
                        <a:rPr lang="ro-RO" sz="2800" b="1" i="1" dirty="0">
                          <a:solidFill>
                            <a:srgbClr val="C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%</a:t>
                      </a:r>
                      <a:r>
                        <a:rPr lang="ro-RO" sz="2800" b="1" i="1" dirty="0">
                          <a:solidFill>
                            <a:srgbClr val="C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 </a:t>
                      </a:r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^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7591654"/>
                  </a:ext>
                </a:extLst>
              </a:tr>
              <a:tr h="867048"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err="1"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Compara</a:t>
                      </a:r>
                      <a:r>
                        <a:rPr lang="ro-RO" sz="2800" b="1" i="1" dirty="0"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ție</a:t>
                      </a:r>
                      <a:endParaRPr lang="en-US" sz="2800" b="1" i="1" dirty="0">
                        <a:latin typeface="Consolas" panose="020B0609020204030204" pitchFamily="49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= </a:t>
                      </a:r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&lt;&gt; </a:t>
                      </a:r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&lt; </a:t>
                      </a:r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&gt; </a:t>
                      </a:r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&lt;= </a:t>
                      </a:r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&gt;=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IS NULL </a:t>
                      </a:r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IS NOT NULL</a:t>
                      </a:r>
                      <a:endParaRPr lang="en-US" sz="2800" b="1" i="1" dirty="0">
                        <a:solidFill>
                          <a:srgbClr val="C00000"/>
                        </a:solidFill>
                        <a:highlight>
                          <a:srgbClr val="FFFF00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3603708"/>
                  </a:ext>
                </a:extLst>
              </a:tr>
              <a:tr h="1621002">
                <a:tc>
                  <a:txBody>
                    <a:bodyPr/>
                    <a:lstStyle/>
                    <a:p>
                      <a:pPr algn="ctr"/>
                      <a:r>
                        <a:rPr lang="ro-RO" sz="2800" b="1" i="1" dirty="0"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Comparație </a:t>
                      </a:r>
                      <a:endParaRPr lang="en-US" sz="2800" b="1" i="1" dirty="0">
                        <a:latin typeface="Consolas" panose="020B0609020204030204" pitchFamily="49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o-RO" sz="2800" b="1" i="1" dirty="0"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pe </a:t>
                      </a:r>
                      <a:r>
                        <a:rPr lang="ro-RO" sz="2800" b="1" i="1" dirty="0" err="1"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String</a:t>
                      </a:r>
                      <a:endParaRPr lang="en-US" sz="2800" b="1" i="1" dirty="0">
                        <a:latin typeface="Consolas" panose="020B0609020204030204" pitchFamily="49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STARTS WITH </a:t>
                      </a:r>
                    </a:p>
                    <a:p>
                      <a:pPr algn="ctr" fontAlgn="t"/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ENDS WITH </a:t>
                      </a:r>
                    </a:p>
                    <a:p>
                      <a:pPr algn="ctr" fontAlgn="t"/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CONTAINS </a:t>
                      </a:r>
                    </a:p>
                    <a:p>
                      <a:pPr algn="ctr" fontAlgn="t"/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=~</a:t>
                      </a:r>
                      <a:r>
                        <a:rPr lang="ro-RO" sz="2800" b="1" i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o-RO" sz="2800" b="1" i="1" dirty="0">
                          <a:solidFill>
                            <a:srgbClr val="C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ro-RO" sz="24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(regex)</a:t>
                      </a:r>
                      <a:endParaRPr lang="en-US" sz="2800" b="1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6956842"/>
                  </a:ext>
                </a:extLst>
              </a:tr>
              <a:tr h="490070"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err="1">
                          <a:latin typeface="Consolas" panose="020B0609020204030204" pitchFamily="49" charset="0"/>
                          <a:cs typeface="Times New Roman" panose="02020603050405020304" pitchFamily="18" charset="0"/>
                        </a:rPr>
                        <a:t>Booleni</a:t>
                      </a:r>
                      <a:endParaRPr lang="en-US" sz="2800" b="1" i="1" dirty="0">
                        <a:latin typeface="Consolas" panose="020B0609020204030204" pitchFamily="49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AND</a:t>
                      </a:r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OR</a:t>
                      </a:r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XOR</a:t>
                      </a:r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2800" b="1" i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NOT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1336432"/>
                  </a:ext>
                </a:extLst>
              </a:tr>
            </a:tbl>
          </a:graphicData>
        </a:graphic>
      </p:graphicFrame>
      <p:sp>
        <p:nvSpPr>
          <p:cNvPr id="4" name="Rectangle 2213">
            <a:extLst>
              <a:ext uri="{FF2B5EF4-FFF2-40B4-BE49-F238E27FC236}">
                <a16:creationId xmlns:a16="http://schemas.microsoft.com/office/drawing/2014/main" id="{6E22A9DE-4B49-D253-DA77-EFDE5868194F}"/>
              </a:ext>
            </a:extLst>
          </p:cNvPr>
          <p:cNvSpPr/>
          <p:nvPr/>
        </p:nvSpPr>
        <p:spPr>
          <a:xfrm>
            <a:off x="1206500" y="1055786"/>
            <a:ext cx="4248150" cy="553998"/>
          </a:xfrm>
          <a:prstGeom prst="rect">
            <a:avLst/>
          </a:prstGeom>
          <a:solidFill>
            <a:srgbClr val="00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0" algn="ctr"/>
            <a:r>
              <a:rPr lang="ro-RO" sz="3600" b="1" i="1" spc="0" baseline="0" dirty="0">
                <a:solidFill>
                  <a:srgbClr val="FFFF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Tipuri Operatori </a:t>
            </a:r>
            <a:endParaRPr lang="en-US" sz="3600" b="1" i="1" spc="0" baseline="0" dirty="0">
              <a:solidFill>
                <a:srgbClr val="FFFF00"/>
              </a:solidFill>
              <a:latin typeface="Elsie Black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1309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Rectangle 2213"/>
          <p:cNvSpPr/>
          <p:nvPr/>
        </p:nvSpPr>
        <p:spPr>
          <a:xfrm>
            <a:off x="2218814" y="118873"/>
            <a:ext cx="11046611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txBody>
          <a:bodyPr wrap="square" lIns="0" tIns="0" rIns="0" bIns="0">
            <a:spAutoFit/>
          </a:bodyPr>
          <a:lstStyle/>
          <a:p>
            <a:pPr algn="ctr"/>
            <a:r>
              <a:rPr lang="ro-RO" sz="5400" b="1" i="1" spc="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Regăsirea datelor. Clauza MATCH</a:t>
            </a:r>
            <a:endParaRPr lang="en-US" sz="5400" b="1" i="1" spc="0" baseline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903;p85">
            <a:extLst>
              <a:ext uri="{FF2B5EF4-FFF2-40B4-BE49-F238E27FC236}">
                <a16:creationId xmlns:a16="http://schemas.microsoft.com/office/drawing/2014/main" id="{169ED48E-AE92-006E-7D21-569432E1D9CB}"/>
              </a:ext>
            </a:extLst>
          </p:cNvPr>
          <p:cNvSpPr txBox="1"/>
          <p:nvPr/>
        </p:nvSpPr>
        <p:spPr>
          <a:xfrm>
            <a:off x="1240894" y="1045165"/>
            <a:ext cx="13177470" cy="1154162"/>
          </a:xfrm>
          <a:prstGeom prst="rect">
            <a:avLst/>
          </a:prstGeom>
          <a:solidFill>
            <a:schemeClr val="lt1">
              <a:alpha val="5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169329" marR="169329" defTabSz="1219170">
              <a:lnSpc>
                <a:spcPct val="115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MATCH (n)</a:t>
            </a:r>
            <a:r>
              <a:rPr lang="en-US" sz="2800" b="1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28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// return</a:t>
            </a:r>
            <a:r>
              <a:rPr lang="ro-RO" sz="28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ează toate</a:t>
            </a:r>
            <a:r>
              <a:rPr lang="en-US" sz="28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nod</a:t>
            </a:r>
            <a:r>
              <a:rPr lang="ro-RO" sz="28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urile</a:t>
            </a:r>
            <a:r>
              <a:rPr lang="en-US" sz="28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ro-RO" sz="28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d</a:t>
            </a:r>
            <a:r>
              <a:rPr lang="en-US" sz="28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in </a:t>
            </a:r>
            <a:r>
              <a:rPr lang="en-US" sz="2800" kern="0" dirty="0" err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gra</a:t>
            </a:r>
            <a:r>
              <a:rPr lang="ro-RO" sz="28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f</a:t>
            </a:r>
            <a:endParaRPr sz="2800" kern="0" dirty="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169329" marR="169329" defTabSz="1219170">
              <a:lnSpc>
                <a:spcPct val="115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RETURN n</a:t>
            </a:r>
            <a:r>
              <a:rPr lang="en-US" sz="1867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			</a:t>
            </a:r>
            <a:endParaRPr sz="1867" kern="0" dirty="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" name="Google Shape;905;p85">
            <a:extLst>
              <a:ext uri="{FF2B5EF4-FFF2-40B4-BE49-F238E27FC236}">
                <a16:creationId xmlns:a16="http://schemas.microsoft.com/office/drawing/2014/main" id="{B7C8A966-7142-687D-B4DA-5C75782F0369}"/>
              </a:ext>
            </a:extLst>
          </p:cNvPr>
          <p:cNvSpPr txBox="1"/>
          <p:nvPr/>
        </p:nvSpPr>
        <p:spPr>
          <a:xfrm>
            <a:off x="438150" y="2500969"/>
            <a:ext cx="15379699" cy="1154162"/>
          </a:xfrm>
          <a:prstGeom prst="rect">
            <a:avLst/>
          </a:prstGeom>
          <a:solidFill>
            <a:schemeClr val="lt1">
              <a:alpha val="5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R="169329" defTabSz="1219170">
              <a:lnSpc>
                <a:spcPct val="115000"/>
              </a:lnSpc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2800" b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MATCH (</a:t>
            </a:r>
            <a:r>
              <a:rPr lang="en-US" sz="2800" b="1" kern="0" dirty="0" err="1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p:Person</a:t>
            </a:r>
            <a:r>
              <a:rPr lang="en-US" sz="2800" b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) </a:t>
            </a:r>
            <a:r>
              <a:rPr lang="en-US" sz="28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// </a:t>
            </a:r>
            <a:r>
              <a:rPr lang="it-IT" sz="28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returnează toate nodurile </a:t>
            </a:r>
            <a:r>
              <a:rPr lang="ro-RO" sz="28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de tip Person </a:t>
            </a:r>
            <a:r>
              <a:rPr lang="it-IT" sz="2800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din graf</a:t>
            </a:r>
            <a:endParaRPr sz="2800" kern="0" dirty="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R="169329" defTabSz="1219170">
              <a:lnSpc>
                <a:spcPct val="115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 RETURN p</a:t>
            </a:r>
            <a:r>
              <a:rPr lang="en-US" sz="2800" b="1" kern="0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	</a:t>
            </a:r>
            <a:endParaRPr sz="2800" b="1" kern="0" dirty="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5" name="Google Shape;952;p91">
            <a:extLst>
              <a:ext uri="{FF2B5EF4-FFF2-40B4-BE49-F238E27FC236}">
                <a16:creationId xmlns:a16="http://schemas.microsoft.com/office/drawing/2014/main" id="{5CA20895-8377-29D5-CD1A-E05EC50B5597}"/>
              </a:ext>
            </a:extLst>
          </p:cNvPr>
          <p:cNvSpPr txBox="1"/>
          <p:nvPr/>
        </p:nvSpPr>
        <p:spPr>
          <a:xfrm>
            <a:off x="1240894" y="3830868"/>
            <a:ext cx="13177472" cy="1154161"/>
          </a:xfrm>
          <a:prstGeom prst="rect">
            <a:avLst/>
          </a:prstGeom>
          <a:solidFill>
            <a:schemeClr val="lt1">
              <a:alpha val="5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169329" marR="169329" defTabSz="1219170">
              <a:lnSpc>
                <a:spcPct val="115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MATCH (</a:t>
            </a:r>
            <a:r>
              <a:rPr lang="en-US" sz="2800" b="1" kern="0" dirty="0" err="1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m:Movie</a:t>
            </a:r>
            <a:r>
              <a:rPr lang="en-US" sz="2800" b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 {released: 2003, tagline: ‘Free your mind’}) </a:t>
            </a:r>
            <a:endParaRPr sz="2800" b="1" kern="0" dirty="0">
              <a:solidFill>
                <a:srgbClr val="0066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169329" marR="169329" defTabSz="1219170">
              <a:lnSpc>
                <a:spcPct val="115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RETURN m</a:t>
            </a:r>
            <a:endParaRPr sz="2800" b="1" kern="0" dirty="0">
              <a:solidFill>
                <a:srgbClr val="0066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6" name="Google Shape;961;p92">
            <a:extLst>
              <a:ext uri="{FF2B5EF4-FFF2-40B4-BE49-F238E27FC236}">
                <a16:creationId xmlns:a16="http://schemas.microsoft.com/office/drawing/2014/main" id="{980A8A7E-C974-490E-FD55-64BD7BB1AC5B}"/>
              </a:ext>
            </a:extLst>
          </p:cNvPr>
          <p:cNvSpPr txBox="1"/>
          <p:nvPr/>
        </p:nvSpPr>
        <p:spPr>
          <a:xfrm>
            <a:off x="8328763" y="5286660"/>
            <a:ext cx="6466737" cy="1338150"/>
          </a:xfrm>
          <a:prstGeom prst="rect">
            <a:avLst/>
          </a:prstGeom>
          <a:solidFill>
            <a:schemeClr val="lt1">
              <a:alpha val="5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MATCH (</a:t>
            </a:r>
            <a:r>
              <a:rPr lang="en-US" sz="2800" b="1" kern="0" dirty="0" err="1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p:Person</a:t>
            </a:r>
            <a:r>
              <a:rPr lang="en-US" sz="2800" b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 {born: </a:t>
            </a:r>
            <a:r>
              <a:rPr lang="ro-RO" sz="2800" b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2000</a:t>
            </a:r>
            <a:r>
              <a:rPr lang="en-US" sz="2800" b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}) </a:t>
            </a:r>
            <a:endParaRPr sz="2800" b="1" kern="0" dirty="0">
              <a:solidFill>
                <a:srgbClr val="0066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RETURN p.name, </a:t>
            </a:r>
            <a:r>
              <a:rPr lang="en-US" sz="2800" b="1" kern="0" dirty="0" err="1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p.born</a:t>
            </a:r>
            <a:endParaRPr sz="2800" b="1" kern="0" dirty="0">
              <a:solidFill>
                <a:srgbClr val="0066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7" name="Google Shape;970;p93">
            <a:extLst>
              <a:ext uri="{FF2B5EF4-FFF2-40B4-BE49-F238E27FC236}">
                <a16:creationId xmlns:a16="http://schemas.microsoft.com/office/drawing/2014/main" id="{B2872C99-6263-BAD1-E8C5-3A91FCB19E0E}"/>
              </a:ext>
            </a:extLst>
          </p:cNvPr>
          <p:cNvSpPr txBox="1"/>
          <p:nvPr/>
        </p:nvSpPr>
        <p:spPr>
          <a:xfrm>
            <a:off x="2651863" y="7061042"/>
            <a:ext cx="9905718" cy="1154162"/>
          </a:xfrm>
          <a:prstGeom prst="rect">
            <a:avLst/>
          </a:prstGeom>
          <a:solidFill>
            <a:schemeClr val="lt1">
              <a:alpha val="5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MATCH (</a:t>
            </a:r>
            <a:r>
              <a:rPr lang="en-US" sz="2800" b="1" kern="0" dirty="0" err="1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p:Person</a:t>
            </a:r>
            <a:r>
              <a:rPr lang="en-US" sz="2800" b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 {born: 19</a:t>
            </a:r>
            <a:r>
              <a:rPr lang="ro-RO" sz="2800" b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90</a:t>
            </a:r>
            <a:r>
              <a:rPr lang="en-US" sz="2800" b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}) </a:t>
            </a:r>
            <a:endParaRPr sz="2800" b="1" kern="0" dirty="0">
              <a:solidFill>
                <a:srgbClr val="0066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RETURN p.name AS name, </a:t>
            </a:r>
            <a:r>
              <a:rPr lang="en-US" sz="2800" b="1" kern="0" dirty="0" err="1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p.born</a:t>
            </a:r>
            <a:r>
              <a:rPr lang="en-US" sz="2800" b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 AS `birth year`</a:t>
            </a:r>
            <a:endParaRPr sz="2800" b="1" kern="0" dirty="0">
              <a:solidFill>
                <a:srgbClr val="0066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8" name="Google Shape;943;p90">
            <a:extLst>
              <a:ext uri="{FF2B5EF4-FFF2-40B4-BE49-F238E27FC236}">
                <a16:creationId xmlns:a16="http://schemas.microsoft.com/office/drawing/2014/main" id="{B22614F6-1305-6251-D871-FF0758C7E2BF}"/>
              </a:ext>
            </a:extLst>
          </p:cNvPr>
          <p:cNvSpPr txBox="1"/>
          <p:nvPr/>
        </p:nvSpPr>
        <p:spPr>
          <a:xfrm>
            <a:off x="1143001" y="5286660"/>
            <a:ext cx="6784237" cy="1338150"/>
          </a:xfrm>
          <a:prstGeom prst="rect">
            <a:avLst/>
          </a:prstGeom>
          <a:solidFill>
            <a:schemeClr val="lt1">
              <a:alpha val="5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169329" marR="169329" defTabSz="1219170">
              <a:lnSpc>
                <a:spcPct val="115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MATCH (</a:t>
            </a:r>
            <a:r>
              <a:rPr lang="en-US" sz="2800" b="1" kern="0" dirty="0" err="1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p:Person</a:t>
            </a:r>
            <a:r>
              <a:rPr lang="en-US" sz="2800" b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 {born: 197</a:t>
            </a:r>
            <a:r>
              <a:rPr lang="ro-RO" sz="2800" b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4</a:t>
            </a:r>
            <a:r>
              <a:rPr lang="en-US" sz="2800" b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}) </a:t>
            </a:r>
            <a:endParaRPr sz="2800" b="1" kern="0" dirty="0">
              <a:solidFill>
                <a:srgbClr val="0066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169329" marR="169329" defTabSz="1219170">
              <a:lnSpc>
                <a:spcPct val="115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6600"/>
                </a:solidFill>
                <a:latin typeface="Courier New"/>
                <a:ea typeface="Courier New"/>
                <a:cs typeface="Courier New"/>
                <a:sym typeface="Courier New"/>
              </a:rPr>
              <a:t>RETURN p</a:t>
            </a:r>
            <a:endParaRPr sz="1867" kern="0" dirty="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8283265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45A990-4BF8-CE31-A87E-C441D981CC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5919"/>
          <a:stretch/>
        </p:blipFill>
        <p:spPr>
          <a:xfrm>
            <a:off x="1541114" y="1801492"/>
            <a:ext cx="12931435" cy="29768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BE7BE9-2BDC-246C-CC95-0B980F75E7CD}"/>
              </a:ext>
            </a:extLst>
          </p:cNvPr>
          <p:cNvSpPr txBox="1"/>
          <p:nvPr/>
        </p:nvSpPr>
        <p:spPr>
          <a:xfrm>
            <a:off x="5219700" y="526534"/>
            <a:ext cx="6286500" cy="707886"/>
          </a:xfrm>
          <a:prstGeom prst="rect">
            <a:avLst/>
          </a:prstGeom>
          <a:solidFill>
            <a:srgbClr val="00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ro-RO" sz="4000" b="1" i="1" spc="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Regăsirea datelor</a:t>
            </a:r>
            <a:r>
              <a:rPr lang="en-US" sz="4000" b="1" i="1" spc="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dup</a:t>
            </a:r>
            <a:r>
              <a:rPr lang="ro-RO" sz="4000" b="1" i="1" spc="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4000" b="1" i="1" spc="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Id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7F108-BB44-8EFF-6165-22F85F0ECE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584"/>
          <a:stretch/>
        </p:blipFill>
        <p:spPr>
          <a:xfrm>
            <a:off x="4025900" y="5200560"/>
            <a:ext cx="8435086" cy="341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983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93A138-065C-4C77-068B-D0607A23A540}"/>
              </a:ext>
            </a:extLst>
          </p:cNvPr>
          <p:cNvSpPr txBox="1"/>
          <p:nvPr/>
        </p:nvSpPr>
        <p:spPr>
          <a:xfrm>
            <a:off x="300672" y="982057"/>
            <a:ext cx="15654655" cy="7719934"/>
          </a:xfrm>
          <a:prstGeom prst="rect">
            <a:avLst/>
          </a:prstGeom>
          <a:solidFill>
            <a:srgbClr val="F5F6F6">
              <a:alpha val="50000"/>
            </a:srgbClr>
          </a:solidFill>
        </p:spPr>
        <p:txBody>
          <a:bodyPr wrap="square">
            <a:spAutoFit/>
          </a:bodyPr>
          <a:lstStyle/>
          <a:p>
            <a:pPr marL="468000" indent="-468000" algn="just">
              <a:lnSpc>
                <a:spcPct val="13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OPTIONAL MATCH</a:t>
            </a:r>
            <a:r>
              <a:rPr lang="ro-RO" sz="3200" b="1" i="1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potrivește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modele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, la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fel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ca MATCH. </a:t>
            </a:r>
            <a:endParaRPr lang="ro-RO" sz="3200" b="1" i="1" dirty="0">
              <a:latin typeface="Consolas" panose="020B0609020204030204" pitchFamily="49" charset="0"/>
              <a:cs typeface="Times New Roman" panose="02020603050405020304" pitchFamily="18" charset="0"/>
            </a:endParaRPr>
          </a:p>
          <a:p>
            <a:pPr marL="468000" indent="-468000" algn="just">
              <a:lnSpc>
                <a:spcPct val="13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Diferența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este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că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dacă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nu se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găsesc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potriviri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, 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OPTIONAL MATCH</a:t>
            </a:r>
            <a:r>
              <a:rPr lang="ro-RO" sz="3200" b="1" i="1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va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folosi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660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null</a:t>
            </a:r>
            <a:r>
              <a:rPr lang="ro-RO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pentru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părțile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lipsă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ale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modelului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. </a:t>
            </a:r>
            <a:endParaRPr lang="ro-RO" sz="3200" b="1" i="1" dirty="0">
              <a:latin typeface="Consolas" panose="020B0609020204030204" pitchFamily="49" charset="0"/>
              <a:cs typeface="Times New Roman" panose="02020603050405020304" pitchFamily="18" charset="0"/>
            </a:endParaRPr>
          </a:p>
          <a:p>
            <a:pPr marL="468000" indent="-468000">
              <a:lnSpc>
                <a:spcPct val="13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ro-RO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La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utiliza</a:t>
            </a:r>
            <a:r>
              <a:rPr lang="ro-RO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rea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OPTIONAL MATCH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este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potrivit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fie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întregul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model, fie nu se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potrivește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nimic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.</a:t>
            </a:r>
            <a:endParaRPr lang="ro-RO" sz="3200" b="1" i="1" dirty="0">
              <a:latin typeface="Consolas" panose="020B0609020204030204" pitchFamily="49" charset="0"/>
              <a:cs typeface="Times New Roman" panose="02020603050405020304" pitchFamily="18" charset="0"/>
            </a:endParaRPr>
          </a:p>
          <a:p>
            <a:pPr marL="468000" indent="-468000">
              <a:lnSpc>
                <a:spcPct val="13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ro-RO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Este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echivalentul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Cypher al </a:t>
            </a:r>
            <a:r>
              <a:rPr lang="ro-RO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compunerii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exter</a:t>
            </a:r>
            <a:r>
              <a:rPr lang="ro-RO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n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e</a:t>
            </a:r>
            <a:r>
              <a:rPr lang="ro-RO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(</a:t>
            </a:r>
            <a:r>
              <a:rPr lang="ro-RO" sz="3200" b="1" i="1" dirty="0" err="1">
                <a:solidFill>
                  <a:srgbClr val="00660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outer</a:t>
            </a:r>
            <a:r>
              <a:rPr lang="ro-RO" sz="3200" b="1" i="1" dirty="0">
                <a:solidFill>
                  <a:srgbClr val="00660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ro-RO" sz="3200" b="1" i="1" dirty="0" err="1">
                <a:solidFill>
                  <a:srgbClr val="00660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join</a:t>
            </a:r>
            <a:r>
              <a:rPr lang="ro-RO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)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în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SQL.</a:t>
            </a:r>
          </a:p>
          <a:p>
            <a:pPr marL="468000" indent="-468000">
              <a:lnSpc>
                <a:spcPct val="13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Clauza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WHERE</a:t>
            </a:r>
            <a:r>
              <a:rPr lang="ro-RO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face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parte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din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descrierea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modelului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iar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predicatele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sale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vor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fi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luate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în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considerare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în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timpul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căutării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potrivirilor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, nu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după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. </a:t>
            </a:r>
            <a:endParaRPr lang="ro-RO" sz="3200" b="1" i="1" dirty="0">
              <a:latin typeface="Consolas" panose="020B0609020204030204" pitchFamily="49" charset="0"/>
              <a:cs typeface="Times New Roman" panose="02020603050405020304" pitchFamily="18" charset="0"/>
            </a:endParaRPr>
          </a:p>
          <a:p>
            <a:pPr marL="468000" indent="-468000">
              <a:lnSpc>
                <a:spcPct val="13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Acest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lucru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contează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mai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ales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în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cazul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clauzelor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multiple (OPTIONAL) MATCH,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unde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este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esențial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să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se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pună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WHERE</a:t>
            </a:r>
            <a:r>
              <a:rPr lang="ro-RO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împreună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cu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cele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MATCH</a:t>
            </a:r>
            <a:r>
              <a:rPr lang="ro-RO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din care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aparține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48BC-95FE-BC4E-70EF-2CAC69504692}"/>
              </a:ext>
            </a:extLst>
          </p:cNvPr>
          <p:cNvSpPr txBox="1"/>
          <p:nvPr/>
        </p:nvSpPr>
        <p:spPr>
          <a:xfrm>
            <a:off x="5372100" y="209034"/>
            <a:ext cx="4445000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OPTIONAL MATCH</a:t>
            </a:r>
          </a:p>
        </p:txBody>
      </p:sp>
    </p:spTree>
    <p:extLst>
      <p:ext uri="{BB962C8B-B14F-4D97-AF65-F5344CB8AC3E}">
        <p14:creationId xmlns:p14="http://schemas.microsoft.com/office/powerpoint/2010/main" val="4049930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2B74AF-8ECA-A9E4-D3EC-A759074AB6D5}"/>
              </a:ext>
            </a:extLst>
          </p:cNvPr>
          <p:cNvSpPr txBox="1"/>
          <p:nvPr/>
        </p:nvSpPr>
        <p:spPr>
          <a:xfrm>
            <a:off x="574040" y="966499"/>
            <a:ext cx="15313660" cy="7879978"/>
          </a:xfrm>
          <a:prstGeom prst="rect">
            <a:avLst/>
          </a:prstGeom>
          <a:solidFill>
            <a:srgbClr val="F5F6F6">
              <a:alpha val="50000"/>
            </a:srgbClr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Permite</a:t>
            </a:r>
            <a:r>
              <a:rPr lang="ro-RO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ca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părțile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de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interogare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să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fie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înlănțuite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împingând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rezultatele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de la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una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pentru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a fi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folosite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ca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puncte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de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plecare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sau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criterii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în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următoarea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3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b="1" i="1" dirty="0">
                <a:solidFill>
                  <a:srgbClr val="00660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WITH</a:t>
            </a:r>
            <a:r>
              <a:rPr lang="ro-RO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afectează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variabilele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din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domeniul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de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aplicare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. </a:t>
            </a:r>
            <a:endParaRPr lang="ro-RO" sz="3200" b="1" i="1" dirty="0">
              <a:latin typeface="Consolas" panose="020B0609020204030204" pitchFamily="49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3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Orice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variabile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care nu sunt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incluse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în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clauz</a:t>
            </a:r>
            <a:r>
              <a:rPr lang="ro-RO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a 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WITH nu sunt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transferate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în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restul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interogării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. </a:t>
            </a:r>
            <a:endParaRPr lang="ro-RO" sz="3200" b="1" i="1" dirty="0">
              <a:latin typeface="Consolas" panose="020B0609020204030204" pitchFamily="49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3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Meta</a:t>
            </a:r>
            <a:r>
              <a:rPr lang="ro-RO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c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aracterul</a:t>
            </a:r>
            <a:r>
              <a:rPr lang="ro-RO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C00000"/>
                </a:solidFill>
                <a:highlight>
                  <a:srgbClr val="FFFF00"/>
                </a:highlight>
                <a:latin typeface="Consolas" panose="020B0609020204030204" pitchFamily="49" charset="0"/>
                <a:cs typeface="Times New Roman" panose="02020603050405020304" pitchFamily="18" charset="0"/>
              </a:rPr>
              <a:t>*</a:t>
            </a:r>
            <a:r>
              <a:rPr lang="ro-RO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poate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fi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folosit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pentru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a include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toate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variabilele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care sunt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în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prezent</a:t>
            </a:r>
            <a:r>
              <a:rPr lang="ro-RO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în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domeniu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3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Folosind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WITH, </a:t>
            </a:r>
            <a:r>
              <a:rPr lang="ro-RO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se 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p</a:t>
            </a:r>
            <a:r>
              <a:rPr lang="ro-RO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oate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manipula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ieșirea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înainte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de a fi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transmisă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următoarelor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părți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de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interogare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. </a:t>
            </a:r>
            <a:endParaRPr lang="ro-RO" sz="3200" b="1" i="1" dirty="0">
              <a:latin typeface="Consolas" panose="020B0609020204030204" pitchFamily="49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3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Se pot face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manipulări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la forma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și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/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sau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numărul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de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intrări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din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setul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de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rezultate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.</a:t>
            </a:r>
            <a:endParaRPr lang="en-US" sz="3200" b="1" i="1" dirty="0">
              <a:latin typeface="Consolas" panose="020B06090202040302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08B9F9-2A22-13FF-1E6A-958C20F23132}"/>
              </a:ext>
            </a:extLst>
          </p:cNvPr>
          <p:cNvSpPr txBox="1"/>
          <p:nvPr/>
        </p:nvSpPr>
        <p:spPr>
          <a:xfrm>
            <a:off x="6286500" y="158234"/>
            <a:ext cx="3200400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Clauza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</a:t>
            </a:r>
            <a:endParaRPr lang="ro-RO" sz="36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3879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6CF1C1-11E2-5151-C1B2-1D4634202791}"/>
              </a:ext>
            </a:extLst>
          </p:cNvPr>
          <p:cNvSpPr txBox="1"/>
          <p:nvPr/>
        </p:nvSpPr>
        <p:spPr>
          <a:xfrm>
            <a:off x="195262" y="1137305"/>
            <a:ext cx="15535275" cy="6024406"/>
          </a:xfrm>
          <a:prstGeom prst="rect">
            <a:avLst/>
          </a:prstGeom>
          <a:solidFill>
            <a:srgbClr val="F5F6F6">
              <a:alpha val="50000"/>
            </a:srgbClr>
          </a:solidFill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4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O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utilizare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comună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a </a:t>
            </a:r>
            <a:r>
              <a:rPr lang="en-US" sz="3000" b="1" i="1" dirty="0">
                <a:solidFill>
                  <a:srgbClr val="00660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WITH</a:t>
            </a:r>
            <a:r>
              <a:rPr lang="ro-RO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este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limitarea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numărului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de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intrări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transmise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altor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clauze</a:t>
            </a:r>
            <a:r>
              <a:rPr lang="ro-RO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b="1" i="1" dirty="0">
                <a:solidFill>
                  <a:srgbClr val="00660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MATCH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. </a:t>
            </a:r>
            <a:endParaRPr lang="ro-RO" sz="3000" dirty="0">
              <a:latin typeface="Consolas" panose="020B0609020204030204" pitchFamily="49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4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Prin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combinarea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b="1" i="1" dirty="0">
                <a:solidFill>
                  <a:srgbClr val="00660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ORDER BY</a:t>
            </a:r>
            <a:r>
              <a:rPr lang="ro-RO" sz="3000" b="1" i="1" dirty="0">
                <a:solidFill>
                  <a:srgbClr val="00660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și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b="1" i="1" dirty="0">
                <a:solidFill>
                  <a:srgbClr val="00660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LIMIT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este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posibil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ro-RO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de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obțin</a:t>
            </a:r>
            <a:r>
              <a:rPr lang="ro-RO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inut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primele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b="1" i="1" dirty="0">
                <a:solidFill>
                  <a:srgbClr val="00660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x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intrări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după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anumite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criterii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și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apoi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ro-RO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de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adu</a:t>
            </a:r>
            <a:r>
              <a:rPr lang="ro-RO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s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date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suplimentare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din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graf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14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000" b="1" i="1" dirty="0">
                <a:solidFill>
                  <a:srgbClr val="00660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WITH</a:t>
            </a:r>
            <a:r>
              <a:rPr lang="ro-RO" sz="3000" b="1" i="1" dirty="0">
                <a:solidFill>
                  <a:srgbClr val="00660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poate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fi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folosit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și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pentru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a introduce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variabile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noi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care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conțin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rezultatele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expresiilor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pentru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a fi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utilizate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în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următoarele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părți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de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interogare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. </a:t>
            </a:r>
            <a:endParaRPr lang="ro-RO" sz="3000" dirty="0">
              <a:latin typeface="Consolas" panose="020B0609020204030204" pitchFamily="49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4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Pentru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comoditate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metacaracterul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highlight>
                  <a:srgbClr val="FFFF00"/>
                </a:highlight>
                <a:latin typeface="Consolas" panose="020B0609020204030204" pitchFamily="49" charset="0"/>
                <a:cs typeface="Times New Roman" panose="02020603050405020304" pitchFamily="18" charset="0"/>
              </a:rPr>
              <a:t>*</a:t>
            </a:r>
            <a:r>
              <a:rPr lang="ro-RO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se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extinde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la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toate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variabilele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care sunt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în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prezent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în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domeniul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de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aplicare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și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le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transferă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la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următoarea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parte</a:t>
            </a:r>
            <a:r>
              <a:rPr lang="en-US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 a </a:t>
            </a:r>
            <a:r>
              <a:rPr lang="en-US" sz="3000" dirty="0" err="1">
                <a:latin typeface="Consolas" panose="020B0609020204030204" pitchFamily="49" charset="0"/>
                <a:cs typeface="Times New Roman" panose="02020603050405020304" pitchFamily="18" charset="0"/>
              </a:rPr>
              <a:t>interogării</a:t>
            </a:r>
            <a:r>
              <a:rPr lang="ro-RO" sz="3000" dirty="0">
                <a:latin typeface="Consolas" panose="020B0609020204030204" pitchFamily="49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Consolas" panose="020B0609020204030204" pitchFamily="49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5586AA-16E3-D18A-69AC-75EAFBF9B606}"/>
              </a:ext>
            </a:extLst>
          </p:cNvPr>
          <p:cNvSpPr txBox="1"/>
          <p:nvPr/>
        </p:nvSpPr>
        <p:spPr>
          <a:xfrm>
            <a:off x="5130800" y="259834"/>
            <a:ext cx="5334000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Utilizare</a:t>
            </a:r>
            <a:r>
              <a:rPr lang="ro-RO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clauzei</a:t>
            </a:r>
            <a:r>
              <a:rPr lang="en-US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</a:t>
            </a:r>
            <a:r>
              <a:rPr lang="ro-RO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i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7706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AE949C-E45F-6349-32A5-3849407F57C2}"/>
              </a:ext>
            </a:extLst>
          </p:cNvPr>
          <p:cNvSpPr txBox="1"/>
          <p:nvPr/>
        </p:nvSpPr>
        <p:spPr>
          <a:xfrm>
            <a:off x="762000" y="770477"/>
            <a:ext cx="14325600" cy="7399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O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altă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utilizare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este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filtrarea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valorilor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agregate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.</a:t>
            </a:r>
            <a:endParaRPr lang="ro-RO" sz="3200" b="1" i="1" dirty="0">
              <a:latin typeface="Consolas" panose="020B0609020204030204" pitchFamily="49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660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WITH</a:t>
            </a:r>
            <a:r>
              <a:rPr lang="ro-RO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este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folosit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pentru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a introduce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agregate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care pot fi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apoi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folosite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în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predicate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în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660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WHERE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Aceste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expresii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agregate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creează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noi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legături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în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rezultate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b="1" i="1" dirty="0">
                <a:solidFill>
                  <a:srgbClr val="00660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WITH</a:t>
            </a:r>
            <a:r>
              <a:rPr lang="ro-RO" sz="3200" b="1" i="1" dirty="0">
                <a:solidFill>
                  <a:srgbClr val="00660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este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folosit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și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pentru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a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separa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citirea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de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actualizarea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grafului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.</a:t>
            </a:r>
            <a:endParaRPr lang="ro-RO" sz="3200" b="1" i="1" dirty="0">
              <a:latin typeface="Consolas" panose="020B0609020204030204" pitchFamily="49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Fiecare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parte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a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unei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interogări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trebuie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să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fie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doar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pentru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citire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sau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doar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pentru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scriere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. </a:t>
            </a:r>
            <a:endParaRPr lang="ro-RO" sz="3200" b="1" i="1" dirty="0">
              <a:latin typeface="Consolas" panose="020B0609020204030204" pitchFamily="49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Când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ro-RO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se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trece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de la o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parte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de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scriere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la o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parte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de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citire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comutarea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trebuie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făcută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cu o </a:t>
            </a:r>
            <a:r>
              <a:rPr lang="en-US" sz="3200" b="1" i="1" dirty="0" err="1">
                <a:latin typeface="Consolas" panose="020B0609020204030204" pitchFamily="49" charset="0"/>
                <a:cs typeface="Times New Roman" panose="02020603050405020304" pitchFamily="18" charset="0"/>
              </a:rPr>
              <a:t>clauză</a:t>
            </a:r>
            <a:r>
              <a:rPr lang="ro-RO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660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WITH</a:t>
            </a:r>
            <a:r>
              <a:rPr lang="en-US" sz="3200" b="1" i="1" dirty="0">
                <a:latin typeface="Consolas" panose="020B0609020204030204" pitchFamily="49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04290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216C32-6540-0252-1647-CDFE0DC7AEF8}"/>
              </a:ext>
            </a:extLst>
          </p:cNvPr>
          <p:cNvSpPr txBox="1"/>
          <p:nvPr/>
        </p:nvSpPr>
        <p:spPr>
          <a:xfrm>
            <a:off x="711200" y="730746"/>
            <a:ext cx="15303500" cy="50778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Clauza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UNWIND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posibilă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transformarea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oricărei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liste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înapoi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rânduri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individuale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Aceste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liste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pot fi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parametri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care au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fost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transferați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collectrezultatul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editat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anterior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alte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expresii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listă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3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Neo4j nu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garantează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ordinea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rândurilor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produsă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UNWIND.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Singura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clauză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garantează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anumită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ordine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rând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ORDER BY .</a:t>
            </a:r>
          </a:p>
          <a:p>
            <a:pPr marL="457200" indent="-457200">
              <a:lnSpc>
                <a:spcPct val="13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Utilizare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comună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clauzei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UNWIND:</a:t>
            </a:r>
          </a:p>
          <a:p>
            <a:pPr marL="1079500" lvl="1" indent="-355600">
              <a:lnSpc>
                <a:spcPct val="130000"/>
              </a:lnSpc>
              <a:buClr>
                <a:srgbClr val="006600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 de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liste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distincte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079500" lvl="1" indent="-355600">
              <a:lnSpc>
                <a:spcPct val="130000"/>
              </a:lnSpc>
              <a:buClr>
                <a:srgbClr val="006600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 de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date din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listele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parametri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care sunt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furnizate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interogării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079500" lvl="1" indent="-355600">
              <a:lnSpc>
                <a:spcPct val="130000"/>
              </a:lnSpc>
              <a:buClr>
                <a:srgbClr val="006600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Clauza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UNWIND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specifica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nume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valorile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interioare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079500" lvl="1" indent="-355600">
              <a:lnSpc>
                <a:spcPct val="130000"/>
              </a:lnSpc>
              <a:buClr>
                <a:srgbClr val="006600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Desfășurarea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liste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3BAD78-68C9-13F5-809E-963DCD59C10A}"/>
              </a:ext>
            </a:extLst>
          </p:cNvPr>
          <p:cNvSpPr txBox="1"/>
          <p:nvPr/>
        </p:nvSpPr>
        <p:spPr>
          <a:xfrm>
            <a:off x="5778500" y="236815"/>
            <a:ext cx="386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Clauza</a:t>
            </a:r>
            <a:r>
              <a:rPr lang="en-US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UNWIND</a:t>
            </a:r>
            <a:r>
              <a:rPr lang="ro-RO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0302AF-2894-0129-277A-6365FFEC99A4}"/>
              </a:ext>
            </a:extLst>
          </p:cNvPr>
          <p:cNvSpPr txBox="1"/>
          <p:nvPr/>
        </p:nvSpPr>
        <p:spPr>
          <a:xfrm>
            <a:off x="2755900" y="7645907"/>
            <a:ext cx="81280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UNWIND [1, 2, 3, null] AS x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x, '</a:t>
            </a:r>
            <a:r>
              <a:rPr lang="en-US" sz="32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 AS 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E59989-4080-7F8D-1EC9-4902457C9283}"/>
              </a:ext>
            </a:extLst>
          </p:cNvPr>
          <p:cNvSpPr txBox="1"/>
          <p:nvPr/>
        </p:nvSpPr>
        <p:spPr>
          <a:xfrm>
            <a:off x="1892300" y="5784532"/>
            <a:ext cx="12877800" cy="1716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Exemplu:</a:t>
            </a:r>
          </a:p>
          <a:p>
            <a:pPr>
              <a:lnSpc>
                <a:spcPct val="130000"/>
              </a:lnSpc>
            </a:pPr>
            <a:r>
              <a:rPr lang="ro-RO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Vrem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transformăm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lista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literală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rânduri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numite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returnăm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ro-RO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//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Fiecare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valoare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listei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originale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inclusiv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null 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returnată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un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rând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individual.</a:t>
            </a:r>
          </a:p>
        </p:txBody>
      </p:sp>
    </p:spTree>
    <p:extLst>
      <p:ext uri="{BB962C8B-B14F-4D97-AF65-F5344CB8AC3E}">
        <p14:creationId xmlns:p14="http://schemas.microsoft.com/office/powerpoint/2010/main" val="545288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7AAD14A-137B-1488-8928-C9BF855B4DDC}"/>
              </a:ext>
            </a:extLst>
          </p:cNvPr>
          <p:cNvSpPr txBox="1"/>
          <p:nvPr/>
        </p:nvSpPr>
        <p:spPr>
          <a:xfrm>
            <a:off x="508000" y="1480645"/>
            <a:ext cx="14211300" cy="7399846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ro-RO" sz="3200" b="1" i="1" dirty="0">
                <a:solidFill>
                  <a:srgbClr val="006600"/>
                </a:solidFill>
                <a:latin typeface="Consolas" panose="020B0609020204030204" pitchFamily="49" charset="0"/>
              </a:rPr>
              <a:t>			</a:t>
            </a:r>
            <a:r>
              <a:rPr lang="ro-RO" sz="3200" b="1" i="1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</a:rPr>
              <a:t>Avantaje:</a:t>
            </a:r>
            <a:endParaRPr lang="en-US" sz="3200" b="1" i="1" dirty="0">
              <a:solidFill>
                <a:schemeClr val="accent3">
                  <a:lumMod val="50000"/>
                </a:schemeClr>
              </a:solidFill>
              <a:latin typeface="Consolas" panose="020B0609020204030204" pitchFamily="49" charset="0"/>
            </a:endParaRPr>
          </a:p>
          <a:p>
            <a:pPr marL="533400" indent="-533400">
              <a:lnSpc>
                <a:spcPct val="150000"/>
              </a:lnSpc>
              <a:buClr>
                <a:schemeClr val="accent3">
                  <a:lumMod val="50000"/>
                </a:schemeClr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b="1" i="1" dirty="0">
                <a:latin typeface="Consolas" panose="020B0609020204030204" pitchFamily="49" charset="0"/>
              </a:rPr>
              <a:t>Mai </a:t>
            </a:r>
            <a:r>
              <a:rPr lang="en-US" sz="3200" b="1" i="1" dirty="0" err="1">
                <a:latin typeface="Consolas" panose="020B0609020204030204" pitchFamily="49" charset="0"/>
              </a:rPr>
              <a:t>puțin</a:t>
            </a:r>
            <a:r>
              <a:rPr lang="en-US" sz="3200" b="1" i="1" dirty="0"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</a:rPr>
              <a:t>timp</a:t>
            </a:r>
            <a:r>
              <a:rPr lang="en-US" sz="3200" b="1" i="1" dirty="0"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</a:rPr>
              <a:t>pentru</a:t>
            </a:r>
            <a:r>
              <a:rPr lang="en-US" sz="3200" b="1" i="1" dirty="0">
                <a:latin typeface="Consolas" panose="020B0609020204030204" pitchFamily="49" charset="0"/>
              </a:rPr>
              <a:t> a </a:t>
            </a:r>
            <a:r>
              <a:rPr lang="en-US" sz="3200" b="1" i="1" dirty="0" err="1">
                <a:latin typeface="Consolas" panose="020B0609020204030204" pitchFamily="49" charset="0"/>
              </a:rPr>
              <a:t>scrie</a:t>
            </a:r>
            <a:r>
              <a:rPr lang="en-US" sz="3200" b="1" i="1" dirty="0"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</a:rPr>
              <a:t>interogări</a:t>
            </a:r>
            <a:r>
              <a:rPr lang="ro-RO" sz="3200" b="1" i="1" dirty="0">
                <a:latin typeface="Consolas" panose="020B0609020204030204" pitchFamily="49" charset="0"/>
              </a:rPr>
              <a:t>.</a:t>
            </a:r>
          </a:p>
          <a:p>
            <a:pPr marL="533400" indent="-533400">
              <a:lnSpc>
                <a:spcPct val="150000"/>
              </a:lnSpc>
              <a:buClr>
                <a:schemeClr val="accent3">
                  <a:lumMod val="50000"/>
                </a:schemeClr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b="1" i="1" dirty="0">
                <a:latin typeface="Consolas" panose="020B0609020204030204" pitchFamily="49" charset="0"/>
              </a:rPr>
              <a:t>Mai </a:t>
            </a:r>
            <a:r>
              <a:rPr lang="en-US" sz="3200" b="1" i="1" dirty="0" err="1">
                <a:latin typeface="Consolas" panose="020B0609020204030204" pitchFamily="49" charset="0"/>
              </a:rPr>
              <a:t>mult</a:t>
            </a:r>
            <a:r>
              <a:rPr lang="en-US" sz="3200" b="1" i="1" dirty="0"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</a:rPr>
              <a:t>timp</a:t>
            </a:r>
            <a:r>
              <a:rPr lang="en-US" sz="3200" b="1" i="1" dirty="0"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</a:rPr>
              <a:t>pentru</a:t>
            </a:r>
            <a:r>
              <a:rPr lang="en-US" sz="3200" b="1" i="1" dirty="0">
                <a:latin typeface="Consolas" panose="020B0609020204030204" pitchFamily="49" charset="0"/>
              </a:rPr>
              <a:t> a </a:t>
            </a:r>
            <a:r>
              <a:rPr lang="en-US" sz="3200" b="1" i="1" dirty="0" err="1">
                <a:latin typeface="Consolas" panose="020B0609020204030204" pitchFamily="49" charset="0"/>
              </a:rPr>
              <a:t>înțelege</a:t>
            </a:r>
            <a:r>
              <a:rPr lang="en-US" sz="3200" b="1" i="1" dirty="0"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</a:rPr>
              <a:t>răspunsurile</a:t>
            </a:r>
            <a:r>
              <a:rPr lang="ro-RO" sz="3200" b="1" i="1" dirty="0">
                <a:latin typeface="Consolas" panose="020B0609020204030204" pitchFamily="49" charset="0"/>
              </a:rPr>
              <a:t>.</a:t>
            </a:r>
          </a:p>
          <a:p>
            <a:pPr marL="533400" indent="-533400">
              <a:lnSpc>
                <a:spcPct val="150000"/>
              </a:lnSpc>
              <a:buClr>
                <a:schemeClr val="accent3">
                  <a:lumMod val="50000"/>
                </a:schemeClr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b="1" i="1" dirty="0" err="1">
                <a:latin typeface="Consolas" panose="020B0609020204030204" pitchFamily="49" charset="0"/>
              </a:rPr>
              <a:t>Lăsând</a:t>
            </a:r>
            <a:r>
              <a:rPr lang="en-US" sz="3200" b="1" i="1" dirty="0"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</a:rPr>
              <a:t>timp</a:t>
            </a:r>
            <a:r>
              <a:rPr lang="en-US" sz="3200" b="1" i="1" dirty="0"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</a:rPr>
              <a:t>pentru</a:t>
            </a:r>
            <a:r>
              <a:rPr lang="en-US" sz="3200" b="1" i="1" dirty="0">
                <a:latin typeface="Consolas" panose="020B0609020204030204" pitchFamily="49" charset="0"/>
              </a:rPr>
              <a:t> a </a:t>
            </a:r>
            <a:r>
              <a:rPr lang="en-US" sz="3200" b="1" i="1" dirty="0" err="1">
                <a:latin typeface="Consolas" panose="020B0609020204030204" pitchFamily="49" charset="0"/>
              </a:rPr>
              <a:t>pune</a:t>
            </a:r>
            <a:r>
              <a:rPr lang="en-US" sz="3200" b="1" i="1" dirty="0"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</a:rPr>
              <a:t>următoarea</a:t>
            </a:r>
            <a:r>
              <a:rPr lang="en-US" sz="3200" b="1" i="1" dirty="0"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</a:rPr>
              <a:t>întrebare</a:t>
            </a:r>
            <a:r>
              <a:rPr lang="ro-RO" sz="3200" b="1" i="1" dirty="0">
                <a:latin typeface="Consolas" panose="020B0609020204030204" pitchFamily="49" charset="0"/>
              </a:rPr>
              <a:t>.</a:t>
            </a:r>
          </a:p>
          <a:p>
            <a:pPr marL="533400" indent="-533400">
              <a:lnSpc>
                <a:spcPct val="150000"/>
              </a:lnSpc>
              <a:buClr>
                <a:schemeClr val="accent3">
                  <a:lumMod val="50000"/>
                </a:schemeClr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b="1" i="1" dirty="0" err="1">
                <a:latin typeface="Consolas" panose="020B0609020204030204" pitchFamily="49" charset="0"/>
              </a:rPr>
              <a:t>Interogări</a:t>
            </a:r>
            <a:r>
              <a:rPr lang="en-US" sz="3200" b="1" i="1" dirty="0">
                <a:latin typeface="Consolas" panose="020B0609020204030204" pitchFamily="49" charset="0"/>
              </a:rPr>
              <a:t> de </a:t>
            </a:r>
            <a:r>
              <a:rPr lang="en-US" sz="3200" b="1" i="1" dirty="0" err="1">
                <a:latin typeface="Consolas" panose="020B0609020204030204" pitchFamily="49" charset="0"/>
              </a:rPr>
              <a:t>depanare</a:t>
            </a:r>
            <a:r>
              <a:rPr lang="en-US" sz="3200" b="1" i="1" dirty="0"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</a:rPr>
              <a:t>mai</a:t>
            </a:r>
            <a:r>
              <a:rPr lang="en-US" sz="3200" b="1" i="1" dirty="0"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</a:rPr>
              <a:t>puțin</a:t>
            </a:r>
            <a:r>
              <a:rPr lang="en-US" sz="3200" b="1" i="1" dirty="0"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</a:rPr>
              <a:t>timp</a:t>
            </a:r>
            <a:r>
              <a:rPr lang="ro-RO" sz="3200" b="1" i="1" dirty="0">
                <a:latin typeface="Consolas" panose="020B0609020204030204" pitchFamily="49" charset="0"/>
              </a:rPr>
              <a:t>.</a:t>
            </a:r>
          </a:p>
          <a:p>
            <a:pPr marL="533400" indent="-533400">
              <a:lnSpc>
                <a:spcPct val="150000"/>
              </a:lnSpc>
              <a:buClr>
                <a:schemeClr val="accent3">
                  <a:lumMod val="50000"/>
                </a:schemeClr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b="1" i="1" dirty="0">
                <a:latin typeface="Consolas" panose="020B0609020204030204" pitchFamily="49" charset="0"/>
              </a:rPr>
              <a:t>Mai </a:t>
            </a:r>
            <a:r>
              <a:rPr lang="en-US" sz="3200" b="1" i="1" dirty="0" err="1">
                <a:latin typeface="Consolas" panose="020B0609020204030204" pitchFamily="49" charset="0"/>
              </a:rPr>
              <a:t>mult</a:t>
            </a:r>
            <a:r>
              <a:rPr lang="en-US" sz="3200" b="1" i="1" dirty="0"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</a:rPr>
              <a:t>timp</a:t>
            </a:r>
            <a:r>
              <a:rPr lang="en-US" sz="3200" b="1" i="1" dirty="0"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</a:rPr>
              <a:t>pentru</a:t>
            </a:r>
            <a:r>
              <a:rPr lang="en-US" sz="3200" b="1" i="1" dirty="0">
                <a:latin typeface="Consolas" panose="020B0609020204030204" pitchFamily="49" charset="0"/>
              </a:rPr>
              <a:t> a </a:t>
            </a:r>
            <a:r>
              <a:rPr lang="en-US" sz="3200" b="1" i="1" dirty="0" err="1">
                <a:latin typeface="Consolas" panose="020B0609020204030204" pitchFamily="49" charset="0"/>
              </a:rPr>
              <a:t>scrie</a:t>
            </a:r>
            <a:r>
              <a:rPr lang="en-US" sz="3200" b="1" i="1" dirty="0"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</a:rPr>
              <a:t>următoarea</a:t>
            </a:r>
            <a:r>
              <a:rPr lang="en-US" sz="3200" b="1" i="1" dirty="0"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</a:rPr>
              <a:t>bucată</a:t>
            </a:r>
            <a:r>
              <a:rPr lang="en-US" sz="3200" b="1" i="1" dirty="0">
                <a:latin typeface="Consolas" panose="020B0609020204030204" pitchFamily="49" charset="0"/>
              </a:rPr>
              <a:t> de cod</a:t>
            </a:r>
            <a:r>
              <a:rPr lang="ro-RO" sz="3200" b="1" i="1" dirty="0">
                <a:latin typeface="Consolas" panose="020B0609020204030204" pitchFamily="49" charset="0"/>
              </a:rPr>
              <a:t>.</a:t>
            </a:r>
            <a:endParaRPr lang="en-US" sz="3200" b="1" i="1" dirty="0">
              <a:latin typeface="Consolas" panose="020B0609020204030204" pitchFamily="49" charset="0"/>
            </a:endParaRPr>
          </a:p>
          <a:p>
            <a:pPr marL="533400" indent="-533400">
              <a:lnSpc>
                <a:spcPct val="150000"/>
              </a:lnSpc>
              <a:buClr>
                <a:schemeClr val="accent3">
                  <a:lumMod val="50000"/>
                </a:schemeClr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b="1" i="1" dirty="0" err="1">
                <a:latin typeface="Consolas" panose="020B0609020204030204" pitchFamily="49" charset="0"/>
              </a:rPr>
              <a:t>Calitate</a:t>
            </a:r>
            <a:r>
              <a:rPr lang="en-US" sz="3200" b="1" i="1" dirty="0"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</a:rPr>
              <a:t>îmbunătățită</a:t>
            </a:r>
            <a:r>
              <a:rPr lang="en-US" sz="3200" b="1" i="1" dirty="0">
                <a:latin typeface="Consolas" panose="020B0609020204030204" pitchFamily="49" charset="0"/>
              </a:rPr>
              <a:t> a </a:t>
            </a:r>
            <a:r>
              <a:rPr lang="en-US" sz="3200" b="1" i="1" dirty="0" err="1">
                <a:latin typeface="Consolas" panose="020B0609020204030204" pitchFamily="49" charset="0"/>
              </a:rPr>
              <a:t>bazei</a:t>
            </a:r>
            <a:r>
              <a:rPr lang="en-US" sz="3200" b="1" i="1" dirty="0">
                <a:latin typeface="Consolas" panose="020B0609020204030204" pitchFamily="49" charset="0"/>
              </a:rPr>
              <a:t> generale de cod</a:t>
            </a:r>
            <a:r>
              <a:rPr lang="ro-RO" sz="3200" b="1" i="1" dirty="0">
                <a:latin typeface="Consolas" panose="020B0609020204030204" pitchFamily="49" charset="0"/>
              </a:rPr>
              <a:t>.</a:t>
            </a:r>
          </a:p>
          <a:p>
            <a:pPr marL="533400" indent="-533400">
              <a:lnSpc>
                <a:spcPct val="150000"/>
              </a:lnSpc>
              <a:buClr>
                <a:schemeClr val="accent3">
                  <a:lumMod val="50000"/>
                </a:schemeClr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b="1" i="1" dirty="0">
                <a:latin typeface="Consolas" panose="020B0609020204030204" pitchFamily="49" charset="0"/>
              </a:rPr>
              <a:t>Cod care </a:t>
            </a:r>
            <a:r>
              <a:rPr lang="en-US" sz="3200" b="1" i="1" dirty="0" err="1">
                <a:latin typeface="Consolas" panose="020B0609020204030204" pitchFamily="49" charset="0"/>
              </a:rPr>
              <a:t>este</a:t>
            </a:r>
            <a:r>
              <a:rPr lang="en-US" sz="3200" b="1" i="1" dirty="0"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</a:rPr>
              <a:t>mai</a:t>
            </a:r>
            <a:r>
              <a:rPr lang="en-US" sz="3200" b="1" i="1" dirty="0"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</a:rPr>
              <a:t>ușor</a:t>
            </a:r>
            <a:r>
              <a:rPr lang="en-US" sz="3200" b="1" i="1" dirty="0">
                <a:latin typeface="Consolas" panose="020B0609020204030204" pitchFamily="49" charset="0"/>
              </a:rPr>
              <a:t> de </a:t>
            </a:r>
            <a:r>
              <a:rPr lang="en-US" sz="3200" b="1" i="1" dirty="0" err="1">
                <a:latin typeface="Consolas" panose="020B0609020204030204" pitchFamily="49" charset="0"/>
              </a:rPr>
              <a:t>citit</a:t>
            </a:r>
            <a:r>
              <a:rPr lang="ro-RO" sz="3200" b="1" i="1" dirty="0">
                <a:latin typeface="Consolas" panose="020B0609020204030204" pitchFamily="49" charset="0"/>
              </a:rPr>
              <a:t>.</a:t>
            </a:r>
          </a:p>
          <a:p>
            <a:pPr marL="533400" indent="-533400">
              <a:lnSpc>
                <a:spcPct val="150000"/>
              </a:lnSpc>
              <a:buClr>
                <a:schemeClr val="accent3">
                  <a:lumMod val="50000"/>
                </a:schemeClr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b="1" i="1" dirty="0">
                <a:latin typeface="Consolas" panose="020B0609020204030204" pitchFamily="49" charset="0"/>
              </a:rPr>
              <a:t>O </a:t>
            </a:r>
            <a:r>
              <a:rPr lang="en-US" sz="3200" b="1" i="1" dirty="0" err="1">
                <a:latin typeface="Consolas" panose="020B0609020204030204" pitchFamily="49" charset="0"/>
              </a:rPr>
              <a:t>accelerare</a:t>
            </a:r>
            <a:r>
              <a:rPr lang="en-US" sz="3200" b="1" i="1" dirty="0"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</a:rPr>
              <a:t>mai</a:t>
            </a:r>
            <a:r>
              <a:rPr lang="en-US" sz="3200" b="1" i="1" dirty="0"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</a:rPr>
              <a:t>rapidă</a:t>
            </a:r>
            <a:r>
              <a:rPr lang="en-US" sz="3200" b="1" i="1" dirty="0"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</a:rPr>
              <a:t>pentru</a:t>
            </a:r>
            <a:r>
              <a:rPr lang="en-US" sz="3200" b="1" i="1" dirty="0"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</a:rPr>
              <a:t>noii</a:t>
            </a:r>
            <a:r>
              <a:rPr lang="en-US" sz="3200" b="1" i="1" dirty="0"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</a:rPr>
              <a:t>membri</a:t>
            </a:r>
            <a:r>
              <a:rPr lang="en-US" sz="3200" b="1" i="1" dirty="0">
                <a:latin typeface="Consolas" panose="020B0609020204030204" pitchFamily="49" charset="0"/>
              </a:rPr>
              <a:t> ai </a:t>
            </a:r>
            <a:r>
              <a:rPr lang="en-US" sz="3200" b="1" i="1" dirty="0" err="1">
                <a:latin typeface="Consolas" panose="020B0609020204030204" pitchFamily="49" charset="0"/>
              </a:rPr>
              <a:t>proiectului</a:t>
            </a:r>
            <a:r>
              <a:rPr lang="ro-RO" sz="3200" b="1" i="1" dirty="0">
                <a:latin typeface="Consolas" panose="020B0609020204030204" pitchFamily="49" charset="0"/>
              </a:rPr>
              <a:t>.</a:t>
            </a:r>
          </a:p>
          <a:p>
            <a:pPr marL="533400" indent="-533400">
              <a:lnSpc>
                <a:spcPct val="150000"/>
              </a:lnSpc>
              <a:buClr>
                <a:schemeClr val="accent3">
                  <a:lumMod val="50000"/>
                </a:schemeClr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b="1" i="1" dirty="0" err="1">
                <a:latin typeface="Consolas" panose="020B0609020204030204" pitchFamily="49" charset="0"/>
              </a:rPr>
              <a:t>Mentenabilitate</a:t>
            </a:r>
            <a:r>
              <a:rPr lang="en-US" sz="3200" b="1" i="1" dirty="0"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</a:rPr>
              <a:t>și</a:t>
            </a:r>
            <a:r>
              <a:rPr lang="en-US" sz="3200" b="1" i="1" dirty="0"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</a:rPr>
              <a:t>depanare</a:t>
            </a:r>
            <a:r>
              <a:rPr lang="en-US" sz="3200" b="1" i="1" dirty="0"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latin typeface="Consolas" panose="020B0609020204030204" pitchFamily="49" charset="0"/>
              </a:rPr>
              <a:t>îmbunătățite</a:t>
            </a:r>
            <a:r>
              <a:rPr lang="ro-RO" sz="3200" b="1" i="1" dirty="0">
                <a:latin typeface="Consolas" panose="020B0609020204030204" pitchFamily="49" charset="0"/>
              </a:rPr>
              <a:t>.</a:t>
            </a:r>
            <a:endParaRPr lang="en-US" sz="3200" b="1" i="1" dirty="0">
              <a:latin typeface="Consolas" panose="020B0609020204030204" pitchFamily="49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9ED870-08A2-5385-17D0-BCFE64323E53}"/>
              </a:ext>
            </a:extLst>
          </p:cNvPr>
          <p:cNvSpPr/>
          <p:nvPr/>
        </p:nvSpPr>
        <p:spPr>
          <a:xfrm>
            <a:off x="7721601" y="98409"/>
            <a:ext cx="8394700" cy="2276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/>
            <a:endParaRPr lang="ro-RO" sz="1800" b="1" i="1" kern="100" dirty="0">
              <a:solidFill>
                <a:srgbClr val="000000"/>
              </a:solidFill>
              <a:effectLst/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endParaRPr lang="ro-RO" b="1" i="1" kern="100" dirty="0">
              <a:solidFill>
                <a:srgbClr val="000000"/>
              </a:solidFill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ro-RO" sz="2800" b="1" i="1" kern="100" dirty="0">
                <a:solidFill>
                  <a:srgbClr val="0066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MATCH (boss)-[:MANAGES*0..3]-&gt;(sub),</a:t>
            </a:r>
            <a:endParaRPr lang="en-US" sz="2800" b="1" i="1" kern="100" dirty="0">
              <a:solidFill>
                <a:srgbClr val="006600"/>
              </a:solidFill>
              <a:effectLst/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ro-RO" sz="2800" b="1" i="1" kern="100" dirty="0">
                <a:solidFill>
                  <a:srgbClr val="0066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	(sub)-[:MANAGES*1..3]-&gt;(report)</a:t>
            </a:r>
            <a:endParaRPr lang="en-US" sz="2800" b="1" i="1" kern="100" dirty="0">
              <a:solidFill>
                <a:srgbClr val="006600"/>
              </a:solidFill>
              <a:effectLst/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ro-RO" sz="2800" b="1" i="1" kern="100" dirty="0">
                <a:solidFill>
                  <a:srgbClr val="0066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WHERE boss.name = “John Doe”</a:t>
            </a:r>
            <a:endParaRPr lang="en-US" sz="2800" b="1" i="1" kern="100" dirty="0">
              <a:solidFill>
                <a:srgbClr val="006600"/>
              </a:solidFill>
              <a:effectLst/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ro-RO" sz="2800" b="1" i="1" kern="100" dirty="0">
                <a:solidFill>
                  <a:srgbClr val="0066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RETURN sub.name AS Subordinate, </a:t>
            </a:r>
            <a:endParaRPr lang="en-US" sz="2800" b="1" i="1" kern="100" dirty="0">
              <a:solidFill>
                <a:srgbClr val="006600"/>
              </a:solidFill>
              <a:effectLst/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ro-RO" sz="2800" b="1" i="1" kern="100" dirty="0">
                <a:solidFill>
                  <a:srgbClr val="0066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count(report) AS Total</a:t>
            </a:r>
            <a:endParaRPr lang="en-US" sz="2800" b="1" i="1" kern="100" dirty="0">
              <a:solidFill>
                <a:srgbClr val="006600"/>
              </a:solidFill>
              <a:effectLst/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ro-RO" sz="1800" i="1" kern="1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i="1" kern="100" dirty="0">
              <a:solidFill>
                <a:srgbClr val="000000"/>
              </a:solidFill>
              <a:effectLst/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7375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31D2C6-ACC9-D3D4-0BC0-10E5C14C9751}"/>
              </a:ext>
            </a:extLst>
          </p:cNvPr>
          <p:cNvSpPr txBox="1"/>
          <p:nvPr/>
        </p:nvSpPr>
        <p:spPr>
          <a:xfrm>
            <a:off x="764540" y="1319451"/>
            <a:ext cx="14554200" cy="73904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Utilizarea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UNWIND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 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listă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liste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UNWIND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 fi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înlănțuite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derula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elementele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listei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imbricate.</a:t>
            </a:r>
          </a:p>
          <a:p>
            <a:pPr marL="720725">
              <a:lnSpc>
                <a:spcPct val="150000"/>
              </a:lnSpc>
            </a:pP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WITH [[1, 2], [3, 4], 5] AS nested</a:t>
            </a:r>
          </a:p>
          <a:p>
            <a:pPr marL="720725">
              <a:lnSpc>
                <a:spcPct val="150000"/>
              </a:lnSpc>
            </a:pP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UNWIND nested AS x</a:t>
            </a:r>
          </a:p>
          <a:p>
            <a:pPr marL="720725">
              <a:lnSpc>
                <a:spcPct val="150000"/>
              </a:lnSpc>
            </a:pP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UNWIND x AS y</a:t>
            </a:r>
          </a:p>
          <a:p>
            <a:pPr marL="720725">
              <a:lnSpc>
                <a:spcPct val="150000"/>
              </a:lnSpc>
            </a:pP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y</a:t>
            </a:r>
          </a:p>
          <a:p>
            <a:pPr marL="457200" indent="-457200">
              <a:lnSpc>
                <a:spcPct val="15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Primul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UNWIND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rezultă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rânduri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fiecare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dintre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conține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element din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lista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originală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dintre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două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sunt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liste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anume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[1, 2], [3, 4]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  <a:endParaRPr lang="ro-RO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Apoi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doilea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UNWIND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operează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fiecare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dintre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aceste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rânduri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rând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rezultând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cinci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rânduri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F9C5B9-4AF4-E09F-908D-025661832885}"/>
              </a:ext>
            </a:extLst>
          </p:cNvPr>
          <p:cNvSpPr txBox="1"/>
          <p:nvPr/>
        </p:nvSpPr>
        <p:spPr>
          <a:xfrm>
            <a:off x="5423535" y="466844"/>
            <a:ext cx="41090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Utilizarea</a:t>
            </a:r>
            <a:r>
              <a:rPr lang="en-US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UNWIND</a:t>
            </a:r>
          </a:p>
        </p:txBody>
      </p:sp>
    </p:spTree>
    <p:extLst>
      <p:ext uri="{BB962C8B-B14F-4D97-AF65-F5344CB8AC3E}">
        <p14:creationId xmlns:p14="http://schemas.microsoft.com/office/powerpoint/2010/main" val="21834911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D365F8-1A73-B474-45FB-6AA8FA489812}"/>
              </a:ext>
            </a:extLst>
          </p:cNvPr>
          <p:cNvSpPr txBox="1"/>
          <p:nvPr/>
        </p:nvSpPr>
        <p:spPr>
          <a:xfrm>
            <a:off x="702310" y="1213902"/>
            <a:ext cx="15011400" cy="66518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clauză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sine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Face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clauzele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OPTIONAL MATCH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În cadrul 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OPTIONAL MATCH</a:t>
            </a:r>
            <a:r>
              <a:rPr lang="ro-RO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adaugă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constrângeri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modelele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descrise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o-RO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filtr</a:t>
            </a:r>
            <a:r>
              <a:rPr lang="ro-RO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ează</a:t>
            </a:r>
            <a:r>
              <a:rPr lang="ro-RO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rezultatele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după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terminarea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potrivirii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cazul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filtrează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rezultatele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cazul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multor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clauze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OPTIONAL MATCH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predicatul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WHERE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întotdeauna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modelelor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din MATCH direct precedent OPTIONAL MATCH. </a:t>
            </a:r>
            <a:endParaRPr lang="ro-RO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Atât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rezultatele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performanța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pot fi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afectate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dacă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WHERE</a:t>
            </a:r>
            <a:endParaRPr lang="ro-RO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sunt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incluse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clauza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MATCH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greșită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A5183C-C71E-3872-21F0-55A53F981EA8}"/>
              </a:ext>
            </a:extLst>
          </p:cNvPr>
          <p:cNvSpPr txBox="1"/>
          <p:nvPr/>
        </p:nvSpPr>
        <p:spPr>
          <a:xfrm>
            <a:off x="5648960" y="404614"/>
            <a:ext cx="3416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Clauza</a:t>
            </a:r>
            <a:r>
              <a:rPr lang="en-US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WHERE</a:t>
            </a:r>
          </a:p>
        </p:txBody>
      </p:sp>
    </p:spTree>
    <p:extLst>
      <p:ext uri="{BB962C8B-B14F-4D97-AF65-F5344CB8AC3E}">
        <p14:creationId xmlns:p14="http://schemas.microsoft.com/office/powerpoint/2010/main" val="5596555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85EF8C-1D2C-343F-1EA2-6BC879332A76}"/>
              </a:ext>
            </a:extLst>
          </p:cNvPr>
          <p:cNvSpPr txBox="1"/>
          <p:nvPr/>
        </p:nvSpPr>
        <p:spPr>
          <a:xfrm>
            <a:off x="857250" y="1354772"/>
            <a:ext cx="14356080" cy="36971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SKIP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definește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rând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înceapă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includerea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rândurilor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rezultat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Folosind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SKIP,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setul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rezultate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tăiat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sus. </a:t>
            </a:r>
            <a:endParaRPr lang="ro-RO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Ordinea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rezultatului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trebuie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specific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 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ORDER BY.</a:t>
            </a:r>
            <a:endParaRPr lang="ro-RO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SKIP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acceptă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orice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expresie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evaluează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un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întreg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pozitiv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 se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referă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noduri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relații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A5FBE4-09DB-0778-1FEF-AE3D2D7E14A2}"/>
              </a:ext>
            </a:extLst>
          </p:cNvPr>
          <p:cNvSpPr txBox="1"/>
          <p:nvPr/>
        </p:nvSpPr>
        <p:spPr>
          <a:xfrm>
            <a:off x="3652520" y="5340694"/>
            <a:ext cx="4645660" cy="298543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(n)</a:t>
            </a:r>
          </a:p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n.name</a:t>
            </a:r>
          </a:p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ORDER BY n.name</a:t>
            </a:r>
          </a:p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SKIP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7543DB-42A3-EAEF-6E0A-A583C5190519}"/>
              </a:ext>
            </a:extLst>
          </p:cNvPr>
          <p:cNvSpPr txBox="1"/>
          <p:nvPr/>
        </p:nvSpPr>
        <p:spPr>
          <a:xfrm>
            <a:off x="6238240" y="419685"/>
            <a:ext cx="14655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SKIP</a:t>
            </a:r>
            <a:endParaRPr lang="en-US" sz="3600" b="1" i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322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E0ABCF-33B8-B4E1-B15A-C0412D6CCF47}"/>
              </a:ext>
            </a:extLst>
          </p:cNvPr>
          <p:cNvSpPr txBox="1"/>
          <p:nvPr/>
        </p:nvSpPr>
        <p:spPr>
          <a:xfrm>
            <a:off x="736600" y="1111194"/>
            <a:ext cx="14499273" cy="470898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Listele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căile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sunt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concepte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cheie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Cypher. </a:t>
            </a:r>
            <a:endParaRPr lang="ro-RO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Poate</a:t>
            </a:r>
            <a:r>
              <a:rPr lang="ro-RO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folosită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actualiza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date, cum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executarea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comenzilor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actualizare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elemente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dintr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 cale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 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listă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creată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agregare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Contextul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variabil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din </a:t>
            </a:r>
            <a:r>
              <a:rPr lang="ro-RO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parantezele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FOREACH</a:t>
            </a:r>
            <a:r>
              <a:rPr lang="ro-RO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separat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din afara </a:t>
            </a:r>
            <a:r>
              <a:rPr lang="ro-RO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instrucțiunii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o-RO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ro-RO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</a:t>
            </a:r>
            <a:r>
              <a:rPr lang="ro-RO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ăm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variabilă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nod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într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-un FOREACH, nu </a:t>
            </a:r>
            <a:r>
              <a:rPr lang="ro-RO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o-RO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folosi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afara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instrucțiunii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foreach,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decât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dacă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face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potrivi</a:t>
            </a:r>
            <a:r>
              <a:rPr lang="ro-RO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găsi</a:t>
            </a:r>
            <a:r>
              <a:rPr lang="ro-RO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variabila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Între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paranteze</a:t>
            </a:r>
            <a:r>
              <a:rPr lang="ro-RO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FOREACH, </a:t>
            </a:r>
            <a:r>
              <a:rPr lang="ro-RO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 fi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oricare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dintre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comenzile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actualizare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  SET, REMOVE, CREATE, MERGE, DELETE</a:t>
            </a:r>
            <a:r>
              <a:rPr lang="ro-RO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FOREACH.</a:t>
            </a:r>
            <a:endParaRPr lang="ro-RO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ro-RO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Pentru 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executa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comandă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suplimentară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MATCH</a:t>
            </a:r>
            <a:r>
              <a:rPr lang="ro-RO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fiecare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element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dintr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listă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o-RO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este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potrivită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clauza</a:t>
            </a:r>
            <a:r>
              <a:rPr lang="ro-RO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UNWIND</a:t>
            </a:r>
            <a:r>
              <a:rPr lang="ro-RO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FE2038-06C2-6DC3-8783-BB36FFEB9EC5}"/>
              </a:ext>
            </a:extLst>
          </p:cNvPr>
          <p:cNvSpPr txBox="1"/>
          <p:nvPr/>
        </p:nvSpPr>
        <p:spPr>
          <a:xfrm>
            <a:off x="4667250" y="223371"/>
            <a:ext cx="41567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Clauza</a:t>
            </a:r>
            <a:r>
              <a:rPr lang="en-US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FOREACH</a:t>
            </a:r>
            <a:r>
              <a:rPr lang="ro-RO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BBA0B5-5A5E-5481-8A18-76EF31050322}"/>
              </a:ext>
            </a:extLst>
          </p:cNvPr>
          <p:cNvSpPr txBox="1"/>
          <p:nvPr/>
        </p:nvSpPr>
        <p:spPr>
          <a:xfrm>
            <a:off x="736600" y="6066234"/>
            <a:ext cx="15180945" cy="273921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Această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interogare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proprietatea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marked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toate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nodurile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de-a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lungul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54013" lvl="1">
              <a:lnSpc>
                <a:spcPct val="150000"/>
              </a:lnSpc>
            </a:pP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p=(start)-[*]-&gt;(finish)</a:t>
            </a:r>
          </a:p>
          <a:p>
            <a:pPr marL="354013" lvl="1">
              <a:lnSpc>
                <a:spcPct val="150000"/>
              </a:lnSpc>
            </a:pP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 start.name = 'A' AND finish.name = 'D'</a:t>
            </a:r>
          </a:p>
          <a:p>
            <a:pPr marL="354013" lvl="1">
              <a:lnSpc>
                <a:spcPct val="150000"/>
              </a:lnSpc>
            </a:pP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FOREACH (n IN nodes(p) | SET </a:t>
            </a:r>
            <a:r>
              <a:rPr lang="en-US" sz="32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n.marked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true)</a:t>
            </a:r>
            <a:endParaRPr lang="en-US" b="1" i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6957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BD20F3-3F29-2B17-05E3-248CE092128C}"/>
              </a:ext>
            </a:extLst>
          </p:cNvPr>
          <p:cNvSpPr txBox="1"/>
          <p:nvPr/>
        </p:nvSpPr>
        <p:spPr>
          <a:xfrm>
            <a:off x="1206500" y="1299865"/>
            <a:ext cx="14058900" cy="6494085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subinterogare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Cypher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apelată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dintr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interogare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exterioară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inclusă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execută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propriul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domeniu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aplicare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așa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definit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200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ro-RO" sz="3200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9500" indent="-457200"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ubinterogări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CALL</a:t>
            </a:r>
          </a:p>
          <a:p>
            <a:pPr marL="1079500" indent="-457200"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9500" indent="-457200"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Subinterogări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CALL</a:t>
            </a:r>
            <a:r>
              <a:rPr lang="ro-RO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{…}</a:t>
            </a:r>
            <a:r>
              <a:rPr lang="ro-RO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IN TRANSATIONS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9500" indent="-457200"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9500" indent="-457200"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Subinterogări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EXIST</a:t>
            </a:r>
            <a:r>
              <a:rPr lang="ro-RO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US" sz="3200" b="1" i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079500" indent="-457200"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9500" indent="-457200"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Subinterogări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COUNT</a:t>
            </a:r>
          </a:p>
          <a:p>
            <a:pPr marL="1079500" indent="-457200"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9500" indent="-457200"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Subinterogări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COLLECT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76DD2-6605-F8A9-70A8-B32A041BD0C5}"/>
              </a:ext>
            </a:extLst>
          </p:cNvPr>
          <p:cNvSpPr txBox="1"/>
          <p:nvPr/>
        </p:nvSpPr>
        <p:spPr>
          <a:xfrm>
            <a:off x="6089650" y="285234"/>
            <a:ext cx="4076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SUBINTEROGĂRI</a:t>
            </a:r>
          </a:p>
        </p:txBody>
      </p:sp>
    </p:spTree>
    <p:extLst>
      <p:ext uri="{BB962C8B-B14F-4D97-AF65-F5344CB8AC3E}">
        <p14:creationId xmlns:p14="http://schemas.microsoft.com/office/powerpoint/2010/main" val="41636125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18A931-C2D8-0EE0-62ED-8E82A451AA7E}"/>
              </a:ext>
            </a:extLst>
          </p:cNvPr>
          <p:cNvSpPr txBox="1"/>
          <p:nvPr/>
        </p:nvSpPr>
        <p:spPr>
          <a:xfrm>
            <a:off x="347982" y="1093932"/>
            <a:ext cx="8038464" cy="156966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//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subinterogare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CALL</a:t>
            </a: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executată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fiecare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rând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//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Subinterogarea</a:t>
            </a: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CALL</a:t>
            </a: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execută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fiecare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rând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 care o </a:t>
            </a: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specifică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clauza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UNWIND.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9FE1A-C4D0-0D4C-1750-E105B5A60EDA}"/>
              </a:ext>
            </a:extLst>
          </p:cNvPr>
          <p:cNvSpPr txBox="1"/>
          <p:nvPr/>
        </p:nvSpPr>
        <p:spPr>
          <a:xfrm>
            <a:off x="4693920" y="213287"/>
            <a:ext cx="55149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Subinterogare</a:t>
            </a:r>
            <a:r>
              <a:rPr lang="ro-RO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</a:t>
            </a:r>
            <a:r>
              <a:rPr lang="en-US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</a:t>
            </a:r>
            <a:r>
              <a:rPr lang="ro-RO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96877F-6C7E-14DA-D05D-CD395198C34A}"/>
              </a:ext>
            </a:extLst>
          </p:cNvPr>
          <p:cNvSpPr txBox="1"/>
          <p:nvPr/>
        </p:nvSpPr>
        <p:spPr>
          <a:xfrm>
            <a:off x="259716" y="2987516"/>
            <a:ext cx="8126730" cy="255454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UNWIND [0, 1, 2] AS x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CALL {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RETURN 'hello' AS </a:t>
            </a:r>
            <a:r>
              <a:rPr lang="en-US" sz="32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innerReturn</a:t>
            </a:r>
            <a:endParaRPr lang="en-US" sz="3200" b="1" i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lang="en-US" sz="32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innerReturn</a:t>
            </a:r>
            <a:endParaRPr lang="en-US" b="1" i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22D1B9-40A1-3057-91A1-D5A4356E127E}"/>
              </a:ext>
            </a:extLst>
          </p:cNvPr>
          <p:cNvSpPr txBox="1"/>
          <p:nvPr/>
        </p:nvSpPr>
        <p:spPr>
          <a:xfrm>
            <a:off x="8861424" y="1093932"/>
            <a:ext cx="7179312" cy="138499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// La f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iecare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execuție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subinterogări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CALL 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// se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poate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observa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modificări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față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execuțiile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//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anterioare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24A191-3B31-C6DD-97A3-BBC60D112C7D}"/>
              </a:ext>
            </a:extLst>
          </p:cNvPr>
          <p:cNvSpPr txBox="1"/>
          <p:nvPr/>
        </p:nvSpPr>
        <p:spPr>
          <a:xfrm>
            <a:off x="8861424" y="2663592"/>
            <a:ext cx="7046594" cy="517064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UNWIND [0, 1, 2] AS x</a:t>
            </a:r>
          </a:p>
          <a:p>
            <a:r>
              <a:rPr lang="en-US" sz="30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CALL {</a:t>
            </a:r>
          </a:p>
          <a:p>
            <a:r>
              <a:rPr lang="en-US" sz="30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MATCH (</a:t>
            </a:r>
            <a:r>
              <a:rPr lang="en-US" sz="30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n:Counter</a:t>
            </a:r>
            <a:r>
              <a:rPr lang="en-US" sz="30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30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SET </a:t>
            </a:r>
            <a:r>
              <a:rPr lang="en-US" sz="30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n.count</a:t>
            </a:r>
            <a:r>
              <a:rPr lang="en-US" sz="30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30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n.count</a:t>
            </a:r>
            <a:r>
              <a:rPr lang="en-US" sz="30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+ 1</a:t>
            </a:r>
          </a:p>
          <a:p>
            <a:r>
              <a:rPr lang="en-US" sz="30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RETURN </a:t>
            </a:r>
            <a:r>
              <a:rPr lang="en-US" sz="30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n.count</a:t>
            </a:r>
            <a:r>
              <a:rPr lang="en-US" sz="30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AS</a:t>
            </a:r>
            <a:r>
              <a:rPr lang="ro-RO" sz="30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0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innerCount</a:t>
            </a:r>
            <a:endParaRPr lang="en-US" sz="3000" b="1" i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30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US" sz="30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WITH </a:t>
            </a:r>
            <a:r>
              <a:rPr lang="en-US" sz="30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innerCount</a:t>
            </a:r>
            <a:endParaRPr lang="en-US" sz="3000" b="1" i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30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(</a:t>
            </a:r>
            <a:r>
              <a:rPr lang="en-US" sz="30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n:Counter</a:t>
            </a:r>
            <a:r>
              <a:rPr lang="en-US" sz="30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30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</a:p>
          <a:p>
            <a:r>
              <a:rPr lang="en-US" sz="30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30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innerCount</a:t>
            </a:r>
            <a:r>
              <a:rPr lang="en-US" sz="30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30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30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n.count</a:t>
            </a:r>
            <a:r>
              <a:rPr lang="en-US" sz="30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AS </a:t>
            </a:r>
            <a:r>
              <a:rPr lang="en-US" sz="30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totalCount</a:t>
            </a:r>
            <a:endParaRPr lang="en-US" sz="3000" b="1" i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464A93-D54E-E2D1-A437-39D7A5A9DA77}"/>
              </a:ext>
            </a:extLst>
          </p:cNvPr>
          <p:cNvSpPr txBox="1"/>
          <p:nvPr/>
        </p:nvSpPr>
        <p:spPr>
          <a:xfrm>
            <a:off x="1209674" y="5865985"/>
            <a:ext cx="5522596" cy="304698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UNWIND [0, 1, 2] AS x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CALL {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WITH x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RETURN x * 10 AS y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x, y</a:t>
            </a:r>
          </a:p>
        </p:txBody>
      </p:sp>
    </p:spTree>
    <p:extLst>
      <p:ext uri="{BB962C8B-B14F-4D97-AF65-F5344CB8AC3E}">
        <p14:creationId xmlns:p14="http://schemas.microsoft.com/office/powerpoint/2010/main" val="396910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2C42A7-38C3-B241-D62A-B6897B7ACE0E}"/>
              </a:ext>
            </a:extLst>
          </p:cNvPr>
          <p:cNvSpPr txBox="1"/>
          <p:nvPr/>
        </p:nvSpPr>
        <p:spPr>
          <a:xfrm>
            <a:off x="125730" y="897791"/>
            <a:ext cx="15864840" cy="56323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Subinterogările</a:t>
            </a:r>
            <a:r>
              <a:rPr lang="ro-RO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CALL pot fi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executate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tranzacții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interne separate,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producând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comite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intermediare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o-RO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Acest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lucru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poate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 util </a:t>
            </a:r>
            <a:r>
              <a:rPr lang="ro-RO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efectua</a:t>
            </a:r>
            <a:r>
              <a:rPr lang="ro-RO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unui volum mare de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operațiuni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scriere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cum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actualizări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lot,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importuri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ștergeri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executa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subinterogare</a:t>
            </a:r>
            <a:r>
              <a:rPr lang="ro-RO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CALL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tranzacții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separate, </a:t>
            </a:r>
            <a:r>
              <a:rPr lang="ro-RO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adăug</a:t>
            </a:r>
            <a:r>
              <a:rPr lang="ro-RO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modificatorul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TRANSACTIONS</a:t>
            </a:r>
            <a:r>
              <a:rPr lang="ro-RO" sz="30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după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subinterogare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o-RO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deschide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tranzacție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exterioară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raporta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statisticile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acumulate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tranzacțiile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interne (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noduri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create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șterse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relații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etc.)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reuși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eșuează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funcție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rezultatele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acelor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tranzacții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interne.</a:t>
            </a:r>
            <a:endParaRPr lang="ro-RO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 implicit,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tranzacțiile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interne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grupează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loturi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1000 de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rânduri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o-RO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Anularea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tranzacției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exterioare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anula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interioare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o-RO" sz="3000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o-RO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 { …​ } IN TRANSACTIONS</a:t>
            </a:r>
            <a:r>
              <a:rPr lang="ro-RO" sz="30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permisă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numai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tranzacții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implicite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5E01C4-EE83-AD8C-6FD2-EC851B8DBCAD}"/>
              </a:ext>
            </a:extLst>
          </p:cNvPr>
          <p:cNvSpPr txBox="1"/>
          <p:nvPr/>
        </p:nvSpPr>
        <p:spPr>
          <a:xfrm>
            <a:off x="1903095" y="6645771"/>
            <a:ext cx="4189095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(n)</a:t>
            </a:r>
          </a:p>
          <a:p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CALL {</a:t>
            </a:r>
          </a:p>
          <a:p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WITH n</a:t>
            </a:r>
          </a:p>
          <a:p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DETACH DELETE n</a:t>
            </a:r>
          </a:p>
          <a:p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 IN TRANSACTIONS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3D1DAD-19D6-4B4C-7841-D5BADC272D91}"/>
              </a:ext>
            </a:extLst>
          </p:cNvPr>
          <p:cNvSpPr txBox="1"/>
          <p:nvPr/>
        </p:nvSpPr>
        <p:spPr>
          <a:xfrm>
            <a:off x="5097780" y="251460"/>
            <a:ext cx="6724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 </a:t>
            </a:r>
            <a:r>
              <a:rPr lang="en-US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{ …​ } </a:t>
            </a:r>
            <a:r>
              <a:rPr lang="ro-RO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TRANSACTIONS</a:t>
            </a:r>
            <a:endParaRPr lang="en-US" sz="3600" b="1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D1949D-E437-80BB-346A-1423543A6A24}"/>
              </a:ext>
            </a:extLst>
          </p:cNvPr>
          <p:cNvSpPr txBox="1"/>
          <p:nvPr/>
        </p:nvSpPr>
        <p:spPr>
          <a:xfrm>
            <a:off x="6436203" y="6645771"/>
            <a:ext cx="7455217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(</a:t>
            </a:r>
            <a:r>
              <a:rPr lang="en-US" sz="28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n:Label</a:t>
            </a:r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WHERE </a:t>
            </a:r>
            <a:r>
              <a:rPr lang="en-US" sz="28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n.prop</a:t>
            </a:r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&gt; 100</a:t>
            </a:r>
          </a:p>
          <a:p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CALL {</a:t>
            </a:r>
          </a:p>
          <a:p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WITH n</a:t>
            </a:r>
          </a:p>
          <a:p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DETACH DELETE n</a:t>
            </a:r>
          </a:p>
          <a:p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 IN TRANSACTIONS</a:t>
            </a:r>
          </a:p>
        </p:txBody>
      </p:sp>
    </p:spTree>
    <p:extLst>
      <p:ext uri="{BB962C8B-B14F-4D97-AF65-F5344CB8AC3E}">
        <p14:creationId xmlns:p14="http://schemas.microsoft.com/office/powerpoint/2010/main" val="33462575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EE9BB9-3D73-95B1-99D8-78D346D9540C}"/>
              </a:ext>
            </a:extLst>
          </p:cNvPr>
          <p:cNvSpPr txBox="1"/>
          <p:nvPr/>
        </p:nvSpPr>
        <p:spPr>
          <a:xfrm>
            <a:off x="467201" y="1109514"/>
            <a:ext cx="11081385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(</a:t>
            </a:r>
            <a:r>
              <a:rPr lang="en-US" sz="32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person:Person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 EXISTS {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MATCH (person)-[:HAS_DOG]-&gt;(</a:t>
            </a:r>
            <a:r>
              <a:rPr lang="en-US" sz="32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dog:Dog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WHERE person.name = dog.name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person.name AS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C3AC0D-C615-E095-B867-7FFD7D5B22DC}"/>
              </a:ext>
            </a:extLst>
          </p:cNvPr>
          <p:cNvSpPr txBox="1"/>
          <p:nvPr/>
        </p:nvSpPr>
        <p:spPr>
          <a:xfrm>
            <a:off x="4897755" y="278517"/>
            <a:ext cx="52635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36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Subinetrogarea</a:t>
            </a:r>
            <a:r>
              <a:rPr lang="ro-RO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626A65-532C-1973-E613-A2C86D8021F6}"/>
              </a:ext>
            </a:extLst>
          </p:cNvPr>
          <p:cNvSpPr txBox="1"/>
          <p:nvPr/>
        </p:nvSpPr>
        <p:spPr>
          <a:xfrm>
            <a:off x="7015162" y="4341168"/>
            <a:ext cx="9478328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(</a:t>
            </a:r>
            <a:r>
              <a:rPr lang="en-US" sz="32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person:Person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 EXISTS {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MATCH (person)-[:HAS_DOG]&gt;(</a:t>
            </a:r>
            <a:r>
              <a:rPr lang="en-US" sz="32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dog:Dog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WHERE EXISTS {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MATCH (dog)-[:HAS_TOY]-&gt;(</a:t>
            </a:r>
            <a:r>
              <a:rPr lang="en-US" sz="32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toy:Toy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WHERE toy.name = 'Banana'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person.name AS name</a:t>
            </a:r>
            <a:endParaRPr lang="en-US" b="1" i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12BD1E-7582-5168-1A3F-73AFCE30BCCF}"/>
              </a:ext>
            </a:extLst>
          </p:cNvPr>
          <p:cNvSpPr txBox="1"/>
          <p:nvPr/>
        </p:nvSpPr>
        <p:spPr>
          <a:xfrm>
            <a:off x="467201" y="5220970"/>
            <a:ext cx="6310789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(</a:t>
            </a:r>
            <a:r>
              <a:rPr lang="en-US" sz="32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person:Person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person.name AS name, EXISTS {</a:t>
            </a:r>
          </a:p>
          <a:p>
            <a:pPr marL="1439863" indent="-1439863"/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MATCH (person)-</a:t>
            </a:r>
            <a:r>
              <a:rPr lang="ro-RO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[:HAS_DOG]-&gt;(:Dog)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 AS </a:t>
            </a:r>
            <a:r>
              <a:rPr lang="en-US" sz="32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hasDog</a:t>
            </a:r>
            <a:endParaRPr lang="en-US" sz="3200" b="1" i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9491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3F0DD9-8576-14EA-D3D0-263817619A0E}"/>
              </a:ext>
            </a:extLst>
          </p:cNvPr>
          <p:cNvSpPr txBox="1"/>
          <p:nvPr/>
        </p:nvSpPr>
        <p:spPr>
          <a:xfrm>
            <a:off x="265429" y="1131838"/>
            <a:ext cx="8686800" cy="50167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ro-RO" sz="3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// </a:t>
            </a:r>
            <a:r>
              <a:rPr lang="ro-RO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 clauza WITH 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WITH 'Peter' as name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(</a:t>
            </a:r>
            <a:r>
              <a:rPr lang="en-US" sz="32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person:Person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{name: name})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 EXISTS {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WITH "Ozzy" AS name</a:t>
            </a:r>
          </a:p>
          <a:p>
            <a:pPr marL="5473700" indent="-5473700"/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MATCH (person)-[:HAS_DOG]-&gt;</a:t>
            </a:r>
            <a:r>
              <a:rPr lang="ro-RO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32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d:Dog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WHERE d.name = name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person.name AS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CA6F3-5CFE-B873-5A57-AB8019940EBA}"/>
              </a:ext>
            </a:extLst>
          </p:cNvPr>
          <p:cNvSpPr txBox="1"/>
          <p:nvPr/>
        </p:nvSpPr>
        <p:spPr>
          <a:xfrm>
            <a:off x="9206249" y="1854607"/>
            <a:ext cx="6784322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ro-RO" sz="3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// </a:t>
            </a:r>
            <a:r>
              <a:rPr lang="ro-RO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 clauza RETURN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(</a:t>
            </a:r>
            <a:r>
              <a:rPr lang="en-US" sz="32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person:Person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 EXISTS {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MATCH (person)-[:HAS_DOG]-&gt;(:Dog)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RETURN person.name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person.name AS 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DEB315-32D3-68E4-CD3E-444339DCF428}"/>
              </a:ext>
            </a:extLst>
          </p:cNvPr>
          <p:cNvSpPr txBox="1"/>
          <p:nvPr/>
        </p:nvSpPr>
        <p:spPr>
          <a:xfrm>
            <a:off x="5000625" y="267087"/>
            <a:ext cx="52635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36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Subinetrogarea</a:t>
            </a:r>
            <a:r>
              <a:rPr lang="ro-RO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EXISTS</a:t>
            </a:r>
          </a:p>
        </p:txBody>
      </p:sp>
    </p:spTree>
    <p:extLst>
      <p:ext uri="{BB962C8B-B14F-4D97-AF65-F5344CB8AC3E}">
        <p14:creationId xmlns:p14="http://schemas.microsoft.com/office/powerpoint/2010/main" val="3829110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73FFF9-FC54-7403-F4CD-21298094593D}"/>
              </a:ext>
            </a:extLst>
          </p:cNvPr>
          <p:cNvSpPr txBox="1"/>
          <p:nvPr/>
        </p:nvSpPr>
        <p:spPr>
          <a:xfrm>
            <a:off x="394335" y="1582534"/>
            <a:ext cx="8126730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(</a:t>
            </a:r>
            <a:r>
              <a:rPr lang="en-US" sz="32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person:Person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 COUNT { (person)-[:HAS_DOG]-&gt;(:Dog) } &gt; 1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person.name AS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67F3DF-0DE2-B114-78B7-FDBCA194434D}"/>
              </a:ext>
            </a:extLst>
          </p:cNvPr>
          <p:cNvSpPr txBox="1"/>
          <p:nvPr/>
        </p:nvSpPr>
        <p:spPr>
          <a:xfrm>
            <a:off x="394335" y="4234993"/>
            <a:ext cx="8126730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(</a:t>
            </a:r>
            <a:r>
              <a:rPr lang="en-US" sz="32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person:Person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 COUNT {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(person)-[:HAS_DOG]-&gt;(</a:t>
            </a:r>
            <a:r>
              <a:rPr lang="en-US" sz="32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dog:Dog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WHERE person.name = dog.name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 = 1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person.name AS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5B42C6-5BF9-9955-6B6C-B0719E38580D}"/>
              </a:ext>
            </a:extLst>
          </p:cNvPr>
          <p:cNvSpPr txBox="1"/>
          <p:nvPr/>
        </p:nvSpPr>
        <p:spPr>
          <a:xfrm>
            <a:off x="5309235" y="345847"/>
            <a:ext cx="47263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36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Subinterogări</a:t>
            </a:r>
            <a:r>
              <a:rPr lang="ro-RO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E4A5AB-FEB1-03B0-7927-F7FBB54B7000}"/>
              </a:ext>
            </a:extLst>
          </p:cNvPr>
          <p:cNvSpPr txBox="1"/>
          <p:nvPr/>
        </p:nvSpPr>
        <p:spPr>
          <a:xfrm>
            <a:off x="8738235" y="1943368"/>
            <a:ext cx="7355205" cy="50167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WITH 'Peter' as name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(</a:t>
            </a:r>
            <a:r>
              <a:rPr lang="en-US" sz="32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person:Person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{name: name})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 COUNT {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WITH ‘</a:t>
            </a:r>
            <a:r>
              <a:rPr lang="ro-RO" sz="32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Emm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y’ AS name</a:t>
            </a:r>
          </a:p>
          <a:p>
            <a:pPr marL="2149475" indent="-1166813">
              <a:tabLst>
                <a:tab pos="892175" algn="l"/>
                <a:tab pos="982663" algn="l"/>
              </a:tabLst>
            </a:pP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(person)-[:HAS_DOG]-&gt;</a:t>
            </a:r>
            <a:r>
              <a:rPr lang="ro-RO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32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d:Dog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WHERE d.name = name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 = 1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person.name AS name</a:t>
            </a:r>
          </a:p>
        </p:txBody>
      </p:sp>
    </p:spTree>
    <p:extLst>
      <p:ext uri="{BB962C8B-B14F-4D97-AF65-F5344CB8AC3E}">
        <p14:creationId xmlns:p14="http://schemas.microsoft.com/office/powerpoint/2010/main" val="1058015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1" name="Freeform 2111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0" t="0" r="0" b="0"/>
            <a:pathLst>
              <a:path w="16256000" h="9144000">
                <a:moveTo>
                  <a:pt x="0" y="9144000"/>
                </a:moveTo>
                <a:lnTo>
                  <a:pt x="16256000" y="9144000"/>
                </a:lnTo>
                <a:lnTo>
                  <a:pt x="16256000" y="0"/>
                </a:lnTo>
                <a:lnTo>
                  <a:pt x="0" y="0"/>
                </a:lnTo>
                <a:lnTo>
                  <a:pt x="0" y="9144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12" name="Freeform 2112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0" t="0" r="0" b="0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close/>
                <a:moveTo>
                  <a:pt x="9144000" y="9144000"/>
                </a:move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113" name="Picture 211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noFill/>
        </p:spPr>
      </p:pic>
      <p:sp>
        <p:nvSpPr>
          <p:cNvPr id="2115" name="Rectangle 2115"/>
          <p:cNvSpPr/>
          <p:nvPr/>
        </p:nvSpPr>
        <p:spPr>
          <a:xfrm>
            <a:off x="967854" y="5224600"/>
            <a:ext cx="13179946" cy="35119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marL="533400" indent="-355600">
              <a:lnSpc>
                <a:spcPct val="150000"/>
              </a:lnSpc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600" b="1" i="1" spc="0" baseline="-837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Ușor</a:t>
            </a:r>
            <a:r>
              <a:rPr lang="en-US" sz="3600" b="1" i="1" spc="0" baseline="-837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de </a:t>
            </a:r>
            <a:r>
              <a:rPr lang="en-US" sz="3600" b="1" i="1" spc="0" baseline="-837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modelat</a:t>
            </a:r>
            <a:r>
              <a:rPr lang="en-US" sz="3600" b="1" i="1" spc="0" baseline="-837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1" spc="0" baseline="-837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și</a:t>
            </a:r>
            <a:r>
              <a:rPr lang="en-US" sz="3600" b="1" i="1" spc="0" baseline="-837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1" spc="0" baseline="-837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stocat</a:t>
            </a:r>
            <a:r>
              <a:rPr lang="en-US" sz="3600" b="1" i="1" spc="0" baseline="-837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1" spc="0" baseline="-837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relații</a:t>
            </a:r>
            <a:r>
              <a:rPr lang="ro-RO" sz="3600" b="1" i="1" spc="0" baseline="-837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;</a:t>
            </a:r>
          </a:p>
          <a:p>
            <a:pPr marL="533400" indent="-355600">
              <a:lnSpc>
                <a:spcPct val="15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3600" b="1" i="1" spc="0" baseline="-837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Performanța</a:t>
            </a:r>
            <a:r>
              <a:rPr lang="en-US" sz="3600" b="1" i="1" spc="0" baseline="-837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1" spc="0" baseline="-837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traversării</a:t>
            </a:r>
            <a:r>
              <a:rPr lang="en-US" sz="3600" b="1" i="1" spc="0" baseline="-837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1" spc="0" baseline="-837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relațiilor</a:t>
            </a:r>
            <a:r>
              <a:rPr lang="ro-RO" sz="3600" b="1" i="1" spc="0" baseline="-837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1" spc="0" baseline="-837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rămâne</a:t>
            </a:r>
            <a:r>
              <a:rPr lang="en-US" sz="3600" b="1" i="1" spc="0" baseline="-837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1" spc="0" baseline="-837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constantă</a:t>
            </a:r>
            <a:r>
              <a:rPr lang="en-US" sz="3600" b="1" i="1" spc="0" baseline="-837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ro-RO" sz="3600" b="1" i="1" spc="0" baseline="-837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odată </a:t>
            </a:r>
            <a:r>
              <a:rPr lang="en-US" sz="3600" b="1" i="1" spc="0" baseline="-837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cu</a:t>
            </a:r>
            <a:r>
              <a:rPr lang="ro-RO" sz="3600" b="1" i="1" spc="0" baseline="-837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1" spc="0" baseline="-837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creșterea</a:t>
            </a:r>
            <a:r>
              <a:rPr lang="en-US" sz="3600" b="1" i="1" spc="0" baseline="-837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1" spc="0" baseline="-837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dimensiunii</a:t>
            </a:r>
            <a:r>
              <a:rPr lang="en-US" sz="3600" b="1" i="1" spc="0" baseline="-837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1" spc="0" baseline="-837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datelor</a:t>
            </a:r>
            <a:r>
              <a:rPr lang="ro-RO" sz="3600" b="1" i="1" spc="0" baseline="-837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;</a:t>
            </a:r>
          </a:p>
          <a:p>
            <a:pPr marL="533400" indent="-355600">
              <a:lnSpc>
                <a:spcPct val="15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3600" b="1" i="1" spc="0" baseline="-837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Interogările</a:t>
            </a:r>
            <a:r>
              <a:rPr lang="en-US" sz="3600" b="1" i="1" spc="0" baseline="-837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sunt </a:t>
            </a:r>
            <a:r>
              <a:rPr lang="en-US" sz="3600" b="1" i="1" spc="0" baseline="-837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scurtate</a:t>
            </a:r>
            <a:r>
              <a:rPr lang="en-US" sz="3600" b="1" i="1" spc="0" baseline="-837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1" spc="0" baseline="-837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și</a:t>
            </a:r>
            <a:r>
              <a:rPr lang="en-US" sz="3600" b="1" i="1" spc="0" baseline="-837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1" spc="0" baseline="-837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mai</a:t>
            </a:r>
            <a:r>
              <a:rPr lang="en-US" sz="3600" b="1" i="1" spc="0" baseline="-837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1" spc="0" baseline="-837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ușor</a:t>
            </a:r>
            <a:r>
              <a:rPr lang="en-US" sz="3600" b="1" i="1" spc="0" baseline="-837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de </a:t>
            </a:r>
            <a:r>
              <a:rPr lang="en-US" sz="3600" b="1" i="1" spc="0" baseline="-837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citit</a:t>
            </a:r>
            <a:r>
              <a:rPr lang="ro-RO" sz="3600" b="1" i="1" spc="0" baseline="-837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;</a:t>
            </a:r>
          </a:p>
          <a:p>
            <a:pPr marL="533400" indent="-355600">
              <a:lnSpc>
                <a:spcPct val="15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3600" b="1" i="1" spc="0" baseline="-837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Adăugarea</a:t>
            </a:r>
            <a:r>
              <a:rPr lang="en-US" sz="3600" b="1" i="1" spc="0" baseline="-837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de </a:t>
            </a:r>
            <a:r>
              <a:rPr lang="en-US" sz="3600" b="1" i="1" spc="0" baseline="-837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proprietăți</a:t>
            </a:r>
            <a:r>
              <a:rPr lang="en-US" sz="3600" b="1" i="1" spc="0" baseline="-837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1" spc="0" baseline="-837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și</a:t>
            </a:r>
            <a:r>
              <a:rPr lang="en-US" sz="3600" b="1" i="1" spc="0" baseline="-837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1" spc="0" baseline="-837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relații</a:t>
            </a:r>
            <a:r>
              <a:rPr lang="en-US" sz="3600" b="1" i="1" spc="0" baseline="-837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1" spc="0" baseline="-837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suplimentare</a:t>
            </a:r>
            <a:r>
              <a:rPr lang="en-US" sz="3600" b="1" i="1" spc="0" baseline="-837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se </a:t>
            </a:r>
            <a:r>
              <a:rPr lang="en-US" sz="3600" b="1" i="1" spc="0" baseline="-837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poate</a:t>
            </a:r>
            <a:r>
              <a:rPr lang="en-US" sz="3600" b="1" i="1" spc="0" baseline="-837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face </a:t>
            </a:r>
            <a:r>
              <a:rPr lang="ro-RO" sz="3600" b="1" i="1" spc="0" baseline="-837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„din zbor”</a:t>
            </a:r>
            <a:r>
              <a:rPr lang="en-US" sz="3600" b="1" i="1" spc="0" baseline="-837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- </a:t>
            </a:r>
            <a:r>
              <a:rPr lang="en-US" sz="3600" b="1" i="1" spc="0" baseline="-837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fără</a:t>
            </a:r>
            <a:r>
              <a:rPr lang="en-US" sz="3600" b="1" i="1" spc="0" baseline="-837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1" spc="0" baseline="-837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migrații</a:t>
            </a:r>
            <a:r>
              <a:rPr lang="ro-RO" sz="3600" b="1" i="1" spc="0" baseline="-837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.</a:t>
            </a:r>
            <a:endParaRPr lang="en-US" sz="2000" b="1" i="1" spc="0" baseline="0" dirty="0">
              <a:solidFill>
                <a:schemeClr val="accent3">
                  <a:lumMod val="50000"/>
                </a:schemeClr>
              </a:solidFill>
              <a:latin typeface="Consolas" panose="020B0609020204030204" pitchFamily="49" charset="0"/>
              <a:cs typeface="Times New Roman" panose="02020603050405020304" pitchFamily="18" charset="0"/>
            </a:endParaRPr>
          </a:p>
        </p:txBody>
      </p:sp>
      <p:sp>
        <p:nvSpPr>
          <p:cNvPr id="2116" name="Rectangle 2116"/>
          <p:cNvSpPr/>
          <p:nvPr/>
        </p:nvSpPr>
        <p:spPr>
          <a:xfrm>
            <a:off x="4725415" y="4263189"/>
            <a:ext cx="3653244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o-RO" sz="3600" b="1" i="0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Avantaje grafuri</a:t>
            </a:r>
            <a:endParaRPr lang="en-US" sz="3600" b="1" i="0" spc="0" baseline="0" dirty="0">
              <a:solidFill>
                <a:srgbClr val="006600"/>
              </a:solidFill>
              <a:latin typeface="Elsie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109" name="Rectangle 2109"/>
          <p:cNvSpPr/>
          <p:nvPr/>
        </p:nvSpPr>
        <p:spPr>
          <a:xfrm>
            <a:off x="2070632" y="1367716"/>
            <a:ext cx="7352768" cy="271067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b="1" i="1" spc="0" baseline="-116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Complex de </a:t>
            </a:r>
            <a:r>
              <a:rPr lang="en-US" sz="3600" b="1" i="1" spc="0" baseline="-116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modelat</a:t>
            </a:r>
            <a:r>
              <a:rPr lang="en-US" sz="3600" b="1" i="1" spc="0" baseline="-116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1" spc="0" baseline="-116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și</a:t>
            </a:r>
            <a:r>
              <a:rPr lang="en-US" sz="3600" b="1" i="1" spc="0" baseline="-116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1" spc="0" baseline="-116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stocat</a:t>
            </a:r>
            <a:r>
              <a:rPr lang="en-US" sz="3600" b="1" i="1" spc="0" baseline="-116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1" spc="0" baseline="-116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relații</a:t>
            </a:r>
            <a:endParaRPr lang="ro-RO" sz="3600" b="1" i="1" spc="0" baseline="-1160" dirty="0">
              <a:solidFill>
                <a:schemeClr val="accent3">
                  <a:lumMod val="50000"/>
                </a:schemeClr>
              </a:solidFill>
              <a:latin typeface="Consolas" panose="020B0609020204030204" pitchFamily="49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b="1" i="1" spc="0" baseline="-116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Performanța</a:t>
            </a:r>
            <a:r>
              <a:rPr lang="en-US" sz="3600" b="1" i="1" spc="0" baseline="-116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se </a:t>
            </a:r>
            <a:r>
              <a:rPr lang="en-US" sz="3600" b="1" i="1" spc="0" baseline="-116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degradează</a:t>
            </a:r>
            <a:r>
              <a:rPr lang="en-US" sz="3600" b="1" i="1" spc="0" baseline="-116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1" spc="0" baseline="-116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odată</a:t>
            </a:r>
            <a:r>
              <a:rPr lang="en-US" sz="3600" b="1" i="1" spc="0" baseline="-116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cu </a:t>
            </a:r>
            <a:r>
              <a:rPr lang="en-US" sz="3600" b="1" i="1" spc="0" baseline="-116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creșterea</a:t>
            </a:r>
            <a:r>
              <a:rPr lang="en-US" sz="3600" b="1" i="1" spc="0" baseline="-116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1" spc="0" baseline="-116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datelor</a:t>
            </a:r>
            <a:r>
              <a:rPr lang="ro-RO" sz="3600" b="1" i="1" spc="0" baseline="-116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b="1" i="1" spc="0" baseline="-116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Interogările</a:t>
            </a:r>
            <a:r>
              <a:rPr lang="en-US" sz="3600" b="1" i="1" spc="0" baseline="-116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1" spc="0" baseline="-116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devin</a:t>
            </a:r>
            <a:r>
              <a:rPr lang="en-US" sz="3600" b="1" i="1" spc="0" baseline="-116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lungi </a:t>
            </a:r>
            <a:r>
              <a:rPr lang="en-US" sz="3600" b="1" i="1" spc="0" baseline="-116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și</a:t>
            </a:r>
            <a:r>
              <a:rPr lang="en-US" sz="3600" b="1" i="1" spc="0" baseline="-116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1" spc="0" baseline="-116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complexe</a:t>
            </a:r>
            <a:r>
              <a:rPr lang="ro-RO" sz="3600" b="1" i="1" spc="0" baseline="-116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b="1" i="1" spc="0" baseline="-116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Întreținerea</a:t>
            </a:r>
            <a:r>
              <a:rPr lang="en-US" sz="3600" b="1" i="1" spc="0" baseline="-116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1" spc="0" baseline="-1160" dirty="0" err="1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este</a:t>
            </a:r>
            <a:r>
              <a:rPr lang="en-US" sz="3600" b="1" i="1" spc="0" baseline="-116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ro-RO" sz="3600" b="1" i="1" spc="0" baseline="-1160" dirty="0">
                <a:solidFill>
                  <a:schemeClr val="accent3">
                    <a:lumMod val="50000"/>
                  </a:schemeClr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problematică.</a:t>
            </a:r>
            <a:endParaRPr lang="en-US" sz="3600" b="1" i="1" spc="0" baseline="-1160" dirty="0">
              <a:solidFill>
                <a:schemeClr val="accent3">
                  <a:lumMod val="50000"/>
                </a:schemeClr>
              </a:solidFill>
              <a:latin typeface="Consolas" panose="020B0609020204030204" pitchFamily="49" charset="0"/>
              <a:cs typeface="Times New Roman" panose="02020603050405020304" pitchFamily="18" charset="0"/>
            </a:endParaRPr>
          </a:p>
        </p:txBody>
      </p:sp>
      <p:sp>
        <p:nvSpPr>
          <p:cNvPr id="2110" name="Rectangle 2110"/>
          <p:cNvSpPr/>
          <p:nvPr/>
        </p:nvSpPr>
        <p:spPr>
          <a:xfrm>
            <a:off x="4098663" y="511366"/>
            <a:ext cx="3640420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ro-RO" sz="3600" b="1" i="0" spc="0" baseline="0" dirty="0">
                <a:solidFill>
                  <a:schemeClr val="accent3">
                    <a:lumMod val="50000"/>
                  </a:schemeClr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Complicații </a:t>
            </a:r>
            <a:r>
              <a:rPr lang="en-US" sz="3600" b="1" i="0" spc="0" baseline="0" dirty="0">
                <a:solidFill>
                  <a:schemeClr val="accent3">
                    <a:lumMod val="50000"/>
                  </a:schemeClr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SQL</a:t>
            </a:r>
          </a:p>
        </p:txBody>
      </p:sp>
    </p:spTree>
    <p:extLst>
      <p:ext uri="{BB962C8B-B14F-4D97-AF65-F5344CB8AC3E}">
        <p14:creationId xmlns:p14="http://schemas.microsoft.com/office/powerpoint/2010/main" val="10942097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9AA04C-6ED6-68FC-C914-BDF81B4CCF7A}"/>
              </a:ext>
            </a:extLst>
          </p:cNvPr>
          <p:cNvSpPr txBox="1"/>
          <p:nvPr/>
        </p:nvSpPr>
        <p:spPr>
          <a:xfrm>
            <a:off x="262890" y="964585"/>
            <a:ext cx="14710410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expresie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subinterogare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COLLECT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poate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folosită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listă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rândurile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returnate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subinterogare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Subinterogările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COLLECT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diferă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COUNTși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EXISTS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faptul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clauza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finală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RETURN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obligatorie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Clauza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RETURN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trebuie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returneze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exact 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coloană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70C6A6-6305-C940-D623-E0A949959973}"/>
              </a:ext>
            </a:extLst>
          </p:cNvPr>
          <p:cNvSpPr txBox="1"/>
          <p:nvPr/>
        </p:nvSpPr>
        <p:spPr>
          <a:xfrm>
            <a:off x="5206365" y="318254"/>
            <a:ext cx="51949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Subinterogări</a:t>
            </a:r>
            <a:r>
              <a:rPr lang="en-US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COLLECT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202ED2-CACE-9603-B4F4-167007493F1B}"/>
              </a:ext>
            </a:extLst>
          </p:cNvPr>
          <p:cNvSpPr txBox="1"/>
          <p:nvPr/>
        </p:nvSpPr>
        <p:spPr>
          <a:xfrm>
            <a:off x="748665" y="3857685"/>
            <a:ext cx="8126730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(</a:t>
            </a:r>
            <a:r>
              <a:rPr lang="en-US" sz="28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person:Person</a:t>
            </a:r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 'Ozzy' IN COLLECT { MATCH (person)-[:HAS_DOG]-&gt;(</a:t>
            </a:r>
            <a:r>
              <a:rPr lang="en-US" sz="28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dog:Dog</a:t>
            </a:r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RETURN dog.name }</a:t>
            </a:r>
          </a:p>
          <a:p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person.name AS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431367-4723-17D2-505F-6ADB717E1DF9}"/>
              </a:ext>
            </a:extLst>
          </p:cNvPr>
          <p:cNvSpPr txBox="1"/>
          <p:nvPr/>
        </p:nvSpPr>
        <p:spPr>
          <a:xfrm>
            <a:off x="315595" y="6193424"/>
            <a:ext cx="8559800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(</a:t>
            </a:r>
            <a:r>
              <a:rPr lang="en-US" sz="28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person:Person</a:t>
            </a:r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person.name as name, COLLECT {</a:t>
            </a:r>
          </a:p>
          <a:p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MATCH (person)-[</a:t>
            </a:r>
            <a:r>
              <a:rPr lang="en-US" sz="28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r:HAS_DOG</a:t>
            </a:r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]-&gt;(</a:t>
            </a:r>
            <a:r>
              <a:rPr lang="en-US" sz="28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dog:Dog</a:t>
            </a:r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WHERE </a:t>
            </a:r>
            <a:r>
              <a:rPr lang="en-US" sz="28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r.since</a:t>
            </a:r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&gt; 2017</a:t>
            </a:r>
          </a:p>
          <a:p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RETURN dog.name</a:t>
            </a:r>
          </a:p>
          <a:p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 as </a:t>
            </a:r>
            <a:r>
              <a:rPr lang="en-US" sz="28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youngDogs</a:t>
            </a:r>
            <a:endParaRPr lang="en-US" sz="2800" b="1" i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AC1B84-9A2C-066A-589C-636CF55D589E}"/>
              </a:ext>
            </a:extLst>
          </p:cNvPr>
          <p:cNvSpPr txBox="1"/>
          <p:nvPr/>
        </p:nvSpPr>
        <p:spPr>
          <a:xfrm>
            <a:off x="9115425" y="4424989"/>
            <a:ext cx="7140575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WITH 'Peter' as name</a:t>
            </a:r>
          </a:p>
          <a:p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(</a:t>
            </a:r>
            <a:r>
              <a:rPr lang="en-US" sz="28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person:Person</a:t>
            </a:r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{name: name})</a:t>
            </a:r>
          </a:p>
          <a:p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COLLECT {</a:t>
            </a:r>
          </a:p>
          <a:p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WITH 'Ozzy' AS name</a:t>
            </a:r>
          </a:p>
          <a:p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MATCH (person)-[</a:t>
            </a:r>
            <a:r>
              <a:rPr lang="en-US" sz="28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r:HAS_DOG</a:t>
            </a:r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]-&gt; (</a:t>
            </a:r>
            <a:r>
              <a:rPr lang="en-US" sz="28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d:Dog</a:t>
            </a:r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{name: name})</a:t>
            </a:r>
          </a:p>
          <a:p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RETURN d.name</a:t>
            </a:r>
          </a:p>
          <a:p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 as </a:t>
            </a:r>
            <a:r>
              <a:rPr lang="en-US" sz="28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dogsOfTheYear</a:t>
            </a:r>
            <a:endParaRPr lang="en-US" sz="2800" b="1" i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6254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786E6F-4F5B-0F50-9F43-9B616C30D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239478"/>
            <a:ext cx="12039599" cy="82533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07F972-BCAB-597C-98D7-81DE6EBD88DD}"/>
              </a:ext>
            </a:extLst>
          </p:cNvPr>
          <p:cNvSpPr txBox="1"/>
          <p:nvPr/>
        </p:nvSpPr>
        <p:spPr>
          <a:xfrm>
            <a:off x="762000" y="8497669"/>
            <a:ext cx="1549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400" b="1" i="1" dirty="0">
                <a:latin typeface="Consolas" panose="020B0609020204030204" pitchFamily="49" charset="0"/>
                <a:hlinkClick r:id="rId3"/>
              </a:rPr>
              <a:t>https://neo4j.com/blog/graph-algorithms-neo4j-streamline-data-discoveries-graph-analytics/</a:t>
            </a:r>
            <a:r>
              <a:rPr lang="ro-RO" sz="2400" b="1" i="1" dirty="0">
                <a:latin typeface="Consolas" panose="020B06090202040302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85765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2" name="Picture 226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0" y="1600200"/>
            <a:ext cx="10541000" cy="7327900"/>
          </a:xfrm>
          <a:prstGeom prst="rect">
            <a:avLst/>
          </a:prstGeom>
          <a:noFill/>
        </p:spPr>
      </p:pic>
      <p:sp>
        <p:nvSpPr>
          <p:cNvPr id="2263" name="Rectangle 2263"/>
          <p:cNvSpPr/>
          <p:nvPr/>
        </p:nvSpPr>
        <p:spPr>
          <a:xfrm>
            <a:off x="3073400" y="412014"/>
            <a:ext cx="9721187" cy="113877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7400" b="0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do people repo</a:t>
            </a:r>
            <a:r>
              <a:rPr lang="en-US" sz="7400" b="0" i="1" spc="192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7400" b="0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to?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" name="Rectangle 2256"/>
          <p:cNvSpPr/>
          <p:nvPr/>
        </p:nvSpPr>
        <p:spPr>
          <a:xfrm>
            <a:off x="3073400" y="412014"/>
            <a:ext cx="9879884" cy="113877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74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do people repo</a:t>
            </a:r>
            <a:r>
              <a:rPr lang="en-US" sz="7400" b="1" i="1" spc="192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74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to?</a:t>
            </a:r>
          </a:p>
        </p:txBody>
      </p:sp>
      <p:sp>
        <p:nvSpPr>
          <p:cNvPr id="2257" name="Rectangle 2257"/>
          <p:cNvSpPr/>
          <p:nvPr/>
        </p:nvSpPr>
        <p:spPr>
          <a:xfrm>
            <a:off x="868677" y="2535545"/>
            <a:ext cx="14544046" cy="296234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lnSpc>
                <a:spcPct val="150000"/>
              </a:lnSpc>
            </a:pPr>
            <a:r>
              <a:rPr lang="en-US" sz="4400" b="1" i="1" spc="0" baseline="0" dirty="0">
                <a:solidFill>
                  <a:srgbClr val="008F00"/>
                </a:solidFill>
                <a:latin typeface="Courier New"/>
              </a:rPr>
              <a:t>MATCH</a:t>
            </a: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 </a:t>
            </a:r>
          </a:p>
          <a:p>
            <a:pPr marL="0">
              <a:lnSpc>
                <a:spcPct val="150000"/>
              </a:lnSpc>
            </a:pP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 (e:Employee)</a:t>
            </a:r>
            <a:r>
              <a:rPr lang="en-US" sz="4400" b="1" i="1" spc="0" baseline="0" dirty="0">
                <a:solidFill>
                  <a:srgbClr val="797979"/>
                </a:solidFill>
                <a:latin typeface="Courier New"/>
              </a:rPr>
              <a:t>&lt;-</a:t>
            </a: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[:REPORTS_TO]</a:t>
            </a:r>
            <a:r>
              <a:rPr lang="en-US" sz="4400" b="1" i="1" spc="0" baseline="0" dirty="0">
                <a:solidFill>
                  <a:srgbClr val="797979"/>
                </a:solidFill>
                <a:latin typeface="Courier New"/>
              </a:rPr>
              <a:t>-</a:t>
            </a: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(sub:Employee)</a:t>
            </a:r>
          </a:p>
          <a:p>
            <a:pPr marL="0">
              <a:lnSpc>
                <a:spcPct val="150000"/>
              </a:lnSpc>
            </a:pPr>
            <a:r>
              <a:rPr lang="en-US" sz="4400" b="1" i="1" spc="0" baseline="0" dirty="0">
                <a:solidFill>
                  <a:srgbClr val="008F00"/>
                </a:solidFill>
                <a:latin typeface="Courier New"/>
              </a:rPr>
              <a:t>RETURN</a:t>
            </a:r>
            <a:r>
              <a:rPr lang="ro-RO" sz="4400" b="1" i="1" spc="0" baseline="0" dirty="0">
                <a:solidFill>
                  <a:srgbClr val="008F00"/>
                </a:solidFill>
                <a:latin typeface="Courier New"/>
              </a:rPr>
              <a:t> </a:t>
            </a:r>
            <a:r>
              <a:rPr lang="en-US" sz="4400" b="1" i="0" spc="0" baseline="0" dirty="0">
                <a:solidFill>
                  <a:srgbClr val="000000"/>
                </a:solidFill>
                <a:latin typeface="Courier New"/>
              </a:rPr>
              <a:t>*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8" name="Rectangle 2268"/>
          <p:cNvSpPr/>
          <p:nvPr/>
        </p:nvSpPr>
        <p:spPr>
          <a:xfrm>
            <a:off x="3188058" y="217216"/>
            <a:ext cx="9879884" cy="113877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7400" i="1" spc="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do people repo</a:t>
            </a:r>
            <a:r>
              <a:rPr lang="en-US" sz="7400" i="1" spc="192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7400" i="1" spc="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to?</a:t>
            </a:r>
          </a:p>
        </p:txBody>
      </p:sp>
      <p:sp>
        <p:nvSpPr>
          <p:cNvPr id="2269" name="Rectangle 2269"/>
          <p:cNvSpPr/>
          <p:nvPr/>
        </p:nvSpPr>
        <p:spPr>
          <a:xfrm>
            <a:off x="790713" y="3976838"/>
            <a:ext cx="14544046" cy="475514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400" b="1" i="1" spc="0" baseline="0" dirty="0">
                <a:solidFill>
                  <a:srgbClr val="008F00"/>
                </a:solidFill>
                <a:latin typeface="Courier New"/>
              </a:rPr>
              <a:t>MATCH</a:t>
            </a: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 </a:t>
            </a:r>
          </a:p>
          <a:p>
            <a:pPr marL="0">
              <a:lnSpc>
                <a:spcPts val="5300"/>
              </a:lnSpc>
            </a:pP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 (e:Employee)</a:t>
            </a:r>
            <a:r>
              <a:rPr lang="en-US" sz="4400" b="1" i="1" spc="0" baseline="0" dirty="0">
                <a:solidFill>
                  <a:srgbClr val="797979"/>
                </a:solidFill>
                <a:latin typeface="Courier New"/>
              </a:rPr>
              <a:t>&lt;-</a:t>
            </a: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[:REPORTS_TO]</a:t>
            </a:r>
            <a:r>
              <a:rPr lang="en-US" sz="4400" b="1" i="1" spc="0" baseline="0" dirty="0">
                <a:solidFill>
                  <a:srgbClr val="797979"/>
                </a:solidFill>
                <a:latin typeface="Courier New"/>
              </a:rPr>
              <a:t>-</a:t>
            </a: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(sub:Employee)</a:t>
            </a:r>
          </a:p>
          <a:p>
            <a:pPr marL="0">
              <a:lnSpc>
                <a:spcPts val="5300"/>
              </a:lnSpc>
            </a:pPr>
            <a:r>
              <a:rPr lang="en-US" sz="4400" b="1" i="1" spc="0" baseline="0" dirty="0">
                <a:solidFill>
                  <a:srgbClr val="008F00"/>
                </a:solidFill>
                <a:latin typeface="Courier New"/>
              </a:rPr>
              <a:t>RETURN</a:t>
            </a: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 </a:t>
            </a:r>
          </a:p>
          <a:p>
            <a:pPr marL="0">
              <a:lnSpc>
                <a:spcPts val="5300"/>
              </a:lnSpc>
            </a:pP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  e.employeeID </a:t>
            </a:r>
            <a:r>
              <a:rPr lang="en-US" sz="4400" b="1" i="1" spc="0" baseline="0" dirty="0">
                <a:solidFill>
                  <a:srgbClr val="008F00"/>
                </a:solidFill>
                <a:latin typeface="Courier New"/>
              </a:rPr>
              <a:t>AS</a:t>
            </a: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 managerID,</a:t>
            </a:r>
          </a:p>
          <a:p>
            <a:pPr marL="0">
              <a:lnSpc>
                <a:spcPts val="5300"/>
              </a:lnSpc>
            </a:pP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  e.firstName </a:t>
            </a:r>
            <a:r>
              <a:rPr lang="en-US" sz="4400" b="1" i="1" spc="0" baseline="0" dirty="0">
                <a:solidFill>
                  <a:srgbClr val="008F00"/>
                </a:solidFill>
                <a:latin typeface="Courier New"/>
              </a:rPr>
              <a:t>AS</a:t>
            </a: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 managerName,</a:t>
            </a:r>
          </a:p>
          <a:p>
            <a:pPr marL="0">
              <a:lnSpc>
                <a:spcPts val="5300"/>
              </a:lnSpc>
            </a:pP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  sub.employeeID </a:t>
            </a:r>
            <a:r>
              <a:rPr lang="en-US" sz="4400" b="1" i="1" spc="0" baseline="0" dirty="0">
                <a:solidFill>
                  <a:srgbClr val="008F00"/>
                </a:solidFill>
                <a:latin typeface="Courier New"/>
              </a:rPr>
              <a:t>AS</a:t>
            </a: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 employeeID,</a:t>
            </a:r>
          </a:p>
          <a:p>
            <a:pPr marL="0">
              <a:lnSpc>
                <a:spcPts val="5300"/>
              </a:lnSpc>
            </a:pP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  sub.firstName </a:t>
            </a:r>
            <a:r>
              <a:rPr lang="en-US" sz="4400" b="1" i="1" spc="0" baseline="0" dirty="0">
                <a:solidFill>
                  <a:srgbClr val="008F00"/>
                </a:solidFill>
                <a:latin typeface="Courier New"/>
              </a:rPr>
              <a:t>AS </a:t>
            </a: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employeeName;</a:t>
            </a:r>
          </a:p>
        </p:txBody>
      </p:sp>
      <p:sp>
        <p:nvSpPr>
          <p:cNvPr id="2" name="Rectangle 2257">
            <a:extLst>
              <a:ext uri="{FF2B5EF4-FFF2-40B4-BE49-F238E27FC236}">
                <a16:creationId xmlns:a16="http://schemas.microsoft.com/office/drawing/2014/main" id="{B6598B95-4067-D505-088B-C731176DB8D5}"/>
              </a:ext>
            </a:extLst>
          </p:cNvPr>
          <p:cNvSpPr/>
          <p:nvPr/>
        </p:nvSpPr>
        <p:spPr>
          <a:xfrm>
            <a:off x="855977" y="1550787"/>
            <a:ext cx="14544046" cy="203645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400" b="1" i="1" spc="0" baseline="0" dirty="0">
                <a:solidFill>
                  <a:srgbClr val="008F00"/>
                </a:solidFill>
                <a:latin typeface="Courier New"/>
              </a:rPr>
              <a:t>MATCH</a:t>
            </a: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 </a:t>
            </a:r>
          </a:p>
          <a:p>
            <a:pPr marL="0">
              <a:lnSpc>
                <a:spcPts val="5300"/>
              </a:lnSpc>
            </a:pP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 (e:Employee)</a:t>
            </a:r>
            <a:r>
              <a:rPr lang="en-US" sz="4400" b="1" i="1" spc="0" baseline="0" dirty="0">
                <a:solidFill>
                  <a:srgbClr val="797979"/>
                </a:solidFill>
                <a:latin typeface="Courier New"/>
              </a:rPr>
              <a:t>&lt;-</a:t>
            </a: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[:REPORTS_TO]</a:t>
            </a:r>
            <a:r>
              <a:rPr lang="en-US" sz="4400" b="1" i="1" spc="0" baseline="0" dirty="0">
                <a:solidFill>
                  <a:srgbClr val="797979"/>
                </a:solidFill>
                <a:latin typeface="Courier New"/>
              </a:rPr>
              <a:t>-</a:t>
            </a: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(sub:Employee)</a:t>
            </a:r>
          </a:p>
          <a:p>
            <a:pPr marL="0">
              <a:lnSpc>
                <a:spcPts val="5300"/>
              </a:lnSpc>
            </a:pPr>
            <a:r>
              <a:rPr lang="en-US" sz="4400" b="1" i="1" spc="0" baseline="0" dirty="0">
                <a:solidFill>
                  <a:srgbClr val="008F00"/>
                </a:solidFill>
                <a:latin typeface="Courier New"/>
              </a:rPr>
              <a:t>RETURN</a:t>
            </a:r>
            <a:r>
              <a:rPr lang="ro-RO" sz="4400" b="1" i="1" spc="0" baseline="0" dirty="0">
                <a:solidFill>
                  <a:srgbClr val="008F00"/>
                </a:solidFill>
                <a:latin typeface="Courier New"/>
              </a:rPr>
              <a:t> </a:t>
            </a:r>
            <a:r>
              <a:rPr lang="en-US" sz="4400" b="1" i="0" spc="0" baseline="0" dirty="0">
                <a:solidFill>
                  <a:srgbClr val="000000"/>
                </a:solidFill>
                <a:latin typeface="Courier New"/>
              </a:rPr>
              <a:t>*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Freeform 2270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0" t="0" r="0" b="0"/>
            <a:pathLst>
              <a:path w="16256000" h="9144000">
                <a:moveTo>
                  <a:pt x="0" y="9144000"/>
                </a:moveTo>
                <a:lnTo>
                  <a:pt x="16256000" y="9144000"/>
                </a:lnTo>
                <a:lnTo>
                  <a:pt x="16256000" y="0"/>
                </a:lnTo>
                <a:lnTo>
                  <a:pt x="0" y="0"/>
                </a:lnTo>
                <a:lnTo>
                  <a:pt x="0" y="9144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71" name="Freeform 2271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0" t="0" r="0" b="0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close/>
                <a:moveTo>
                  <a:pt x="9144000" y="9144000"/>
                </a:move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272" name="Picture 227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6230600" cy="9144000"/>
          </a:xfrm>
          <a:prstGeom prst="rect">
            <a:avLst/>
          </a:prstGeom>
          <a:blipFill>
            <a:blip r:embed="rId3">
              <a:alphaModFix amt="50000"/>
            </a:blip>
            <a:stretch>
              <a:fillRect/>
            </a:stretch>
          </a:blipFill>
        </p:spPr>
      </p:pic>
      <p:pic>
        <p:nvPicPr>
          <p:cNvPr id="2274" name="Picture 227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3600" y="1981200"/>
            <a:ext cx="14528800" cy="6451600"/>
          </a:xfrm>
          <a:prstGeom prst="rect">
            <a:avLst/>
          </a:prstGeom>
          <a:noFill/>
        </p:spPr>
      </p:pic>
      <p:sp>
        <p:nvSpPr>
          <p:cNvPr id="2275" name="Rectangle 2275"/>
          <p:cNvSpPr/>
          <p:nvPr/>
        </p:nvSpPr>
        <p:spPr>
          <a:xfrm>
            <a:off x="3073400" y="412014"/>
            <a:ext cx="8017195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do people repo</a:t>
            </a:r>
            <a:r>
              <a:rPr lang="en-US" sz="6000" b="1" i="1" spc="192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6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to?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Rectangle 2280"/>
          <p:cNvSpPr/>
          <p:nvPr/>
        </p:nvSpPr>
        <p:spPr>
          <a:xfrm>
            <a:off x="2628900" y="412014"/>
            <a:ext cx="8769580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does Robe</a:t>
            </a:r>
            <a:r>
              <a:rPr lang="en-US" sz="6000" b="1" i="1" spc="192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6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repo</a:t>
            </a:r>
            <a:r>
              <a:rPr lang="en-US" sz="6000" b="1" i="1" spc="192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6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to?</a:t>
            </a:r>
          </a:p>
        </p:txBody>
      </p:sp>
      <p:sp>
        <p:nvSpPr>
          <p:cNvPr id="2281" name="Rectangle 2281"/>
          <p:cNvSpPr/>
          <p:nvPr/>
        </p:nvSpPr>
        <p:spPr>
          <a:xfrm>
            <a:off x="515063" y="1932991"/>
            <a:ext cx="15220513" cy="339580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400" b="1" i="1" spc="0" baseline="0" dirty="0">
                <a:solidFill>
                  <a:srgbClr val="008F00"/>
                </a:solidFill>
                <a:latin typeface="Courier New"/>
              </a:rPr>
              <a:t>MATCH</a:t>
            </a: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 </a:t>
            </a:r>
          </a:p>
          <a:p>
            <a:pPr marL="0">
              <a:lnSpc>
                <a:spcPts val="5300"/>
              </a:lnSpc>
            </a:pP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 p=(e:Employee)</a:t>
            </a:r>
            <a:r>
              <a:rPr lang="en-US" sz="4400" b="1" i="1" spc="0" baseline="0" dirty="0">
                <a:solidFill>
                  <a:srgbClr val="797979"/>
                </a:solidFill>
                <a:latin typeface="Courier New"/>
              </a:rPr>
              <a:t>&lt;-</a:t>
            </a: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[:REPORTS_TO]</a:t>
            </a:r>
            <a:r>
              <a:rPr lang="en-US" sz="4400" b="1" i="1" spc="0" baseline="0" dirty="0">
                <a:solidFill>
                  <a:srgbClr val="797979"/>
                </a:solidFill>
                <a:latin typeface="Courier New"/>
              </a:rPr>
              <a:t>-</a:t>
            </a: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(sub:Employee)</a:t>
            </a:r>
          </a:p>
          <a:p>
            <a:pPr marL="0">
              <a:lnSpc>
                <a:spcPts val="5300"/>
              </a:lnSpc>
            </a:pPr>
            <a:r>
              <a:rPr lang="en-US" sz="4400" b="1" i="1" spc="0" baseline="0" dirty="0">
                <a:solidFill>
                  <a:srgbClr val="008F00"/>
                </a:solidFill>
                <a:latin typeface="Courier New"/>
              </a:rPr>
              <a:t>WHERE</a:t>
            </a:r>
          </a:p>
          <a:p>
            <a:pPr marL="0">
              <a:lnSpc>
                <a:spcPts val="5300"/>
              </a:lnSpc>
            </a:pP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  sub.firstName = ‘Robert’</a:t>
            </a:r>
          </a:p>
          <a:p>
            <a:pPr marL="0">
              <a:lnSpc>
                <a:spcPts val="5300"/>
              </a:lnSpc>
            </a:pPr>
            <a:r>
              <a:rPr lang="en-US" sz="4400" b="1" i="1" spc="0" baseline="0" dirty="0">
                <a:solidFill>
                  <a:srgbClr val="008F00"/>
                </a:solidFill>
                <a:latin typeface="Courier New"/>
              </a:rPr>
              <a:t>RETURN</a:t>
            </a: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 p</a:t>
            </a:r>
          </a:p>
        </p:txBody>
      </p:sp>
      <p:pic>
        <p:nvPicPr>
          <p:cNvPr id="2" name="Picture 2286">
            <a:extLst>
              <a:ext uri="{FF2B5EF4-FFF2-40B4-BE49-F238E27FC236}">
                <a16:creationId xmlns:a16="http://schemas.microsoft.com/office/drawing/2014/main" id="{3761548D-CFF9-2450-B24C-E3AC8E0D01F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58747" y="5740806"/>
            <a:ext cx="9929629" cy="20647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2" name="Rectangle 2292"/>
          <p:cNvSpPr/>
          <p:nvPr/>
        </p:nvSpPr>
        <p:spPr>
          <a:xfrm>
            <a:off x="368300" y="412014"/>
            <a:ext cx="15440124" cy="536044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282700" algn="ctr"/>
            <a:r>
              <a:rPr lang="en-US" sz="6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Robe</a:t>
            </a:r>
            <a:r>
              <a:rPr lang="en-US" sz="6000" b="1" i="1" spc="192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6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t’s repo</a:t>
            </a:r>
            <a:r>
              <a:rPr lang="en-US" sz="6000" b="1" i="1" spc="192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6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ting chain?</a:t>
            </a:r>
          </a:p>
          <a:p>
            <a:pPr marL="0">
              <a:lnSpc>
                <a:spcPts val="13406"/>
              </a:lnSpc>
            </a:pPr>
            <a:r>
              <a:rPr lang="en-US" sz="4400" b="1" i="1" spc="0" baseline="0" dirty="0">
                <a:solidFill>
                  <a:srgbClr val="008F00"/>
                </a:solidFill>
                <a:latin typeface="Courier New"/>
              </a:rPr>
              <a:t>MATCH</a:t>
            </a: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 </a:t>
            </a:r>
          </a:p>
          <a:p>
            <a:pPr marL="0">
              <a:lnSpc>
                <a:spcPts val="5300"/>
              </a:lnSpc>
            </a:pP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 p=(e:Employee)</a:t>
            </a:r>
            <a:r>
              <a:rPr lang="en-US" sz="4400" b="1" i="1" spc="0" baseline="0" dirty="0">
                <a:solidFill>
                  <a:srgbClr val="797979"/>
                </a:solidFill>
                <a:latin typeface="Courier New"/>
              </a:rPr>
              <a:t>&lt;-</a:t>
            </a: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[:REPORTS_TO</a:t>
            </a:r>
            <a:r>
              <a:rPr lang="en-US" sz="4400" b="1" i="1" spc="0" baseline="0" dirty="0">
                <a:solidFill>
                  <a:srgbClr val="FF2600"/>
                </a:solidFill>
                <a:latin typeface="Arial"/>
              </a:rPr>
              <a:t>*</a:t>
            </a: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]</a:t>
            </a:r>
            <a:r>
              <a:rPr lang="en-US" sz="4400" b="1" i="1" spc="0" baseline="0" dirty="0">
                <a:solidFill>
                  <a:srgbClr val="797979"/>
                </a:solidFill>
                <a:latin typeface="Courier New"/>
              </a:rPr>
              <a:t>-</a:t>
            </a: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(sub:Employee)</a:t>
            </a:r>
          </a:p>
          <a:p>
            <a:pPr marL="0">
              <a:lnSpc>
                <a:spcPts val="5300"/>
              </a:lnSpc>
            </a:pPr>
            <a:r>
              <a:rPr lang="en-US" sz="4400" b="1" i="1" spc="0" baseline="0" dirty="0">
                <a:solidFill>
                  <a:srgbClr val="008F00"/>
                </a:solidFill>
                <a:latin typeface="Courier New"/>
              </a:rPr>
              <a:t>WHERE</a:t>
            </a:r>
          </a:p>
          <a:p>
            <a:pPr marL="0">
              <a:lnSpc>
                <a:spcPts val="5300"/>
              </a:lnSpc>
            </a:pP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  sub.firstName = ‘Robert’</a:t>
            </a:r>
          </a:p>
          <a:p>
            <a:pPr marL="0">
              <a:lnSpc>
                <a:spcPts val="5300"/>
              </a:lnSpc>
            </a:pPr>
            <a:r>
              <a:rPr lang="en-US" sz="4400" b="1" i="1" spc="0" baseline="0" dirty="0">
                <a:solidFill>
                  <a:srgbClr val="008F00"/>
                </a:solidFill>
                <a:latin typeface="Courier New"/>
              </a:rPr>
              <a:t>RETURN</a:t>
            </a:r>
            <a:r>
              <a:rPr lang="ro-RO" sz="4400" b="1" i="1" spc="0" baseline="0" dirty="0">
                <a:solidFill>
                  <a:srgbClr val="008F00"/>
                </a:solidFill>
                <a:latin typeface="Courier New"/>
              </a:rPr>
              <a:t> </a:t>
            </a: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p</a:t>
            </a:r>
          </a:p>
        </p:txBody>
      </p:sp>
      <p:pic>
        <p:nvPicPr>
          <p:cNvPr id="2297" name="Picture 229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8549003" y="1628669"/>
            <a:ext cx="2011632" cy="11317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9" name="Freeform 2299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0" t="0" r="0" b="0"/>
            <a:pathLst>
              <a:path w="16256000" h="9144000">
                <a:moveTo>
                  <a:pt x="0" y="9144000"/>
                </a:moveTo>
                <a:lnTo>
                  <a:pt x="16256000" y="9144000"/>
                </a:lnTo>
                <a:lnTo>
                  <a:pt x="16256000" y="0"/>
                </a:lnTo>
                <a:lnTo>
                  <a:pt x="0" y="0"/>
                </a:lnTo>
                <a:lnTo>
                  <a:pt x="0" y="9144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00" name="Freeform 2300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0" t="0" r="0" b="0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close/>
                <a:moveTo>
                  <a:pt x="9144000" y="9144000"/>
                </a:move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301" name="Picture 230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6230600" cy="9144000"/>
          </a:xfrm>
          <a:prstGeom prst="rect">
            <a:avLst/>
          </a:prstGeom>
          <a:blipFill>
            <a:blip r:embed="rId3">
              <a:alphaModFix amt="50000"/>
            </a:blip>
            <a:stretch>
              <a:fillRect/>
            </a:stretch>
          </a:blipFill>
        </p:spPr>
      </p:pic>
      <p:sp>
        <p:nvSpPr>
          <p:cNvPr id="2303" name="Rectangle 2303"/>
          <p:cNvSpPr/>
          <p:nvPr/>
        </p:nvSpPr>
        <p:spPr>
          <a:xfrm>
            <a:off x="4038600" y="412014"/>
            <a:ext cx="6605976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Who’s the Big Boss?</a:t>
            </a:r>
          </a:p>
        </p:txBody>
      </p:sp>
      <p:sp>
        <p:nvSpPr>
          <p:cNvPr id="2304" name="Rectangle 2304"/>
          <p:cNvSpPr/>
          <p:nvPr/>
        </p:nvSpPr>
        <p:spPr>
          <a:xfrm>
            <a:off x="799281" y="2136480"/>
            <a:ext cx="11184171" cy="29623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>
              <a:lnSpc>
                <a:spcPct val="150000"/>
              </a:lnSpc>
            </a:pPr>
            <a:r>
              <a:rPr lang="en-US" sz="4400" b="1" i="1" spc="0" baseline="0" dirty="0">
                <a:solidFill>
                  <a:srgbClr val="008F00"/>
                </a:solidFill>
                <a:latin typeface="Courier New"/>
              </a:rPr>
              <a:t>MATCH</a:t>
            </a: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4400" b="1" i="1" spc="0" baseline="0" dirty="0" err="1">
                <a:solidFill>
                  <a:srgbClr val="000000"/>
                </a:solidFill>
                <a:latin typeface="Courier New"/>
              </a:rPr>
              <a:t>e:Employee</a:t>
            </a: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)</a:t>
            </a:r>
          </a:p>
          <a:p>
            <a:pPr marL="0">
              <a:lnSpc>
                <a:spcPct val="150000"/>
              </a:lnSpc>
            </a:pPr>
            <a:r>
              <a:rPr lang="ro-RO" sz="4400" b="1" i="1" spc="0" baseline="0" dirty="0">
                <a:solidFill>
                  <a:srgbClr val="008F00"/>
                </a:solidFill>
                <a:latin typeface="Courier New"/>
              </a:rPr>
              <a:t> </a:t>
            </a:r>
            <a:r>
              <a:rPr lang="en-US" sz="4400" b="1" i="1" spc="0" baseline="0" dirty="0">
                <a:solidFill>
                  <a:srgbClr val="008F00"/>
                </a:solidFill>
                <a:latin typeface="Courier New"/>
              </a:rPr>
              <a:t>WHERE</a:t>
            </a: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 NOT (e)</a:t>
            </a:r>
            <a:r>
              <a:rPr lang="en-US" sz="4400" b="1" i="1" spc="0" baseline="0" dirty="0">
                <a:solidFill>
                  <a:srgbClr val="797979"/>
                </a:solidFill>
                <a:latin typeface="Courier New"/>
              </a:rPr>
              <a:t>-</a:t>
            </a: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[:REPORTS_TO]</a:t>
            </a:r>
            <a:r>
              <a:rPr lang="en-US" sz="4400" b="1" i="1" spc="0" baseline="0" dirty="0">
                <a:solidFill>
                  <a:srgbClr val="797979"/>
                </a:solidFill>
                <a:latin typeface="Courier New"/>
              </a:rPr>
              <a:t>-&gt;</a:t>
            </a: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()</a:t>
            </a:r>
          </a:p>
          <a:p>
            <a:pPr marL="0">
              <a:lnSpc>
                <a:spcPct val="150000"/>
              </a:lnSpc>
            </a:pPr>
            <a:r>
              <a:rPr lang="en-US" sz="4400" b="1" i="1" spc="0" baseline="0" dirty="0">
                <a:solidFill>
                  <a:srgbClr val="008F00"/>
                </a:solidFill>
                <a:latin typeface="Courier New"/>
              </a:rPr>
              <a:t>RETURN</a:t>
            </a: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4400" b="1" i="1" spc="0" baseline="0" dirty="0" err="1">
                <a:solidFill>
                  <a:srgbClr val="000000"/>
                </a:solidFill>
                <a:latin typeface="Courier New"/>
              </a:rPr>
              <a:t>e.firstName</a:t>
            </a:r>
            <a:r>
              <a:rPr lang="en-US" sz="4400" b="1" i="1" spc="0" baseline="0" dirty="0">
                <a:solidFill>
                  <a:srgbClr val="000000"/>
                </a:solidFill>
                <a:latin typeface="Courier New"/>
              </a:rPr>
              <a:t> as bigBoss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32722B-D702-B3F7-2390-8500867625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1718" b="50253"/>
          <a:stretch/>
        </p:blipFill>
        <p:spPr>
          <a:xfrm>
            <a:off x="10730871" y="5528341"/>
            <a:ext cx="4389859" cy="282053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961F9A-05D0-FC32-C295-EC29F7A32A17}"/>
              </a:ext>
            </a:extLst>
          </p:cNvPr>
          <p:cNvSpPr txBox="1"/>
          <p:nvPr/>
        </p:nvSpPr>
        <p:spPr>
          <a:xfrm>
            <a:off x="622300" y="1045173"/>
            <a:ext cx="15405100" cy="7390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Căile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dintr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-un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graf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constau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noduri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relații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conectate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o-RO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Explorarea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acestor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află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centrul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Cypher.</a:t>
            </a:r>
          </a:p>
          <a:p>
            <a:pPr marL="723900">
              <a:lnSpc>
                <a:spcPct val="150000"/>
              </a:lnSpc>
            </a:pP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(</a:t>
            </a:r>
            <a:r>
              <a:rPr lang="en-US" sz="32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n:Person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{name: 'Anna'})-[:KNOWS]-{1,5}(</a:t>
            </a:r>
            <a:r>
              <a:rPr lang="en-US" sz="32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friend:Person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WHERE </a:t>
            </a:r>
            <a:r>
              <a:rPr lang="en-US" sz="32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n.born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</a:t>
            </a:r>
            <a:r>
              <a:rPr lang="en-US" sz="32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friend.born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723900">
              <a:lnSpc>
                <a:spcPct val="150000"/>
              </a:lnSpc>
            </a:pP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DISTINCT friend.name AS </a:t>
            </a:r>
            <a:r>
              <a:rPr lang="en-US" sz="32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olderConnections</a:t>
            </a:r>
            <a:endParaRPr lang="en-US" sz="3200" b="1" i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-457200">
              <a:lnSpc>
                <a:spcPct val="15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Acest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exemplu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folosește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relație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cuantificată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găsi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toate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căile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până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5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hopuri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{1,5}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parcurgând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numai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relații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tip 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KNOWS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nodul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început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alte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noduri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vechi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așa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definit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clauza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o-RO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Operatorul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DISTINCT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folosit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se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asigura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clauza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RETURN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returnează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numai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noduri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unice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2A23C0-DA4B-A3C7-6101-547ED299BAF9}"/>
              </a:ext>
            </a:extLst>
          </p:cNvPr>
          <p:cNvSpPr txBox="1"/>
          <p:nvPr/>
        </p:nvSpPr>
        <p:spPr>
          <a:xfrm>
            <a:off x="5994400" y="203200"/>
            <a:ext cx="313419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CALEA  </a:t>
            </a:r>
            <a:r>
              <a:rPr lang="ro-RO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o-RO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</a:t>
            </a:r>
            <a:r>
              <a:rPr lang="ro-RO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932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Freeform 1703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0" t="0" r="0" b="0"/>
            <a:pathLst>
              <a:path w="16256000" h="9144000">
                <a:moveTo>
                  <a:pt x="0" y="9144000"/>
                </a:moveTo>
                <a:lnTo>
                  <a:pt x="16256000" y="9144000"/>
                </a:lnTo>
                <a:lnTo>
                  <a:pt x="16256000" y="0"/>
                </a:lnTo>
                <a:lnTo>
                  <a:pt x="0" y="0"/>
                </a:lnTo>
                <a:lnTo>
                  <a:pt x="0" y="9144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04" name="Freeform 1704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0" t="0" r="0" b="0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close/>
                <a:moveTo>
                  <a:pt x="9144000" y="9144000"/>
                </a:move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705" name="Picture 170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noFill/>
        </p:spPr>
      </p:pic>
      <p:pic>
        <p:nvPicPr>
          <p:cNvPr id="1707" name="Picture 10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22"/>
          <a:stretch/>
        </p:blipFill>
        <p:spPr>
          <a:xfrm>
            <a:off x="14387443" y="239780"/>
            <a:ext cx="1144657" cy="1107995"/>
          </a:xfrm>
          <a:prstGeom prst="rect">
            <a:avLst/>
          </a:prstGeom>
          <a:noFill/>
        </p:spPr>
      </p:pic>
      <p:sp>
        <p:nvSpPr>
          <p:cNvPr id="1708" name="Rectangle 1708"/>
          <p:cNvSpPr/>
          <p:nvPr/>
        </p:nvSpPr>
        <p:spPr>
          <a:xfrm>
            <a:off x="4861339" y="419100"/>
            <a:ext cx="6533322" cy="1107996"/>
          </a:xfrm>
          <a:prstGeom prst="rect">
            <a:avLst/>
          </a:prstGeom>
          <a:solidFill>
            <a:srgbClr val="006600"/>
          </a:solidFill>
        </p:spPr>
        <p:txBody>
          <a:bodyPr wrap="square" lIns="0" tIns="0" rIns="0" bIns="0">
            <a:spAutoFit/>
          </a:bodyPr>
          <a:lstStyle/>
          <a:p>
            <a:pPr marL="0" algn="ctr"/>
            <a:r>
              <a:rPr lang="ro-RO" sz="7200" b="1" i="1" spc="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Avantaje grafuri</a:t>
            </a:r>
            <a:endParaRPr lang="en-US" sz="7200" b="1" i="1" spc="0" baseline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3CF4E6-1252-547A-7FB6-25548EE8FF7B}"/>
              </a:ext>
            </a:extLst>
          </p:cNvPr>
          <p:cNvSpPr txBox="1"/>
          <p:nvPr/>
        </p:nvSpPr>
        <p:spPr>
          <a:xfrm>
            <a:off x="351183" y="1709678"/>
            <a:ext cx="4545496" cy="286232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 marL="0" algn="ctr"/>
            <a:r>
              <a:rPr lang="en-US" sz="6000" b="1" i="1" spc="0" baseline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Intuitivness</a:t>
            </a:r>
            <a:endParaRPr lang="en-US" sz="6000" b="1" i="1" spc="0" baseline="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Speed</a:t>
            </a:r>
          </a:p>
          <a:p>
            <a:pPr algn="ctr"/>
            <a:r>
              <a:rPr lang="en-US" sz="6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Agility</a:t>
            </a:r>
          </a:p>
        </p:txBody>
      </p:sp>
      <p:sp>
        <p:nvSpPr>
          <p:cNvPr id="1789" name="Rectangle 1789"/>
          <p:cNvSpPr/>
          <p:nvPr/>
        </p:nvSpPr>
        <p:spPr>
          <a:xfrm>
            <a:off x="5654261" y="3548908"/>
            <a:ext cx="10027478" cy="4801314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lIns="0" tIns="0" rIns="0" bIns="0">
            <a:spAutoFit/>
          </a:bodyPr>
          <a:lstStyle/>
          <a:p>
            <a:pPr marL="203200" algn="ctr"/>
            <a:r>
              <a:rPr lang="en-US" sz="72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Agilit</a:t>
            </a:r>
            <a:r>
              <a:rPr lang="en-US" sz="7200" b="1" i="1" spc="1259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o-RO" sz="6000" b="1" i="0" spc="1259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6000" b="1" i="0" spc="1259" baseline="1136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3200" algn="ctr"/>
            <a:r>
              <a:rPr lang="en-US" sz="6000" b="1" i="1" spc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Naturally Adaptive Model</a:t>
            </a:r>
            <a:endParaRPr lang="ro-RO" sz="6000" b="1" i="1" spc="0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3200" algn="ctr"/>
            <a:r>
              <a:rPr lang="ro-RO" sz="60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6000" b="1" i="1" spc="0" baseline="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/>
            <a:r>
              <a:rPr lang="en-US" sz="6000" b="1" i="1" spc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Que</a:t>
            </a:r>
            <a:r>
              <a:rPr lang="en-US" sz="6000" b="1" i="1" spc="133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6000" b="1" i="1" spc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Language Designed </a:t>
            </a:r>
          </a:p>
          <a:p>
            <a:pPr marL="1765300" algn="ctr"/>
            <a:r>
              <a:rPr lang="en-US" sz="6000" b="1" i="1" spc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Connectedness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52254B-6E41-95C2-88F9-16B1900FEC88}"/>
              </a:ext>
            </a:extLst>
          </p:cNvPr>
          <p:cNvSpPr txBox="1"/>
          <p:nvPr/>
        </p:nvSpPr>
        <p:spPr>
          <a:xfrm>
            <a:off x="1536700" y="3545145"/>
            <a:ext cx="13906500" cy="138499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p=</a:t>
            </a:r>
            <a:r>
              <a:rPr lang="en-US" sz="28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shortestPath</a:t>
            </a:r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((:Person {name: 'Anna'})-[:KNOWS*1..10]-(:Person {nationality: 'Canadian’}))</a:t>
            </a:r>
            <a:endParaRPr lang="ro-RO" sz="2800" b="1" i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F943C0-FD39-F496-19C5-4E41837ED9D3}"/>
              </a:ext>
            </a:extLst>
          </p:cNvPr>
          <p:cNvSpPr txBox="1"/>
          <p:nvPr/>
        </p:nvSpPr>
        <p:spPr>
          <a:xfrm>
            <a:off x="850900" y="990600"/>
            <a:ext cx="14897100" cy="224676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Căilor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 se pot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atribui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variabile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o-RO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exemplu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interogarea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leagă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model de cale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întreagă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care se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potrivește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scurtă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cale de Ana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un alt nod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 din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graf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până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10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trecerea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proprietatea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nationality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setată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Canadian.</a:t>
            </a:r>
            <a:endParaRPr lang="ro-RO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acest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caz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clauza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RETURN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returnează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calea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completă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între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două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noduri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709355-EBF2-7BD5-E956-C6CDCEBD16FE}"/>
              </a:ext>
            </a:extLst>
          </p:cNvPr>
          <p:cNvSpPr txBox="1"/>
          <p:nvPr/>
        </p:nvSpPr>
        <p:spPr>
          <a:xfrm>
            <a:off x="5283200" y="135353"/>
            <a:ext cx="7924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GĂSIREA CĂILOR</a:t>
            </a:r>
            <a:r>
              <a:rPr lang="ro-RO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(Variabile în căi)</a:t>
            </a:r>
            <a:endParaRPr lang="en-US" sz="3600" b="1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03C386-A62C-1AA2-7FD1-968EDD9AF4B0}"/>
              </a:ext>
            </a:extLst>
          </p:cNvPr>
          <p:cNvSpPr txBox="1"/>
          <p:nvPr/>
        </p:nvSpPr>
        <p:spPr>
          <a:xfrm>
            <a:off x="533400" y="5137983"/>
            <a:ext cx="15189200" cy="353943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căuta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lungime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fixă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specificați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distanța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sărituri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dintre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nodurile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din model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folosind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cuantificator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{n}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De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exemplu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următoarea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interogare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potrivește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tuturor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nodurilor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exact 2 hop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depărtare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 Hanks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returnează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primele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cinci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rânduri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o-RO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/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(</a:t>
            </a:r>
            <a:r>
              <a:rPr lang="en-US" sz="28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tom:Person</a:t>
            </a:r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  <a:r>
              <a:rPr lang="en-US" sz="28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name:'Tom</a:t>
            </a:r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Hanks'})--{2}(</a:t>
            </a:r>
            <a:r>
              <a:rPr lang="en-US" sz="28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colleagues:Person</a:t>
            </a:r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355600"/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DISTINCT colleagues.name AS name, </a:t>
            </a:r>
            <a:r>
              <a:rPr lang="en-US" sz="28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colleagues.born</a:t>
            </a:r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AS </a:t>
            </a:r>
            <a:r>
              <a:rPr lang="en-US" sz="28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bornIn</a:t>
            </a:r>
            <a:endParaRPr lang="en-US" sz="2800" b="1" i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55600"/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ORDER BY </a:t>
            </a:r>
            <a:r>
              <a:rPr lang="en-US" sz="28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bornIn</a:t>
            </a:r>
            <a:endParaRPr lang="en-US" sz="2800" b="1" i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55600"/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LIMIT 5</a:t>
            </a:r>
            <a:endParaRPr lang="en-US" b="1" i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05860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79B4EF-CC71-8FAE-7CD9-6DFA9B6CC559}"/>
              </a:ext>
            </a:extLst>
          </p:cNvPr>
          <p:cNvSpPr txBox="1"/>
          <p:nvPr/>
        </p:nvSpPr>
        <p:spPr>
          <a:xfrm>
            <a:off x="1758950" y="969665"/>
            <a:ext cx="12738100" cy="2958502"/>
          </a:xfrm>
          <a:prstGeom prst="rect">
            <a:avLst/>
          </a:prstGeom>
          <a:solidFill>
            <a:srgbClr val="F5F6F6">
              <a:alpha val="5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găsi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scurtă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cale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posibilă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între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două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noduri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poate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utiliza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algoritmul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shortestPath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o-RO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exemplu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această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interogare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potrivește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calea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graf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între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două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noduri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Tom Hanks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Keanu Reeves: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31EF55-FA9E-4635-E6FA-D60967486504}"/>
              </a:ext>
            </a:extLst>
          </p:cNvPr>
          <p:cNvSpPr txBox="1"/>
          <p:nvPr/>
        </p:nvSpPr>
        <p:spPr>
          <a:xfrm>
            <a:off x="5403850" y="323334"/>
            <a:ext cx="5448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CEA MAI SCURTĂ CALE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C495A7-BCAE-7135-1D57-AD2141057FF8}"/>
              </a:ext>
            </a:extLst>
          </p:cNvPr>
          <p:cNvSpPr txBox="1"/>
          <p:nvPr/>
        </p:nvSpPr>
        <p:spPr>
          <a:xfrm>
            <a:off x="2476500" y="4377968"/>
            <a:ext cx="11557000" cy="2800767"/>
          </a:xfrm>
          <a:prstGeom prst="rect">
            <a:avLst/>
          </a:prstGeom>
          <a:solidFill>
            <a:srgbClr val="F5F6F6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p=</a:t>
            </a:r>
            <a:r>
              <a:rPr lang="en-US" sz="32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shortestPath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marL="444500"/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(:Person {</a:t>
            </a:r>
            <a:r>
              <a:rPr lang="en-US" sz="32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name:"Keanu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Reeves"})-[*]-(:Person {</a:t>
            </a:r>
            <a:r>
              <a:rPr lang="en-US" sz="32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name:"Tom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Hanks"})</a:t>
            </a:r>
          </a:p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p</a:t>
            </a:r>
          </a:p>
        </p:txBody>
      </p:sp>
    </p:spTree>
    <p:extLst>
      <p:ext uri="{BB962C8B-B14F-4D97-AF65-F5344CB8AC3E}">
        <p14:creationId xmlns:p14="http://schemas.microsoft.com/office/powerpoint/2010/main" val="369060594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2FFB769-CA05-6DEF-3E14-7BDD49484BAC}"/>
              </a:ext>
            </a:extLst>
          </p:cNvPr>
          <p:cNvSpPr txBox="1"/>
          <p:nvPr/>
        </p:nvSpPr>
        <p:spPr>
          <a:xfrm>
            <a:off x="749300" y="789058"/>
            <a:ext cx="150622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Cypher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permite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interogări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complexe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o-RO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Următoarea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interogare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încearcă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recomande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actori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Keanu Reeves, cu care nu 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lucrat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încă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cine au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lucrat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actorii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o-RO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Clr>
                <a:srgbClr val="006600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Interogarea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ordonează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apoi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rezultatele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funcție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frecvența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care un co-actor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potrivit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colaborat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unul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dintre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actorii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Keanu Reeves.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C2327D-DB98-8423-7681-94C2ED12AB23}"/>
              </a:ext>
            </a:extLst>
          </p:cNvPr>
          <p:cNvSpPr txBox="1"/>
          <p:nvPr/>
        </p:nvSpPr>
        <p:spPr>
          <a:xfrm>
            <a:off x="5283200" y="20975"/>
            <a:ext cx="520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Găsirea</a:t>
            </a:r>
            <a:r>
              <a:rPr lang="en-US" sz="3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recomandărilor</a:t>
            </a:r>
            <a:endParaRPr lang="en-US" sz="3600" b="1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ADEE0E-2F21-C9E2-A2C0-36FCBE86223A}"/>
              </a:ext>
            </a:extLst>
          </p:cNvPr>
          <p:cNvSpPr txBox="1"/>
          <p:nvPr/>
        </p:nvSpPr>
        <p:spPr>
          <a:xfrm>
            <a:off x="596900" y="3343603"/>
            <a:ext cx="15367000" cy="58554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(</a:t>
            </a:r>
            <a:r>
              <a:rPr lang="en-US" sz="28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keanu:Person</a:t>
            </a:r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  <a:r>
              <a:rPr lang="en-US" sz="28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name:'Keanu</a:t>
            </a:r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Reeves'})-[:ACTED_IN]-&gt;</a:t>
            </a:r>
            <a:r>
              <a:rPr lang="ro-RO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8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m:Movie</a:t>
            </a:r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)&lt;-[:ACTED_IN]-(</a:t>
            </a:r>
            <a:r>
              <a:rPr lang="en-US" sz="28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coActors:Person</a:t>
            </a:r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</a:p>
          <a:p>
            <a:pPr>
              <a:lnSpc>
                <a:spcPct val="150000"/>
              </a:lnSpc>
            </a:pPr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(</a:t>
            </a:r>
            <a:r>
              <a:rPr lang="en-US" sz="28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coActors:Person</a:t>
            </a:r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)-[:ACTED_IN]-&gt;(m2:Movie)&lt;-[:ACTED_IN]-(</a:t>
            </a:r>
            <a:r>
              <a:rPr lang="en-US" sz="28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cocoActors:Person</a:t>
            </a:r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 NOT (</a:t>
            </a:r>
            <a:r>
              <a:rPr lang="en-US" sz="28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keanu</a:t>
            </a:r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)-[:ACTED_IN]-&gt;()&lt;-[:ACTED_IN]-(</a:t>
            </a:r>
            <a:r>
              <a:rPr lang="en-US" sz="28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cocoActors</a:t>
            </a:r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AND </a:t>
            </a:r>
            <a:r>
              <a:rPr lang="en-US" sz="28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keanu</a:t>
            </a:r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&lt;&gt; </a:t>
            </a:r>
            <a:r>
              <a:rPr lang="en-US" sz="28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cocoActors</a:t>
            </a:r>
            <a:endParaRPr lang="en-US" sz="2800" b="1" i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cocoActors.name AS recommended, count(</a:t>
            </a:r>
            <a:r>
              <a:rPr lang="en-US" sz="28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cocoActors</a:t>
            </a:r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AS strength</a:t>
            </a:r>
          </a:p>
          <a:p>
            <a:pPr>
              <a:lnSpc>
                <a:spcPct val="150000"/>
              </a:lnSpc>
            </a:pPr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ORDER BY strength DESC</a:t>
            </a:r>
          </a:p>
          <a:p>
            <a:pPr>
              <a:lnSpc>
                <a:spcPct val="150000"/>
              </a:lnSpc>
            </a:pPr>
            <a:r>
              <a:rPr lang="en-US" sz="28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LIMIT 7</a:t>
            </a:r>
          </a:p>
        </p:txBody>
      </p:sp>
    </p:spTree>
    <p:extLst>
      <p:ext uri="{BB962C8B-B14F-4D97-AF65-F5344CB8AC3E}">
        <p14:creationId xmlns:p14="http://schemas.microsoft.com/office/powerpoint/2010/main" val="132241022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88E75E-AFE7-CFFD-EB94-795C60F5E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700" y="609794"/>
            <a:ext cx="11404600" cy="11426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Interogare</a:t>
            </a:r>
            <a:r>
              <a:rPr lang="ro-RO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care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potrivește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actorii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care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i-ar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putea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prezenta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o-RO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căutând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co-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actori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care au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lucrat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ambii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filme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separate: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1F1C98-557D-125A-9ED9-F9E873D58B05}"/>
              </a:ext>
            </a:extLst>
          </p:cNvPr>
          <p:cNvSpPr txBox="1"/>
          <p:nvPr/>
        </p:nvSpPr>
        <p:spPr>
          <a:xfrm>
            <a:off x="1524000" y="2905036"/>
            <a:ext cx="12966700" cy="372409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MATCH (:Person {name: 'Keanu Reeves'})-[:ACTED_IN]-&gt;</a:t>
            </a:r>
            <a: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32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(:Movie)&lt;-[:ACTED_IN]-(</a:t>
            </a:r>
            <a:r>
              <a:rPr kumimoji="0" lang="en-US" altLang="en-US" sz="3200" b="1" i="1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coActor:Person</a:t>
            </a:r>
            <a:r>
              <a:rPr kumimoji="0" lang="en-US" altLang="en-US" sz="32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 (</a:t>
            </a:r>
            <a:r>
              <a:rPr kumimoji="0" lang="en-US" altLang="en-US" sz="3200" b="1" i="1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coActor</a:t>
            </a:r>
            <a:r>
              <a:rPr kumimoji="0" lang="en-US" altLang="en-US" sz="32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)-[:ACTED_IN]-&gt;(:Movie)&lt;-[:ACTED_IN]-(:Person {</a:t>
            </a:r>
            <a:r>
              <a:rPr kumimoji="0" lang="en-US" altLang="en-US" sz="3200" b="1" i="1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name:'Tom</a:t>
            </a:r>
            <a:r>
              <a:rPr kumimoji="0" lang="en-US" altLang="en-US" sz="32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Hanks’})</a:t>
            </a:r>
            <a:endParaRPr kumimoji="0" lang="ro-RO" altLang="en-US" sz="3200" b="1" i="1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RETURN DISTINCT coActor.name AS </a:t>
            </a:r>
            <a:r>
              <a:rPr kumimoji="0" lang="en-US" altLang="en-US" sz="3200" b="1" i="1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coActor</a:t>
            </a:r>
            <a:endParaRPr kumimoji="0" lang="en-US" altLang="en-US" sz="6000" b="1" i="1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62807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BEB5B62-BE35-EFB5-5401-C8DDE66FDC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413400"/>
              </p:ext>
            </p:extLst>
          </p:nvPr>
        </p:nvGraphicFramePr>
        <p:xfrm>
          <a:off x="1731460" y="1935885"/>
          <a:ext cx="13500519" cy="6112955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3248109">
                  <a:extLst>
                    <a:ext uri="{9D8B030D-6E8A-4147-A177-3AD203B41FA5}">
                      <a16:colId xmlns:a16="http://schemas.microsoft.com/office/drawing/2014/main" val="1586267073"/>
                    </a:ext>
                  </a:extLst>
                </a:gridCol>
                <a:gridCol w="10252410">
                  <a:extLst>
                    <a:ext uri="{9D8B030D-6E8A-4147-A177-3AD203B41FA5}">
                      <a16:colId xmlns:a16="http://schemas.microsoft.com/office/drawing/2014/main" val="41491154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o-RO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Clauză</a:t>
                      </a:r>
                      <a:endParaRPr lang="en-US" sz="4000" dirty="0">
                        <a:solidFill>
                          <a:srgbClr val="4A5568"/>
                        </a:solidFill>
                        <a:effectLst/>
                        <a:latin typeface="Times New Roman" panose="02020603050405020304" pitchFamily="18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o-RO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Descriere</a:t>
                      </a:r>
                      <a:endParaRPr lang="en-US" sz="4000" dirty="0">
                        <a:solidFill>
                          <a:srgbClr val="4A5568"/>
                        </a:solidFill>
                        <a:effectLst/>
                        <a:latin typeface="Times New Roman" panose="02020603050405020304" pitchFamily="18" charset="0"/>
                        <a:ea typeface="Carlito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33569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i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MERGE</a:t>
                      </a:r>
                      <a:endParaRPr lang="en-US" sz="3600" i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Carlito" panose="020F0502020204030204" pitchFamily="34" charset="0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o-RO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Asigură existența unui model în graf. 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o-RO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Fie modelul există deja, fie trebuie creat.</a:t>
                      </a:r>
                      <a:endParaRPr lang="en-US" sz="2800" dirty="0">
                        <a:solidFill>
                          <a:srgbClr val="4A5568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5859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i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---ON CREATE</a:t>
                      </a:r>
                      <a:endParaRPr lang="en-US" sz="3600" i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Carlito" panose="020F0502020204030204" pitchFamily="34" charset="0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o-RO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Folosită împreună cu MERGE, această sub-clauză de scriere specifică acțiunile de întreprins dacă modelul trebuie creat.</a:t>
                      </a:r>
                      <a:endParaRPr lang="en-US" sz="2800" dirty="0">
                        <a:solidFill>
                          <a:srgbClr val="4A5568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01050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i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---ON MATCH</a:t>
                      </a:r>
                      <a:endParaRPr lang="en-US" sz="3600" i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Carlito" panose="020F0502020204030204" pitchFamily="34" charset="0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o-RO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Folosită împreună cu MERGE, această sub-clauză de scriere specifică acțiunile de întreprins dacă modelul există deja.</a:t>
                      </a:r>
                      <a:endParaRPr lang="en-US" sz="2800" dirty="0">
                        <a:solidFill>
                          <a:srgbClr val="4A5568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621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i="1" dirty="0">
                          <a:solidFill>
                            <a:srgbClr val="0066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CALL... [YIELD...]</a:t>
                      </a:r>
                      <a:endParaRPr lang="en-US" sz="3600" i="1" dirty="0">
                        <a:solidFill>
                          <a:srgbClr val="006600"/>
                        </a:solidFill>
                        <a:effectLst/>
                        <a:latin typeface="Courier New" panose="02070309020205020404" pitchFamily="49" charset="0"/>
                        <a:ea typeface="Carlito" panose="020F0502020204030204" pitchFamily="34" charset="0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o-RO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Invocă o procedură implementată în baza de date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o-RO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și returnează orice rezultat.</a:t>
                      </a:r>
                      <a:endParaRPr lang="en-US" sz="2800" dirty="0">
                        <a:solidFill>
                          <a:srgbClr val="4A5568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014039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F469181-C451-E29C-44CB-2CF00C908085}"/>
              </a:ext>
            </a:extLst>
          </p:cNvPr>
          <p:cNvSpPr txBox="1"/>
          <p:nvPr/>
        </p:nvSpPr>
        <p:spPr>
          <a:xfrm>
            <a:off x="4039083" y="474130"/>
            <a:ext cx="10110054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rlito" panose="020F0502020204030204" pitchFamily="34" charset="0"/>
                <a:cs typeface="Times New Roman" panose="02020603050405020304" pitchFamily="18" charset="0"/>
              </a:rPr>
              <a:t>CLAUZE DE ÎMBINARE ȘI APEL PROCEDURĂ</a:t>
            </a:r>
          </a:p>
        </p:txBody>
      </p:sp>
    </p:spTree>
    <p:extLst>
      <p:ext uri="{BB962C8B-B14F-4D97-AF65-F5344CB8AC3E}">
        <p14:creationId xmlns:p14="http://schemas.microsoft.com/office/powerpoint/2010/main" val="269959431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5" name="Rectangle 2315"/>
          <p:cNvSpPr/>
          <p:nvPr/>
        </p:nvSpPr>
        <p:spPr>
          <a:xfrm>
            <a:off x="3886200" y="412014"/>
            <a:ext cx="6989093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algn="ctr"/>
            <a:r>
              <a:rPr lang="en-US" sz="6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 Cross-Selling</a:t>
            </a:r>
          </a:p>
        </p:txBody>
      </p:sp>
      <p:sp>
        <p:nvSpPr>
          <p:cNvPr id="2316" name="Rectangle 2316"/>
          <p:cNvSpPr/>
          <p:nvPr/>
        </p:nvSpPr>
        <p:spPr>
          <a:xfrm>
            <a:off x="501713" y="1900963"/>
            <a:ext cx="15252573" cy="606896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600" b="1" i="1" spc="0" baseline="0" dirty="0">
                <a:solidFill>
                  <a:srgbClr val="008F00"/>
                </a:solidFill>
                <a:latin typeface="Courier New"/>
              </a:rPr>
              <a:t>MATCH</a:t>
            </a:r>
            <a:r>
              <a:rPr lang="en-US" sz="3600" b="1" i="1" spc="0" baseline="0" dirty="0">
                <a:solidFill>
                  <a:srgbClr val="000000"/>
                </a:solidFill>
                <a:latin typeface="Courier New"/>
              </a:rPr>
              <a:t> </a:t>
            </a:r>
          </a:p>
          <a:p>
            <a:pPr marL="0">
              <a:lnSpc>
                <a:spcPts val="4300"/>
              </a:lnSpc>
            </a:pPr>
            <a:r>
              <a:rPr lang="en-US" sz="3600" b="1" i="1" spc="0" baseline="0" dirty="0">
                <a:solidFill>
                  <a:srgbClr val="000000"/>
                </a:solidFill>
                <a:latin typeface="Courier New"/>
              </a:rPr>
              <a:t>  (choc:Product {productName: 'Chocolade'})</a:t>
            </a:r>
          </a:p>
          <a:p>
            <a:pPr marL="0">
              <a:lnSpc>
                <a:spcPts val="4300"/>
              </a:lnSpc>
            </a:pPr>
            <a:r>
              <a:rPr lang="en-US" sz="3600" b="1" i="1" spc="4321" baseline="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3600" b="1" i="1" spc="0" baseline="0" dirty="0">
                <a:solidFill>
                  <a:srgbClr val="797979"/>
                </a:solidFill>
                <a:latin typeface="Courier New"/>
              </a:rPr>
              <a:t>&lt;-</a:t>
            </a:r>
            <a:r>
              <a:rPr lang="en-US" sz="3600" b="1" i="1" spc="0" baseline="0" dirty="0">
                <a:solidFill>
                  <a:srgbClr val="000000"/>
                </a:solidFill>
                <a:latin typeface="Courier New"/>
              </a:rPr>
              <a:t>[:INCLUDES]</a:t>
            </a:r>
            <a:r>
              <a:rPr lang="en-US" sz="3600" b="1" i="1" spc="0" baseline="0" dirty="0">
                <a:solidFill>
                  <a:srgbClr val="797979"/>
                </a:solidFill>
                <a:latin typeface="Courier New"/>
              </a:rPr>
              <a:t>-</a:t>
            </a:r>
            <a:r>
              <a:rPr lang="en-US" sz="3600" b="1" i="1" spc="0" baseline="0" dirty="0">
                <a:solidFill>
                  <a:srgbClr val="000000"/>
                </a:solidFill>
                <a:latin typeface="Courier New"/>
              </a:rPr>
              <a:t>(:</a:t>
            </a:r>
            <a:r>
              <a:rPr lang="en-US" sz="3600" b="1" i="1" spc="0" baseline="0" dirty="0">
                <a:solidFill>
                  <a:srgbClr val="008F00"/>
                </a:solidFill>
                <a:latin typeface="Courier New"/>
              </a:rPr>
              <a:t>Order</a:t>
            </a:r>
            <a:r>
              <a:rPr lang="en-US" sz="3600" b="1" i="1" spc="0" baseline="0" dirty="0">
                <a:solidFill>
                  <a:srgbClr val="000000"/>
                </a:solidFill>
                <a:latin typeface="Courier New"/>
              </a:rPr>
              <a:t>)</a:t>
            </a:r>
            <a:r>
              <a:rPr lang="en-US" sz="3600" b="1" i="1" spc="0" baseline="0" dirty="0">
                <a:solidFill>
                  <a:srgbClr val="797979"/>
                </a:solidFill>
                <a:latin typeface="Courier New"/>
              </a:rPr>
              <a:t>&lt;-</a:t>
            </a:r>
            <a:r>
              <a:rPr lang="en-US" sz="3600" b="1" i="1" spc="0" baseline="0" dirty="0">
                <a:solidFill>
                  <a:srgbClr val="000000"/>
                </a:solidFill>
                <a:latin typeface="Courier New"/>
              </a:rPr>
              <a:t>[:SOLD]</a:t>
            </a:r>
            <a:r>
              <a:rPr lang="en-US" sz="3600" b="1" i="1" spc="0" baseline="0" dirty="0">
                <a:solidFill>
                  <a:srgbClr val="797979"/>
                </a:solidFill>
                <a:latin typeface="Courier New"/>
              </a:rPr>
              <a:t>-</a:t>
            </a:r>
            <a:r>
              <a:rPr lang="en-US" sz="3600" b="1" i="1" spc="0" baseline="0" dirty="0">
                <a:solidFill>
                  <a:srgbClr val="000000"/>
                </a:solidFill>
                <a:latin typeface="Courier New"/>
              </a:rPr>
              <a:t>(employee),</a:t>
            </a:r>
          </a:p>
          <a:p>
            <a:pPr marL="0">
              <a:lnSpc>
                <a:spcPts val="4300"/>
              </a:lnSpc>
            </a:pPr>
            <a:r>
              <a:rPr lang="en-US" sz="3600" b="1" i="1" spc="0" baseline="0" dirty="0">
                <a:solidFill>
                  <a:srgbClr val="000000"/>
                </a:solidFill>
                <a:latin typeface="Courier New"/>
              </a:rPr>
              <a:t>  (employee)</a:t>
            </a:r>
            <a:r>
              <a:rPr lang="en-US" sz="3600" b="1" i="1" spc="0" baseline="0" dirty="0">
                <a:solidFill>
                  <a:srgbClr val="797979"/>
                </a:solidFill>
                <a:latin typeface="Courier New"/>
              </a:rPr>
              <a:t>-</a:t>
            </a:r>
            <a:r>
              <a:rPr lang="en-US" sz="3600" b="1" i="1" spc="0" baseline="0" dirty="0">
                <a:solidFill>
                  <a:srgbClr val="000000"/>
                </a:solidFill>
                <a:latin typeface="Courier New"/>
              </a:rPr>
              <a:t>[:SOLD]</a:t>
            </a:r>
            <a:r>
              <a:rPr lang="en-US" sz="3600" b="1" i="1" spc="0" baseline="0" dirty="0">
                <a:solidFill>
                  <a:srgbClr val="797979"/>
                </a:solidFill>
                <a:latin typeface="Courier New"/>
              </a:rPr>
              <a:t>-&gt;</a:t>
            </a:r>
            <a:r>
              <a:rPr lang="en-US" sz="3600" b="1" i="1" spc="0" baseline="0" dirty="0">
                <a:solidFill>
                  <a:srgbClr val="000000"/>
                </a:solidFill>
                <a:latin typeface="Courier New"/>
              </a:rPr>
              <a:t>(o2)</a:t>
            </a:r>
            <a:r>
              <a:rPr lang="en-US" sz="3600" b="1" i="1" spc="0" baseline="0" dirty="0">
                <a:solidFill>
                  <a:srgbClr val="797979"/>
                </a:solidFill>
                <a:latin typeface="Courier New"/>
              </a:rPr>
              <a:t>-</a:t>
            </a:r>
            <a:r>
              <a:rPr lang="en-US" sz="3600" b="1" i="1" spc="0" baseline="0" dirty="0">
                <a:solidFill>
                  <a:srgbClr val="000000"/>
                </a:solidFill>
                <a:latin typeface="Courier New"/>
              </a:rPr>
              <a:t>[:INCLUDES]</a:t>
            </a:r>
            <a:r>
              <a:rPr lang="en-US" sz="3600" b="1" i="1" spc="0" baseline="0" dirty="0">
                <a:solidFill>
                  <a:srgbClr val="797979"/>
                </a:solidFill>
                <a:latin typeface="Courier New"/>
              </a:rPr>
              <a:t>-&gt;</a:t>
            </a:r>
            <a:r>
              <a:rPr lang="en-US" sz="3600" b="1" i="1" spc="0" baseline="0" dirty="0">
                <a:solidFill>
                  <a:srgbClr val="000000"/>
                </a:solidFill>
                <a:latin typeface="Courier New"/>
              </a:rPr>
              <a:t>(other:Product)</a:t>
            </a:r>
          </a:p>
          <a:p>
            <a:pPr marL="0">
              <a:lnSpc>
                <a:spcPts val="4300"/>
              </a:lnSpc>
            </a:pPr>
            <a:r>
              <a:rPr lang="en-US" sz="3600" b="1" i="1" spc="0" baseline="0" dirty="0">
                <a:solidFill>
                  <a:srgbClr val="008F00"/>
                </a:solidFill>
                <a:latin typeface="Courier New"/>
              </a:rPr>
              <a:t>RETURN</a:t>
            </a:r>
            <a:r>
              <a:rPr lang="en-US" sz="3600" b="1" i="1" spc="0" baseline="0" dirty="0">
                <a:solidFill>
                  <a:srgbClr val="000000"/>
                </a:solidFill>
                <a:latin typeface="Courier New"/>
              </a:rPr>
              <a:t> </a:t>
            </a:r>
          </a:p>
          <a:p>
            <a:pPr marL="0">
              <a:lnSpc>
                <a:spcPts val="4300"/>
              </a:lnSpc>
            </a:pPr>
            <a:r>
              <a:rPr lang="en-US" sz="3600" b="1" i="1" spc="0" baseline="0" dirty="0">
                <a:solidFill>
                  <a:srgbClr val="000000"/>
                </a:solidFill>
                <a:latin typeface="Courier New"/>
              </a:rPr>
              <a:t>  employee.firstName, </a:t>
            </a:r>
          </a:p>
          <a:p>
            <a:pPr marL="0">
              <a:lnSpc>
                <a:spcPts val="4300"/>
              </a:lnSpc>
            </a:pPr>
            <a:r>
              <a:rPr lang="en-US" sz="3600" b="1" i="1" spc="0" baseline="0" dirty="0">
                <a:solidFill>
                  <a:srgbClr val="000000"/>
                </a:solidFill>
                <a:latin typeface="Courier New"/>
              </a:rPr>
              <a:t>  other.productName, </a:t>
            </a:r>
          </a:p>
          <a:p>
            <a:pPr marL="0">
              <a:lnSpc>
                <a:spcPts val="4300"/>
              </a:lnSpc>
            </a:pPr>
            <a:r>
              <a:rPr lang="en-US" sz="3600" b="1" i="1" spc="0" baseline="0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3600" b="1" i="1" spc="0" baseline="0" dirty="0">
                <a:solidFill>
                  <a:srgbClr val="008F00"/>
                </a:solidFill>
                <a:latin typeface="Courier New"/>
              </a:rPr>
              <a:t>COUNT</a:t>
            </a:r>
            <a:r>
              <a:rPr lang="en-US" sz="3600" b="1" i="1" spc="0" baseline="0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3600" b="1" i="1" spc="0" baseline="0" dirty="0">
                <a:solidFill>
                  <a:srgbClr val="008F00"/>
                </a:solidFill>
                <a:latin typeface="Courier New"/>
              </a:rPr>
              <a:t>DISTINCT</a:t>
            </a:r>
            <a:r>
              <a:rPr lang="en-US" sz="3600" b="1" i="1" spc="0" baseline="0" dirty="0">
                <a:solidFill>
                  <a:srgbClr val="000000"/>
                </a:solidFill>
                <a:latin typeface="Courier New"/>
              </a:rPr>
              <a:t> o2) </a:t>
            </a:r>
            <a:r>
              <a:rPr lang="en-US" sz="3600" b="1" i="1" spc="0" baseline="0" dirty="0">
                <a:solidFill>
                  <a:srgbClr val="008F00"/>
                </a:solidFill>
                <a:latin typeface="Courier New"/>
              </a:rPr>
              <a:t>as</a:t>
            </a:r>
            <a:r>
              <a:rPr lang="en-US" sz="3600" b="1" i="1" spc="0" baseline="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3600" b="1" i="1" spc="0" baseline="0" dirty="0">
                <a:solidFill>
                  <a:srgbClr val="008F00"/>
                </a:solidFill>
                <a:latin typeface="Courier New"/>
              </a:rPr>
              <a:t>count</a:t>
            </a:r>
          </a:p>
          <a:p>
            <a:pPr marL="0">
              <a:lnSpc>
                <a:spcPts val="4300"/>
              </a:lnSpc>
            </a:pPr>
            <a:r>
              <a:rPr lang="en-US" sz="3600" b="1" i="1" spc="0" baseline="0" dirty="0">
                <a:solidFill>
                  <a:srgbClr val="008F00"/>
                </a:solidFill>
                <a:latin typeface="Courier New"/>
              </a:rPr>
              <a:t>ORDER</a:t>
            </a:r>
            <a:r>
              <a:rPr lang="en-US" sz="3600" b="1" i="1" spc="0" baseline="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3600" b="1" i="1" spc="0" baseline="0" dirty="0">
                <a:solidFill>
                  <a:srgbClr val="008F00"/>
                </a:solidFill>
                <a:latin typeface="Courier New"/>
              </a:rPr>
              <a:t>BY</a:t>
            </a:r>
            <a:r>
              <a:rPr lang="en-US" sz="3600" b="1" i="1" spc="0" baseline="0" dirty="0">
                <a:solidFill>
                  <a:srgbClr val="000000"/>
                </a:solidFill>
                <a:latin typeface="Courier New"/>
              </a:rPr>
              <a:t> </a:t>
            </a:r>
          </a:p>
          <a:p>
            <a:pPr marL="0">
              <a:lnSpc>
                <a:spcPts val="4300"/>
              </a:lnSpc>
            </a:pPr>
            <a:r>
              <a:rPr lang="en-US" sz="3600" b="1" i="1" spc="0" baseline="0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3600" b="1" i="1" spc="0" baseline="0" dirty="0">
                <a:solidFill>
                  <a:srgbClr val="008F00"/>
                </a:solidFill>
                <a:latin typeface="Courier New"/>
              </a:rPr>
              <a:t>count</a:t>
            </a:r>
            <a:r>
              <a:rPr lang="en-US" sz="3600" b="1" i="1" spc="0" baseline="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3600" b="1" i="1" spc="0" baseline="0" dirty="0">
                <a:solidFill>
                  <a:srgbClr val="008F00"/>
                </a:solidFill>
                <a:latin typeface="Courier New"/>
              </a:rPr>
              <a:t>DESC</a:t>
            </a:r>
          </a:p>
          <a:p>
            <a:pPr marL="0">
              <a:lnSpc>
                <a:spcPts val="4300"/>
              </a:lnSpc>
            </a:pPr>
            <a:r>
              <a:rPr lang="en-US" sz="3600" b="1" i="1" spc="0" baseline="0" dirty="0">
                <a:solidFill>
                  <a:srgbClr val="008F00"/>
                </a:solidFill>
                <a:latin typeface="Courier New"/>
              </a:rPr>
              <a:t>LIMIT</a:t>
            </a:r>
            <a:r>
              <a:rPr lang="en-US" sz="3600" b="1" i="1" spc="0" baseline="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3600" b="1" i="1" spc="0" baseline="0" dirty="0">
                <a:solidFill>
                  <a:srgbClr val="797979"/>
                </a:solidFill>
                <a:latin typeface="Courier New"/>
              </a:rPr>
              <a:t>5</a:t>
            </a:r>
            <a:r>
              <a:rPr lang="en-US" sz="3600" b="1" i="1" spc="0" baseline="0" dirty="0">
                <a:solidFill>
                  <a:srgbClr val="000000"/>
                </a:solidFill>
                <a:latin typeface="Courier New"/>
              </a:rPr>
              <a:t>;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Freeform 2317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0" t="0" r="0" b="0"/>
            <a:pathLst>
              <a:path w="16256000" h="9144000">
                <a:moveTo>
                  <a:pt x="0" y="9144000"/>
                </a:moveTo>
                <a:lnTo>
                  <a:pt x="16256000" y="9144000"/>
                </a:lnTo>
                <a:lnTo>
                  <a:pt x="16256000" y="0"/>
                </a:lnTo>
                <a:lnTo>
                  <a:pt x="0" y="0"/>
                </a:lnTo>
                <a:lnTo>
                  <a:pt x="0" y="9144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18" name="Freeform 2318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0" t="0" r="0" b="0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close/>
                <a:moveTo>
                  <a:pt x="9144000" y="9144000"/>
                </a:move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319" name="Picture 231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6230600" cy="9144000"/>
          </a:xfrm>
          <a:prstGeom prst="rect">
            <a:avLst/>
          </a:prstGeom>
          <a:blipFill>
            <a:blip r:embed="rId3">
              <a:alphaModFix amt="50000"/>
            </a:blip>
            <a:stretch>
              <a:fillRect/>
            </a:stretch>
          </a:blipFill>
        </p:spPr>
      </p:pic>
      <p:pic>
        <p:nvPicPr>
          <p:cNvPr id="2321" name="Picture 232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7500" y="1625600"/>
            <a:ext cx="15544800" cy="5664200"/>
          </a:xfrm>
          <a:prstGeom prst="rect">
            <a:avLst/>
          </a:prstGeom>
          <a:noFill/>
        </p:spPr>
      </p:pic>
      <p:sp>
        <p:nvSpPr>
          <p:cNvPr id="2322" name="Rectangle 2322"/>
          <p:cNvSpPr/>
          <p:nvPr/>
        </p:nvSpPr>
        <p:spPr>
          <a:xfrm>
            <a:off x="4633453" y="408285"/>
            <a:ext cx="6989093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 Cross-Selling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49">
            <a:extLst>
              <a:ext uri="{FF2B5EF4-FFF2-40B4-BE49-F238E27FC236}">
                <a16:creationId xmlns:a16="http://schemas.microsoft.com/office/drawing/2014/main" id="{8C32DE46-71F8-8154-775B-D8E9C551F21C}"/>
              </a:ext>
            </a:extLst>
          </p:cNvPr>
          <p:cNvSpPr/>
          <p:nvPr/>
        </p:nvSpPr>
        <p:spPr>
          <a:xfrm>
            <a:off x="7592513" y="299252"/>
            <a:ext cx="1465933" cy="1905955"/>
          </a:xfrm>
          <a:custGeom>
            <a:avLst/>
            <a:gdLst/>
            <a:ahLst/>
            <a:cxnLst/>
            <a:rect l="0" t="0" r="0" b="0"/>
            <a:pathLst>
              <a:path w="1289272" h="480902">
                <a:moveTo>
                  <a:pt x="0" y="0"/>
                </a:moveTo>
                <a:lnTo>
                  <a:pt x="1289272" y="0"/>
                </a:lnTo>
                <a:lnTo>
                  <a:pt x="1289272" y="480902"/>
                </a:lnTo>
                <a:lnTo>
                  <a:pt x="0" y="480902"/>
                </a:lnTo>
                <a:close/>
                <a:moveTo>
                  <a:pt x="-2748267" y="4844247"/>
                </a:moveTo>
              </a:path>
            </a:pathLst>
          </a:custGeom>
          <a:solidFill>
            <a:srgbClr val="000000">
              <a:alpha val="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1050">
            <a:extLst>
              <a:ext uri="{FF2B5EF4-FFF2-40B4-BE49-F238E27FC236}">
                <a16:creationId xmlns:a16="http://schemas.microsoft.com/office/drawing/2014/main" id="{6404D8F2-4B1D-5A18-82C0-21C370AF28B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36999" y="243992"/>
            <a:ext cx="1465933" cy="628399"/>
          </a:xfrm>
          <a:prstGeom prst="rect">
            <a:avLst/>
          </a:prstGeom>
          <a:noFill/>
        </p:spPr>
      </p:pic>
      <p:pic>
        <p:nvPicPr>
          <p:cNvPr id="26" name="Picture 1072">
            <a:extLst>
              <a:ext uri="{FF2B5EF4-FFF2-40B4-BE49-F238E27FC236}">
                <a16:creationId xmlns:a16="http://schemas.microsoft.com/office/drawing/2014/main" id="{E6F5670D-5B6F-435F-3DA7-24E6B91DA9B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645" y="886268"/>
            <a:ext cx="12739393" cy="2283308"/>
          </a:xfrm>
          <a:prstGeom prst="rect">
            <a:avLst/>
          </a:prstGeom>
          <a:noFill/>
        </p:spPr>
      </p:pic>
      <p:sp>
        <p:nvSpPr>
          <p:cNvPr id="27" name="Rectangle 1073">
            <a:extLst>
              <a:ext uri="{FF2B5EF4-FFF2-40B4-BE49-F238E27FC236}">
                <a16:creationId xmlns:a16="http://schemas.microsoft.com/office/drawing/2014/main" id="{880102B9-2C90-5FB2-AB1A-22E218367852}"/>
              </a:ext>
            </a:extLst>
          </p:cNvPr>
          <p:cNvSpPr/>
          <p:nvPr/>
        </p:nvSpPr>
        <p:spPr>
          <a:xfrm>
            <a:off x="702365" y="3443279"/>
            <a:ext cx="10561983" cy="3447098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2800" b="1" i="1" spc="0" baseline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</a:t>
            </a:r>
            <a:r>
              <a:rPr lang="en-US" sz="28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(person:Person)-[:IS_FRIEND_OF]-&gt;(friend),</a:t>
            </a:r>
          </a:p>
          <a:p>
            <a:pPr marL="0">
              <a:tabLst>
                <a:tab pos="753008" algn="l"/>
              </a:tabLst>
            </a:pPr>
            <a:r>
              <a:rPr lang="en-US" sz="28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	(friend)-[:LIKES]-&gt;(restaurant),</a:t>
            </a:r>
          </a:p>
          <a:p>
            <a:pPr marL="0">
              <a:tabLst>
                <a:tab pos="753008" algn="l"/>
              </a:tabLst>
            </a:pPr>
            <a:r>
              <a:rPr lang="en-US" sz="28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	(restaurant)-[:LOCATED_IN]-&gt;(loc:Location),</a:t>
            </a:r>
          </a:p>
          <a:p>
            <a:pPr marL="0">
              <a:tabLst>
                <a:tab pos="753008" algn="l"/>
              </a:tabLst>
            </a:pPr>
            <a:r>
              <a:rPr lang="en-US" sz="28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	(restaurant)-[:SERVES]-&gt;(type:Cuisine)</a:t>
            </a:r>
          </a:p>
          <a:p>
            <a:pPr marL="0"/>
            <a:r>
              <a:rPr lang="en-US" sz="2800" b="1" i="1" spc="0" baseline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 </a:t>
            </a:r>
            <a:r>
              <a:rPr lang="en-US" sz="28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person.name = </a:t>
            </a:r>
            <a:r>
              <a:rPr lang="en-US" sz="2800" b="1" i="1" spc="0" baseline="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'Philip' </a:t>
            </a:r>
          </a:p>
          <a:p>
            <a:pPr marL="0"/>
            <a:r>
              <a:rPr lang="en-US" sz="2800" b="1" i="1" spc="0" baseline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 </a:t>
            </a:r>
            <a:r>
              <a:rPr lang="en-US" sz="28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loc.location=</a:t>
            </a:r>
            <a:r>
              <a:rPr lang="en-US" sz="2800" b="1" i="1" spc="0" baseline="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'New York' </a:t>
            </a:r>
          </a:p>
          <a:p>
            <a:pPr marL="0"/>
            <a:r>
              <a:rPr lang="en-US" sz="2800" b="1" i="1" spc="0" baseline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 </a:t>
            </a:r>
            <a:r>
              <a:rPr lang="en-US" sz="28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type.cuisine=</a:t>
            </a:r>
            <a:r>
              <a:rPr lang="en-US" sz="2800" b="1" i="1" spc="0" baseline="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'Sushi'</a:t>
            </a:r>
          </a:p>
          <a:p>
            <a:pPr marL="0"/>
            <a:r>
              <a:rPr lang="en-US" sz="2800" b="1" i="1" spc="0" baseline="0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lang="en-US" sz="2800" b="1" i="1" spc="0" baseline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restaurant.name</a:t>
            </a:r>
          </a:p>
        </p:txBody>
      </p:sp>
      <p:sp>
        <p:nvSpPr>
          <p:cNvPr id="28" name="Rectangle 1074">
            <a:extLst>
              <a:ext uri="{FF2B5EF4-FFF2-40B4-BE49-F238E27FC236}">
                <a16:creationId xmlns:a16="http://schemas.microsoft.com/office/drawing/2014/main" id="{E2D28A56-541A-82C8-279C-C606D6ECDE8B}"/>
              </a:ext>
            </a:extLst>
          </p:cNvPr>
          <p:cNvSpPr/>
          <p:nvPr/>
        </p:nvSpPr>
        <p:spPr>
          <a:xfrm>
            <a:off x="4769850" y="243992"/>
            <a:ext cx="738706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4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SOCIAL RECOMMENDATION</a:t>
            </a:r>
          </a:p>
        </p:txBody>
      </p:sp>
      <p:pic>
        <p:nvPicPr>
          <p:cNvPr id="29" name="Picture 1043">
            <a:extLst>
              <a:ext uri="{FF2B5EF4-FFF2-40B4-BE49-F238E27FC236}">
                <a16:creationId xmlns:a16="http://schemas.microsoft.com/office/drawing/2014/main" id="{74DE5D34-7299-B08B-987F-75113EC8945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91954" y="4770783"/>
            <a:ext cx="7729924" cy="4129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933573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2" name="Rectangle 2362"/>
          <p:cNvSpPr/>
          <p:nvPr/>
        </p:nvSpPr>
        <p:spPr>
          <a:xfrm>
            <a:off x="1559930" y="327725"/>
            <a:ext cx="11956799" cy="113877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7400" b="0" i="0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3 </a:t>
            </a:r>
            <a:r>
              <a:rPr lang="ro-RO" sz="7400" b="0" i="0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pa</a:t>
            </a:r>
            <a:r>
              <a:rPr lang="ro-RO" sz="7400" b="1" i="0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ș</a:t>
            </a:r>
            <a:r>
              <a:rPr lang="ro-RO" sz="7400" b="0" i="0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i de creare a</a:t>
            </a:r>
            <a:r>
              <a:rPr lang="en-US" sz="7400" b="0" i="0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ro-RO" sz="7400" b="0" i="0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g</a:t>
            </a:r>
            <a:r>
              <a:rPr lang="en-US" sz="7400" b="0" i="0" spc="0" baseline="0" dirty="0" err="1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ra</a:t>
            </a:r>
            <a:r>
              <a:rPr lang="ro-RO" sz="7400" b="0" i="0" spc="0" baseline="0" dirty="0">
                <a:solidFill>
                  <a:srgbClr val="006600"/>
                </a:solidFill>
                <a:latin typeface="Elsie Black" panose="02000000000000000000" pitchFamily="2" charset="0"/>
                <a:cs typeface="Times New Roman" panose="02020603050405020304" pitchFamily="18" charset="0"/>
              </a:rPr>
              <a:t>fului</a:t>
            </a:r>
            <a:endParaRPr lang="en-US" sz="7400" b="0" i="0" spc="0" baseline="0" dirty="0">
              <a:solidFill>
                <a:srgbClr val="006600"/>
              </a:solidFill>
              <a:latin typeface="Elsie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363" name="Rectangle 2363"/>
          <p:cNvSpPr/>
          <p:nvPr/>
        </p:nvSpPr>
        <p:spPr>
          <a:xfrm>
            <a:off x="1689100" y="8037831"/>
            <a:ext cx="1458091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4318000" algn="l"/>
                <a:tab pos="8686800" algn="l"/>
              </a:tabLst>
            </a:pPr>
            <a:r>
              <a:rPr lang="en-US" sz="3600" b="1" i="0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 NODES	CREATE INDEXES	IMPORT RELATIONSHIPS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9B8A5D-4A8B-ADA3-1E64-342AA9638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9930" y="-4415"/>
            <a:ext cx="2743200" cy="2247900"/>
          </a:xfrm>
          <a:prstGeom prst="rect">
            <a:avLst/>
          </a:prstGeom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AEFC8251-446E-8C89-CA33-2C655E3F855D}"/>
              </a:ext>
            </a:extLst>
          </p:cNvPr>
          <p:cNvSpPr/>
          <p:nvPr/>
        </p:nvSpPr>
        <p:spPr>
          <a:xfrm>
            <a:off x="2878526" y="4773281"/>
            <a:ext cx="1099461" cy="1114882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EB1CDED1-4A40-0F52-B7C2-559E7CBFBC64}"/>
              </a:ext>
            </a:extLst>
          </p:cNvPr>
          <p:cNvSpPr/>
          <p:nvPr/>
        </p:nvSpPr>
        <p:spPr>
          <a:xfrm>
            <a:off x="4226642" y="4721774"/>
            <a:ext cx="1421906" cy="1436519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C4E74A00-A915-14FA-9F0F-5BA28FE9FF34}"/>
              </a:ext>
            </a:extLst>
          </p:cNvPr>
          <p:cNvSpPr/>
          <p:nvPr/>
        </p:nvSpPr>
        <p:spPr>
          <a:xfrm>
            <a:off x="2860978" y="3255328"/>
            <a:ext cx="1365664" cy="1379918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1DCC464D-9E99-E754-8F0E-551B6E41F86A}"/>
              </a:ext>
            </a:extLst>
          </p:cNvPr>
          <p:cNvSpPr/>
          <p:nvPr/>
        </p:nvSpPr>
        <p:spPr>
          <a:xfrm>
            <a:off x="1607843" y="4326107"/>
            <a:ext cx="1200866" cy="1114882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9947B4EF-2A40-18E4-0FC4-BC0285F01543}"/>
              </a:ext>
            </a:extLst>
          </p:cNvPr>
          <p:cNvSpPr/>
          <p:nvPr/>
        </p:nvSpPr>
        <p:spPr>
          <a:xfrm>
            <a:off x="2710337" y="6130768"/>
            <a:ext cx="1267650" cy="1217284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llout: Left-Right Arrow 7">
            <a:extLst>
              <a:ext uri="{FF2B5EF4-FFF2-40B4-BE49-F238E27FC236}">
                <a16:creationId xmlns:a16="http://schemas.microsoft.com/office/drawing/2014/main" id="{0922EE0F-931A-F1E3-2184-02C000CE2EE2}"/>
              </a:ext>
            </a:extLst>
          </p:cNvPr>
          <p:cNvSpPr/>
          <p:nvPr/>
        </p:nvSpPr>
        <p:spPr>
          <a:xfrm>
            <a:off x="7660234" y="3949511"/>
            <a:ext cx="2235632" cy="2494492"/>
          </a:xfrm>
          <a:prstGeom prst="leftRightArrowCallou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i="1" dirty="0" err="1">
                <a:solidFill>
                  <a:srgbClr val="FFFF00"/>
                </a:solidFill>
                <a:highlight>
                  <a:srgbClr val="0066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ro-RO" sz="4000" b="1" i="1" dirty="0">
                <a:solidFill>
                  <a:srgbClr val="FFFF00"/>
                </a:solidFill>
                <a:highlight>
                  <a:srgbClr val="006600"/>
                </a:highlight>
                <a:latin typeface="Lucida Fax" panose="02060602050505020204" pitchFamily="18" charset="0"/>
              </a:rPr>
              <a:t>   </a:t>
            </a:r>
            <a:endParaRPr lang="en-US" sz="4000" b="1" i="1" dirty="0">
              <a:solidFill>
                <a:srgbClr val="FFFF00"/>
              </a:solidFill>
              <a:highlight>
                <a:srgbClr val="006600"/>
              </a:highlight>
              <a:latin typeface="Lucida Fax" panose="02060602050505020204" pitchFamily="18" charset="0"/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9AB8061C-9950-A787-5737-C4FF79482426}"/>
              </a:ext>
            </a:extLst>
          </p:cNvPr>
          <p:cNvSpPr/>
          <p:nvPr/>
        </p:nvSpPr>
        <p:spPr>
          <a:xfrm>
            <a:off x="12162931" y="3087647"/>
            <a:ext cx="1421906" cy="1436519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0C774C07-7ED5-FCBD-1562-4BE6C30C20BE}"/>
              </a:ext>
            </a:extLst>
          </p:cNvPr>
          <p:cNvSpPr/>
          <p:nvPr/>
        </p:nvSpPr>
        <p:spPr>
          <a:xfrm>
            <a:off x="13804847" y="3710725"/>
            <a:ext cx="1035194" cy="1011049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98FC4E2B-D9A8-4D46-5F5F-B9CE39AE825E}"/>
              </a:ext>
            </a:extLst>
          </p:cNvPr>
          <p:cNvSpPr/>
          <p:nvPr/>
        </p:nvSpPr>
        <p:spPr>
          <a:xfrm>
            <a:off x="12232013" y="4829222"/>
            <a:ext cx="1125016" cy="1105084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62806CDC-1114-83BE-6805-A4D0AB189C11}"/>
              </a:ext>
            </a:extLst>
          </p:cNvPr>
          <p:cNvSpPr/>
          <p:nvPr/>
        </p:nvSpPr>
        <p:spPr>
          <a:xfrm>
            <a:off x="14322444" y="4894380"/>
            <a:ext cx="1267650" cy="1236388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F6EA5B43-652C-7CEC-B62D-A0D6FD56E500}"/>
              </a:ext>
            </a:extLst>
          </p:cNvPr>
          <p:cNvSpPr/>
          <p:nvPr/>
        </p:nvSpPr>
        <p:spPr>
          <a:xfrm>
            <a:off x="13093894" y="6303374"/>
            <a:ext cx="1421906" cy="1436519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Curved Down 16">
            <a:extLst>
              <a:ext uri="{FF2B5EF4-FFF2-40B4-BE49-F238E27FC236}">
                <a16:creationId xmlns:a16="http://schemas.microsoft.com/office/drawing/2014/main" id="{43A31BDF-93DE-1BF6-CAAD-A4AB7A018BE0}"/>
              </a:ext>
            </a:extLst>
          </p:cNvPr>
          <p:cNvSpPr/>
          <p:nvPr/>
        </p:nvSpPr>
        <p:spPr>
          <a:xfrm rot="1493802">
            <a:off x="13224693" y="2862102"/>
            <a:ext cx="1576017" cy="550893"/>
          </a:xfrm>
          <a:prstGeom prst="curved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urved Down 17">
            <a:extLst>
              <a:ext uri="{FF2B5EF4-FFF2-40B4-BE49-F238E27FC236}">
                <a16:creationId xmlns:a16="http://schemas.microsoft.com/office/drawing/2014/main" id="{0436E91A-0DAD-3640-91FC-B54359500168}"/>
              </a:ext>
            </a:extLst>
          </p:cNvPr>
          <p:cNvSpPr/>
          <p:nvPr/>
        </p:nvSpPr>
        <p:spPr>
          <a:xfrm rot="3599908">
            <a:off x="14665127" y="3954928"/>
            <a:ext cx="1504800" cy="688553"/>
          </a:xfrm>
          <a:prstGeom prst="curved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Arrow: Curved Up 20">
            <a:extLst>
              <a:ext uri="{FF2B5EF4-FFF2-40B4-BE49-F238E27FC236}">
                <a16:creationId xmlns:a16="http://schemas.microsoft.com/office/drawing/2014/main" id="{60C2B2F9-0C14-8E0E-9730-37FE6E646876}"/>
              </a:ext>
            </a:extLst>
          </p:cNvPr>
          <p:cNvSpPr/>
          <p:nvPr/>
        </p:nvSpPr>
        <p:spPr>
          <a:xfrm rot="19746875">
            <a:off x="13350973" y="4968126"/>
            <a:ext cx="964468" cy="293717"/>
          </a:xfrm>
          <a:prstGeom prst="curvedUp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Arrow: Circular 22">
            <a:extLst>
              <a:ext uri="{FF2B5EF4-FFF2-40B4-BE49-F238E27FC236}">
                <a16:creationId xmlns:a16="http://schemas.microsoft.com/office/drawing/2014/main" id="{143A9C26-8FFF-89D0-A5D5-D1A32923E749}"/>
              </a:ext>
            </a:extLst>
          </p:cNvPr>
          <p:cNvSpPr/>
          <p:nvPr/>
        </p:nvSpPr>
        <p:spPr>
          <a:xfrm rot="19246548">
            <a:off x="13383250" y="5581073"/>
            <a:ext cx="1174318" cy="978408"/>
          </a:xfrm>
          <a:prstGeom prst="circularArrow">
            <a:avLst>
              <a:gd name="adj1" fmla="val 12500"/>
              <a:gd name="adj2" fmla="val 692134"/>
              <a:gd name="adj3" fmla="val 20457681"/>
              <a:gd name="adj4" fmla="val 11152126"/>
              <a:gd name="adj5" fmla="val 12500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9114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Rectangle 2338"/>
          <p:cNvSpPr/>
          <p:nvPr/>
        </p:nvSpPr>
        <p:spPr>
          <a:xfrm>
            <a:off x="4838700" y="2869952"/>
            <a:ext cx="4244752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6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CSV ﬁles for</a:t>
            </a:r>
            <a:r>
              <a:rPr lang="ro-RO" sz="36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Aeroport</a:t>
            </a:r>
            <a:endParaRPr lang="en-US" sz="3600" b="1" i="1" spc="0" baseline="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77919D-A514-70E3-4195-3EE79AA50E5D}"/>
              </a:ext>
            </a:extLst>
          </p:cNvPr>
          <p:cNvSpPr txBox="1"/>
          <p:nvPr/>
        </p:nvSpPr>
        <p:spPr>
          <a:xfrm>
            <a:off x="774700" y="3665246"/>
            <a:ext cx="14706600" cy="22456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-6350" algn="just">
              <a:lnSpc>
                <a:spcPct val="150000"/>
              </a:lnSpc>
              <a:spcAft>
                <a:spcPts val="15"/>
              </a:spcAft>
            </a:pPr>
            <a:r>
              <a:rPr lang="ro-RO" sz="32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//online:</a:t>
            </a:r>
            <a:endParaRPr lang="en-US" sz="3200" b="1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2790825" algn="l"/>
                <a:tab pos="3150870" algn="l"/>
                <a:tab pos="6645910" algn="l"/>
              </a:tabLst>
            </a:pPr>
            <a:r>
              <a:rPr lang="en-US" sz="3200" b="1" i="1" dirty="0">
                <a:solidFill>
                  <a:srgbClr val="0066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LOAD CSV WITH HEADERS FROM 'https://flights 2019 1k' AS row RETURN row </a:t>
            </a:r>
            <a:r>
              <a:rPr lang="ro-RO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3200" b="1" i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0E8D96-7BF0-D702-38CA-586883C60277}"/>
              </a:ext>
            </a:extLst>
          </p:cNvPr>
          <p:cNvSpPr txBox="1"/>
          <p:nvPr/>
        </p:nvSpPr>
        <p:spPr>
          <a:xfrm>
            <a:off x="774700" y="6270406"/>
            <a:ext cx="14706600" cy="234936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o-RO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//local:</a:t>
            </a:r>
            <a:endParaRPr lang="en-US" sz="3200" b="1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o-RO" sz="3200" b="1" i="1" dirty="0">
                <a:solidFill>
                  <a:srgbClr val="0066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LOAD CSV WITH HEADERS FROM 'file:///flights 2019 1k' AS row RETURN row </a:t>
            </a:r>
            <a:endParaRPr lang="en-US" sz="3200" b="1" i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4E0FE9-85F4-B57A-5BC2-8CCF8BEB3FEB}"/>
              </a:ext>
            </a:extLst>
          </p:cNvPr>
          <p:cNvSpPr txBox="1"/>
          <p:nvPr/>
        </p:nvSpPr>
        <p:spPr>
          <a:xfrm>
            <a:off x="4953000" y="778233"/>
            <a:ext cx="579120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algn="ctr"/>
            <a:r>
              <a:rPr lang="en-US" sz="4000" b="1" i="0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LOADING DATA</a:t>
            </a:r>
            <a:r>
              <a:rPr lang="ro-RO" sz="4000" b="1" i="0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CSV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" name="Freeform 2037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0" t="0" r="0" b="0"/>
            <a:pathLst>
              <a:path w="16256000" h="9144000">
                <a:moveTo>
                  <a:pt x="0" y="9144000"/>
                </a:moveTo>
                <a:lnTo>
                  <a:pt x="16256000" y="9144000"/>
                </a:lnTo>
                <a:lnTo>
                  <a:pt x="16256000" y="0"/>
                </a:lnTo>
                <a:lnTo>
                  <a:pt x="0" y="0"/>
                </a:lnTo>
                <a:lnTo>
                  <a:pt x="0" y="9144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38" name="Freeform 2038"/>
          <p:cNvSpPr/>
          <p:nvPr/>
        </p:nvSpPr>
        <p:spPr>
          <a:xfrm>
            <a:off x="0" y="0"/>
            <a:ext cx="16256000" cy="9144000"/>
          </a:xfrm>
          <a:custGeom>
            <a:avLst/>
            <a:gdLst/>
            <a:ahLst/>
            <a:cxnLst/>
            <a:rect l="0" t="0" r="0" b="0"/>
            <a:pathLst>
              <a:path w="16256000" h="9144000">
                <a:moveTo>
                  <a:pt x="0" y="0"/>
                </a:moveTo>
                <a:lnTo>
                  <a:pt x="16256000" y="0"/>
                </a:lnTo>
                <a:lnTo>
                  <a:pt x="16256000" y="9144000"/>
                </a:lnTo>
                <a:lnTo>
                  <a:pt x="0" y="9144000"/>
                </a:lnTo>
                <a:close/>
                <a:moveTo>
                  <a:pt x="9144000" y="9144000"/>
                </a:move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039" name="Picture 203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noFill/>
        </p:spPr>
      </p:pic>
      <p:sp>
        <p:nvSpPr>
          <p:cNvPr id="2041" name="Freeform 2041"/>
          <p:cNvSpPr/>
          <p:nvPr/>
        </p:nvSpPr>
        <p:spPr>
          <a:xfrm>
            <a:off x="952500" y="1968500"/>
            <a:ext cx="14986000" cy="6934200"/>
          </a:xfrm>
          <a:custGeom>
            <a:avLst/>
            <a:gdLst/>
            <a:ahLst/>
            <a:cxnLst/>
            <a:rect l="0" t="0" r="0" b="0"/>
            <a:pathLst>
              <a:path w="14986000" h="6934200">
                <a:moveTo>
                  <a:pt x="0" y="0"/>
                </a:moveTo>
                <a:lnTo>
                  <a:pt x="14986000" y="0"/>
                </a:lnTo>
                <a:lnTo>
                  <a:pt x="14986000" y="6934200"/>
                </a:lnTo>
                <a:lnTo>
                  <a:pt x="0" y="6934200"/>
                </a:lnTo>
                <a:close/>
                <a:moveTo>
                  <a:pt x="6223000" y="7175500"/>
                </a:moveTo>
              </a:path>
            </a:pathLst>
          </a:custGeom>
          <a:solidFill>
            <a:srgbClr val="FFFFFF">
              <a:alpha val="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042" name="Picture 204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49260" y="1968500"/>
            <a:ext cx="1312972" cy="1201021"/>
          </a:xfrm>
          <a:prstGeom prst="rect">
            <a:avLst/>
          </a:prstGeom>
          <a:noFill/>
        </p:spPr>
      </p:pic>
      <p:pic>
        <p:nvPicPr>
          <p:cNvPr id="2043" name="Picture 204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05270" y="2120251"/>
            <a:ext cx="1147737" cy="923456"/>
          </a:xfrm>
          <a:prstGeom prst="rect">
            <a:avLst/>
          </a:prstGeom>
          <a:noFill/>
        </p:spPr>
      </p:pic>
      <p:pic>
        <p:nvPicPr>
          <p:cNvPr id="2044" name="Picture 204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11624" y="2018642"/>
            <a:ext cx="1147735" cy="281986"/>
          </a:xfrm>
          <a:prstGeom prst="rect">
            <a:avLst/>
          </a:prstGeom>
          <a:noFill/>
        </p:spPr>
      </p:pic>
      <p:pic>
        <p:nvPicPr>
          <p:cNvPr id="2045" name="Picture 204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31522" y="2471107"/>
            <a:ext cx="1290335" cy="1201021"/>
          </a:xfrm>
          <a:prstGeom prst="rect">
            <a:avLst/>
          </a:prstGeom>
          <a:noFill/>
        </p:spPr>
      </p:pic>
      <p:pic>
        <p:nvPicPr>
          <p:cNvPr id="2046" name="Picture 2046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34105" y="2642642"/>
            <a:ext cx="1147736" cy="923453"/>
          </a:xfrm>
          <a:prstGeom prst="rect">
            <a:avLst/>
          </a:prstGeom>
          <a:noFill/>
        </p:spPr>
      </p:pic>
      <p:pic>
        <p:nvPicPr>
          <p:cNvPr id="2047" name="Picture 2047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47114" y="2517694"/>
            <a:ext cx="1147736" cy="281988"/>
          </a:xfrm>
          <a:prstGeom prst="rect">
            <a:avLst/>
          </a:prstGeom>
          <a:noFill/>
        </p:spPr>
      </p:pic>
      <p:pic>
        <p:nvPicPr>
          <p:cNvPr id="2048" name="Picture 2048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34580" y="2489888"/>
            <a:ext cx="1290335" cy="1223682"/>
          </a:xfrm>
          <a:prstGeom prst="rect">
            <a:avLst/>
          </a:prstGeom>
          <a:noFill/>
        </p:spPr>
      </p:pic>
      <p:pic>
        <p:nvPicPr>
          <p:cNvPr id="2049" name="Picture 2049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88359" y="2569010"/>
            <a:ext cx="1147749" cy="923456"/>
          </a:xfrm>
          <a:prstGeom prst="rect">
            <a:avLst/>
          </a:prstGeom>
          <a:noFill/>
        </p:spPr>
      </p:pic>
      <p:pic>
        <p:nvPicPr>
          <p:cNvPr id="2050" name="Picture 2050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01866" y="2479969"/>
            <a:ext cx="1147746" cy="281987"/>
          </a:xfrm>
          <a:prstGeom prst="rect">
            <a:avLst/>
          </a:prstGeom>
          <a:noFill/>
        </p:spPr>
      </p:pic>
      <p:pic>
        <p:nvPicPr>
          <p:cNvPr id="2051" name="Picture 2051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5361" y="2005365"/>
            <a:ext cx="2807045" cy="1948827"/>
          </a:xfrm>
          <a:prstGeom prst="rect">
            <a:avLst/>
          </a:prstGeom>
          <a:noFill/>
        </p:spPr>
      </p:pic>
      <p:pic>
        <p:nvPicPr>
          <p:cNvPr id="2052" name="Picture 2052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05937" y="2557681"/>
            <a:ext cx="2195833" cy="793127"/>
          </a:xfrm>
          <a:prstGeom prst="rect">
            <a:avLst/>
          </a:prstGeom>
          <a:noFill/>
        </p:spPr>
      </p:pic>
      <p:sp>
        <p:nvSpPr>
          <p:cNvPr id="2053" name="Freeform 2053"/>
          <p:cNvSpPr/>
          <p:nvPr/>
        </p:nvSpPr>
        <p:spPr>
          <a:xfrm>
            <a:off x="7525328" y="2042323"/>
            <a:ext cx="2620456" cy="1784886"/>
          </a:xfrm>
          <a:custGeom>
            <a:avLst/>
            <a:gdLst/>
            <a:ahLst/>
            <a:cxnLst/>
            <a:rect l="0" t="0" r="0" b="0"/>
            <a:pathLst>
              <a:path w="2620456" h="1784886">
                <a:moveTo>
                  <a:pt x="0" y="297488"/>
                </a:moveTo>
                <a:cubicBezTo>
                  <a:pt x="0" y="133188"/>
                  <a:pt x="133052" y="0"/>
                  <a:pt x="297180" y="0"/>
                </a:cubicBezTo>
                <a:lnTo>
                  <a:pt x="2323275" y="0"/>
                </a:lnTo>
                <a:cubicBezTo>
                  <a:pt x="2487404" y="0"/>
                  <a:pt x="2620456" y="133188"/>
                  <a:pt x="2620456" y="297488"/>
                </a:cubicBezTo>
                <a:lnTo>
                  <a:pt x="2620456" y="1487397"/>
                </a:lnTo>
                <a:cubicBezTo>
                  <a:pt x="2620456" y="1651697"/>
                  <a:pt x="2487404" y="1784886"/>
                  <a:pt x="2323275" y="1784886"/>
                </a:cubicBezTo>
                <a:lnTo>
                  <a:pt x="297180" y="1784886"/>
                </a:lnTo>
                <a:cubicBezTo>
                  <a:pt x="133052" y="1784886"/>
                  <a:pt x="0" y="1651697"/>
                  <a:pt x="0" y="1487397"/>
                </a:cubicBezTo>
                <a:close/>
                <a:moveTo>
                  <a:pt x="-1052426" y="7148372"/>
                </a:moveTo>
              </a:path>
            </a:pathLst>
          </a:custGeom>
          <a:solidFill>
            <a:srgbClr val="80BA5A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54" name="Freeform 2054"/>
          <p:cNvSpPr/>
          <p:nvPr/>
        </p:nvSpPr>
        <p:spPr>
          <a:xfrm flipV="1">
            <a:off x="10252385" y="2879480"/>
            <a:ext cx="966336" cy="0"/>
          </a:xfrm>
          <a:custGeom>
            <a:avLst/>
            <a:gdLst/>
            <a:ahLst/>
            <a:cxnLst/>
            <a:rect l="0" t="0" r="0" b="0"/>
            <a:pathLst>
              <a:path w="966336">
                <a:moveTo>
                  <a:pt x="0" y="0"/>
                </a:moveTo>
                <a:lnTo>
                  <a:pt x="966336" y="0"/>
                </a:lnTo>
              </a:path>
            </a:pathLst>
          </a:custGeom>
          <a:noFill/>
          <a:ln w="135824" cap="flat" cmpd="sng">
            <a:solidFill>
              <a:srgbClr val="B5B5B5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55" name="Freeform 2055"/>
          <p:cNvSpPr/>
          <p:nvPr/>
        </p:nvSpPr>
        <p:spPr>
          <a:xfrm>
            <a:off x="10992944" y="2675533"/>
            <a:ext cx="407475" cy="407894"/>
          </a:xfrm>
          <a:custGeom>
            <a:avLst/>
            <a:gdLst/>
            <a:ahLst/>
            <a:cxnLst/>
            <a:rect l="0" t="0" r="0" b="0"/>
            <a:pathLst>
              <a:path w="407475" h="407894">
                <a:moveTo>
                  <a:pt x="0" y="0"/>
                </a:moveTo>
                <a:lnTo>
                  <a:pt x="407475" y="203947"/>
                </a:lnTo>
                <a:lnTo>
                  <a:pt x="0" y="407894"/>
                </a:lnTo>
                <a:close/>
                <a:moveTo>
                  <a:pt x="-4758577" y="6459876"/>
                </a:moveTo>
              </a:path>
            </a:pathLst>
          </a:custGeom>
          <a:solidFill>
            <a:srgbClr val="B5B5B5">
              <a:alpha val="100000"/>
            </a:srgbClr>
          </a:solidFill>
          <a:ln w="20116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56" name="Freeform 2056"/>
          <p:cNvSpPr/>
          <p:nvPr/>
        </p:nvSpPr>
        <p:spPr>
          <a:xfrm flipV="1">
            <a:off x="9213539" y="3780514"/>
            <a:ext cx="7635" cy="1216603"/>
          </a:xfrm>
          <a:custGeom>
            <a:avLst/>
            <a:gdLst/>
            <a:ahLst/>
            <a:cxnLst/>
            <a:rect l="0" t="0" r="0" b="0"/>
            <a:pathLst>
              <a:path w="7635" h="1216603">
                <a:moveTo>
                  <a:pt x="0" y="1216603"/>
                </a:moveTo>
                <a:lnTo>
                  <a:pt x="7635" y="0"/>
                </a:lnTo>
              </a:path>
            </a:pathLst>
          </a:custGeom>
          <a:noFill/>
          <a:ln w="135824" cap="flat" cmpd="sng">
            <a:solidFill>
              <a:srgbClr val="B5B5B5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57" name="Freeform 2057"/>
          <p:cNvSpPr/>
          <p:nvPr/>
        </p:nvSpPr>
        <p:spPr>
          <a:xfrm>
            <a:off x="9015734" y="4723911"/>
            <a:ext cx="407466" cy="409168"/>
          </a:xfrm>
          <a:custGeom>
            <a:avLst/>
            <a:gdLst/>
            <a:ahLst/>
            <a:cxnLst/>
            <a:rect l="0" t="0" r="0" b="0"/>
            <a:pathLst>
              <a:path w="407466" h="409168">
                <a:moveTo>
                  <a:pt x="407466" y="0"/>
                </a:moveTo>
                <a:lnTo>
                  <a:pt x="206294" y="409168"/>
                </a:lnTo>
                <a:lnTo>
                  <a:pt x="0" y="2563"/>
                </a:lnTo>
                <a:close/>
                <a:moveTo>
                  <a:pt x="-4595645" y="4420089"/>
                </a:moveTo>
              </a:path>
            </a:pathLst>
          </a:custGeom>
          <a:solidFill>
            <a:srgbClr val="B5B5B5">
              <a:alpha val="100000"/>
            </a:srgbClr>
          </a:solidFill>
          <a:ln w="20116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58" name="Freeform 2058"/>
          <p:cNvSpPr/>
          <p:nvPr/>
        </p:nvSpPr>
        <p:spPr>
          <a:xfrm>
            <a:off x="5450678" y="6731096"/>
            <a:ext cx="1973948" cy="1642391"/>
          </a:xfrm>
          <a:custGeom>
            <a:avLst/>
            <a:gdLst/>
            <a:ahLst/>
            <a:cxnLst/>
            <a:rect l="0" t="0" r="0" b="0"/>
            <a:pathLst>
              <a:path w="1973948" h="1642391">
                <a:moveTo>
                  <a:pt x="0" y="1642391"/>
                </a:moveTo>
                <a:lnTo>
                  <a:pt x="1973948" y="0"/>
                </a:lnTo>
              </a:path>
            </a:pathLst>
          </a:custGeom>
          <a:noFill/>
          <a:ln w="135824" cap="flat" cmpd="sng">
            <a:solidFill>
              <a:srgbClr val="B5B5B5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59" name="Freeform 2059"/>
          <p:cNvSpPr/>
          <p:nvPr/>
        </p:nvSpPr>
        <p:spPr>
          <a:xfrm>
            <a:off x="7085488" y="6644186"/>
            <a:ext cx="443592" cy="417571"/>
          </a:xfrm>
          <a:custGeom>
            <a:avLst/>
            <a:gdLst/>
            <a:ahLst/>
            <a:cxnLst/>
            <a:rect l="0" t="0" r="0" b="0"/>
            <a:pathLst>
              <a:path w="443592" h="417571">
                <a:moveTo>
                  <a:pt x="260461" y="417571"/>
                </a:moveTo>
                <a:lnTo>
                  <a:pt x="443592" y="0"/>
                </a:lnTo>
                <a:lnTo>
                  <a:pt x="0" y="103886"/>
                </a:lnTo>
                <a:close/>
                <a:moveTo>
                  <a:pt x="-5003245" y="2499814"/>
                </a:moveTo>
              </a:path>
            </a:pathLst>
          </a:custGeom>
          <a:solidFill>
            <a:srgbClr val="B5B5B5">
              <a:alpha val="100000"/>
            </a:srgbClr>
          </a:solidFill>
          <a:ln w="20116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060" name="Picture 2060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9228" y="5073028"/>
            <a:ext cx="5251890" cy="1699558"/>
          </a:xfrm>
          <a:prstGeom prst="rect">
            <a:avLst/>
          </a:prstGeom>
          <a:noFill/>
        </p:spPr>
      </p:pic>
      <p:pic>
        <p:nvPicPr>
          <p:cNvPr id="2061" name="Picture 2061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0989" y="5956799"/>
            <a:ext cx="3825731" cy="725145"/>
          </a:xfrm>
          <a:prstGeom prst="rect">
            <a:avLst/>
          </a:prstGeom>
          <a:noFill/>
        </p:spPr>
      </p:pic>
      <p:sp>
        <p:nvSpPr>
          <p:cNvPr id="2062" name="Freeform 2062"/>
          <p:cNvSpPr/>
          <p:nvPr/>
        </p:nvSpPr>
        <p:spPr>
          <a:xfrm>
            <a:off x="6681892" y="5133041"/>
            <a:ext cx="5079011" cy="1510622"/>
          </a:xfrm>
          <a:custGeom>
            <a:avLst/>
            <a:gdLst/>
            <a:ahLst/>
            <a:cxnLst/>
            <a:rect l="0" t="0" r="0" b="0"/>
            <a:pathLst>
              <a:path w="5079011" h="1510622">
                <a:moveTo>
                  <a:pt x="0" y="251777"/>
                </a:moveTo>
                <a:cubicBezTo>
                  <a:pt x="0" y="112724"/>
                  <a:pt x="112608" y="0"/>
                  <a:pt x="251515" y="0"/>
                </a:cubicBezTo>
                <a:lnTo>
                  <a:pt x="4827495" y="0"/>
                </a:lnTo>
                <a:cubicBezTo>
                  <a:pt x="4966403" y="0"/>
                  <a:pt x="5079011" y="112724"/>
                  <a:pt x="5079011" y="251777"/>
                </a:cubicBezTo>
                <a:lnTo>
                  <a:pt x="5079011" y="1258847"/>
                </a:lnTo>
                <a:cubicBezTo>
                  <a:pt x="5079011" y="1397898"/>
                  <a:pt x="4966403" y="1510622"/>
                  <a:pt x="4827495" y="1510622"/>
                </a:cubicBezTo>
                <a:lnTo>
                  <a:pt x="251515" y="1510622"/>
                </a:lnTo>
                <a:cubicBezTo>
                  <a:pt x="112608" y="1510622"/>
                  <a:pt x="0" y="1397898"/>
                  <a:pt x="0" y="1258847"/>
                </a:cubicBezTo>
                <a:close/>
                <a:moveTo>
                  <a:pt x="-2922710" y="4010959"/>
                </a:moveTo>
              </a:path>
            </a:pathLst>
          </a:custGeom>
          <a:solidFill>
            <a:srgbClr val="80BA5A">
              <a:alpha val="100000"/>
            </a:srgbClr>
          </a:solidFill>
          <a:ln w="20116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063" name="Picture 2063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0327" y="5299635"/>
            <a:ext cx="1629897" cy="861109"/>
          </a:xfrm>
          <a:prstGeom prst="rect">
            <a:avLst/>
          </a:prstGeom>
          <a:noFill/>
        </p:spPr>
      </p:pic>
      <p:pic>
        <p:nvPicPr>
          <p:cNvPr id="2064" name="Picture 2064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9339" y="5367618"/>
            <a:ext cx="1131873" cy="725145"/>
          </a:xfrm>
          <a:prstGeom prst="rect">
            <a:avLst/>
          </a:prstGeom>
          <a:noFill/>
        </p:spPr>
      </p:pic>
      <p:sp>
        <p:nvSpPr>
          <p:cNvPr id="2065" name="Freeform 2065"/>
          <p:cNvSpPr/>
          <p:nvPr/>
        </p:nvSpPr>
        <p:spPr>
          <a:xfrm>
            <a:off x="6858351" y="5339657"/>
            <a:ext cx="1445259" cy="695766"/>
          </a:xfrm>
          <a:custGeom>
            <a:avLst/>
            <a:gdLst/>
            <a:ahLst/>
            <a:cxnLst/>
            <a:rect l="0" t="0" r="0" b="0"/>
            <a:pathLst>
              <a:path w="1445259" h="695766">
                <a:moveTo>
                  <a:pt x="0" y="115962"/>
                </a:moveTo>
                <a:cubicBezTo>
                  <a:pt x="0" y="51918"/>
                  <a:pt x="51865" y="0"/>
                  <a:pt x="115842" y="0"/>
                </a:cubicBezTo>
                <a:lnTo>
                  <a:pt x="1329415" y="0"/>
                </a:lnTo>
                <a:cubicBezTo>
                  <a:pt x="1393392" y="0"/>
                  <a:pt x="1445259" y="51918"/>
                  <a:pt x="1445259" y="115962"/>
                </a:cubicBezTo>
                <a:lnTo>
                  <a:pt x="1445259" y="579803"/>
                </a:lnTo>
                <a:cubicBezTo>
                  <a:pt x="1445259" y="643847"/>
                  <a:pt x="1393392" y="695766"/>
                  <a:pt x="1329415" y="695766"/>
                </a:cubicBezTo>
                <a:lnTo>
                  <a:pt x="115842" y="695766"/>
                </a:lnTo>
                <a:cubicBezTo>
                  <a:pt x="51865" y="695766"/>
                  <a:pt x="0" y="643847"/>
                  <a:pt x="0" y="579803"/>
                </a:cubicBezTo>
                <a:close/>
                <a:moveTo>
                  <a:pt x="-3169970" y="3804343"/>
                </a:moveTo>
              </a:path>
            </a:pathLst>
          </a:custGeom>
          <a:solidFill>
            <a:srgbClr val="009FCC">
              <a:alpha val="100000"/>
            </a:srgbClr>
          </a:solidFill>
          <a:ln w="20116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066" name="Picture 2066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00224" y="5299635"/>
            <a:ext cx="1629897" cy="861109"/>
          </a:xfrm>
          <a:prstGeom prst="rect">
            <a:avLst/>
          </a:prstGeom>
          <a:noFill/>
        </p:spPr>
      </p:pic>
      <p:pic>
        <p:nvPicPr>
          <p:cNvPr id="2067" name="Picture 2067"/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49237" y="5367618"/>
            <a:ext cx="1131873" cy="725145"/>
          </a:xfrm>
          <a:prstGeom prst="rect">
            <a:avLst/>
          </a:prstGeom>
          <a:noFill/>
        </p:spPr>
      </p:pic>
      <p:sp>
        <p:nvSpPr>
          <p:cNvPr id="2068" name="Freeform 2068"/>
          <p:cNvSpPr/>
          <p:nvPr/>
        </p:nvSpPr>
        <p:spPr>
          <a:xfrm>
            <a:off x="8499026" y="5339657"/>
            <a:ext cx="1445256" cy="695766"/>
          </a:xfrm>
          <a:custGeom>
            <a:avLst/>
            <a:gdLst/>
            <a:ahLst/>
            <a:cxnLst/>
            <a:rect l="0" t="0" r="0" b="0"/>
            <a:pathLst>
              <a:path w="1445256" h="695766">
                <a:moveTo>
                  <a:pt x="0" y="115962"/>
                </a:moveTo>
                <a:cubicBezTo>
                  <a:pt x="0" y="51918"/>
                  <a:pt x="51865" y="0"/>
                  <a:pt x="115842" y="0"/>
                </a:cubicBezTo>
                <a:lnTo>
                  <a:pt x="1329415" y="0"/>
                </a:lnTo>
                <a:cubicBezTo>
                  <a:pt x="1393392" y="0"/>
                  <a:pt x="1445256" y="51918"/>
                  <a:pt x="1445256" y="115962"/>
                </a:cubicBezTo>
                <a:lnTo>
                  <a:pt x="1445256" y="579803"/>
                </a:lnTo>
                <a:cubicBezTo>
                  <a:pt x="1445256" y="643847"/>
                  <a:pt x="1393392" y="695766"/>
                  <a:pt x="1329415" y="695766"/>
                </a:cubicBezTo>
                <a:lnTo>
                  <a:pt x="115842" y="695766"/>
                </a:lnTo>
                <a:cubicBezTo>
                  <a:pt x="51865" y="695766"/>
                  <a:pt x="0" y="643847"/>
                  <a:pt x="0" y="579803"/>
                </a:cubicBezTo>
                <a:close/>
                <a:moveTo>
                  <a:pt x="-4810645" y="3804343"/>
                </a:moveTo>
              </a:path>
            </a:pathLst>
          </a:custGeom>
          <a:solidFill>
            <a:srgbClr val="009FCC">
              <a:alpha val="100000"/>
            </a:srgbClr>
          </a:solidFill>
          <a:ln w="20116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069" name="Picture 2069"/>
          <p:cNvPicPr>
            <a:picLocks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75397" y="5276975"/>
            <a:ext cx="1607259" cy="883770"/>
          </a:xfrm>
          <a:prstGeom prst="rect">
            <a:avLst/>
          </a:prstGeom>
          <a:noFill/>
        </p:spPr>
      </p:pic>
      <p:pic>
        <p:nvPicPr>
          <p:cNvPr id="2070" name="Picture 2070"/>
          <p:cNvPicPr>
            <a:picLocks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1771" y="5367618"/>
            <a:ext cx="1131873" cy="725145"/>
          </a:xfrm>
          <a:prstGeom prst="rect">
            <a:avLst/>
          </a:prstGeom>
          <a:noFill/>
        </p:spPr>
      </p:pic>
      <p:sp>
        <p:nvSpPr>
          <p:cNvPr id="2071" name="Freeform 2071"/>
          <p:cNvSpPr/>
          <p:nvPr/>
        </p:nvSpPr>
        <p:spPr>
          <a:xfrm>
            <a:off x="10156262" y="5334997"/>
            <a:ext cx="1445257" cy="695766"/>
          </a:xfrm>
          <a:custGeom>
            <a:avLst/>
            <a:gdLst/>
            <a:ahLst/>
            <a:cxnLst/>
            <a:rect l="0" t="0" r="0" b="0"/>
            <a:pathLst>
              <a:path w="1445257" h="695766">
                <a:moveTo>
                  <a:pt x="0" y="115963"/>
                </a:moveTo>
                <a:cubicBezTo>
                  <a:pt x="0" y="51919"/>
                  <a:pt x="51866" y="0"/>
                  <a:pt x="115843" y="0"/>
                </a:cubicBezTo>
                <a:lnTo>
                  <a:pt x="1329414" y="0"/>
                </a:lnTo>
                <a:cubicBezTo>
                  <a:pt x="1393393" y="0"/>
                  <a:pt x="1445257" y="51919"/>
                  <a:pt x="1445257" y="115963"/>
                </a:cubicBezTo>
                <a:lnTo>
                  <a:pt x="1445257" y="579804"/>
                </a:lnTo>
                <a:cubicBezTo>
                  <a:pt x="1445257" y="643849"/>
                  <a:pt x="1393393" y="695766"/>
                  <a:pt x="1329414" y="695766"/>
                </a:cubicBezTo>
                <a:lnTo>
                  <a:pt x="115843" y="695766"/>
                </a:lnTo>
                <a:cubicBezTo>
                  <a:pt x="51866" y="695766"/>
                  <a:pt x="0" y="643849"/>
                  <a:pt x="0" y="579804"/>
                </a:cubicBezTo>
                <a:close/>
                <a:moveTo>
                  <a:pt x="-6463222" y="3809003"/>
                </a:moveTo>
              </a:path>
            </a:pathLst>
          </a:custGeom>
          <a:solidFill>
            <a:srgbClr val="009FCC">
              <a:alpha val="100000"/>
            </a:srgbClr>
          </a:solidFill>
          <a:ln w="20116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72" name="Freeform 2072"/>
          <p:cNvSpPr/>
          <p:nvPr/>
        </p:nvSpPr>
        <p:spPr>
          <a:xfrm rot="10800000" flipV="1">
            <a:off x="3745172" y="6813950"/>
            <a:ext cx="1705506" cy="1463430"/>
          </a:xfrm>
          <a:custGeom>
            <a:avLst/>
            <a:gdLst/>
            <a:ahLst/>
            <a:cxnLst/>
            <a:rect l="0" t="0" r="0" b="0"/>
            <a:pathLst>
              <a:path w="1705506" h="1463430">
                <a:moveTo>
                  <a:pt x="0" y="1463430"/>
                </a:moveTo>
                <a:lnTo>
                  <a:pt x="1705506" y="0"/>
                </a:lnTo>
              </a:path>
            </a:pathLst>
          </a:custGeom>
          <a:noFill/>
          <a:ln w="135824" cap="flat" cmpd="sng">
            <a:solidFill>
              <a:srgbClr val="B5B5B5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73" name="Freeform 2073"/>
          <p:cNvSpPr/>
          <p:nvPr/>
        </p:nvSpPr>
        <p:spPr>
          <a:xfrm>
            <a:off x="3642050" y="6725463"/>
            <a:ext cx="441965" cy="420306"/>
          </a:xfrm>
          <a:custGeom>
            <a:avLst/>
            <a:gdLst/>
            <a:ahLst/>
            <a:cxnLst/>
            <a:rect l="0" t="0" r="0" b="0"/>
            <a:pathLst>
              <a:path w="441965" h="420306">
                <a:moveTo>
                  <a:pt x="176777" y="420306"/>
                </a:moveTo>
                <a:lnTo>
                  <a:pt x="0" y="0"/>
                </a:lnTo>
                <a:lnTo>
                  <a:pt x="441965" y="110615"/>
                </a:lnTo>
                <a:close/>
                <a:moveTo>
                  <a:pt x="-1643819" y="2418537"/>
                </a:moveTo>
              </a:path>
            </a:pathLst>
          </a:custGeom>
          <a:solidFill>
            <a:srgbClr val="B5B5B5">
              <a:alpha val="100000"/>
            </a:srgbClr>
          </a:solidFill>
          <a:ln w="20116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74" name="Freeform 2074"/>
          <p:cNvSpPr/>
          <p:nvPr/>
        </p:nvSpPr>
        <p:spPr>
          <a:xfrm flipV="1">
            <a:off x="4532685" y="5903260"/>
            <a:ext cx="1999171" cy="0"/>
          </a:xfrm>
          <a:custGeom>
            <a:avLst/>
            <a:gdLst/>
            <a:ahLst/>
            <a:cxnLst/>
            <a:rect l="0" t="0" r="0" b="0"/>
            <a:pathLst>
              <a:path w="1999171">
                <a:moveTo>
                  <a:pt x="0" y="0"/>
                </a:moveTo>
                <a:lnTo>
                  <a:pt x="1999171" y="0"/>
                </a:lnTo>
              </a:path>
            </a:pathLst>
          </a:custGeom>
          <a:noFill/>
          <a:ln w="135824" cap="flat" cmpd="sng">
            <a:solidFill>
              <a:srgbClr val="B5B5B5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75" name="Freeform 2075"/>
          <p:cNvSpPr/>
          <p:nvPr/>
        </p:nvSpPr>
        <p:spPr>
          <a:xfrm>
            <a:off x="4396860" y="5699313"/>
            <a:ext cx="407473" cy="407894"/>
          </a:xfrm>
          <a:custGeom>
            <a:avLst/>
            <a:gdLst/>
            <a:ahLst/>
            <a:cxnLst/>
            <a:rect l="0" t="0" r="0" b="0"/>
            <a:pathLst>
              <a:path w="407473" h="407894">
                <a:moveTo>
                  <a:pt x="407473" y="407894"/>
                </a:moveTo>
                <a:lnTo>
                  <a:pt x="0" y="203947"/>
                </a:lnTo>
                <a:lnTo>
                  <a:pt x="407473" y="0"/>
                </a:lnTo>
                <a:close/>
                <a:moveTo>
                  <a:pt x="-1360067" y="3444687"/>
                </a:moveTo>
              </a:path>
            </a:pathLst>
          </a:custGeom>
          <a:solidFill>
            <a:srgbClr val="B5B5B5">
              <a:alpha val="100000"/>
            </a:srgbClr>
          </a:solidFill>
          <a:ln w="20116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76" name="Freeform 2076"/>
          <p:cNvSpPr/>
          <p:nvPr/>
        </p:nvSpPr>
        <p:spPr>
          <a:xfrm>
            <a:off x="6260205" y="5699313"/>
            <a:ext cx="407475" cy="407894"/>
          </a:xfrm>
          <a:custGeom>
            <a:avLst/>
            <a:gdLst/>
            <a:ahLst/>
            <a:cxnLst/>
            <a:rect l="0" t="0" r="0" b="0"/>
            <a:pathLst>
              <a:path w="407475" h="407894">
                <a:moveTo>
                  <a:pt x="0" y="0"/>
                </a:moveTo>
                <a:lnTo>
                  <a:pt x="407475" y="203947"/>
                </a:lnTo>
                <a:lnTo>
                  <a:pt x="0" y="407894"/>
                </a:lnTo>
                <a:close/>
                <a:moveTo>
                  <a:pt x="-2815518" y="3444687"/>
                </a:moveTo>
              </a:path>
            </a:pathLst>
          </a:custGeom>
          <a:solidFill>
            <a:srgbClr val="B5B5B5">
              <a:alpha val="100000"/>
            </a:srgbClr>
          </a:solidFill>
          <a:ln w="20116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077" name="Picture 2077"/>
          <p:cNvPicPr>
            <a:picLocks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00" y="5005046"/>
            <a:ext cx="3554081" cy="1858184"/>
          </a:xfrm>
          <a:prstGeom prst="rect">
            <a:avLst/>
          </a:prstGeom>
          <a:noFill/>
        </p:spPr>
      </p:pic>
      <p:pic>
        <p:nvPicPr>
          <p:cNvPr id="2078" name="Picture 2078"/>
          <p:cNvPicPr>
            <a:picLocks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1073" y="5254314"/>
            <a:ext cx="2376933" cy="1336986"/>
          </a:xfrm>
          <a:prstGeom prst="rect">
            <a:avLst/>
          </a:prstGeom>
          <a:noFill/>
        </p:spPr>
      </p:pic>
      <p:sp>
        <p:nvSpPr>
          <p:cNvPr id="2079" name="Freeform 2079"/>
          <p:cNvSpPr/>
          <p:nvPr/>
        </p:nvSpPr>
        <p:spPr>
          <a:xfrm>
            <a:off x="1037673" y="5051241"/>
            <a:ext cx="3372905" cy="1674222"/>
          </a:xfrm>
          <a:custGeom>
            <a:avLst/>
            <a:gdLst/>
            <a:ahLst/>
            <a:cxnLst/>
            <a:rect l="0" t="0" r="0" b="0"/>
            <a:pathLst>
              <a:path w="3372905" h="1674222">
                <a:moveTo>
                  <a:pt x="0" y="171257"/>
                </a:moveTo>
                <a:cubicBezTo>
                  <a:pt x="0" y="76674"/>
                  <a:pt x="76596" y="0"/>
                  <a:pt x="171081" y="0"/>
                </a:cubicBezTo>
                <a:lnTo>
                  <a:pt x="3201824" y="0"/>
                </a:lnTo>
                <a:cubicBezTo>
                  <a:pt x="3296311" y="0"/>
                  <a:pt x="3372905" y="76674"/>
                  <a:pt x="3372905" y="171257"/>
                </a:cubicBezTo>
                <a:lnTo>
                  <a:pt x="3372905" y="1502967"/>
                </a:lnTo>
                <a:cubicBezTo>
                  <a:pt x="3372905" y="1597549"/>
                  <a:pt x="3296311" y="1674222"/>
                  <a:pt x="3201824" y="1674222"/>
                </a:cubicBezTo>
                <a:lnTo>
                  <a:pt x="171081" y="1674222"/>
                </a:lnTo>
                <a:cubicBezTo>
                  <a:pt x="76596" y="1674222"/>
                  <a:pt x="0" y="1597549"/>
                  <a:pt x="0" y="1502967"/>
                </a:cubicBezTo>
                <a:close/>
                <a:moveTo>
                  <a:pt x="2883829" y="4092759"/>
                </a:moveTo>
              </a:path>
            </a:pathLst>
          </a:custGeom>
          <a:solidFill>
            <a:srgbClr val="36C3BD">
              <a:alpha val="100000"/>
            </a:srgbClr>
          </a:solidFill>
          <a:ln w="20116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80" name="Freeform 2080"/>
          <p:cNvSpPr/>
          <p:nvPr/>
        </p:nvSpPr>
        <p:spPr>
          <a:xfrm>
            <a:off x="12921323" y="3566369"/>
            <a:ext cx="0" cy="2336893"/>
          </a:xfrm>
          <a:custGeom>
            <a:avLst/>
            <a:gdLst/>
            <a:ahLst/>
            <a:cxnLst/>
            <a:rect l="0" t="0" r="0" b="0"/>
            <a:pathLst>
              <a:path h="2336893">
                <a:moveTo>
                  <a:pt x="0" y="2336893"/>
                </a:moveTo>
                <a:lnTo>
                  <a:pt x="0" y="0"/>
                </a:lnTo>
              </a:path>
            </a:pathLst>
          </a:custGeom>
          <a:noFill/>
          <a:ln w="135824" cap="flat" cmpd="sng">
            <a:solidFill>
              <a:srgbClr val="B5B5B5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81" name="Freeform 2081"/>
          <p:cNvSpPr/>
          <p:nvPr/>
        </p:nvSpPr>
        <p:spPr>
          <a:xfrm>
            <a:off x="12717576" y="3430404"/>
            <a:ext cx="407480" cy="407895"/>
          </a:xfrm>
          <a:custGeom>
            <a:avLst/>
            <a:gdLst/>
            <a:ahLst/>
            <a:cxnLst/>
            <a:rect l="0" t="0" r="0" b="0"/>
            <a:pathLst>
              <a:path w="407480" h="407895">
                <a:moveTo>
                  <a:pt x="407480" y="407895"/>
                </a:moveTo>
                <a:lnTo>
                  <a:pt x="203746" y="0"/>
                </a:lnTo>
                <a:lnTo>
                  <a:pt x="0" y="407895"/>
                </a:lnTo>
                <a:close/>
                <a:moveTo>
                  <a:pt x="-7411875" y="5713596"/>
                </a:moveTo>
              </a:path>
            </a:pathLst>
          </a:custGeom>
          <a:solidFill>
            <a:srgbClr val="B5B5B5">
              <a:alpha val="100000"/>
            </a:srgbClr>
          </a:solidFill>
          <a:ln w="20116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82" name="Freeform 2082"/>
          <p:cNvSpPr/>
          <p:nvPr/>
        </p:nvSpPr>
        <p:spPr>
          <a:xfrm rot="10800000">
            <a:off x="11914624" y="5940157"/>
            <a:ext cx="1073768" cy="1"/>
          </a:xfrm>
          <a:custGeom>
            <a:avLst/>
            <a:gdLst/>
            <a:ahLst/>
            <a:cxnLst/>
            <a:rect l="0" t="0" r="0" b="0"/>
            <a:pathLst>
              <a:path w="1073768" h="1">
                <a:moveTo>
                  <a:pt x="0" y="1"/>
                </a:moveTo>
                <a:lnTo>
                  <a:pt x="1073768" y="0"/>
                </a:lnTo>
              </a:path>
            </a:pathLst>
          </a:custGeom>
          <a:noFill/>
          <a:ln w="135824" cap="flat" cmpd="sng">
            <a:solidFill>
              <a:srgbClr val="B5B5B5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83" name="Freeform 2083"/>
          <p:cNvSpPr/>
          <p:nvPr/>
        </p:nvSpPr>
        <p:spPr>
          <a:xfrm>
            <a:off x="11778796" y="5736212"/>
            <a:ext cx="407474" cy="407894"/>
          </a:xfrm>
          <a:custGeom>
            <a:avLst/>
            <a:gdLst/>
            <a:ahLst/>
            <a:cxnLst/>
            <a:rect l="0" t="0" r="0" b="0"/>
            <a:pathLst>
              <a:path w="407474" h="407894">
                <a:moveTo>
                  <a:pt x="407474" y="0"/>
                </a:moveTo>
                <a:lnTo>
                  <a:pt x="0" y="203947"/>
                </a:lnTo>
                <a:lnTo>
                  <a:pt x="407474" y="407894"/>
                </a:lnTo>
                <a:close/>
                <a:moveTo>
                  <a:pt x="-8371008" y="3407788"/>
                </a:moveTo>
              </a:path>
            </a:pathLst>
          </a:custGeom>
          <a:solidFill>
            <a:srgbClr val="B5B5B5">
              <a:alpha val="100000"/>
            </a:srgbClr>
          </a:solidFill>
          <a:ln w="20116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084" name="Picture 2084"/>
          <p:cNvPicPr>
            <a:picLocks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1520" y="6648005"/>
            <a:ext cx="1831172" cy="2250630"/>
          </a:xfrm>
          <a:prstGeom prst="rect">
            <a:avLst/>
          </a:prstGeom>
          <a:noFill/>
        </p:spPr>
      </p:pic>
      <p:sp>
        <p:nvSpPr>
          <p:cNvPr id="2085" name="Freeform 2085"/>
          <p:cNvSpPr/>
          <p:nvPr/>
        </p:nvSpPr>
        <p:spPr>
          <a:xfrm flipV="1">
            <a:off x="3037660" y="2856621"/>
            <a:ext cx="4313448" cy="45719"/>
          </a:xfrm>
          <a:custGeom>
            <a:avLst/>
            <a:gdLst/>
            <a:ahLst/>
            <a:cxnLst/>
            <a:rect l="0" t="0" r="0" b="0"/>
            <a:pathLst>
              <a:path w="4867908" h="2">
                <a:moveTo>
                  <a:pt x="0" y="2"/>
                </a:moveTo>
                <a:lnTo>
                  <a:pt x="4867908" y="0"/>
                </a:lnTo>
              </a:path>
            </a:pathLst>
          </a:custGeom>
          <a:noFill/>
          <a:ln w="135824" cap="flat" cmpd="sng">
            <a:solidFill>
              <a:srgbClr val="B5B5B5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086" name="Picture 2086"/>
          <p:cNvPicPr>
            <a:picLocks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7778" y="2018064"/>
            <a:ext cx="2219694" cy="2195087"/>
          </a:xfrm>
          <a:prstGeom prst="rect">
            <a:avLst/>
          </a:prstGeom>
          <a:noFill/>
        </p:spPr>
      </p:pic>
      <p:sp>
        <p:nvSpPr>
          <p:cNvPr id="2087" name="Rectangle 2087"/>
          <p:cNvSpPr/>
          <p:nvPr/>
        </p:nvSpPr>
        <p:spPr>
          <a:xfrm>
            <a:off x="4089400" y="412014"/>
            <a:ext cx="9207649" cy="123110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8000" b="1" i="1" spc="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Architectural Options</a:t>
            </a:r>
          </a:p>
        </p:txBody>
      </p:sp>
      <p:sp>
        <p:nvSpPr>
          <p:cNvPr id="2088" name="Rectangle 2088"/>
          <p:cNvSpPr/>
          <p:nvPr/>
        </p:nvSpPr>
        <p:spPr>
          <a:xfrm>
            <a:off x="8027159" y="6755947"/>
            <a:ext cx="4310219" cy="8483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56589"/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</a:t>
            </a:r>
            <a:r>
              <a:rPr lang="en-US" sz="3200" b="1" i="1" spc="523" baseline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Storag</a:t>
            </a:r>
            <a:r>
              <a:rPr lang="en-US" sz="3200" b="1" i="1" spc="522" baseline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</a:p>
          <a:p>
            <a:pPr marL="0">
              <a:lnSpc>
                <a:spcPts val="2676"/>
              </a:lnSpc>
            </a:pP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Busines</a:t>
            </a:r>
            <a:r>
              <a:rPr lang="en-US" sz="3200" b="1" i="1" spc="524" baseline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</a:t>
            </a:r>
            <a:r>
              <a:rPr lang="en-US" sz="3200" b="1" i="1" spc="524" baseline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Execu</a:t>
            </a:r>
            <a:r>
              <a:rPr lang="ro-RO" sz="3200" b="1" i="1" spc="0" baseline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</a:p>
        </p:txBody>
      </p:sp>
      <p:sp>
        <p:nvSpPr>
          <p:cNvPr id="2089" name="Rectangle 2089"/>
          <p:cNvSpPr/>
          <p:nvPr/>
        </p:nvSpPr>
        <p:spPr>
          <a:xfrm>
            <a:off x="2056800" y="7328232"/>
            <a:ext cx="2781082" cy="8483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51897"/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</a:t>
            </a:r>
            <a:r>
              <a:rPr lang="en-US" sz="3200" b="1" i="1" spc="523" baseline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Minin</a:t>
            </a:r>
            <a:r>
              <a:rPr lang="en-US" sz="3200" b="1" i="1" spc="522" baseline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  <a:p>
            <a:pPr marL="0">
              <a:lnSpc>
                <a:spcPts val="2676"/>
              </a:lnSpc>
            </a:pP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n-US" sz="3200" b="1" i="1" spc="524" baseline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 i="1" spc="0" baseline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Aggrega</a:t>
            </a:r>
            <a:r>
              <a:rPr lang="ro-RO" sz="3200" b="1" i="1" spc="0" baseline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</a:p>
        </p:txBody>
      </p:sp>
      <p:sp>
        <p:nvSpPr>
          <p:cNvPr id="2090" name="Rectangle 2090"/>
          <p:cNvSpPr/>
          <p:nvPr/>
        </p:nvSpPr>
        <p:spPr>
          <a:xfrm>
            <a:off x="7694904" y="2622084"/>
            <a:ext cx="2077492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600" b="1" i="1" spc="0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Applica'on</a:t>
            </a:r>
          </a:p>
        </p:txBody>
      </p:sp>
      <p:sp>
        <p:nvSpPr>
          <p:cNvPr id="2091" name="Rectangle 2091"/>
          <p:cNvSpPr/>
          <p:nvPr/>
        </p:nvSpPr>
        <p:spPr>
          <a:xfrm>
            <a:off x="7442147" y="6070657"/>
            <a:ext cx="4066754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200" b="1" i="1" spc="0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</a:t>
            </a:r>
            <a:r>
              <a:rPr lang="en-US" sz="3200" b="1" i="1" spc="642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i="1" spc="0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Databas</a:t>
            </a:r>
            <a:r>
              <a:rPr lang="en-US" sz="3200" b="1" i="1" spc="645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200" b="1" i="1" spc="0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Cluster</a:t>
            </a:r>
          </a:p>
        </p:txBody>
      </p:sp>
      <p:sp>
        <p:nvSpPr>
          <p:cNvPr id="2092" name="Rectangle 2092"/>
          <p:cNvSpPr/>
          <p:nvPr/>
        </p:nvSpPr>
        <p:spPr>
          <a:xfrm>
            <a:off x="7148207" y="5482740"/>
            <a:ext cx="4232890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640675" algn="l"/>
                <a:tab pos="3297911" algn="l"/>
              </a:tabLst>
            </a:pPr>
            <a:r>
              <a:rPr lang="en-US" sz="3200" b="1" i="1" spc="0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Neo4j	Neo4j	</a:t>
            </a:r>
            <a:r>
              <a:rPr lang="en-US" sz="4400" b="1" i="1" spc="0" baseline="128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Neo4j</a:t>
            </a:r>
          </a:p>
        </p:txBody>
      </p:sp>
      <p:sp>
        <p:nvSpPr>
          <p:cNvPr id="2093" name="Rectangle 2093"/>
          <p:cNvSpPr/>
          <p:nvPr/>
        </p:nvSpPr>
        <p:spPr>
          <a:xfrm>
            <a:off x="6538774" y="7460960"/>
            <a:ext cx="1437894" cy="8483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54963"/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i="1" spc="524" baseline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Hoc</a:t>
            </a:r>
          </a:p>
          <a:p>
            <a:pPr marL="0">
              <a:lnSpc>
                <a:spcPts val="2676"/>
              </a:lnSpc>
            </a:pPr>
            <a:r>
              <a:rPr lang="en-US" sz="3200" b="1" i="1" spc="0" baseline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</a:p>
        </p:txBody>
      </p:sp>
      <p:sp>
        <p:nvSpPr>
          <p:cNvPr id="2094" name="Rectangle 2094"/>
          <p:cNvSpPr/>
          <p:nvPr/>
        </p:nvSpPr>
        <p:spPr>
          <a:xfrm>
            <a:off x="1684578" y="5328358"/>
            <a:ext cx="3077766" cy="116089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64994"/>
            <a:r>
              <a:rPr lang="en-US" sz="3200" b="1" i="1" spc="0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</a:t>
            </a:r>
            <a:r>
              <a:rPr lang="en-US" sz="3200" b="1" i="1" spc="644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200" b="1" i="1" spc="0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Analy'c</a:t>
            </a:r>
          </a:p>
          <a:p>
            <a:pPr marL="0">
              <a:lnSpc>
                <a:spcPts val="3033"/>
              </a:lnSpc>
            </a:pPr>
            <a:r>
              <a:rPr lang="en-US" sz="3200" b="1" i="1" spc="0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</a:t>
            </a:r>
          </a:p>
          <a:p>
            <a:pPr marL="87543">
              <a:lnSpc>
                <a:spcPts val="2198"/>
              </a:lnSpc>
              <a:tabLst>
                <a:tab pos="1814288" algn="l"/>
              </a:tabLst>
            </a:pPr>
            <a:r>
              <a:rPr lang="en-US" sz="2400" b="1" i="1" spc="0" baseline="0" dirty="0">
                <a:solidFill>
                  <a:srgbClr val="D3F3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Hadoop</a:t>
            </a:r>
            <a:r>
              <a:rPr lang="en-US" sz="2400" b="1" i="1" spc="483" baseline="0" dirty="0">
                <a:solidFill>
                  <a:srgbClr val="D3F3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b="1" i="1" spc="0" baseline="0" dirty="0">
                <a:solidFill>
                  <a:srgbClr val="D3F3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EDW	…</a:t>
            </a:r>
          </a:p>
        </p:txBody>
      </p:sp>
      <p:sp>
        <p:nvSpPr>
          <p:cNvPr id="2095" name="Rectangle 2095"/>
          <p:cNvSpPr/>
          <p:nvPr/>
        </p:nvSpPr>
        <p:spPr>
          <a:xfrm>
            <a:off x="4898636" y="8072099"/>
            <a:ext cx="1469204" cy="8483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7109"/>
            <a:r>
              <a:rPr lang="en-US" sz="3200" b="1" i="1" spc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</a:p>
          <a:p>
            <a:pPr marL="0">
              <a:lnSpc>
                <a:spcPts val="2676"/>
              </a:lnSpc>
            </a:pPr>
            <a:r>
              <a:rPr lang="en-US" sz="3200" b="1" i="1" spc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Scien'st</a:t>
            </a:r>
          </a:p>
        </p:txBody>
      </p:sp>
      <p:sp>
        <p:nvSpPr>
          <p:cNvPr id="2096" name="Rectangle 2096"/>
          <p:cNvSpPr/>
          <p:nvPr/>
        </p:nvSpPr>
        <p:spPr>
          <a:xfrm>
            <a:off x="1965227" y="3622905"/>
            <a:ext cx="1573764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200" b="1" i="1" spc="0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3200" b="1" i="1" spc="522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 i="1" spc="0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User</a:t>
            </a:r>
          </a:p>
        </p:txBody>
      </p:sp>
      <p:sp>
        <p:nvSpPr>
          <p:cNvPr id="2097" name="Rectangle 2097"/>
          <p:cNvSpPr/>
          <p:nvPr/>
        </p:nvSpPr>
        <p:spPr>
          <a:xfrm>
            <a:off x="14205707" y="2027241"/>
            <a:ext cx="1789272" cy="153439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200" b="1" i="1" spc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Databases</a:t>
            </a:r>
          </a:p>
          <a:p>
            <a:pPr marL="33624">
              <a:lnSpc>
                <a:spcPts val="3033"/>
              </a:lnSpc>
            </a:pPr>
            <a:r>
              <a:rPr lang="en-US" sz="3200" b="1" i="1" spc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</a:t>
            </a:r>
            <a:r>
              <a:rPr lang="ro-RO" sz="3200" b="1" i="1" spc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b="1" i="1" spc="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onal</a:t>
            </a:r>
            <a:endParaRPr lang="en-US" sz="3200" b="1" i="1" spc="0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1060">
              <a:lnSpc>
                <a:spcPts val="2498"/>
              </a:lnSpc>
            </a:pPr>
            <a:r>
              <a:rPr lang="en-US" sz="3200" b="1" i="1" spc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NoSQL</a:t>
            </a:r>
          </a:p>
          <a:p>
            <a:pPr marL="160146">
              <a:lnSpc>
                <a:spcPts val="2498"/>
              </a:lnSpc>
            </a:pPr>
            <a:r>
              <a:rPr lang="en-US" sz="3200" b="1" i="1" spc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Hadoop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0" name="Rectangle 2370"/>
          <p:cNvSpPr/>
          <p:nvPr/>
        </p:nvSpPr>
        <p:spPr>
          <a:xfrm>
            <a:off x="914400" y="412014"/>
            <a:ext cx="13849945" cy="262892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>
            <a:spAutoFit/>
          </a:bodyPr>
          <a:lstStyle/>
          <a:p>
            <a:pPr marL="88900">
              <a:lnSpc>
                <a:spcPts val="6061"/>
              </a:lnSpc>
            </a:pPr>
            <a:r>
              <a:rPr lang="ro-RO" sz="3000" b="1" spc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b="1" spc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 </a:t>
            </a:r>
            <a:r>
              <a:rPr lang="en-US" sz="3000" b="0" i="1" spc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</a:t>
            </a:r>
            <a:r>
              <a:rPr lang="en-US" sz="3000" b="0" i="1" spc="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customers</a:t>
            </a:r>
          </a:p>
          <a:p>
            <a:pPr marL="88900">
              <a:lnSpc>
                <a:spcPts val="3600"/>
              </a:lnSpc>
            </a:pPr>
            <a:r>
              <a:rPr lang="en-US" sz="3000" b="1" i="1" spc="0" baseline="0" dirty="0">
                <a:solidFill>
                  <a:srgbClr val="008F00"/>
                </a:solidFill>
                <a:latin typeface="Courier New"/>
              </a:rPr>
              <a:t>USING</a:t>
            </a:r>
            <a:r>
              <a:rPr lang="en-US" sz="3000" b="1" i="1" spc="0" baseline="0" dirty="0">
                <a:solidFill>
                  <a:srgbClr val="000000"/>
                </a:solidFill>
                <a:latin typeface="Courier New"/>
              </a:rPr>
              <a:t> PERIODIC </a:t>
            </a:r>
            <a:r>
              <a:rPr lang="en-US" sz="3000" b="1" i="1" spc="0" baseline="0" dirty="0">
                <a:solidFill>
                  <a:srgbClr val="008F00"/>
                </a:solidFill>
                <a:latin typeface="Courier New"/>
              </a:rPr>
              <a:t>COMMIT</a:t>
            </a:r>
          </a:p>
          <a:p>
            <a:pPr marL="88900">
              <a:lnSpc>
                <a:spcPts val="3600"/>
              </a:lnSpc>
            </a:pPr>
            <a:r>
              <a:rPr lang="en-US" sz="3000" b="1" i="1" spc="0" baseline="0" dirty="0">
                <a:solidFill>
                  <a:srgbClr val="008F00"/>
                </a:solidFill>
                <a:latin typeface="Courier New"/>
              </a:rPr>
              <a:t>LOAD</a:t>
            </a:r>
            <a:r>
              <a:rPr lang="en-US" sz="3000" b="1" i="1" spc="0" baseline="0" dirty="0">
                <a:solidFill>
                  <a:srgbClr val="000000"/>
                </a:solidFill>
                <a:latin typeface="Courier New"/>
              </a:rPr>
              <a:t> CSV </a:t>
            </a:r>
            <a:r>
              <a:rPr lang="en-US" sz="3000" b="1" i="1" spc="0" baseline="0" dirty="0">
                <a:solidFill>
                  <a:srgbClr val="008F00"/>
                </a:solidFill>
                <a:latin typeface="Courier New"/>
              </a:rPr>
              <a:t>WITH</a:t>
            </a:r>
            <a:r>
              <a:rPr lang="en-US" sz="3000" b="1" i="1" spc="0" baseline="0" dirty="0">
                <a:solidFill>
                  <a:srgbClr val="000000"/>
                </a:solidFill>
                <a:latin typeface="Courier New"/>
              </a:rPr>
              <a:t> HEADERS </a:t>
            </a:r>
            <a:r>
              <a:rPr lang="en-US" sz="3000" b="1" i="1" spc="0" baseline="0" dirty="0">
                <a:solidFill>
                  <a:srgbClr val="008F00"/>
                </a:solidFill>
                <a:latin typeface="Courier New"/>
              </a:rPr>
              <a:t>FROM</a:t>
            </a:r>
            <a:r>
              <a:rPr lang="en-US" sz="3000" b="1" i="1" spc="0" baseline="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3000" b="0" i="0" spc="0" baseline="0" dirty="0">
                <a:solidFill>
                  <a:srgbClr val="22288F"/>
                </a:solidFill>
                <a:latin typeface="Courier New"/>
              </a:rPr>
              <a:t>"</a:t>
            </a:r>
            <a:r>
              <a:rPr lang="en-US" sz="3000" b="0" i="0" spc="0" baseline="0" dirty="0">
                <a:solidFill>
                  <a:srgbClr val="22288F"/>
                </a:solidFill>
                <a:latin typeface="Courier New"/>
                <a:hlinkClick r:id="rId2"/>
              </a:rPr>
              <a:t>https://</a:t>
            </a:r>
          </a:p>
          <a:p>
            <a:pPr marL="88900">
              <a:lnSpc>
                <a:spcPts val="3600"/>
              </a:lnSpc>
            </a:pPr>
            <a:r>
              <a:rPr lang="en-US" sz="3000" b="0" i="0" spc="0" baseline="0" dirty="0">
                <a:solidFill>
                  <a:srgbClr val="22288F"/>
                </a:solidFill>
                <a:latin typeface="Courier New"/>
                <a:hlinkClick r:id="rId2"/>
              </a:rPr>
              <a:t>raw.githubusercontent.com/neo4j-contrib/developer-resources/</a:t>
            </a:r>
          </a:p>
          <a:p>
            <a:pPr marL="88900">
              <a:lnSpc>
                <a:spcPts val="3600"/>
              </a:lnSpc>
            </a:pPr>
            <a:r>
              <a:rPr lang="en-US" sz="3000" b="0" i="0" spc="0" baseline="0" dirty="0">
                <a:solidFill>
                  <a:srgbClr val="22288F"/>
                </a:solidFill>
                <a:latin typeface="Courier New"/>
                <a:hlinkClick r:id="rId2"/>
              </a:rPr>
              <a:t>gh-pages/data/northwind/customers.csv</a:t>
            </a:r>
            <a:r>
              <a:rPr lang="en-US" sz="3000" b="0" i="0" spc="0" baseline="0" dirty="0">
                <a:solidFill>
                  <a:srgbClr val="22288F"/>
                </a:solidFill>
                <a:latin typeface="Courier New"/>
              </a:rPr>
              <a:t>"</a:t>
            </a:r>
            <a:r>
              <a:rPr lang="en-US" sz="3000" b="0" i="0" spc="0" baseline="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3000" b="0" i="0" spc="0" baseline="0" dirty="0">
                <a:solidFill>
                  <a:srgbClr val="008F00"/>
                </a:solidFill>
                <a:latin typeface="Courier New"/>
              </a:rPr>
              <a:t>AS</a:t>
            </a:r>
            <a:r>
              <a:rPr lang="en-US" sz="3000" b="0" i="0" spc="0" baseline="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3000" b="0" i="0" spc="0" baseline="0" dirty="0">
                <a:solidFill>
                  <a:srgbClr val="008F00"/>
                </a:solidFill>
                <a:latin typeface="Courier New"/>
              </a:rPr>
              <a:t>row</a:t>
            </a:r>
          </a:p>
        </p:txBody>
      </p:sp>
      <p:sp>
        <p:nvSpPr>
          <p:cNvPr id="2371" name="Rectangle 2371"/>
          <p:cNvSpPr/>
          <p:nvPr/>
        </p:nvSpPr>
        <p:spPr>
          <a:xfrm>
            <a:off x="914400" y="4731722"/>
            <a:ext cx="13849945" cy="230832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pPr marL="88900"/>
            <a:r>
              <a:rPr lang="ro-RO" sz="3000" b="1" spc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b="1" spc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en-US" sz="3000" b="0" i="1" spc="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1" spc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</a:t>
            </a:r>
            <a:r>
              <a:rPr lang="en-US" sz="3000" b="0" i="1" spc="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products</a:t>
            </a:r>
          </a:p>
          <a:p>
            <a:pPr marL="88900">
              <a:lnSpc>
                <a:spcPts val="3600"/>
              </a:lnSpc>
            </a:pPr>
            <a:r>
              <a:rPr lang="en-US" sz="3000" b="1" i="1" spc="0" baseline="0" dirty="0">
                <a:solidFill>
                  <a:srgbClr val="008F00"/>
                </a:solidFill>
                <a:latin typeface="Courier New"/>
              </a:rPr>
              <a:t>USING</a:t>
            </a:r>
            <a:r>
              <a:rPr lang="en-US" sz="3000" b="1" i="1" spc="0" baseline="0" dirty="0">
                <a:solidFill>
                  <a:srgbClr val="000000"/>
                </a:solidFill>
                <a:latin typeface="Courier New"/>
              </a:rPr>
              <a:t> PERIODIC </a:t>
            </a:r>
            <a:r>
              <a:rPr lang="en-US" sz="3000" b="1" i="1" spc="0" baseline="0" dirty="0">
                <a:solidFill>
                  <a:srgbClr val="008F00"/>
                </a:solidFill>
                <a:latin typeface="Courier New"/>
              </a:rPr>
              <a:t>COMMIT</a:t>
            </a:r>
          </a:p>
          <a:p>
            <a:pPr marL="88900">
              <a:lnSpc>
                <a:spcPts val="3600"/>
              </a:lnSpc>
            </a:pPr>
            <a:r>
              <a:rPr lang="en-US" sz="3000" b="1" i="1" spc="0" baseline="0" dirty="0">
                <a:solidFill>
                  <a:srgbClr val="008F00"/>
                </a:solidFill>
                <a:latin typeface="Courier New"/>
              </a:rPr>
              <a:t>LOAD</a:t>
            </a:r>
            <a:r>
              <a:rPr lang="en-US" sz="3000" b="1" i="1" spc="0" baseline="0" dirty="0">
                <a:solidFill>
                  <a:srgbClr val="000000"/>
                </a:solidFill>
                <a:latin typeface="Courier New"/>
              </a:rPr>
              <a:t> CSV </a:t>
            </a:r>
            <a:r>
              <a:rPr lang="en-US" sz="3000" b="1" i="1" spc="0" baseline="0" dirty="0">
                <a:solidFill>
                  <a:srgbClr val="008F00"/>
                </a:solidFill>
                <a:latin typeface="Courier New"/>
              </a:rPr>
              <a:t>WITH</a:t>
            </a:r>
            <a:r>
              <a:rPr lang="en-US" sz="3000" b="1" i="1" spc="0" baseline="0" dirty="0">
                <a:solidFill>
                  <a:srgbClr val="000000"/>
                </a:solidFill>
                <a:latin typeface="Courier New"/>
              </a:rPr>
              <a:t> HEADERS </a:t>
            </a:r>
            <a:r>
              <a:rPr lang="en-US" sz="3000" b="1" i="1" spc="0" baseline="0" dirty="0">
                <a:solidFill>
                  <a:srgbClr val="008F00"/>
                </a:solidFill>
                <a:latin typeface="Courier New"/>
              </a:rPr>
              <a:t>FROM</a:t>
            </a:r>
            <a:r>
              <a:rPr lang="en-US" sz="3000" b="1" i="1" spc="0" baseline="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3000" b="0" i="0" spc="0" baseline="0" dirty="0">
                <a:solidFill>
                  <a:srgbClr val="22288F"/>
                </a:solidFill>
                <a:latin typeface="Courier New"/>
              </a:rPr>
              <a:t>"</a:t>
            </a:r>
            <a:r>
              <a:rPr lang="en-US" sz="3000" b="0" i="0" spc="0" baseline="0" dirty="0">
                <a:solidFill>
                  <a:srgbClr val="22288F"/>
                </a:solidFill>
                <a:latin typeface="Courier New"/>
                <a:hlinkClick r:id="rId3"/>
              </a:rPr>
              <a:t>https://</a:t>
            </a:r>
          </a:p>
          <a:p>
            <a:pPr marL="88900">
              <a:lnSpc>
                <a:spcPts val="3600"/>
              </a:lnSpc>
            </a:pPr>
            <a:r>
              <a:rPr lang="en-US" sz="3000" b="0" i="0" spc="0" baseline="0" dirty="0">
                <a:solidFill>
                  <a:srgbClr val="22288F"/>
                </a:solidFill>
                <a:latin typeface="Courier New"/>
                <a:hlinkClick r:id="rId3"/>
              </a:rPr>
              <a:t>raw.githubusercontent.com/neo4j-contrib/developer-resources/</a:t>
            </a:r>
          </a:p>
          <a:p>
            <a:pPr marL="88900">
              <a:lnSpc>
                <a:spcPts val="3599"/>
              </a:lnSpc>
            </a:pPr>
            <a:r>
              <a:rPr lang="en-US" sz="3000" b="0" i="0" spc="0" baseline="0" dirty="0">
                <a:solidFill>
                  <a:srgbClr val="22288F"/>
                </a:solidFill>
                <a:latin typeface="Courier New"/>
                <a:hlinkClick r:id="rId3"/>
              </a:rPr>
              <a:t>gh-pages/data/northwind/products.csv</a:t>
            </a:r>
            <a:r>
              <a:rPr lang="en-US" sz="3000" b="0" i="0" spc="0" baseline="0" dirty="0">
                <a:solidFill>
                  <a:srgbClr val="22288F"/>
                </a:solidFill>
                <a:latin typeface="Courier New"/>
              </a:rPr>
              <a:t>"</a:t>
            </a:r>
            <a:r>
              <a:rPr lang="en-US" sz="3000" b="0" i="0" spc="0" baseline="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3000" b="0" i="0" spc="0" baseline="0" dirty="0">
                <a:solidFill>
                  <a:srgbClr val="008F00"/>
                </a:solidFill>
                <a:latin typeface="Courier New"/>
              </a:rPr>
              <a:t>AS</a:t>
            </a:r>
            <a:r>
              <a:rPr lang="en-US" sz="3000" b="0" i="0" spc="0" baseline="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3000" b="0" i="0" spc="0" baseline="0" dirty="0">
                <a:solidFill>
                  <a:srgbClr val="008F00"/>
                </a:solidFill>
                <a:latin typeface="Courier New"/>
              </a:rPr>
              <a:t>row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F5E49-8417-B529-4586-6E36FE0A2E7B}"/>
              </a:ext>
            </a:extLst>
          </p:cNvPr>
          <p:cNvSpPr txBox="1"/>
          <p:nvPr/>
        </p:nvSpPr>
        <p:spPr>
          <a:xfrm>
            <a:off x="6184900" y="159154"/>
            <a:ext cx="66294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</a:t>
            </a:r>
            <a:r>
              <a:rPr lang="en-US" sz="3600" b="1" i="1" spc="192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6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ting Nodes</a:t>
            </a:r>
            <a:r>
              <a:rPr lang="en-US" sz="3600" b="0" i="0" spc="0" baseline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3600" b="1" i="1" spc="192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6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THWIND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07B299-AE46-8E79-42C4-82244E8B3289}"/>
              </a:ext>
            </a:extLst>
          </p:cNvPr>
          <p:cNvSpPr txBox="1"/>
          <p:nvPr/>
        </p:nvSpPr>
        <p:spPr>
          <a:xfrm>
            <a:off x="914400" y="7598846"/>
            <a:ext cx="14500225" cy="10233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>
              <a:lnSpc>
                <a:spcPts val="3600"/>
              </a:lnSpc>
            </a:pPr>
            <a:r>
              <a:rPr lang="en-US" sz="3200" b="1" i="1" spc="0" baseline="0" dirty="0">
                <a:solidFill>
                  <a:srgbClr val="008F00"/>
                </a:solidFill>
                <a:latin typeface="Courier New"/>
              </a:rPr>
              <a:t>CREATE</a:t>
            </a:r>
            <a:r>
              <a:rPr lang="en-US" sz="3200" b="1" i="1" spc="0" baseline="0" dirty="0">
                <a:solidFill>
                  <a:srgbClr val="000000"/>
                </a:solidFill>
                <a:latin typeface="Courier New"/>
              </a:rPr>
              <a:t> (:Product {</a:t>
            </a:r>
            <a:r>
              <a:rPr lang="en-US" sz="3200" b="1" i="1" spc="0" baseline="0" dirty="0" err="1">
                <a:solidFill>
                  <a:srgbClr val="000000"/>
                </a:solidFill>
                <a:latin typeface="Courier New"/>
              </a:rPr>
              <a:t>productName</a:t>
            </a:r>
            <a:r>
              <a:rPr lang="en-US" sz="3200" b="1" i="1" spc="0" baseline="0" dirty="0">
                <a:solidFill>
                  <a:srgbClr val="000000"/>
                </a:solidFill>
                <a:latin typeface="Courier New"/>
              </a:rPr>
              <a:t>: </a:t>
            </a:r>
            <a:r>
              <a:rPr lang="en-US" sz="3200" b="1" i="1" spc="0" baseline="0" dirty="0" err="1">
                <a:solidFill>
                  <a:srgbClr val="008F00"/>
                </a:solidFill>
                <a:latin typeface="Courier New"/>
              </a:rPr>
              <a:t>row</a:t>
            </a:r>
            <a:r>
              <a:rPr lang="en-US" sz="3200" b="1" i="1" spc="0" baseline="0" dirty="0" err="1">
                <a:solidFill>
                  <a:srgbClr val="000000"/>
                </a:solidFill>
                <a:latin typeface="Courier New"/>
              </a:rPr>
              <a:t>.ProductName</a:t>
            </a:r>
            <a:r>
              <a:rPr lang="en-US" sz="3200" b="1" i="1" spc="0" baseline="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3200" b="1" i="1" spc="0" baseline="0" dirty="0" err="1">
                <a:solidFill>
                  <a:srgbClr val="000000"/>
                </a:solidFill>
                <a:latin typeface="Courier New"/>
              </a:rPr>
              <a:t>productID</a:t>
            </a:r>
            <a:r>
              <a:rPr lang="en-US" sz="3200" b="1" i="1" spc="0" baseline="0" dirty="0">
                <a:solidFill>
                  <a:srgbClr val="000000"/>
                </a:solidFill>
                <a:latin typeface="Courier New"/>
              </a:rPr>
              <a:t>: </a:t>
            </a:r>
          </a:p>
          <a:p>
            <a:pPr marL="0">
              <a:lnSpc>
                <a:spcPts val="3600"/>
              </a:lnSpc>
            </a:pPr>
            <a:r>
              <a:rPr lang="en-US" sz="3200" b="1" i="1" spc="0" baseline="0" dirty="0" err="1">
                <a:solidFill>
                  <a:srgbClr val="008F00"/>
                </a:solidFill>
                <a:latin typeface="Courier New"/>
              </a:rPr>
              <a:t>row</a:t>
            </a:r>
            <a:r>
              <a:rPr lang="en-US" sz="3200" b="1" i="1" spc="0" baseline="0" dirty="0" err="1">
                <a:solidFill>
                  <a:srgbClr val="000000"/>
                </a:solidFill>
                <a:latin typeface="Courier New"/>
              </a:rPr>
              <a:t>.ProductID</a:t>
            </a:r>
            <a:r>
              <a:rPr lang="en-US" sz="3200" b="1" i="1" spc="0" baseline="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3200" b="1" i="1" spc="0" baseline="0" dirty="0" err="1">
                <a:solidFill>
                  <a:srgbClr val="000000"/>
                </a:solidFill>
                <a:latin typeface="Courier New"/>
              </a:rPr>
              <a:t>unitPrice</a:t>
            </a:r>
            <a:r>
              <a:rPr lang="en-US" sz="3200" b="1" i="1" spc="0" baseline="0" dirty="0">
                <a:solidFill>
                  <a:srgbClr val="000000"/>
                </a:solidFill>
                <a:latin typeface="Courier New"/>
              </a:rPr>
              <a:t>: </a:t>
            </a:r>
            <a:r>
              <a:rPr lang="en-US" sz="3200" b="1" i="1" spc="0" baseline="0" dirty="0" err="1">
                <a:solidFill>
                  <a:srgbClr val="000000"/>
                </a:solidFill>
                <a:latin typeface="Courier New"/>
              </a:rPr>
              <a:t>toFloat</a:t>
            </a:r>
            <a:r>
              <a:rPr lang="en-US" sz="3200" b="1" i="1" spc="0" baseline="0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3200" b="1" i="1" spc="0" baseline="0" dirty="0" err="1">
                <a:solidFill>
                  <a:srgbClr val="008F00"/>
                </a:solidFill>
                <a:latin typeface="Courier New"/>
              </a:rPr>
              <a:t>row</a:t>
            </a:r>
            <a:r>
              <a:rPr lang="en-US" sz="3200" b="1" i="1" spc="0" baseline="0" dirty="0" err="1">
                <a:solidFill>
                  <a:srgbClr val="000000"/>
                </a:solidFill>
                <a:latin typeface="Courier New"/>
              </a:rPr>
              <a:t>.UnitPrice</a:t>
            </a:r>
            <a:r>
              <a:rPr lang="en-US" sz="3200" b="1" i="1" spc="0" baseline="0" dirty="0">
                <a:solidFill>
                  <a:srgbClr val="000000"/>
                </a:solidFill>
                <a:latin typeface="Courier New"/>
              </a:rPr>
              <a:t>)});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B2EBAA-829B-7172-F033-9C57C274C34E}"/>
              </a:ext>
            </a:extLst>
          </p:cNvPr>
          <p:cNvSpPr txBox="1"/>
          <p:nvPr/>
        </p:nvSpPr>
        <p:spPr>
          <a:xfrm>
            <a:off x="688975" y="3374652"/>
            <a:ext cx="14878050" cy="10233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>
              <a:lnSpc>
                <a:spcPts val="3600"/>
              </a:lnSpc>
            </a:pPr>
            <a:r>
              <a:rPr lang="en-US" sz="3200" b="1" i="1" spc="0" baseline="0" dirty="0">
                <a:solidFill>
                  <a:srgbClr val="008F00"/>
                </a:solidFill>
                <a:latin typeface="Courier New"/>
              </a:rPr>
              <a:t>CREATE</a:t>
            </a:r>
            <a:r>
              <a:rPr lang="en-US" sz="3200" b="1" i="1" spc="0" baseline="0" dirty="0">
                <a:solidFill>
                  <a:srgbClr val="000000"/>
                </a:solidFill>
                <a:latin typeface="Courier New"/>
              </a:rPr>
              <a:t> (:Customer {</a:t>
            </a:r>
            <a:r>
              <a:rPr lang="en-US" sz="3200" b="1" i="1" spc="0" baseline="0" dirty="0" err="1">
                <a:solidFill>
                  <a:srgbClr val="000000"/>
                </a:solidFill>
                <a:latin typeface="Courier New"/>
              </a:rPr>
              <a:t>companyName</a:t>
            </a:r>
            <a:r>
              <a:rPr lang="en-US" sz="3200" b="1" i="1" spc="0" baseline="0" dirty="0">
                <a:solidFill>
                  <a:srgbClr val="000000"/>
                </a:solidFill>
                <a:latin typeface="Courier New"/>
              </a:rPr>
              <a:t>: </a:t>
            </a:r>
            <a:r>
              <a:rPr lang="en-US" sz="3200" b="1" i="1" spc="0" baseline="0" dirty="0" err="1">
                <a:solidFill>
                  <a:srgbClr val="008F00"/>
                </a:solidFill>
                <a:latin typeface="Courier New"/>
              </a:rPr>
              <a:t>row</a:t>
            </a:r>
            <a:r>
              <a:rPr lang="en-US" sz="3200" b="1" i="1" spc="0" baseline="0" dirty="0" err="1">
                <a:solidFill>
                  <a:srgbClr val="000000"/>
                </a:solidFill>
                <a:latin typeface="Courier New"/>
              </a:rPr>
              <a:t>.CompanyName</a:t>
            </a:r>
            <a:r>
              <a:rPr lang="en-US" sz="3200" b="1" i="1" spc="0" baseline="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3200" b="1" i="1" spc="0" baseline="0" dirty="0" err="1">
                <a:solidFill>
                  <a:srgbClr val="000000"/>
                </a:solidFill>
                <a:latin typeface="Courier New"/>
              </a:rPr>
              <a:t>customerID</a:t>
            </a:r>
            <a:r>
              <a:rPr lang="en-US" sz="3200" b="1" i="1" spc="0" baseline="0" dirty="0">
                <a:solidFill>
                  <a:srgbClr val="000000"/>
                </a:solidFill>
                <a:latin typeface="Courier New"/>
              </a:rPr>
              <a:t>: </a:t>
            </a:r>
          </a:p>
          <a:p>
            <a:pPr marL="0">
              <a:lnSpc>
                <a:spcPts val="3600"/>
              </a:lnSpc>
            </a:pPr>
            <a:r>
              <a:rPr lang="en-US" sz="3200" b="1" i="1" spc="0" baseline="0" dirty="0" err="1">
                <a:solidFill>
                  <a:srgbClr val="008F00"/>
                </a:solidFill>
                <a:latin typeface="Courier New"/>
              </a:rPr>
              <a:t>row</a:t>
            </a:r>
            <a:r>
              <a:rPr lang="en-US" sz="3200" b="1" i="1" spc="0" baseline="0" dirty="0" err="1">
                <a:solidFill>
                  <a:srgbClr val="000000"/>
                </a:solidFill>
                <a:latin typeface="Courier New"/>
              </a:rPr>
              <a:t>.CustomerID</a:t>
            </a:r>
            <a:r>
              <a:rPr lang="en-US" sz="3200" b="1" i="1" spc="0" baseline="0" dirty="0">
                <a:solidFill>
                  <a:srgbClr val="000000"/>
                </a:solidFill>
                <a:latin typeface="Courier New"/>
              </a:rPr>
              <a:t>, fax: </a:t>
            </a:r>
            <a:r>
              <a:rPr lang="en-US" sz="3200" b="1" i="1" spc="0" baseline="0" dirty="0" err="1">
                <a:solidFill>
                  <a:srgbClr val="008F00"/>
                </a:solidFill>
                <a:latin typeface="Courier New"/>
              </a:rPr>
              <a:t>row</a:t>
            </a:r>
            <a:r>
              <a:rPr lang="en-US" sz="3200" b="1" i="1" spc="0" baseline="0" dirty="0" err="1">
                <a:solidFill>
                  <a:srgbClr val="000000"/>
                </a:solidFill>
                <a:latin typeface="Courier New"/>
              </a:rPr>
              <a:t>.Fax</a:t>
            </a:r>
            <a:r>
              <a:rPr lang="en-US" sz="3200" b="1" i="1" spc="0" baseline="0" dirty="0">
                <a:solidFill>
                  <a:srgbClr val="000000"/>
                </a:solidFill>
                <a:latin typeface="Courier New"/>
              </a:rPr>
              <a:t>, phone: </a:t>
            </a:r>
            <a:r>
              <a:rPr lang="en-US" sz="3200" b="1" i="1" spc="0" baseline="0" dirty="0" err="1">
                <a:solidFill>
                  <a:srgbClr val="008F00"/>
                </a:solidFill>
                <a:latin typeface="Courier New"/>
              </a:rPr>
              <a:t>row</a:t>
            </a:r>
            <a:r>
              <a:rPr lang="en-US" sz="3200" b="1" i="1" spc="0" baseline="0" dirty="0" err="1">
                <a:solidFill>
                  <a:srgbClr val="000000"/>
                </a:solidFill>
                <a:latin typeface="Courier New"/>
              </a:rPr>
              <a:t>.Phone</a:t>
            </a:r>
            <a:r>
              <a:rPr lang="en-US" sz="3200" b="1" i="1" spc="0" baseline="0" dirty="0">
                <a:solidFill>
                  <a:srgbClr val="000000"/>
                </a:solidFill>
                <a:latin typeface="Courier New"/>
              </a:rPr>
              <a:t>});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5" name="Picture 239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298" y="986179"/>
            <a:ext cx="12592049" cy="794127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sp>
        <p:nvSpPr>
          <p:cNvPr id="2396" name="Rectangle 2396"/>
          <p:cNvSpPr/>
          <p:nvPr/>
        </p:nvSpPr>
        <p:spPr>
          <a:xfrm>
            <a:off x="6146800" y="62849"/>
            <a:ext cx="3653244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6000" b="1" i="1" spc="0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Simple App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5B0BB44-DE5E-D1D3-8685-B8D58A91B251}"/>
              </a:ext>
            </a:extLst>
          </p:cNvPr>
          <p:cNvSpPr txBox="1"/>
          <p:nvPr/>
        </p:nvSpPr>
        <p:spPr>
          <a:xfrm>
            <a:off x="2146300" y="2049997"/>
            <a:ext cx="9944100" cy="5831405"/>
          </a:xfrm>
          <a:prstGeom prst="rect">
            <a:avLst/>
          </a:prstGeom>
          <a:solidFill>
            <a:schemeClr val="lt1">
              <a:alpha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Model de date </a:t>
            </a:r>
            <a:r>
              <a:rPr lang="en-US" sz="2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graf</a:t>
            </a:r>
            <a:r>
              <a:rPr lang="ro-RO" sz="2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format tabular </a:t>
            </a:r>
            <a:r>
              <a:rPr lang="en-US" sz="2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intuitiv</a:t>
            </a:r>
            <a:r>
              <a:rPr lang="ro-RO" sz="2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sau scheme</a:t>
            </a:r>
          </a:p>
          <a:p>
            <a:pPr marL="514350" indent="-514350" algn="l">
              <a:lnSpc>
                <a:spcPct val="150000"/>
              </a:lnSpc>
              <a:buClr>
                <a:srgbClr val="006600"/>
              </a:buClr>
              <a:buFont typeface="+mj-lt"/>
              <a:buAutoNum type="arabicParenR"/>
            </a:pP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Descrierea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domeniu</a:t>
            </a:r>
            <a:r>
              <a:rPr lang="ro-RO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lui;</a:t>
            </a:r>
            <a:endParaRPr lang="en-US" sz="28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lnSpc>
                <a:spcPct val="150000"/>
              </a:lnSpc>
              <a:buClr>
                <a:srgbClr val="006600"/>
              </a:buClr>
              <a:buFont typeface="+mj-lt"/>
              <a:buAutoNum type="arabicParenR"/>
            </a:pP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Noduri</a:t>
            </a:r>
            <a:r>
              <a:rPr lang="ro-RO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Definirea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nodurilor</a:t>
            </a:r>
            <a:r>
              <a:rPr lang="ro-RO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8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lnSpc>
                <a:spcPct val="150000"/>
              </a:lnSpc>
              <a:buClr>
                <a:srgbClr val="006600"/>
              </a:buClr>
              <a:buFont typeface="+mj-lt"/>
              <a:buAutoNum type="arabicParenR"/>
            </a:pP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Etichete</a:t>
            </a:r>
            <a:r>
              <a:rPr lang="ro-RO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Definirea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etichetelor</a:t>
            </a:r>
            <a:r>
              <a:rPr lang="ro-RO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80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lnSpc>
                <a:spcPct val="150000"/>
              </a:lnSpc>
              <a:buClr>
                <a:srgbClr val="006600"/>
              </a:buClr>
              <a:buFont typeface="+mj-lt"/>
              <a:buAutoNum type="arabicParenR"/>
            </a:pP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Relații</a:t>
            </a:r>
            <a:r>
              <a:rPr lang="ro-RO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Definirea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relatiilor</a:t>
            </a:r>
            <a:r>
              <a:rPr lang="ro-RO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80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lnSpc>
                <a:spcPct val="150000"/>
              </a:lnSpc>
              <a:buClr>
                <a:srgbClr val="006600"/>
              </a:buClr>
              <a:buFont typeface="+mj-lt"/>
              <a:buAutoNum type="arabicParenR"/>
            </a:pP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Proprietăți</a:t>
            </a:r>
            <a:r>
              <a:rPr lang="ro-RO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Definirea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proprietăților</a:t>
            </a:r>
            <a:r>
              <a:rPr lang="ro-RO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80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lnSpc>
                <a:spcPct val="150000"/>
              </a:lnSpc>
              <a:buClr>
                <a:srgbClr val="006600"/>
              </a:buClr>
              <a:buFont typeface="+mj-lt"/>
              <a:buAutoNum type="arabicParenR"/>
            </a:pP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Implementarea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modelului</a:t>
            </a:r>
            <a:r>
              <a:rPr lang="ro-RO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8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lnSpc>
                <a:spcPct val="150000"/>
              </a:lnSpc>
              <a:buClr>
                <a:srgbClr val="006600"/>
              </a:buClr>
              <a:buFont typeface="+mj-lt"/>
              <a:buAutoNum type="arabicParenR"/>
            </a:pPr>
            <a:r>
              <a:rPr lang="ro-RO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rea</a:t>
            </a:r>
            <a:r>
              <a:rPr lang="ro-RO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rea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graful</a:t>
            </a:r>
            <a:r>
              <a:rPr lang="ro-RO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ui -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instrucțiuni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Cypher</a:t>
            </a:r>
            <a:r>
              <a:rPr lang="ro-RO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8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lnSpc>
                <a:spcPct val="150000"/>
              </a:lnSpc>
              <a:buClr>
                <a:srgbClr val="006600"/>
              </a:buClr>
              <a:buFont typeface="+mj-lt"/>
              <a:buAutoNum type="arabicParenR"/>
            </a:pP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Vizualizarea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datelor</a:t>
            </a:r>
            <a:r>
              <a:rPr lang="ro-RO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AF548B-5029-3DB1-695B-2FD241229067}"/>
              </a:ext>
            </a:extLst>
          </p:cNvPr>
          <p:cNvSpPr txBox="1"/>
          <p:nvPr/>
        </p:nvSpPr>
        <p:spPr>
          <a:xfrm>
            <a:off x="5041900" y="420777"/>
            <a:ext cx="61722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o-RO" sz="3600" b="1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MODELAREA DATELOR</a:t>
            </a:r>
          </a:p>
          <a:p>
            <a:pPr algn="ctr"/>
            <a:r>
              <a:rPr lang="en-US" sz="3600" b="1" i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Scenariu</a:t>
            </a:r>
            <a:endParaRPr lang="en-US" sz="3600" i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73396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F74848-2218-BAF1-0CE1-13057CA496B2}"/>
              </a:ext>
            </a:extLst>
          </p:cNvPr>
          <p:cNvSpPr txBox="1"/>
          <p:nvPr/>
        </p:nvSpPr>
        <p:spPr>
          <a:xfrm>
            <a:off x="165100" y="1060906"/>
            <a:ext cx="15900400" cy="772653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Concept</a:t>
            </a: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platformă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dezvoltată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Neo4j, 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date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grafuri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o-R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Platform</a:t>
            </a: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oferă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utilizatorilor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modalitate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distribui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exemple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interactive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vizualizări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datelor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folosind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Neo4j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limbajul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interogare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Cypher.</a:t>
            </a:r>
          </a:p>
          <a:p>
            <a:pPr marL="342900" indent="-342900" algn="just">
              <a:lnSpc>
                <a:spcPct val="13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GraphGists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esențialmente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scurtmetraje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exemple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scenarii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utilizare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tutoriale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interactive care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demonstrează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utilizeze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Neo4j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rezolva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diferite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probleme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datelor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interogare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Acestea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sunt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obicei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compuse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dintr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-un set de date, 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descriere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problemei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scenariului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interogările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Cypher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necesare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extrage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informații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relevante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set de date.</a:t>
            </a:r>
          </a:p>
          <a:p>
            <a:pPr marL="342900" indent="-342900" algn="just">
              <a:lnSpc>
                <a:spcPct val="13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Utilizatorii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naviga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explora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interoga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datele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direct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într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interfață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interactivă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Aceste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GraphGists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sunt utile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înțelegerea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conceptelor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bazelor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date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grafuri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explora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diferite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date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învăța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folosești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Neo4j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diverse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aplicații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practice.</a:t>
            </a:r>
          </a:p>
          <a:p>
            <a:pPr marL="342900" indent="-342900" algn="just">
              <a:lnSpc>
                <a:spcPct val="13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Termenul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4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gist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se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referă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esența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principală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ceva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o-R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acest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context, un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GraphGist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prezentare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exemplificare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concisă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concept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scenariu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legat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bazele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date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grafuri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special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folosind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Neo4j. </a:t>
            </a:r>
            <a:endParaRPr lang="ro-R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GraphGist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oferă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înțelegere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concept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probleme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demonstrează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modul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aceasta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poate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abordată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utilizând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Neo4j,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includând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date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exemplu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interogări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o-R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Astfel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GraphGist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prezintă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esența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principală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concept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legat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bazele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date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grafuri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E3D27F-39C7-47CC-F2D4-FBA940EA5F1A}"/>
              </a:ext>
            </a:extLst>
          </p:cNvPr>
          <p:cNvSpPr txBox="1"/>
          <p:nvPr/>
        </p:nvSpPr>
        <p:spPr>
          <a:xfrm>
            <a:off x="6273800" y="343267"/>
            <a:ext cx="2667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GraphGists</a:t>
            </a:r>
            <a:endParaRPr lang="en-US" sz="4000" b="1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E73D47-FC21-BD46-2FFE-4B813E90DBCF}"/>
              </a:ext>
            </a:extLst>
          </p:cNvPr>
          <p:cNvSpPr txBox="1"/>
          <p:nvPr/>
        </p:nvSpPr>
        <p:spPr>
          <a:xfrm>
            <a:off x="10591800" y="304800"/>
            <a:ext cx="46101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/>
            <a:r>
              <a:rPr lang="en-US" sz="2800" b="1" i="1" spc="0" baseline="0" dirty="0">
                <a:solidFill>
                  <a:srgbClr val="196B8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http://neo4j.com/graphgists/</a:t>
            </a:r>
          </a:p>
        </p:txBody>
      </p:sp>
    </p:spTree>
    <p:extLst>
      <p:ext uri="{BB962C8B-B14F-4D97-AF65-F5344CB8AC3E}">
        <p14:creationId xmlns:p14="http://schemas.microsoft.com/office/powerpoint/2010/main" val="311335253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A5E082-0B28-5674-333C-8A5A52602E21}"/>
              </a:ext>
            </a:extLst>
          </p:cNvPr>
          <p:cNvSpPr txBox="1"/>
          <p:nvPr/>
        </p:nvSpPr>
        <p:spPr>
          <a:xfrm>
            <a:off x="850900" y="1608621"/>
            <a:ext cx="11772900" cy="403187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//setup </a:t>
            </a:r>
            <a:endParaRPr lang="ro-RO" sz="3200" b="1" i="1" dirty="0">
              <a:solidFill>
                <a:srgbClr val="0066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3200" b="1" i="1" dirty="0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//hide </a:t>
            </a:r>
            <a:endParaRPr lang="ro-RO" sz="3200" b="1" i="1" dirty="0">
              <a:solidFill>
                <a:srgbClr val="0066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3200" b="1" i="1" dirty="0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3200" b="1" i="1" dirty="0" err="1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source,cypher</a:t>
            </a:r>
            <a:r>
              <a:rPr lang="en-US" sz="3200" b="1" i="1" dirty="0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  <a:endParaRPr lang="ro-RO" sz="3200" b="1" i="1" dirty="0">
              <a:solidFill>
                <a:srgbClr val="0066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3200" b="1" i="1" dirty="0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----</a:t>
            </a:r>
            <a:endParaRPr lang="ro-RO" sz="3200" b="1" i="1" dirty="0">
              <a:solidFill>
                <a:srgbClr val="0066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3200" b="1" i="1" dirty="0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CREATE (</a:t>
            </a:r>
            <a:r>
              <a:rPr lang="en-US" sz="3200" b="1" i="1" dirty="0" err="1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neo:Database</a:t>
            </a:r>
            <a:r>
              <a:rPr lang="en-US" sz="3200" b="1" i="1" dirty="0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{name:'Neo4j’})</a:t>
            </a:r>
            <a:endParaRPr lang="ro-RO" sz="3200" b="1" i="1" dirty="0">
              <a:solidFill>
                <a:srgbClr val="0066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3200" b="1" i="1" dirty="0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CREATE (neo)-[:SUPPORTS]-&gt;(:Language</a:t>
            </a:r>
            <a:r>
              <a:rPr lang="ro-RO" sz="3200" b="1" i="1" dirty="0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i="1" dirty="0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n-US" sz="3200" b="1" i="1" dirty="0" err="1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name:'Cypher</a:t>
            </a:r>
            <a:r>
              <a:rPr lang="en-US" sz="3200" b="1" i="1" dirty="0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’})</a:t>
            </a:r>
            <a:endParaRPr lang="ro-RO" sz="3200" b="1" i="1" dirty="0">
              <a:solidFill>
                <a:srgbClr val="0066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3200" b="1" i="1" dirty="0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----</a:t>
            </a:r>
            <a:endParaRPr lang="en-US" sz="3200" b="1" i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1FB9BB-3E8A-7AE7-81BD-5B8126D1F90B}"/>
              </a:ext>
            </a:extLst>
          </p:cNvPr>
          <p:cNvSpPr txBox="1"/>
          <p:nvPr/>
        </p:nvSpPr>
        <p:spPr>
          <a:xfrm>
            <a:off x="736600" y="1003026"/>
            <a:ext cx="143256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întâi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defin</a:t>
            </a:r>
            <a:r>
              <a:rPr lang="ro-RO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ește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un bloc de cod </a:t>
            </a:r>
            <a:r>
              <a:rPr lang="en-US" sz="28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Cypher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configura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baza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 date,</a:t>
            </a:r>
            <a:r>
              <a:rPr lang="ro-RO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poate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fi LOAD CSV.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DE52E7-0DA1-F3F1-3D39-5CF4E8766CBA}"/>
              </a:ext>
            </a:extLst>
          </p:cNvPr>
          <p:cNvSpPr txBox="1"/>
          <p:nvPr/>
        </p:nvSpPr>
        <p:spPr>
          <a:xfrm>
            <a:off x="5448300" y="274320"/>
            <a:ext cx="6108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Cum </a:t>
            </a:r>
            <a:r>
              <a:rPr lang="ro-RO" sz="3600" b="1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n-US" sz="3600" b="1" i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cree</a:t>
            </a:r>
            <a:r>
              <a:rPr lang="ro-RO" sz="3600" b="1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o-RO" sz="3600" b="1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3600" b="1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US" sz="3600" b="1" i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GraphGist</a:t>
            </a:r>
            <a:r>
              <a:rPr lang="en-US" sz="3600" b="1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D5EF81E-9B2D-760B-8279-8919CD7401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491433"/>
              </p:ext>
            </p:extLst>
          </p:nvPr>
        </p:nvGraphicFramePr>
        <p:xfrm>
          <a:off x="5289550" y="6118059"/>
          <a:ext cx="10585450" cy="2834640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695187">
                  <a:extLst>
                    <a:ext uri="{9D8B030D-6E8A-4147-A177-3AD203B41FA5}">
                      <a16:colId xmlns:a16="http://schemas.microsoft.com/office/drawing/2014/main" val="1425481503"/>
                    </a:ext>
                  </a:extLst>
                </a:gridCol>
                <a:gridCol w="8890263">
                  <a:extLst>
                    <a:ext uri="{9D8B030D-6E8A-4147-A177-3AD203B41FA5}">
                      <a16:colId xmlns:a16="http://schemas.microsoft.com/office/drawing/2014/main" val="41338746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solidFill>
                            <a:srgbClr val="006600"/>
                          </a:solidFill>
                          <a:effectLst/>
                        </a:rPr>
                        <a:t>hide</a:t>
                      </a:r>
                      <a:endParaRPr lang="en-US" sz="2400" b="1" i="1" dirty="0"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 err="1">
                          <a:effectLst/>
                        </a:rPr>
                        <a:t>Ascunde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interogarea</a:t>
                      </a:r>
                      <a:r>
                        <a:rPr lang="en-US" sz="2400" dirty="0">
                          <a:effectLst/>
                        </a:rPr>
                        <a:t>.</a:t>
                      </a:r>
                      <a:endParaRPr lang="ro-RO" sz="2400" dirty="0">
                        <a:effectLst/>
                      </a:endParaRPr>
                    </a:p>
                    <a:p>
                      <a:pPr algn="just" fontAlgn="t"/>
                      <a:r>
                        <a:rPr lang="en-US" sz="2400" dirty="0" err="1">
                          <a:effectLst/>
                        </a:rPr>
                        <a:t>Cititorul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îl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poate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extinde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în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continuare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pentru</a:t>
                      </a:r>
                      <a:r>
                        <a:rPr lang="en-US" sz="2400" dirty="0">
                          <a:effectLst/>
                        </a:rPr>
                        <a:t> a-l </a:t>
                      </a:r>
                      <a:r>
                        <a:rPr lang="en-US" sz="2400" dirty="0" err="1">
                          <a:effectLst/>
                        </a:rPr>
                        <a:t>vedea</a:t>
                      </a:r>
                      <a:r>
                        <a:rPr lang="en-US" sz="2400" dirty="0">
                          <a:effectLst/>
                        </a:rPr>
                        <a:t>.</a:t>
                      </a:r>
                      <a:endParaRPr lang="ro-RO" sz="2400" dirty="0">
                        <a:effectLst/>
                      </a:endParaRPr>
                    </a:p>
                    <a:p>
                      <a:pPr algn="just" fontAlgn="t"/>
                      <a:r>
                        <a:rPr lang="en-US" sz="2400" dirty="0">
                          <a:effectLst/>
                        </a:rPr>
                        <a:t>Util </a:t>
                      </a:r>
                      <a:r>
                        <a:rPr lang="en-US" sz="2400" dirty="0" err="1">
                          <a:effectLst/>
                        </a:rPr>
                        <a:t>pentru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interogări</a:t>
                      </a:r>
                      <a:r>
                        <a:rPr lang="en-US" sz="2400" dirty="0">
                          <a:effectLst/>
                        </a:rPr>
                        <a:t> lungi, cum </a:t>
                      </a:r>
                      <a:r>
                        <a:rPr lang="en-US" sz="2400" dirty="0" err="1">
                          <a:effectLst/>
                        </a:rPr>
                        <a:t>ar</a:t>
                      </a:r>
                      <a:r>
                        <a:rPr lang="en-US" sz="2400" dirty="0">
                          <a:effectLst/>
                        </a:rPr>
                        <a:t> fi </a:t>
                      </a:r>
                      <a:r>
                        <a:rPr lang="en-US" sz="2400" dirty="0" err="1">
                          <a:effectLst/>
                        </a:rPr>
                        <a:t>configurarea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datelor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inițiale</a:t>
                      </a:r>
                      <a:r>
                        <a:rPr lang="en-US" sz="2400" dirty="0">
                          <a:effectLst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2991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solidFill>
                            <a:srgbClr val="006600"/>
                          </a:solidFill>
                          <a:effectLst/>
                        </a:rPr>
                        <a:t>setup</a:t>
                      </a:r>
                      <a:endParaRPr lang="en-US" sz="2400" b="1" i="1" dirty="0"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 err="1">
                          <a:effectLst/>
                        </a:rPr>
                        <a:t>Inițializa</a:t>
                      </a:r>
                      <a:r>
                        <a:rPr lang="ro-RO" sz="2400" dirty="0">
                          <a:effectLst/>
                        </a:rPr>
                        <a:t>rea</a:t>
                      </a:r>
                      <a:r>
                        <a:rPr lang="en-US" sz="2400" dirty="0">
                          <a:effectLst/>
                        </a:rPr>
                        <a:t> consol</a:t>
                      </a:r>
                      <a:r>
                        <a:rPr lang="ro-RO" sz="2400" dirty="0">
                          <a:effectLst/>
                        </a:rPr>
                        <a:t>ei</a:t>
                      </a:r>
                      <a:r>
                        <a:rPr lang="en-US" sz="2400" dirty="0">
                          <a:effectLst/>
                        </a:rPr>
                        <a:t> cu </a:t>
                      </a:r>
                      <a:r>
                        <a:rPr lang="en-US" sz="2400" dirty="0" err="1">
                          <a:effectLst/>
                        </a:rPr>
                        <a:t>această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interogare</a:t>
                      </a:r>
                      <a:r>
                        <a:rPr lang="en-US" sz="2400" dirty="0">
                          <a:effectLst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2461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solidFill>
                            <a:srgbClr val="006600"/>
                          </a:solidFill>
                          <a:effectLst/>
                        </a:rPr>
                        <a:t>output</a:t>
                      </a:r>
                      <a:endParaRPr lang="en-US" sz="2400" b="1" i="1" dirty="0"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 err="1">
                          <a:effectLst/>
                        </a:rPr>
                        <a:t>Afișa</a:t>
                      </a:r>
                      <a:r>
                        <a:rPr lang="ro-RO" sz="2400" dirty="0">
                          <a:effectLst/>
                        </a:rPr>
                        <a:t>rea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rezultatul</a:t>
                      </a:r>
                      <a:r>
                        <a:rPr lang="ro-RO" sz="2400" dirty="0">
                          <a:effectLst/>
                        </a:rPr>
                        <a:t>ui</a:t>
                      </a:r>
                      <a:r>
                        <a:rPr lang="en-US" sz="2400" dirty="0">
                          <a:effectLst/>
                        </a:rPr>
                        <a:t> din </a:t>
                      </a:r>
                      <a:r>
                        <a:rPr lang="en-US" sz="2400" dirty="0" err="1">
                          <a:effectLst/>
                        </a:rPr>
                        <a:t>interogare</a:t>
                      </a:r>
                      <a:r>
                        <a:rPr lang="en-US" sz="2400" dirty="0">
                          <a:effectLst/>
                        </a:rPr>
                        <a:t>.</a:t>
                      </a:r>
                      <a:endParaRPr lang="ro-RO" sz="2400" dirty="0">
                        <a:effectLst/>
                      </a:endParaRPr>
                    </a:p>
                    <a:p>
                      <a:pPr algn="just" fontAlgn="t"/>
                      <a:r>
                        <a:rPr lang="en-US" sz="2400" dirty="0" err="1">
                          <a:effectLst/>
                        </a:rPr>
                        <a:t>Ieșirea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este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întotdeauna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acolo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dar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această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opțiune</a:t>
                      </a:r>
                      <a:r>
                        <a:rPr lang="en-US" sz="2400" dirty="0">
                          <a:effectLst/>
                        </a:rPr>
                        <a:t> o face </a:t>
                      </a:r>
                      <a:r>
                        <a:rPr lang="en-US" sz="2400" dirty="0" err="1">
                          <a:effectLst/>
                        </a:rPr>
                        <a:t>vizibilă</a:t>
                      </a:r>
                      <a:r>
                        <a:rPr lang="en-US" sz="2400" dirty="0">
                          <a:effectLst/>
                        </a:rPr>
                        <a:t> la </a:t>
                      </a:r>
                      <a:r>
                        <a:rPr lang="en-US" sz="2400" dirty="0" err="1">
                          <a:effectLst/>
                        </a:rPr>
                        <a:t>încărcarea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paginii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pentru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această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interogare</a:t>
                      </a:r>
                      <a:r>
                        <a:rPr lang="en-US" sz="2400" dirty="0">
                          <a:effectLst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6665368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798B4C88-FABA-1689-0B4D-D318331B5A9D}"/>
              </a:ext>
            </a:extLst>
          </p:cNvPr>
          <p:cNvSpPr txBox="1"/>
          <p:nvPr/>
        </p:nvSpPr>
        <p:spPr>
          <a:xfrm>
            <a:off x="514350" y="5813448"/>
            <a:ext cx="3702050" cy="31085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Există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trei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setări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suplimentare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care </a:t>
            </a:r>
            <a:r>
              <a:rPr kumimoji="0" lang="ro-RO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kumimoji="0" lang="ro-RO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utiliza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interogări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o-RO" altLang="en-US" sz="28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Toate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merg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sub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formă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comentarii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pe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rândurile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lor,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înainte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interogare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1558F75E-F1DB-ED47-C4E3-F16DE9FB5D7D}"/>
              </a:ext>
            </a:extLst>
          </p:cNvPr>
          <p:cNvSpPr/>
          <p:nvPr/>
        </p:nvSpPr>
        <p:spPr>
          <a:xfrm>
            <a:off x="4559300" y="7535379"/>
            <a:ext cx="342900" cy="173521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8648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613D237-711D-00FF-94AC-29B3DE194174}"/>
              </a:ext>
            </a:extLst>
          </p:cNvPr>
          <p:cNvSpPr txBox="1"/>
          <p:nvPr/>
        </p:nvSpPr>
        <p:spPr>
          <a:xfrm>
            <a:off x="584200" y="2108200"/>
            <a:ext cx="13741400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32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source,cypher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----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(</a:t>
            </a:r>
            <a:r>
              <a:rPr lang="en-US" sz="32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db:Database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)-[:SUPPORTS]-&gt;</a:t>
            </a:r>
            <a:r>
              <a:rPr lang="ro-RO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32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lang:Language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db.name as </a:t>
            </a:r>
            <a:r>
              <a:rPr lang="en-US" sz="32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db</a:t>
            </a:r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collect(lang.name) as </a:t>
            </a:r>
            <a:r>
              <a:rPr lang="ro-RO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r>
              <a:rPr lang="en-US" sz="3200" b="1" i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anguages</a:t>
            </a:r>
            <a:endParaRPr lang="en-US" sz="3200" b="1" i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----</a:t>
            </a:r>
          </a:p>
          <a:p>
            <a:r>
              <a:rPr lang="en-US" sz="3200" b="1" i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//table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6BB772-F0A8-9327-8493-3346B5D94343}"/>
              </a:ext>
            </a:extLst>
          </p:cNvPr>
          <p:cNvSpPr txBox="1"/>
          <p:nvPr/>
        </p:nvSpPr>
        <p:spPr>
          <a:xfrm>
            <a:off x="2527300" y="5253653"/>
            <a:ext cx="13347700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3200" b="1" i="1" dirty="0" err="1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source,cypher</a:t>
            </a:r>
            <a:r>
              <a:rPr lang="en-US" sz="3200" b="1" i="1" dirty="0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] </a:t>
            </a:r>
            <a:endParaRPr lang="ro-RO" sz="3200" b="1" i="1" dirty="0">
              <a:solidFill>
                <a:srgbClr val="0066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3200" b="1" i="1" dirty="0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----</a:t>
            </a:r>
            <a:endParaRPr lang="ro-RO" sz="3200" b="1" i="1" dirty="0">
              <a:solidFill>
                <a:srgbClr val="0066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3200" b="1" i="1" dirty="0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MATCH (d</a:t>
            </a:r>
            <a:r>
              <a:rPr lang="ro-RO" sz="3200" b="1" i="1" dirty="0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sz="3200" b="1" i="1" dirty="0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:Database)-[</a:t>
            </a:r>
            <a:r>
              <a:rPr lang="en-US" sz="3200" b="1" i="1" dirty="0" err="1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rel:SUPPORTS</a:t>
            </a:r>
            <a:r>
              <a:rPr lang="en-US" sz="3200" b="1" i="1" dirty="0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]-&gt;</a:t>
            </a:r>
            <a:r>
              <a:rPr lang="ro-RO" sz="3200" b="1" i="1" dirty="0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i="1" dirty="0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(l</a:t>
            </a:r>
            <a:r>
              <a:rPr lang="ro-RO" sz="3200" b="1" i="1" dirty="0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ang</a:t>
            </a:r>
            <a:r>
              <a:rPr lang="en-US" sz="3200" b="1" i="1" dirty="0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:Language)</a:t>
            </a:r>
            <a:endParaRPr lang="ro-RO" sz="3200" b="1" i="1" dirty="0">
              <a:solidFill>
                <a:srgbClr val="0066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3200" b="1" i="1" dirty="0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RETURN d</a:t>
            </a:r>
            <a:r>
              <a:rPr lang="ro-RO" sz="3200" b="1" i="1" dirty="0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sz="3200" b="1" i="1" dirty="0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,l</a:t>
            </a:r>
            <a:r>
              <a:rPr lang="ro-RO" sz="3200" b="1" i="1" dirty="0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ang</a:t>
            </a:r>
            <a:r>
              <a:rPr lang="en-US" sz="3200" b="1" i="1" dirty="0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ro-RO" sz="3200" b="1" i="1" dirty="0">
              <a:solidFill>
                <a:srgbClr val="0066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3200" b="1" i="1" dirty="0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---- </a:t>
            </a:r>
            <a:endParaRPr lang="ro-RO" sz="3200" b="1" i="1" dirty="0">
              <a:solidFill>
                <a:srgbClr val="0066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3200" b="1" i="1" dirty="0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//</a:t>
            </a:r>
            <a:r>
              <a:rPr lang="en-US" sz="3200" b="1" i="1" dirty="0" err="1"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graph_result</a:t>
            </a:r>
            <a:endParaRPr lang="en-US" sz="2800" b="1" i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77DE2E-5FCC-4F69-BB31-AD1DA992966C}"/>
              </a:ext>
            </a:extLst>
          </p:cNvPr>
          <p:cNvSpPr txBox="1"/>
          <p:nvPr/>
        </p:nvSpPr>
        <p:spPr>
          <a:xfrm>
            <a:off x="2127250" y="526891"/>
            <a:ext cx="121983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Apoi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 poate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descrie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cazurile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utilizare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rula</a:t>
            </a:r>
            <a:r>
              <a:rPr lang="ro-RO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rea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interogăril</a:t>
            </a:r>
            <a:r>
              <a:rPr lang="ro-RO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pe date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o-RO" sz="3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o-RO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afișarea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rezultate</a:t>
            </a:r>
            <a:r>
              <a:rPr lang="ro-RO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lor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sub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formă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tabel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graf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65587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DEF257C6-80A8-8C84-1588-EB75B97EB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700" y="489855"/>
            <a:ext cx="15011399" cy="301621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Interogările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sunt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executate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ordinea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care apar pe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pagină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timpul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redării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dirty="0">
                <a:effectLst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 sus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jos</a:t>
            </a:r>
            <a:r>
              <a:rPr lang="ro-RO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o-RO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trebuie scrise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această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ordine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kumimoji="0" lang="ro-RO" altLang="en-US" sz="2800" b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0" lang="ro-RO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interogare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configurare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o-RO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defin</a:t>
            </a:r>
            <a:r>
              <a:rPr kumimoji="0" lang="ro-RO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ește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 prima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interogare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 pe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pagină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ro-RO" altLang="en-US" sz="2800" b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Dacă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ocupă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prea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mult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spațiu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o-RO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ascunde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ro-RO" altLang="en-US" sz="2800" b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Fiecare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interogare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are un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buton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verde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roșu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indica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dacă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interogarea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avut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succes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nu.</a:t>
            </a:r>
            <a:endParaRPr kumimoji="0" lang="ro-RO" altLang="en-US" sz="2800" b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Consola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configurată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după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execuții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cu o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bază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 date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goală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cititorul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să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joace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interogările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02732D3-CEE1-FB70-A3D4-49424D094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489556"/>
            <a:ext cx="14719300" cy="393954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17780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//hide</a:t>
            </a:r>
            <a:endParaRPr kumimoji="0" lang="ro-RO" altLang="en-US" sz="3200" b="1" i="1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7780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//setup</a:t>
            </a:r>
            <a:endParaRPr kumimoji="0" lang="ro-RO" altLang="en-US" sz="3200" b="1" i="1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7780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//output</a:t>
            </a:r>
            <a:endParaRPr kumimoji="0" lang="ro-RO" altLang="en-US" sz="3200" b="1" i="1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7780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kumimoji="0" lang="en-US" altLang="en-US" sz="3200" b="1" i="1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source,cypher</a:t>
            </a:r>
            <a:r>
              <a:rPr kumimoji="0" lang="en-US" altLang="en-US" sz="32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  <a:endParaRPr kumimoji="0" lang="ro-RO" altLang="en-US" sz="3200" b="1" i="1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7780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---- </a:t>
            </a:r>
            <a:endParaRPr kumimoji="0" lang="ro-RO" altLang="en-US" sz="3200" b="1" i="1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7780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CREATE (n{name:'neo4j'})-[:LIKES]-&gt;</a:t>
            </a:r>
            <a:r>
              <a:rPr kumimoji="0" lang="ro-RO" altLang="en-US" sz="32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32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({</a:t>
            </a:r>
            <a:r>
              <a:rPr kumimoji="0" lang="en-US" altLang="en-US" sz="3200" b="1" i="1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name:'complex</a:t>
            </a:r>
            <a:r>
              <a:rPr kumimoji="0" lang="en-US" altLang="en-US" sz="32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data’})</a:t>
            </a:r>
            <a:endParaRPr kumimoji="0" lang="ro-RO" altLang="en-US" sz="3200" b="1" i="1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7780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RETURN n.name </a:t>
            </a:r>
            <a:endParaRPr kumimoji="0" lang="ro-RO" altLang="en-US" sz="3200" b="1" i="1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7780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---- </a:t>
            </a:r>
            <a:endParaRPr kumimoji="0" lang="en-US" altLang="en-US" sz="6000" b="1" i="1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3D205D-3212-A47B-70FE-41CCBA833BC6}"/>
              </a:ext>
            </a:extLst>
          </p:cNvPr>
          <p:cNvSpPr txBox="1"/>
          <p:nvPr/>
        </p:nvSpPr>
        <p:spPr>
          <a:xfrm>
            <a:off x="1130300" y="3605147"/>
            <a:ext cx="139954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Tx/>
              <a:tabLst/>
            </a:pPr>
            <a:r>
              <a:rPr kumimoji="0" lang="ro-RO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//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Interogare</a:t>
            </a:r>
            <a:r>
              <a:rPr kumimoji="0" lang="ro-RO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fi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folosită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inițializa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consola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fi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ascunsă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fi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afișată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rezultatul</a:t>
            </a:r>
            <a:r>
              <a:rPr kumimoji="0" lang="en-US" altLang="en-US" sz="2800" b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brut:</a:t>
            </a:r>
          </a:p>
        </p:txBody>
      </p:sp>
    </p:spTree>
    <p:extLst>
      <p:ext uri="{BB962C8B-B14F-4D97-AF65-F5344CB8AC3E}">
        <p14:creationId xmlns:p14="http://schemas.microsoft.com/office/powerpoint/2010/main" val="173259340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9D46A-2B79-1A3E-D9D8-8DB6E41B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526" y="417175"/>
            <a:ext cx="3223491" cy="981748"/>
          </a:xfrm>
        </p:spPr>
        <p:txBody>
          <a:bodyPr>
            <a:noAutofit/>
          </a:bodyPr>
          <a:lstStyle/>
          <a:p>
            <a:pPr algn="ctr"/>
            <a:r>
              <a:rPr lang="ro-RO" sz="3600" dirty="0">
                <a:solidFill>
                  <a:schemeClr val="accent6">
                    <a:lumMod val="50000"/>
                  </a:schemeClr>
                </a:solidFill>
                <a:latin typeface="Elsie Black" panose="02000000000000000000" pitchFamily="2" charset="0"/>
              </a:rPr>
              <a:t>Neo4j Labs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Elsie Black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75A17-4EAF-65FE-FCAC-3A70C4014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945" y="1398922"/>
            <a:ext cx="15627928" cy="7495695"/>
          </a:xfrm>
        </p:spPr>
        <p:txBody>
          <a:bodyPr>
            <a:normAutofit/>
          </a:bodyPr>
          <a:lstStyle/>
          <a:p>
            <a:pPr algn="l"/>
            <a:r>
              <a:rPr lang="en-US" sz="3200" b="1" i="1" dirty="0">
                <a:effectLst/>
                <a:latin typeface="Consolas" panose="020B0609020204030204" pitchFamily="49" charset="0"/>
              </a:rPr>
              <a:t>Neo4j Labs </a:t>
            </a:r>
            <a:r>
              <a:rPr lang="en-US" sz="3200" b="1" i="1" dirty="0" err="1">
                <a:effectLst/>
                <a:latin typeface="Consolas" panose="020B0609020204030204" pitchFamily="49" charset="0"/>
              </a:rPr>
              <a:t>este</a:t>
            </a:r>
            <a:r>
              <a:rPr lang="en-US" sz="3200" b="1" i="1" dirty="0">
                <a:effectLst/>
                <a:latin typeface="Consolas" panose="020B0609020204030204" pitchFamily="49" charset="0"/>
              </a:rPr>
              <a:t> o </a:t>
            </a:r>
            <a:r>
              <a:rPr lang="en-US" sz="3200" b="1" i="1" dirty="0" err="1">
                <a:effectLst/>
                <a:latin typeface="Consolas" panose="020B0609020204030204" pitchFamily="49" charset="0"/>
              </a:rPr>
              <a:t>colecție</a:t>
            </a:r>
            <a:r>
              <a:rPr lang="en-US" sz="3200" b="1" i="1" dirty="0">
                <a:effectLst/>
                <a:latin typeface="Consolas" panose="020B0609020204030204" pitchFamily="49" charset="0"/>
              </a:rPr>
              <a:t> a </a:t>
            </a:r>
            <a:r>
              <a:rPr lang="en-US" sz="3200" b="1" i="1" dirty="0" err="1">
                <a:effectLst/>
                <a:latin typeface="Consolas" panose="020B0609020204030204" pitchFamily="49" charset="0"/>
              </a:rPr>
              <a:t>celor</a:t>
            </a:r>
            <a:r>
              <a:rPr lang="en-US" sz="3200" b="1" i="1" dirty="0">
                <a:effectLst/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effectLst/>
                <a:latin typeface="Consolas" panose="020B0609020204030204" pitchFamily="49" charset="0"/>
              </a:rPr>
              <a:t>mai</a:t>
            </a:r>
            <a:r>
              <a:rPr lang="en-US" sz="3200" b="1" i="1" dirty="0">
                <a:effectLst/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effectLst/>
                <a:latin typeface="Consolas" panose="020B0609020204030204" pitchFamily="49" charset="0"/>
              </a:rPr>
              <a:t>recente</a:t>
            </a:r>
            <a:r>
              <a:rPr lang="en-US" sz="3200" b="1" i="1" dirty="0">
                <a:effectLst/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effectLst/>
                <a:latin typeface="Consolas" panose="020B0609020204030204" pitchFamily="49" charset="0"/>
              </a:rPr>
              <a:t>inovații</a:t>
            </a:r>
            <a:r>
              <a:rPr lang="en-US" sz="3200" b="1" i="1" dirty="0">
                <a:effectLst/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effectLst/>
                <a:latin typeface="Consolas" panose="020B0609020204030204" pitchFamily="49" charset="0"/>
              </a:rPr>
              <a:t>în</a:t>
            </a:r>
            <a:r>
              <a:rPr lang="en-US" sz="3200" b="1" i="1" dirty="0">
                <a:effectLst/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effectLst/>
                <a:latin typeface="Consolas" panose="020B0609020204030204" pitchFamily="49" charset="0"/>
              </a:rPr>
              <a:t>tehnologia</a:t>
            </a:r>
            <a:r>
              <a:rPr lang="en-US" sz="3200" b="1" i="1" dirty="0">
                <a:effectLst/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effectLst/>
                <a:latin typeface="Consolas" panose="020B0609020204030204" pitchFamily="49" charset="0"/>
              </a:rPr>
              <a:t>graf</a:t>
            </a:r>
            <a:r>
              <a:rPr lang="ro-RO" sz="3200" b="1" i="1" dirty="0">
                <a:effectLst/>
                <a:latin typeface="Consolas" panose="020B0609020204030204" pitchFamily="49" charset="0"/>
              </a:rPr>
              <a:t>uri</a:t>
            </a:r>
            <a:r>
              <a:rPr lang="en-US" sz="3200" b="1" i="1" dirty="0">
                <a:effectLst/>
                <a:latin typeface="Consolas" panose="020B0609020204030204" pitchFamily="49" charset="0"/>
              </a:rPr>
              <a:t>lor.</a:t>
            </a:r>
            <a:endParaRPr lang="ro-RO" sz="3200" b="1" i="1" dirty="0">
              <a:effectLst/>
              <a:latin typeface="Consolas" panose="020B0609020204030204" pitchFamily="49" charset="0"/>
            </a:endParaRPr>
          </a:p>
          <a:p>
            <a:pPr algn="l"/>
            <a:r>
              <a:rPr lang="en-US" sz="3200" b="1" i="1" dirty="0" err="1">
                <a:effectLst/>
                <a:latin typeface="Consolas" panose="020B0609020204030204" pitchFamily="49" charset="0"/>
              </a:rPr>
              <a:t>Aceste</a:t>
            </a:r>
            <a:r>
              <a:rPr lang="en-US" sz="3200" b="1" i="1" dirty="0">
                <a:effectLst/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effectLst/>
                <a:latin typeface="Consolas" panose="020B0609020204030204" pitchFamily="49" charset="0"/>
              </a:rPr>
              <a:t>proiecte</a:t>
            </a:r>
            <a:r>
              <a:rPr lang="en-US" sz="3200" b="1" i="1" dirty="0">
                <a:effectLst/>
                <a:latin typeface="Consolas" panose="020B0609020204030204" pitchFamily="49" charset="0"/>
              </a:rPr>
              <a:t> sunt </a:t>
            </a:r>
            <a:r>
              <a:rPr lang="en-US" sz="3200" b="1" i="1" dirty="0" err="1">
                <a:effectLst/>
                <a:latin typeface="Consolas" panose="020B0609020204030204" pitchFamily="49" charset="0"/>
              </a:rPr>
              <a:t>concepute</a:t>
            </a:r>
            <a:r>
              <a:rPr lang="ro-RO" sz="3200" b="1" i="1" dirty="0">
                <a:effectLst/>
                <a:latin typeface="Consolas" panose="020B0609020204030204" pitchFamily="49" charset="0"/>
              </a:rPr>
              <a:t>,</a:t>
            </a:r>
            <a:r>
              <a:rPr lang="en-US" sz="3200" b="1" i="1" dirty="0" err="1">
                <a:effectLst/>
                <a:latin typeface="Consolas" panose="020B0609020204030204" pitchFamily="49" charset="0"/>
              </a:rPr>
              <a:t>dezvoltate</a:t>
            </a:r>
            <a:r>
              <a:rPr lang="en-US" sz="3200" b="1" i="1" dirty="0">
                <a:effectLst/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effectLst/>
                <a:latin typeface="Consolas" panose="020B0609020204030204" pitchFamily="49" charset="0"/>
              </a:rPr>
              <a:t>și</a:t>
            </a:r>
            <a:r>
              <a:rPr lang="en-US" sz="3200" b="1" i="1" dirty="0">
                <a:effectLst/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effectLst/>
                <a:latin typeface="Consolas" panose="020B0609020204030204" pitchFamily="49" charset="0"/>
              </a:rPr>
              <a:t>întreținute</a:t>
            </a:r>
            <a:r>
              <a:rPr lang="en-US" sz="3200" b="1" i="1" dirty="0">
                <a:effectLst/>
                <a:latin typeface="Consolas" panose="020B0609020204030204" pitchFamily="49" charset="0"/>
              </a:rPr>
              <a:t> de </a:t>
            </a:r>
            <a:r>
              <a:rPr lang="en-US" sz="3200" b="1" i="1" dirty="0" err="1">
                <a:effectLst/>
                <a:latin typeface="Consolas" panose="020B0609020204030204" pitchFamily="49" charset="0"/>
              </a:rPr>
              <a:t>echipa</a:t>
            </a:r>
            <a:r>
              <a:rPr lang="en-US" sz="3200" b="1" i="1" dirty="0">
                <a:effectLst/>
                <a:latin typeface="Consolas" panose="020B0609020204030204" pitchFamily="49" charset="0"/>
              </a:rPr>
              <a:t> Neo4j ca o </a:t>
            </a:r>
            <a:r>
              <a:rPr lang="en-US" sz="3200" b="1" i="1" dirty="0" err="1">
                <a:effectLst/>
                <a:latin typeface="Consolas" panose="020B0609020204030204" pitchFamily="49" charset="0"/>
              </a:rPr>
              <a:t>modalitate</a:t>
            </a:r>
            <a:r>
              <a:rPr lang="en-US" sz="3200" b="1" i="1" dirty="0">
                <a:effectLst/>
                <a:latin typeface="Consolas" panose="020B0609020204030204" pitchFamily="49" charset="0"/>
              </a:rPr>
              <a:t> de a </a:t>
            </a:r>
            <a:r>
              <a:rPr lang="en-US" sz="3200" b="1" i="1" dirty="0" err="1">
                <a:effectLst/>
                <a:latin typeface="Consolas" panose="020B0609020204030204" pitchFamily="49" charset="0"/>
              </a:rPr>
              <a:t>testa</a:t>
            </a:r>
            <a:r>
              <a:rPr lang="en-US" sz="3200" b="1" i="1" dirty="0">
                <a:effectLst/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effectLst/>
                <a:latin typeface="Consolas" panose="020B0609020204030204" pitchFamily="49" charset="0"/>
              </a:rPr>
              <a:t>funcționalitatea</a:t>
            </a:r>
            <a:r>
              <a:rPr lang="en-US" sz="3200" b="1" i="1" dirty="0">
                <a:effectLst/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effectLst/>
                <a:latin typeface="Consolas" panose="020B0609020204030204" pitchFamily="49" charset="0"/>
              </a:rPr>
              <a:t>și</a:t>
            </a:r>
            <a:r>
              <a:rPr lang="en-US" sz="3200" b="1" i="1" dirty="0">
                <a:effectLst/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effectLst/>
                <a:latin typeface="Consolas" panose="020B0609020204030204" pitchFamily="49" charset="0"/>
              </a:rPr>
              <a:t>extensiile</a:t>
            </a:r>
            <a:r>
              <a:rPr lang="en-US" sz="3200" b="1" i="1" dirty="0">
                <a:effectLst/>
                <a:latin typeface="Consolas" panose="020B0609020204030204" pitchFamily="49" charset="0"/>
              </a:rPr>
              <a:t> </a:t>
            </a:r>
            <a:r>
              <a:rPr lang="en-US" sz="3200" b="1" i="1" dirty="0" err="1">
                <a:effectLst/>
                <a:latin typeface="Consolas" panose="020B0609020204030204" pitchFamily="49" charset="0"/>
              </a:rPr>
              <a:t>ofertelor</a:t>
            </a:r>
            <a:r>
              <a:rPr lang="en-US" sz="3200" b="1" i="1" dirty="0">
                <a:effectLst/>
                <a:latin typeface="Consolas" panose="020B0609020204030204" pitchFamily="49" charset="0"/>
              </a:rPr>
              <a:t> de </a:t>
            </a:r>
            <a:r>
              <a:rPr lang="en-US" sz="3200" b="1" i="1" dirty="0" err="1">
                <a:effectLst/>
                <a:latin typeface="Consolas" panose="020B0609020204030204" pitchFamily="49" charset="0"/>
              </a:rPr>
              <a:t>produse</a:t>
            </a:r>
            <a:r>
              <a:rPr lang="ro-RO" sz="3200" b="1" i="1" dirty="0">
                <a:effectLst/>
                <a:latin typeface="Consolas" panose="020B0609020204030204" pitchFamily="49" charset="0"/>
              </a:rPr>
              <a:t> și </a:t>
            </a:r>
            <a:r>
              <a:rPr lang="en-US" sz="3200" b="1" i="1" dirty="0">
                <a:effectLst/>
                <a:latin typeface="Consolas" panose="020B0609020204030204" pitchFamily="49" charset="0"/>
              </a:rPr>
              <a:t>sunt </a:t>
            </a:r>
            <a:r>
              <a:rPr lang="en-US" sz="3200" b="1" i="1" dirty="0" err="1">
                <a:effectLst/>
                <a:latin typeface="Consolas" panose="020B0609020204030204" pitchFamily="49" charset="0"/>
              </a:rPr>
              <a:t>susținute</a:t>
            </a:r>
            <a:r>
              <a:rPr lang="en-US" sz="3200" b="1" i="1" dirty="0">
                <a:effectLst/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effectLst/>
                <a:latin typeface="Consolas" panose="020B0609020204030204" pitchFamily="49" charset="0"/>
              </a:rPr>
              <a:t>prin</a:t>
            </a:r>
            <a:r>
              <a:rPr lang="en-US" sz="3200" b="1" i="1" dirty="0">
                <a:effectLst/>
                <a:latin typeface="Consolas" panose="020B0609020204030204" pitchFamily="49" charset="0"/>
              </a:rPr>
              <a:t> </a:t>
            </a:r>
            <a:r>
              <a:rPr lang="en-US" sz="3200" b="1" i="1" dirty="0" err="1">
                <a:effectLst/>
                <a:latin typeface="Consolas" panose="020B0609020204030204" pitchFamily="49" charset="0"/>
              </a:rPr>
              <a:t>intermediul</a:t>
            </a:r>
            <a:r>
              <a:rPr lang="en-US" sz="3200" b="1" i="1" dirty="0">
                <a:effectLst/>
                <a:latin typeface="Consolas" panose="020B0609020204030204" pitchFamily="49" charset="0"/>
              </a:rPr>
              <a:t> comunității online. </a:t>
            </a:r>
          </a:p>
          <a:p>
            <a:endParaRPr lang="en-US" sz="320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15466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58D2F-454B-FCAE-8E8A-675B99FBC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8976-4AA6-4BEE-9E0E-4FBA42C16E6F}" type="slidenum">
              <a:rPr lang="en-US" smtClean="0"/>
              <a:t>98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AE6A3B-A6F2-0C1C-DBF1-12B9BAE768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44" t="44302" r="24323" b="9930"/>
          <a:stretch/>
        </p:blipFill>
        <p:spPr>
          <a:xfrm>
            <a:off x="451498" y="452596"/>
            <a:ext cx="15353004" cy="78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1220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70064-F3A2-DA74-E0D7-334EB9E55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1400" y="245535"/>
            <a:ext cx="3657600" cy="872066"/>
          </a:xfrm>
        </p:spPr>
        <p:txBody>
          <a:bodyPr>
            <a:normAutofit/>
          </a:bodyPr>
          <a:lstStyle/>
          <a:p>
            <a:pPr algn="ctr"/>
            <a:r>
              <a:rPr lang="ro-RO" sz="3600" b="1" dirty="0">
                <a:solidFill>
                  <a:srgbClr val="006600"/>
                </a:solidFill>
                <a:latin typeface="Consolas" panose="020B0609020204030204" pitchFamily="49" charset="0"/>
              </a:rPr>
              <a:t>Referințe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071E6-D701-0302-CB37-024A5336E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291167"/>
            <a:ext cx="15684500" cy="580178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o-RO" sz="3200" b="1" i="1" dirty="0" err="1">
                <a:solidFill>
                  <a:srgbClr val="006600"/>
                </a:solidFill>
                <a:latin typeface="Consolas" panose="020B0609020204030204" pitchFamily="49" charset="0"/>
              </a:rPr>
              <a:t>https</a:t>
            </a:r>
            <a:r>
              <a:rPr lang="ro-RO" sz="3200" b="1" i="1" dirty="0">
                <a:solidFill>
                  <a:srgbClr val="006600"/>
                </a:solidFill>
                <a:latin typeface="Consolas" panose="020B0609020204030204" pitchFamily="49" charset="0"/>
              </a:rPr>
              <a:t>://</a:t>
            </a:r>
            <a:r>
              <a:rPr lang="ro-RO" sz="3200" b="1" i="1" dirty="0" err="1">
                <a:solidFill>
                  <a:srgbClr val="006600"/>
                </a:solidFill>
                <a:latin typeface="Consolas" panose="020B0609020204030204" pitchFamily="49" charset="0"/>
              </a:rPr>
              <a:t>graphacademy.neo4j.com</a:t>
            </a:r>
            <a:r>
              <a:rPr lang="ro-RO" sz="3200" b="1" i="1" dirty="0">
                <a:solidFill>
                  <a:srgbClr val="006600"/>
                </a:solidFill>
                <a:latin typeface="Consolas" panose="020B0609020204030204" pitchFamily="49" charset="0"/>
              </a:rPr>
              <a:t>/</a:t>
            </a:r>
            <a:r>
              <a:rPr lang="ro-RO" sz="3200" b="1" i="1" dirty="0" err="1">
                <a:solidFill>
                  <a:srgbClr val="006600"/>
                </a:solidFill>
                <a:latin typeface="Consolas" panose="020B0609020204030204" pitchFamily="49" charset="0"/>
              </a:rPr>
              <a:t>certifications</a:t>
            </a:r>
            <a:r>
              <a:rPr lang="ro-RO" sz="3200" b="1" i="1" dirty="0">
                <a:solidFill>
                  <a:srgbClr val="006600"/>
                </a:solidFill>
                <a:latin typeface="Consolas" panose="020B0609020204030204" pitchFamily="49" charset="0"/>
              </a:rPr>
              <a:t>/</a:t>
            </a:r>
            <a:r>
              <a:rPr lang="ro-RO" sz="3200" b="1" i="1" dirty="0" err="1">
                <a:solidFill>
                  <a:srgbClr val="006600"/>
                </a:solidFill>
                <a:latin typeface="Consolas" panose="020B0609020204030204" pitchFamily="49" charset="0"/>
              </a:rPr>
              <a:t>neo4j-certification</a:t>
            </a:r>
            <a:r>
              <a:rPr lang="ro-RO" sz="3200" b="1" i="1" dirty="0">
                <a:solidFill>
                  <a:srgbClr val="006600"/>
                </a:solidFill>
                <a:latin typeface="Consolas" panose="020B0609020204030204" pitchFamily="49" charset="0"/>
              </a:rPr>
              <a:t>/?</a:t>
            </a:r>
            <a:r>
              <a:rPr lang="ro-RO" sz="3200" b="1" i="1" dirty="0" err="1">
                <a:solidFill>
                  <a:srgbClr val="006600"/>
                </a:solidFill>
                <a:latin typeface="Consolas" panose="020B0609020204030204" pitchFamily="49" charset="0"/>
              </a:rPr>
              <a:t>utm_source</a:t>
            </a:r>
            <a:r>
              <a:rPr lang="ro-RO" sz="3200" b="1" i="1" dirty="0">
                <a:solidFill>
                  <a:srgbClr val="006600"/>
                </a:solidFill>
                <a:latin typeface="Consolas" panose="020B0609020204030204" pitchFamily="49" charset="0"/>
              </a:rPr>
              <a:t>=</a:t>
            </a:r>
            <a:r>
              <a:rPr lang="ro-RO" sz="3200" b="1" i="1" dirty="0" err="1">
                <a:solidFill>
                  <a:srgbClr val="006600"/>
                </a:solidFill>
                <a:latin typeface="Consolas" panose="020B0609020204030204" pitchFamily="49" charset="0"/>
              </a:rPr>
              <a:t>Marketo&amp;utm_medium</a:t>
            </a:r>
            <a:r>
              <a:rPr lang="ro-RO" sz="3200" b="1" i="1" dirty="0">
                <a:solidFill>
                  <a:srgbClr val="006600"/>
                </a:solidFill>
                <a:latin typeface="Consolas" panose="020B0609020204030204" pitchFamily="49" charset="0"/>
              </a:rPr>
              <a:t>=</a:t>
            </a:r>
            <a:r>
              <a:rPr lang="ro-RO" sz="3200" b="1" i="1" dirty="0" err="1">
                <a:solidFill>
                  <a:srgbClr val="006600"/>
                </a:solidFill>
                <a:latin typeface="Consolas" panose="020B0609020204030204" pitchFamily="49" charset="0"/>
              </a:rPr>
              <a:t>Email&amp;utm_campaign</a:t>
            </a:r>
            <a:r>
              <a:rPr lang="ro-RO" sz="3200" b="1" i="1" dirty="0">
                <a:solidFill>
                  <a:srgbClr val="006600"/>
                </a:solidFill>
                <a:latin typeface="Consolas" panose="020B0609020204030204" pitchFamily="49" charset="0"/>
              </a:rPr>
              <a:t>=</a:t>
            </a:r>
            <a:r>
              <a:rPr lang="ro-RO" sz="3200" b="1" i="1" dirty="0" err="1">
                <a:solidFill>
                  <a:srgbClr val="006600"/>
                </a:solidFill>
                <a:latin typeface="Consolas" panose="020B0609020204030204" pitchFamily="49" charset="0"/>
              </a:rPr>
              <a:t>SCCertifiedProfessional_CRGlobal&amp;mkt_tok</a:t>
            </a:r>
            <a:r>
              <a:rPr lang="ro-RO" sz="3200" b="1" i="1" dirty="0">
                <a:solidFill>
                  <a:srgbClr val="006600"/>
                </a:solidFill>
                <a:latin typeface="Consolas" panose="020B0609020204030204" pitchFamily="49" charset="0"/>
              </a:rPr>
              <a:t>=NzEwLVJSQy0zMzUAAAGavr-c9p_MgLZVBKFzJWWSCTxkdByXmzNRgs1RGXeQp8ErEBVzeFFu5izMegArzPFU0uZBYJvTEyjBs3E2QWGKjOsp30dE-f-b5jVvtxIyVmOBYrY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BB3A4E-DB0E-26A5-93E8-A0D3EFBB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D8976-4AA6-4BEE-9E0E-4FBA42C16E6F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70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2363</TotalTime>
  <Words>7274</Words>
  <Application>Microsoft Office PowerPoint</Application>
  <PresentationFormat>Custom</PresentationFormat>
  <Paragraphs>920</Paragraphs>
  <Slides>99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11" baseType="lpstr">
      <vt:lpstr>Cambria</vt:lpstr>
      <vt:lpstr>Courier New</vt:lpstr>
      <vt:lpstr>Calibri</vt:lpstr>
      <vt:lpstr>Consolas</vt:lpstr>
      <vt:lpstr>Aptos</vt:lpstr>
      <vt:lpstr>Elsie Black</vt:lpstr>
      <vt:lpstr>Aptos Display</vt:lpstr>
      <vt:lpstr>Lucida Fax</vt:lpstr>
      <vt:lpstr>Wingdings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Conflicte cu MERGE pe relații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Neo4j Labs</vt:lpstr>
      <vt:lpstr>PowerPoint Presentation</vt:lpstr>
      <vt:lpstr>Referințe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Emmy</dc:creator>
  <cp:lastModifiedBy>Ion Ganea</cp:lastModifiedBy>
  <cp:revision>243</cp:revision>
  <dcterms:modified xsi:type="dcterms:W3CDTF">2025-09-26T17:39:20Z</dcterms:modified>
</cp:coreProperties>
</file>