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9"/>
  </p:notesMasterIdLst>
  <p:sldIdLst>
    <p:sldId id="256" r:id="rId2"/>
    <p:sldId id="257" r:id="rId3"/>
    <p:sldId id="258" r:id="rId4"/>
    <p:sldId id="259" r:id="rId5"/>
    <p:sldId id="260" r:id="rId6"/>
    <p:sldId id="261" r:id="rId7"/>
    <p:sldId id="262" r:id="rId8"/>
    <p:sldId id="263" r:id="rId9"/>
    <p:sldId id="264" r:id="rId10"/>
    <p:sldId id="265" r:id="rId11"/>
    <p:sldId id="272" r:id="rId12"/>
    <p:sldId id="273" r:id="rId13"/>
    <p:sldId id="274" r:id="rId14"/>
    <p:sldId id="275" r:id="rId15"/>
    <p:sldId id="276" r:id="rId16"/>
    <p:sldId id="267" r:id="rId17"/>
    <p:sldId id="268" r:id="rId18"/>
    <p:sldId id="266" r:id="rId19"/>
    <p:sldId id="270" r:id="rId20"/>
    <p:sldId id="271"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0" autoAdjust="0"/>
    <p:restoredTop sz="95253" autoAdjust="0"/>
  </p:normalViewPr>
  <p:slideViewPr>
    <p:cSldViewPr snapToGrid="0">
      <p:cViewPr>
        <p:scale>
          <a:sx n="110" d="100"/>
          <a:sy n="110" d="100"/>
        </p:scale>
        <p:origin x="-894"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27F67-3A50-4297-B8B6-693DA88AA5E4}" type="datetimeFigureOut">
              <a:rPr lang="en-US" smtClean="0"/>
              <a:t>2/6/2022</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8DB0D-707A-4B4F-9F6C-74B60B20FB92}" type="slidenum">
              <a:rPr lang="en-US" smtClean="0"/>
              <a:t>‹#›</a:t>
            </a:fld>
            <a:endParaRPr lang="en-US"/>
          </a:p>
        </p:txBody>
      </p:sp>
    </p:spTree>
    <p:extLst>
      <p:ext uri="{BB962C8B-B14F-4D97-AF65-F5344CB8AC3E}">
        <p14:creationId xmlns:p14="http://schemas.microsoft.com/office/powerpoint/2010/main" val="1570655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GB" b="1" dirty="0" err="1" smtClean="0">
                <a:solidFill>
                  <a:srgbClr val="FF0000"/>
                </a:solidFill>
              </a:rPr>
              <a:t>Reprezentarea</a:t>
            </a:r>
            <a:r>
              <a:rPr lang="en-GB" b="1" dirty="0" smtClean="0">
                <a:solidFill>
                  <a:srgbClr val="FF0000"/>
                </a:solidFill>
              </a:rPr>
              <a:t> in virgule </a:t>
            </a:r>
            <a:r>
              <a:rPr lang="en-GB" b="1" dirty="0" err="1" smtClean="0">
                <a:solidFill>
                  <a:srgbClr val="FF0000"/>
                </a:solidFill>
              </a:rPr>
              <a:t>Mobila</a:t>
            </a:r>
            <a:r>
              <a:rPr lang="en-GB" b="1" dirty="0" smtClean="0">
                <a:solidFill>
                  <a:srgbClr val="FF0000"/>
                </a:solidFill>
              </a:rPr>
              <a:t> </a:t>
            </a:r>
            <a:r>
              <a:rPr lang="en-GB" b="1" dirty="0" err="1" smtClean="0">
                <a:solidFill>
                  <a:srgbClr val="FF0000"/>
                </a:solidFill>
              </a:rPr>
              <a:t>Setul</a:t>
            </a:r>
            <a:r>
              <a:rPr lang="en-GB" b="1" dirty="0" smtClean="0">
                <a:solidFill>
                  <a:srgbClr val="FF0000"/>
                </a:solidFill>
              </a:rPr>
              <a:t> de </a:t>
            </a:r>
            <a:r>
              <a:rPr lang="en-GB" b="1" dirty="0" err="1" smtClean="0">
                <a:solidFill>
                  <a:srgbClr val="FF0000"/>
                </a:solidFill>
              </a:rPr>
              <a:t>instructiuni</a:t>
            </a:r>
            <a:r>
              <a:rPr lang="en-GB" b="1" dirty="0" smtClean="0">
                <a:solidFill>
                  <a:srgbClr val="FF0000"/>
                </a:solidFill>
              </a:rPr>
              <a:t> </a:t>
            </a:r>
            <a:endParaRPr lang="en-US" b="1" dirty="0">
              <a:solidFill>
                <a:srgbClr val="FF0000"/>
              </a:solidFill>
            </a:endParaRPr>
          </a:p>
        </p:txBody>
      </p:sp>
      <p:sp>
        <p:nvSpPr>
          <p:cNvPr id="4" name="Номер слайда 3"/>
          <p:cNvSpPr>
            <a:spLocks noGrp="1"/>
          </p:cNvSpPr>
          <p:nvPr>
            <p:ph type="sldNum" sz="quarter" idx="10"/>
          </p:nvPr>
        </p:nvSpPr>
        <p:spPr/>
        <p:txBody>
          <a:bodyPr/>
          <a:lstStyle/>
          <a:p>
            <a:fld id="{6858DB0D-707A-4B4F-9F6C-74B60B20FB92}" type="slidenum">
              <a:rPr lang="en-US" smtClean="0"/>
              <a:t>3</a:t>
            </a:fld>
            <a:endParaRPr lang="en-US"/>
          </a:p>
        </p:txBody>
      </p:sp>
    </p:spTree>
    <p:extLst>
      <p:ext uri="{BB962C8B-B14F-4D97-AF65-F5344CB8AC3E}">
        <p14:creationId xmlns:p14="http://schemas.microsoft.com/office/powerpoint/2010/main" val="3531494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6858DB0D-707A-4B4F-9F6C-74B60B20FB92}" type="slidenum">
              <a:rPr lang="en-US" smtClean="0"/>
              <a:t>30</a:t>
            </a:fld>
            <a:endParaRPr lang="en-US"/>
          </a:p>
        </p:txBody>
      </p:sp>
    </p:spTree>
    <p:extLst>
      <p:ext uri="{BB962C8B-B14F-4D97-AF65-F5344CB8AC3E}">
        <p14:creationId xmlns:p14="http://schemas.microsoft.com/office/powerpoint/2010/main" val="496110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538014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344207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189767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64619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D7CAE28-B5DB-416C-BBE2-FF443ED9C5B5}" type="datetimeFigureOut">
              <a:rPr lang="en-US" smtClean="0"/>
              <a:t>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906351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D7CAE28-B5DB-416C-BBE2-FF443ED9C5B5}" type="datetimeFigureOut">
              <a:rPr lang="en-US" smtClean="0"/>
              <a:t>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3011166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D7CAE28-B5DB-416C-BBE2-FF443ED9C5B5}" type="datetimeFigureOut">
              <a:rPr lang="en-US" smtClean="0"/>
              <a:t>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052972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D7CAE28-B5DB-416C-BBE2-FF443ED9C5B5}" type="datetimeFigureOut">
              <a:rPr lang="en-US" smtClean="0"/>
              <a:t>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820483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CAE28-B5DB-416C-BBE2-FF443ED9C5B5}" type="datetimeFigureOut">
              <a:rPr lang="en-US" smtClean="0"/>
              <a:t>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48447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417882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3696069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CAE28-B5DB-416C-BBE2-FF443ED9C5B5}" type="datetimeFigureOut">
              <a:rPr lang="en-US" smtClean="0"/>
              <a:t>2/6/2022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C0902-DFCD-4542-83AB-0F1E2C26E220}" type="slidenum">
              <a:rPr lang="en-US" smtClean="0"/>
              <a:t>‹#›</a:t>
            </a:fld>
            <a:endParaRPr lang="en-US"/>
          </a:p>
        </p:txBody>
      </p:sp>
    </p:spTree>
    <p:extLst>
      <p:ext uri="{BB962C8B-B14F-4D97-AF65-F5344CB8AC3E}">
        <p14:creationId xmlns:p14="http://schemas.microsoft.com/office/powerpoint/2010/main" val="14515823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34564" y="422567"/>
            <a:ext cx="11633703" cy="1426913"/>
          </a:xfrm>
        </p:spPr>
        <p:txBody>
          <a:bodyPr anchor="t">
            <a:normAutofit fontScale="90000"/>
          </a:bodyPr>
          <a:lstStyle/>
          <a:p>
            <a:r>
              <a:rPr lang="x-none" sz="5400" b="1" dirty="0" smtClean="0">
                <a:latin typeface="Times New Roman" panose="02020603050405020304" pitchFamily="18" charset="0"/>
                <a:cs typeface="Times New Roman" panose="02020603050405020304" pitchFamily="18" charset="0"/>
              </a:rPr>
              <a:t>Arhitectura Calculatoarelor </a:t>
            </a:r>
            <a:br>
              <a:rPr lang="x-none" sz="5400" b="1" dirty="0" smtClean="0">
                <a:latin typeface="Times New Roman" panose="02020603050405020304" pitchFamily="18" charset="0"/>
                <a:cs typeface="Times New Roman" panose="02020603050405020304" pitchFamily="18" charset="0"/>
              </a:rPr>
            </a:br>
            <a:r>
              <a:rPr lang="en-GB" sz="3200" dirty="0" smtClean="0">
                <a:latin typeface="Times New Roman" panose="02020603050405020304" pitchFamily="18" charset="0"/>
                <a:cs typeface="Times New Roman" panose="02020603050405020304" pitchFamily="18" charset="0"/>
              </a:rPr>
              <a:t>T</a:t>
            </a:r>
            <a:r>
              <a:rPr lang="x-none" sz="3200" dirty="0" smtClean="0">
                <a:latin typeface="Times New Roman" panose="02020603050405020304" pitchFamily="18" charset="0"/>
                <a:cs typeface="Times New Roman" panose="02020603050405020304" pitchFamily="18" charset="0"/>
              </a:rPr>
              <a:t>.</a:t>
            </a:r>
            <a:r>
              <a:rPr lang="en-GB" sz="3200" dirty="0" smtClean="0">
                <a:latin typeface="Times New Roman" panose="02020603050405020304" pitchFamily="18" charset="0"/>
                <a:cs typeface="Times New Roman" panose="02020603050405020304" pitchFamily="18" charset="0"/>
              </a:rPr>
              <a:t>5</a:t>
            </a:r>
            <a:r>
              <a:rPr lang="x-none" sz="3200" dirty="0" smtClean="0">
                <a:latin typeface="Times New Roman" panose="02020603050405020304" pitchFamily="18" charset="0"/>
                <a:cs typeface="Times New Roman" panose="02020603050405020304" pitchFamily="18" charset="0"/>
              </a:rPr>
              <a:t> –</a:t>
            </a:r>
            <a:r>
              <a:rPr lang="x-none" sz="4000" b="1" dirty="0" smtClean="0">
                <a:latin typeface="Times New Roman" panose="02020603050405020304" pitchFamily="18" charset="0"/>
                <a:ea typeface="+mn-ea"/>
                <a:cs typeface="Times New Roman" panose="02020603050405020304" pitchFamily="18" charset="0"/>
              </a:rPr>
              <a:t>P</a:t>
            </a:r>
            <a:r>
              <a:rPr lang="en-US" sz="4000" b="1" dirty="0" err="1" smtClean="0">
                <a:latin typeface="Times New Roman" panose="02020603050405020304" pitchFamily="18" charset="0"/>
                <a:ea typeface="+mn-ea"/>
                <a:cs typeface="Times New Roman" panose="02020603050405020304" pitchFamily="18" charset="0"/>
              </a:rPr>
              <a:t>rocesorul</a:t>
            </a:r>
            <a:r>
              <a:rPr lang="en-US" dirty="0" smtClean="0"/>
              <a:t> </a:t>
            </a:r>
            <a:r>
              <a:rPr lang="en-US" dirty="0"/>
              <a:t/>
            </a:r>
            <a:br>
              <a:rPr lang="en-US" dirty="0"/>
            </a:br>
            <a:r>
              <a:rPr lang="en-US" dirty="0"/>
              <a:t/>
            </a:r>
            <a:br>
              <a:rPr lang="en-US" dirty="0"/>
            </a:br>
            <a:r>
              <a:rPr lang="en-US" sz="3200" dirty="0">
                <a:latin typeface="Times New Roman" panose="02020603050405020304" pitchFamily="18" charset="0"/>
                <a:cs typeface="Times New Roman" panose="02020603050405020304" pitchFamily="18" charset="0"/>
              </a:rPr>
              <a:t/>
            </a:r>
            <a:br>
              <a:rPr lang="en-US" sz="3200" dirty="0">
                <a:latin typeface="Times New Roman" panose="02020603050405020304" pitchFamily="18" charset="0"/>
                <a:cs typeface="Times New Roman" panose="02020603050405020304" pitchFamily="18" charset="0"/>
              </a:rPr>
            </a:br>
            <a:r>
              <a:rPr lang="ro-RO" sz="32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
        <p:nvSpPr>
          <p:cNvPr id="5" name="Подзаголовок 4"/>
          <p:cNvSpPr>
            <a:spLocks noGrp="1"/>
          </p:cNvSpPr>
          <p:nvPr>
            <p:ph type="subTitle" idx="1"/>
          </p:nvPr>
        </p:nvSpPr>
        <p:spPr>
          <a:xfrm>
            <a:off x="1406305" y="6047715"/>
            <a:ext cx="9144000" cy="495678"/>
          </a:xfrm>
        </p:spPr>
        <p:txBody>
          <a:bodyPr/>
          <a:lstStyle/>
          <a:p>
            <a:r>
              <a:rPr lang="x-none" dirty="0" smtClean="0"/>
              <a:t>Conf. Univ. Dr. Crețu Vasilii</a:t>
            </a:r>
            <a:endParaRPr lang="en-US" dirty="0"/>
          </a:p>
        </p:txBody>
      </p:sp>
      <p:sp>
        <p:nvSpPr>
          <p:cNvPr id="2" name="TextBox 1"/>
          <p:cNvSpPr txBox="1"/>
          <p:nvPr/>
        </p:nvSpPr>
        <p:spPr>
          <a:xfrm>
            <a:off x="366662" y="3302529"/>
            <a:ext cx="10429592" cy="646331"/>
          </a:xfrm>
          <a:prstGeom prst="rect">
            <a:avLst/>
          </a:prstGeom>
          <a:noFill/>
        </p:spPr>
        <p:txBody>
          <a:bodyPr wrap="square" rtlCol="0">
            <a:spAutoFit/>
          </a:bodyPr>
          <a:lstStyle/>
          <a:p>
            <a:r>
              <a:rPr lang="x-none" b="1" dirty="0" smtClean="0"/>
              <a:t>Scopul Lecției: </a:t>
            </a:r>
            <a:r>
              <a:rPr lang="en-US" b="1" dirty="0" smtClean="0"/>
              <a:t>De a face </a:t>
            </a:r>
            <a:r>
              <a:rPr lang="en-US" b="1" dirty="0" err="1" smtClean="0"/>
              <a:t>cunoștință</a:t>
            </a:r>
            <a:r>
              <a:rPr lang="en-US" b="1" dirty="0" smtClean="0"/>
              <a:t> cu</a:t>
            </a:r>
            <a:r>
              <a:rPr lang="x-none" b="1" dirty="0" smtClean="0"/>
              <a:t> istoricul dezvoltării microprocesoarelor. Caracteristicile lor de bază și Schema generală a microprocesorului i8086 </a:t>
            </a:r>
            <a:endParaRPr lang="en-US" dirty="0"/>
          </a:p>
        </p:txBody>
      </p:sp>
      <p:sp>
        <p:nvSpPr>
          <p:cNvPr id="6" name="TextBox 5"/>
          <p:cNvSpPr txBox="1"/>
          <p:nvPr/>
        </p:nvSpPr>
        <p:spPr>
          <a:xfrm>
            <a:off x="0" y="1764713"/>
            <a:ext cx="12192000" cy="1477328"/>
          </a:xfrm>
          <a:prstGeom prst="rect">
            <a:avLst/>
          </a:prstGeom>
          <a:noFill/>
        </p:spPr>
        <p:txBody>
          <a:bodyPr wrap="square" rtlCol="0">
            <a:spAutoFit/>
          </a:bodyPr>
          <a:lstStyle/>
          <a:p>
            <a:pPr lvl="0"/>
            <a:r>
              <a:rPr lang="en-US" b="1" dirty="0" err="1"/>
              <a:t>Cipul</a:t>
            </a:r>
            <a:r>
              <a:rPr lang="en-US" b="1" dirty="0"/>
              <a:t> </a:t>
            </a:r>
            <a:r>
              <a:rPr lang="en-US" b="1" dirty="0" err="1"/>
              <a:t>microprocesorului</a:t>
            </a:r>
            <a:r>
              <a:rPr lang="ro-RO" b="1" dirty="0"/>
              <a:t>. </a:t>
            </a:r>
            <a:r>
              <a:rPr lang="en-US" b="1" dirty="0" err="1"/>
              <a:t>Unităţi</a:t>
            </a:r>
            <a:r>
              <a:rPr lang="en-US" b="1" dirty="0"/>
              <a:t> </a:t>
            </a:r>
            <a:r>
              <a:rPr lang="en-US" b="1" dirty="0" err="1"/>
              <a:t>funcţionale</a:t>
            </a:r>
            <a:r>
              <a:rPr lang="ro-RO" b="1" dirty="0"/>
              <a:t>. </a:t>
            </a:r>
            <a:r>
              <a:rPr lang="en-US" b="1" dirty="0" err="1"/>
              <a:t>Unitatea</a:t>
            </a:r>
            <a:r>
              <a:rPr lang="en-US" b="1" dirty="0"/>
              <a:t> </a:t>
            </a:r>
            <a:r>
              <a:rPr lang="en-US" b="1" dirty="0" err="1"/>
              <a:t>centrală</a:t>
            </a:r>
            <a:r>
              <a:rPr lang="en-US" b="1" dirty="0"/>
              <a:t> de </a:t>
            </a:r>
            <a:r>
              <a:rPr lang="en-US" b="1" dirty="0" err="1"/>
              <a:t>prelucrare</a:t>
            </a:r>
            <a:r>
              <a:rPr lang="x-none" b="1" dirty="0"/>
              <a:t>. </a:t>
            </a:r>
            <a:r>
              <a:rPr lang="en-US" b="1" dirty="0" err="1"/>
              <a:t>Caracteristicile</a:t>
            </a:r>
            <a:r>
              <a:rPr lang="en-US" b="1" dirty="0"/>
              <a:t> </a:t>
            </a:r>
            <a:r>
              <a:rPr lang="en-US" b="1" dirty="0" err="1"/>
              <a:t>microprocesorului</a:t>
            </a:r>
            <a:r>
              <a:rPr lang="x-none" b="1" dirty="0"/>
              <a:t>. </a:t>
            </a:r>
            <a:r>
              <a:rPr lang="en-US" b="1" dirty="0" err="1"/>
              <a:t>Istoric</a:t>
            </a:r>
            <a:r>
              <a:rPr lang="en-US" b="1" dirty="0"/>
              <a:t> al </a:t>
            </a:r>
            <a:r>
              <a:rPr lang="en-US" b="1" dirty="0" err="1"/>
              <a:t>evolutiei</a:t>
            </a:r>
            <a:r>
              <a:rPr lang="en-US" b="1" dirty="0"/>
              <a:t> </a:t>
            </a:r>
            <a:r>
              <a:rPr lang="en-US" b="1" dirty="0" err="1"/>
              <a:t>microprocesoarelor</a:t>
            </a:r>
            <a:r>
              <a:rPr lang="x-none" b="1" dirty="0"/>
              <a:t>.</a:t>
            </a:r>
            <a:r>
              <a:rPr lang="en-US" b="1" dirty="0"/>
              <a:t> </a:t>
            </a:r>
            <a:r>
              <a:rPr lang="en-US" b="1" dirty="0" err="1"/>
              <a:t>Caracteristicile</a:t>
            </a:r>
            <a:r>
              <a:rPr lang="en-US" b="1" dirty="0"/>
              <a:t> </a:t>
            </a:r>
            <a:r>
              <a:rPr lang="en-US" b="1" dirty="0" err="1"/>
              <a:t>ultimelor</a:t>
            </a:r>
            <a:r>
              <a:rPr lang="en-US" b="1" dirty="0"/>
              <a:t> </a:t>
            </a:r>
            <a:r>
              <a:rPr lang="en-US" b="1" dirty="0" err="1"/>
              <a:t>microprocesoare</a:t>
            </a:r>
            <a:r>
              <a:rPr lang="x-none" b="1" dirty="0"/>
              <a:t>. </a:t>
            </a:r>
            <a:r>
              <a:rPr lang="en-US" b="1" dirty="0" err="1"/>
              <a:t>Exemple</a:t>
            </a:r>
            <a:r>
              <a:rPr lang="en-US" b="1" dirty="0"/>
              <a:t> de </a:t>
            </a:r>
            <a:r>
              <a:rPr lang="en-US" b="1" dirty="0" err="1"/>
              <a:t>microprocesoare</a:t>
            </a:r>
            <a:r>
              <a:rPr lang="en-US" b="1" dirty="0"/>
              <a:t> – Intel</a:t>
            </a:r>
            <a:r>
              <a:rPr lang="x-none" b="1" dirty="0"/>
              <a:t>. </a:t>
            </a:r>
            <a:r>
              <a:rPr lang="en-US" b="1" dirty="0" err="1"/>
              <a:t>UltraSPARC</a:t>
            </a:r>
            <a:r>
              <a:rPr lang="en-US" b="1" dirty="0"/>
              <a:t> II</a:t>
            </a:r>
            <a:r>
              <a:rPr lang="x-none" b="1" dirty="0"/>
              <a:t>. </a:t>
            </a:r>
            <a:r>
              <a:rPr lang="en-US" b="1" dirty="0"/>
              <a:t>INTEL 8086</a:t>
            </a:r>
            <a:r>
              <a:rPr lang="x-none" b="1" dirty="0"/>
              <a:t>. </a:t>
            </a:r>
            <a:r>
              <a:rPr lang="en-US" b="1" dirty="0"/>
              <a:t>ARHITECTURA ŞI FUNCŢIONAREA UCP</a:t>
            </a:r>
            <a:r>
              <a:rPr lang="x-none" b="1" dirty="0"/>
              <a:t>. </a:t>
            </a:r>
            <a:r>
              <a:rPr lang="en-US" b="1" dirty="0" err="1"/>
              <a:t>Descrierea</a:t>
            </a:r>
            <a:r>
              <a:rPr lang="en-US" b="1" dirty="0"/>
              <a:t> </a:t>
            </a:r>
            <a:r>
              <a:rPr lang="en-US" b="1" dirty="0" err="1"/>
              <a:t>unităţilor</a:t>
            </a:r>
            <a:r>
              <a:rPr lang="en-US" b="1" dirty="0"/>
              <a:t> </a:t>
            </a:r>
            <a:r>
              <a:rPr lang="en-US" b="1" dirty="0" err="1"/>
              <a:t>funcţionale</a:t>
            </a:r>
            <a:r>
              <a:rPr lang="x-none" b="1" dirty="0"/>
              <a:t>. </a:t>
            </a:r>
            <a:r>
              <a:rPr lang="en-US" b="1" dirty="0" err="1"/>
              <a:t>Caracteristici</a:t>
            </a:r>
            <a:r>
              <a:rPr lang="en-US" b="1" dirty="0"/>
              <a:t> </a:t>
            </a:r>
            <a:r>
              <a:rPr lang="en-US" b="1" dirty="0" err="1"/>
              <a:t>arhitecturale</a:t>
            </a:r>
            <a:r>
              <a:rPr lang="x-none" b="1" dirty="0"/>
              <a:t>. </a:t>
            </a:r>
            <a:r>
              <a:rPr lang="ro-RO" b="1" dirty="0"/>
              <a:t>Schema generală a unui microprocesor 8086 Modelul programatorului de asembler. </a:t>
            </a:r>
            <a:r>
              <a:rPr lang="en-US" b="1" dirty="0" err="1"/>
              <a:t>Ciclul</a:t>
            </a:r>
            <a:r>
              <a:rPr lang="en-US" b="1" dirty="0"/>
              <a:t> </a:t>
            </a:r>
            <a:r>
              <a:rPr lang="en-US" b="1" dirty="0" err="1"/>
              <a:t>instrucţiune</a:t>
            </a:r>
            <a:r>
              <a:rPr lang="x-none" b="1" dirty="0"/>
              <a:t>. </a:t>
            </a:r>
            <a:r>
              <a:rPr lang="ro-RO" b="1" dirty="0"/>
              <a:t>Registrele microprocesorului Adresarea memoriei. Segmentarea memoriei. Formatul instrucţiunii. Moduri de </a:t>
            </a:r>
            <a:r>
              <a:rPr lang="ro-RO" b="1" dirty="0" smtClean="0"/>
              <a:t>adresare</a:t>
            </a:r>
            <a:endParaRPr lang="en-US" b="1" dirty="0"/>
          </a:p>
        </p:txBody>
      </p:sp>
      <p:sp>
        <p:nvSpPr>
          <p:cNvPr id="3" name="Прямоугольник 2"/>
          <p:cNvSpPr/>
          <p:nvPr/>
        </p:nvSpPr>
        <p:spPr>
          <a:xfrm>
            <a:off x="434564" y="3948335"/>
            <a:ext cx="10234945" cy="2308324"/>
          </a:xfrm>
          <a:prstGeom prst="rect">
            <a:avLst/>
          </a:prstGeom>
        </p:spPr>
        <p:txBody>
          <a:bodyPr wrap="square">
            <a:spAutoFit/>
          </a:bodyPr>
          <a:lstStyle/>
          <a:p>
            <a:r>
              <a:rPr lang="ro-RO" b="1" dirty="0"/>
              <a:t>Studentul trebuie </a:t>
            </a:r>
            <a:r>
              <a:rPr lang="ro-RO" b="1" i="1" dirty="0"/>
              <a:t>să cunoască:</a:t>
            </a:r>
            <a:endParaRPr lang="ro-RO" b="1" dirty="0"/>
          </a:p>
          <a:p>
            <a:r>
              <a:rPr lang="ro-RO" b="1" i="1" dirty="0"/>
              <a:t>§  </a:t>
            </a:r>
            <a:r>
              <a:rPr lang="ro-RO" b="1" i="1" dirty="0" smtClean="0"/>
              <a:t>Noțiunea de microprocesor</a:t>
            </a:r>
            <a:endParaRPr lang="ro-RO" b="1" dirty="0"/>
          </a:p>
          <a:p>
            <a:r>
              <a:rPr lang="ro-RO" b="1" i="1" dirty="0"/>
              <a:t>§  </a:t>
            </a:r>
            <a:r>
              <a:rPr lang="ro-RO" b="1" i="1" dirty="0" smtClean="0"/>
              <a:t>Caracteristicile microprocesoarelor</a:t>
            </a:r>
            <a:endParaRPr lang="ro-RO" b="1" dirty="0"/>
          </a:p>
          <a:p>
            <a:r>
              <a:rPr lang="ro-RO" b="1" i="1" dirty="0"/>
              <a:t>§  </a:t>
            </a:r>
            <a:r>
              <a:rPr lang="ro-RO" b="1" i="1" dirty="0" smtClean="0"/>
              <a:t>Arhitectura și funcționarea i8086</a:t>
            </a:r>
          </a:p>
          <a:p>
            <a:r>
              <a:rPr lang="ro-RO" b="1" i="1" dirty="0"/>
              <a:t>§  </a:t>
            </a:r>
            <a:r>
              <a:rPr lang="ro-RO" b="1" i="1" dirty="0" smtClean="0"/>
              <a:t>Modelul programatorului asembler</a:t>
            </a:r>
            <a:endParaRPr lang="ro-RO" b="1" dirty="0"/>
          </a:p>
          <a:p>
            <a:r>
              <a:rPr lang="ro-RO" b="1" i="1" dirty="0"/>
              <a:t>§ </a:t>
            </a:r>
            <a:r>
              <a:rPr lang="ro-RO" b="1" i="1" dirty="0" smtClean="0"/>
              <a:t>Registrele microprocesorului i8086</a:t>
            </a:r>
            <a:endParaRPr lang="ro-RO" b="1" dirty="0"/>
          </a:p>
          <a:p>
            <a:r>
              <a:rPr lang="ro-RO" b="1" i="1" dirty="0"/>
              <a:t>§ </a:t>
            </a:r>
            <a:r>
              <a:rPr lang="ro-RO" b="1" i="1" dirty="0" smtClean="0"/>
              <a:t>Segmentarea </a:t>
            </a:r>
            <a:r>
              <a:rPr lang="ro-RO" b="1" i="1" dirty="0"/>
              <a:t>memoriei. Formatul instrucţiunii. Moduri de adresare  </a:t>
            </a:r>
            <a:endParaRPr lang="ro-RO" b="1" dirty="0"/>
          </a:p>
          <a:p>
            <a:endParaRPr lang="ro-RO" b="1" dirty="0"/>
          </a:p>
        </p:txBody>
      </p:sp>
    </p:spTree>
    <p:extLst>
      <p:ext uri="{BB962C8B-B14F-4D97-AF65-F5344CB8AC3E}">
        <p14:creationId xmlns:p14="http://schemas.microsoft.com/office/powerpoint/2010/main" val="2699953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4964317" cy="1754326"/>
          </a:xfrm>
          <a:prstGeom prst="rect">
            <a:avLst/>
          </a:prstGeom>
        </p:spPr>
        <p:txBody>
          <a:bodyPr wrap="square">
            <a:spAutoFit/>
          </a:bodyPr>
          <a:lstStyle/>
          <a:p>
            <a:r>
              <a:rPr lang="en-US" b="1" dirty="0" err="1">
                <a:solidFill>
                  <a:srgbClr val="000000"/>
                </a:solidFill>
                <a:latin typeface="Times New Roman" pitchFamily="18" charset="0"/>
                <a:cs typeface="Times New Roman" pitchFamily="18" charset="0"/>
              </a:rPr>
              <a:t>Caracteristicile</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ultimelor</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microprocesoare</a:t>
            </a:r>
            <a:r>
              <a:rPr lang="en-US" b="1" dirty="0">
                <a:solidFill>
                  <a:srgbClr val="000000"/>
                </a:solidFill>
                <a:latin typeface="Times New Roman" pitchFamily="18" charset="0"/>
                <a:cs typeface="Times New Roman" pitchFamily="18" charset="0"/>
              </a:rPr>
              <a:t/>
            </a:r>
            <a:br>
              <a:rPr lang="en-US" b="1" dirty="0">
                <a:solidFill>
                  <a:srgbClr val="000000"/>
                </a:solidFill>
                <a:latin typeface="Times New Roman" pitchFamily="18" charset="0"/>
                <a:cs typeface="Times New Roman" pitchFamily="18" charset="0"/>
              </a:rPr>
            </a:b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bazate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existenta</a:t>
            </a:r>
            <a:r>
              <a:rPr lang="en-US" dirty="0">
                <a:solidFill>
                  <a:srgbClr val="000000"/>
                </a:solidFill>
                <a:latin typeface="Times New Roman" pitchFamily="18" charset="0"/>
                <a:cs typeface="Times New Roman" pitchFamily="18" charset="0"/>
              </a:rPr>
              <a:t> a 4unitati </a:t>
            </a:r>
            <a:r>
              <a:rPr lang="en-US" dirty="0" err="1">
                <a:solidFill>
                  <a:srgbClr val="000000"/>
                </a:solidFill>
                <a:latin typeface="Times New Roman" pitchFamily="18" charset="0"/>
                <a:cs typeface="Times New Roman" pitchFamily="18" charset="0"/>
              </a:rPr>
              <a:t>majore</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a:t>
            </a:r>
            <a:r>
              <a:rPr lang="x-none" dirty="0" smtClean="0">
                <a:solidFill>
                  <a:srgbClr val="000000"/>
                </a:solidFill>
                <a:latin typeface="Times New Roman" pitchFamily="18" charset="0"/>
                <a:cs typeface="Times New Roman" pitchFamily="18" charset="0"/>
              </a:rPr>
              <a:t> </a:t>
            </a:r>
          </a:p>
          <a:p>
            <a:pPr marL="285750" indent="-285750">
              <a:buFont typeface="Arial" panose="020B0604020202020204" pitchFamily="34" charset="0"/>
              <a:buChar char="•"/>
            </a:pPr>
            <a:r>
              <a:rPr lang="en-US" dirty="0" smtClean="0">
                <a:solidFill>
                  <a:srgbClr val="000000"/>
                </a:solidFill>
                <a:latin typeface="Helvetica" panose="020B0604020202020204" pitchFamily="34" charset="0"/>
              </a:rPr>
              <a:t>CPU </a:t>
            </a:r>
            <a:r>
              <a:rPr lang="en-US" dirty="0">
                <a:solidFill>
                  <a:srgbClr val="000000"/>
                </a:solidFill>
                <a:latin typeface="Helvetica" panose="020B0604020202020204" pitchFamily="34" charset="0"/>
              </a:rPr>
              <a:t>(</a:t>
            </a:r>
            <a:r>
              <a:rPr lang="en-US" dirty="0" err="1">
                <a:solidFill>
                  <a:srgbClr val="000000"/>
                </a:solidFill>
                <a:latin typeface="Helvetica" panose="020B0604020202020204" pitchFamily="34" charset="0"/>
              </a:rPr>
              <a:t>unitatea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centrala</a:t>
            </a:r>
            <a:r>
              <a:rPr lang="en-US" dirty="0">
                <a:solidFill>
                  <a:srgbClr val="000000"/>
                </a:solidFill>
                <a:latin typeface="Helvetica" panose="020B0604020202020204" pitchFamily="34" charset="0"/>
              </a:rPr>
              <a:t> de </a:t>
            </a:r>
            <a:r>
              <a:rPr lang="en-US" dirty="0" err="1" smtClean="0">
                <a:solidFill>
                  <a:srgbClr val="000000"/>
                </a:solidFill>
                <a:latin typeface="Helvetica" panose="020B0604020202020204" pitchFamily="34" charset="0"/>
              </a:rPr>
              <a:t>prelucrare</a:t>
            </a:r>
            <a:r>
              <a:rPr lang="en-US" dirty="0" smtClean="0">
                <a:solidFill>
                  <a:srgbClr val="000000"/>
                </a:solidFill>
                <a:latin typeface="Helvetica" panose="020B0604020202020204" pitchFamily="34" charset="0"/>
              </a:rPr>
              <a:t>)</a:t>
            </a:r>
            <a:endParaRPr lang="x-none" dirty="0" smtClean="0">
              <a:solidFill>
                <a:srgbClr val="000000"/>
              </a:solidFill>
              <a:latin typeface="Helvetica" panose="020B0604020202020204" pitchFamily="34" charset="0"/>
            </a:endParaRPr>
          </a:p>
          <a:p>
            <a:pPr marL="285750" indent="-285750">
              <a:buFont typeface="Arial" panose="020B0604020202020204" pitchFamily="34" charset="0"/>
              <a:buChar char="•"/>
            </a:pPr>
            <a:r>
              <a:rPr lang="en-US" dirty="0" smtClean="0">
                <a:solidFill>
                  <a:srgbClr val="000000"/>
                </a:solidFill>
                <a:latin typeface="Helvetica" panose="020B0604020202020204" pitchFamily="34" charset="0"/>
              </a:rPr>
              <a:t>FPU </a:t>
            </a:r>
            <a:r>
              <a:rPr lang="en-US" dirty="0">
                <a:solidFill>
                  <a:srgbClr val="000000"/>
                </a:solidFill>
                <a:latin typeface="Helvetica" panose="020B0604020202020204" pitchFamily="34" charset="0"/>
              </a:rPr>
              <a:t>(</a:t>
            </a:r>
            <a:r>
              <a:rPr lang="en-US" dirty="0" err="1">
                <a:solidFill>
                  <a:srgbClr val="000000"/>
                </a:solidFill>
                <a:latin typeface="Helvetica" panose="020B0604020202020204" pitchFamily="34" charset="0"/>
              </a:rPr>
              <a:t>unitatea</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prelucrare</a:t>
            </a:r>
            <a:r>
              <a:rPr lang="en-US" dirty="0">
                <a:solidFill>
                  <a:srgbClr val="000000"/>
                </a:solidFill>
                <a:latin typeface="Helvetica" panose="020B0604020202020204" pitchFamily="34" charset="0"/>
              </a:rPr>
              <a:t> in </a:t>
            </a:r>
            <a:r>
              <a:rPr lang="en-US" dirty="0" smtClean="0">
                <a:solidFill>
                  <a:srgbClr val="000000"/>
                </a:solidFill>
                <a:latin typeface="Helvetica" panose="020B0604020202020204" pitchFamily="34" charset="0"/>
              </a:rPr>
              <a:t>VM)</a:t>
            </a:r>
            <a:endParaRPr lang="x-none" dirty="0" smtClean="0">
              <a:solidFill>
                <a:srgbClr val="000000"/>
              </a:solidFill>
              <a:latin typeface="Helvetica" panose="020B0604020202020204" pitchFamily="34" charset="0"/>
            </a:endParaRPr>
          </a:p>
          <a:p>
            <a:pPr marL="285750" indent="-285750">
              <a:buFont typeface="Arial" panose="020B0604020202020204" pitchFamily="34" charset="0"/>
              <a:buChar char="•"/>
            </a:pPr>
            <a:r>
              <a:rPr lang="en-US" dirty="0" smtClean="0">
                <a:solidFill>
                  <a:srgbClr val="000000"/>
                </a:solidFill>
                <a:latin typeface="Helvetica" panose="020B0604020202020204" pitchFamily="34" charset="0"/>
              </a:rPr>
              <a:t>MMU </a:t>
            </a:r>
            <a:r>
              <a:rPr lang="en-US" dirty="0">
                <a:solidFill>
                  <a:srgbClr val="000000"/>
                </a:solidFill>
                <a:latin typeface="Helvetica" panose="020B0604020202020204" pitchFamily="34" charset="0"/>
              </a:rPr>
              <a:t>(</a:t>
            </a:r>
            <a:r>
              <a:rPr lang="en-US" dirty="0" err="1">
                <a:solidFill>
                  <a:srgbClr val="000000"/>
                </a:solidFill>
                <a:latin typeface="Helvetica" panose="020B0604020202020204" pitchFamily="34" charset="0"/>
              </a:rPr>
              <a:t>unitatea</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gestiune</a:t>
            </a:r>
            <a:r>
              <a:rPr lang="en-US" dirty="0">
                <a:solidFill>
                  <a:srgbClr val="000000"/>
                </a:solidFill>
                <a:latin typeface="Helvetica" panose="020B0604020202020204" pitchFamily="34" charset="0"/>
              </a:rPr>
              <a:t> a </a:t>
            </a:r>
            <a:r>
              <a:rPr lang="en-US" dirty="0" err="1" smtClean="0">
                <a:solidFill>
                  <a:srgbClr val="000000"/>
                </a:solidFill>
                <a:latin typeface="Helvetica" panose="020B0604020202020204" pitchFamily="34" charset="0"/>
              </a:rPr>
              <a:t>memoriei</a:t>
            </a:r>
            <a:r>
              <a:rPr lang="en-US" dirty="0" smtClean="0">
                <a:solidFill>
                  <a:srgbClr val="000000"/>
                </a:solidFill>
                <a:latin typeface="Helvetica" panose="020B0604020202020204" pitchFamily="34" charset="0"/>
              </a:rPr>
              <a:t>)</a:t>
            </a:r>
            <a:endParaRPr lang="x-none" dirty="0" smtClean="0">
              <a:solidFill>
                <a:srgbClr val="000000"/>
              </a:solidFill>
              <a:latin typeface="Helvetica" panose="020B0604020202020204" pitchFamily="34" charset="0"/>
            </a:endParaRPr>
          </a:p>
          <a:p>
            <a:pPr marL="285750" indent="-285750">
              <a:buFont typeface="Arial" panose="020B0604020202020204" pitchFamily="34" charset="0"/>
              <a:buChar char="•"/>
            </a:pPr>
            <a:r>
              <a:rPr lang="en-US" dirty="0" smtClean="0">
                <a:solidFill>
                  <a:srgbClr val="000000"/>
                </a:solidFill>
                <a:latin typeface="Helvetica" panose="020B0604020202020204" pitchFamily="34" charset="0"/>
              </a:rPr>
              <a:t>MMX </a:t>
            </a:r>
            <a:r>
              <a:rPr lang="en-US" dirty="0">
                <a:solidFill>
                  <a:srgbClr val="000000"/>
                </a:solidFill>
                <a:latin typeface="Helvetica" panose="020B0604020202020204" pitchFamily="34" charset="0"/>
              </a:rPr>
              <a:t>(</a:t>
            </a:r>
            <a:r>
              <a:rPr lang="en-US" dirty="0" err="1">
                <a:solidFill>
                  <a:srgbClr val="000000"/>
                </a:solidFill>
                <a:latin typeface="Helvetica" panose="020B0604020202020204" pitchFamily="34" charset="0"/>
              </a:rPr>
              <a:t>unitatea</a:t>
            </a:r>
            <a:r>
              <a:rPr lang="en-US" dirty="0">
                <a:solidFill>
                  <a:srgbClr val="000000"/>
                </a:solidFill>
                <a:latin typeface="Helvetica" panose="020B0604020202020204" pitchFamily="34" charset="0"/>
              </a:rPr>
              <a:t> multimedia)</a:t>
            </a:r>
            <a:r>
              <a:rPr lang="en-US" dirty="0"/>
              <a:t> </a:t>
            </a:r>
          </a:p>
        </p:txBody>
      </p:sp>
      <p:sp>
        <p:nvSpPr>
          <p:cNvPr id="5" name="Прямоугольник 4"/>
          <p:cNvSpPr/>
          <p:nvPr/>
        </p:nvSpPr>
        <p:spPr>
          <a:xfrm>
            <a:off x="-1" y="1953533"/>
            <a:ext cx="12104483" cy="4247317"/>
          </a:xfrm>
          <a:prstGeom prst="rect">
            <a:avLst/>
          </a:prstGeom>
        </p:spPr>
        <p:txBody>
          <a:bodyPr wrap="square">
            <a:spAutoFit/>
          </a:bodyPr>
          <a:lstStyle/>
          <a:p>
            <a:r>
              <a:rPr lang="en-US" dirty="0">
                <a:solidFill>
                  <a:srgbClr val="000000"/>
                </a:solidFill>
                <a:latin typeface="Helvetica" panose="020B0604020202020204" pitchFamily="34" charset="0"/>
              </a:rPr>
              <a:t>CPU - </a:t>
            </a:r>
            <a:r>
              <a:rPr lang="en-US" dirty="0" err="1">
                <a:solidFill>
                  <a:srgbClr val="000000"/>
                </a:solidFill>
                <a:latin typeface="Helvetica" panose="020B0604020202020204" pitchFamily="34" charset="0"/>
              </a:rPr>
              <a:t>pentru</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executarea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lucrarilor</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uz</a:t>
            </a:r>
            <a:r>
              <a:rPr lang="en-US" dirty="0">
                <a:solidFill>
                  <a:srgbClr val="000000"/>
                </a:solidFill>
                <a:latin typeface="Helvetica" panose="020B0604020202020204" pitchFamily="34" charset="0"/>
              </a:rPr>
              <a:t> general</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FPU - </a:t>
            </a:r>
            <a:r>
              <a:rPr lang="en-US" dirty="0" err="1">
                <a:solidFill>
                  <a:srgbClr val="000000"/>
                </a:solidFill>
                <a:latin typeface="Helvetica" panose="020B0604020202020204" pitchFamily="34" charset="0"/>
              </a:rPr>
              <a:t>specializata</a:t>
            </a:r>
            <a:r>
              <a:rPr lang="en-US" dirty="0">
                <a:solidFill>
                  <a:srgbClr val="000000"/>
                </a:solidFill>
                <a:latin typeface="Helvetica" panose="020B0604020202020204" pitchFamily="34" charset="0"/>
              </a:rPr>
              <a:t> in </a:t>
            </a:r>
            <a:r>
              <a:rPr lang="en-US" dirty="0" err="1">
                <a:solidFill>
                  <a:srgbClr val="000000"/>
                </a:solidFill>
                <a:latin typeface="Helvetica" panose="020B0604020202020204" pitchFamily="34" charset="0"/>
              </a:rPr>
              <a:t>operatii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aritmetice</a:t>
            </a:r>
            <a:r>
              <a:rPr lang="en-US" dirty="0">
                <a:solidFill>
                  <a:srgbClr val="000000"/>
                </a:solidFill>
                <a:latin typeface="Helvetica" panose="020B0604020202020204" pitchFamily="34" charset="0"/>
              </a:rPr>
              <a:t> in VM</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MMU - </a:t>
            </a:r>
            <a:r>
              <a:rPr lang="en-US" dirty="0" err="1">
                <a:solidFill>
                  <a:srgbClr val="000000"/>
                </a:solidFill>
                <a:latin typeface="Helvetica" panose="020B0604020202020204" pitchFamily="34" charset="0"/>
              </a:rPr>
              <a:t>suport</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pentru</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functii</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memorie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virtuala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suport</a:t>
            </a:r>
            <a:r>
              <a:rPr lang="en-US" dirty="0">
                <a:solidFill>
                  <a:srgbClr val="000000"/>
                </a:solidFill>
                <a:latin typeface="Helvetica" panose="020B0604020202020204" pitchFamily="34" charset="0"/>
              </a:rPr>
              <a:t> hard </a:t>
            </a:r>
            <a:r>
              <a:rPr lang="en-US" dirty="0" err="1">
                <a:solidFill>
                  <a:srgbClr val="000000"/>
                </a:solidFill>
                <a:latin typeface="Helvetica" panose="020B0604020202020204" pitchFamily="34" charset="0"/>
              </a:rPr>
              <a:t>pentru</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protectia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memoriei</a:t>
            </a:r>
            <a:r>
              <a:rPr lang="en-US" dirty="0">
                <a:solidFill>
                  <a:srgbClr val="000000"/>
                </a:solidFill>
                <a:latin typeface="Helvetica" panose="020B0604020202020204" pitchFamily="34" charset="0"/>
              </a:rPr>
              <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MMX - </a:t>
            </a:r>
            <a:r>
              <a:rPr lang="en-US" dirty="0" err="1">
                <a:solidFill>
                  <a:srgbClr val="000000"/>
                </a:solidFill>
                <a:latin typeface="Helvetica" panose="020B0604020202020204" pitchFamily="34" charset="0"/>
              </a:rPr>
              <a:t>suport</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pentru</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functii</a:t>
            </a:r>
            <a:r>
              <a:rPr lang="en-US" dirty="0">
                <a:solidFill>
                  <a:srgbClr val="000000"/>
                </a:solidFill>
                <a:latin typeface="Helvetica" panose="020B0604020202020204" pitchFamily="34" charset="0"/>
              </a:rPr>
              <a:t> multimedia de </a:t>
            </a:r>
            <a:r>
              <a:rPr lang="en-US" dirty="0" err="1">
                <a:solidFill>
                  <a:srgbClr val="000000"/>
                </a:solidFill>
                <a:latin typeface="Helvetica" panose="020B0604020202020204" pitchFamily="34" charset="0"/>
              </a:rPr>
              <a:t>prelucrare</a:t>
            </a:r>
            <a:r>
              <a:rPr lang="en-US" dirty="0">
                <a:solidFill>
                  <a:srgbClr val="000000"/>
                </a:solidFill>
                <a:latin typeface="Helvetica" panose="020B0604020202020204" pitchFamily="34" charset="0"/>
              </a:rPr>
              <a:t> video </a:t>
            </a:r>
            <a:r>
              <a:rPr lang="en-US" dirty="0" err="1">
                <a:solidFill>
                  <a:srgbClr val="000000"/>
                </a:solidFill>
                <a:latin typeface="Helvetica" panose="020B0604020202020204" pitchFamily="34" charset="0"/>
              </a:rPr>
              <a:t>si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sunet</a:t>
            </a:r>
            <a:r>
              <a:rPr lang="en-US" dirty="0">
                <a:solidFill>
                  <a:srgbClr val="000000"/>
                </a:solidFill>
                <a:latin typeface="Helvetica" panose="020B0604020202020204" pitchFamily="34" charset="0"/>
              </a:rPr>
              <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langa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acestea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ultimele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microprocesoare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mai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cuprind</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placheta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circuite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ce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inainte</a:t>
            </a:r>
            <a:r>
              <a:rPr lang="en-US" dirty="0">
                <a:solidFill>
                  <a:srgbClr val="000000"/>
                </a:solidFill>
                <a:latin typeface="Helvetica" panose="020B0604020202020204" pitchFamily="34" charset="0"/>
              </a:rPr>
              <a:t> </a:t>
            </a:r>
            <a:r>
              <a:rPr lang="en-US" dirty="0" err="1" smtClean="0">
                <a:solidFill>
                  <a:srgbClr val="000000"/>
                </a:solidFill>
                <a:latin typeface="Helvetica" panose="020B0604020202020204" pitchFamily="34" charset="0"/>
              </a:rPr>
              <a:t>erau</a:t>
            </a:r>
            <a:r>
              <a:rPr lang="x-none" dirty="0" smtClean="0">
                <a:solidFill>
                  <a:srgbClr val="000000"/>
                </a:solidFill>
                <a:latin typeface="Helvetica" panose="020B0604020202020204" pitchFamily="34" charset="0"/>
              </a:rPr>
              <a:t> </a:t>
            </a:r>
            <a:r>
              <a:rPr lang="en-US" dirty="0" smtClean="0">
                <a:solidFill>
                  <a:srgbClr val="000000"/>
                </a:solidFill>
                <a:latin typeface="Helvetica" panose="020B0604020202020204" pitchFamily="34" charset="0"/>
              </a:rPr>
              <a:t/>
            </a:r>
            <a:br>
              <a:rPr lang="en-US" dirty="0" smtClean="0">
                <a:solidFill>
                  <a:srgbClr val="000000"/>
                </a:solidFill>
                <a:latin typeface="Helvetica" panose="020B0604020202020204" pitchFamily="34" charset="0"/>
              </a:rPr>
            </a:br>
            <a:endParaRPr lang="x-none" dirty="0" smtClean="0">
              <a:solidFill>
                <a:srgbClr val="000000"/>
              </a:solidFill>
              <a:latin typeface="Helvetica" panose="020B0604020202020204" pitchFamily="34" charset="0"/>
            </a:endParaRPr>
          </a:p>
          <a:p>
            <a:r>
              <a:rPr lang="en-US" dirty="0" err="1" smtClean="0">
                <a:solidFill>
                  <a:srgbClr val="000000"/>
                </a:solidFill>
                <a:latin typeface="Helvetica" panose="020B0604020202020204" pitchFamily="34" charset="0"/>
              </a:rPr>
              <a:t>exterioare</a:t>
            </a:r>
            <a:r>
              <a:rPr lang="en-US" dirty="0" smtClean="0">
                <a:solidFill>
                  <a:srgbClr val="000000"/>
                </a:solidFill>
                <a:latin typeface="Helvetica" panose="020B0604020202020204" pitchFamily="34" charset="0"/>
              </a:rPr>
              <a:t> </a:t>
            </a:r>
            <a:r>
              <a:rPr lang="en-US" dirty="0">
                <a:solidFill>
                  <a:srgbClr val="000000"/>
                </a:solidFill>
                <a:latin typeface="Helvetica" panose="020B0604020202020204" pitchFamily="34" charset="0"/>
              </a:rPr>
              <a:t>: - controller de </a:t>
            </a:r>
            <a:r>
              <a:rPr lang="en-US" dirty="0" err="1">
                <a:solidFill>
                  <a:srgbClr val="000000"/>
                </a:solidFill>
                <a:latin typeface="Helvetica" panose="020B0604020202020204" pitchFamily="34" charset="0"/>
              </a:rPr>
              <a:t>memorie</a:t>
            </a:r>
            <a:r>
              <a:rPr lang="en-US" dirty="0">
                <a:solidFill>
                  <a:srgbClr val="000000"/>
                </a:solidFill>
                <a:latin typeface="Helvetica" panose="020B0604020202020204" pitchFamily="34" charset="0"/>
              </a:rPr>
              <a:t> cache</a:t>
            </a:r>
            <a:br>
              <a:rPr lang="en-US" dirty="0">
                <a:solidFill>
                  <a:srgbClr val="000000"/>
                </a:solidFill>
                <a:latin typeface="Helvetica" panose="020B0604020202020204" pitchFamily="34" charset="0"/>
              </a:rPr>
            </a:br>
            <a:r>
              <a:rPr lang="x-none" dirty="0" smtClean="0">
                <a:solidFill>
                  <a:srgbClr val="000000"/>
                </a:solidFill>
                <a:latin typeface="Helvetica" panose="020B0604020202020204" pitchFamily="34" charset="0"/>
              </a:rPr>
              <a:t>	</a:t>
            </a:r>
            <a:r>
              <a:rPr lang="en-US" dirty="0" smtClean="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coprocesor</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periferice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pentru</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operatii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rapide</a:t>
            </a:r>
            <a:r>
              <a:rPr lang="en-US" dirty="0">
                <a:solidFill>
                  <a:srgbClr val="000000"/>
                </a:solidFill>
                <a:latin typeface="Helvetica" panose="020B0604020202020204" pitchFamily="34" charset="0"/>
              </a:rPr>
              <a:t> de I/O</a:t>
            </a:r>
            <a:br>
              <a:rPr lang="en-US" dirty="0">
                <a:solidFill>
                  <a:srgbClr val="000000"/>
                </a:solidFill>
                <a:latin typeface="Helvetica" panose="020B0604020202020204" pitchFamily="34" charset="0"/>
              </a:rPr>
            </a:br>
            <a:r>
              <a:rPr lang="x-none" dirty="0" smtClean="0">
                <a:solidFill>
                  <a:srgbClr val="000000"/>
                </a:solidFill>
                <a:latin typeface="Helvetica" panose="020B0604020202020204" pitchFamily="34" charset="0"/>
              </a:rPr>
              <a:t>	</a:t>
            </a:r>
            <a:r>
              <a:rPr lang="en-US" dirty="0" smtClean="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suport</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pentru</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grafica</a:t>
            </a:r>
            <a:r>
              <a:rPr lang="en-US" dirty="0">
                <a:solidFill>
                  <a:srgbClr val="000000"/>
                </a:solidFill>
                <a:latin typeface="Helvetica" panose="020B0604020202020204" pitchFamily="34" charset="0"/>
              </a:rPr>
              <a:t> de mare </a:t>
            </a:r>
            <a:r>
              <a:rPr lang="en-US" dirty="0" err="1">
                <a:solidFill>
                  <a:srgbClr val="000000"/>
                </a:solidFill>
                <a:latin typeface="Helvetica" panose="020B0604020202020204" pitchFamily="34" charset="0"/>
              </a:rPr>
              <a:t>viteza</a:t>
            </a:r>
            <a:r>
              <a:rPr lang="en-US" dirty="0">
                <a:solidFill>
                  <a:srgbClr val="000000"/>
                </a:solidFill>
                <a:latin typeface="Helvetica" panose="020B0604020202020204" pitchFamily="34" charset="0"/>
              </a:rPr>
              <a:t/>
            </a:r>
            <a:br>
              <a:rPr lang="en-US" dirty="0">
                <a:solidFill>
                  <a:srgbClr val="000000"/>
                </a:solidFill>
                <a:latin typeface="Helvetica" panose="020B0604020202020204" pitchFamily="34" charset="0"/>
              </a:rPr>
            </a:br>
            <a:r>
              <a:rPr lang="x-none" dirty="0" smtClean="0">
                <a:solidFill>
                  <a:srgbClr val="000000"/>
                </a:solidFill>
                <a:latin typeface="Helvetica" panose="020B0604020202020204" pitchFamily="34" charset="0"/>
              </a:rPr>
              <a:t>	</a:t>
            </a:r>
            <a:r>
              <a:rPr lang="en-US" dirty="0" smtClean="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suport</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pentru</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multiprocesare</a:t>
            </a:r>
            <a:r>
              <a:rPr lang="en-US" dirty="0"/>
              <a:t> </a:t>
            </a:r>
            <a:br>
              <a:rPr lang="en-US" dirty="0"/>
            </a:br>
            <a:endParaRPr lang="x-none" dirty="0" smtClean="0"/>
          </a:p>
          <a:p>
            <a:r>
              <a:rPr lang="en-US" dirty="0"/>
              <a:t>Aria </a:t>
            </a:r>
            <a:r>
              <a:rPr lang="en-US" dirty="0" err="1"/>
              <a:t>disponibila</a:t>
            </a:r>
            <a:r>
              <a:rPr lang="en-US" dirty="0"/>
              <a:t> a </a:t>
            </a:r>
            <a:r>
              <a:rPr lang="en-US" dirty="0" err="1"/>
              <a:t>pastilei</a:t>
            </a:r>
            <a:r>
              <a:rPr lang="en-US" dirty="0"/>
              <a:t> de </a:t>
            </a:r>
            <a:r>
              <a:rPr lang="en-US" dirty="0" err="1"/>
              <a:t>siliciu</a:t>
            </a:r>
            <a:r>
              <a:rPr lang="en-US" dirty="0"/>
              <a:t> s-a </a:t>
            </a:r>
            <a:r>
              <a:rPr lang="en-US" dirty="0" err="1"/>
              <a:t>utilizat</a:t>
            </a:r>
            <a:r>
              <a:rPr lang="en-US" dirty="0"/>
              <a:t> in 2 </a:t>
            </a:r>
            <a:r>
              <a:rPr lang="en-US" dirty="0" err="1"/>
              <a:t>scopuri</a:t>
            </a:r>
            <a:r>
              <a:rPr lang="en-US" dirty="0"/>
              <a:t> :</a:t>
            </a:r>
            <a:br>
              <a:rPr lang="en-US" dirty="0"/>
            </a:br>
            <a:r>
              <a:rPr lang="en-US" dirty="0"/>
              <a:t>1. </a:t>
            </a:r>
            <a:r>
              <a:rPr lang="en-US" dirty="0" err="1"/>
              <a:t>oferirea</a:t>
            </a:r>
            <a:r>
              <a:rPr lang="en-US" dirty="0"/>
              <a:t> de </a:t>
            </a:r>
            <a:r>
              <a:rPr lang="en-US" dirty="0" err="1"/>
              <a:t>suport</a:t>
            </a:r>
            <a:r>
              <a:rPr lang="en-US" dirty="0"/>
              <a:t> </a:t>
            </a:r>
            <a:r>
              <a:rPr lang="en-US" dirty="0" err="1"/>
              <a:t>pentru</a:t>
            </a:r>
            <a:r>
              <a:rPr lang="en-US" dirty="0"/>
              <a:t> </a:t>
            </a:r>
            <a:r>
              <a:rPr lang="en-US" dirty="0" err="1"/>
              <a:t>implementarea</a:t>
            </a:r>
            <a:r>
              <a:rPr lang="en-US" dirty="0"/>
              <a:t> </a:t>
            </a:r>
            <a:r>
              <a:rPr lang="en-US" dirty="0" err="1"/>
              <a:t>sistemelor</a:t>
            </a:r>
            <a:r>
              <a:rPr lang="en-US" dirty="0"/>
              <a:t> </a:t>
            </a:r>
            <a:r>
              <a:rPr lang="en-US" dirty="0" err="1"/>
              <a:t>complexe</a:t>
            </a:r>
            <a:r>
              <a:rPr lang="en-US" dirty="0"/>
              <a:t> de </a:t>
            </a:r>
            <a:r>
              <a:rPr lang="en-US" dirty="0" err="1"/>
              <a:t>operare</a:t>
            </a:r>
            <a:r>
              <a:rPr lang="en-US" dirty="0"/>
              <a:t> </a:t>
            </a:r>
            <a:r>
              <a:rPr lang="en-US" dirty="0" err="1" smtClean="0"/>
              <a:t>prin</a:t>
            </a:r>
            <a:r>
              <a:rPr lang="x-none" dirty="0" smtClean="0"/>
              <a:t> </a:t>
            </a:r>
            <a:r>
              <a:rPr lang="en-US" dirty="0" err="1" smtClean="0"/>
              <a:t>introducerea</a:t>
            </a:r>
            <a:r>
              <a:rPr lang="en-US" dirty="0" smtClean="0"/>
              <a:t> </a:t>
            </a:r>
            <a:r>
              <a:rPr lang="en-US" dirty="0"/>
              <a:t>de </a:t>
            </a:r>
            <a:r>
              <a:rPr lang="en-US" dirty="0" err="1"/>
              <a:t>harware</a:t>
            </a:r>
            <a:r>
              <a:rPr lang="en-US" dirty="0"/>
              <a:t> </a:t>
            </a:r>
            <a:r>
              <a:rPr lang="en-US" dirty="0" err="1"/>
              <a:t>specializat</a:t>
            </a:r>
            <a:r>
              <a:rPr lang="en-US" dirty="0"/>
              <a:t> </a:t>
            </a:r>
            <a:r>
              <a:rPr lang="en-US" dirty="0" err="1"/>
              <a:t>si</a:t>
            </a:r>
            <a:r>
              <a:rPr lang="en-US" dirty="0"/>
              <a:t> </a:t>
            </a:r>
            <a:r>
              <a:rPr lang="en-US" dirty="0" err="1"/>
              <a:t>instructiuni</a:t>
            </a:r>
            <a:r>
              <a:rPr lang="en-US" dirty="0"/>
              <a:t> </a:t>
            </a:r>
            <a:r>
              <a:rPr lang="en-US" dirty="0" err="1"/>
              <a:t>specifice</a:t>
            </a:r>
            <a:r>
              <a:rPr lang="en-US" dirty="0"/>
              <a:t/>
            </a:r>
            <a:br>
              <a:rPr lang="en-US" dirty="0"/>
            </a:br>
            <a:r>
              <a:rPr lang="en-US" dirty="0"/>
              <a:t>2. </a:t>
            </a:r>
            <a:r>
              <a:rPr lang="en-US" dirty="0" err="1"/>
              <a:t>executia</a:t>
            </a:r>
            <a:r>
              <a:rPr lang="en-US" dirty="0"/>
              <a:t> </a:t>
            </a:r>
            <a:r>
              <a:rPr lang="en-US" dirty="0" err="1"/>
              <a:t>eficienta</a:t>
            </a:r>
            <a:r>
              <a:rPr lang="en-US" dirty="0"/>
              <a:t> a </a:t>
            </a:r>
            <a:r>
              <a:rPr lang="en-US" dirty="0" err="1"/>
              <a:t>programelor</a:t>
            </a:r>
            <a:r>
              <a:rPr lang="en-US" dirty="0"/>
              <a:t> </a:t>
            </a:r>
            <a:r>
              <a:rPr lang="en-US" dirty="0" err="1"/>
              <a:t>scrise</a:t>
            </a:r>
            <a:r>
              <a:rPr lang="en-US" dirty="0"/>
              <a:t> in HLL </a:t>
            </a:r>
            <a:r>
              <a:rPr lang="en-US" dirty="0" err="1"/>
              <a:t>prin</a:t>
            </a:r>
            <a:r>
              <a:rPr lang="en-US" dirty="0"/>
              <a:t> </a:t>
            </a:r>
            <a:r>
              <a:rPr lang="en-US" dirty="0" err="1"/>
              <a:t>utilizarea</a:t>
            </a:r>
            <a:r>
              <a:rPr lang="en-US" dirty="0"/>
              <a:t> </a:t>
            </a:r>
            <a:r>
              <a:rPr lang="en-US" dirty="0" err="1"/>
              <a:t>unor</a:t>
            </a:r>
            <a:r>
              <a:rPr lang="en-US" dirty="0"/>
              <a:t> </a:t>
            </a:r>
            <a:r>
              <a:rPr lang="en-US" dirty="0" err="1"/>
              <a:t>moduri</a:t>
            </a:r>
            <a:r>
              <a:rPr lang="en-US" dirty="0"/>
              <a:t> de </a:t>
            </a:r>
            <a:r>
              <a:rPr lang="en-US" dirty="0" err="1" smtClean="0"/>
              <a:t>adresare</a:t>
            </a:r>
            <a:r>
              <a:rPr lang="x-none" dirty="0" smtClean="0"/>
              <a:t> </a:t>
            </a:r>
            <a:r>
              <a:rPr lang="en-US" dirty="0" err="1" smtClean="0"/>
              <a:t>si</a:t>
            </a:r>
            <a:r>
              <a:rPr lang="en-US" dirty="0" smtClean="0"/>
              <a:t> </a:t>
            </a:r>
            <a:r>
              <a:rPr lang="en-US" dirty="0"/>
              <a:t>a </a:t>
            </a:r>
            <a:r>
              <a:rPr lang="en-US" dirty="0" err="1"/>
              <a:t>unor</a:t>
            </a:r>
            <a:r>
              <a:rPr lang="en-US" dirty="0"/>
              <a:t> </a:t>
            </a:r>
            <a:r>
              <a:rPr lang="en-US" dirty="0" err="1"/>
              <a:t>instructiuni</a:t>
            </a:r>
            <a:r>
              <a:rPr lang="en-US" dirty="0"/>
              <a:t> </a:t>
            </a:r>
            <a:r>
              <a:rPr lang="en-US" dirty="0" err="1"/>
              <a:t>mai</a:t>
            </a:r>
            <a:r>
              <a:rPr lang="en-US" dirty="0"/>
              <a:t> </a:t>
            </a:r>
            <a:r>
              <a:rPr lang="en-US" dirty="0" err="1"/>
              <a:t>complexe</a:t>
            </a:r>
            <a:r>
              <a:rPr lang="en-US" dirty="0"/>
              <a:t>. </a:t>
            </a:r>
          </a:p>
        </p:txBody>
      </p:sp>
    </p:spTree>
    <p:extLst>
      <p:ext uri="{BB962C8B-B14F-4D97-AF65-F5344CB8AC3E}">
        <p14:creationId xmlns:p14="http://schemas.microsoft.com/office/powerpoint/2010/main" val="4036505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4784271" cy="369332"/>
          </a:xfrm>
          <a:prstGeom prst="rect">
            <a:avLst/>
          </a:prstGeom>
        </p:spPr>
        <p:txBody>
          <a:bodyPr wrap="square">
            <a:spAutoFit/>
          </a:bodyPr>
          <a:lstStyle/>
          <a:p>
            <a:r>
              <a:rPr lang="en-US" b="1" dirty="0" err="1">
                <a:solidFill>
                  <a:srgbClr val="000000"/>
                </a:solidFill>
                <a:latin typeface="Times New Roman" pitchFamily="18" charset="0"/>
                <a:cs typeface="Times New Roman" pitchFamily="18" charset="0"/>
              </a:rPr>
              <a:t>Exemple</a:t>
            </a:r>
            <a:r>
              <a:rPr lang="en-US" b="1" dirty="0">
                <a:solidFill>
                  <a:srgbClr val="000000"/>
                </a:solidFill>
                <a:latin typeface="Times New Roman" pitchFamily="18" charset="0"/>
                <a:cs typeface="Times New Roman" pitchFamily="18" charset="0"/>
              </a:rPr>
              <a:t> de </a:t>
            </a:r>
            <a:r>
              <a:rPr lang="en-US" b="1" dirty="0" err="1">
                <a:solidFill>
                  <a:srgbClr val="000000"/>
                </a:solidFill>
                <a:latin typeface="Times New Roman" pitchFamily="18" charset="0"/>
                <a:cs typeface="Times New Roman" pitchFamily="18" charset="0"/>
              </a:rPr>
              <a:t>microprocesoare</a:t>
            </a:r>
            <a:r>
              <a:rPr lang="en-US" b="1" dirty="0">
                <a:solidFill>
                  <a:srgbClr val="000000"/>
                </a:solidFill>
                <a:latin typeface="Times New Roman" pitchFamily="18" charset="0"/>
                <a:cs typeface="Times New Roman" pitchFamily="18" charset="0"/>
              </a:rPr>
              <a:t> </a:t>
            </a:r>
            <a:r>
              <a:rPr lang="en-US" b="1" dirty="0" smtClean="0">
                <a:solidFill>
                  <a:srgbClr val="000000"/>
                </a:solidFill>
                <a:latin typeface="Times New Roman" pitchFamily="18" charset="0"/>
                <a:cs typeface="Times New Roman" pitchFamily="18" charset="0"/>
              </a:rPr>
              <a:t>– </a:t>
            </a:r>
            <a:r>
              <a:rPr lang="en-US" b="1" dirty="0">
                <a:solidFill>
                  <a:srgbClr val="000000"/>
                </a:solidFill>
                <a:latin typeface="Times New Roman" pitchFamily="18" charset="0"/>
                <a:cs typeface="Times New Roman" pitchFamily="18" charset="0"/>
              </a:rPr>
              <a:t>Intel</a:t>
            </a:r>
            <a:r>
              <a:rPr lang="en-US" dirty="0">
                <a:latin typeface="Times New Roman" pitchFamily="18" charset="0"/>
                <a:cs typeface="Times New Roman" pitchFamily="18" charset="0"/>
              </a:rPr>
              <a:t> </a:t>
            </a:r>
          </a:p>
        </p:txBody>
      </p:sp>
      <p:graphicFrame>
        <p:nvGraphicFramePr>
          <p:cNvPr id="5" name="Таблица 4"/>
          <p:cNvGraphicFramePr>
            <a:graphicFrameLocks noGrp="1"/>
          </p:cNvGraphicFramePr>
          <p:nvPr>
            <p:extLst>
              <p:ext uri="{D42A27DB-BD31-4B8C-83A1-F6EECF244321}">
                <p14:modId xmlns:p14="http://schemas.microsoft.com/office/powerpoint/2010/main" val="1933716963"/>
              </p:ext>
            </p:extLst>
          </p:nvPr>
        </p:nvGraphicFramePr>
        <p:xfrm>
          <a:off x="76452" y="369332"/>
          <a:ext cx="11991818" cy="4937760"/>
        </p:xfrm>
        <a:graphic>
          <a:graphicData uri="http://schemas.openxmlformats.org/drawingml/2006/table">
            <a:tbl>
              <a:tblPr firstRow="1" bandRow="1">
                <a:tableStyleId>{5940675A-B579-460E-94D1-54222C63F5DA}</a:tableStyleId>
              </a:tblPr>
              <a:tblGrid>
                <a:gridCol w="1089260">
                  <a:extLst>
                    <a:ext uri="{9D8B030D-6E8A-4147-A177-3AD203B41FA5}">
                      <a16:colId xmlns:a16="http://schemas.microsoft.com/office/drawing/2014/main" xmlns="" val="3728640639"/>
                    </a:ext>
                  </a:extLst>
                </a:gridCol>
                <a:gridCol w="1003634">
                  <a:extLst>
                    <a:ext uri="{9D8B030D-6E8A-4147-A177-3AD203B41FA5}">
                      <a16:colId xmlns:a16="http://schemas.microsoft.com/office/drawing/2014/main" xmlns="" val="3566058201"/>
                    </a:ext>
                  </a:extLst>
                </a:gridCol>
                <a:gridCol w="9898924">
                  <a:extLst>
                    <a:ext uri="{9D8B030D-6E8A-4147-A177-3AD203B41FA5}">
                      <a16:colId xmlns:a16="http://schemas.microsoft.com/office/drawing/2014/main" xmlns="" val="539895189"/>
                    </a:ext>
                  </a:extLst>
                </a:gridCol>
              </a:tblGrid>
              <a:tr h="370840">
                <a:tc>
                  <a:txBody>
                    <a:bodyPr/>
                    <a:lstStyle/>
                    <a:p>
                      <a:r>
                        <a:rPr lang="en-US" sz="1800" b="0" i="0" kern="1200" dirty="0" err="1" smtClean="0">
                          <a:solidFill>
                            <a:schemeClr val="tx1"/>
                          </a:solidFill>
                          <a:effectLst/>
                          <a:latin typeface="+mn-lt"/>
                          <a:ea typeface="+mn-ea"/>
                          <a:cs typeface="+mn-cs"/>
                        </a:rPr>
                        <a:t>Facilitati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speciale</a:t>
                      </a:r>
                      <a:r>
                        <a:rPr lang="en-US" sz="1800" b="0" i="0" kern="1200" dirty="0" smtClean="0">
                          <a:solidFill>
                            <a:schemeClr val="tx1"/>
                          </a:solidFill>
                          <a:effectLst/>
                          <a:latin typeface="+mn-lt"/>
                          <a:ea typeface="+mn-ea"/>
                          <a:cs typeface="+mn-cs"/>
                        </a:rPr>
                        <a:t>:</a:t>
                      </a:r>
                      <a:r>
                        <a:rPr lang="en-US" dirty="0" smtClean="0"/>
                        <a:t> </a:t>
                      </a:r>
                      <a:endParaRPr lang="en-US" dirty="0"/>
                    </a:p>
                  </a:txBody>
                  <a:tcPr/>
                </a:tc>
                <a:tc>
                  <a:txBody>
                    <a:bodyPr/>
                    <a:lstStyle/>
                    <a:p>
                      <a:r>
                        <a:rPr lang="en-US" sz="1800" b="0" i="0" kern="1200" dirty="0" smtClean="0">
                          <a:solidFill>
                            <a:schemeClr val="tx1"/>
                          </a:solidFill>
                          <a:effectLst/>
                          <a:latin typeface="+mn-lt"/>
                          <a:ea typeface="+mn-ea"/>
                          <a:cs typeface="+mn-cs"/>
                        </a:rPr>
                        <a:t>286</a:t>
                      </a:r>
                      <a:r>
                        <a:rPr lang="en-US" dirty="0" smtClean="0"/>
                        <a:t> </a:t>
                      </a:r>
                      <a:endParaRPr lang="en-US" dirty="0"/>
                    </a:p>
                  </a:txBody>
                  <a:tcPr/>
                </a:tc>
                <a:tc>
                  <a:txBody>
                    <a:bodyPr/>
                    <a:lstStyle/>
                    <a:p>
                      <a:pPr marL="0" indent="0">
                        <a:buFontTx/>
                        <a:buNone/>
                      </a:pP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gestiunea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memoriei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virtuale</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implementarea</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medii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protejate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pentru</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executie</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gestiunea</a:t>
                      </a:r>
                      <a:r>
                        <a:rPr lang="en-US" sz="1800" b="0" i="0" kern="1200" dirty="0" smtClean="0">
                          <a:solidFill>
                            <a:schemeClr val="tx1"/>
                          </a:solidFill>
                          <a:effectLst/>
                          <a:latin typeface="+mn-lt"/>
                          <a:ea typeface="+mn-ea"/>
                          <a:cs typeface="+mn-cs"/>
                        </a:rPr>
                        <a:t> task-</a:t>
                      </a:r>
                      <a:r>
                        <a:rPr lang="en-US" sz="1800" b="0" i="0" kern="1200" dirty="0" err="1" smtClean="0">
                          <a:solidFill>
                            <a:schemeClr val="tx1"/>
                          </a:solidFill>
                          <a:effectLst/>
                          <a:latin typeface="+mn-lt"/>
                          <a:ea typeface="+mn-ea"/>
                          <a:cs typeface="+mn-cs"/>
                        </a:rPr>
                        <a:t>urilor</a:t>
                      </a:r>
                      <a:r>
                        <a:rPr lang="en-US" sz="1800" b="0" i="0" kern="1200" dirty="0" smtClean="0">
                          <a:solidFill>
                            <a:schemeClr val="tx1"/>
                          </a:solidFill>
                          <a:effectLst/>
                          <a:latin typeface="+mn-lt"/>
                          <a:ea typeface="+mn-ea"/>
                          <a:cs typeface="+mn-cs"/>
                        </a:rPr>
                        <a:t> in </a:t>
                      </a:r>
                      <a:r>
                        <a:rPr lang="en-US" sz="1800" b="0" i="0" kern="1200" dirty="0" err="1" smtClean="0">
                          <a:solidFill>
                            <a:schemeClr val="tx1"/>
                          </a:solidFill>
                          <a:effectLst/>
                          <a:latin typeface="+mn-lt"/>
                          <a:ea typeface="+mn-ea"/>
                          <a:cs typeface="+mn-cs"/>
                        </a:rPr>
                        <a:t>regim</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multiprocesare</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gestiunea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memoriei</a:t>
                      </a:r>
                      <a:r>
                        <a:rPr lang="en-US" sz="1800" b="0" i="0" kern="1200" dirty="0" smtClean="0">
                          <a:solidFill>
                            <a:schemeClr val="tx1"/>
                          </a:solidFill>
                          <a:effectLst/>
                          <a:latin typeface="+mn-lt"/>
                          <a:ea typeface="+mn-ea"/>
                          <a:cs typeface="+mn-cs"/>
                        </a:rPr>
                        <a:t> - se face de MMU </a:t>
                      </a:r>
                      <a:r>
                        <a:rPr lang="en-US" sz="1800" b="0" i="0" kern="1200" dirty="0" err="1" smtClean="0">
                          <a:solidFill>
                            <a:schemeClr val="tx1"/>
                          </a:solidFill>
                          <a:effectLst/>
                          <a:latin typeface="+mn-lt"/>
                          <a:ea typeface="+mn-ea"/>
                          <a:cs typeface="+mn-cs"/>
                        </a:rPr>
                        <a:t>integrata</a:t>
                      </a:r>
                      <a:r>
                        <a:rPr lang="en-US" sz="1800" b="0" i="0" kern="1200" dirty="0" smtClean="0">
                          <a:solidFill>
                            <a:schemeClr val="tx1"/>
                          </a:solidFill>
                          <a:effectLst/>
                          <a:latin typeface="+mn-lt"/>
                          <a:ea typeface="+mn-ea"/>
                          <a:cs typeface="+mn-cs"/>
                        </a:rPr>
                        <a:t> cu </a:t>
                      </a:r>
                      <a:r>
                        <a:rPr lang="en-US" sz="1800" b="0" i="0" kern="1200" dirty="0" err="1" smtClean="0">
                          <a:solidFill>
                            <a:schemeClr val="tx1"/>
                          </a:solidFill>
                          <a:effectLst/>
                          <a:latin typeface="+mn-lt"/>
                          <a:ea typeface="+mn-ea"/>
                          <a:cs typeface="+mn-cs"/>
                        </a:rPr>
                        <a:t>implementări</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speciale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pentru</a:t>
                      </a:r>
                      <a:r>
                        <a:rPr lang="en-US" sz="1800" b="0" i="0" kern="1200" dirty="0" smtClean="0">
                          <a:solidFill>
                            <a:schemeClr val="tx1"/>
                          </a:solidFill>
                          <a:effectLst/>
                          <a:latin typeface="+mn-lt"/>
                          <a:ea typeface="+mn-ea"/>
                          <a:cs typeface="+mn-cs"/>
                        </a:rPr>
                        <a:t> cod, date, </a:t>
                      </a:r>
                      <a:r>
                        <a:rPr lang="en-US" sz="1800" b="0" i="0" kern="1200" dirty="0" err="1" smtClean="0">
                          <a:solidFill>
                            <a:schemeClr val="tx1"/>
                          </a:solidFill>
                          <a:effectLst/>
                          <a:latin typeface="+mn-lt"/>
                          <a:ea typeface="+mn-ea"/>
                          <a:cs typeface="+mn-cs"/>
                        </a:rPr>
                        <a:t>stiva</a:t>
                      </a:r>
                      <a:r>
                        <a:rPr lang="en-US" sz="1800" b="0" i="0" kern="1200" dirty="0" smtClean="0">
                          <a:solidFill>
                            <a:schemeClr val="tx1"/>
                          </a:solidFill>
                          <a:effectLst/>
                          <a:latin typeface="+mn-lt"/>
                          <a:ea typeface="+mn-ea"/>
                          <a:cs typeface="+mn-cs"/>
                        </a:rPr>
                        <a:t>, date </a:t>
                      </a:r>
                      <a:r>
                        <a:rPr lang="en-US" sz="1800" b="0" i="0" kern="1200" dirty="0" err="1" smtClean="0">
                          <a:solidFill>
                            <a:schemeClr val="tx1"/>
                          </a:solidFill>
                          <a:effectLst/>
                          <a:latin typeface="+mn-lt"/>
                          <a:ea typeface="+mn-ea"/>
                          <a:cs typeface="+mn-cs"/>
                        </a:rPr>
                        <a:t>suplimentare</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teste </a:t>
                      </a:r>
                      <a:r>
                        <a:rPr lang="en-US" sz="1800" b="0" i="0" kern="1200" dirty="0" err="1" smtClean="0">
                          <a:solidFill>
                            <a:schemeClr val="tx1"/>
                          </a:solidFill>
                          <a:effectLst/>
                          <a:latin typeface="+mn-lt"/>
                          <a:ea typeface="+mn-ea"/>
                          <a:cs typeface="+mn-cs"/>
                        </a:rPr>
                        <a:t>implementate</a:t>
                      </a:r>
                      <a:r>
                        <a:rPr lang="en-US" sz="1800" b="0" i="0" kern="1200" dirty="0" smtClean="0">
                          <a:solidFill>
                            <a:schemeClr val="tx1"/>
                          </a:solidFill>
                          <a:effectLst/>
                          <a:latin typeface="+mn-lt"/>
                          <a:ea typeface="+mn-ea"/>
                          <a:cs typeface="+mn-cs"/>
                        </a:rPr>
                        <a:t> hard - </a:t>
                      </a:r>
                      <a:r>
                        <a:rPr lang="en-US" sz="1800" b="0" i="0" kern="1200" dirty="0" err="1" smtClean="0">
                          <a:solidFill>
                            <a:schemeClr val="tx1"/>
                          </a:solidFill>
                          <a:effectLst/>
                          <a:latin typeface="+mn-lt"/>
                          <a:ea typeface="+mn-ea"/>
                          <a:cs typeface="+mn-cs"/>
                        </a:rPr>
                        <a:t>privind</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corectitudinea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accesului</a:t>
                      </a:r>
                      <a:r>
                        <a:rPr lang="en-US" sz="1800" b="0" i="0" kern="1200" dirty="0" smtClean="0">
                          <a:solidFill>
                            <a:schemeClr val="tx1"/>
                          </a:solidFill>
                          <a:effectLst/>
                          <a:latin typeface="+mn-lt"/>
                          <a:ea typeface="+mn-ea"/>
                          <a:cs typeface="+mn-cs"/>
                        </a:rPr>
                        <a:t> la</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memorie</a:t>
                      </a:r>
                      <a:r>
                        <a:rPr lang="en-US" sz="1800" b="0" i="0" kern="1200" dirty="0" smtClean="0">
                          <a:solidFill>
                            <a:schemeClr val="tx1"/>
                          </a:solidFill>
                          <a:effectLst/>
                          <a:latin typeface="+mn-lt"/>
                          <a:ea typeface="+mn-ea"/>
                          <a:cs typeface="+mn-cs"/>
                        </a:rPr>
                        <a:t> : </a:t>
                      </a:r>
                      <a:endParaRPr lang="x-none" sz="1800" b="0" i="0" kern="1200" dirty="0" smtClean="0">
                        <a:solidFill>
                          <a:schemeClr val="tx1"/>
                        </a:solidFill>
                        <a:effectLst/>
                        <a:latin typeface="+mn-lt"/>
                        <a:ea typeface="+mn-ea"/>
                        <a:cs typeface="+mn-cs"/>
                      </a:endParaRPr>
                    </a:p>
                    <a:p>
                      <a:pPr marL="0" indent="0">
                        <a:buFontTx/>
                        <a:buNone/>
                      </a:pP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limita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segmentelor</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separarea</a:t>
                      </a:r>
                      <a:r>
                        <a:rPr lang="en-US" sz="1800" b="0" i="0" kern="1200" dirty="0" smtClean="0">
                          <a:solidFill>
                            <a:schemeClr val="tx1"/>
                          </a:solidFill>
                          <a:effectLst/>
                          <a:latin typeface="+mn-lt"/>
                          <a:ea typeface="+mn-ea"/>
                          <a:cs typeface="+mn-cs"/>
                        </a:rPr>
                        <a:t> task-</a:t>
                      </a:r>
                      <a:r>
                        <a:rPr lang="en-US" sz="1800" b="0" i="0" kern="1200" dirty="0" err="1" smtClean="0">
                          <a:solidFill>
                            <a:schemeClr val="tx1"/>
                          </a:solidFill>
                          <a:effectLst/>
                          <a:latin typeface="+mn-lt"/>
                          <a:ea typeface="+mn-ea"/>
                          <a:cs typeface="+mn-cs"/>
                        </a:rPr>
                        <a:t>urilor</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cele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privilegiate</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validitatea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indicatorilor</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operatiilor</a:t>
                      </a:r>
                      <a:r>
                        <a:rPr lang="en-US" sz="1800" b="0" i="0" kern="1200" dirty="0" smtClean="0">
                          <a:solidFill>
                            <a:schemeClr val="tx1"/>
                          </a:solidFill>
                          <a:effectLst/>
                          <a:latin typeface="+mn-lt"/>
                          <a:ea typeface="+mn-ea"/>
                          <a:cs typeface="+mn-cs"/>
                        </a:rPr>
                        <a:t> cu </a:t>
                      </a:r>
                      <a:r>
                        <a:rPr lang="en-US" sz="1800" b="0" i="0" kern="1200" dirty="0" err="1" smtClean="0">
                          <a:solidFill>
                            <a:schemeClr val="tx1"/>
                          </a:solidFill>
                          <a:effectLst/>
                          <a:latin typeface="+mn-lt"/>
                          <a:ea typeface="+mn-ea"/>
                          <a:cs typeface="+mn-cs"/>
                        </a:rPr>
                        <a:t>subrutine</a:t>
                      </a:r>
                      <a:r>
                        <a:rPr lang="en-US" dirty="0" smtClean="0"/>
                        <a:t> </a:t>
                      </a:r>
                      <a:br>
                        <a:rPr lang="en-US" dirty="0" smtClean="0"/>
                      </a:br>
                      <a:endParaRPr lang="en-US" dirty="0"/>
                    </a:p>
                  </a:txBody>
                  <a:tcPr/>
                </a:tc>
                <a:extLst>
                  <a:ext uri="{0D108BD9-81ED-4DB2-BD59-A6C34878D82A}">
                    <a16:rowId xmlns:a16="http://schemas.microsoft.com/office/drawing/2014/main" xmlns="" val="1835080839"/>
                  </a:ext>
                </a:extLst>
              </a:tr>
              <a:tr h="370840">
                <a:tc>
                  <a:txBody>
                    <a:bodyPr/>
                    <a:lstStyle/>
                    <a:p>
                      <a:endParaRPr lang="en-US" dirty="0"/>
                    </a:p>
                  </a:txBody>
                  <a:tcPr/>
                </a:tc>
                <a:tc>
                  <a:txBody>
                    <a:bodyPr/>
                    <a:lstStyle/>
                    <a:p>
                      <a:r>
                        <a:rPr lang="en-US" sz="1800" b="0" i="0" kern="1200" dirty="0" smtClean="0">
                          <a:solidFill>
                            <a:schemeClr val="tx1"/>
                          </a:solidFill>
                          <a:effectLst/>
                          <a:latin typeface="+mn-lt"/>
                          <a:ea typeface="+mn-ea"/>
                          <a:cs typeface="+mn-cs"/>
                        </a:rPr>
                        <a:t>386</a:t>
                      </a:r>
                      <a:r>
                        <a:rPr lang="en-US" dirty="0" smtClean="0"/>
                        <a:t> </a:t>
                      </a:r>
                      <a:br>
                        <a:rPr lang="en-US" dirty="0" smtClean="0"/>
                      </a:br>
                      <a:endParaRPr lang="en-US" dirty="0"/>
                    </a:p>
                  </a:txBody>
                  <a:tcPr/>
                </a:tc>
                <a:tc>
                  <a:txBody>
                    <a:bodyPr/>
                    <a:lstStyle/>
                    <a:p>
                      <a:r>
                        <a:rPr lang="it-IT" sz="1800" b="0" i="0" kern="1200" dirty="0" smtClean="0">
                          <a:solidFill>
                            <a:schemeClr val="tx1"/>
                          </a:solidFill>
                          <a:effectLst/>
                          <a:latin typeface="+mn-lt"/>
                          <a:ea typeface="+mn-ea"/>
                          <a:cs typeface="+mn-cs"/>
                        </a:rPr>
                        <a:t>- viteza mai mare</a:t>
                      </a:r>
                      <a:br>
                        <a:rPr lang="it-IT" sz="1800" b="0" i="0" kern="1200" dirty="0" smtClean="0">
                          <a:solidFill>
                            <a:schemeClr val="tx1"/>
                          </a:solidFill>
                          <a:effectLst/>
                          <a:latin typeface="+mn-lt"/>
                          <a:ea typeface="+mn-ea"/>
                          <a:cs typeface="+mn-cs"/>
                        </a:rPr>
                      </a:br>
                      <a:r>
                        <a:rPr lang="it-IT" sz="1800" b="0" i="0" kern="1200" dirty="0" smtClean="0">
                          <a:solidFill>
                            <a:schemeClr val="tx1"/>
                          </a:solidFill>
                          <a:effectLst/>
                          <a:latin typeface="+mn-lt"/>
                          <a:ea typeface="+mn-ea"/>
                          <a:cs typeface="+mn-cs"/>
                        </a:rPr>
                        <a:t>- facilitati de optimizare in regim multitasking si suport SO</a:t>
                      </a:r>
                      <a:br>
                        <a:rPr lang="it-IT" sz="1800" b="0" i="0" kern="1200" dirty="0" smtClean="0">
                          <a:solidFill>
                            <a:schemeClr val="tx1"/>
                          </a:solidFill>
                          <a:effectLst/>
                          <a:latin typeface="+mn-lt"/>
                          <a:ea typeface="+mn-ea"/>
                          <a:cs typeface="+mn-cs"/>
                        </a:rPr>
                      </a:br>
                      <a:r>
                        <a:rPr lang="it-IT" sz="1800" b="0" i="0" kern="1200" dirty="0" smtClean="0">
                          <a:solidFill>
                            <a:schemeClr val="tx1"/>
                          </a:solidFill>
                          <a:effectLst/>
                          <a:latin typeface="+mn-lt"/>
                          <a:ea typeface="+mn-ea"/>
                          <a:cs typeface="+mn-cs"/>
                        </a:rPr>
                        <a:t>- spatiu de adresare marit</a:t>
                      </a:r>
                      <a:br>
                        <a:rPr lang="it-IT" sz="1800" b="0" i="0" kern="1200" dirty="0" smtClean="0">
                          <a:solidFill>
                            <a:schemeClr val="tx1"/>
                          </a:solidFill>
                          <a:effectLst/>
                          <a:latin typeface="+mn-lt"/>
                          <a:ea typeface="+mn-ea"/>
                          <a:cs typeface="+mn-cs"/>
                        </a:rPr>
                      </a:br>
                      <a:r>
                        <a:rPr lang="it-IT" sz="1800" b="0" i="0" kern="1200" dirty="0" smtClean="0">
                          <a:solidFill>
                            <a:schemeClr val="tx1"/>
                          </a:solidFill>
                          <a:effectLst/>
                          <a:latin typeface="+mn-lt"/>
                          <a:ea typeface="+mn-ea"/>
                          <a:cs typeface="+mn-cs"/>
                        </a:rPr>
                        <a:t>- posibilitati de testare si depanare</a:t>
                      </a:r>
                      <a:r>
                        <a:rPr lang="it-IT" dirty="0" smtClean="0"/>
                        <a:t> </a:t>
                      </a:r>
                      <a:endParaRPr lang="en-US" dirty="0"/>
                    </a:p>
                  </a:txBody>
                  <a:tcPr/>
                </a:tc>
                <a:extLst>
                  <a:ext uri="{0D108BD9-81ED-4DB2-BD59-A6C34878D82A}">
                    <a16:rowId xmlns:a16="http://schemas.microsoft.com/office/drawing/2014/main" xmlns="" val="1359940459"/>
                  </a:ext>
                </a:extLst>
              </a:tr>
              <a:tr h="370840">
                <a:tc>
                  <a:txBody>
                    <a:bodyPr/>
                    <a:lstStyle/>
                    <a:p>
                      <a:endParaRPr lang="en-US"/>
                    </a:p>
                  </a:txBody>
                  <a:tcPr/>
                </a:tc>
                <a:tc>
                  <a:txBody>
                    <a:bodyPr/>
                    <a:lstStyle/>
                    <a:p>
                      <a:r>
                        <a:rPr lang="en-US" sz="1800" b="0" i="0" kern="1200" dirty="0" smtClean="0">
                          <a:solidFill>
                            <a:schemeClr val="tx1"/>
                          </a:solidFill>
                          <a:effectLst/>
                          <a:latin typeface="+mn-lt"/>
                          <a:ea typeface="+mn-ea"/>
                          <a:cs typeface="+mn-cs"/>
                        </a:rPr>
                        <a:t>486</a:t>
                      </a:r>
                      <a:r>
                        <a:rPr lang="en-US" dirty="0" smtClean="0"/>
                        <a:t> </a:t>
                      </a:r>
                      <a:br>
                        <a:rPr lang="en-US" dirty="0" smtClean="0"/>
                      </a:br>
                      <a:endParaRPr lang="en-US" dirty="0"/>
                    </a:p>
                  </a:txBody>
                  <a:tcPr/>
                </a:tc>
                <a:tc>
                  <a:txBody>
                    <a:bodyPr/>
                    <a:lstStyle/>
                    <a:p>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conducta</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execuţie</a:t>
                      </a:r>
                      <a:r>
                        <a:rPr lang="en-US" sz="1800" b="0" i="0" kern="1200" dirty="0" smtClean="0">
                          <a:solidFill>
                            <a:schemeClr val="tx1"/>
                          </a:solidFill>
                          <a:effectLst/>
                          <a:latin typeface="+mn-lt"/>
                          <a:ea typeface="+mn-ea"/>
                          <a:cs typeface="+mn-cs"/>
                        </a:rPr>
                        <a:t> (pipeline)</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cache </a:t>
                      </a:r>
                      <a:r>
                        <a:rPr lang="en-US" sz="1800" b="0" i="0" kern="1200" dirty="0" err="1" smtClean="0">
                          <a:solidFill>
                            <a:schemeClr val="tx1"/>
                          </a:solidFill>
                          <a:effectLst/>
                          <a:latin typeface="+mn-lt"/>
                          <a:ea typeface="+mn-ea"/>
                          <a:cs typeface="+mn-cs"/>
                        </a:rPr>
                        <a:t>pentru</a:t>
                      </a:r>
                      <a:r>
                        <a:rPr lang="en-US" sz="1800" b="0" i="0" kern="1200" dirty="0" smtClean="0">
                          <a:solidFill>
                            <a:schemeClr val="tx1"/>
                          </a:solidFill>
                          <a:effectLst/>
                          <a:latin typeface="+mn-lt"/>
                          <a:ea typeface="+mn-ea"/>
                          <a:cs typeface="+mn-cs"/>
                        </a:rPr>
                        <a:t> date</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coprocesor</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aritmetic</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a:t>
                      </a:r>
                      <a:r>
                        <a:rPr lang="en-US" sz="1800" b="0" i="0" kern="1200" dirty="0" smtClean="0">
                          <a:solidFill>
                            <a:schemeClr val="tx1"/>
                          </a:solidFill>
                          <a:effectLst/>
                          <a:latin typeface="+mn-lt"/>
                          <a:ea typeface="+mn-ea"/>
                          <a:cs typeface="+mn-cs"/>
                        </a:rPr>
                        <a:t> chip</a:t>
                      </a:r>
                      <a:r>
                        <a:rPr lang="en-US" dirty="0" smtClean="0"/>
                        <a:t> </a:t>
                      </a:r>
                      <a:endParaRPr lang="en-US" dirty="0"/>
                    </a:p>
                  </a:txBody>
                  <a:tcPr/>
                </a:tc>
                <a:extLst>
                  <a:ext uri="{0D108BD9-81ED-4DB2-BD59-A6C34878D82A}">
                    <a16:rowId xmlns:a16="http://schemas.microsoft.com/office/drawing/2014/main" xmlns="" val="995863733"/>
                  </a:ext>
                </a:extLst>
              </a:tr>
            </a:tbl>
          </a:graphicData>
        </a:graphic>
      </p:graphicFrame>
    </p:spTree>
    <p:extLst>
      <p:ext uri="{BB962C8B-B14F-4D97-AF65-F5344CB8AC3E}">
        <p14:creationId xmlns:p14="http://schemas.microsoft.com/office/powerpoint/2010/main" val="30913478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4079383692"/>
              </p:ext>
            </p:extLst>
          </p:nvPr>
        </p:nvGraphicFramePr>
        <p:xfrm>
          <a:off x="76452" y="369332"/>
          <a:ext cx="11991818" cy="5852160"/>
        </p:xfrm>
        <a:graphic>
          <a:graphicData uri="http://schemas.openxmlformats.org/drawingml/2006/table">
            <a:tbl>
              <a:tblPr firstRow="1" bandRow="1">
                <a:tableStyleId>{5940675A-B579-460E-94D1-54222C63F5DA}</a:tableStyleId>
              </a:tblPr>
              <a:tblGrid>
                <a:gridCol w="1089260">
                  <a:extLst>
                    <a:ext uri="{9D8B030D-6E8A-4147-A177-3AD203B41FA5}">
                      <a16:colId xmlns:a16="http://schemas.microsoft.com/office/drawing/2014/main" xmlns="" val="3728640639"/>
                    </a:ext>
                  </a:extLst>
                </a:gridCol>
                <a:gridCol w="1003634">
                  <a:extLst>
                    <a:ext uri="{9D8B030D-6E8A-4147-A177-3AD203B41FA5}">
                      <a16:colId xmlns:a16="http://schemas.microsoft.com/office/drawing/2014/main" xmlns="" val="3566058201"/>
                    </a:ext>
                  </a:extLst>
                </a:gridCol>
                <a:gridCol w="9898924">
                  <a:extLst>
                    <a:ext uri="{9D8B030D-6E8A-4147-A177-3AD203B41FA5}">
                      <a16:colId xmlns:a16="http://schemas.microsoft.com/office/drawing/2014/main" xmlns="" val="539895189"/>
                    </a:ext>
                  </a:extLst>
                </a:gridCol>
              </a:tblGrid>
              <a:tr h="370840">
                <a:tc>
                  <a:txBody>
                    <a:bodyPr/>
                    <a:lstStyle/>
                    <a:p>
                      <a:endParaRPr lang="en-US" dirty="0"/>
                    </a:p>
                  </a:txBody>
                  <a:tcPr/>
                </a:tc>
                <a:tc>
                  <a:txBody>
                    <a:bodyPr/>
                    <a:lstStyle/>
                    <a:p>
                      <a:r>
                        <a:rPr lang="en-US" sz="1800" b="0" i="0" kern="1200" dirty="0" smtClean="0">
                          <a:solidFill>
                            <a:schemeClr val="tx1"/>
                          </a:solidFill>
                          <a:effectLst/>
                          <a:latin typeface="+mn-lt"/>
                          <a:ea typeface="+mn-ea"/>
                          <a:cs typeface="+mn-cs"/>
                        </a:rPr>
                        <a:t>Pentium</a:t>
                      </a:r>
                      <a:r>
                        <a:rPr lang="en-US" dirty="0" smtClean="0"/>
                        <a:t> </a:t>
                      </a:r>
                      <a:endParaRPr lang="en-US" dirty="0"/>
                    </a:p>
                  </a:txBody>
                  <a:tcPr/>
                </a:tc>
                <a:tc>
                  <a:txBody>
                    <a:bodyPr/>
                    <a:lstStyle/>
                    <a:p>
                      <a:r>
                        <a:rPr lang="it-IT" sz="1800" b="0" i="0" kern="1200" dirty="0" smtClean="0">
                          <a:solidFill>
                            <a:schemeClr val="tx1"/>
                          </a:solidFill>
                          <a:effectLst/>
                          <a:latin typeface="+mn-lt"/>
                          <a:ea typeface="+mn-ea"/>
                          <a:cs typeface="+mn-cs"/>
                        </a:rPr>
                        <a:t>- integrare inalta (3 milioane tranzistori si trasee ≈ 0,5 µm)</a:t>
                      </a:r>
                      <a:r>
                        <a:rPr lang="it-IT" dirty="0" smtClean="0"/>
                        <a:t> </a:t>
                      </a:r>
                      <a:br>
                        <a:rPr lang="it-IT" dirty="0" smtClean="0"/>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arhitectura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superscalara</a:t>
                      </a:r>
                      <a:r>
                        <a:rPr lang="en-US" sz="1800" b="0" i="0" kern="1200" dirty="0" smtClean="0">
                          <a:solidFill>
                            <a:schemeClr val="tx1"/>
                          </a:solidFill>
                          <a:effectLst/>
                          <a:latin typeface="+mn-lt"/>
                          <a:ea typeface="+mn-ea"/>
                          <a:cs typeface="+mn-cs"/>
                        </a:rPr>
                        <a:t> – </a:t>
                      </a:r>
                      <a:r>
                        <a:rPr lang="en-US" sz="1800" b="0" i="0" kern="1200" dirty="0" err="1" smtClean="0">
                          <a:solidFill>
                            <a:schemeClr val="tx1"/>
                          </a:solidFill>
                          <a:effectLst/>
                          <a:latin typeface="+mn-lt"/>
                          <a:ea typeface="+mn-ea"/>
                          <a:cs typeface="+mn-cs"/>
                        </a:rPr>
                        <a:t>prin</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executarea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instructiunilor</a:t>
                      </a:r>
                      <a:r>
                        <a:rPr lang="en-US" sz="1800" b="0" i="0" kern="1200" dirty="0" smtClean="0">
                          <a:solidFill>
                            <a:schemeClr val="tx1"/>
                          </a:solidFill>
                          <a:effectLst/>
                          <a:latin typeface="+mn-lt"/>
                          <a:ea typeface="+mn-ea"/>
                          <a:cs typeface="+mn-cs"/>
                        </a:rPr>
                        <a:t> cu</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tehnologie</a:t>
                      </a:r>
                      <a:r>
                        <a:rPr lang="en-US" sz="1800" b="0" i="0" kern="1200" dirty="0" smtClean="0">
                          <a:solidFill>
                            <a:schemeClr val="tx1"/>
                          </a:solidFill>
                          <a:effectLst/>
                          <a:latin typeface="+mn-lt"/>
                          <a:ea typeface="+mn-ea"/>
                          <a:cs typeface="+mn-cs"/>
                        </a:rPr>
                        <a:t> pipeline</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2 </a:t>
                      </a:r>
                      <a:r>
                        <a:rPr lang="en-US" sz="1800" b="0" i="0" kern="1200" dirty="0" err="1" smtClean="0">
                          <a:solidFill>
                            <a:schemeClr val="tx1"/>
                          </a:solidFill>
                          <a:effectLst/>
                          <a:latin typeface="+mn-lt"/>
                          <a:ea typeface="+mn-ea"/>
                          <a:cs typeface="+mn-cs"/>
                        </a:rPr>
                        <a:t>conducte</a:t>
                      </a:r>
                      <a:r>
                        <a:rPr lang="en-US" sz="1800" b="0" i="0" kern="1200" dirty="0" smtClean="0">
                          <a:solidFill>
                            <a:schemeClr val="tx1"/>
                          </a:solidFill>
                          <a:effectLst/>
                          <a:latin typeface="+mn-lt"/>
                          <a:ea typeface="+mn-ea"/>
                          <a:cs typeface="+mn-cs"/>
                        </a:rPr>
                        <a:t> in 5 </a:t>
                      </a:r>
                      <a:r>
                        <a:rPr lang="en-US" sz="1800" b="0" i="0" kern="1200" dirty="0" err="1" smtClean="0">
                          <a:solidFill>
                            <a:schemeClr val="tx1"/>
                          </a:solidFill>
                          <a:effectLst/>
                          <a:latin typeface="+mn-lt"/>
                          <a:ea typeface="+mn-ea"/>
                          <a:cs typeface="+mn-cs"/>
                        </a:rPr>
                        <a:t>trepte</a:t>
                      </a:r>
                      <a:r>
                        <a:rPr lang="en-US" sz="1800" b="0" i="0" kern="1200" dirty="0" smtClean="0">
                          <a:solidFill>
                            <a:schemeClr val="tx1"/>
                          </a:solidFill>
                          <a:effectLst/>
                          <a:latin typeface="+mn-lt"/>
                          <a:ea typeface="+mn-ea"/>
                          <a:cs typeface="+mn-cs"/>
                        </a:rPr>
                        <a:t> → </a:t>
                      </a:r>
                      <a:r>
                        <a:rPr lang="en-US" sz="1800" b="0" i="0" kern="1200" dirty="0" err="1" smtClean="0">
                          <a:solidFill>
                            <a:schemeClr val="tx1"/>
                          </a:solidFill>
                          <a:effectLst/>
                          <a:latin typeface="+mn-lt"/>
                          <a:ea typeface="+mn-ea"/>
                          <a:cs typeface="+mn-cs"/>
                        </a:rPr>
                        <a:t>prefetch</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de code1</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de code2</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executie</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writeback</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mai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multe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instructiuni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ciclu</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instructiuni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sunt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executate</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anumite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instructiuni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sunt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cablate</a:t>
                      </a:r>
                      <a:r>
                        <a:rPr lang="en-US" sz="1800" b="0" i="0" kern="1200" dirty="0" smtClean="0">
                          <a:solidFill>
                            <a:schemeClr val="tx1"/>
                          </a:solidFill>
                          <a:effectLst/>
                          <a:latin typeface="+mn-lt"/>
                          <a:ea typeface="+mn-ea"/>
                          <a:cs typeface="+mn-cs"/>
                        </a:rPr>
                        <a:t> nu </a:t>
                      </a:r>
                      <a:r>
                        <a:rPr lang="en-US" sz="1800" b="0" i="0" kern="1200" dirty="0" err="1" smtClean="0">
                          <a:solidFill>
                            <a:schemeClr val="tx1"/>
                          </a:solidFill>
                          <a:effectLst/>
                          <a:latin typeface="+mn-lt"/>
                          <a:ea typeface="+mn-ea"/>
                          <a:cs typeface="+mn-cs"/>
                        </a:rPr>
                        <a:t>microcodate</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cache </a:t>
                      </a:r>
                      <a:r>
                        <a:rPr lang="en-US" sz="1800" b="0" i="0" kern="1200" dirty="0" err="1" smtClean="0">
                          <a:solidFill>
                            <a:schemeClr val="tx1"/>
                          </a:solidFill>
                          <a:effectLst/>
                          <a:latin typeface="+mn-lt"/>
                          <a:ea typeface="+mn-ea"/>
                          <a:cs typeface="+mn-cs"/>
                        </a:rPr>
                        <a:t>suportat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pentru</a:t>
                      </a:r>
                      <a:r>
                        <a:rPr lang="en-US" sz="1800" b="0" i="0" kern="1200" dirty="0" smtClean="0">
                          <a:solidFill>
                            <a:schemeClr val="tx1"/>
                          </a:solidFill>
                          <a:effectLst/>
                          <a:latin typeface="+mn-lt"/>
                          <a:ea typeface="+mn-ea"/>
                          <a:cs typeface="+mn-cs"/>
                        </a:rPr>
                        <a:t> cod </a:t>
                      </a:r>
                      <a:r>
                        <a:rPr lang="en-US" sz="1800" b="0" i="0" kern="1200" dirty="0" err="1" smtClean="0">
                          <a:solidFill>
                            <a:schemeClr val="tx1"/>
                          </a:solidFill>
                          <a:effectLst/>
                          <a:latin typeface="+mn-lt"/>
                          <a:ea typeface="+mn-ea"/>
                          <a:cs typeface="+mn-cs"/>
                        </a:rPr>
                        <a:t>si</a:t>
                      </a:r>
                      <a:r>
                        <a:rPr lang="en-US" sz="1800" b="0" i="0" kern="1200" dirty="0" smtClean="0">
                          <a:solidFill>
                            <a:schemeClr val="tx1"/>
                          </a:solidFill>
                          <a:effectLst/>
                          <a:latin typeface="+mn-lt"/>
                          <a:ea typeface="+mn-ea"/>
                          <a:cs typeface="+mn-cs"/>
                        </a:rPr>
                        <a:t> date de cate 8 </a:t>
                      </a:r>
                      <a:r>
                        <a:rPr lang="en-US" sz="1800" b="0" i="0" kern="1200" dirty="0" err="1" smtClean="0">
                          <a:solidFill>
                            <a:schemeClr val="tx1"/>
                          </a:solidFill>
                          <a:effectLst/>
                          <a:latin typeface="+mn-lt"/>
                          <a:ea typeface="+mn-ea"/>
                          <a:cs typeface="+mn-cs"/>
                        </a:rPr>
                        <a:t>Koct</a:t>
                      </a:r>
                      <a:r>
                        <a:rPr lang="en-US" sz="1800" b="0" i="0" kern="1200" dirty="0" smtClean="0">
                          <a:solidFill>
                            <a:schemeClr val="tx1"/>
                          </a:solidFill>
                          <a:effectLst/>
                          <a:latin typeface="+mn-lt"/>
                          <a:ea typeface="+mn-ea"/>
                          <a:cs typeface="+mn-cs"/>
                        </a:rPr>
                        <a:t>. – </a:t>
                      </a:r>
                      <a:r>
                        <a:rPr lang="en-US" sz="1800" b="0" i="0" kern="1200" dirty="0" err="1" smtClean="0">
                          <a:solidFill>
                            <a:schemeClr val="tx1"/>
                          </a:solidFill>
                          <a:effectLst/>
                          <a:latin typeface="+mn-lt"/>
                          <a:ea typeface="+mn-ea"/>
                          <a:cs typeface="+mn-cs"/>
                        </a:rPr>
                        <a:t>ascoiative</a:t>
                      </a: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cu 2 </a:t>
                      </a:r>
                      <a:r>
                        <a:rPr lang="en-US" sz="1800" b="0" i="0" kern="1200" dirty="0" err="1" smtClean="0">
                          <a:solidFill>
                            <a:schemeClr val="tx1"/>
                          </a:solidFill>
                          <a:effectLst/>
                          <a:latin typeface="+mn-lt"/>
                          <a:ea typeface="+mn-ea"/>
                          <a:cs typeface="+mn-cs"/>
                        </a:rPr>
                        <a:t>cai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pentru</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cautarea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datelor</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a:t>
                      </a:r>
                      <a:r>
                        <a:rPr lang="en-US" sz="1800" b="0" i="0" kern="1200" dirty="0" smtClean="0">
                          <a:solidFill>
                            <a:schemeClr val="tx1"/>
                          </a:solidFill>
                          <a:effectLst/>
                          <a:latin typeface="+mn-lt"/>
                          <a:ea typeface="+mn-ea"/>
                          <a:cs typeface="+mn-cs"/>
                        </a:rPr>
                        <a:t> 32 </a:t>
                      </a:r>
                      <a:r>
                        <a:rPr lang="en-US" sz="1800" b="0" i="0" kern="1200" dirty="0" err="1" smtClean="0">
                          <a:solidFill>
                            <a:schemeClr val="tx1"/>
                          </a:solidFill>
                          <a:effectLst/>
                          <a:latin typeface="+mn-lt"/>
                          <a:ea typeface="+mn-ea"/>
                          <a:cs typeface="+mn-cs"/>
                        </a:rPr>
                        <a:t>biti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fara</a:t>
                      </a:r>
                      <a:r>
                        <a:rPr lang="en-US" sz="1800" b="0" i="0" kern="1200" dirty="0" smtClean="0">
                          <a:solidFill>
                            <a:schemeClr val="tx1"/>
                          </a:solidFill>
                          <a:effectLst/>
                          <a:latin typeface="+mn-lt"/>
                          <a:ea typeface="+mn-ea"/>
                          <a:cs typeface="+mn-cs"/>
                        </a:rPr>
                        <a:t> a </a:t>
                      </a:r>
                      <a:r>
                        <a:rPr lang="en-US" sz="1800" b="0" i="0" kern="1200" dirty="0" err="1" smtClean="0">
                          <a:solidFill>
                            <a:schemeClr val="tx1"/>
                          </a:solidFill>
                          <a:effectLst/>
                          <a:latin typeface="+mn-lt"/>
                          <a:ea typeface="+mn-ea"/>
                          <a:cs typeface="+mn-cs"/>
                        </a:rPr>
                        <a:t>baleia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intreaga</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memorie</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cache de date – </a:t>
                      </a:r>
                      <a:r>
                        <a:rPr lang="en-US" sz="1800" b="0" i="0" kern="1200" dirty="0" err="1" smtClean="0">
                          <a:solidFill>
                            <a:schemeClr val="tx1"/>
                          </a:solidFill>
                          <a:effectLst/>
                          <a:latin typeface="+mn-lt"/>
                          <a:ea typeface="+mn-ea"/>
                          <a:cs typeface="+mn-cs"/>
                        </a:rPr>
                        <a:t>foloseste</a:t>
                      </a:r>
                      <a:r>
                        <a:rPr lang="en-US" sz="1800" b="0" i="0" kern="1200" dirty="0" smtClean="0">
                          <a:solidFill>
                            <a:schemeClr val="tx1"/>
                          </a:solidFill>
                          <a:effectLst/>
                          <a:latin typeface="+mn-lt"/>
                          <a:ea typeface="+mn-ea"/>
                          <a:cs typeface="+mn-cs"/>
                        </a:rPr>
                        <a:t> 2 </a:t>
                      </a:r>
                      <a:r>
                        <a:rPr lang="en-US" sz="1800" b="0" i="0" kern="1200" dirty="0" err="1" smtClean="0">
                          <a:solidFill>
                            <a:schemeClr val="tx1"/>
                          </a:solidFill>
                          <a:effectLst/>
                          <a:latin typeface="+mn-lt"/>
                          <a:ea typeface="+mn-ea"/>
                          <a:cs typeface="+mn-cs"/>
                        </a:rPr>
                        <a:t>tehnici</a:t>
                      </a:r>
                      <a:r>
                        <a:rPr lang="en-US" sz="1800" b="0" i="0" kern="1200" dirty="0" smtClean="0">
                          <a:solidFill>
                            <a:schemeClr val="tx1"/>
                          </a:solidFill>
                          <a:effectLst/>
                          <a:latin typeface="+mn-lt"/>
                          <a:ea typeface="+mn-ea"/>
                          <a:cs typeface="+mn-cs"/>
                        </a:rPr>
                        <a:t>:</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writeback</a:t>
                      </a:r>
                      <a:r>
                        <a:rPr lang="en-US" sz="1800" b="0" i="0" kern="1200" dirty="0" smtClean="0">
                          <a:solidFill>
                            <a:schemeClr val="tx1"/>
                          </a:solidFill>
                          <a:effectLst/>
                          <a:latin typeface="+mn-lt"/>
                          <a:ea typeface="+mn-ea"/>
                          <a:cs typeface="+mn-cs"/>
                        </a:rPr>
                        <a:t> – </a:t>
                      </a:r>
                      <a:r>
                        <a:rPr lang="en-US" sz="1800" b="0" i="0" kern="1200" dirty="0" err="1" smtClean="0">
                          <a:solidFill>
                            <a:schemeClr val="tx1"/>
                          </a:solidFill>
                          <a:effectLst/>
                          <a:latin typeface="+mn-lt"/>
                          <a:ea typeface="+mn-ea"/>
                          <a:cs typeface="+mn-cs"/>
                        </a:rPr>
                        <a:t>ce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transfera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datele</a:t>
                      </a:r>
                      <a:r>
                        <a:rPr lang="en-US" sz="1800" b="0" i="0" kern="1200" dirty="0" smtClean="0">
                          <a:solidFill>
                            <a:schemeClr val="tx1"/>
                          </a:solidFill>
                          <a:effectLst/>
                          <a:latin typeface="+mn-lt"/>
                          <a:ea typeface="+mn-ea"/>
                          <a:cs typeface="+mn-cs"/>
                        </a:rPr>
                        <a:t> in </a:t>
                      </a:r>
                      <a:r>
                        <a:rPr lang="en-US" sz="1800" b="0" i="0" kern="1200" dirty="0" err="1" smtClean="0">
                          <a:solidFill>
                            <a:schemeClr val="tx1"/>
                          </a:solidFill>
                          <a:effectLst/>
                          <a:latin typeface="+mn-lt"/>
                          <a:ea typeface="+mn-ea"/>
                          <a:cs typeface="+mn-cs"/>
                        </a:rPr>
                        <a:t>memoria</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principala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numai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cand</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sunt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solicitate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prin</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metoda</a:t>
                      </a:r>
                      <a:r>
                        <a:rPr lang="en-US" sz="1800" b="0" i="0" kern="1200" dirty="0" smtClean="0">
                          <a:solidFill>
                            <a:schemeClr val="tx1"/>
                          </a:solidFill>
                          <a:effectLst/>
                          <a:latin typeface="+mn-lt"/>
                          <a:ea typeface="+mn-ea"/>
                          <a:cs typeface="+mn-cs"/>
                        </a:rPr>
                        <a:t> write though –</a:t>
                      </a: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se </a:t>
                      </a:r>
                      <a:r>
                        <a:rPr lang="en-US" sz="1800" b="0" i="0" kern="1200" dirty="0" err="1" smtClean="0">
                          <a:solidFill>
                            <a:schemeClr val="tx1"/>
                          </a:solidFill>
                          <a:effectLst/>
                          <a:latin typeface="+mn-lt"/>
                          <a:ea typeface="+mn-ea"/>
                          <a:cs typeface="+mn-cs"/>
                        </a:rPr>
                        <a:t>transferau</a:t>
                      </a:r>
                      <a:r>
                        <a:rPr lang="en-US" sz="1800" b="0" i="0" kern="1200" dirty="0" smtClean="0">
                          <a:solidFill>
                            <a:schemeClr val="tx1"/>
                          </a:solidFill>
                          <a:effectLst/>
                          <a:latin typeface="+mn-lt"/>
                          <a:ea typeface="+mn-ea"/>
                          <a:cs typeface="+mn-cs"/>
                        </a:rPr>
                        <a:t> de cate </a:t>
                      </a:r>
                      <a:r>
                        <a:rPr lang="en-US" sz="1800" b="0" i="0" kern="1200" dirty="0" err="1" smtClean="0">
                          <a:solidFill>
                            <a:schemeClr val="tx1"/>
                          </a:solidFill>
                          <a:effectLst/>
                          <a:latin typeface="+mn-lt"/>
                          <a:ea typeface="+mn-ea"/>
                          <a:cs typeface="+mn-cs"/>
                        </a:rPr>
                        <a:t>ori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erau</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rescrise</a:t>
                      </a:r>
                      <a:r>
                        <a:rPr lang="en-US" sz="1800" b="0" i="0" kern="1200" dirty="0" smtClean="0">
                          <a:solidFill>
                            <a:schemeClr val="tx1"/>
                          </a:solidFill>
                          <a:effectLst/>
                          <a:latin typeface="+mn-lt"/>
                          <a:ea typeface="+mn-ea"/>
                          <a:cs typeface="+mn-cs"/>
                        </a:rPr>
                        <a:t> in cache ⇒ </a:t>
                      </a:r>
                      <a:r>
                        <a:rPr lang="en-US" sz="1800" b="0" i="0" kern="1200" dirty="0" err="1" smtClean="0">
                          <a:solidFill>
                            <a:schemeClr val="tx1"/>
                          </a:solidFill>
                          <a:effectLst/>
                          <a:latin typeface="+mn-lt"/>
                          <a:ea typeface="+mn-ea"/>
                          <a:cs typeface="+mn-cs"/>
                        </a:rPr>
                        <a:t>performanta</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sistemului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prin</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reducerea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utilizarii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magistralelor</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protocolul</a:t>
                      </a:r>
                      <a:r>
                        <a:rPr lang="en-US" sz="1800" b="0" i="0" kern="1200" dirty="0" smtClean="0">
                          <a:solidFill>
                            <a:schemeClr val="tx1"/>
                          </a:solidFill>
                          <a:effectLst/>
                          <a:latin typeface="+mn-lt"/>
                          <a:ea typeface="+mn-ea"/>
                          <a:cs typeface="+mn-cs"/>
                        </a:rPr>
                        <a:t> MESII (Modified Exclusive Shared</a:t>
                      </a: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Invalid) – </a:t>
                      </a:r>
                      <a:r>
                        <a:rPr lang="en-US" sz="1800" b="0" i="0" kern="1200" dirty="0" err="1" smtClean="0">
                          <a:solidFill>
                            <a:schemeClr val="tx1"/>
                          </a:solidFill>
                          <a:effectLst/>
                          <a:latin typeface="+mn-lt"/>
                          <a:ea typeface="+mn-ea"/>
                          <a:cs typeface="+mn-cs"/>
                        </a:rPr>
                        <a:t>pentru</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consistenta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datelor</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predictia</a:t>
                      </a:r>
                      <a:r>
                        <a:rPr lang="en-US" sz="1800" b="0" i="0" kern="1200" dirty="0" smtClean="0">
                          <a:solidFill>
                            <a:schemeClr val="tx1"/>
                          </a:solidFill>
                          <a:effectLst/>
                          <a:latin typeface="+mn-lt"/>
                          <a:ea typeface="+mn-ea"/>
                          <a:cs typeface="+mn-cs"/>
                        </a:rPr>
                        <a:t> Branch – </a:t>
                      </a:r>
                      <a:r>
                        <a:rPr lang="en-US" sz="1800" b="0" i="0" kern="1200" dirty="0" err="1" smtClean="0">
                          <a:solidFill>
                            <a:schemeClr val="tx1"/>
                          </a:solidFill>
                          <a:effectLst/>
                          <a:latin typeface="+mn-lt"/>
                          <a:ea typeface="+mn-ea"/>
                          <a:cs typeface="+mn-cs"/>
                        </a:rPr>
                        <a:t>ce</a:t>
                      </a:r>
                      <a:r>
                        <a:rPr lang="en-US" sz="1800" b="0" i="0" kern="1200" dirty="0" smtClean="0">
                          <a:solidFill>
                            <a:schemeClr val="tx1"/>
                          </a:solidFill>
                          <a:effectLst/>
                          <a:latin typeface="+mn-lt"/>
                          <a:ea typeface="+mn-ea"/>
                          <a:cs typeface="+mn-cs"/>
                        </a:rPr>
                        <a:t> se </a:t>
                      </a:r>
                      <a:r>
                        <a:rPr lang="en-US" sz="1800" b="0" i="0" kern="1200" dirty="0" err="1" smtClean="0">
                          <a:solidFill>
                            <a:schemeClr val="tx1"/>
                          </a:solidFill>
                          <a:effectLst/>
                          <a:latin typeface="+mn-lt"/>
                          <a:ea typeface="+mn-ea"/>
                          <a:cs typeface="+mn-cs"/>
                        </a:rPr>
                        <a:t>refera</a:t>
                      </a:r>
                      <a:r>
                        <a:rPr lang="en-US" sz="1800" b="0" i="0" kern="1200" dirty="0" smtClean="0">
                          <a:solidFill>
                            <a:schemeClr val="tx1"/>
                          </a:solidFill>
                          <a:effectLst/>
                          <a:latin typeface="+mn-lt"/>
                          <a:ea typeface="+mn-ea"/>
                          <a:cs typeface="+mn-cs"/>
                        </a:rPr>
                        <a:t> la </a:t>
                      </a:r>
                      <a:r>
                        <a:rPr lang="en-US" sz="1800" b="0" i="0" kern="1200" dirty="0" err="1" smtClean="0">
                          <a:solidFill>
                            <a:schemeClr val="tx1"/>
                          </a:solidFill>
                          <a:effectLst/>
                          <a:latin typeface="+mn-lt"/>
                          <a:ea typeface="+mn-ea"/>
                          <a:cs typeface="+mn-cs"/>
                        </a:rPr>
                        <a:t>salturile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pentru</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continuarea</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executiei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unei</a:t>
                      </a:r>
                      <a:r>
                        <a:rPr lang="en-US" sz="1800" b="0" i="0" kern="1200" dirty="0" smtClean="0">
                          <a:solidFill>
                            <a:schemeClr val="tx1"/>
                          </a:solidFill>
                          <a:effectLst/>
                          <a:latin typeface="+mn-lt"/>
                          <a:ea typeface="+mn-ea"/>
                          <a:cs typeface="+mn-cs"/>
                        </a:rPr>
                        <a:t> branch </a:t>
                      </a:r>
                      <a:r>
                        <a:rPr lang="en-US" sz="1800" b="0" i="0" kern="1200" dirty="0" err="1" smtClean="0">
                          <a:solidFill>
                            <a:schemeClr val="tx1"/>
                          </a:solidFill>
                          <a:effectLst/>
                          <a:latin typeface="+mn-lt"/>
                          <a:ea typeface="+mn-ea"/>
                          <a:cs typeface="+mn-cs"/>
                        </a:rPr>
                        <a:t>sau</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iesirea</a:t>
                      </a:r>
                      <a:r>
                        <a:rPr lang="en-US" sz="1800" b="0" i="0" kern="1200" dirty="0" smtClean="0">
                          <a:solidFill>
                            <a:schemeClr val="tx1"/>
                          </a:solidFill>
                          <a:effectLst/>
                          <a:latin typeface="+mn-lt"/>
                          <a:ea typeface="+mn-ea"/>
                          <a:cs typeface="+mn-cs"/>
                        </a:rPr>
                        <a:t> din el </a:t>
                      </a:r>
                      <a:r>
                        <a:rPr lang="en-US" sz="1800" b="0" i="0" kern="1200" dirty="0" err="1" smtClean="0">
                          <a:solidFill>
                            <a:schemeClr val="tx1"/>
                          </a:solidFill>
                          <a:effectLst/>
                          <a:latin typeface="+mn-lt"/>
                          <a:ea typeface="+mn-ea"/>
                          <a:cs typeface="+mn-cs"/>
                        </a:rPr>
                        <a:t>si</a:t>
                      </a:r>
                      <a:r>
                        <a:rPr lang="en-US" sz="1800" b="0" i="0" kern="1200" dirty="0" smtClean="0">
                          <a:solidFill>
                            <a:schemeClr val="tx1"/>
                          </a:solidFill>
                          <a:effectLst/>
                          <a:latin typeface="+mn-lt"/>
                          <a:ea typeface="+mn-ea"/>
                          <a:cs typeface="+mn-cs"/>
                        </a:rPr>
                        <a:t> se </a:t>
                      </a:r>
                      <a:r>
                        <a:rPr lang="en-US" sz="1800" b="0" i="0" kern="1200" dirty="0" err="1" smtClean="0">
                          <a:solidFill>
                            <a:schemeClr val="tx1"/>
                          </a:solidFill>
                          <a:effectLst/>
                          <a:latin typeface="+mn-lt"/>
                          <a:ea typeface="+mn-ea"/>
                          <a:cs typeface="+mn-cs"/>
                        </a:rPr>
                        <a:t>bazeaza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predictia</a:t>
                      </a:r>
                      <a:r>
                        <a:rPr lang="en-US" sz="1800" b="0" i="0" kern="1200" dirty="0" smtClean="0">
                          <a:solidFill>
                            <a:schemeClr val="tx1"/>
                          </a:solidFill>
                          <a:effectLst/>
                          <a:latin typeface="+mn-lt"/>
                          <a:ea typeface="+mn-ea"/>
                          <a:cs typeface="+mn-cs"/>
                        </a:rPr>
                        <a:t> ca branch-</a:t>
                      </a:r>
                      <a:r>
                        <a:rPr lang="en-US" sz="1800" b="0" i="0" kern="1200" dirty="0" err="1" smtClean="0">
                          <a:solidFill>
                            <a:schemeClr val="tx1"/>
                          </a:solidFill>
                          <a:effectLst/>
                          <a:latin typeface="+mn-lt"/>
                          <a:ea typeface="+mn-ea"/>
                          <a:cs typeface="+mn-cs"/>
                        </a:rPr>
                        <a:t>ul</a:t>
                      </a:r>
                      <a:r>
                        <a:rPr lang="en-US" sz="1800" b="0" i="0" kern="1200" dirty="0" smtClean="0">
                          <a:solidFill>
                            <a:schemeClr val="tx1"/>
                          </a:solidFill>
                          <a:effectLst/>
                          <a:latin typeface="+mn-lt"/>
                          <a:ea typeface="+mn-ea"/>
                          <a:cs typeface="+mn-cs"/>
                        </a:rPr>
                        <a:t> anterior se </a:t>
                      </a:r>
                      <a:r>
                        <a:rPr lang="en-US" sz="1800" b="0" i="0" kern="1200" dirty="0" err="1" smtClean="0">
                          <a:solidFill>
                            <a:schemeClr val="tx1"/>
                          </a:solidFill>
                          <a:effectLst/>
                          <a:latin typeface="+mn-lt"/>
                          <a:ea typeface="+mn-ea"/>
                          <a:cs typeface="+mn-cs"/>
                        </a:rPr>
                        <a:t>va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folosi</a:t>
                      </a:r>
                      <a:r>
                        <a:rPr lang="en-US" sz="1800" b="0" i="0" kern="1200" dirty="0" smtClean="0">
                          <a:solidFill>
                            <a:schemeClr val="tx1"/>
                          </a:solidFill>
                          <a:effectLst/>
                          <a:latin typeface="+mn-lt"/>
                          <a:ea typeface="+mn-ea"/>
                          <a:cs typeface="+mn-cs"/>
                        </a:rPr>
                        <a:t> din </a:t>
                      </a:r>
                      <a:r>
                        <a:rPr lang="en-US" sz="1800" b="0" i="0" kern="1200" dirty="0" err="1" smtClean="0">
                          <a:solidFill>
                            <a:schemeClr val="tx1"/>
                          </a:solidFill>
                          <a:effectLst/>
                          <a:latin typeface="+mn-lt"/>
                          <a:ea typeface="+mn-ea"/>
                          <a:cs typeface="+mn-cs"/>
                        </a:rPr>
                        <a:t>nou</a:t>
                      </a:r>
                      <a:r>
                        <a:rPr lang="en-US" sz="1800" b="0" i="0" kern="1200" dirty="0" smtClean="0">
                          <a:solidFill>
                            <a:schemeClr val="tx1"/>
                          </a:solidFill>
                          <a:effectLst/>
                          <a:latin typeface="+mn-lt"/>
                          <a:ea typeface="+mn-ea"/>
                          <a:cs typeface="+mn-cs"/>
                        </a:rPr>
                        <a:t>. Se </a:t>
                      </a:r>
                      <a:r>
                        <a:rPr lang="en-US" sz="1800" b="0" i="0" kern="1200" dirty="0" err="1" smtClean="0">
                          <a:solidFill>
                            <a:schemeClr val="tx1"/>
                          </a:solidFill>
                          <a:effectLst/>
                          <a:latin typeface="+mn-lt"/>
                          <a:ea typeface="+mn-ea"/>
                          <a:cs typeface="+mn-cs"/>
                        </a:rPr>
                        <a:t>folosesc</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doua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buffere</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prefetch</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unul</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realizeaza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prefetch-ul</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pentru</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urmatoarea</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instructiune</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altul</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pentru</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adresa</a:t>
                      </a:r>
                      <a:r>
                        <a:rPr lang="en-US" sz="1800" b="0" i="0" kern="1200" dirty="0" smtClean="0">
                          <a:solidFill>
                            <a:schemeClr val="tx1"/>
                          </a:solidFill>
                          <a:effectLst/>
                          <a:latin typeface="+mn-lt"/>
                          <a:ea typeface="+mn-ea"/>
                          <a:cs typeface="+mn-cs"/>
                        </a:rPr>
                        <a:t> de la </a:t>
                      </a:r>
                      <a:r>
                        <a:rPr lang="en-US" sz="1800" b="0" i="0" kern="1200" dirty="0" err="1" smtClean="0">
                          <a:solidFill>
                            <a:schemeClr val="tx1"/>
                          </a:solidFill>
                          <a:effectLst/>
                          <a:latin typeface="+mn-lt"/>
                          <a:ea typeface="+mn-ea"/>
                          <a:cs typeface="+mn-cs"/>
                        </a:rPr>
                        <a:t>inceputul</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buclei</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endParaRPr lang="en-US" dirty="0"/>
                    </a:p>
                  </a:txBody>
                  <a:tcPr/>
                </a:tc>
                <a:extLst>
                  <a:ext uri="{0D108BD9-81ED-4DB2-BD59-A6C34878D82A}">
                    <a16:rowId xmlns:a16="http://schemas.microsoft.com/office/drawing/2014/main" xmlns="" val="1835080839"/>
                  </a:ext>
                </a:extLst>
              </a:tr>
            </a:tbl>
          </a:graphicData>
        </a:graphic>
      </p:graphicFrame>
    </p:spTree>
    <p:extLst>
      <p:ext uri="{BB962C8B-B14F-4D97-AF65-F5344CB8AC3E}">
        <p14:creationId xmlns:p14="http://schemas.microsoft.com/office/powerpoint/2010/main" val="3033203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3520034201"/>
              </p:ext>
            </p:extLst>
          </p:nvPr>
        </p:nvGraphicFramePr>
        <p:xfrm>
          <a:off x="200182" y="78306"/>
          <a:ext cx="11991818" cy="5029200"/>
        </p:xfrm>
        <a:graphic>
          <a:graphicData uri="http://schemas.openxmlformats.org/drawingml/2006/table">
            <a:tbl>
              <a:tblPr firstRow="1" bandRow="1">
                <a:tableStyleId>{5940675A-B579-460E-94D1-54222C63F5DA}</a:tableStyleId>
              </a:tblPr>
              <a:tblGrid>
                <a:gridCol w="1089260">
                  <a:extLst>
                    <a:ext uri="{9D8B030D-6E8A-4147-A177-3AD203B41FA5}">
                      <a16:colId xmlns:a16="http://schemas.microsoft.com/office/drawing/2014/main" xmlns="" val="3861051552"/>
                    </a:ext>
                  </a:extLst>
                </a:gridCol>
                <a:gridCol w="1003634">
                  <a:extLst>
                    <a:ext uri="{9D8B030D-6E8A-4147-A177-3AD203B41FA5}">
                      <a16:colId xmlns:a16="http://schemas.microsoft.com/office/drawing/2014/main" xmlns="" val="6583343"/>
                    </a:ext>
                  </a:extLst>
                </a:gridCol>
                <a:gridCol w="9898924">
                  <a:extLst>
                    <a:ext uri="{9D8B030D-6E8A-4147-A177-3AD203B41FA5}">
                      <a16:colId xmlns:a16="http://schemas.microsoft.com/office/drawing/2014/main" xmlns="" val="3194704796"/>
                    </a:ext>
                  </a:extLst>
                </a:gridCol>
              </a:tblGrid>
              <a:tr h="370840">
                <a:tc>
                  <a:txBody>
                    <a:bodyPr/>
                    <a:lstStyle/>
                    <a:p>
                      <a:endParaRPr lang="en-US" dirty="0"/>
                    </a:p>
                  </a:txBody>
                  <a:tcPr/>
                </a:tc>
                <a:tc>
                  <a:txBody>
                    <a:bodyPr/>
                    <a:lstStyle/>
                    <a:p>
                      <a:endParaRPr lang="en-US" dirty="0"/>
                    </a:p>
                  </a:txBody>
                  <a:tcPr/>
                </a:tc>
                <a:tc>
                  <a:txBody>
                    <a:bodyPr/>
                    <a:lstStyle/>
                    <a:p>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FPU </a:t>
                      </a:r>
                      <a:r>
                        <a:rPr lang="en-US" sz="1800" b="0" i="0" kern="1200" dirty="0" err="1" smtClean="0">
                          <a:solidFill>
                            <a:schemeClr val="tx1"/>
                          </a:solidFill>
                          <a:effectLst/>
                          <a:latin typeface="+mn-lt"/>
                          <a:ea typeface="+mn-ea"/>
                          <a:cs typeface="+mn-cs"/>
                        </a:rPr>
                        <a:t>incorporat</a:t>
                      </a:r>
                      <a:r>
                        <a:rPr lang="en-US" sz="1800" b="0" i="0" kern="1200" dirty="0" smtClean="0">
                          <a:solidFill>
                            <a:schemeClr val="tx1"/>
                          </a:solidFill>
                          <a:effectLst/>
                          <a:latin typeface="+mn-lt"/>
                          <a:ea typeface="+mn-ea"/>
                          <a:cs typeface="+mn-cs"/>
                        </a:rPr>
                        <a:t> de mare </a:t>
                      </a:r>
                      <a:r>
                        <a:rPr lang="en-US" sz="1800" b="0" i="0" kern="1200" dirty="0" err="1" smtClean="0">
                          <a:solidFill>
                            <a:schemeClr val="tx1"/>
                          </a:solidFill>
                          <a:effectLst/>
                          <a:latin typeface="+mn-lt"/>
                          <a:ea typeface="+mn-ea"/>
                          <a:cs typeface="+mn-cs"/>
                        </a:rPr>
                        <a:t>performanta</a:t>
                      </a:r>
                      <a:r>
                        <a:rPr lang="en-US" sz="1800" b="0" i="0" kern="1200" dirty="0" smtClean="0">
                          <a:solidFill>
                            <a:schemeClr val="tx1"/>
                          </a:solidFill>
                          <a:effectLst/>
                          <a:latin typeface="+mn-lt"/>
                          <a:ea typeface="+mn-ea"/>
                          <a:cs typeface="+mn-cs"/>
                        </a:rPr>
                        <a:t> cu 8 </a:t>
                      </a:r>
                      <a:r>
                        <a:rPr lang="en-US" sz="1800" b="0" i="0" kern="1200" dirty="0" err="1" smtClean="0">
                          <a:solidFill>
                            <a:schemeClr val="tx1"/>
                          </a:solidFill>
                          <a:effectLst/>
                          <a:latin typeface="+mn-lt"/>
                          <a:ea typeface="+mn-ea"/>
                          <a:cs typeface="+mn-cs"/>
                        </a:rPr>
                        <a:t>trepte</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conducta</a:t>
                      </a:r>
                      <a:r>
                        <a:rPr lang="en-US" sz="1800" b="0" i="0" kern="1200" dirty="0" smtClean="0">
                          <a:solidFill>
                            <a:schemeClr val="tx1"/>
                          </a:solidFill>
                          <a:effectLst/>
                          <a:latin typeface="+mn-lt"/>
                          <a:ea typeface="+mn-ea"/>
                          <a:cs typeface="+mn-cs"/>
                        </a:rPr>
                        <a:t> (3</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trepte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pentru</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instructiuni</a:t>
                      </a:r>
                      <a:r>
                        <a:rPr lang="en-US" sz="1800" b="0" i="0" kern="1200" dirty="0" smtClean="0">
                          <a:solidFill>
                            <a:schemeClr val="tx1"/>
                          </a:solidFill>
                          <a:effectLst/>
                          <a:latin typeface="+mn-lt"/>
                          <a:ea typeface="+mn-ea"/>
                          <a:cs typeface="+mn-cs"/>
                        </a:rPr>
                        <a:t> in VM </a:t>
                      </a:r>
                      <a:r>
                        <a:rPr lang="en-US" sz="1800" b="0" i="0" kern="1200" dirty="0" err="1" smtClean="0">
                          <a:solidFill>
                            <a:schemeClr val="tx1"/>
                          </a:solidFill>
                          <a:effectLst/>
                          <a:latin typeface="+mn-lt"/>
                          <a:ea typeface="+mn-ea"/>
                          <a:cs typeface="+mn-cs"/>
                        </a:rPr>
                        <a:t>sunt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adaugate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celor</a:t>
                      </a:r>
                      <a:r>
                        <a:rPr lang="en-US" sz="1800" b="0" i="0" kern="1200" dirty="0" smtClean="0">
                          <a:solidFill>
                            <a:schemeClr val="tx1"/>
                          </a:solidFill>
                          <a:effectLst/>
                          <a:latin typeface="+mn-lt"/>
                          <a:ea typeface="+mn-ea"/>
                          <a:cs typeface="+mn-cs"/>
                        </a:rPr>
                        <a:t> 5 </a:t>
                      </a:r>
                      <a:r>
                        <a:rPr lang="en-US" sz="1800" b="0" i="0" kern="1200" dirty="0" err="1" smtClean="0">
                          <a:solidFill>
                            <a:schemeClr val="tx1"/>
                          </a:solidFill>
                          <a:effectLst/>
                          <a:latin typeface="+mn-lt"/>
                          <a:ea typeface="+mn-ea"/>
                          <a:cs typeface="+mn-cs"/>
                        </a:rPr>
                        <a:t>trepte</a:t>
                      </a:r>
                      <a:r>
                        <a:rPr lang="en-US" sz="1800" b="0" i="0" kern="1200" dirty="0" smtClean="0">
                          <a:solidFill>
                            <a:schemeClr val="tx1"/>
                          </a:solidFill>
                          <a:effectLst/>
                          <a:latin typeface="+mn-lt"/>
                          <a:ea typeface="+mn-ea"/>
                          <a:cs typeface="+mn-cs"/>
                        </a:rPr>
                        <a:t> ale</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conductelor</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intregilor</a:t>
                      </a:r>
                      <a:r>
                        <a:rPr lang="en-US" sz="1800" b="0" i="0" kern="1200" dirty="0" smtClean="0">
                          <a:solidFill>
                            <a:schemeClr val="tx1"/>
                          </a:solidFill>
                          <a:effectLst/>
                          <a:latin typeface="+mn-lt"/>
                          <a:ea typeface="+mn-ea"/>
                          <a:cs typeface="+mn-cs"/>
                        </a:rPr>
                        <a:t>)</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functiile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comune</a:t>
                      </a:r>
                      <a:r>
                        <a:rPr lang="en-US" sz="1800" b="0" i="0" kern="1200" dirty="0" smtClean="0">
                          <a:solidFill>
                            <a:schemeClr val="tx1"/>
                          </a:solidFill>
                          <a:effectLst/>
                          <a:latin typeface="+mn-lt"/>
                          <a:ea typeface="+mn-ea"/>
                          <a:cs typeface="+mn-cs"/>
                        </a:rPr>
                        <a:t> + , *, / </a:t>
                      </a:r>
                      <a:r>
                        <a:rPr lang="en-US" sz="1800" b="0" i="0" kern="1200" dirty="0" err="1" smtClean="0">
                          <a:solidFill>
                            <a:schemeClr val="tx1"/>
                          </a:solidFill>
                          <a:effectLst/>
                          <a:latin typeface="+mn-lt"/>
                          <a:ea typeface="+mn-ea"/>
                          <a:cs typeface="+mn-cs"/>
                        </a:rPr>
                        <a:t>sunt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cablate</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magistrale</a:t>
                      </a:r>
                      <a:r>
                        <a:rPr lang="en-US" sz="1800" b="0" i="0" kern="1200" dirty="0" smtClean="0">
                          <a:solidFill>
                            <a:schemeClr val="tx1"/>
                          </a:solidFill>
                          <a:effectLst/>
                          <a:latin typeface="+mn-lt"/>
                          <a:ea typeface="+mn-ea"/>
                          <a:cs typeface="+mn-cs"/>
                        </a:rPr>
                        <a:t> de date de 64 </a:t>
                      </a:r>
                      <a:r>
                        <a:rPr lang="en-US" sz="1800" b="0" i="0" kern="1200" dirty="0" err="1" smtClean="0">
                          <a:solidFill>
                            <a:schemeClr val="tx1"/>
                          </a:solidFill>
                          <a:effectLst/>
                          <a:latin typeface="+mn-lt"/>
                          <a:ea typeface="+mn-ea"/>
                          <a:cs typeface="+mn-cs"/>
                        </a:rPr>
                        <a:t>biti</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e </a:t>
                      </a:r>
                      <a:r>
                        <a:rPr lang="en-US" sz="1800" b="0" i="0" kern="1200" dirty="0" err="1" smtClean="0">
                          <a:solidFill>
                            <a:schemeClr val="tx1"/>
                          </a:solidFill>
                          <a:effectLst/>
                          <a:latin typeface="+mn-lt"/>
                          <a:ea typeface="+mn-ea"/>
                          <a:cs typeface="+mn-cs"/>
                        </a:rPr>
                        <a:t>implementat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ciclul</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magistrala</a:t>
                      </a:r>
                      <a:r>
                        <a:rPr lang="en-US" sz="1800" b="0" i="0" kern="1200" dirty="0" smtClean="0">
                          <a:solidFill>
                            <a:schemeClr val="tx1"/>
                          </a:solidFill>
                          <a:effectLst/>
                          <a:latin typeface="+mn-lt"/>
                          <a:ea typeface="+mn-ea"/>
                          <a:cs typeface="+mn-cs"/>
                        </a:rPr>
                        <a:t> in </a:t>
                      </a:r>
                      <a:r>
                        <a:rPr lang="en-US" sz="1800" b="0" i="0" kern="1200" dirty="0" err="1" smtClean="0">
                          <a:solidFill>
                            <a:schemeClr val="tx1"/>
                          </a:solidFill>
                          <a:effectLst/>
                          <a:latin typeface="+mn-lt"/>
                          <a:ea typeface="+mn-ea"/>
                          <a:cs typeface="+mn-cs"/>
                        </a:rPr>
                        <a:t>conducta</a:t>
                      </a:r>
                      <a:r>
                        <a:rPr lang="en-US" sz="1800" b="0" i="0" kern="1200" dirty="0" smtClean="0">
                          <a:solidFill>
                            <a:schemeClr val="tx1"/>
                          </a:solidFill>
                          <a:effectLst/>
                          <a:latin typeface="+mn-lt"/>
                          <a:ea typeface="+mn-ea"/>
                          <a:cs typeface="+mn-cs"/>
                        </a:rPr>
                        <a:t> (bus cycle</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pipeling</a:t>
                      </a:r>
                      <a:r>
                        <a:rPr lang="en-US" sz="1800" b="0" i="0" kern="1200" dirty="0" smtClean="0">
                          <a:solidFill>
                            <a:schemeClr val="tx1"/>
                          </a:solidFill>
                          <a:effectLst/>
                          <a:latin typeface="+mn-lt"/>
                          <a:ea typeface="+mn-ea"/>
                          <a:cs typeface="+mn-cs"/>
                        </a:rPr>
                        <a:t>) – </a:t>
                      </a:r>
                      <a:r>
                        <a:rPr lang="en-US" sz="1800" b="0" i="0" kern="1200" dirty="0" err="1" smtClean="0">
                          <a:solidFill>
                            <a:schemeClr val="tx1"/>
                          </a:solidFill>
                          <a:effectLst/>
                          <a:latin typeface="+mn-lt"/>
                          <a:ea typeface="+mn-ea"/>
                          <a:cs typeface="+mn-cs"/>
                        </a:rPr>
                        <a:t>pentru</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cresterea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latimii</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banda</a:t>
                      </a:r>
                      <a:r>
                        <a:rPr lang="en-US" sz="1800" b="0" i="0" kern="1200" dirty="0" smtClean="0">
                          <a:solidFill>
                            <a:schemeClr val="tx1"/>
                          </a:solidFill>
                          <a:effectLst/>
                          <a:latin typeface="+mn-lt"/>
                          <a:ea typeface="+mn-ea"/>
                          <a:cs typeface="+mn-cs"/>
                        </a:rPr>
                        <a:t> a </a:t>
                      </a:r>
                      <a:r>
                        <a:rPr lang="en-US" sz="1800" b="0" i="0" kern="1200" dirty="0" err="1" smtClean="0">
                          <a:solidFill>
                            <a:schemeClr val="tx1"/>
                          </a:solidFill>
                          <a:effectLst/>
                          <a:latin typeface="+mn-lt"/>
                          <a:ea typeface="+mn-ea"/>
                          <a:cs typeface="+mn-cs"/>
                        </a:rPr>
                        <a:t>magistralei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permite</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inceperea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unui</a:t>
                      </a:r>
                      <a:r>
                        <a:rPr lang="en-US" sz="1800" b="0" i="0" kern="1200" dirty="0" smtClean="0">
                          <a:solidFill>
                            <a:schemeClr val="tx1"/>
                          </a:solidFill>
                          <a:effectLst/>
                          <a:latin typeface="+mn-lt"/>
                          <a:ea typeface="+mn-ea"/>
                          <a:cs typeface="+mn-cs"/>
                        </a:rPr>
                        <a:t> al </a:t>
                      </a:r>
                      <a:r>
                        <a:rPr lang="en-US" sz="1800" b="0" i="0" kern="1200" dirty="0" err="1" smtClean="0">
                          <a:solidFill>
                            <a:schemeClr val="tx1"/>
                          </a:solidFill>
                          <a:effectLst/>
                          <a:latin typeface="+mn-lt"/>
                          <a:ea typeface="+mn-ea"/>
                          <a:cs typeface="+mn-cs"/>
                        </a:rPr>
                        <a:t>doilea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ciclu</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cand</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primul</a:t>
                      </a:r>
                      <a:r>
                        <a:rPr lang="en-US" sz="1800" b="0" i="0" kern="1200" dirty="0" smtClean="0">
                          <a:solidFill>
                            <a:schemeClr val="tx1"/>
                          </a:solidFill>
                          <a:effectLst/>
                          <a:latin typeface="+mn-lt"/>
                          <a:ea typeface="+mn-ea"/>
                          <a:cs typeface="+mn-cs"/>
                        </a:rPr>
                        <a:t> nu s-a </a:t>
                      </a:r>
                      <a:r>
                        <a:rPr lang="en-US" sz="1800" b="0" i="0" kern="1200" dirty="0" err="1" smtClean="0">
                          <a:solidFill>
                            <a:schemeClr val="tx1"/>
                          </a:solidFill>
                          <a:effectLst/>
                          <a:latin typeface="+mn-lt"/>
                          <a:ea typeface="+mn-ea"/>
                          <a:cs typeface="+mn-cs"/>
                        </a:rPr>
                        <a:t>terminat</a:t>
                      </a:r>
                      <a:r>
                        <a:rPr lang="en-US" sz="1800" b="0" i="0" kern="1200" dirty="0" smtClean="0">
                          <a:solidFill>
                            <a:schemeClr val="tx1"/>
                          </a:solidFill>
                          <a:effectLst/>
                          <a:latin typeface="+mn-lt"/>
                          <a:ea typeface="+mn-ea"/>
                          <a:cs typeface="+mn-cs"/>
                        </a:rPr>
                        <a:t> ⇒</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memoria</a:t>
                      </a:r>
                      <a:r>
                        <a:rPr lang="en-US" sz="1800" b="0" i="0" kern="1200" dirty="0" smtClean="0">
                          <a:solidFill>
                            <a:schemeClr val="tx1"/>
                          </a:solidFill>
                          <a:effectLst/>
                          <a:latin typeface="+mn-lt"/>
                          <a:ea typeface="+mn-ea"/>
                          <a:cs typeface="+mn-cs"/>
                        </a:rPr>
                        <a:t> are </a:t>
                      </a:r>
                      <a:r>
                        <a:rPr lang="en-US" sz="1800" b="0" i="0" kern="1200" dirty="0" err="1" smtClean="0">
                          <a:solidFill>
                            <a:schemeClr val="tx1"/>
                          </a:solidFill>
                          <a:effectLst/>
                          <a:latin typeface="+mn-lt"/>
                          <a:ea typeface="+mn-ea"/>
                          <a:cs typeface="+mn-cs"/>
                        </a:rPr>
                        <a:t>mai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mult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timp</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pentru</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decodificarea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adresei</a:t>
                      </a:r>
                      <a:r>
                        <a:rPr lang="en-US" sz="1800" b="0" i="0" kern="1200" dirty="0" smtClean="0">
                          <a:solidFill>
                            <a:schemeClr val="tx1"/>
                          </a:solidFill>
                          <a:effectLst/>
                          <a:latin typeface="+mn-lt"/>
                          <a:ea typeface="+mn-ea"/>
                          <a:cs typeface="+mn-cs"/>
                        </a:rPr>
                        <a:t> → se</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poate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folosi</a:t>
                      </a:r>
                      <a:r>
                        <a:rPr lang="en-US" sz="1800" b="0" i="0" kern="1200" dirty="0" smtClean="0">
                          <a:solidFill>
                            <a:schemeClr val="tx1"/>
                          </a:solidFill>
                          <a:effectLst/>
                          <a:latin typeface="+mn-lt"/>
                          <a:ea typeface="+mn-ea"/>
                          <a:cs typeface="+mn-cs"/>
                        </a:rPr>
                        <a:t> cu </a:t>
                      </a:r>
                      <a:r>
                        <a:rPr lang="en-US" sz="1800" b="0" i="0" kern="1200" dirty="0" err="1" smtClean="0">
                          <a:solidFill>
                            <a:schemeClr val="tx1"/>
                          </a:solidFill>
                          <a:effectLst/>
                          <a:latin typeface="+mn-lt"/>
                          <a:ea typeface="+mn-ea"/>
                          <a:cs typeface="+mn-cs"/>
                        </a:rPr>
                        <a:t>componente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mai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lente</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are 2 </a:t>
                      </a:r>
                      <a:r>
                        <a:rPr lang="en-US" sz="1800" b="0" i="0" kern="1200" dirty="0" err="1" smtClean="0">
                          <a:solidFill>
                            <a:schemeClr val="tx1"/>
                          </a:solidFill>
                          <a:effectLst/>
                          <a:latin typeface="+mn-lt"/>
                          <a:ea typeface="+mn-ea"/>
                          <a:cs typeface="+mn-cs"/>
                        </a:rPr>
                        <a:t>buffere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pentru</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scriere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corespunzator</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fiecarei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conducte</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integritatea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datelor</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prin</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protejarea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asigurarea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integritatii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lor</a:t>
                      </a:r>
                      <a:r>
                        <a:rPr lang="en-US" sz="1800" b="0" i="0" kern="1200" dirty="0" smtClean="0">
                          <a:solidFill>
                            <a:schemeClr val="tx1"/>
                          </a:solidFill>
                          <a:effectLst/>
                          <a:latin typeface="+mn-lt"/>
                          <a:ea typeface="+mn-ea"/>
                          <a:cs typeface="+mn-cs"/>
                        </a:rPr>
                        <a:t>. E</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asigurata</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integrarea</a:t>
                      </a:r>
                      <a:r>
                        <a:rPr lang="en-US" sz="1800" b="0" i="0" kern="1200" dirty="0" smtClean="0">
                          <a:solidFill>
                            <a:schemeClr val="tx1"/>
                          </a:solidFill>
                          <a:effectLst/>
                          <a:latin typeface="+mn-lt"/>
                          <a:ea typeface="+mn-ea"/>
                          <a:cs typeface="+mn-cs"/>
                        </a:rPr>
                        <a:t> a </a:t>
                      </a:r>
                      <a:r>
                        <a:rPr lang="en-US" sz="1800" b="0" i="0" kern="1200" dirty="0" err="1" smtClean="0">
                          <a:solidFill>
                            <a:schemeClr val="tx1"/>
                          </a:solidFill>
                          <a:effectLst/>
                          <a:latin typeface="+mn-lt"/>
                          <a:ea typeface="+mn-ea"/>
                          <a:cs typeface="+mn-cs"/>
                        </a:rPr>
                        <a:t>doua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caracteristici</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detectia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erorilor</a:t>
                      </a:r>
                      <a:r>
                        <a:rPr lang="en-US" sz="1800" b="0" i="0" kern="1200" dirty="0" smtClean="0">
                          <a:solidFill>
                            <a:schemeClr val="tx1"/>
                          </a:solidFill>
                          <a:effectLst/>
                          <a:latin typeface="+mn-lt"/>
                          <a:ea typeface="+mn-ea"/>
                          <a:cs typeface="+mn-cs"/>
                        </a:rPr>
                        <a:t> interne – </a:t>
                      </a:r>
                      <a:r>
                        <a:rPr lang="en-US" sz="1800" b="0" i="0" kern="1200" dirty="0" err="1" smtClean="0">
                          <a:solidFill>
                            <a:schemeClr val="tx1"/>
                          </a:solidFill>
                          <a:effectLst/>
                          <a:latin typeface="+mn-lt"/>
                          <a:ea typeface="+mn-ea"/>
                          <a:cs typeface="+mn-cs"/>
                        </a:rPr>
                        <a:t>prin</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biti</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paritate</a:t>
                      </a:r>
                      <a:r>
                        <a:rPr lang="en-US" sz="1800" b="0" i="0" kern="1200" dirty="0" smtClean="0">
                          <a:solidFill>
                            <a:schemeClr val="tx1"/>
                          </a:solidFill>
                          <a:effectLst/>
                          <a:latin typeface="+mn-lt"/>
                          <a:ea typeface="+mn-ea"/>
                          <a:cs typeface="+mn-cs"/>
                        </a:rPr>
                        <a:t> in</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memoria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interna</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testarea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redundantei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functionale</a:t>
                      </a:r>
                      <a:r>
                        <a:rPr lang="en-US" sz="1800" b="0" i="0" kern="1200" dirty="0" smtClean="0">
                          <a:solidFill>
                            <a:schemeClr val="tx1"/>
                          </a:solidFill>
                          <a:effectLst/>
                          <a:latin typeface="+mn-lt"/>
                          <a:ea typeface="+mn-ea"/>
                          <a:cs typeface="+mn-cs"/>
                        </a:rPr>
                        <a:t> FRC (Functional</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Redundancy Check) – </a:t>
                      </a:r>
                      <a:r>
                        <a:rPr lang="en-US" sz="1800" b="0" i="0" kern="1200" dirty="0" err="1" smtClean="0">
                          <a:solidFill>
                            <a:schemeClr val="tx1"/>
                          </a:solidFill>
                          <a:effectLst/>
                          <a:latin typeface="+mn-lt"/>
                          <a:ea typeface="+mn-ea"/>
                          <a:cs typeface="+mn-cs"/>
                        </a:rPr>
                        <a:t>prin</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folosirea</a:t>
                      </a:r>
                      <a:r>
                        <a:rPr lang="en-US" sz="1800" b="0" i="0" kern="1200" dirty="0" smtClean="0">
                          <a:solidFill>
                            <a:schemeClr val="tx1"/>
                          </a:solidFill>
                          <a:effectLst/>
                          <a:latin typeface="+mn-lt"/>
                          <a:ea typeface="+mn-ea"/>
                          <a:cs typeface="+mn-cs"/>
                        </a:rPr>
                        <a:t> a 2 Pentium, </a:t>
                      </a:r>
                      <a:r>
                        <a:rPr lang="en-US" sz="1800" b="0" i="0" kern="1200" dirty="0" err="1" smtClean="0">
                          <a:solidFill>
                            <a:schemeClr val="tx1"/>
                          </a:solidFill>
                          <a:effectLst/>
                          <a:latin typeface="+mn-lt"/>
                          <a:ea typeface="+mn-ea"/>
                          <a:cs typeface="+mn-cs"/>
                        </a:rPr>
                        <a:t>unul</a:t>
                      </a:r>
                      <a:r>
                        <a:rPr lang="en-US" sz="1800" b="0" i="0" kern="1200" dirty="0" smtClean="0">
                          <a:solidFill>
                            <a:schemeClr val="tx1"/>
                          </a:solidFill>
                          <a:effectLst/>
                          <a:latin typeface="+mn-lt"/>
                          <a:ea typeface="+mn-ea"/>
                          <a:cs typeface="+mn-cs"/>
                        </a:rPr>
                        <a:t> master,</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altul</a:t>
                      </a:r>
                      <a:r>
                        <a:rPr lang="en-US" sz="1800" b="0" i="0" kern="1200" dirty="0" smtClean="0">
                          <a:solidFill>
                            <a:schemeClr val="tx1"/>
                          </a:solidFill>
                          <a:effectLst/>
                          <a:latin typeface="+mn-lt"/>
                          <a:ea typeface="+mn-ea"/>
                          <a:cs typeface="+mn-cs"/>
                        </a:rPr>
                        <a:t> checker (</a:t>
                      </a:r>
                      <a:r>
                        <a:rPr lang="en-US" sz="1800" b="0" i="0" kern="1200" dirty="0" err="1" smtClean="0">
                          <a:solidFill>
                            <a:schemeClr val="tx1"/>
                          </a:solidFill>
                          <a:effectLst/>
                          <a:latin typeface="+mn-lt"/>
                          <a:ea typeface="+mn-ea"/>
                          <a:cs typeface="+mn-cs"/>
                        </a:rPr>
                        <a:t>verificator</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iesirile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sunt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comparate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diferit</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anuntate</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suport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pentru</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multiprocesare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sporit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prin</a:t>
                      </a:r>
                      <a:r>
                        <a:rPr lang="en-US" sz="1800" b="0" i="0" kern="1200" dirty="0" smtClean="0">
                          <a:solidFill>
                            <a:schemeClr val="tx1"/>
                          </a:solidFill>
                          <a:effectLst/>
                          <a:latin typeface="+mn-lt"/>
                          <a:ea typeface="+mn-ea"/>
                          <a:cs typeface="+mn-cs"/>
                        </a:rPr>
                        <a:t>:</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controller de </a:t>
                      </a:r>
                      <a:r>
                        <a:rPr lang="en-US" sz="1800" b="0" i="0" kern="1200" dirty="0" err="1" smtClean="0">
                          <a:solidFill>
                            <a:schemeClr val="tx1"/>
                          </a:solidFill>
                          <a:effectLst/>
                          <a:latin typeface="+mn-lt"/>
                          <a:ea typeface="+mn-ea"/>
                          <a:cs typeface="+mn-cs"/>
                        </a:rPr>
                        <a:t>intreruperi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a:t>
                      </a:r>
                      <a:r>
                        <a:rPr lang="en-US" sz="1800" b="0" i="0" kern="1200" dirty="0" smtClean="0">
                          <a:solidFill>
                            <a:schemeClr val="tx1"/>
                          </a:solidFill>
                          <a:effectLst/>
                          <a:latin typeface="+mn-lt"/>
                          <a:ea typeface="+mn-ea"/>
                          <a:cs typeface="+mn-cs"/>
                        </a:rPr>
                        <a:t> chip</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modul</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lucru</a:t>
                      </a:r>
                      <a:r>
                        <a:rPr lang="en-US" sz="1800" b="0" i="0" kern="1200" dirty="0" smtClean="0">
                          <a:solidFill>
                            <a:schemeClr val="tx1"/>
                          </a:solidFill>
                          <a:effectLst/>
                          <a:latin typeface="+mn-lt"/>
                          <a:ea typeface="+mn-ea"/>
                          <a:cs typeface="+mn-cs"/>
                        </a:rPr>
                        <a:t> dual </a:t>
                      </a:r>
                      <a:r>
                        <a:rPr lang="en-US" sz="1800" b="0" i="0" kern="1200" dirty="0" err="1" smtClean="0">
                          <a:solidFill>
                            <a:schemeClr val="tx1"/>
                          </a:solidFill>
                          <a:effectLst/>
                          <a:latin typeface="+mn-lt"/>
                          <a:ea typeface="+mn-ea"/>
                          <a:cs typeface="+mn-cs"/>
                        </a:rPr>
                        <a:t>procesor</a:t>
                      </a:r>
                      <a:r>
                        <a:rPr lang="en-US" sz="1800" b="0" i="0" kern="1200" dirty="0" smtClean="0">
                          <a:solidFill>
                            <a:schemeClr val="tx1"/>
                          </a:solidFill>
                          <a:effectLst/>
                          <a:latin typeface="+mn-lt"/>
                          <a:ea typeface="+mn-ea"/>
                          <a:cs typeface="+mn-cs"/>
                        </a:rPr>
                        <a:t> - in care </a:t>
                      </a:r>
                      <a:r>
                        <a:rPr lang="en-US" sz="1800" b="0" i="0" kern="1200" dirty="0" err="1" smtClean="0">
                          <a:solidFill>
                            <a:schemeClr val="tx1"/>
                          </a:solidFill>
                          <a:effectLst/>
                          <a:latin typeface="+mn-lt"/>
                          <a:ea typeface="+mn-ea"/>
                          <a:cs typeface="+mn-cs"/>
                        </a:rPr>
                        <a:t>doua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procesoare</a:t>
                      </a: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impart </a:t>
                      </a:r>
                      <a:r>
                        <a:rPr lang="en-US" sz="1800" b="0" i="0" kern="1200" dirty="0" err="1" smtClean="0">
                          <a:solidFill>
                            <a:schemeClr val="tx1"/>
                          </a:solidFill>
                          <a:effectLst/>
                          <a:latin typeface="+mn-lt"/>
                          <a:ea typeface="+mn-ea"/>
                          <a:cs typeface="+mn-cs"/>
                        </a:rPr>
                        <a:t>memoria</a:t>
                      </a:r>
                      <a:r>
                        <a:rPr lang="en-US" sz="1800" b="0" i="0" kern="1200" dirty="0" smtClean="0">
                          <a:solidFill>
                            <a:schemeClr val="tx1"/>
                          </a:solidFill>
                          <a:effectLst/>
                          <a:latin typeface="+mn-lt"/>
                          <a:ea typeface="+mn-ea"/>
                          <a:cs typeface="+mn-cs"/>
                        </a:rPr>
                        <a:t> cache </a:t>
                      </a:r>
                      <a:r>
                        <a:rPr lang="en-US" sz="1800" b="0" i="0" kern="1200" dirty="0" err="1" smtClean="0">
                          <a:solidFill>
                            <a:schemeClr val="tx1"/>
                          </a:solidFill>
                          <a:effectLst/>
                          <a:latin typeface="+mn-lt"/>
                          <a:ea typeface="+mn-ea"/>
                          <a:cs typeface="+mn-cs"/>
                        </a:rPr>
                        <a:t>secundara</a:t>
                      </a:r>
                      <a:r>
                        <a:rPr lang="en-US" dirty="0" smtClean="0"/>
                        <a:t> </a:t>
                      </a:r>
                      <a:br>
                        <a:rPr lang="en-US" dirty="0" smtClean="0"/>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suport</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paginare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sporit</a:t>
                      </a:r>
                      <a:r>
                        <a:rPr lang="en-US" sz="1800" b="0" i="0" kern="1200" dirty="0" smtClean="0">
                          <a:solidFill>
                            <a:schemeClr val="tx1"/>
                          </a:solidFill>
                          <a:effectLst/>
                          <a:latin typeface="+mn-lt"/>
                          <a:ea typeface="+mn-ea"/>
                          <a:cs typeface="+mn-cs"/>
                        </a:rPr>
                        <a:t> (4 </a:t>
                      </a:r>
                      <a:r>
                        <a:rPr lang="en-US" sz="1800" b="0" i="0" kern="1200" dirty="0" err="1" smtClean="0">
                          <a:solidFill>
                            <a:schemeClr val="tx1"/>
                          </a:solidFill>
                          <a:effectLst/>
                          <a:latin typeface="+mn-lt"/>
                          <a:ea typeface="+mn-ea"/>
                          <a:cs typeface="+mn-cs"/>
                        </a:rPr>
                        <a:t>Koct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sau</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mai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mult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pentru</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scaderea</a:t>
                      </a:r>
                      <a:r>
                        <a:rPr lang="en-US" sz="1800" b="0" i="0" kern="1200" dirty="0" smtClean="0">
                          <a:solidFill>
                            <a:schemeClr val="tx1"/>
                          </a:solidFill>
                          <a:effectLst/>
                          <a:latin typeface="+mn-lt"/>
                          <a:ea typeface="+mn-ea"/>
                          <a:cs typeface="+mn-cs"/>
                        </a:rPr>
                        <a:t> swapping-</a:t>
                      </a:r>
                      <a:r>
                        <a:rPr lang="en-US" sz="1800" b="0" i="0" kern="1200" dirty="0" err="1" smtClean="0">
                          <a:solidFill>
                            <a:schemeClr val="tx1"/>
                          </a:solidFill>
                          <a:effectLst/>
                          <a:latin typeface="+mn-lt"/>
                          <a:ea typeface="+mn-ea"/>
                          <a:cs typeface="+mn-cs"/>
                        </a:rPr>
                        <a:t>ului</a:t>
                      </a:r>
                      <a:r>
                        <a:rPr lang="en-US" dirty="0" smtClean="0"/>
                        <a:t> </a:t>
                      </a:r>
                      <a:endParaRPr lang="en-US" dirty="0"/>
                    </a:p>
                  </a:txBody>
                  <a:tcPr/>
                </a:tc>
                <a:extLst>
                  <a:ext uri="{0D108BD9-81ED-4DB2-BD59-A6C34878D82A}">
                    <a16:rowId xmlns:a16="http://schemas.microsoft.com/office/drawing/2014/main" xmlns="" val="1926046329"/>
                  </a:ext>
                </a:extLst>
              </a:tr>
            </a:tbl>
          </a:graphicData>
        </a:graphic>
      </p:graphicFrame>
    </p:spTree>
    <p:extLst>
      <p:ext uri="{BB962C8B-B14F-4D97-AF65-F5344CB8AC3E}">
        <p14:creationId xmlns:p14="http://schemas.microsoft.com/office/powerpoint/2010/main" val="44905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Таблица 8"/>
          <p:cNvGraphicFramePr>
            <a:graphicFrameLocks noGrp="1"/>
          </p:cNvGraphicFramePr>
          <p:nvPr>
            <p:extLst>
              <p:ext uri="{D42A27DB-BD31-4B8C-83A1-F6EECF244321}">
                <p14:modId xmlns:p14="http://schemas.microsoft.com/office/powerpoint/2010/main" val="2611213686"/>
              </p:ext>
            </p:extLst>
          </p:nvPr>
        </p:nvGraphicFramePr>
        <p:xfrm>
          <a:off x="275628" y="113084"/>
          <a:ext cx="11810748" cy="5760720"/>
        </p:xfrm>
        <a:graphic>
          <a:graphicData uri="http://schemas.openxmlformats.org/drawingml/2006/table">
            <a:tbl>
              <a:tblPr firstRow="1" bandRow="1">
                <a:tableStyleId>{5940675A-B579-460E-94D1-54222C63F5DA}</a:tableStyleId>
              </a:tblPr>
              <a:tblGrid>
                <a:gridCol w="2177971">
                  <a:extLst>
                    <a:ext uri="{9D8B030D-6E8A-4147-A177-3AD203B41FA5}">
                      <a16:colId xmlns:a16="http://schemas.microsoft.com/office/drawing/2014/main" xmlns="" val="3226095261"/>
                    </a:ext>
                  </a:extLst>
                </a:gridCol>
                <a:gridCol w="9632777">
                  <a:extLst>
                    <a:ext uri="{9D8B030D-6E8A-4147-A177-3AD203B41FA5}">
                      <a16:colId xmlns:a16="http://schemas.microsoft.com/office/drawing/2014/main" xmlns="" val="819427809"/>
                    </a:ext>
                  </a:extLst>
                </a:gridCol>
              </a:tblGrid>
              <a:tr h="370840">
                <a:tc>
                  <a:txBody>
                    <a:bodyPr/>
                    <a:lstStyle/>
                    <a:p>
                      <a:r>
                        <a:rPr lang="en-US" sz="1800" b="0" i="0" kern="1200" dirty="0" err="1" smtClean="0">
                          <a:solidFill>
                            <a:schemeClr val="tx1"/>
                          </a:solidFill>
                          <a:effectLst/>
                          <a:latin typeface="+mn-lt"/>
                          <a:ea typeface="+mn-ea"/>
                          <a:cs typeface="+mn-cs"/>
                        </a:rPr>
                        <a:t>Arhitectura</a:t>
                      </a:r>
                      <a:r>
                        <a:rPr lang="en-US" dirty="0" smtClean="0"/>
                        <a:t> </a:t>
                      </a:r>
                      <a:endParaRPr lang="en-US" dirty="0"/>
                    </a:p>
                  </a:txBody>
                  <a:tcPr/>
                </a:tc>
                <a:tc>
                  <a:txBody>
                    <a:bodyPr/>
                    <a:lstStyle/>
                    <a:p>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unitati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componente</a:t>
                      </a:r>
                      <a:r>
                        <a:rPr lang="en-US" sz="1800" b="0" i="0" kern="1200" dirty="0" smtClean="0">
                          <a:solidFill>
                            <a:schemeClr val="tx1"/>
                          </a:solidFill>
                          <a:effectLst/>
                          <a:latin typeface="+mn-lt"/>
                          <a:ea typeface="+mn-ea"/>
                          <a:cs typeface="+mn-cs"/>
                        </a:rPr>
                        <a:t> :</a:t>
                      </a:r>
                      <a:r>
                        <a:rPr lang="en-US" dirty="0" smtClean="0"/>
                        <a:t> </a:t>
                      </a:r>
                      <a:br>
                        <a:rPr lang="en-US" dirty="0" smtClean="0"/>
                      </a:br>
                      <a:r>
                        <a:rPr lang="x-none" dirty="0" smtClean="0"/>
                        <a:t> CPU                           - IU – Instruction Unit - decodificare instructiuni si stocare in sirul de instructiuni decodificate</a:t>
                      </a:r>
                    </a:p>
                    <a:p>
                      <a:r>
                        <a:rPr lang="x-none" dirty="0" smtClean="0"/>
                        <a:t>                                   - EU – Execution Unit – 8 registrii de uz general pentru manipulare date, adrese ……</a:t>
                      </a:r>
                    </a:p>
                    <a:p>
                      <a:r>
                        <a:rPr lang="en-US" dirty="0" smtClean="0"/>
                        <a:t>MMU</a:t>
                      </a:r>
                      <a:r>
                        <a:rPr lang="x-none" dirty="0" smtClean="0"/>
                        <a:t>     Memory Manager Unit</a:t>
                      </a:r>
                    </a:p>
                    <a:p>
                      <a:r>
                        <a:rPr lang="x-none" dirty="0" smtClean="0"/>
                        <a:t>                                    - SU – Submit Unit</a:t>
                      </a:r>
                    </a:p>
                    <a:p>
                      <a:r>
                        <a:rPr lang="x-none" dirty="0" smtClean="0"/>
                        <a:t>                                    </a:t>
                      </a:r>
                      <a:r>
                        <a:rPr lang="fr-FR" dirty="0" smtClean="0"/>
                        <a:t>- PU – Page Unit – pagina de 4 Koct. suprapuse peste segmente</a:t>
                      </a:r>
                      <a:endParaRPr lang="x-none" dirty="0" smtClean="0"/>
                    </a:p>
                    <a:p>
                      <a:r>
                        <a:rPr lang="en-US" dirty="0" smtClean="0"/>
                        <a:t>BIU Bios Interface Unit</a:t>
                      </a:r>
                      <a:endParaRPr lang="x-none" dirty="0" smtClean="0"/>
                    </a:p>
                    <a:p>
                      <a:r>
                        <a:rPr lang="en-US" dirty="0" smtClean="0"/>
                        <a:t>FPU Float Point Unit</a:t>
                      </a:r>
                      <a:endParaRPr lang="en-US" dirty="0"/>
                    </a:p>
                  </a:txBody>
                  <a:tcPr/>
                </a:tc>
                <a:extLst>
                  <a:ext uri="{0D108BD9-81ED-4DB2-BD59-A6C34878D82A}">
                    <a16:rowId xmlns:a16="http://schemas.microsoft.com/office/drawing/2014/main" xmlns="" val="202638713"/>
                  </a:ext>
                </a:extLst>
              </a:tr>
              <a:tr h="370840">
                <a:tc>
                  <a:txBody>
                    <a:bodyPr/>
                    <a:lstStyle/>
                    <a:p>
                      <a:r>
                        <a:rPr lang="en-US" sz="1800" b="0" i="0" kern="1200" dirty="0" err="1" smtClean="0">
                          <a:solidFill>
                            <a:schemeClr val="tx1"/>
                          </a:solidFill>
                          <a:effectLst/>
                          <a:latin typeface="+mn-lt"/>
                          <a:ea typeface="+mn-ea"/>
                          <a:cs typeface="+mn-cs"/>
                        </a:rPr>
                        <a:t>Registre</a:t>
                      </a:r>
                      <a:r>
                        <a:rPr lang="en-US" dirty="0" smtClean="0"/>
                        <a:t> </a:t>
                      </a:r>
                      <a:br>
                        <a:rPr lang="en-US" dirty="0" smtClean="0"/>
                      </a:br>
                      <a:endParaRPr lang="en-US" dirty="0"/>
                    </a:p>
                  </a:txBody>
                  <a:tcPr/>
                </a:tc>
                <a:tc>
                  <a:txBody>
                    <a:bodyPr/>
                    <a:lstStyle/>
                    <a:p>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uz</a:t>
                      </a:r>
                      <a:r>
                        <a:rPr lang="en-US" sz="1800" b="0" i="0" kern="1200" dirty="0" smtClean="0">
                          <a:solidFill>
                            <a:schemeClr val="tx1"/>
                          </a:solidFill>
                          <a:effectLst/>
                          <a:latin typeface="+mn-lt"/>
                          <a:ea typeface="+mn-ea"/>
                          <a:cs typeface="+mn-cs"/>
                        </a:rPr>
                        <a:t> general</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segement</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flag-</a:t>
                      </a:r>
                      <a:r>
                        <a:rPr lang="en-US" sz="1800" b="0" i="0" kern="1200" dirty="0" err="1" smtClean="0">
                          <a:solidFill>
                            <a:schemeClr val="tx1"/>
                          </a:solidFill>
                          <a:effectLst/>
                          <a:latin typeface="+mn-lt"/>
                          <a:ea typeface="+mn-ea"/>
                          <a:cs typeface="+mn-cs"/>
                        </a:rPr>
                        <a:t>uri</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IP</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comanda</a:t>
                      </a:r>
                      <a:r>
                        <a:rPr lang="en-US" sz="1800" b="0" i="0" kern="1200" dirty="0" smtClean="0">
                          <a:solidFill>
                            <a:schemeClr val="tx1"/>
                          </a:solidFill>
                          <a:effectLst/>
                          <a:latin typeface="+mn-lt"/>
                          <a:ea typeface="+mn-ea"/>
                          <a:cs typeface="+mn-cs"/>
                        </a:rPr>
                        <a:t> CR∅ ÷ CR3</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adresa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interna</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depanare</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testare</a:t>
                      </a:r>
                      <a:r>
                        <a:rPr lang="en-US" sz="1800" b="0" i="0" kern="1200" dirty="0" smtClean="0">
                          <a:solidFill>
                            <a:schemeClr val="tx1"/>
                          </a:solidFill>
                          <a:effectLst/>
                          <a:latin typeface="+mn-lt"/>
                          <a:ea typeface="+mn-ea"/>
                          <a:cs typeface="+mn-cs"/>
                        </a:rPr>
                        <a:t> TR6, TR7</a:t>
                      </a:r>
                      <a:r>
                        <a:rPr lang="en-US" dirty="0" smtClean="0"/>
                        <a:t> </a:t>
                      </a:r>
                      <a:endParaRPr lang="en-US" dirty="0"/>
                    </a:p>
                  </a:txBody>
                  <a:tcPr/>
                </a:tc>
                <a:extLst>
                  <a:ext uri="{0D108BD9-81ED-4DB2-BD59-A6C34878D82A}">
                    <a16:rowId xmlns:a16="http://schemas.microsoft.com/office/drawing/2014/main" xmlns="" val="1981735369"/>
                  </a:ext>
                </a:extLst>
              </a:tr>
              <a:tr h="370840">
                <a:tc>
                  <a:txBody>
                    <a:bodyPr/>
                    <a:lstStyle/>
                    <a:p>
                      <a:r>
                        <a:rPr lang="en-US" sz="1800" b="0" i="0" kern="1200" dirty="0" err="1">
                          <a:solidFill>
                            <a:schemeClr val="tx1"/>
                          </a:solidFill>
                          <a:effectLst/>
                          <a:latin typeface="+mn-lt"/>
                          <a:ea typeface="+mn-ea"/>
                          <a:cs typeface="+mn-cs"/>
                        </a:rPr>
                        <a:t>Moduri</a:t>
                      </a:r>
                      <a:r>
                        <a:rPr lang="en-US" sz="1800" b="0" i="0" kern="1200" dirty="0">
                          <a:solidFill>
                            <a:schemeClr val="tx1"/>
                          </a:solidFill>
                          <a:effectLst/>
                          <a:latin typeface="+mn-lt"/>
                          <a:ea typeface="+mn-ea"/>
                          <a:cs typeface="+mn-cs"/>
                        </a:rPr>
                        <a:t> de </a:t>
                      </a:r>
                      <a:r>
                        <a:rPr lang="en-US" sz="1800" b="0" i="0" kern="1200" dirty="0" err="1">
                          <a:solidFill>
                            <a:schemeClr val="tx1"/>
                          </a:solidFill>
                          <a:effectLst/>
                          <a:latin typeface="+mn-lt"/>
                          <a:ea typeface="+mn-ea"/>
                          <a:cs typeface="+mn-cs"/>
                        </a:rPr>
                        <a:t>lucru</a:t>
                      </a:r>
                      <a:endParaRPr lang="en-US" sz="1800" b="0" i="0" kern="1200" dirty="0">
                        <a:solidFill>
                          <a:schemeClr val="tx1"/>
                        </a:solidFill>
                        <a:effectLst/>
                        <a:latin typeface="+mn-lt"/>
                        <a:ea typeface="+mn-ea"/>
                        <a:cs typeface="+mn-cs"/>
                      </a:endParaRPr>
                    </a:p>
                  </a:txBody>
                  <a:tcPr/>
                </a:tc>
                <a:tc>
                  <a:txBody>
                    <a:bodyPr/>
                    <a:lstStyle/>
                    <a:p>
                      <a:r>
                        <a:rPr lang="en-US" sz="1800" b="0" i="0" kern="1200" dirty="0">
                          <a:solidFill>
                            <a:schemeClr val="tx1"/>
                          </a:solidFill>
                          <a:effectLst/>
                          <a:latin typeface="+mn-lt"/>
                          <a:ea typeface="+mn-ea"/>
                          <a:cs typeface="+mn-cs"/>
                        </a:rPr>
                        <a:t>→ real</a:t>
                      </a:r>
                      <a:br>
                        <a:rPr lang="en-US" sz="1800" b="0" i="0" kern="1200" dirty="0">
                          <a:solidFill>
                            <a:schemeClr val="tx1"/>
                          </a:solidFill>
                          <a:effectLst/>
                          <a:latin typeface="+mn-lt"/>
                          <a:ea typeface="+mn-ea"/>
                          <a:cs typeface="+mn-cs"/>
                        </a:rPr>
                      </a:br>
                      <a:r>
                        <a:rPr lang="en-US" sz="1800" b="0" i="0" kern="1200" dirty="0">
                          <a:solidFill>
                            <a:schemeClr val="tx1"/>
                          </a:solidFill>
                          <a:effectLst/>
                          <a:latin typeface="+mn-lt"/>
                          <a:ea typeface="+mn-ea"/>
                          <a:cs typeface="+mn-cs"/>
                        </a:rPr>
                        <a:t>→ </a:t>
                      </a:r>
                      <a:r>
                        <a:rPr lang="en-US" sz="1800" b="0" i="0" kern="1200" dirty="0" err="1">
                          <a:solidFill>
                            <a:schemeClr val="tx1"/>
                          </a:solidFill>
                          <a:effectLst/>
                          <a:latin typeface="+mn-lt"/>
                          <a:ea typeface="+mn-ea"/>
                          <a:cs typeface="+mn-cs"/>
                        </a:rPr>
                        <a:t>protejat</a:t>
                      </a:r>
                      <a:endParaRPr lang="en-US" sz="1800" b="0" i="0" kern="1200" dirty="0">
                        <a:solidFill>
                          <a:schemeClr val="tx1"/>
                        </a:solidFill>
                        <a:effectLst/>
                        <a:latin typeface="+mn-lt"/>
                        <a:ea typeface="+mn-ea"/>
                        <a:cs typeface="+mn-cs"/>
                      </a:endParaRPr>
                    </a:p>
                  </a:txBody>
                  <a:tcPr anchor="ctr"/>
                </a:tc>
                <a:extLst>
                  <a:ext uri="{0D108BD9-81ED-4DB2-BD59-A6C34878D82A}">
                    <a16:rowId xmlns:a16="http://schemas.microsoft.com/office/drawing/2014/main" xmlns="" val="1027374672"/>
                  </a:ext>
                </a:extLst>
              </a:tr>
            </a:tbl>
          </a:graphicData>
        </a:graphic>
      </p:graphicFrame>
    </p:spTree>
    <p:extLst>
      <p:ext uri="{BB962C8B-B14F-4D97-AF65-F5344CB8AC3E}">
        <p14:creationId xmlns:p14="http://schemas.microsoft.com/office/powerpoint/2010/main" val="3388023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4180099292"/>
              </p:ext>
            </p:extLst>
          </p:nvPr>
        </p:nvGraphicFramePr>
        <p:xfrm>
          <a:off x="168243" y="105467"/>
          <a:ext cx="11810748" cy="4297680"/>
        </p:xfrm>
        <a:graphic>
          <a:graphicData uri="http://schemas.openxmlformats.org/drawingml/2006/table">
            <a:tbl>
              <a:tblPr firstRow="1" bandRow="1">
                <a:tableStyleId>{5940675A-B579-460E-94D1-54222C63F5DA}</a:tableStyleId>
              </a:tblPr>
              <a:tblGrid>
                <a:gridCol w="2177971">
                  <a:extLst>
                    <a:ext uri="{9D8B030D-6E8A-4147-A177-3AD203B41FA5}">
                      <a16:colId xmlns:a16="http://schemas.microsoft.com/office/drawing/2014/main" xmlns="" val="2152233292"/>
                    </a:ext>
                  </a:extLst>
                </a:gridCol>
                <a:gridCol w="9632777">
                  <a:extLst>
                    <a:ext uri="{9D8B030D-6E8A-4147-A177-3AD203B41FA5}">
                      <a16:colId xmlns:a16="http://schemas.microsoft.com/office/drawing/2014/main" xmlns="" val="2269006799"/>
                    </a:ext>
                  </a:extLst>
                </a:gridCol>
              </a:tblGrid>
              <a:tr h="370840">
                <a:tc>
                  <a:txBody>
                    <a:bodyPr/>
                    <a:lstStyle/>
                    <a:p>
                      <a:r>
                        <a:rPr lang="en-US" sz="1800" b="0" i="0" kern="1200" dirty="0" err="1">
                          <a:solidFill>
                            <a:schemeClr val="tx1"/>
                          </a:solidFill>
                          <a:effectLst/>
                          <a:latin typeface="+mn-lt"/>
                          <a:ea typeface="+mn-ea"/>
                          <a:cs typeface="+mn-cs"/>
                        </a:rPr>
                        <a:t>Tipuri</a:t>
                      </a:r>
                      <a:r>
                        <a:rPr lang="en-US" sz="1800" b="0" i="0" kern="1200" dirty="0">
                          <a:solidFill>
                            <a:schemeClr val="tx1"/>
                          </a:solidFill>
                          <a:effectLst/>
                          <a:latin typeface="+mn-lt"/>
                          <a:ea typeface="+mn-ea"/>
                          <a:cs typeface="+mn-cs"/>
                        </a:rPr>
                        <a:t> de date</a:t>
                      </a:r>
                    </a:p>
                  </a:txBody>
                  <a:tcPr/>
                </a:tc>
                <a:tc>
                  <a:txBody>
                    <a:bodyPr/>
                    <a:lstStyle/>
                    <a:p>
                      <a:r>
                        <a:rPr lang="en-US" sz="1800" b="0" i="0" kern="1200" dirty="0" smtClean="0">
                          <a:solidFill>
                            <a:schemeClr val="tx1"/>
                          </a:solidFill>
                          <a:effectLst/>
                          <a:latin typeface="+mn-lt"/>
                          <a:ea typeface="+mn-ea"/>
                          <a:cs typeface="+mn-cs"/>
                        </a:rPr>
                        <a:t>- bit</a:t>
                      </a:r>
                    </a:p>
                    <a:p>
                      <a:r>
                        <a:rPr lang="en-US" sz="1800" b="0" i="0" kern="1200" dirty="0" smtClean="0">
                          <a:solidFill>
                            <a:schemeClr val="tx1"/>
                          </a:solidFill>
                          <a:effectLst/>
                          <a:latin typeface="+mn-lt"/>
                          <a:ea typeface="+mn-ea"/>
                          <a:cs typeface="+mn-cs"/>
                        </a:rPr>
                        <a:t>- camp de </a:t>
                      </a:r>
                      <a:r>
                        <a:rPr lang="en-US" sz="1800" b="0" i="0" kern="1200" dirty="0" err="1" smtClean="0">
                          <a:solidFill>
                            <a:schemeClr val="tx1"/>
                          </a:solidFill>
                          <a:effectLst/>
                          <a:latin typeface="+mn-lt"/>
                          <a:ea typeface="+mn-ea"/>
                          <a:cs typeface="+mn-cs"/>
                        </a:rPr>
                        <a:t>biti</a:t>
                      </a:r>
                      <a:endParaRPr lang="en-US" sz="1800" b="0" i="0" kern="1200" dirty="0" smtClean="0">
                        <a:solidFill>
                          <a:schemeClr val="tx1"/>
                        </a:solidFill>
                        <a:effectLst/>
                        <a:latin typeface="+mn-lt"/>
                        <a:ea typeface="+mn-ea"/>
                        <a:cs typeface="+mn-cs"/>
                      </a:endParaRPr>
                    </a:p>
                    <a:p>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intreruperi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a:t>
                      </a:r>
                      <a:r>
                        <a:rPr lang="en-US" sz="1800" b="0" i="0" kern="1200" dirty="0" smtClean="0">
                          <a:solidFill>
                            <a:schemeClr val="tx1"/>
                          </a:solidFill>
                          <a:effectLst/>
                          <a:latin typeface="+mn-lt"/>
                          <a:ea typeface="+mn-ea"/>
                          <a:cs typeface="+mn-cs"/>
                        </a:rPr>
                        <a:t> 16, 32, 64 </a:t>
                      </a:r>
                      <a:r>
                        <a:rPr lang="en-US" sz="1800" b="0" i="0" kern="1200" dirty="0" err="1" smtClean="0">
                          <a:solidFill>
                            <a:schemeClr val="tx1"/>
                          </a:solidFill>
                          <a:effectLst/>
                          <a:latin typeface="+mn-lt"/>
                          <a:ea typeface="+mn-ea"/>
                          <a:cs typeface="+mn-cs"/>
                        </a:rPr>
                        <a:t>biti</a:t>
                      </a:r>
                      <a:endParaRPr lang="en-US" sz="1800" b="0" i="0" kern="1200" dirty="0" smtClean="0">
                        <a:solidFill>
                          <a:schemeClr val="tx1"/>
                        </a:solidFill>
                        <a:effectLst/>
                        <a:latin typeface="+mn-lt"/>
                        <a:ea typeface="+mn-ea"/>
                        <a:cs typeface="+mn-cs"/>
                      </a:endParaRPr>
                    </a:p>
                    <a:p>
                      <a:r>
                        <a:rPr lang="en-US" sz="1800" b="0" i="0" kern="1200" dirty="0" smtClean="0">
                          <a:solidFill>
                            <a:schemeClr val="tx1"/>
                          </a:solidFill>
                          <a:effectLst/>
                          <a:latin typeface="+mn-lt"/>
                          <a:ea typeface="+mn-ea"/>
                          <a:cs typeface="+mn-cs"/>
                        </a:rPr>
                        <a:t>- offset 16, 32 </a:t>
                      </a:r>
                      <a:r>
                        <a:rPr lang="en-US" sz="1800" b="0" i="0" kern="1200" dirty="0" err="1" smtClean="0">
                          <a:solidFill>
                            <a:schemeClr val="tx1"/>
                          </a:solidFill>
                          <a:effectLst/>
                          <a:latin typeface="+mn-lt"/>
                          <a:ea typeface="+mn-ea"/>
                          <a:cs typeface="+mn-cs"/>
                        </a:rPr>
                        <a:t>biti</a:t>
                      </a:r>
                      <a:endParaRPr lang="en-US" sz="1800" b="0" i="0" kern="1200" dirty="0" smtClean="0">
                        <a:solidFill>
                          <a:schemeClr val="tx1"/>
                        </a:solidFill>
                        <a:effectLst/>
                        <a:latin typeface="+mn-lt"/>
                        <a:ea typeface="+mn-ea"/>
                        <a:cs typeface="+mn-cs"/>
                      </a:endParaRPr>
                    </a:p>
                    <a:p>
                      <a:r>
                        <a:rPr lang="en-US" sz="1800" b="0" i="0" kern="1200" dirty="0" smtClean="0">
                          <a:solidFill>
                            <a:schemeClr val="tx1"/>
                          </a:solidFill>
                          <a:effectLst/>
                          <a:latin typeface="+mn-lt"/>
                          <a:ea typeface="+mn-ea"/>
                          <a:cs typeface="+mn-cs"/>
                        </a:rPr>
                        <a:t>- indicator : selector + offset</a:t>
                      </a:r>
                    </a:p>
                    <a:p>
                      <a:r>
                        <a:rPr lang="en-US" sz="1800" b="0" i="0" kern="1200" dirty="0" smtClean="0">
                          <a:solidFill>
                            <a:schemeClr val="tx1"/>
                          </a:solidFill>
                          <a:effectLst/>
                          <a:latin typeface="+mn-lt"/>
                          <a:ea typeface="+mn-ea"/>
                          <a:cs typeface="+mn-cs"/>
                        </a:rPr>
                        <a:t>- ASCII</a:t>
                      </a:r>
                    </a:p>
                    <a:p>
                      <a:r>
                        <a:rPr lang="en-US" sz="1800" b="0" i="0" kern="1200" dirty="0" smtClean="0">
                          <a:solidFill>
                            <a:schemeClr val="tx1"/>
                          </a:solidFill>
                          <a:effectLst/>
                          <a:latin typeface="+mn-lt"/>
                          <a:ea typeface="+mn-ea"/>
                          <a:cs typeface="+mn-cs"/>
                        </a:rPr>
                        <a:t>- BCD </a:t>
                      </a:r>
                      <a:r>
                        <a:rPr lang="en-US" sz="1800" b="0" i="0" kern="1200" dirty="0" err="1" smtClean="0">
                          <a:solidFill>
                            <a:schemeClr val="tx1"/>
                          </a:solidFill>
                          <a:effectLst/>
                          <a:latin typeface="+mn-lt"/>
                          <a:ea typeface="+mn-ea"/>
                          <a:cs typeface="+mn-cs"/>
                        </a:rPr>
                        <a:t>impartit</a:t>
                      </a:r>
                      <a:r>
                        <a:rPr lang="en-US" sz="1800" b="0" i="0" kern="1200" dirty="0" smtClean="0">
                          <a:solidFill>
                            <a:schemeClr val="tx1"/>
                          </a:solidFill>
                          <a:effectLst/>
                          <a:latin typeface="+mn-lt"/>
                          <a:ea typeface="+mn-ea"/>
                          <a:cs typeface="+mn-cs"/>
                        </a:rPr>
                        <a:t> , </a:t>
                      </a:r>
                      <a:r>
                        <a:rPr lang="en-US" sz="1800" b="0" i="0" kern="1200" dirty="0" err="1" smtClean="0">
                          <a:solidFill>
                            <a:schemeClr val="tx1"/>
                          </a:solidFill>
                          <a:effectLst/>
                          <a:latin typeface="+mn-lt"/>
                          <a:ea typeface="+mn-ea"/>
                          <a:cs typeface="+mn-cs"/>
                        </a:rPr>
                        <a:t>neimpartit</a:t>
                      </a:r>
                      <a:endParaRPr lang="en-US" sz="1800" b="0" i="0" kern="1200" dirty="0" smtClean="0">
                        <a:solidFill>
                          <a:schemeClr val="tx1"/>
                        </a:solidFill>
                        <a:effectLst/>
                        <a:latin typeface="+mn-lt"/>
                        <a:ea typeface="+mn-ea"/>
                        <a:cs typeface="+mn-cs"/>
                      </a:endParaRPr>
                    </a:p>
                    <a:p>
                      <a:pPr marL="285750" indent="-285750">
                        <a:buFontTx/>
                        <a:buChar char="-"/>
                      </a:pPr>
                      <a:r>
                        <a:rPr lang="en-US" sz="1800" b="0" i="0" kern="1200" dirty="0" smtClean="0">
                          <a:solidFill>
                            <a:schemeClr val="tx1"/>
                          </a:solidFill>
                          <a:effectLst/>
                          <a:latin typeface="+mn-lt"/>
                          <a:ea typeface="+mn-ea"/>
                          <a:cs typeface="+mn-cs"/>
                        </a:rPr>
                        <a:t>VM</a:t>
                      </a:r>
                      <a:endParaRPr lang="en-US" sz="1800" b="0" i="0" kern="1200" dirty="0">
                        <a:solidFill>
                          <a:schemeClr val="tx1"/>
                        </a:solidFill>
                        <a:effectLst/>
                        <a:latin typeface="+mn-lt"/>
                        <a:ea typeface="+mn-ea"/>
                        <a:cs typeface="+mn-cs"/>
                      </a:endParaRPr>
                    </a:p>
                  </a:txBody>
                  <a:tcPr anchor="ctr"/>
                </a:tc>
                <a:extLst>
                  <a:ext uri="{0D108BD9-81ED-4DB2-BD59-A6C34878D82A}">
                    <a16:rowId xmlns:a16="http://schemas.microsoft.com/office/drawing/2014/main" xmlns="" val="368875481"/>
                  </a:ext>
                </a:extLst>
              </a:tr>
              <a:tr h="370840">
                <a:tc>
                  <a:txBody>
                    <a:bodyPr/>
                    <a:lstStyle/>
                    <a:p>
                      <a:r>
                        <a:rPr lang="en-US" sz="1800" b="0" i="0" kern="1200" dirty="0" err="1" smtClean="0">
                          <a:solidFill>
                            <a:schemeClr val="tx1"/>
                          </a:solidFill>
                          <a:effectLst/>
                          <a:latin typeface="+mn-lt"/>
                          <a:ea typeface="+mn-ea"/>
                          <a:cs typeface="+mn-cs"/>
                        </a:rPr>
                        <a:t>Moduri</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adresare</a:t>
                      </a:r>
                      <a:r>
                        <a:rPr lang="en-US" dirty="0" smtClean="0"/>
                        <a:t> </a:t>
                      </a:r>
                      <a:br>
                        <a:rPr lang="en-US" dirty="0" smtClean="0"/>
                      </a:br>
                      <a:endParaRPr lang="en-US" sz="1800" b="0" i="0" kern="1200" dirty="0">
                        <a:solidFill>
                          <a:schemeClr val="tx1"/>
                        </a:solidFill>
                        <a:effectLst/>
                        <a:latin typeface="+mn-lt"/>
                        <a:ea typeface="+mn-ea"/>
                        <a:cs typeface="+mn-cs"/>
                      </a:endParaRPr>
                    </a:p>
                  </a:txBody>
                  <a:tcPr anchor="ctr"/>
                </a:tc>
                <a:tc>
                  <a:txBody>
                    <a:bodyPr/>
                    <a:lstStyle/>
                    <a:p>
                      <a:pPr marL="0" indent="0">
                        <a:buFontTx/>
                        <a:buNone/>
                      </a:pPr>
                      <a:r>
                        <a:rPr lang="en-US" sz="1800" b="0" i="0" kern="1200" dirty="0" err="1" smtClean="0">
                          <a:solidFill>
                            <a:schemeClr val="tx1"/>
                          </a:solidFill>
                          <a:effectLst/>
                          <a:latin typeface="+mn-lt"/>
                          <a:ea typeface="+mn-ea"/>
                          <a:cs typeface="+mn-cs"/>
                        </a:rPr>
                        <a:t>directa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prin</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registrii</a:t>
                      </a:r>
                      <a:r>
                        <a:rPr lang="en-US" sz="1800" b="0" i="0" kern="1200" dirty="0" smtClean="0">
                          <a:solidFill>
                            <a:schemeClr val="tx1"/>
                          </a:solidFill>
                          <a:effectLst/>
                          <a:latin typeface="+mn-lt"/>
                          <a:ea typeface="+mn-ea"/>
                          <a:cs typeface="+mn-cs"/>
                        </a:rPr>
                        <a:t> G(g)</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cu </a:t>
                      </a:r>
                      <a:r>
                        <a:rPr lang="en-US" sz="1800" b="0" i="0" kern="1200" dirty="0" err="1" smtClean="0">
                          <a:solidFill>
                            <a:schemeClr val="tx1"/>
                          </a:solidFill>
                          <a:effectLst/>
                          <a:latin typeface="+mn-lt"/>
                          <a:ea typeface="+mn-ea"/>
                          <a:cs typeface="+mn-cs"/>
                        </a:rPr>
                        <a:t>autoincrementare</a:t>
                      </a:r>
                      <a:r>
                        <a:rPr lang="en-US" sz="1800" b="0" i="0" kern="1200" dirty="0" smtClean="0">
                          <a:solidFill>
                            <a:schemeClr val="tx1"/>
                          </a:solidFill>
                          <a:effectLst/>
                          <a:latin typeface="+mn-lt"/>
                          <a:ea typeface="+mn-ea"/>
                          <a:cs typeface="+mn-cs"/>
                        </a:rPr>
                        <a:t> M(M(PC)) ; PC=PC+1</a:t>
                      </a:r>
                      <a:br>
                        <a:rPr lang="en-US" sz="1800" b="0" i="0" kern="1200" dirty="0" smtClean="0">
                          <a:solidFill>
                            <a:schemeClr val="tx1"/>
                          </a:solidFill>
                          <a:effectLst/>
                          <a:latin typeface="+mn-lt"/>
                          <a:ea typeface="+mn-ea"/>
                          <a:cs typeface="+mn-cs"/>
                        </a:rPr>
                      </a:br>
                      <a:r>
                        <a:rPr lang="en-US" sz="1800" b="0" i="0" kern="1200" dirty="0" err="1" smtClean="0">
                          <a:solidFill>
                            <a:schemeClr val="tx1"/>
                          </a:solidFill>
                          <a:effectLst/>
                          <a:latin typeface="+mn-lt"/>
                          <a:ea typeface="+mn-ea"/>
                          <a:cs typeface="+mn-cs"/>
                        </a:rPr>
                        <a:t>imediata</a:t>
                      </a:r>
                      <a:r>
                        <a:rPr lang="en-US" sz="1800" b="0" i="0" kern="1200" dirty="0" smtClean="0">
                          <a:solidFill>
                            <a:schemeClr val="tx1"/>
                          </a:solidFill>
                          <a:effectLst/>
                          <a:latin typeface="+mn-lt"/>
                          <a:ea typeface="+mn-ea"/>
                          <a:cs typeface="+mn-cs"/>
                        </a:rPr>
                        <a:t> M(PC) ; PC=PC+1</a:t>
                      </a:r>
                      <a:br>
                        <a:rPr lang="en-US" sz="1800" b="0" i="0" kern="1200" dirty="0" smtClean="0">
                          <a:solidFill>
                            <a:schemeClr val="tx1"/>
                          </a:solidFill>
                          <a:effectLst/>
                          <a:latin typeface="+mn-lt"/>
                          <a:ea typeface="+mn-ea"/>
                          <a:cs typeface="+mn-cs"/>
                        </a:rPr>
                      </a:br>
                      <a:r>
                        <a:rPr lang="en-US" sz="1800" b="0" i="0" kern="1200" dirty="0" err="1" smtClean="0">
                          <a:solidFill>
                            <a:schemeClr val="tx1"/>
                          </a:solidFill>
                          <a:effectLst/>
                          <a:latin typeface="+mn-lt"/>
                          <a:ea typeface="+mn-ea"/>
                          <a:cs typeface="+mn-cs"/>
                        </a:rPr>
                        <a:t>indirecta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prin</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registrii</a:t>
                      </a:r>
                      <a:r>
                        <a:rPr lang="en-US" sz="1800" b="0" i="0" kern="1200" dirty="0" smtClean="0">
                          <a:solidFill>
                            <a:schemeClr val="tx1"/>
                          </a:solidFill>
                          <a:effectLst/>
                          <a:latin typeface="+mn-lt"/>
                          <a:ea typeface="+mn-ea"/>
                          <a:cs typeface="+mn-cs"/>
                        </a:rPr>
                        <a:t> M(G(g))</a:t>
                      </a:r>
                      <a:br>
                        <a:rPr lang="en-US" sz="1800" b="0" i="0" kern="1200" dirty="0" smtClean="0">
                          <a:solidFill>
                            <a:schemeClr val="tx1"/>
                          </a:solidFill>
                          <a:effectLst/>
                          <a:latin typeface="+mn-lt"/>
                          <a:ea typeface="+mn-ea"/>
                          <a:cs typeface="+mn-cs"/>
                        </a:rPr>
                      </a:br>
                      <a:r>
                        <a:rPr lang="en-US" sz="1800" b="0" i="0" kern="1200" dirty="0" err="1" smtClean="0">
                          <a:solidFill>
                            <a:schemeClr val="tx1"/>
                          </a:solidFill>
                          <a:effectLst/>
                          <a:latin typeface="+mn-lt"/>
                          <a:ea typeface="+mn-ea"/>
                          <a:cs typeface="+mn-cs"/>
                        </a:rPr>
                        <a:t>indirecta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bazata</a:t>
                      </a:r>
                      <a:r>
                        <a:rPr lang="en-US" sz="1800" b="0" i="0" kern="1200" dirty="0" smtClean="0">
                          <a:solidFill>
                            <a:schemeClr val="tx1"/>
                          </a:solidFill>
                          <a:effectLst/>
                          <a:latin typeface="+mn-lt"/>
                          <a:ea typeface="+mn-ea"/>
                          <a:cs typeface="+mn-cs"/>
                        </a:rPr>
                        <a:t> cu </a:t>
                      </a:r>
                      <a:r>
                        <a:rPr lang="en-US" sz="1800" b="0" i="0" kern="1200" dirty="0" err="1" smtClean="0">
                          <a:solidFill>
                            <a:schemeClr val="tx1"/>
                          </a:solidFill>
                          <a:effectLst/>
                          <a:latin typeface="+mn-lt"/>
                          <a:ea typeface="+mn-ea"/>
                          <a:cs typeface="+mn-cs"/>
                        </a:rPr>
                        <a:t>deplasare</a:t>
                      </a:r>
                      <a:r>
                        <a:rPr lang="en-US" sz="1800" b="0" i="0" kern="1200" dirty="0" smtClean="0">
                          <a:solidFill>
                            <a:schemeClr val="tx1"/>
                          </a:solidFill>
                          <a:effectLst/>
                          <a:latin typeface="+mn-lt"/>
                          <a:ea typeface="+mn-ea"/>
                          <a:cs typeface="+mn-cs"/>
                        </a:rPr>
                        <a:t> M(G(g)+d)</a:t>
                      </a:r>
                      <a:br>
                        <a:rPr lang="en-US" sz="1800" b="0" i="0" kern="1200" dirty="0" smtClean="0">
                          <a:solidFill>
                            <a:schemeClr val="tx1"/>
                          </a:solidFill>
                          <a:effectLst/>
                          <a:latin typeface="+mn-lt"/>
                          <a:ea typeface="+mn-ea"/>
                          <a:cs typeface="+mn-cs"/>
                        </a:rPr>
                      </a:br>
                      <a:r>
                        <a:rPr lang="en-US" sz="1800" b="0" i="0" kern="1200" dirty="0" err="1" smtClean="0">
                          <a:solidFill>
                            <a:schemeClr val="tx1"/>
                          </a:solidFill>
                          <a:effectLst/>
                          <a:latin typeface="+mn-lt"/>
                          <a:ea typeface="+mn-ea"/>
                          <a:cs typeface="+mn-cs"/>
                        </a:rPr>
                        <a:t>indirecta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bazata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indexata</a:t>
                      </a:r>
                      <a:r>
                        <a:rPr lang="en-US" sz="1800" b="0" i="0" kern="1200" dirty="0" smtClean="0">
                          <a:solidFill>
                            <a:schemeClr val="tx1"/>
                          </a:solidFill>
                          <a:effectLst/>
                          <a:latin typeface="+mn-lt"/>
                          <a:ea typeface="+mn-ea"/>
                          <a:cs typeface="+mn-cs"/>
                        </a:rPr>
                        <a:t> M(G(g1 )+ G(g2)*Sb*N) </a:t>
                      </a:r>
                      <a:r>
                        <a:rPr lang="en-US" sz="1800" b="0" i="0" kern="1200" dirty="0" err="1" smtClean="0">
                          <a:solidFill>
                            <a:schemeClr val="tx1"/>
                          </a:solidFill>
                          <a:effectLst/>
                          <a:latin typeface="+mn-lt"/>
                          <a:ea typeface="+mn-ea"/>
                          <a:cs typeface="+mn-cs"/>
                        </a:rPr>
                        <a:t>unde</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N= 0, 1, 2, 4</a:t>
                      </a:r>
                      <a:r>
                        <a:rPr lang="en-US" dirty="0" smtClean="0"/>
                        <a:t> </a:t>
                      </a:r>
                      <a:endParaRPr lang="en-US" sz="1800" b="0" i="0" kern="1200" dirty="0">
                        <a:solidFill>
                          <a:schemeClr val="tx1"/>
                        </a:solidFill>
                        <a:effectLst/>
                        <a:latin typeface="+mn-lt"/>
                        <a:ea typeface="+mn-ea"/>
                        <a:cs typeface="+mn-cs"/>
                      </a:endParaRPr>
                    </a:p>
                  </a:txBody>
                  <a:tcPr anchor="ctr"/>
                </a:tc>
                <a:extLst>
                  <a:ext uri="{0D108BD9-81ED-4DB2-BD59-A6C34878D82A}">
                    <a16:rowId xmlns:a16="http://schemas.microsoft.com/office/drawing/2014/main" xmlns="" val="2227836911"/>
                  </a:ext>
                </a:extLst>
              </a:tr>
            </a:tbl>
          </a:graphicData>
        </a:graphic>
      </p:graphicFrame>
    </p:spTree>
    <p:extLst>
      <p:ext uri="{BB962C8B-B14F-4D97-AF65-F5344CB8AC3E}">
        <p14:creationId xmlns:p14="http://schemas.microsoft.com/office/powerpoint/2010/main" val="3519458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dirty="0" err="1">
                <a:solidFill>
                  <a:srgbClr val="000000"/>
                </a:solidFill>
                <a:latin typeface="Times New Roman" pitchFamily="18" charset="0"/>
                <a:cs typeface="Times New Roman" pitchFamily="18" charset="0"/>
              </a:rPr>
              <a:t>UltraSPARC</a:t>
            </a:r>
            <a:r>
              <a:rPr lang="en-US" b="1" dirty="0">
                <a:solidFill>
                  <a:srgbClr val="000000"/>
                </a:solidFill>
                <a:latin typeface="Times New Roman" pitchFamily="18" charset="0"/>
                <a:cs typeface="Times New Roman" pitchFamily="18" charset="0"/>
              </a:rPr>
              <a:t> II</a:t>
            </a:r>
            <a:r>
              <a:rPr lang="en-US" dirty="0">
                <a:latin typeface="Times New Roman" pitchFamily="18" charset="0"/>
                <a:cs typeface="Times New Roman" pitchFamily="18" charset="0"/>
              </a:rPr>
              <a:t> </a:t>
            </a:r>
          </a:p>
        </p:txBody>
      </p:sp>
      <p:graphicFrame>
        <p:nvGraphicFramePr>
          <p:cNvPr id="2" name="Таблица 1"/>
          <p:cNvGraphicFramePr>
            <a:graphicFrameLocks noGrp="1"/>
          </p:cNvGraphicFramePr>
          <p:nvPr>
            <p:extLst>
              <p:ext uri="{D42A27DB-BD31-4B8C-83A1-F6EECF244321}">
                <p14:modId xmlns:p14="http://schemas.microsoft.com/office/powerpoint/2010/main" val="2029607549"/>
              </p:ext>
            </p:extLst>
          </p:nvPr>
        </p:nvGraphicFramePr>
        <p:xfrm>
          <a:off x="0" y="369332"/>
          <a:ext cx="12068270" cy="5394960"/>
        </p:xfrm>
        <a:graphic>
          <a:graphicData uri="http://schemas.openxmlformats.org/drawingml/2006/table">
            <a:tbl>
              <a:tblPr firstRow="1" bandRow="1">
                <a:tableStyleId>{5940675A-B579-460E-94D1-54222C63F5DA}</a:tableStyleId>
              </a:tblPr>
              <a:tblGrid>
                <a:gridCol w="1004935">
                  <a:extLst>
                    <a:ext uri="{9D8B030D-6E8A-4147-A177-3AD203B41FA5}">
                      <a16:colId xmlns:a16="http://schemas.microsoft.com/office/drawing/2014/main" xmlns="" val="3478211657"/>
                    </a:ext>
                  </a:extLst>
                </a:gridCol>
                <a:gridCol w="11063335">
                  <a:extLst>
                    <a:ext uri="{9D8B030D-6E8A-4147-A177-3AD203B41FA5}">
                      <a16:colId xmlns:a16="http://schemas.microsoft.com/office/drawing/2014/main" xmlns="" val="3777567960"/>
                    </a:ext>
                  </a:extLst>
                </a:gridCol>
              </a:tblGrid>
              <a:tr h="370840">
                <a:tc>
                  <a:txBody>
                    <a:bodyPr/>
                    <a:lstStyle/>
                    <a:p>
                      <a:r>
                        <a:rPr lang="en-US" sz="1800" b="0" i="0" kern="1200" dirty="0">
                          <a:solidFill>
                            <a:schemeClr val="tx1"/>
                          </a:solidFill>
                          <a:effectLst/>
                          <a:latin typeface="+mn-lt"/>
                          <a:ea typeface="+mn-ea"/>
                          <a:cs typeface="+mn-cs"/>
                        </a:rPr>
                        <a:t>1970</a:t>
                      </a:r>
                    </a:p>
                  </a:txBody>
                  <a:tcPr/>
                </a:tc>
                <a:tc>
                  <a:txBody>
                    <a:bodyPr/>
                    <a:lstStyle/>
                    <a:p>
                      <a:r>
                        <a:rPr lang="en-US" sz="1800" b="0" i="0" kern="1200" dirty="0">
                          <a:solidFill>
                            <a:schemeClr val="tx1"/>
                          </a:solidFill>
                          <a:effectLst/>
                          <a:latin typeface="+mn-lt"/>
                          <a:ea typeface="+mn-ea"/>
                          <a:cs typeface="+mn-cs"/>
                        </a:rPr>
                        <a:t>- Andy </a:t>
                      </a:r>
                      <a:r>
                        <a:rPr lang="en-US" sz="1800" b="0" i="0" kern="1200" dirty="0" err="1">
                          <a:solidFill>
                            <a:schemeClr val="tx1"/>
                          </a:solidFill>
                          <a:effectLst/>
                          <a:latin typeface="+mn-lt"/>
                          <a:ea typeface="+mn-ea"/>
                          <a:cs typeface="+mn-cs"/>
                        </a:rPr>
                        <a:t>Bachtolsheim</a:t>
                      </a:r>
                      <a:r>
                        <a:rPr lang="en-US" sz="1800" b="0" i="0" kern="1200" dirty="0">
                          <a:solidFill>
                            <a:schemeClr val="tx1"/>
                          </a:solidFill>
                          <a:effectLst/>
                          <a:latin typeface="+mn-lt"/>
                          <a:ea typeface="+mn-ea"/>
                          <a:cs typeface="+mn-cs"/>
                        </a:rPr>
                        <a:t> – la </a:t>
                      </a:r>
                      <a:r>
                        <a:rPr lang="en-US" sz="1800" b="0" i="0" kern="1200" dirty="0" err="1">
                          <a:solidFill>
                            <a:schemeClr val="tx1"/>
                          </a:solidFill>
                          <a:effectLst/>
                          <a:latin typeface="+mn-lt"/>
                          <a:ea typeface="+mn-ea"/>
                          <a:cs typeface="+mn-cs"/>
                        </a:rPr>
                        <a:t>Univerisitatea</a:t>
                      </a:r>
                      <a:r>
                        <a:rPr lang="en-US" sz="1800" b="0" i="0" kern="1200" dirty="0">
                          <a:solidFill>
                            <a:schemeClr val="tx1"/>
                          </a:solidFill>
                          <a:effectLst/>
                          <a:latin typeface="+mn-lt"/>
                          <a:ea typeface="+mn-ea"/>
                          <a:cs typeface="+mn-cs"/>
                        </a:rPr>
                        <a:t> Stanford a </a:t>
                      </a:r>
                      <a:r>
                        <a:rPr lang="en-US" sz="1800" b="0" i="0" kern="1200" dirty="0" err="1">
                          <a:solidFill>
                            <a:schemeClr val="tx1"/>
                          </a:solidFill>
                          <a:effectLst/>
                          <a:latin typeface="+mn-lt"/>
                          <a:ea typeface="+mn-ea"/>
                          <a:cs typeface="+mn-cs"/>
                        </a:rPr>
                        <a:t>realizat</a:t>
                      </a:r>
                      <a:r>
                        <a:rPr lang="en-US" sz="1800" b="0" i="0" kern="1200" dirty="0">
                          <a:solidFill>
                            <a:schemeClr val="tx1"/>
                          </a:solidFill>
                          <a:effectLst/>
                          <a:latin typeface="+mn-lt"/>
                          <a:ea typeface="+mn-ea"/>
                          <a:cs typeface="+mn-cs"/>
                        </a:rPr>
                        <a:t> prima </a:t>
                      </a:r>
                      <a:r>
                        <a:rPr lang="en-US" sz="1800" b="0" i="0" kern="1200" dirty="0" err="1">
                          <a:solidFill>
                            <a:schemeClr val="tx1"/>
                          </a:solidFill>
                          <a:effectLst/>
                          <a:latin typeface="+mn-lt"/>
                          <a:ea typeface="+mn-ea"/>
                          <a:cs typeface="+mn-cs"/>
                        </a:rPr>
                        <a:t>statie</a:t>
                      </a:r>
                      <a:r>
                        <a:rPr lang="en-US" sz="1800" b="0" i="0" kern="1200" dirty="0">
                          <a:solidFill>
                            <a:schemeClr val="tx1"/>
                          </a:solidFill>
                          <a:effectLst/>
                          <a:latin typeface="+mn-lt"/>
                          <a:ea typeface="+mn-ea"/>
                          <a:cs typeface="+mn-cs"/>
                        </a:rPr>
                        <a:t> de </a:t>
                      </a:r>
                      <a:r>
                        <a:rPr lang="en-US" sz="1800" b="0" i="0" kern="1200" dirty="0" err="1">
                          <a:solidFill>
                            <a:schemeClr val="tx1"/>
                          </a:solidFill>
                          <a:effectLst/>
                          <a:latin typeface="+mn-lt"/>
                          <a:ea typeface="+mn-ea"/>
                          <a:cs typeface="+mn-cs"/>
                        </a:rPr>
                        <a:t>lucru</a:t>
                      </a:r>
                      <a:r>
                        <a:rPr lang="en-US" sz="1800" b="0" i="0" kern="1200" dirty="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in</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retea</a:t>
                      </a:r>
                      <a:r>
                        <a:rPr lang="en-US" sz="1800" b="0" i="0" kern="1200" dirty="0" smtClean="0">
                          <a:solidFill>
                            <a:schemeClr val="tx1"/>
                          </a:solidFill>
                          <a:effectLst/>
                          <a:latin typeface="+mn-lt"/>
                          <a:ea typeface="+mn-ea"/>
                          <a:cs typeface="+mn-cs"/>
                        </a:rPr>
                        <a:t> </a:t>
                      </a:r>
                      <a:r>
                        <a:rPr lang="en-US" sz="1800" b="0" i="0" kern="1200" dirty="0" err="1">
                          <a:solidFill>
                            <a:schemeClr val="tx1"/>
                          </a:solidFill>
                          <a:effectLst/>
                          <a:latin typeface="+mn-lt"/>
                          <a:ea typeface="+mn-ea"/>
                          <a:cs typeface="+mn-cs"/>
                        </a:rPr>
                        <a:t>numita</a:t>
                      </a:r>
                      <a:r>
                        <a:rPr lang="en-US" sz="1800" b="0" i="0" kern="1200" dirty="0">
                          <a:solidFill>
                            <a:schemeClr val="tx1"/>
                          </a:solidFill>
                          <a:effectLst/>
                          <a:latin typeface="+mn-lt"/>
                          <a:ea typeface="+mn-ea"/>
                          <a:cs typeface="+mn-cs"/>
                        </a:rPr>
                        <a:t> SUN 1 (</a:t>
                      </a:r>
                      <a:r>
                        <a:rPr lang="en-US" sz="1800" b="0" i="0" kern="1200" dirty="0" err="1">
                          <a:solidFill>
                            <a:schemeClr val="tx1"/>
                          </a:solidFill>
                          <a:effectLst/>
                          <a:latin typeface="+mn-lt"/>
                          <a:ea typeface="+mn-ea"/>
                          <a:cs typeface="+mn-cs"/>
                        </a:rPr>
                        <a:t>Standford</a:t>
                      </a:r>
                      <a:r>
                        <a:rPr lang="en-US" sz="1800" b="0" i="0" kern="1200" dirty="0">
                          <a:solidFill>
                            <a:schemeClr val="tx1"/>
                          </a:solidFill>
                          <a:effectLst/>
                          <a:latin typeface="+mn-lt"/>
                          <a:ea typeface="+mn-ea"/>
                          <a:cs typeface="+mn-cs"/>
                        </a:rPr>
                        <a:t> University Network) → cu microprocessor</a:t>
                      </a:r>
                    </a:p>
                  </a:txBody>
                  <a:tcPr anchor="ctr"/>
                </a:tc>
                <a:extLst>
                  <a:ext uri="{0D108BD9-81ED-4DB2-BD59-A6C34878D82A}">
                    <a16:rowId xmlns:a16="http://schemas.microsoft.com/office/drawing/2014/main" xmlns="" val="2903616204"/>
                  </a:ext>
                </a:extLst>
              </a:tr>
              <a:tr h="370840">
                <a:tc>
                  <a:txBody>
                    <a:bodyPr/>
                    <a:lstStyle/>
                    <a:p>
                      <a:r>
                        <a:rPr lang="en-US" sz="1800" b="0" i="0" kern="1200" dirty="0" smtClean="0">
                          <a:solidFill>
                            <a:schemeClr val="tx1"/>
                          </a:solidFill>
                          <a:effectLst/>
                          <a:latin typeface="+mn-lt"/>
                          <a:ea typeface="+mn-ea"/>
                          <a:cs typeface="+mn-cs"/>
                        </a:rPr>
                        <a:t>1982</a:t>
                      </a:r>
                      <a:r>
                        <a:rPr lang="en-US" dirty="0" smtClean="0"/>
                        <a:t> </a:t>
                      </a:r>
                      <a:br>
                        <a:rPr lang="en-US" dirty="0" smtClean="0"/>
                      </a:br>
                      <a:endParaRPr lang="en-US" dirty="0"/>
                    </a:p>
                  </a:txBody>
                  <a:tcPr/>
                </a:tc>
                <a:tc>
                  <a:txBody>
                    <a:bodyPr/>
                    <a:lstStyle/>
                    <a:p>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fondare</a:t>
                      </a:r>
                      <a:r>
                        <a:rPr lang="en-US" sz="1800" b="0" i="0" kern="1200" dirty="0" smtClean="0">
                          <a:solidFill>
                            <a:schemeClr val="tx1"/>
                          </a:solidFill>
                          <a:effectLst/>
                          <a:latin typeface="+mn-lt"/>
                          <a:ea typeface="+mn-ea"/>
                          <a:cs typeface="+mn-cs"/>
                        </a:rPr>
                        <a:t> Sun Microsystem SUN2, SUN3 – </a:t>
                      </a:r>
                      <a:r>
                        <a:rPr lang="en-US" sz="1800" b="0" i="0" kern="1200" dirty="0" err="1" smtClean="0">
                          <a:solidFill>
                            <a:schemeClr val="tx1"/>
                          </a:solidFill>
                          <a:effectLst/>
                          <a:latin typeface="+mn-lt"/>
                          <a:ea typeface="+mn-ea"/>
                          <a:cs typeface="+mn-cs"/>
                        </a:rPr>
                        <a:t>folosesc</a:t>
                      </a:r>
                      <a:r>
                        <a:rPr lang="en-US" sz="1800" b="0" i="0" kern="1200" dirty="0" smtClean="0">
                          <a:solidFill>
                            <a:schemeClr val="tx1"/>
                          </a:solidFill>
                          <a:effectLst/>
                          <a:latin typeface="+mn-lt"/>
                          <a:ea typeface="+mn-ea"/>
                          <a:cs typeface="+mn-cs"/>
                        </a:rPr>
                        <a:t> microprocessor Motorola</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cu </a:t>
                      </a:r>
                      <a:r>
                        <a:rPr lang="en-US" sz="1800" b="0" i="0" kern="1200" dirty="0" err="1" smtClean="0">
                          <a:solidFill>
                            <a:schemeClr val="tx1"/>
                          </a:solidFill>
                          <a:effectLst/>
                          <a:latin typeface="+mn-lt"/>
                          <a:ea typeface="+mn-ea"/>
                          <a:cs typeface="+mn-cs"/>
                        </a:rPr>
                        <a:t>placa</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retea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conexiune</a:t>
                      </a:r>
                      <a:r>
                        <a:rPr lang="en-US" sz="1800" b="0" i="0" kern="1200" dirty="0" smtClean="0">
                          <a:solidFill>
                            <a:schemeClr val="tx1"/>
                          </a:solidFill>
                          <a:effectLst/>
                          <a:latin typeface="+mn-lt"/>
                          <a:ea typeface="+mn-ea"/>
                          <a:cs typeface="+mn-cs"/>
                        </a:rPr>
                        <a:t> Ethernet, soft TCP/ IP</a:t>
                      </a:r>
                      <a:r>
                        <a:rPr lang="en-US" dirty="0" smtClean="0"/>
                        <a:t> </a:t>
                      </a:r>
                      <a:endParaRPr lang="en-US" dirty="0"/>
                    </a:p>
                  </a:txBody>
                  <a:tcPr/>
                </a:tc>
                <a:extLst>
                  <a:ext uri="{0D108BD9-81ED-4DB2-BD59-A6C34878D82A}">
                    <a16:rowId xmlns:a16="http://schemas.microsoft.com/office/drawing/2014/main" xmlns="" val="264986239"/>
                  </a:ext>
                </a:extLst>
              </a:tr>
              <a:tr h="370840">
                <a:tc>
                  <a:txBody>
                    <a:bodyPr/>
                    <a:lstStyle/>
                    <a:p>
                      <a:r>
                        <a:rPr lang="en-US" sz="1800" b="0" i="0" kern="1200" dirty="0">
                          <a:solidFill>
                            <a:schemeClr val="tx1"/>
                          </a:solidFill>
                          <a:effectLst/>
                          <a:latin typeface="+mn-lt"/>
                          <a:ea typeface="+mn-ea"/>
                          <a:cs typeface="+mn-cs"/>
                        </a:rPr>
                        <a:t>1987</a:t>
                      </a:r>
                    </a:p>
                  </a:txBody>
                  <a:tcPr/>
                </a:tc>
                <a:tc>
                  <a:txBody>
                    <a:bodyPr/>
                    <a:lstStyle/>
                    <a:p>
                      <a:r>
                        <a:rPr lang="en-US" sz="1800" b="0" i="0" kern="1200" dirty="0">
                          <a:solidFill>
                            <a:schemeClr val="tx1"/>
                          </a:solidFill>
                          <a:effectLst/>
                          <a:latin typeface="+mn-lt"/>
                          <a:ea typeface="+mn-ea"/>
                          <a:cs typeface="+mn-cs"/>
                        </a:rPr>
                        <a:t>- Sun </a:t>
                      </a:r>
                      <a:r>
                        <a:rPr lang="en-US" sz="1800" b="0" i="0" kern="1200" dirty="0" err="1">
                          <a:solidFill>
                            <a:schemeClr val="tx1"/>
                          </a:solidFill>
                          <a:effectLst/>
                          <a:latin typeface="+mn-lt"/>
                          <a:ea typeface="+mn-ea"/>
                          <a:cs typeface="+mn-cs"/>
                        </a:rPr>
                        <a:t>realizeaza</a:t>
                      </a:r>
                      <a:r>
                        <a:rPr lang="en-US" sz="1800" b="0" i="0" kern="1200" dirty="0">
                          <a:solidFill>
                            <a:schemeClr val="tx1"/>
                          </a:solidFill>
                          <a:effectLst/>
                          <a:latin typeface="+mn-lt"/>
                          <a:ea typeface="+mn-ea"/>
                          <a:cs typeface="+mn-cs"/>
                        </a:rPr>
                        <a:t> </a:t>
                      </a:r>
                      <a:r>
                        <a:rPr lang="en-US" sz="1800" b="0" i="0" kern="1200" dirty="0" err="1">
                          <a:solidFill>
                            <a:schemeClr val="tx1"/>
                          </a:solidFill>
                          <a:effectLst/>
                          <a:latin typeface="+mn-lt"/>
                          <a:ea typeface="+mn-ea"/>
                          <a:cs typeface="+mn-cs"/>
                        </a:rPr>
                        <a:t>primul</a:t>
                      </a:r>
                      <a:r>
                        <a:rPr lang="en-US" sz="1800" b="0" i="0" kern="1200" dirty="0">
                          <a:solidFill>
                            <a:schemeClr val="tx1"/>
                          </a:solidFill>
                          <a:effectLst/>
                          <a:latin typeface="+mn-lt"/>
                          <a:ea typeface="+mn-ea"/>
                          <a:cs typeface="+mn-cs"/>
                        </a:rPr>
                        <a:t> UCP </a:t>
                      </a:r>
                      <a:r>
                        <a:rPr lang="en-US" sz="1800" b="0" i="0" kern="1200" dirty="0" err="1">
                          <a:solidFill>
                            <a:schemeClr val="tx1"/>
                          </a:solidFill>
                          <a:effectLst/>
                          <a:latin typeface="+mn-lt"/>
                          <a:ea typeface="+mn-ea"/>
                          <a:cs typeface="+mn-cs"/>
                        </a:rPr>
                        <a:t>propriu</a:t>
                      </a:r>
                      <a:r>
                        <a:rPr lang="en-US" sz="1800" b="0" i="0" kern="1200" dirty="0">
                          <a:solidFill>
                            <a:schemeClr val="tx1"/>
                          </a:solidFill>
                          <a:effectLst/>
                          <a:latin typeface="+mn-lt"/>
                          <a:ea typeface="+mn-ea"/>
                          <a:cs typeface="+mn-cs"/>
                        </a:rPr>
                        <a:t> cu </a:t>
                      </a:r>
                      <a:r>
                        <a:rPr lang="en-US" sz="1800" b="0" i="0" kern="1200" dirty="0" err="1">
                          <a:solidFill>
                            <a:schemeClr val="tx1"/>
                          </a:solidFill>
                          <a:effectLst/>
                          <a:latin typeface="+mn-lt"/>
                          <a:ea typeface="+mn-ea"/>
                          <a:cs typeface="+mn-cs"/>
                        </a:rPr>
                        <a:t>tehnologii</a:t>
                      </a:r>
                      <a:r>
                        <a:rPr lang="en-US" sz="1800" b="0" i="0" kern="1200" dirty="0">
                          <a:solidFill>
                            <a:schemeClr val="tx1"/>
                          </a:solidFill>
                          <a:effectLst/>
                          <a:latin typeface="+mn-lt"/>
                          <a:ea typeface="+mn-ea"/>
                          <a:cs typeface="+mn-cs"/>
                        </a:rPr>
                        <a:t> RISC II </a:t>
                      </a:r>
                      <a:r>
                        <a:rPr lang="en-US" sz="1800" b="0" i="0" kern="1200" dirty="0" err="1">
                          <a:solidFill>
                            <a:schemeClr val="tx1"/>
                          </a:solidFill>
                          <a:effectLst/>
                          <a:latin typeface="+mn-lt"/>
                          <a:ea typeface="+mn-ea"/>
                          <a:cs typeface="+mn-cs"/>
                        </a:rPr>
                        <a:t>numit</a:t>
                      </a:r>
                      <a:r>
                        <a:rPr lang="en-US" sz="1800" b="0" i="0" kern="1200" dirty="0">
                          <a:solidFill>
                            <a:schemeClr val="tx1"/>
                          </a:solidFill>
                          <a:effectLst/>
                          <a:latin typeface="+mn-lt"/>
                          <a:ea typeface="+mn-ea"/>
                          <a:cs typeface="+mn-cs"/>
                        </a:rPr>
                        <a:t> SPARC (</a:t>
                      </a:r>
                      <a:r>
                        <a:rPr lang="en-US" sz="1800" b="0" i="0" kern="1200" dirty="0" smtClean="0">
                          <a:solidFill>
                            <a:schemeClr val="tx1"/>
                          </a:solidFill>
                          <a:effectLst/>
                          <a:latin typeface="+mn-lt"/>
                          <a:ea typeface="+mn-ea"/>
                          <a:cs typeface="+mn-cs"/>
                        </a:rPr>
                        <a:t>Scalable</a:t>
                      </a: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Processor </a:t>
                      </a:r>
                      <a:r>
                        <a:rPr lang="en-US" sz="1800" b="0" i="0" kern="1200" dirty="0" err="1">
                          <a:solidFill>
                            <a:schemeClr val="tx1"/>
                          </a:solidFill>
                          <a:effectLst/>
                          <a:latin typeface="+mn-lt"/>
                          <a:ea typeface="+mn-ea"/>
                          <a:cs typeface="+mn-cs"/>
                        </a:rPr>
                        <a:t>ARChitecture</a:t>
                      </a:r>
                      <a:r>
                        <a:rPr lang="en-US" sz="1800" b="0" i="0" kern="1200" dirty="0">
                          <a:solidFill>
                            <a:schemeClr val="tx1"/>
                          </a:solidFill>
                          <a:effectLst/>
                          <a:latin typeface="+mn-lt"/>
                          <a:ea typeface="+mn-ea"/>
                          <a:cs typeface="+mn-cs"/>
                        </a:rPr>
                        <a:t> = </a:t>
                      </a:r>
                      <a:r>
                        <a:rPr lang="en-US" sz="1800" b="0" i="0" kern="1200" dirty="0" err="1">
                          <a:solidFill>
                            <a:schemeClr val="tx1"/>
                          </a:solidFill>
                          <a:effectLst/>
                          <a:latin typeface="+mn-lt"/>
                          <a:ea typeface="+mn-ea"/>
                          <a:cs typeface="+mn-cs"/>
                        </a:rPr>
                        <a:t>arhitectura</a:t>
                      </a:r>
                      <a:r>
                        <a:rPr lang="en-US" sz="1800" b="0" i="0" kern="1200" dirty="0">
                          <a:solidFill>
                            <a:schemeClr val="tx1"/>
                          </a:solidFill>
                          <a:effectLst/>
                          <a:latin typeface="+mn-lt"/>
                          <a:ea typeface="+mn-ea"/>
                          <a:cs typeface="+mn-cs"/>
                        </a:rPr>
                        <a:t> </a:t>
                      </a:r>
                      <a:r>
                        <a:rPr lang="en-US" sz="1800" b="0" i="0" kern="1200" dirty="0" err="1">
                          <a:solidFill>
                            <a:schemeClr val="tx1"/>
                          </a:solidFill>
                          <a:effectLst/>
                          <a:latin typeface="+mn-lt"/>
                          <a:ea typeface="+mn-ea"/>
                          <a:cs typeface="+mn-cs"/>
                        </a:rPr>
                        <a:t>scalabila</a:t>
                      </a:r>
                      <a:r>
                        <a:rPr lang="en-US" sz="1800" b="0" i="0" kern="1200" dirty="0">
                          <a:solidFill>
                            <a:schemeClr val="tx1"/>
                          </a:solidFill>
                          <a:effectLst/>
                          <a:latin typeface="+mn-lt"/>
                          <a:ea typeface="+mn-ea"/>
                          <a:cs typeface="+mn-cs"/>
                        </a:rPr>
                        <a:t> de </a:t>
                      </a:r>
                      <a:r>
                        <a:rPr lang="en-US" sz="1800" b="0" i="0" kern="1200" dirty="0" err="1">
                          <a:solidFill>
                            <a:schemeClr val="tx1"/>
                          </a:solidFill>
                          <a:effectLst/>
                          <a:latin typeface="+mn-lt"/>
                          <a:ea typeface="+mn-ea"/>
                          <a:cs typeface="+mn-cs"/>
                        </a:rPr>
                        <a:t>procesor</a:t>
                      </a:r>
                      <a:r>
                        <a:rPr lang="en-US" sz="1800" b="0" i="0" kern="1200" dirty="0" smtClean="0">
                          <a:solidFill>
                            <a:schemeClr val="tx1"/>
                          </a:solidFill>
                          <a:effectLst/>
                          <a:latin typeface="+mn-lt"/>
                          <a:ea typeface="+mn-ea"/>
                          <a:cs typeface="+mn-cs"/>
                        </a:rPr>
                        <a:t>)</a:t>
                      </a:r>
                      <a:r>
                        <a:rPr lang="x-none" sz="1800" b="0" i="0" kern="1200" dirty="0" smtClean="0">
                          <a:solidFill>
                            <a:schemeClr val="tx1"/>
                          </a:solidFill>
                          <a:effectLst/>
                          <a:latin typeface="+mn-lt"/>
                          <a:ea typeface="+mn-ea"/>
                          <a:cs typeface="+mn-cs"/>
                        </a:rPr>
                        <a:t> </a:t>
                      </a:r>
                    </a:p>
                    <a:p>
                      <a:r>
                        <a:rPr lang="en-US" sz="1800" b="0" i="0" kern="1200" dirty="0" err="1" smtClean="0">
                          <a:solidFill>
                            <a:schemeClr val="tx1"/>
                          </a:solidFill>
                          <a:effectLst/>
                          <a:latin typeface="+mn-lt"/>
                          <a:ea typeface="+mn-ea"/>
                          <a:cs typeface="+mn-cs"/>
                        </a:rPr>
                        <a:t>masina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a:t>
                      </a:r>
                      <a:r>
                        <a:rPr lang="en-US" sz="1800" b="0" i="0" kern="1200" dirty="0" smtClean="0">
                          <a:solidFill>
                            <a:schemeClr val="tx1"/>
                          </a:solidFill>
                          <a:effectLst/>
                          <a:latin typeface="+mn-lt"/>
                          <a:ea typeface="+mn-ea"/>
                          <a:cs typeface="+mn-cs"/>
                        </a:rPr>
                        <a:t> 32 </a:t>
                      </a:r>
                      <a:r>
                        <a:rPr lang="en-US" sz="1800" b="0" i="0" kern="1200" dirty="0" err="1" smtClean="0">
                          <a:solidFill>
                            <a:schemeClr val="tx1"/>
                          </a:solidFill>
                          <a:effectLst/>
                          <a:latin typeface="+mn-lt"/>
                          <a:ea typeface="+mn-ea"/>
                          <a:cs typeface="+mn-cs"/>
                        </a:rPr>
                        <a:t>biti</a:t>
                      </a:r>
                      <a:r>
                        <a:rPr lang="en-US" sz="1800" b="0" i="0" kern="1200" dirty="0" smtClean="0">
                          <a:solidFill>
                            <a:schemeClr val="tx1"/>
                          </a:solidFill>
                          <a:effectLst/>
                          <a:latin typeface="+mn-lt"/>
                          <a:ea typeface="+mn-ea"/>
                          <a:cs typeface="+mn-cs"/>
                        </a:rPr>
                        <a:t> la 36 MHz</a:t>
                      </a:r>
                      <a:br>
                        <a:rPr lang="en-US" sz="1800" b="0" i="0" kern="1200" dirty="0" smtClean="0">
                          <a:solidFill>
                            <a:schemeClr val="tx1"/>
                          </a:solidFill>
                          <a:effectLst/>
                          <a:latin typeface="+mn-lt"/>
                          <a:ea typeface="+mn-ea"/>
                          <a:cs typeface="+mn-cs"/>
                        </a:rPr>
                      </a:br>
                      <a:r>
                        <a:rPr lang="en-US" sz="1800" b="0" i="0" kern="1200" dirty="0" err="1" smtClean="0">
                          <a:solidFill>
                            <a:schemeClr val="tx1"/>
                          </a:solidFill>
                          <a:effectLst/>
                          <a:latin typeface="+mn-lt"/>
                          <a:ea typeface="+mn-ea"/>
                          <a:cs typeface="+mn-cs"/>
                        </a:rPr>
                        <a:t>instructiuni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pentru</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intregi</a:t>
                      </a:r>
                      <a:r>
                        <a:rPr lang="en-US" sz="1800" b="0" i="0" kern="1200" dirty="0" smtClean="0">
                          <a:solidFill>
                            <a:schemeClr val="tx1"/>
                          </a:solidFill>
                          <a:effectLst/>
                          <a:latin typeface="+mn-lt"/>
                          <a:ea typeface="+mn-ea"/>
                          <a:cs typeface="+mn-cs"/>
                        </a:rPr>
                        <a:t> </a:t>
                      </a:r>
                      <a:endParaRPr lang="en-US" sz="1800" b="0" i="0" kern="1200" dirty="0">
                        <a:solidFill>
                          <a:schemeClr val="tx1"/>
                        </a:solidFill>
                        <a:effectLst/>
                        <a:latin typeface="+mn-lt"/>
                        <a:ea typeface="+mn-ea"/>
                        <a:cs typeface="+mn-cs"/>
                      </a:endParaRPr>
                    </a:p>
                  </a:txBody>
                  <a:tcPr anchor="ctr"/>
                </a:tc>
                <a:extLst>
                  <a:ext uri="{0D108BD9-81ED-4DB2-BD59-A6C34878D82A}">
                    <a16:rowId xmlns:a16="http://schemas.microsoft.com/office/drawing/2014/main" xmlns="" val="3729296713"/>
                  </a:ext>
                </a:extLst>
              </a:tr>
              <a:tr h="370840">
                <a:tc>
                  <a:txBody>
                    <a:bodyPr/>
                    <a:lstStyle/>
                    <a:p>
                      <a:r>
                        <a:rPr lang="en-US" sz="1800" b="0" i="0" kern="1200" dirty="0" smtClean="0">
                          <a:solidFill>
                            <a:schemeClr val="tx1"/>
                          </a:solidFill>
                          <a:effectLst/>
                          <a:latin typeface="+mn-lt"/>
                          <a:ea typeface="+mn-ea"/>
                          <a:cs typeface="+mn-cs"/>
                        </a:rPr>
                        <a:t>1995</a:t>
                      </a:r>
                      <a:r>
                        <a:rPr lang="en-US" dirty="0" smtClean="0"/>
                        <a:t> </a:t>
                      </a:r>
                      <a:br>
                        <a:rPr lang="en-US" dirty="0" smtClean="0"/>
                      </a:br>
                      <a:endParaRPr lang="en-US" dirty="0"/>
                    </a:p>
                  </a:txBody>
                  <a:tcPr/>
                </a:tc>
                <a:tc>
                  <a:txBody>
                    <a:bodyPr/>
                    <a:lstStyle/>
                    <a:p>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UltraSPARC</a:t>
                      </a:r>
                      <a:r>
                        <a:rPr lang="en-US" sz="1800" b="0" i="0" kern="1200" dirty="0" smtClean="0">
                          <a:solidFill>
                            <a:schemeClr val="tx1"/>
                          </a:solidFill>
                          <a:effectLst/>
                          <a:latin typeface="+mn-lt"/>
                          <a:ea typeface="+mn-ea"/>
                          <a:cs typeface="+mn-cs"/>
                        </a:rPr>
                        <a:t> – </a:t>
                      </a:r>
                      <a:r>
                        <a:rPr lang="en-US" sz="1800" b="0" i="0" kern="1200" dirty="0" err="1" smtClean="0">
                          <a:solidFill>
                            <a:schemeClr val="tx1"/>
                          </a:solidFill>
                          <a:effectLst/>
                          <a:latin typeface="+mn-lt"/>
                          <a:ea typeface="+mn-ea"/>
                          <a:cs typeface="+mn-cs"/>
                        </a:rPr>
                        <a:t>versiunea</a:t>
                      </a:r>
                      <a:r>
                        <a:rPr lang="en-US" sz="1800" b="0" i="0" kern="1200" dirty="0" smtClean="0">
                          <a:solidFill>
                            <a:schemeClr val="tx1"/>
                          </a:solidFill>
                          <a:effectLst/>
                          <a:latin typeface="+mn-lt"/>
                          <a:ea typeface="+mn-ea"/>
                          <a:cs typeface="+mn-cs"/>
                        </a:rPr>
                        <a:t> 9 (V9)</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a:t>
                      </a:r>
                      <a:r>
                        <a:rPr lang="en-US" sz="1800" b="0" i="0" kern="1200" dirty="0" smtClean="0">
                          <a:solidFill>
                            <a:schemeClr val="tx1"/>
                          </a:solidFill>
                          <a:effectLst/>
                          <a:latin typeface="+mn-lt"/>
                          <a:ea typeface="+mn-ea"/>
                          <a:cs typeface="+mn-cs"/>
                        </a:rPr>
                        <a:t> 64 </a:t>
                      </a:r>
                      <a:r>
                        <a:rPr lang="en-US" sz="1800" b="0" i="0" kern="1200" dirty="0" err="1" smtClean="0">
                          <a:solidFill>
                            <a:schemeClr val="tx1"/>
                          </a:solidFill>
                          <a:effectLst/>
                          <a:latin typeface="+mn-lt"/>
                          <a:ea typeface="+mn-ea"/>
                          <a:cs typeface="+mn-cs"/>
                        </a:rPr>
                        <a:t>biti</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prelucrare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imagini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semnale</a:t>
                      </a:r>
                      <a:r>
                        <a:rPr lang="en-US" sz="1800" b="0" i="0" kern="1200" dirty="0" smtClean="0">
                          <a:solidFill>
                            <a:schemeClr val="tx1"/>
                          </a:solidFill>
                          <a:effectLst/>
                          <a:latin typeface="+mn-lt"/>
                          <a:ea typeface="+mn-ea"/>
                          <a:cs typeface="+mn-cs"/>
                        </a:rPr>
                        <a:t> audio/video</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set de </a:t>
                      </a:r>
                      <a:r>
                        <a:rPr lang="en-US" sz="1800" b="0" i="0" kern="1200" dirty="0" err="1" smtClean="0">
                          <a:solidFill>
                            <a:schemeClr val="tx1"/>
                          </a:solidFill>
                          <a:effectLst/>
                          <a:latin typeface="+mn-lt"/>
                          <a:ea typeface="+mn-ea"/>
                          <a:cs typeface="+mn-cs"/>
                        </a:rPr>
                        <a:t>noi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instructiuni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numite</a:t>
                      </a:r>
                      <a:r>
                        <a:rPr lang="en-US" sz="1800" b="0" i="0" kern="1200" dirty="0" smtClean="0">
                          <a:solidFill>
                            <a:schemeClr val="tx1"/>
                          </a:solidFill>
                          <a:effectLst/>
                          <a:latin typeface="+mn-lt"/>
                          <a:ea typeface="+mn-ea"/>
                          <a:cs typeface="+mn-cs"/>
                        </a:rPr>
                        <a:t> VIS = Visual Instruction Set</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destinat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aplicatiilor</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profesionale</a:t>
                      </a:r>
                      <a:r>
                        <a:rPr lang="en-US" sz="1800" b="0" i="0" kern="1200" dirty="0" smtClean="0">
                          <a:solidFill>
                            <a:schemeClr val="tx1"/>
                          </a:solidFill>
                          <a:effectLst/>
                          <a:latin typeface="+mn-lt"/>
                          <a:ea typeface="+mn-ea"/>
                          <a:cs typeface="+mn-cs"/>
                        </a:rPr>
                        <a:t> ca </a:t>
                      </a:r>
                      <a:r>
                        <a:rPr lang="en-US" sz="1800" b="0" i="0" kern="1200" dirty="0" err="1" smtClean="0">
                          <a:solidFill>
                            <a:schemeClr val="tx1"/>
                          </a:solidFill>
                          <a:effectLst/>
                          <a:latin typeface="+mn-lt"/>
                          <a:ea typeface="+mn-ea"/>
                          <a:cs typeface="+mn-cs"/>
                        </a:rPr>
                        <a:t>servere</a:t>
                      </a:r>
                      <a:r>
                        <a:rPr lang="en-US" sz="1800" b="0" i="0" kern="1200" dirty="0" smtClean="0">
                          <a:solidFill>
                            <a:schemeClr val="tx1"/>
                          </a:solidFill>
                          <a:effectLst/>
                          <a:latin typeface="+mn-lt"/>
                          <a:ea typeface="+mn-ea"/>
                          <a:cs typeface="+mn-cs"/>
                        </a:rPr>
                        <a:t> Web </a:t>
                      </a:r>
                      <a:r>
                        <a:rPr lang="en-US" sz="1800" b="0" i="0" kern="1200" dirty="0" err="1" smtClean="0">
                          <a:solidFill>
                            <a:schemeClr val="tx1"/>
                          </a:solidFill>
                          <a:effectLst/>
                          <a:latin typeface="+mn-lt"/>
                          <a:ea typeface="+mn-ea"/>
                          <a:cs typeface="+mn-cs"/>
                        </a:rPr>
                        <a:t>mulltiprocesor</a:t>
                      </a:r>
                      <a:r>
                        <a:rPr lang="en-US" sz="1800" b="0" i="0" kern="1200" dirty="0" smtClean="0">
                          <a:solidFill>
                            <a:schemeClr val="tx1"/>
                          </a:solidFill>
                          <a:effectLst/>
                          <a:latin typeface="+mn-lt"/>
                          <a:ea typeface="+mn-ea"/>
                          <a:cs typeface="+mn-cs"/>
                        </a:rPr>
                        <a:t> cu </a:t>
                      </a:r>
                      <a:r>
                        <a:rPr lang="en-US" sz="1800" b="0" i="0" kern="1200" dirty="0" err="1" smtClean="0">
                          <a:solidFill>
                            <a:schemeClr val="tx1"/>
                          </a:solidFill>
                          <a:effectLst/>
                          <a:latin typeface="+mn-lt"/>
                          <a:ea typeface="+mn-ea"/>
                          <a:cs typeface="+mn-cs"/>
                        </a:rPr>
                        <a:t>zeci</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UCPuri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memorie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fizica</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ordinul</a:t>
                      </a:r>
                      <a:r>
                        <a:rPr lang="en-US" sz="1800" b="0" i="0" kern="1200" dirty="0" smtClean="0">
                          <a:solidFill>
                            <a:schemeClr val="tx1"/>
                          </a:solidFill>
                          <a:effectLst/>
                          <a:latin typeface="+mn-lt"/>
                          <a:ea typeface="+mn-ea"/>
                          <a:cs typeface="+mn-cs"/>
                        </a:rPr>
                        <a:t> 2 TB (1 terabyte = 1012 </a:t>
                      </a:r>
                      <a:r>
                        <a:rPr lang="en-US" sz="1800" b="0" i="0" kern="1200" dirty="0" err="1" smtClean="0">
                          <a:solidFill>
                            <a:schemeClr val="tx1"/>
                          </a:solidFill>
                          <a:effectLst/>
                          <a:latin typeface="+mn-lt"/>
                          <a:ea typeface="+mn-ea"/>
                          <a:cs typeface="+mn-cs"/>
                        </a:rPr>
                        <a:t>octeti</a:t>
                      </a:r>
                      <a:r>
                        <a:rPr lang="en-US" sz="1800" b="0" i="0" kern="1200" dirty="0" smtClean="0">
                          <a:solidFill>
                            <a:schemeClr val="tx1"/>
                          </a:solidFill>
                          <a:effectLst/>
                          <a:latin typeface="+mn-lt"/>
                          <a:ea typeface="+mn-ea"/>
                          <a:cs typeface="+mn-cs"/>
                        </a:rPr>
                        <a:t>)</a:t>
                      </a:r>
                      <a:r>
                        <a:rPr lang="en-US" dirty="0" smtClean="0"/>
                        <a:t> </a:t>
                      </a:r>
                      <a:endParaRPr lang="en-US" dirty="0"/>
                    </a:p>
                  </a:txBody>
                  <a:tcPr/>
                </a:tc>
                <a:extLst>
                  <a:ext uri="{0D108BD9-81ED-4DB2-BD59-A6C34878D82A}">
                    <a16:rowId xmlns:a16="http://schemas.microsoft.com/office/drawing/2014/main" xmlns="" val="1683651193"/>
                  </a:ext>
                </a:extLst>
              </a:tr>
              <a:tr h="370840">
                <a:tc>
                  <a:txBody>
                    <a:bodyPr/>
                    <a:lstStyle/>
                    <a:p>
                      <a:r>
                        <a:rPr lang="en-US" sz="1800" b="0" i="0" kern="1200" dirty="0" err="1" smtClean="0">
                          <a:solidFill>
                            <a:schemeClr val="tx1"/>
                          </a:solidFill>
                          <a:effectLst/>
                          <a:latin typeface="+mn-lt"/>
                          <a:ea typeface="+mn-ea"/>
                          <a:cs typeface="+mn-cs"/>
                        </a:rPr>
                        <a:t>UltraSPARC</a:t>
                      </a:r>
                      <a:r>
                        <a:rPr lang="en-US" sz="1800" b="0" i="0" kern="1200" dirty="0" smtClean="0">
                          <a:solidFill>
                            <a:schemeClr val="tx1"/>
                          </a:solidFill>
                          <a:effectLst/>
                          <a:latin typeface="+mn-lt"/>
                          <a:ea typeface="+mn-ea"/>
                          <a:cs typeface="+mn-cs"/>
                        </a:rPr>
                        <a:t> I –</a:t>
                      </a:r>
                      <a:r>
                        <a:rPr lang="en-US" dirty="0" smtClean="0"/>
                        <a:t> </a:t>
                      </a:r>
                      <a:br>
                        <a:rPr lang="en-US" dirty="0" smtClean="0"/>
                      </a:br>
                      <a:r>
                        <a:rPr lang="en-US" sz="1800" b="0" i="0" kern="1200" dirty="0" err="1" smtClean="0">
                          <a:solidFill>
                            <a:schemeClr val="tx1"/>
                          </a:solidFill>
                          <a:effectLst/>
                          <a:latin typeface="+mn-lt"/>
                          <a:ea typeface="+mn-ea"/>
                          <a:cs typeface="+mn-cs"/>
                        </a:rPr>
                        <a:t>UltraSPARC</a:t>
                      </a:r>
                      <a:r>
                        <a:rPr lang="en-US" sz="1800" b="0" i="0" kern="1200" dirty="0" smtClean="0">
                          <a:solidFill>
                            <a:schemeClr val="tx1"/>
                          </a:solidFill>
                          <a:effectLst/>
                          <a:latin typeface="+mn-lt"/>
                          <a:ea typeface="+mn-ea"/>
                          <a:cs typeface="+mn-cs"/>
                        </a:rPr>
                        <a:t> II –</a:t>
                      </a:r>
                      <a:r>
                        <a:rPr lang="en-US" dirty="0" smtClean="0"/>
                        <a:t> </a:t>
                      </a:r>
                      <a:endParaRPr lang="en-US" dirty="0"/>
                    </a:p>
                  </a:txBody>
                  <a:tcPr/>
                </a:tc>
                <a:tc>
                  <a:txBody>
                    <a:bodyPr/>
                    <a:lstStyle/>
                    <a:p>
                      <a:r>
                        <a:rPr lang="en-US" sz="1800" b="0" i="0" kern="1200" dirty="0" smtClean="0">
                          <a:solidFill>
                            <a:schemeClr val="tx1"/>
                          </a:solidFill>
                          <a:effectLst/>
                          <a:latin typeface="+mn-lt"/>
                          <a:ea typeface="+mn-ea"/>
                          <a:cs typeface="+mn-cs"/>
                        </a:rPr>
                        <a:t>cu </a:t>
                      </a:r>
                      <a:r>
                        <a:rPr lang="en-US" sz="1800" b="0" i="0" kern="1200" dirty="0" err="1" smtClean="0">
                          <a:solidFill>
                            <a:schemeClr val="tx1"/>
                          </a:solidFill>
                          <a:effectLst/>
                          <a:latin typeface="+mn-lt"/>
                          <a:ea typeface="+mn-ea"/>
                          <a:cs typeface="+mn-cs"/>
                        </a:rPr>
                        <a:t>frecventa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crescuta</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ceas</a:t>
                      </a:r>
                      <a:r>
                        <a:rPr lang="en-US" dirty="0" smtClean="0"/>
                        <a:t> </a:t>
                      </a:r>
                      <a:br>
                        <a:rPr lang="en-US" dirty="0" smtClean="0"/>
                      </a:br>
                      <a:endParaRPr lang="en-US" dirty="0"/>
                    </a:p>
                  </a:txBody>
                  <a:tcPr/>
                </a:tc>
                <a:extLst>
                  <a:ext uri="{0D108BD9-81ED-4DB2-BD59-A6C34878D82A}">
                    <a16:rowId xmlns:a16="http://schemas.microsoft.com/office/drawing/2014/main" xmlns="" val="1616190302"/>
                  </a:ext>
                </a:extLst>
              </a:tr>
            </a:tbl>
          </a:graphicData>
        </a:graphic>
      </p:graphicFrame>
    </p:spTree>
    <p:extLst>
      <p:ext uri="{BB962C8B-B14F-4D97-AF65-F5344CB8AC3E}">
        <p14:creationId xmlns:p14="http://schemas.microsoft.com/office/powerpoint/2010/main" val="19658745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dirty="0" err="1">
                <a:solidFill>
                  <a:srgbClr val="000000"/>
                </a:solidFill>
                <a:latin typeface="Times New Roman" pitchFamily="18" charset="0"/>
                <a:cs typeface="Times New Roman" pitchFamily="18" charset="0"/>
              </a:rPr>
              <a:t>Cipuri</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PicoJava</a:t>
            </a:r>
            <a:r>
              <a:rPr lang="en-US" dirty="0">
                <a:latin typeface="Times New Roman" pitchFamily="18" charset="0"/>
                <a:cs typeface="Times New Roman" pitchFamily="18" charset="0"/>
              </a:rPr>
              <a:t> </a:t>
            </a:r>
          </a:p>
        </p:txBody>
      </p:sp>
      <p:sp>
        <p:nvSpPr>
          <p:cNvPr id="2" name="Прямоугольник 1"/>
          <p:cNvSpPr/>
          <p:nvPr/>
        </p:nvSpPr>
        <p:spPr>
          <a:xfrm>
            <a:off x="0" y="444301"/>
            <a:ext cx="12086376" cy="3139321"/>
          </a:xfrm>
          <a:prstGeom prst="rect">
            <a:avLst/>
          </a:prstGeom>
        </p:spPr>
        <p:txBody>
          <a:bodyPr wrap="square">
            <a:spAutoFit/>
          </a:bodyPr>
          <a:lstStyle/>
          <a:p>
            <a:r>
              <a:rPr lang="en-US" dirty="0">
                <a:solidFill>
                  <a:srgbClr val="000000"/>
                </a:solidFill>
                <a:latin typeface="Helvetica" panose="020B0604020202020204" pitchFamily="34" charset="0"/>
              </a:rPr>
              <a:t>- Sun </a:t>
            </a:r>
            <a:r>
              <a:rPr lang="en-US" dirty="0" err="1">
                <a:solidFill>
                  <a:srgbClr val="000000"/>
                </a:solidFill>
                <a:latin typeface="Helvetica" panose="020B0604020202020204" pitchFamily="34" charset="0"/>
              </a:rPr>
              <a:t>defineste</a:t>
            </a:r>
            <a:r>
              <a:rPr lang="en-US" dirty="0">
                <a:solidFill>
                  <a:srgbClr val="000000"/>
                </a:solidFill>
                <a:latin typeface="Helvetica" panose="020B0604020202020204" pitchFamily="34" charset="0"/>
              </a:rPr>
              <a:t> o </a:t>
            </a:r>
            <a:r>
              <a:rPr lang="en-US" dirty="0" err="1">
                <a:solidFill>
                  <a:srgbClr val="000000"/>
                </a:solidFill>
                <a:latin typeface="Helvetica" panose="020B0604020202020204" pitchFamily="34" charset="0"/>
              </a:rPr>
              <a:t>masina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virtuala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numita</a:t>
            </a:r>
            <a:r>
              <a:rPr lang="en-US" dirty="0">
                <a:solidFill>
                  <a:srgbClr val="000000"/>
                </a:solidFill>
                <a:latin typeface="Helvetica" panose="020B0604020202020204" pitchFamily="34" charset="0"/>
              </a:rPr>
              <a:t> JVM cu </a:t>
            </a:r>
            <a:r>
              <a:rPr lang="en-US" dirty="0" err="1">
                <a:solidFill>
                  <a:srgbClr val="000000"/>
                </a:solidFill>
                <a:latin typeface="Helvetica" panose="020B0604020202020204" pitchFamily="34" charset="0"/>
              </a:rPr>
              <a:t>memorie</a:t>
            </a:r>
            <a:r>
              <a:rPr lang="en-US" dirty="0">
                <a:solidFill>
                  <a:srgbClr val="000000"/>
                </a:solidFill>
                <a:latin typeface="Helvetica" panose="020B0604020202020204" pitchFamily="34" charset="0"/>
              </a:rPr>
              <a:t> de 32 </a:t>
            </a:r>
            <a:r>
              <a:rPr lang="en-US" dirty="0" err="1">
                <a:solidFill>
                  <a:srgbClr val="000000"/>
                </a:solidFill>
                <a:latin typeface="Helvetica" panose="020B0604020202020204" pitchFamily="34" charset="0"/>
              </a:rPr>
              <a:t>biti</a:t>
            </a:r>
            <a:r>
              <a:rPr lang="en-US" dirty="0">
                <a:solidFill>
                  <a:srgbClr val="000000"/>
                </a:solidFill>
                <a:latin typeface="Helvetica" panose="020B0604020202020204" pitchFamily="34" charset="0"/>
              </a:rPr>
              <a:t>, 226 </a:t>
            </a:r>
            <a:r>
              <a:rPr lang="en-US" dirty="0" err="1">
                <a:solidFill>
                  <a:srgbClr val="000000"/>
                </a:solidFill>
                <a:latin typeface="Helvetica" panose="020B0604020202020204" pitchFamily="34" charset="0"/>
              </a:rPr>
              <a:t>instructiuni</a:t>
            </a:r>
            <a:r>
              <a:rPr lang="en-US" dirty="0">
                <a:solidFill>
                  <a:srgbClr val="000000"/>
                </a:solidFill>
                <a:latin typeface="Helvetica" panose="020B0604020202020204" pitchFamily="34" charset="0"/>
              </a:rPr>
              <a:t>.</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exista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compilator</a:t>
            </a:r>
            <a:r>
              <a:rPr lang="en-US" dirty="0">
                <a:solidFill>
                  <a:srgbClr val="000000"/>
                </a:solidFill>
                <a:latin typeface="Helvetica" panose="020B0604020202020204" pitchFamily="34" charset="0"/>
              </a:rPr>
              <a:t> care </a:t>
            </a:r>
            <a:r>
              <a:rPr lang="en-US" dirty="0" err="1">
                <a:solidFill>
                  <a:srgbClr val="000000"/>
                </a:solidFill>
                <a:latin typeface="Helvetica" panose="020B0604020202020204" pitchFamily="34" charset="0"/>
              </a:rPr>
              <a:t>compileaza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ptr</a:t>
            </a:r>
            <a:r>
              <a:rPr lang="en-US" dirty="0">
                <a:solidFill>
                  <a:srgbClr val="000000"/>
                </a:solidFill>
                <a:latin typeface="Helvetica" panose="020B0604020202020204" pitchFamily="34" charset="0"/>
              </a:rPr>
              <a:t> JVM.</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exista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interpretor</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pentru</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masina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compilatoare</a:t>
            </a:r>
            <a:r>
              <a:rPr lang="en-US" dirty="0">
                <a:solidFill>
                  <a:srgbClr val="000000"/>
                </a:solidFill>
                <a:latin typeface="Helvetica" panose="020B0604020202020204" pitchFamily="34" charset="0"/>
              </a:rPr>
              <a:t/>
            </a:r>
            <a:br>
              <a:rPr lang="en-US" dirty="0">
                <a:solidFill>
                  <a:srgbClr val="000000"/>
                </a:solidFill>
                <a:latin typeface="Helvetica" panose="020B0604020202020204" pitchFamily="34" charset="0"/>
              </a:rPr>
            </a:br>
            <a:r>
              <a:rPr lang="x-none" dirty="0" smtClean="0">
                <a:solidFill>
                  <a:srgbClr val="000000"/>
                </a:solidFill>
                <a:latin typeface="Helvetica" panose="020B0604020202020204" pitchFamily="34" charset="0"/>
              </a:rPr>
              <a:t>               </a:t>
            </a:r>
            <a:r>
              <a:rPr lang="en-US" dirty="0" smtClean="0">
                <a:solidFill>
                  <a:srgbClr val="000000"/>
                </a:solidFill>
                <a:latin typeface="Helvetica" panose="020B0604020202020204" pitchFamily="34" charset="0"/>
              </a:rPr>
              <a:t>(</a:t>
            </a:r>
            <a:r>
              <a:rPr lang="en-US" dirty="0" err="1">
                <a:solidFill>
                  <a:srgbClr val="000000"/>
                </a:solidFill>
                <a:latin typeface="Helvetica" panose="020B0604020202020204" pitchFamily="34" charset="0"/>
              </a:rPr>
              <a:t>compilare</a:t>
            </a:r>
            <a:r>
              <a:rPr lang="en-US" dirty="0">
                <a:solidFill>
                  <a:srgbClr val="000000"/>
                </a:solidFill>
                <a:latin typeface="Helvetica" panose="020B0604020202020204" pitchFamily="34" charset="0"/>
              </a:rPr>
              <a:t> + </a:t>
            </a:r>
            <a:r>
              <a:rPr lang="en-US" dirty="0" err="1">
                <a:solidFill>
                  <a:srgbClr val="000000"/>
                </a:solidFill>
                <a:latin typeface="Helvetica" panose="020B0604020202020204" pitchFamily="34" charset="0"/>
              </a:rPr>
              <a:t>executie</a:t>
            </a:r>
            <a:r>
              <a:rPr lang="en-US" dirty="0">
                <a:solidFill>
                  <a:srgbClr val="000000"/>
                </a:solidFill>
                <a:latin typeface="Helvetica" panose="020B0604020202020204" pitchFamily="34" charset="0"/>
              </a:rPr>
              <a:t>)</a:t>
            </a:r>
            <a:br>
              <a:rPr lang="en-US" dirty="0">
                <a:solidFill>
                  <a:srgbClr val="000000"/>
                </a:solidFill>
                <a:latin typeface="Helvetica" panose="020B0604020202020204" pitchFamily="34" charset="0"/>
              </a:rPr>
            </a:br>
            <a:r>
              <a:rPr lang="x-none" dirty="0" smtClean="0">
                <a:solidFill>
                  <a:srgbClr val="000000"/>
                </a:solidFill>
                <a:latin typeface="Helvetica" panose="020B0604020202020204" pitchFamily="34" charset="0"/>
              </a:rPr>
              <a:t>               </a:t>
            </a:r>
          </a:p>
          <a:p>
            <a:r>
              <a:rPr lang="x-none" dirty="0">
                <a:solidFill>
                  <a:srgbClr val="000000"/>
                </a:solidFill>
                <a:latin typeface="Helvetica" panose="020B0604020202020204" pitchFamily="34" charset="0"/>
              </a:rPr>
              <a:t> </a:t>
            </a:r>
            <a:r>
              <a:rPr lang="x-none" dirty="0" smtClean="0">
                <a:solidFill>
                  <a:srgbClr val="000000"/>
                </a:solidFill>
                <a:latin typeface="Helvetica" panose="020B0604020202020204" pitchFamily="34" charset="0"/>
              </a:rPr>
              <a:t>               </a:t>
            </a:r>
            <a:r>
              <a:rPr lang="en-US" dirty="0" err="1" smtClean="0">
                <a:solidFill>
                  <a:srgbClr val="000000"/>
                </a:solidFill>
                <a:latin typeface="Helvetica" panose="020B0604020202020204" pitchFamily="34" charset="0"/>
              </a:rPr>
              <a:t>majoritatea</a:t>
            </a:r>
            <a:r>
              <a:rPr lang="en-US" dirty="0" smtClean="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browserelor</a:t>
            </a:r>
            <a:r>
              <a:rPr lang="en-US" dirty="0">
                <a:solidFill>
                  <a:srgbClr val="000000"/>
                </a:solidFill>
                <a:latin typeface="Helvetica" panose="020B0604020202020204" pitchFamily="34" charset="0"/>
              </a:rPr>
              <a:t> au </a:t>
            </a:r>
            <a:r>
              <a:rPr lang="en-US" dirty="0" err="1">
                <a:solidFill>
                  <a:srgbClr val="000000"/>
                </a:solidFill>
                <a:latin typeface="Helvetica" panose="020B0604020202020204" pitchFamily="34" charset="0"/>
              </a:rPr>
              <a:t>interpretor</a:t>
            </a:r>
            <a:r>
              <a:rPr lang="en-US" dirty="0">
                <a:solidFill>
                  <a:srgbClr val="000000"/>
                </a:solidFill>
                <a:latin typeface="Helvetica" panose="020B0604020202020204" pitchFamily="34" charset="0"/>
              </a:rPr>
              <a:t> Java </a:t>
            </a:r>
            <a:r>
              <a:rPr lang="en-US" dirty="0" err="1">
                <a:solidFill>
                  <a:srgbClr val="000000"/>
                </a:solidFill>
                <a:latin typeface="Helvetica" panose="020B0604020202020204" pitchFamily="34" charset="0"/>
              </a:rPr>
              <a:t>pentru</a:t>
            </a:r>
            <a:r>
              <a:rPr lang="en-US" dirty="0">
                <a:solidFill>
                  <a:srgbClr val="000000"/>
                </a:solidFill>
                <a:latin typeface="Helvetica" panose="020B0604020202020204" pitchFamily="34" charset="0"/>
              </a:rPr>
              <a:t> a </a:t>
            </a:r>
            <a:r>
              <a:rPr lang="en-US" dirty="0" err="1">
                <a:solidFill>
                  <a:srgbClr val="000000"/>
                </a:solidFill>
                <a:latin typeface="Helvetica" panose="020B0604020202020204" pitchFamily="34" charset="0"/>
              </a:rPr>
              <a:t>executa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appleturi</a:t>
            </a:r>
            <a:r>
              <a:rPr lang="en-US" dirty="0">
                <a:solidFill>
                  <a:srgbClr val="000000"/>
                </a:solidFill>
                <a:latin typeface="Helvetica" panose="020B0604020202020204" pitchFamily="34" charset="0"/>
              </a:rPr>
              <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exista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cipuri</a:t>
            </a:r>
            <a:r>
              <a:rPr lang="en-US" dirty="0">
                <a:solidFill>
                  <a:srgbClr val="000000"/>
                </a:solidFill>
                <a:latin typeface="Helvetica" panose="020B0604020202020204" pitchFamily="34" charset="0"/>
              </a:rPr>
              <a:t> JVM hardware – </a:t>
            </a:r>
            <a:r>
              <a:rPr lang="en-US" dirty="0" err="1">
                <a:solidFill>
                  <a:srgbClr val="000000"/>
                </a:solidFill>
                <a:latin typeface="Helvetica" panose="020B0604020202020204" pitchFamily="34" charset="0"/>
              </a:rPr>
              <a:t>pe</a:t>
            </a:r>
            <a:r>
              <a:rPr lang="en-US" dirty="0">
                <a:solidFill>
                  <a:srgbClr val="000000"/>
                </a:solidFill>
                <a:latin typeface="Helvetica" panose="020B0604020202020204" pitchFamily="34" charset="0"/>
              </a:rPr>
              <a:t> care </a:t>
            </a:r>
            <a:r>
              <a:rPr lang="en-US" dirty="0" err="1">
                <a:solidFill>
                  <a:srgbClr val="000000"/>
                </a:solidFill>
                <a:latin typeface="Helvetica" panose="020B0604020202020204" pitchFamily="34" charset="0"/>
              </a:rPr>
              <a:t>lucreaza</a:t>
            </a:r>
            <a:r>
              <a:rPr lang="en-US" dirty="0">
                <a:solidFill>
                  <a:srgbClr val="000000"/>
                </a:solidFill>
                <a:latin typeface="Helvetica" panose="020B0604020202020204" pitchFamily="34" charset="0"/>
              </a:rPr>
              <a:t> direct </a:t>
            </a:r>
            <a:r>
              <a:rPr lang="en-US" dirty="0" err="1">
                <a:solidFill>
                  <a:srgbClr val="000000"/>
                </a:solidFill>
                <a:latin typeface="Helvetica" panose="020B0604020202020204" pitchFamily="34" charset="0"/>
              </a:rPr>
              <a:t>programe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executabile</a:t>
            </a:r>
            <a:r>
              <a:rPr lang="en-US" dirty="0">
                <a:solidFill>
                  <a:srgbClr val="000000"/>
                </a:solidFill>
                <a:latin typeface="Helvetica" panose="020B0604020202020204" pitchFamily="34" charset="0"/>
              </a:rPr>
              <a:t> JVM </a:t>
            </a:r>
            <a:r>
              <a:rPr lang="en-US" dirty="0" err="1">
                <a:solidFill>
                  <a:srgbClr val="000000"/>
                </a:solidFill>
                <a:latin typeface="Helvetica" panose="020B0604020202020204" pitchFamily="34" charset="0"/>
              </a:rPr>
              <a:t>fara</a:t>
            </a:r>
            <a:r>
              <a:rPr lang="en-US" dirty="0">
                <a:solidFill>
                  <a:srgbClr val="000000"/>
                </a:solidFill>
                <a:latin typeface="Helvetica" panose="020B0604020202020204" pitchFamily="34" charset="0"/>
              </a:rPr>
              <a:t> a</a:t>
            </a:r>
            <a:br>
              <a:rPr lang="en-US" dirty="0">
                <a:solidFill>
                  <a:srgbClr val="000000"/>
                </a:solidFill>
                <a:latin typeface="Helvetica" panose="020B0604020202020204" pitchFamily="34" charset="0"/>
              </a:rPr>
            </a:br>
            <a:r>
              <a:rPr lang="en-US" dirty="0" err="1">
                <a:solidFill>
                  <a:srgbClr val="000000"/>
                </a:solidFill>
                <a:latin typeface="Helvetica" panose="020B0604020202020204" pitchFamily="34" charset="0"/>
              </a:rPr>
              <a:t>necesita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interpretare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sau</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compilare</a:t>
            </a:r>
            <a:r>
              <a:rPr lang="en-US" dirty="0">
                <a:solidFill>
                  <a:srgbClr val="000000"/>
                </a:solidFill>
                <a:latin typeface="Helvetica" panose="020B0604020202020204" pitchFamily="34" charset="0"/>
              </a:rPr>
              <a:t/>
            </a:r>
            <a:br>
              <a:rPr lang="en-US" dirty="0">
                <a:solidFill>
                  <a:srgbClr val="000000"/>
                </a:solidFill>
                <a:latin typeface="Helvetica" panose="020B0604020202020204" pitchFamily="34" charset="0"/>
              </a:rPr>
            </a:br>
            <a:endParaRPr lang="x-none" dirty="0" smtClean="0">
              <a:solidFill>
                <a:srgbClr val="000000"/>
              </a:solidFill>
              <a:latin typeface="Helvetica" panose="020B0604020202020204" pitchFamily="34" charset="0"/>
            </a:endParaRPr>
          </a:p>
          <a:p>
            <a:r>
              <a:rPr lang="x-none" dirty="0">
                <a:solidFill>
                  <a:srgbClr val="000000"/>
                </a:solidFill>
                <a:latin typeface="Helvetica" panose="020B0604020202020204" pitchFamily="34" charset="0"/>
              </a:rPr>
              <a:t> </a:t>
            </a:r>
            <a:r>
              <a:rPr lang="x-none" dirty="0" smtClean="0">
                <a:solidFill>
                  <a:srgbClr val="000000"/>
                </a:solidFill>
                <a:latin typeface="Helvetica" panose="020B0604020202020204" pitchFamily="34" charset="0"/>
              </a:rPr>
              <a:t>              </a:t>
            </a:r>
            <a:r>
              <a:rPr lang="en-US" dirty="0" smtClean="0">
                <a:solidFill>
                  <a:srgbClr val="000000"/>
                </a:solidFill>
                <a:latin typeface="Helvetica" panose="020B0604020202020204" pitchFamily="34" charset="0"/>
              </a:rPr>
              <a:t>firma </a:t>
            </a:r>
            <a:r>
              <a:rPr lang="en-US" dirty="0">
                <a:solidFill>
                  <a:srgbClr val="000000"/>
                </a:solidFill>
                <a:latin typeface="Helvetica" panose="020B0604020202020204" pitchFamily="34" charset="0"/>
              </a:rPr>
              <a:t>Sun – </a:t>
            </a:r>
            <a:r>
              <a:rPr lang="en-US" dirty="0" err="1">
                <a:solidFill>
                  <a:srgbClr val="000000"/>
                </a:solidFill>
                <a:latin typeface="Helvetica" panose="020B0604020202020204" pitchFamily="34" charset="0"/>
              </a:rPr>
              <a:t>PicoJava</a:t>
            </a:r>
            <a:r>
              <a:rPr lang="en-US" dirty="0">
                <a:solidFill>
                  <a:srgbClr val="000000"/>
                </a:solidFill>
                <a:latin typeface="Helvetica" panose="020B0604020202020204" pitchFamily="34" charset="0"/>
              </a:rPr>
              <a:t> II</a:t>
            </a:r>
            <a:r>
              <a:rPr lang="en-US" dirty="0"/>
              <a:t> </a:t>
            </a:r>
            <a:br>
              <a:rPr lang="en-US" dirty="0"/>
            </a:br>
            <a:endParaRPr lang="en-US" dirty="0"/>
          </a:p>
        </p:txBody>
      </p:sp>
    </p:spTree>
    <p:extLst>
      <p:ext uri="{BB962C8B-B14F-4D97-AF65-F5344CB8AC3E}">
        <p14:creationId xmlns:p14="http://schemas.microsoft.com/office/powerpoint/2010/main" val="26013050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369332"/>
            <a:ext cx="6096000" cy="369332"/>
          </a:xfrm>
          <a:prstGeom prst="rect">
            <a:avLst/>
          </a:prstGeom>
        </p:spPr>
        <p:txBody>
          <a:bodyPr>
            <a:spAutoFit/>
          </a:bodyPr>
          <a:lstStyle/>
          <a:p>
            <a:r>
              <a:rPr lang="en-US" b="1" dirty="0">
                <a:solidFill>
                  <a:srgbClr val="000000"/>
                </a:solidFill>
                <a:latin typeface="Times New Roman" pitchFamily="18" charset="0"/>
                <a:cs typeface="Times New Roman" pitchFamily="18" charset="0"/>
              </a:rPr>
              <a:t>ARHITECTURA ŞI FUNCŢIONAREA UCP</a:t>
            </a:r>
            <a:r>
              <a:rPr lang="en-US" b="1" dirty="0">
                <a:latin typeface="Times New Roman" pitchFamily="18" charset="0"/>
                <a:cs typeface="Times New Roman" pitchFamily="18" charset="0"/>
              </a:rPr>
              <a:t> </a:t>
            </a:r>
          </a:p>
        </p:txBody>
      </p:sp>
      <p:sp>
        <p:nvSpPr>
          <p:cNvPr id="6" name="Прямоугольник 5"/>
          <p:cNvSpPr/>
          <p:nvPr/>
        </p:nvSpPr>
        <p:spPr>
          <a:xfrm>
            <a:off x="0" y="738664"/>
            <a:ext cx="6096000" cy="369332"/>
          </a:xfrm>
          <a:prstGeom prst="rect">
            <a:avLst/>
          </a:prstGeom>
        </p:spPr>
        <p:txBody>
          <a:bodyPr>
            <a:spAutoFit/>
          </a:bodyPr>
          <a:lstStyle/>
          <a:p>
            <a:r>
              <a:rPr lang="en-US" b="1" dirty="0" err="1">
                <a:solidFill>
                  <a:srgbClr val="000000"/>
                </a:solidFill>
                <a:latin typeface="Times New Roman" pitchFamily="18" charset="0"/>
                <a:cs typeface="Times New Roman" pitchFamily="18" charset="0"/>
              </a:rPr>
              <a:t>Componente</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funcţionale</a:t>
            </a:r>
            <a:r>
              <a:rPr lang="en-US" b="1" dirty="0">
                <a:latin typeface="Times New Roman" pitchFamily="18" charset="0"/>
                <a:cs typeface="Times New Roman" pitchFamily="18" charset="0"/>
              </a:rPr>
              <a:t> </a:t>
            </a:r>
          </a:p>
        </p:txBody>
      </p:sp>
      <p:sp>
        <p:nvSpPr>
          <p:cNvPr id="7" name="Прямоугольник 6"/>
          <p:cNvSpPr/>
          <p:nvPr/>
        </p:nvSpPr>
        <p:spPr>
          <a:xfrm>
            <a:off x="0" y="1107996"/>
            <a:ext cx="12192000" cy="5416868"/>
          </a:xfrm>
          <a:prstGeom prst="rect">
            <a:avLst/>
          </a:prstGeom>
        </p:spPr>
        <p:txBody>
          <a:bodyPr wrap="square">
            <a:spAutoFit/>
          </a:bodyPr>
          <a:lstStyle/>
          <a:p>
            <a:r>
              <a:rPr lang="en-US" sz="2000" dirty="0">
                <a:solidFill>
                  <a:srgbClr val="000000"/>
                </a:solidFill>
                <a:latin typeface="Times New Roman" pitchFamily="18" charset="0"/>
                <a:cs typeface="Times New Roman" pitchFamily="18" charset="0"/>
              </a:rPr>
              <a:t>UCP include </a:t>
            </a:r>
            <a:r>
              <a:rPr lang="en-US" sz="2000" dirty="0" err="1">
                <a:solidFill>
                  <a:srgbClr val="000000"/>
                </a:solidFill>
                <a:latin typeface="Times New Roman" pitchFamily="18" charset="0"/>
                <a:cs typeface="Times New Roman" pitchFamily="18" charset="0"/>
              </a:rPr>
              <a:t>următoarele</a:t>
            </a:r>
            <a:r>
              <a:rPr lang="en-US" sz="2000" dirty="0">
                <a:solidFill>
                  <a:srgbClr val="000000"/>
                </a:solidFill>
                <a:latin typeface="Times New Roman" pitchFamily="18" charset="0"/>
                <a:cs typeface="Times New Roman" pitchFamily="18" charset="0"/>
              </a:rPr>
              <a:t> </a:t>
            </a:r>
            <a:r>
              <a:rPr lang="en-US" sz="2000" dirty="0" err="1">
                <a:solidFill>
                  <a:srgbClr val="000000"/>
                </a:solidFill>
                <a:latin typeface="Times New Roman" pitchFamily="18" charset="0"/>
                <a:cs typeface="Times New Roman" pitchFamily="18" charset="0"/>
              </a:rPr>
              <a:t>unităţi</a:t>
            </a:r>
            <a:r>
              <a:rPr lang="en-US" sz="2000" dirty="0">
                <a:solidFill>
                  <a:srgbClr val="000000"/>
                </a:solidFill>
                <a:latin typeface="Times New Roman" pitchFamily="18" charset="0"/>
                <a:cs typeface="Times New Roman" pitchFamily="18" charset="0"/>
              </a:rPr>
              <a:t> </a:t>
            </a:r>
            <a:r>
              <a:rPr lang="en-US" sz="2000" dirty="0" err="1">
                <a:solidFill>
                  <a:srgbClr val="000000"/>
                </a:solidFill>
                <a:latin typeface="Times New Roman" pitchFamily="18" charset="0"/>
                <a:cs typeface="Times New Roman" pitchFamily="18" charset="0"/>
              </a:rPr>
              <a:t>funcţionale</a:t>
            </a:r>
            <a:r>
              <a:rPr lang="en-US" sz="2000" dirty="0" smtClean="0">
                <a:solidFill>
                  <a:srgbClr val="000000"/>
                </a:solidFill>
                <a:latin typeface="Times New Roman" pitchFamily="18" charset="0"/>
                <a:cs typeface="Times New Roman" pitchFamily="18" charset="0"/>
              </a:rPr>
              <a:t>:</a:t>
            </a:r>
            <a:endParaRPr lang="x-none" sz="2000" dirty="0" smtClean="0">
              <a:solidFill>
                <a:srgbClr val="000000"/>
              </a:solidFill>
              <a:latin typeface="Times New Roman" pitchFamily="18" charset="0"/>
              <a:cs typeface="Times New Roman" pitchFamily="18" charset="0"/>
            </a:endParaRPr>
          </a:p>
          <a:p>
            <a:r>
              <a:rPr lang="en-US" sz="2000" dirty="0">
                <a:solidFill>
                  <a:srgbClr val="000000"/>
                </a:solidFill>
                <a:latin typeface="Times New Roman" pitchFamily="18" charset="0"/>
                <a:cs typeface="Times New Roman" pitchFamily="18" charset="0"/>
              </a:rPr>
              <a:t/>
            </a:r>
            <a:br>
              <a:rPr lang="en-US" sz="2000" dirty="0">
                <a:solidFill>
                  <a:srgbClr val="000000"/>
                </a:solidFill>
                <a:latin typeface="Times New Roman" pitchFamily="18" charset="0"/>
                <a:cs typeface="Times New Roman" pitchFamily="18" charset="0"/>
              </a:rPr>
            </a:br>
            <a:r>
              <a:rPr lang="en-US" dirty="0">
                <a:solidFill>
                  <a:srgbClr val="000000"/>
                </a:solidFill>
                <a:latin typeface="Times New Roman" pitchFamily="18" charset="0"/>
                <a:cs typeface="Times New Roman" pitchFamily="18" charset="0"/>
              </a:rPr>
              <a:t>- </a:t>
            </a:r>
            <a:r>
              <a:rPr lang="en-US" b="1" dirty="0">
                <a:solidFill>
                  <a:srgbClr val="000000"/>
                </a:solidFill>
                <a:latin typeface="Times New Roman" pitchFamily="18" charset="0"/>
                <a:cs typeface="Times New Roman" pitchFamily="18" charset="0"/>
              </a:rPr>
              <a:t>UAL (</a:t>
            </a:r>
            <a:r>
              <a:rPr lang="en-US" b="1" dirty="0" err="1">
                <a:solidFill>
                  <a:srgbClr val="000000"/>
                </a:solidFill>
                <a:latin typeface="Times New Roman" pitchFamily="18" charset="0"/>
                <a:cs typeface="Times New Roman" pitchFamily="18" charset="0"/>
              </a:rPr>
              <a:t>Unitatea</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Aritmetica</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si</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Logica</a:t>
            </a:r>
            <a:r>
              <a:rPr lang="en-US" b="1"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reprezinta</a:t>
            </a:r>
            <a:r>
              <a:rPr lang="en-US" dirty="0">
                <a:solidFill>
                  <a:srgbClr val="000000"/>
                </a:solidFill>
                <a:latin typeface="Times New Roman" pitchFamily="18" charset="0"/>
                <a:cs typeface="Times New Roman" pitchFamily="18" charset="0"/>
              </a:rPr>
              <a:t> o </a:t>
            </a:r>
            <a:r>
              <a:rPr lang="en-US" dirty="0" err="1">
                <a:solidFill>
                  <a:srgbClr val="000000"/>
                </a:solidFill>
                <a:latin typeface="Times New Roman" pitchFamily="18" charset="0"/>
                <a:cs typeface="Times New Roman" pitchFamily="18" charset="0"/>
              </a:rPr>
              <a:t>unitate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combinaţională</a:t>
            </a:r>
            <a:r>
              <a:rPr lang="en-US" dirty="0">
                <a:solidFill>
                  <a:srgbClr val="000000"/>
                </a:solidFill>
                <a:latin typeface="Times New Roman" pitchFamily="18" charset="0"/>
                <a:cs typeface="Times New Roman" pitchFamily="18" charset="0"/>
              </a:rPr>
              <a:t> cu </a:t>
            </a:r>
            <a:r>
              <a:rPr lang="en-US" b="1" dirty="0" err="1" smtClean="0">
                <a:solidFill>
                  <a:srgbClr val="000000"/>
                </a:solidFill>
                <a:latin typeface="Times New Roman" pitchFamily="18" charset="0"/>
                <a:cs typeface="Times New Roman" pitchFamily="18" charset="0"/>
              </a:rPr>
              <a:t>dou</a:t>
            </a:r>
            <a:r>
              <a:rPr lang="en-US" dirty="0" err="1" smtClean="0">
                <a:solidFill>
                  <a:srgbClr val="000000"/>
                </a:solidFill>
                <a:latin typeface="Times New Roman" pitchFamily="18" charset="0"/>
                <a:cs typeface="Times New Roman" pitchFamily="18" charset="0"/>
              </a:rPr>
              <a:t>ă</a:t>
            </a:r>
            <a:r>
              <a:rPr lang="x-none" dirty="0" smtClean="0">
                <a:solidFill>
                  <a:srgbClr val="000000"/>
                </a:solidFill>
                <a:latin typeface="Times New Roman" pitchFamily="18" charset="0"/>
                <a:cs typeface="Times New Roman" pitchFamily="18" charset="0"/>
              </a:rPr>
              <a:t> </a:t>
            </a:r>
            <a:r>
              <a:rPr lang="en-US" b="1" dirty="0" err="1" smtClean="0">
                <a:solidFill>
                  <a:srgbClr val="000000"/>
                </a:solidFill>
                <a:latin typeface="Times New Roman" pitchFamily="18" charset="0"/>
                <a:cs typeface="Times New Roman" pitchFamily="18" charset="0"/>
              </a:rPr>
              <a:t>intr</a:t>
            </a:r>
            <a:r>
              <a:rPr lang="en-US" dirty="0" err="1" smtClean="0">
                <a:solidFill>
                  <a:srgbClr val="000000"/>
                </a:solidFill>
                <a:latin typeface="Times New Roman" pitchFamily="18" charset="0"/>
                <a:cs typeface="Times New Roman" pitchFamily="18" charset="0"/>
              </a:rPr>
              <a:t>ă</a:t>
            </a:r>
            <a:r>
              <a:rPr lang="en-US" b="1" dirty="0" err="1" smtClean="0">
                <a:solidFill>
                  <a:srgbClr val="000000"/>
                </a:solidFill>
                <a:latin typeface="Times New Roman" pitchFamily="18" charset="0"/>
                <a:cs typeface="Times New Roman" pitchFamily="18" charset="0"/>
              </a:rPr>
              <a:t>ri</a:t>
            </a:r>
            <a:r>
              <a:rPr lang="en-US" b="1"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ş</a:t>
            </a:r>
            <a:r>
              <a:rPr lang="en-US" b="1" dirty="0" err="1">
                <a:solidFill>
                  <a:srgbClr val="000000"/>
                </a:solidFill>
                <a:latin typeface="Times New Roman" pitchFamily="18" charset="0"/>
                <a:cs typeface="Times New Roman" pitchFamily="18" charset="0"/>
              </a:rPr>
              <a:t>i</a:t>
            </a:r>
            <a:r>
              <a:rPr lang="en-US" b="1" dirty="0">
                <a:solidFill>
                  <a:srgbClr val="000000"/>
                </a:solidFill>
                <a:latin typeface="Times New Roman" pitchFamily="18" charset="0"/>
                <a:cs typeface="Times New Roman" pitchFamily="18" charset="0"/>
              </a:rPr>
              <a:t> o </a:t>
            </a:r>
            <a:r>
              <a:rPr lang="en-US" b="1" dirty="0" err="1">
                <a:solidFill>
                  <a:srgbClr val="000000"/>
                </a:solidFill>
                <a:latin typeface="Times New Roman" pitchFamily="18" charset="0"/>
                <a:cs typeface="Times New Roman" pitchFamily="18" charset="0"/>
              </a:rPr>
              <a:t>ie</a:t>
            </a:r>
            <a:r>
              <a:rPr lang="en-US" dirty="0" err="1">
                <a:solidFill>
                  <a:srgbClr val="000000"/>
                </a:solidFill>
                <a:latin typeface="Times New Roman" pitchFamily="18" charset="0"/>
                <a:cs typeface="Times New Roman" pitchFamily="18" charset="0"/>
              </a:rPr>
              <a:t>ş</a:t>
            </a:r>
            <a:r>
              <a:rPr lang="en-US" b="1" dirty="0" err="1">
                <a:solidFill>
                  <a:srgbClr val="000000"/>
                </a:solidFill>
                <a:latin typeface="Times New Roman" pitchFamily="18" charset="0"/>
                <a:cs typeface="Times New Roman" pitchFamily="18" charset="0"/>
              </a:rPr>
              <a:t>ire</a:t>
            </a:r>
            <a:r>
              <a:rPr lang="en-US" b="1" dirty="0">
                <a:solidFill>
                  <a:srgbClr val="000000"/>
                </a:solidFill>
                <a:latin typeface="Times New Roman" pitchFamily="18" charset="0"/>
                <a:cs typeface="Times New Roman" pitchFamily="18" charset="0"/>
              </a:rPr>
              <a:t> care </a:t>
            </a:r>
            <a:r>
              <a:rPr lang="en-US" b="1" dirty="0" err="1">
                <a:solidFill>
                  <a:srgbClr val="000000"/>
                </a:solidFill>
                <a:latin typeface="Times New Roman" pitchFamily="18" charset="0"/>
                <a:cs typeface="Times New Roman" pitchFamily="18" charset="0"/>
              </a:rPr>
              <a:t>executa</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opera</a:t>
            </a:r>
            <a:r>
              <a:rPr lang="en-US" dirty="0" err="1">
                <a:solidFill>
                  <a:srgbClr val="000000"/>
                </a:solidFill>
                <a:latin typeface="Times New Roman" pitchFamily="18" charset="0"/>
                <a:cs typeface="Times New Roman" pitchFamily="18" charset="0"/>
              </a:rPr>
              <a:t>ţ</a:t>
            </a:r>
            <a:r>
              <a:rPr lang="en-US" b="1" dirty="0" err="1">
                <a:solidFill>
                  <a:srgbClr val="000000"/>
                </a:solidFill>
                <a:latin typeface="Times New Roman" pitchFamily="18" charset="0"/>
                <a:cs typeface="Times New Roman" pitchFamily="18" charset="0"/>
              </a:rPr>
              <a:t>ii</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aritmetice</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si</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logice</a:t>
            </a:r>
            <a:r>
              <a:rPr lang="en-US" b="1" dirty="0" smtClean="0">
                <a:solidFill>
                  <a:srgbClr val="000000"/>
                </a:solidFill>
                <a:latin typeface="Times New Roman" pitchFamily="18" charset="0"/>
                <a:cs typeface="Times New Roman" pitchFamily="18" charset="0"/>
              </a:rPr>
              <a:t>.</a:t>
            </a:r>
            <a:endParaRPr lang="x-none" b="1" dirty="0" smtClean="0">
              <a:solidFill>
                <a:srgbClr val="000000"/>
              </a:solidFill>
              <a:latin typeface="Times New Roman" pitchFamily="18" charset="0"/>
              <a:cs typeface="Times New Roman" pitchFamily="18" charset="0"/>
            </a:endParaRPr>
          </a:p>
          <a:p>
            <a:r>
              <a:rPr lang="en-US" b="1" dirty="0">
                <a:solidFill>
                  <a:srgbClr val="000000"/>
                </a:solidFill>
                <a:latin typeface="Times New Roman" pitchFamily="18" charset="0"/>
                <a:cs typeface="Times New Roman" pitchFamily="18" charset="0"/>
              </a:rPr>
              <a:t/>
            </a:r>
            <a:br>
              <a:rPr lang="en-US" b="1" dirty="0">
                <a:solidFill>
                  <a:srgbClr val="000000"/>
                </a:solidFill>
                <a:latin typeface="Times New Roman" pitchFamily="18" charset="0"/>
                <a:cs typeface="Times New Roman" pitchFamily="18" charset="0"/>
              </a:rPr>
            </a:br>
            <a:r>
              <a:rPr lang="en-US" dirty="0">
                <a:solidFill>
                  <a:srgbClr val="000000"/>
                </a:solidFill>
                <a:latin typeface="Times New Roman" pitchFamily="18" charset="0"/>
                <a:cs typeface="Times New Roman" pitchFamily="18" charset="0"/>
              </a:rPr>
              <a:t>- </a:t>
            </a:r>
            <a:r>
              <a:rPr lang="en-US" b="1" dirty="0">
                <a:solidFill>
                  <a:srgbClr val="000000"/>
                </a:solidFill>
                <a:latin typeface="Times New Roman" pitchFamily="18" charset="0"/>
                <a:cs typeface="Times New Roman" pitchFamily="18" charset="0"/>
              </a:rPr>
              <a:t>UC (</a:t>
            </a:r>
            <a:r>
              <a:rPr lang="en-US" b="1" dirty="0" err="1">
                <a:solidFill>
                  <a:srgbClr val="000000"/>
                </a:solidFill>
                <a:latin typeface="Times New Roman" pitchFamily="18" charset="0"/>
                <a:cs typeface="Times New Roman" pitchFamily="18" charset="0"/>
              </a:rPr>
              <a:t>Unitatea</a:t>
            </a:r>
            <a:r>
              <a:rPr lang="en-US" b="1" dirty="0">
                <a:solidFill>
                  <a:srgbClr val="000000"/>
                </a:solidFill>
                <a:latin typeface="Times New Roman" pitchFamily="18" charset="0"/>
                <a:cs typeface="Times New Roman" pitchFamily="18" charset="0"/>
              </a:rPr>
              <a:t> de </a:t>
            </a:r>
            <a:r>
              <a:rPr lang="en-US" b="1" dirty="0" err="1">
                <a:solidFill>
                  <a:srgbClr val="000000"/>
                </a:solidFill>
                <a:latin typeface="Times New Roman" pitchFamily="18" charset="0"/>
                <a:cs typeface="Times New Roman" pitchFamily="18" charset="0"/>
              </a:rPr>
              <a:t>Comanda</a:t>
            </a:r>
            <a:r>
              <a:rPr lang="en-US" b="1"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este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unitatea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functionala</a:t>
            </a:r>
            <a:r>
              <a:rPr lang="en-US" dirty="0">
                <a:solidFill>
                  <a:srgbClr val="000000"/>
                </a:solidFill>
                <a:latin typeface="Times New Roman" pitchFamily="18" charset="0"/>
                <a:cs typeface="Times New Roman" pitchFamily="18" charset="0"/>
              </a:rPr>
              <a:t> care </a:t>
            </a:r>
            <a:r>
              <a:rPr lang="en-US" dirty="0" err="1">
                <a:solidFill>
                  <a:srgbClr val="000000"/>
                </a:solidFill>
                <a:latin typeface="Times New Roman" pitchFamily="18" charset="0"/>
                <a:cs typeface="Times New Roman" pitchFamily="18" charset="0"/>
              </a:rPr>
              <a:t>programează</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execuţia</a:t>
            </a:r>
            <a:r>
              <a:rPr lang="x-none"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secvenţială</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a </a:t>
            </a:r>
            <a:r>
              <a:rPr lang="en-US" dirty="0" err="1">
                <a:solidFill>
                  <a:srgbClr val="000000"/>
                </a:solidFill>
                <a:latin typeface="Times New Roman" pitchFamily="18" charset="0"/>
                <a:cs typeface="Times New Roman" pitchFamily="18" charset="0"/>
              </a:rPr>
              <a:t>tuturor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operaţiilor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necesare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efectuării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instrucţiunilor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generând</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semnale</a:t>
            </a:r>
            <a:r>
              <a:rPr lang="x-none" dirty="0" smtClean="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de </a:t>
            </a:r>
            <a:r>
              <a:rPr lang="en-US" dirty="0" err="1">
                <a:solidFill>
                  <a:srgbClr val="000000"/>
                </a:solidFill>
                <a:latin typeface="Times New Roman" pitchFamily="18" charset="0"/>
                <a:cs typeface="Times New Roman" pitchFamily="18" charset="0"/>
              </a:rPr>
              <a:t>comandă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pentru</a:t>
            </a:r>
            <a:r>
              <a:rPr lang="en-US" dirty="0">
                <a:solidFill>
                  <a:srgbClr val="000000"/>
                </a:solidFill>
                <a:latin typeface="Times New Roman" pitchFamily="18" charset="0"/>
                <a:cs typeface="Times New Roman" pitchFamily="18" charset="0"/>
              </a:rPr>
              <a:t> tot </a:t>
            </a:r>
            <a:r>
              <a:rPr lang="en-US" dirty="0" err="1">
                <a:solidFill>
                  <a:srgbClr val="000000"/>
                </a:solidFill>
                <a:latin typeface="Times New Roman" pitchFamily="18" charset="0"/>
                <a:cs typeface="Times New Roman" pitchFamily="18" charset="0"/>
              </a:rPr>
              <a:t>sistemul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dirijând</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fluxul</a:t>
            </a:r>
            <a:r>
              <a:rPr lang="en-US" dirty="0">
                <a:solidFill>
                  <a:srgbClr val="000000"/>
                </a:solidFill>
                <a:latin typeface="Times New Roman" pitchFamily="18" charset="0"/>
                <a:cs typeface="Times New Roman" pitchFamily="18" charset="0"/>
              </a:rPr>
              <a:t> de date, </a:t>
            </a:r>
            <a:r>
              <a:rPr lang="en-US" dirty="0" err="1">
                <a:solidFill>
                  <a:srgbClr val="000000"/>
                </a:solidFill>
                <a:latin typeface="Times New Roman" pitchFamily="18" charset="0"/>
                <a:cs typeface="Times New Roman" pitchFamily="18" charset="0"/>
              </a:rPr>
              <a:t>corelând</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viteza</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lucru</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a</a:t>
            </a:r>
            <a:r>
              <a:rPr lang="x-none"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unităţii</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centrale</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prelucrare</a:t>
            </a:r>
            <a:r>
              <a:rPr lang="en-US" dirty="0">
                <a:solidFill>
                  <a:srgbClr val="000000"/>
                </a:solidFill>
                <a:latin typeface="Times New Roman" pitchFamily="18" charset="0"/>
                <a:cs typeface="Times New Roman" pitchFamily="18" charset="0"/>
              </a:rPr>
              <a:t> cu </a:t>
            </a:r>
            <a:r>
              <a:rPr lang="en-US" dirty="0" err="1">
                <a:solidFill>
                  <a:srgbClr val="000000"/>
                </a:solidFill>
                <a:latin typeface="Times New Roman" pitchFamily="18" charset="0"/>
                <a:cs typeface="Times New Roman" pitchFamily="18" charset="0"/>
              </a:rPr>
              <a:t>memoria</a:t>
            </a:r>
            <a:r>
              <a:rPr lang="en-US" dirty="0">
                <a:solidFill>
                  <a:srgbClr val="000000"/>
                </a:solidFill>
                <a:latin typeface="Times New Roman" pitchFamily="18" charset="0"/>
                <a:cs typeface="Times New Roman" pitchFamily="18" charset="0"/>
              </a:rPr>
              <a:t>, etc.. </a:t>
            </a:r>
            <a:r>
              <a:rPr lang="en-US" dirty="0" err="1">
                <a:solidFill>
                  <a:srgbClr val="000000"/>
                </a:solidFill>
                <a:latin typeface="Times New Roman" pitchFamily="18" charset="0"/>
                <a:cs typeface="Times New Roman" pitchFamily="18" charset="0"/>
              </a:rPr>
              <a:t>Activitatea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unităţii</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comandă</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este</a:t>
            </a:r>
            <a:r>
              <a:rPr lang="x-none"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pilotată</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de un </a:t>
            </a:r>
            <a:r>
              <a:rPr lang="en-US" i="1" dirty="0" err="1">
                <a:solidFill>
                  <a:srgbClr val="000000"/>
                </a:solidFill>
                <a:latin typeface="Times New Roman" pitchFamily="18" charset="0"/>
                <a:cs typeface="Times New Roman" pitchFamily="18" charset="0"/>
              </a:rPr>
              <a:t>semnal</a:t>
            </a:r>
            <a:r>
              <a:rPr lang="en-US" i="1" dirty="0">
                <a:solidFill>
                  <a:srgbClr val="000000"/>
                </a:solidFill>
                <a:latin typeface="Times New Roman" pitchFamily="18" charset="0"/>
                <a:cs typeface="Times New Roman" pitchFamily="18" charset="0"/>
              </a:rPr>
              <a:t> de </a:t>
            </a:r>
            <a:r>
              <a:rPr lang="en-US" i="1" dirty="0" err="1">
                <a:solidFill>
                  <a:srgbClr val="000000"/>
                </a:solidFill>
                <a:latin typeface="Times New Roman" pitchFamily="18" charset="0"/>
                <a:cs typeface="Times New Roman" pitchFamily="18" charset="0"/>
              </a:rPr>
              <a:t>ceas</a:t>
            </a:r>
            <a:r>
              <a:rPr lang="en-US" i="1" dirty="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a </a:t>
            </a:r>
            <a:r>
              <a:rPr lang="en-US" dirty="0" err="1">
                <a:solidFill>
                  <a:srgbClr val="000000"/>
                </a:solidFill>
                <a:latin typeface="Times New Roman" pitchFamily="18" charset="0"/>
                <a:cs typeface="Times New Roman" pitchFamily="18" charset="0"/>
              </a:rPr>
              <a:t>cărui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frecvenţa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este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acum</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ordinul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sutelor</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de</a:t>
            </a:r>
            <a:r>
              <a:rPr lang="x-none"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MHz.</a:t>
            </a:r>
            <a:endParaRPr lang="x-none" dirty="0" smtClean="0">
              <a:solidFill>
                <a:srgbClr val="000000"/>
              </a:solidFill>
              <a:latin typeface="Times New Roman" pitchFamily="18" charset="0"/>
              <a:cs typeface="Times New Roman" pitchFamily="18" charset="0"/>
            </a:endParaRPr>
          </a:p>
          <a:p>
            <a:r>
              <a:rPr lang="en-US" dirty="0">
                <a:solidFill>
                  <a:srgbClr val="000000"/>
                </a:solidFill>
                <a:latin typeface="Times New Roman" pitchFamily="18" charset="0"/>
                <a:cs typeface="Times New Roman" pitchFamily="18" charset="0"/>
              </a:rPr>
              <a:t/>
            </a:r>
            <a:br>
              <a:rPr lang="en-US" dirty="0">
                <a:solidFill>
                  <a:srgbClr val="000000"/>
                </a:solidFill>
                <a:latin typeface="Times New Roman" pitchFamily="18" charset="0"/>
                <a:cs typeface="Times New Roman" pitchFamily="18" charset="0"/>
              </a:rPr>
            </a:br>
            <a:r>
              <a:rPr lang="en-US"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Registrii</a:t>
            </a:r>
            <a:r>
              <a:rPr lang="en-US" b="1"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Aceştia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reprezintă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elemente</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memorare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care se </a:t>
            </a:r>
            <a:r>
              <a:rPr lang="en-US" dirty="0" err="1">
                <a:solidFill>
                  <a:srgbClr val="000000"/>
                </a:solidFill>
                <a:latin typeface="Times New Roman" pitchFamily="18" charset="0"/>
                <a:cs typeface="Times New Roman" pitchFamily="18" charset="0"/>
              </a:rPr>
              <a:t>stochează</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temporar</a:t>
            </a:r>
            <a:r>
              <a:rPr lang="x-none" dirty="0" smtClean="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date </a:t>
            </a:r>
            <a:r>
              <a:rPr lang="en-US" dirty="0" err="1">
                <a:solidFill>
                  <a:srgbClr val="000000"/>
                </a:solidFill>
                <a:latin typeface="Times New Roman" pitchFamily="18" charset="0"/>
                <a:cs typeface="Times New Roman" pitchFamily="18" charset="0"/>
              </a:rPr>
              <a:t>sau</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adrese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Unii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sunt</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folosiţi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pentru</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urmărirea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execuţiei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instrucţiunilor</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registrul</a:t>
            </a:r>
            <a:r>
              <a:rPr lang="x-none"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contor</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de program), </a:t>
            </a:r>
            <a:r>
              <a:rPr lang="en-US" dirty="0" err="1">
                <a:solidFill>
                  <a:srgbClr val="000000"/>
                </a:solidFill>
                <a:latin typeface="Times New Roman" pitchFamily="18" charset="0"/>
                <a:cs typeface="Times New Roman" pitchFamily="18" charset="0"/>
              </a:rPr>
              <a:t>alţii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sunt</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folosiţi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calcule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regiştri</a:t>
            </a:r>
            <a:r>
              <a:rPr lang="en-US" dirty="0">
                <a:solidFill>
                  <a:srgbClr val="000000"/>
                </a:solidFill>
                <a:latin typeface="Times New Roman" pitchFamily="18" charset="0"/>
                <a:cs typeface="Times New Roman" pitchFamily="18" charset="0"/>
              </a:rPr>
              <a:t> cu </a:t>
            </a:r>
            <a:r>
              <a:rPr lang="en-US" dirty="0" err="1">
                <a:solidFill>
                  <a:srgbClr val="000000"/>
                </a:solidFill>
                <a:latin typeface="Times New Roman" pitchFamily="18" charset="0"/>
                <a:cs typeface="Times New Roman" pitchFamily="18" charset="0"/>
              </a:rPr>
              <a:t>scop</a:t>
            </a:r>
            <a:r>
              <a:rPr lang="en-US" dirty="0">
                <a:solidFill>
                  <a:srgbClr val="000000"/>
                </a:solidFill>
                <a:latin typeface="Times New Roman" pitchFamily="18" charset="0"/>
                <a:cs typeface="Times New Roman" pitchFamily="18" charset="0"/>
              </a:rPr>
              <a:t> general), </a:t>
            </a:r>
            <a:r>
              <a:rPr lang="en-US" dirty="0" err="1" smtClean="0">
                <a:solidFill>
                  <a:srgbClr val="000000"/>
                </a:solidFill>
                <a:latin typeface="Times New Roman" pitchFamily="18" charset="0"/>
                <a:cs typeface="Times New Roman" pitchFamily="18" charset="0"/>
              </a:rPr>
              <a:t>altul</a:t>
            </a:r>
            <a:r>
              <a:rPr lang="x-none"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păstrează</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starea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programului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execuţie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registru</a:t>
            </a:r>
            <a:r>
              <a:rPr lang="en-US" dirty="0">
                <a:solidFill>
                  <a:srgbClr val="000000"/>
                </a:solidFill>
                <a:latin typeface="Times New Roman" pitchFamily="18" charset="0"/>
                <a:cs typeface="Times New Roman" pitchFamily="18" charset="0"/>
              </a:rPr>
              <a:t> de stare), </a:t>
            </a:r>
            <a:r>
              <a:rPr lang="en-US" dirty="0" err="1">
                <a:solidFill>
                  <a:srgbClr val="000000"/>
                </a:solidFill>
                <a:latin typeface="Times New Roman" pitchFamily="18" charset="0"/>
                <a:cs typeface="Times New Roman" pitchFamily="18" charset="0"/>
              </a:rPr>
              <a:t>alţii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pentru</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calculul</a:t>
            </a:r>
            <a:r>
              <a:rPr lang="x-none"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adreselor</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de </a:t>
            </a:r>
            <a:r>
              <a:rPr lang="en-US" dirty="0" err="1">
                <a:solidFill>
                  <a:srgbClr val="000000"/>
                </a:solidFill>
                <a:latin typeface="Times New Roman" pitchFamily="18" charset="0"/>
                <a:cs typeface="Times New Roman" pitchFamily="18" charset="0"/>
              </a:rPr>
              <a:t>memorie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regiştri</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adresă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Aceştia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reprezintă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mai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rapidă</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formă</a:t>
            </a:r>
            <a:r>
              <a:rPr lang="x-none" dirty="0" smtClean="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de </a:t>
            </a:r>
            <a:r>
              <a:rPr lang="en-US" dirty="0" err="1">
                <a:solidFill>
                  <a:srgbClr val="000000"/>
                </a:solidFill>
                <a:latin typeface="Times New Roman" pitchFamily="18" charset="0"/>
                <a:cs typeface="Times New Roman" pitchFamily="18" charset="0"/>
              </a:rPr>
              <a:t>memorie</a:t>
            </a:r>
            <a:r>
              <a:rPr lang="en-US" dirty="0">
                <a:solidFill>
                  <a:srgbClr val="000000"/>
                </a:solidFill>
                <a:latin typeface="Times New Roman" pitchFamily="18" charset="0"/>
                <a:cs typeface="Times New Roman" pitchFamily="18" charset="0"/>
              </a:rPr>
              <a:t> din </a:t>
            </a:r>
            <a:r>
              <a:rPr lang="en-US" dirty="0" err="1">
                <a:solidFill>
                  <a:srgbClr val="000000"/>
                </a:solidFill>
                <a:latin typeface="Times New Roman" pitchFamily="18" charset="0"/>
                <a:cs typeface="Times New Roman" pitchFamily="18" charset="0"/>
              </a:rPr>
              <a:t>sistem</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fiind</a:t>
            </a:r>
            <a:r>
              <a:rPr lang="en-US" dirty="0">
                <a:solidFill>
                  <a:srgbClr val="000000"/>
                </a:solidFill>
                <a:latin typeface="Times New Roman" pitchFamily="18" charset="0"/>
                <a:cs typeface="Times New Roman" pitchFamily="18" charset="0"/>
              </a:rPr>
              <a:t> direct </a:t>
            </a:r>
            <a:r>
              <a:rPr lang="en-US" dirty="0" err="1">
                <a:solidFill>
                  <a:srgbClr val="000000"/>
                </a:solidFill>
                <a:latin typeface="Times New Roman" pitchFamily="18" charset="0"/>
                <a:cs typeface="Times New Roman" pitchFamily="18" charset="0"/>
              </a:rPr>
              <a:t>conectaţi</a:t>
            </a:r>
            <a:r>
              <a:rPr lang="en-US" dirty="0">
                <a:solidFill>
                  <a:srgbClr val="000000"/>
                </a:solidFill>
                <a:latin typeface="Times New Roman" pitchFamily="18" charset="0"/>
                <a:cs typeface="Times New Roman" pitchFamily="18" charset="0"/>
              </a:rPr>
              <a:t> la UAL</a:t>
            </a:r>
            <a:r>
              <a:rPr lang="en-US" dirty="0" smtClean="0">
                <a:solidFill>
                  <a:srgbClr val="000000"/>
                </a:solidFill>
                <a:latin typeface="Times New Roman" pitchFamily="18" charset="0"/>
                <a:cs typeface="Times New Roman" pitchFamily="18" charset="0"/>
              </a:rPr>
              <a:t>.</a:t>
            </a:r>
            <a:endParaRPr lang="x-none" dirty="0" smtClean="0">
              <a:solidFill>
                <a:srgbClr val="000000"/>
              </a:solidFill>
              <a:latin typeface="Times New Roman" pitchFamily="18" charset="0"/>
              <a:cs typeface="Times New Roman" pitchFamily="18" charset="0"/>
            </a:endParaRPr>
          </a:p>
          <a:p>
            <a:r>
              <a:rPr lang="en-US" dirty="0">
                <a:solidFill>
                  <a:srgbClr val="000000"/>
                </a:solidFill>
                <a:latin typeface="Times New Roman" pitchFamily="18" charset="0"/>
                <a:cs typeface="Times New Roman" pitchFamily="18" charset="0"/>
              </a:rPr>
              <a:t/>
            </a:r>
            <a:br>
              <a:rPr lang="en-US" dirty="0">
                <a:solidFill>
                  <a:srgbClr val="000000"/>
                </a:solidFill>
                <a:latin typeface="Times New Roman" pitchFamily="18" charset="0"/>
                <a:cs typeface="Times New Roman" pitchFamily="18" charset="0"/>
              </a:rPr>
            </a:br>
            <a:r>
              <a:rPr lang="en-US" dirty="0" err="1">
                <a:solidFill>
                  <a:srgbClr val="000000"/>
                </a:solidFill>
                <a:latin typeface="Times New Roman" pitchFamily="18" charset="0"/>
                <a:cs typeface="Times New Roman" pitchFamily="18" charset="0"/>
              </a:rPr>
              <a:t>Efectuarea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transferurilor</a:t>
            </a:r>
            <a:r>
              <a:rPr lang="en-US" dirty="0">
                <a:solidFill>
                  <a:srgbClr val="000000"/>
                </a:solidFill>
                <a:latin typeface="Times New Roman" pitchFamily="18" charset="0"/>
                <a:cs typeface="Times New Roman" pitchFamily="18" charset="0"/>
              </a:rPr>
              <a:t> de date </a:t>
            </a:r>
            <a:r>
              <a:rPr lang="en-US" dirty="0" err="1">
                <a:solidFill>
                  <a:srgbClr val="000000"/>
                </a:solidFill>
                <a:latin typeface="Times New Roman" pitchFamily="18" charset="0"/>
                <a:cs typeface="Times New Roman" pitchFamily="18" charset="0"/>
              </a:rPr>
              <a:t>şi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comenzi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intre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unitatile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functionale</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ale</a:t>
            </a:r>
            <a:r>
              <a:rPr lang="x-none"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microprocesorului</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se face </a:t>
            </a:r>
            <a:r>
              <a:rPr lang="en-US" dirty="0" err="1">
                <a:solidFill>
                  <a:srgbClr val="000000"/>
                </a:solidFill>
                <a:latin typeface="Times New Roman" pitchFamily="18" charset="0"/>
                <a:cs typeface="Times New Roman" pitchFamily="18" charset="0"/>
              </a:rPr>
              <a:t>pe</a:t>
            </a:r>
            <a:r>
              <a:rPr lang="en-US"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magistrala</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intern</a:t>
            </a:r>
            <a:r>
              <a:rPr lang="en-US" dirty="0" err="1">
                <a:solidFill>
                  <a:srgbClr val="000000"/>
                </a:solidFill>
                <a:latin typeface="Times New Roman" pitchFamily="18" charset="0"/>
                <a:cs typeface="Times New Roman" pitchFamily="18" charset="0"/>
              </a:rPr>
              <a:t>ă</a:t>
            </a:r>
            <a:r>
              <a:rPr lang="en-US" dirty="0">
                <a:solidFill>
                  <a:srgbClr val="000000"/>
                </a:solidFill>
                <a:latin typeface="Times New Roman" pitchFamily="18" charset="0"/>
                <a:cs typeface="Times New Roman" pitchFamily="18" charset="0"/>
              </a:rPr>
              <a:t> </a:t>
            </a:r>
            <a:r>
              <a:rPr lang="en-US" b="1" dirty="0">
                <a:solidFill>
                  <a:srgbClr val="000000"/>
                </a:solidFill>
                <a:latin typeface="Times New Roman" pitchFamily="18" charset="0"/>
                <a:cs typeface="Times New Roman" pitchFamily="18" charset="0"/>
              </a:rPr>
              <a:t>de date </a:t>
            </a:r>
            <a:r>
              <a:rPr lang="en-US" dirty="0">
                <a:solidFill>
                  <a:srgbClr val="000000"/>
                </a:solidFill>
                <a:latin typeface="Times New Roman" pitchFamily="18" charset="0"/>
                <a:cs typeface="Times New Roman" pitchFamily="18" charset="0"/>
              </a:rPr>
              <a:t>a </a:t>
            </a:r>
            <a:r>
              <a:rPr lang="en-US" dirty="0" err="1">
                <a:solidFill>
                  <a:srgbClr val="000000"/>
                </a:solidFill>
                <a:latin typeface="Times New Roman" pitchFamily="18" charset="0"/>
                <a:cs typeface="Times New Roman" pitchFamily="18" charset="0"/>
              </a:rPr>
              <a:t>microprocesorului</a:t>
            </a:r>
            <a:r>
              <a:rPr lang="en-US" dirty="0" smtClean="0">
                <a:solidFill>
                  <a:srgbClr val="000000"/>
                </a:solidFill>
                <a:latin typeface="Times New Roman" pitchFamily="18" charset="0"/>
                <a:cs typeface="Times New Roman" pitchFamily="18" charset="0"/>
              </a:rPr>
              <a:t>.</a:t>
            </a:r>
            <a:r>
              <a:rPr lang="x-none"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Semnalele</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electrice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prin</a:t>
            </a:r>
            <a:r>
              <a:rPr lang="en-US" dirty="0">
                <a:solidFill>
                  <a:srgbClr val="000000"/>
                </a:solidFill>
                <a:latin typeface="Times New Roman" pitchFamily="18" charset="0"/>
                <a:cs typeface="Times New Roman" pitchFamily="18" charset="0"/>
              </a:rPr>
              <a:t> care </a:t>
            </a:r>
            <a:r>
              <a:rPr lang="en-US" dirty="0" err="1">
                <a:solidFill>
                  <a:srgbClr val="000000"/>
                </a:solidFill>
                <a:latin typeface="Times New Roman" pitchFamily="18" charset="0"/>
                <a:cs typeface="Times New Roman" pitchFamily="18" charset="0"/>
              </a:rPr>
              <a:t>microprocesorul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comenzi</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execuţie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către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memorie</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şi</a:t>
            </a:r>
            <a:r>
              <a:rPr lang="x-none"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către</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celelalte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componente</a:t>
            </a:r>
            <a:r>
              <a:rPr lang="en-US" dirty="0">
                <a:solidFill>
                  <a:srgbClr val="000000"/>
                </a:solidFill>
                <a:latin typeface="Times New Roman" pitchFamily="18" charset="0"/>
                <a:cs typeface="Times New Roman" pitchFamily="18" charset="0"/>
              </a:rPr>
              <a:t> din </a:t>
            </a:r>
            <a:r>
              <a:rPr lang="en-US" dirty="0" err="1">
                <a:solidFill>
                  <a:srgbClr val="000000"/>
                </a:solidFill>
                <a:latin typeface="Times New Roman" pitchFamily="18" charset="0"/>
                <a:cs typeface="Times New Roman" pitchFamily="18" charset="0"/>
              </a:rPr>
              <a:t>sistem</a:t>
            </a:r>
            <a:r>
              <a:rPr lang="en-US" dirty="0">
                <a:solidFill>
                  <a:srgbClr val="000000"/>
                </a:solidFill>
                <a:latin typeface="Times New Roman" pitchFamily="18" charset="0"/>
                <a:cs typeface="Times New Roman" pitchFamily="18" charset="0"/>
              </a:rPr>
              <a:t> se </a:t>
            </a:r>
            <a:r>
              <a:rPr lang="en-US" dirty="0" err="1">
                <a:solidFill>
                  <a:srgbClr val="000000"/>
                </a:solidFill>
                <a:latin typeface="Times New Roman" pitchFamily="18" charset="0"/>
                <a:cs typeface="Times New Roman" pitchFamily="18" charset="0"/>
              </a:rPr>
              <a:t>numesc</a:t>
            </a:r>
            <a:r>
              <a:rPr lang="en-US"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semnale</a:t>
            </a:r>
            <a:r>
              <a:rPr lang="en-US" b="1" dirty="0">
                <a:solidFill>
                  <a:srgbClr val="000000"/>
                </a:solidFill>
                <a:latin typeface="Times New Roman" pitchFamily="18" charset="0"/>
                <a:cs typeface="Times New Roman" pitchFamily="18" charset="0"/>
              </a:rPr>
              <a:t> de </a:t>
            </a:r>
            <a:r>
              <a:rPr lang="en-US" b="1" dirty="0" err="1">
                <a:solidFill>
                  <a:srgbClr val="000000"/>
                </a:solidFill>
                <a:latin typeface="Times New Roman" pitchFamily="18" charset="0"/>
                <a:cs typeface="Times New Roman" pitchFamily="18" charset="0"/>
              </a:rPr>
              <a:t>comand</a:t>
            </a:r>
            <a:r>
              <a:rPr lang="en-US" dirty="0" err="1">
                <a:solidFill>
                  <a:srgbClr val="000000"/>
                </a:solidFill>
                <a:latin typeface="Times New Roman" pitchFamily="18" charset="0"/>
                <a:cs typeface="Times New Roman" pitchFamily="18" charset="0"/>
              </a:rPr>
              <a:t>ă</a:t>
            </a:r>
            <a:r>
              <a:rPr lang="en-US" dirty="0" smtClean="0">
                <a:solidFill>
                  <a:srgbClr val="000000"/>
                </a:solidFill>
                <a:latin typeface="Times New Roman" pitchFamily="18" charset="0"/>
                <a:cs typeface="Times New Roman" pitchFamily="18" charset="0"/>
              </a:rPr>
              <a:t>.</a:t>
            </a:r>
            <a:r>
              <a:rPr lang="x-none"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Semnalele</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electrice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prin</a:t>
            </a:r>
            <a:r>
              <a:rPr lang="en-US" dirty="0">
                <a:solidFill>
                  <a:srgbClr val="000000"/>
                </a:solidFill>
                <a:latin typeface="Times New Roman" pitchFamily="18" charset="0"/>
                <a:cs typeface="Times New Roman" pitchFamily="18" charset="0"/>
              </a:rPr>
              <a:t> care </a:t>
            </a:r>
            <a:r>
              <a:rPr lang="en-US" dirty="0" err="1">
                <a:solidFill>
                  <a:srgbClr val="000000"/>
                </a:solidFill>
                <a:latin typeface="Times New Roman" pitchFamily="18" charset="0"/>
                <a:cs typeface="Times New Roman" pitchFamily="18" charset="0"/>
              </a:rPr>
              <a:t>microprocesorul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culege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informatii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privind</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starea</a:t>
            </a:r>
            <a:r>
              <a:rPr lang="x-none"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componentelor</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din </a:t>
            </a:r>
            <a:r>
              <a:rPr lang="en-US" dirty="0" err="1">
                <a:solidFill>
                  <a:srgbClr val="000000"/>
                </a:solidFill>
                <a:latin typeface="Times New Roman" pitchFamily="18" charset="0"/>
                <a:cs typeface="Times New Roman" pitchFamily="18" charset="0"/>
              </a:rPr>
              <a:t>sistem</a:t>
            </a:r>
            <a:r>
              <a:rPr lang="en-US" dirty="0">
                <a:solidFill>
                  <a:srgbClr val="000000"/>
                </a:solidFill>
                <a:latin typeface="Times New Roman" pitchFamily="18" charset="0"/>
                <a:cs typeface="Times New Roman" pitchFamily="18" charset="0"/>
              </a:rPr>
              <a:t> se </a:t>
            </a:r>
            <a:r>
              <a:rPr lang="en-US" dirty="0" err="1">
                <a:solidFill>
                  <a:srgbClr val="000000"/>
                </a:solidFill>
                <a:latin typeface="Times New Roman" pitchFamily="18" charset="0"/>
                <a:cs typeface="Times New Roman" pitchFamily="18" charset="0"/>
              </a:rPr>
              <a:t>numesc</a:t>
            </a:r>
            <a:r>
              <a:rPr lang="en-US"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semnale</a:t>
            </a:r>
            <a:r>
              <a:rPr lang="en-US" b="1" dirty="0">
                <a:solidFill>
                  <a:srgbClr val="000000"/>
                </a:solidFill>
                <a:latin typeface="Times New Roman" pitchFamily="18" charset="0"/>
                <a:cs typeface="Times New Roman" pitchFamily="18" charset="0"/>
              </a:rPr>
              <a:t> de stare</a:t>
            </a:r>
            <a:r>
              <a:rPr lang="en-US" dirty="0">
                <a:solidFill>
                  <a:srgbClr val="000000"/>
                </a:solidFill>
                <a:latin typeface="Times New Roman" pitchFamily="18" charset="0"/>
                <a:cs typeface="Times New Roman" pitchFamily="18" charset="0"/>
              </a:rPr>
              <a:t>.</a:t>
            </a:r>
            <a:r>
              <a:rPr lang="en-US" dirty="0">
                <a:latin typeface="Times New Roman" pitchFamily="18" charset="0"/>
                <a:cs typeface="Times New Roman" pitchFamily="18" charset="0"/>
              </a:rPr>
              <a:t> </a:t>
            </a:r>
          </a:p>
        </p:txBody>
      </p:sp>
      <p:sp>
        <p:nvSpPr>
          <p:cNvPr id="2" name="Прямоугольник 1"/>
          <p:cNvSpPr/>
          <p:nvPr/>
        </p:nvSpPr>
        <p:spPr>
          <a:xfrm>
            <a:off x="114678" y="46166"/>
            <a:ext cx="6096000" cy="646331"/>
          </a:xfrm>
          <a:prstGeom prst="rect">
            <a:avLst/>
          </a:prstGeom>
        </p:spPr>
        <p:txBody>
          <a:bodyPr>
            <a:spAutoFit/>
          </a:bodyPr>
          <a:lstStyle/>
          <a:p>
            <a:r>
              <a:rPr lang="en-US" b="1" dirty="0" smtClean="0">
                <a:solidFill>
                  <a:srgbClr val="000000"/>
                </a:solidFill>
                <a:latin typeface="Times New Roman" pitchFamily="18" charset="0"/>
                <a:cs typeface="Times New Roman" pitchFamily="18" charset="0"/>
              </a:rPr>
              <a:t>INTEL 8086</a:t>
            </a:r>
            <a:r>
              <a:rPr lang="en-US" dirty="0" smtClean="0">
                <a:latin typeface="Times New Roman" pitchFamily="18" charset="0"/>
                <a:cs typeface="Times New Roman" pitchFamily="18" charset="0"/>
              </a:rPr>
              <a:t>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6242908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2585323"/>
          </a:xfrm>
          <a:prstGeom prst="rect">
            <a:avLst/>
          </a:prstGeom>
        </p:spPr>
        <p:txBody>
          <a:bodyPr wrap="square">
            <a:spAutoFit/>
          </a:bodyPr>
          <a:lstStyle/>
          <a:p>
            <a:r>
              <a:rPr lang="en-US" i="1" dirty="0" err="1">
                <a:solidFill>
                  <a:srgbClr val="000000"/>
                </a:solidFill>
                <a:latin typeface="Times New Roman" panose="02020603050405020304" pitchFamily="18" charset="0"/>
                <a:cs typeface="Times New Roman" panose="02020603050405020304" pitchFamily="18" charset="0"/>
              </a:rPr>
              <a:t>Lungimea</a:t>
            </a:r>
            <a:r>
              <a:rPr lang="en-US" i="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cs typeface="Times New Roman" panose="02020603050405020304" pitchFamily="18" charset="0"/>
              </a:rPr>
              <a:t>numărul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biţi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regiştrilor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interni</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corelează</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obicei</a:t>
            </a:r>
            <a:r>
              <a:rPr lang="en-US" dirty="0">
                <a:solidFill>
                  <a:srgbClr val="000000"/>
                </a:solidFill>
                <a:latin typeface="Times New Roman" panose="02020603050405020304" pitchFamily="18" charset="0"/>
                <a:cs typeface="Times New Roman" panose="02020603050405020304" pitchFamily="18" charset="0"/>
              </a:rPr>
              <a:t> cu </a:t>
            </a:r>
            <a:r>
              <a:rPr lang="en-US" i="1" dirty="0" err="1">
                <a:solidFill>
                  <a:srgbClr val="000000"/>
                </a:solidFill>
                <a:latin typeface="Times New Roman" panose="02020603050405020304" pitchFamily="18" charset="0"/>
                <a:cs typeface="Times New Roman" panose="02020603050405020304" pitchFamily="18" charset="0"/>
              </a:rPr>
              <a:t>lăţimea</a:t>
            </a:r>
            <a:r>
              <a:rPr lang="en-US" i="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t>
            </a:r>
            <a:r>
              <a:rPr lang="en-US" dirty="0" err="1" smtClean="0">
                <a:solidFill>
                  <a:srgbClr val="000000"/>
                </a:solidFill>
                <a:latin typeface="Times New Roman" panose="02020603050405020304" pitchFamily="18" charset="0"/>
                <a:cs typeface="Times New Roman" panose="02020603050405020304" pitchFamily="18" charset="0"/>
              </a:rPr>
              <a:t>numărul</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linii</a:t>
            </a:r>
            <a:r>
              <a:rPr lang="en-US" dirty="0">
                <a:solidFill>
                  <a:srgbClr val="000000"/>
                </a:solidFill>
                <a:latin typeface="Times New Roman" panose="02020603050405020304" pitchFamily="18" charset="0"/>
                <a:cs typeface="Times New Roman" panose="02020603050405020304" pitchFamily="18" charset="0"/>
              </a:rPr>
              <a:t>) ale </a:t>
            </a:r>
            <a:r>
              <a:rPr lang="en-US" dirty="0" err="1">
                <a:solidFill>
                  <a:srgbClr val="000000"/>
                </a:solidFill>
                <a:latin typeface="Times New Roman" panose="02020603050405020304" pitchFamily="18" charset="0"/>
                <a:cs typeface="Times New Roman" panose="02020603050405020304" pitchFamily="18" charset="0"/>
              </a:rPr>
              <a:t>magistralei</a:t>
            </a:r>
            <a:r>
              <a:rPr lang="en-US" dirty="0">
                <a:solidFill>
                  <a:srgbClr val="000000"/>
                </a:solidFill>
                <a:latin typeface="Times New Roman" panose="02020603050405020304" pitchFamily="18" charset="0"/>
                <a:cs typeface="Times New Roman" panose="02020603050405020304" pitchFamily="18" charset="0"/>
              </a:rPr>
              <a:t> de date. </a:t>
            </a:r>
            <a:r>
              <a:rPr lang="en-US" dirty="0" err="1">
                <a:solidFill>
                  <a:srgbClr val="000000"/>
                </a:solidFill>
                <a:latin typeface="Times New Roman" panose="02020603050405020304" pitchFamily="18" charset="0"/>
                <a:cs typeface="Times New Roman" panose="02020603050405020304" pitchFamily="18" charset="0"/>
              </a:rPr>
              <a:t>Aceasta</a:t>
            </a:r>
            <a:r>
              <a:rPr lang="en-US" dirty="0">
                <a:solidFill>
                  <a:srgbClr val="000000"/>
                </a:solidFill>
                <a:latin typeface="Times New Roman" panose="02020603050405020304" pitchFamily="18" charset="0"/>
                <a:cs typeface="Times New Roman" panose="02020603050405020304" pitchFamily="18" charset="0"/>
              </a:rPr>
              <a:t> e </a:t>
            </a:r>
            <a:r>
              <a:rPr lang="en-US" i="1" dirty="0" err="1">
                <a:solidFill>
                  <a:srgbClr val="000000"/>
                </a:solidFill>
                <a:latin typeface="Times New Roman" panose="02020603050405020304" pitchFamily="18" charset="0"/>
                <a:cs typeface="Times New Roman" panose="02020603050405020304" pitchFamily="18" charset="0"/>
              </a:rPr>
              <a:t>măsura</a:t>
            </a:r>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num</a:t>
            </a:r>
            <a:r>
              <a:rPr lang="en-US" dirty="0" err="1">
                <a:solidFill>
                  <a:srgbClr val="000000"/>
                </a:solidFill>
                <a:latin typeface="Times New Roman" panose="02020603050405020304" pitchFamily="18" charset="0"/>
                <a:cs typeface="Times New Roman" panose="02020603050405020304" pitchFamily="18" charset="0"/>
              </a:rPr>
              <a:t>ă</a:t>
            </a:r>
            <a:r>
              <a:rPr lang="en-US" i="1" dirty="0" err="1">
                <a:solidFill>
                  <a:srgbClr val="000000"/>
                </a:solidFill>
                <a:latin typeface="Times New Roman" panose="02020603050405020304" pitchFamily="18" charset="0"/>
                <a:cs typeface="Times New Roman" panose="02020603050405020304" pitchFamily="18" charset="0"/>
              </a:rPr>
              <a:t>rului</a:t>
            </a:r>
            <a:r>
              <a:rPr lang="en-US" i="1" dirty="0">
                <a:solidFill>
                  <a:srgbClr val="000000"/>
                </a:solidFill>
                <a:latin typeface="Times New Roman" panose="02020603050405020304" pitchFamily="18" charset="0"/>
                <a:cs typeface="Times New Roman" panose="02020603050405020304" pitchFamily="18" charset="0"/>
              </a:rPr>
              <a:t> de </a:t>
            </a:r>
            <a:r>
              <a:rPr lang="en-US" i="1" dirty="0" err="1">
                <a:solidFill>
                  <a:srgbClr val="000000"/>
                </a:solidFill>
                <a:latin typeface="Times New Roman" panose="02020603050405020304" pitchFamily="18" charset="0"/>
                <a:cs typeface="Times New Roman" panose="02020603050405020304" pitchFamily="18" charset="0"/>
              </a:rPr>
              <a:t>biţi</a:t>
            </a:r>
            <a:r>
              <a:rPr lang="en-US" i="1"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microprocesorului</a:t>
            </a:r>
            <a:r>
              <a:rPr lang="en-US" dirty="0" smtClean="0">
                <a:solidFill>
                  <a:srgbClr val="000000"/>
                </a:solidFill>
                <a:latin typeface="Times New Roman" panose="02020603050405020304" pitchFamily="18" charset="0"/>
                <a:cs typeface="Times New Roman" panose="02020603050405020304" pitchFamily="18" charset="0"/>
              </a:rPr>
              <a: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Microprocesoarele</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cu </a:t>
            </a:r>
            <a:r>
              <a:rPr lang="en-US" dirty="0" err="1" smtClean="0">
                <a:solidFill>
                  <a:srgbClr val="000000"/>
                </a:solidFill>
                <a:latin typeface="Times New Roman" panose="02020603050405020304" pitchFamily="18" charset="0"/>
                <a:cs typeface="Times New Roman" panose="02020603050405020304" pitchFamily="18" charset="0"/>
              </a:rPr>
              <a:t>structur</a:t>
            </a:r>
            <a:r>
              <a:rPr lang="x-none" dirty="0" smtClean="0">
                <a:solidFill>
                  <a:srgbClr val="000000"/>
                </a:solidFill>
                <a:latin typeface="Times New Roman" panose="02020603050405020304" pitchFamily="18" charset="0"/>
                <a:cs typeface="Times New Roman" panose="02020603050405020304" pitchFamily="18" charset="0"/>
              </a:rPr>
              <a:t>ă</a:t>
            </a:r>
            <a:r>
              <a:rPr lang="el-GR"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fixă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de 8,16,32,64 </a:t>
            </a:r>
            <a:r>
              <a:rPr lang="en-US" dirty="0" err="1">
                <a:solidFill>
                  <a:srgbClr val="000000"/>
                </a:solidFill>
                <a:latin typeface="Times New Roman" panose="02020603050405020304" pitchFamily="18" charset="0"/>
                <a:cs typeface="Times New Roman" panose="02020603050405020304" pitchFamily="18" charset="0"/>
              </a:rPr>
              <a:t>biţi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Lungimea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cuvânt</a:t>
            </a:r>
            <a:r>
              <a:rPr lang="en-US" dirty="0">
                <a:solidFill>
                  <a:srgbClr val="000000"/>
                </a:solidFill>
                <a:latin typeface="Times New Roman" panose="02020603050405020304" pitchFamily="18" charset="0"/>
                <a:cs typeface="Times New Roman" panose="02020603050405020304" pitchFamily="18" charset="0"/>
              </a:rPr>
              <a:t> a</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microcalculatoarelor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realizate</a:t>
            </a:r>
            <a:r>
              <a:rPr lang="en-US" dirty="0">
                <a:solidFill>
                  <a:srgbClr val="000000"/>
                </a:solidFill>
                <a:latin typeface="Times New Roman" panose="02020603050405020304" pitchFamily="18" charset="0"/>
                <a:cs typeface="Times New Roman" panose="02020603050405020304" pitchFamily="18" charset="0"/>
              </a:rPr>
              <a:t> cu </a:t>
            </a:r>
            <a:r>
              <a:rPr lang="en-US" dirty="0" err="1">
                <a:solidFill>
                  <a:srgbClr val="000000"/>
                </a:solidFill>
                <a:latin typeface="Times New Roman" panose="02020603050405020304" pitchFamily="18" charset="0"/>
                <a:cs typeface="Times New Roman" panose="02020603050405020304" pitchFamily="18" charset="0"/>
              </a:rPr>
              <a:t>microprocesoare</a:t>
            </a:r>
            <a:r>
              <a:rPr lang="en-US" dirty="0">
                <a:solidFill>
                  <a:srgbClr val="000000"/>
                </a:solidFill>
                <a:latin typeface="Times New Roman" panose="02020603050405020304" pitchFamily="18" charset="0"/>
                <a:cs typeface="Times New Roman" panose="02020603050405020304" pitchFamily="18" charset="0"/>
              </a:rPr>
              <a:t> « bit slice » (</a:t>
            </a:r>
            <a:r>
              <a:rPr lang="en-US" dirty="0" err="1">
                <a:solidFill>
                  <a:srgbClr val="000000"/>
                </a:solidFill>
                <a:latin typeface="Times New Roman" panose="02020603050405020304" pitchFamily="18" charset="0"/>
                <a:cs typeface="Times New Roman" panose="02020603050405020304" pitchFamily="18" charset="0"/>
              </a:rPr>
              <a:t>felii</a:t>
            </a:r>
            <a:r>
              <a:rPr lang="en-US" dirty="0">
                <a:solidFill>
                  <a:srgbClr val="000000"/>
                </a:solidFill>
                <a:latin typeface="Times New Roman" panose="02020603050405020304" pitchFamily="18" charset="0"/>
                <a:cs typeface="Times New Roman" panose="02020603050405020304" pitchFamily="18" charset="0"/>
              </a:rPr>
              <a:t> de bit), a </a:t>
            </a:r>
            <a:r>
              <a:rPr lang="en-US" dirty="0" err="1" smtClean="0">
                <a:solidFill>
                  <a:srgbClr val="000000"/>
                </a:solidFill>
                <a:latin typeface="Times New Roman" panose="02020603050405020304" pitchFamily="18" charset="0"/>
                <a:cs typeface="Times New Roman" panose="02020603050405020304" pitchFamily="18" charset="0"/>
              </a:rPr>
              <a:t>căror</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structură</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e </a:t>
            </a:r>
            <a:r>
              <a:rPr lang="en-US" dirty="0" err="1">
                <a:solidFill>
                  <a:srgbClr val="000000"/>
                </a:solidFill>
                <a:latin typeface="Times New Roman" panose="02020603050405020304" pitchFamily="18" charset="0"/>
                <a:cs typeface="Times New Roman" panose="02020603050405020304" pitchFamily="18" charset="0"/>
              </a:rPr>
              <a:t>flexibilă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va</a:t>
            </a:r>
            <a:r>
              <a:rPr lang="en-US" dirty="0">
                <a:solidFill>
                  <a:srgbClr val="000000"/>
                </a:solidFill>
                <a:latin typeface="Times New Roman" panose="02020603050405020304" pitchFamily="18" charset="0"/>
                <a:cs typeface="Times New Roman" panose="02020603050405020304" pitchFamily="18" charset="0"/>
              </a:rPr>
              <a:t> fi un </a:t>
            </a:r>
            <a:r>
              <a:rPr lang="en-US" dirty="0" err="1">
                <a:solidFill>
                  <a:srgbClr val="000000"/>
                </a:solidFill>
                <a:latin typeface="Times New Roman" panose="02020603050405020304" pitchFamily="18" charset="0"/>
                <a:cs typeface="Times New Roman" panose="02020603050405020304" pitchFamily="18" charset="0"/>
              </a:rPr>
              <a:t>multiplu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întreg</a:t>
            </a:r>
            <a:r>
              <a:rPr lang="en-US" dirty="0">
                <a:solidFill>
                  <a:srgbClr val="000000"/>
                </a:solidFill>
                <a:latin typeface="Times New Roman" panose="02020603050405020304" pitchFamily="18" charset="0"/>
                <a:cs typeface="Times New Roman" panose="02020603050405020304" pitchFamily="18" charset="0"/>
              </a:rPr>
              <a:t> al </a:t>
            </a:r>
            <a:r>
              <a:rPr lang="en-US" dirty="0" err="1">
                <a:solidFill>
                  <a:srgbClr val="000000"/>
                </a:solidFill>
                <a:latin typeface="Times New Roman" panose="02020603050405020304" pitchFamily="18" charset="0"/>
                <a:cs typeface="Times New Roman" panose="02020603050405020304" pitchFamily="18" charset="0"/>
              </a:rPr>
              <a:t>numărului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biţi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felii</a:t>
            </a:r>
            <a:r>
              <a:rPr lang="en-US" dirty="0" smtClean="0">
                <a:solidFill>
                  <a:srgbClr val="000000"/>
                </a:solidFill>
                <a:latin typeface="Times New Roman" panose="02020603050405020304" pitchFamily="18" charset="0"/>
                <a:cs typeface="Times New Roman" panose="02020603050405020304" pitchFamily="18" charset="0"/>
              </a:rPr>
              <a: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Registrul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respectiv</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lăţimea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magistralei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defineşte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spaţiul</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memorie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adresabil</a:t>
            </a:r>
            <a:r>
              <a:rPr lang="en-US" dirty="0">
                <a:solidFill>
                  <a:srgbClr val="000000"/>
                </a:solidFill>
                <a:latin typeface="Times New Roman" panose="02020603050405020304" pitchFamily="18" charset="0"/>
                <a:cs typeface="Times New Roman" panose="02020603050405020304" pitchFamily="18" charset="0"/>
              </a:rPr>
              <a:t> direct de </a:t>
            </a:r>
            <a:r>
              <a:rPr lang="en-US" dirty="0" err="1">
                <a:solidFill>
                  <a:srgbClr val="000000"/>
                </a:solidFill>
                <a:latin typeface="Times New Roman" panose="02020603050405020304" pitchFamily="18" charset="0"/>
                <a:cs typeface="Times New Roman" panose="02020603050405020304" pitchFamily="18" charset="0"/>
              </a:rPr>
              <a:t>microprocesor</a:t>
            </a:r>
            <a:r>
              <a:rPr lang="en-US" dirty="0">
                <a:solidFill>
                  <a:srgbClr val="000000"/>
                </a:solidFill>
                <a:latin typeface="Times New Roman" panose="02020603050405020304" pitchFamily="18" charset="0"/>
                <a:cs typeface="Times New Roman" panose="02020603050405020304" pitchFamily="18" charset="0"/>
              </a:rPr>
              <a:t> . O </a:t>
            </a:r>
            <a:r>
              <a:rPr lang="en-US" dirty="0" err="1">
                <a:solidFill>
                  <a:srgbClr val="000000"/>
                </a:solidFill>
                <a:latin typeface="Times New Roman" panose="02020603050405020304" pitchFamily="18" charset="0"/>
                <a:cs typeface="Times New Roman" panose="02020603050405020304" pitchFamily="18" charset="0"/>
              </a:rPr>
              <a:t>magistrală</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adrese</a:t>
            </a:r>
            <a:r>
              <a:rPr lang="en-US" dirty="0">
                <a:solidFill>
                  <a:srgbClr val="000000"/>
                </a:solidFill>
                <a:latin typeface="Times New Roman" panose="02020603050405020304" pitchFamily="18" charset="0"/>
                <a:cs typeface="Times New Roman" panose="02020603050405020304" pitchFamily="18" charset="0"/>
              </a:rPr>
              <a:t> de 16 </a:t>
            </a:r>
            <a:r>
              <a:rPr lang="en-US" dirty="0" err="1">
                <a:solidFill>
                  <a:srgbClr val="000000"/>
                </a:solidFill>
                <a:latin typeface="Times New Roman" panose="02020603050405020304" pitchFamily="18" charset="0"/>
                <a:cs typeface="Times New Roman" panose="02020603050405020304" pitchFamily="18" charset="0"/>
              </a:rPr>
              <a:t>biti</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permite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adresarea</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 2</a:t>
            </a:r>
            <a:r>
              <a:rPr lang="en-US" baseline="30000" dirty="0">
                <a:solidFill>
                  <a:srgbClr val="000000"/>
                </a:solidFill>
                <a:latin typeface="Times New Roman" panose="02020603050405020304" pitchFamily="18" charset="0"/>
                <a:cs typeface="Times New Roman" panose="02020603050405020304" pitchFamily="18" charset="0"/>
              </a:rPr>
              <a:t>16</a:t>
            </a:r>
            <a:r>
              <a:rPr lang="en-US" dirty="0">
                <a:solidFill>
                  <a:srgbClr val="000000"/>
                </a:solidFill>
                <a:latin typeface="Times New Roman" panose="02020603050405020304" pitchFamily="18" charset="0"/>
                <a:cs typeface="Times New Roman" panose="02020603050405020304" pitchFamily="18" charset="0"/>
              </a:rPr>
              <a:t>=65536 </a:t>
            </a:r>
            <a:r>
              <a:rPr lang="en-US" dirty="0" err="1">
                <a:solidFill>
                  <a:srgbClr val="000000"/>
                </a:solidFill>
                <a:latin typeface="Times New Roman" panose="02020603050405020304" pitchFamily="18" charset="0"/>
                <a:cs typeface="Times New Roman" panose="02020603050405020304" pitchFamily="18" charset="0"/>
              </a:rPr>
              <a:t>celule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distincte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iar</a:t>
            </a:r>
            <a:r>
              <a:rPr lang="en-US" dirty="0">
                <a:solidFill>
                  <a:srgbClr val="000000"/>
                </a:solidFill>
                <a:latin typeface="Times New Roman" panose="02020603050405020304" pitchFamily="18" charset="0"/>
                <a:cs typeface="Times New Roman" panose="02020603050405020304" pitchFamily="18" charset="0"/>
              </a:rPr>
              <a:t> 20 </a:t>
            </a:r>
            <a:r>
              <a:rPr lang="en-US" dirty="0" err="1">
                <a:solidFill>
                  <a:srgbClr val="000000"/>
                </a:solidFill>
                <a:latin typeface="Times New Roman" panose="02020603050405020304" pitchFamily="18" charset="0"/>
                <a:cs typeface="Times New Roman" panose="02020603050405020304" pitchFamily="18" charset="0"/>
              </a:rPr>
              <a:t>linii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adresă</a:t>
            </a:r>
            <a:r>
              <a:rPr lang="en-US" dirty="0">
                <a:solidFill>
                  <a:srgbClr val="000000"/>
                </a:solidFill>
                <a:latin typeface="Times New Roman" panose="02020603050405020304" pitchFamily="18" charset="0"/>
                <a:cs typeface="Times New Roman" panose="02020603050405020304" pitchFamily="18" charset="0"/>
              </a:rPr>
              <a:t> ne </a:t>
            </a:r>
            <a:r>
              <a:rPr lang="en-US" dirty="0" err="1">
                <a:solidFill>
                  <a:srgbClr val="000000"/>
                </a:solidFill>
                <a:latin typeface="Times New Roman" panose="02020603050405020304" pitchFamily="18" charset="0"/>
                <a:cs typeface="Times New Roman" panose="02020603050405020304" pitchFamily="18" charset="0"/>
              </a:rPr>
              <a:t>duc</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lumea</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megaocteţilor</a:t>
            </a:r>
            <a:r>
              <a:rPr lang="en-US" dirty="0">
                <a:solidFill>
                  <a:srgbClr val="000000"/>
                </a:solidFill>
                <a:latin typeface="Times New Roman" panose="02020603050405020304" pitchFamily="18" charset="0"/>
                <a:cs typeface="Times New Roman" panose="02020603050405020304" pitchFamily="18" charset="0"/>
              </a:rPr>
              <a:t>: 2</a:t>
            </a:r>
            <a:r>
              <a:rPr lang="en-US" baseline="30000" dirty="0">
                <a:solidFill>
                  <a:srgbClr val="000000"/>
                </a:solidFill>
                <a:latin typeface="Times New Roman" panose="02020603050405020304" pitchFamily="18" charset="0"/>
                <a:cs typeface="Times New Roman" panose="02020603050405020304" pitchFamily="18" charset="0"/>
              </a:rPr>
              <a:t>20</a:t>
            </a:r>
            <a:r>
              <a:rPr lang="en-US" dirty="0">
                <a:solidFill>
                  <a:srgbClr val="000000"/>
                </a:solidFill>
                <a:latin typeface="Times New Roman" panose="02020603050405020304" pitchFamily="18" charset="0"/>
                <a:cs typeface="Times New Roman" panose="02020603050405020304" pitchFamily="18" charset="0"/>
              </a:rPr>
              <a:t>=1.048.576 </a:t>
            </a:r>
            <a:r>
              <a:rPr lang="en-US" dirty="0" err="1">
                <a:solidFill>
                  <a:srgbClr val="000000"/>
                </a:solidFill>
                <a:latin typeface="Times New Roman" panose="02020603050405020304" pitchFamily="18" charset="0"/>
                <a:cs typeface="Times New Roman" panose="02020603050405020304" pitchFamily="18" charset="0"/>
              </a:rPr>
              <a:t>celule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adresabile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Cuvantul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instuctiune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contine</a:t>
            </a:r>
            <a:r>
              <a:rPr lang="en-US" dirty="0">
                <a:solidFill>
                  <a:srgbClr val="000000"/>
                </a:solidFill>
                <a:latin typeface="Times New Roman" panose="02020603050405020304" pitchFamily="18" charset="0"/>
                <a:cs typeface="Times New Roman" panose="02020603050405020304" pitchFamily="18" charset="0"/>
              </a:rPr>
              <a:t> un </a:t>
            </a:r>
            <a:r>
              <a:rPr lang="en-US" dirty="0" err="1">
                <a:solidFill>
                  <a:srgbClr val="000000"/>
                </a:solidFill>
                <a:latin typeface="Times New Roman" panose="02020603050405020304" pitchFamily="18" charset="0"/>
                <a:cs typeface="Times New Roman" panose="02020603050405020304" pitchFamily="18" charset="0"/>
              </a:rPr>
              <a:t>numar</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biti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exprima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cimpul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codului</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operatiei</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a:t>
            </a:r>
            <a:r>
              <a:rPr lang="en-US" b="1" dirty="0">
                <a:solidFill>
                  <a:srgbClr val="000000"/>
                </a:solidFill>
                <a:latin typeface="Times New Roman" panose="02020603050405020304" pitchFamily="18" charset="0"/>
                <a:cs typeface="Times New Roman" panose="02020603050405020304" pitchFamily="18" charset="0"/>
              </a:rPr>
              <a:t>OPCODE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un </a:t>
            </a:r>
            <a:r>
              <a:rPr lang="en-US" dirty="0" err="1">
                <a:solidFill>
                  <a:srgbClr val="000000"/>
                </a:solidFill>
                <a:latin typeface="Times New Roman" panose="02020603050405020304" pitchFamily="18" charset="0"/>
                <a:cs typeface="Times New Roman" panose="02020603050405020304" pitchFamily="18" charset="0"/>
              </a:rPr>
              <a:t>cimp</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corespunzator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valorii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operandului</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p>
        </p:txBody>
      </p:sp>
      <p:sp>
        <p:nvSpPr>
          <p:cNvPr id="5" name="Прямоугольник 4"/>
          <p:cNvSpPr/>
          <p:nvPr/>
        </p:nvSpPr>
        <p:spPr>
          <a:xfrm>
            <a:off x="0" y="2651817"/>
            <a:ext cx="11715184" cy="3200876"/>
          </a:xfrm>
          <a:prstGeom prst="rect">
            <a:avLst/>
          </a:prstGeom>
        </p:spPr>
        <p:txBody>
          <a:bodyPr wrap="square">
            <a:spAutoFit/>
          </a:bodyPr>
          <a:lstStyle/>
          <a:p>
            <a:r>
              <a:rPr lang="en-US" sz="2000" b="1" dirty="0" err="1">
                <a:solidFill>
                  <a:srgbClr val="000000"/>
                </a:solidFill>
                <a:latin typeface="Times New Roman" panose="02020603050405020304" pitchFamily="18" charset="0"/>
                <a:cs typeface="Times New Roman" panose="02020603050405020304" pitchFamily="18" charset="0"/>
              </a:rPr>
              <a:t>Funcţionarea</a:t>
            </a:r>
            <a:r>
              <a:rPr lang="en-US" sz="2000" b="1" dirty="0">
                <a:solidFill>
                  <a:srgbClr val="000000"/>
                </a:solidFill>
                <a:latin typeface="Times New Roman" panose="02020603050405020304" pitchFamily="18" charset="0"/>
                <a:cs typeface="Times New Roman" panose="02020603050405020304" pitchFamily="18" charset="0"/>
              </a:rPr>
              <a:t> </a:t>
            </a:r>
            <a:r>
              <a:rPr lang="en-US" sz="2000" b="1" dirty="0" smtClean="0">
                <a:solidFill>
                  <a:srgbClr val="000000"/>
                </a:solidFill>
                <a:latin typeface="Times New Roman" panose="02020603050405020304" pitchFamily="18" charset="0"/>
                <a:cs typeface="Times New Roman" panose="02020603050405020304" pitchFamily="18" charset="0"/>
              </a:rPr>
              <a:t>UCP</a:t>
            </a:r>
            <a:endParaRPr lang="x-none" sz="2000" b="1" dirty="0" smtClean="0">
              <a:solidFill>
                <a:srgbClr val="000000"/>
              </a:solidFill>
              <a:latin typeface="Times New Roman" panose="02020603050405020304" pitchFamily="18" charset="0"/>
              <a:cs typeface="Times New Roman" panose="02020603050405020304" pitchFamily="18" charset="0"/>
            </a:endParaRPr>
          </a:p>
          <a:p>
            <a:r>
              <a:rPr lang="en-US" sz="2000" b="1" dirty="0">
                <a:solidFill>
                  <a:srgbClr val="000000"/>
                </a:solidFill>
                <a:latin typeface="Times New Roman" panose="02020603050405020304" pitchFamily="18" charset="0"/>
                <a:cs typeface="Times New Roman" panose="02020603050405020304" pitchFamily="18" charset="0"/>
              </a:rPr>
              <a:t/>
            </a:r>
            <a:br>
              <a:rPr lang="en-US" sz="2000" b="1"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Programul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executat</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microprocesor</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află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stocat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format </a:t>
            </a:r>
            <a:r>
              <a:rPr lang="en-US" dirty="0" err="1">
                <a:solidFill>
                  <a:srgbClr val="000000"/>
                </a:solidFill>
                <a:latin typeface="Times New Roman" panose="02020603050405020304" pitchFamily="18" charset="0"/>
                <a:cs typeface="Times New Roman" panose="02020603050405020304" pitchFamily="18" charset="0"/>
              </a:rPr>
              <a:t>codificat</a:t>
            </a:r>
            <a:r>
              <a:rPr lang="en-US" dirty="0" smtClean="0">
                <a:solidFill>
                  <a:srgbClr val="000000"/>
                </a:solidFill>
                <a:latin typeface="Times New Roman" panose="02020603050405020304" pitchFamily="18" charset="0"/>
                <a:cs typeface="Times New Roman" panose="02020603050405020304" pitchFamily="18" charset="0"/>
              </a:rPr>
              <a: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Fiecare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codificată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corespunzător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formatului</a:t>
            </a:r>
            <a:r>
              <a:rPr lang="en-US" dirty="0">
                <a:solidFill>
                  <a:srgbClr val="000000"/>
                </a:solidFill>
                <a:latin typeface="Times New Roman" panose="02020603050405020304" pitchFamily="18" charset="0"/>
                <a:cs typeface="Times New Roman" panose="02020603050405020304" pitchFamily="18" charset="0"/>
              </a:rPr>
              <a:t> anterior </a:t>
            </a:r>
            <a:r>
              <a:rPr lang="en-US" dirty="0" err="1" smtClean="0">
                <a:solidFill>
                  <a:srgbClr val="000000"/>
                </a:solidFill>
                <a:latin typeface="Times New Roman" panose="02020603050405020304" pitchFamily="18" charset="0"/>
                <a:cs typeface="Times New Roman" panose="02020603050405020304" pitchFamily="18" charset="0"/>
              </a:rPr>
              <a:t>specificat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a:t>
            </a:r>
            <a:r>
              <a:rPr lang="en-US" dirty="0">
                <a:solidFill>
                  <a:srgbClr val="000000"/>
                </a:solidFill>
                <a:latin typeface="Times New Roman" panose="02020603050405020304" pitchFamily="18" charset="0"/>
                <a:cs typeface="Times New Roman" panose="02020603050405020304" pitchFamily="18" charset="0"/>
              </a:rPr>
              <a:t>OPCODE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operand). </a:t>
            </a:r>
            <a:r>
              <a:rPr lang="en-US" dirty="0" err="1">
                <a:solidFill>
                  <a:srgbClr val="000000"/>
                </a:solidFill>
                <a:latin typeface="Times New Roman" panose="02020603050405020304" pitchFamily="18" charset="0"/>
                <a:cs typeface="Times New Roman" panose="02020603050405020304" pitchFamily="18" charset="0"/>
              </a:rPr>
              <a:t>Instrucţiunile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ordinea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execuţie</a:t>
            </a:r>
            <a:r>
              <a:rPr lang="en-US" dirty="0">
                <a:solidFill>
                  <a:srgbClr val="000000"/>
                </a:solidFill>
                <a:latin typeface="Times New Roman" panose="02020603050405020304" pitchFamily="18" charset="0"/>
                <a:cs typeface="Times New Roman" panose="02020603050405020304" pitchFamily="18" charset="0"/>
              </a:rPr>
              <a:t>. Un </a:t>
            </a:r>
            <a:r>
              <a:rPr lang="en-US" dirty="0" err="1" smtClean="0">
                <a:solidFill>
                  <a:srgbClr val="000000"/>
                </a:solidFill>
                <a:latin typeface="Times New Roman" panose="02020603050405020304" pitchFamily="18" charset="0"/>
                <a:cs typeface="Times New Roman" panose="02020603050405020304" pitchFamily="18" charset="0"/>
              </a:rPr>
              <a:t>registru</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special </a:t>
            </a:r>
            <a:r>
              <a:rPr lang="en-US" dirty="0" err="1">
                <a:solidFill>
                  <a:srgbClr val="000000"/>
                </a:solidFill>
                <a:latin typeface="Times New Roman" panose="02020603050405020304" pitchFamily="18" charset="0"/>
                <a:cs typeface="Times New Roman" panose="02020603050405020304" pitchFamily="18" charset="0"/>
              </a:rPr>
              <a:t>păstrează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ordinea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execuţie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instrucţiunilor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urmatoarei</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instrucţiuni</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executat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registrul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contor</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instrucţiuni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numit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PC (Program counter</a:t>
            </a:r>
            <a:r>
              <a:rPr lang="en-US" dirty="0" smtClean="0">
                <a:solidFill>
                  <a:srgbClr val="000000"/>
                </a:solidFill>
                <a:latin typeface="Times New Roman" panose="02020603050405020304" pitchFamily="18" charset="0"/>
                <a:cs typeface="Times New Roman" panose="02020603050405020304" pitchFamily="18" charset="0"/>
              </a:rPr>
              <a: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sau</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numărător</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executarea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unui</a:t>
            </a:r>
            <a:r>
              <a:rPr lang="en-US" dirty="0">
                <a:solidFill>
                  <a:srgbClr val="000000"/>
                </a:solidFill>
                <a:latin typeface="Times New Roman" panose="02020603050405020304" pitchFamily="18" charset="0"/>
                <a:cs typeface="Times New Roman" panose="02020603050405020304" pitchFamily="18" charset="0"/>
              </a:rPr>
              <a:t> program, PC se </a:t>
            </a:r>
            <a:r>
              <a:rPr lang="en-US" dirty="0" err="1">
                <a:solidFill>
                  <a:srgbClr val="000000"/>
                </a:solidFill>
                <a:latin typeface="Times New Roman" panose="02020603050405020304" pitchFamily="18" charset="0"/>
                <a:cs typeface="Times New Roman" panose="02020603050405020304" pitchFamily="18" charset="0"/>
              </a:rPr>
              <a:t>încarcă</a:t>
            </a:r>
            <a:r>
              <a:rPr lang="en-US" dirty="0">
                <a:solidFill>
                  <a:srgbClr val="000000"/>
                </a:solidFill>
                <a:latin typeface="Times New Roman" panose="02020603050405020304" pitchFamily="18" charset="0"/>
                <a:cs typeface="Times New Roman" panose="02020603050405020304" pitchFamily="18" charset="0"/>
              </a:rPr>
              <a:t> cu </a:t>
            </a:r>
            <a:r>
              <a:rPr lang="en-US" dirty="0" err="1" smtClean="0">
                <a:solidFill>
                  <a:srgbClr val="000000"/>
                </a:solidFill>
                <a:latin typeface="Times New Roman" panose="02020603050405020304" pitchFamily="18" charset="0"/>
                <a:cs typeface="Times New Roman" panose="02020603050405020304" pitchFamily="18" charset="0"/>
              </a:rPr>
              <a:t>adresa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primei</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executat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trimisă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către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 </a:t>
            </a:r>
            <a:r>
              <a:rPr lang="en-US" dirty="0" smtClean="0">
                <a:solidFill>
                  <a:srgbClr val="000000"/>
                </a:solidFill>
                <a:latin typeface="Times New Roman" panose="02020603050405020304" pitchFamily="18" charset="0"/>
                <a:cs typeface="Times New Roman" panose="02020603050405020304" pitchFamily="18" charset="0"/>
              </a:rPr>
              <a:t>se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obţine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codul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instrucţiunii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executat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menţinerea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liniilor</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durata</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citirii</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memoriei</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se </a:t>
            </a:r>
            <a:r>
              <a:rPr lang="en-US" dirty="0" err="1">
                <a:solidFill>
                  <a:srgbClr val="000000"/>
                </a:solidFill>
                <a:latin typeface="Times New Roman" panose="02020603050405020304" pitchFamily="18" charset="0"/>
                <a:cs typeface="Times New Roman" panose="02020603050405020304" pitchFamily="18" charset="0"/>
              </a:rPr>
              <a:t>foloseşte</a:t>
            </a:r>
            <a:r>
              <a:rPr lang="en-US" dirty="0">
                <a:solidFill>
                  <a:srgbClr val="000000"/>
                </a:solidFill>
                <a:latin typeface="Times New Roman" panose="02020603050405020304" pitchFamily="18" charset="0"/>
                <a:cs typeface="Times New Roman" panose="02020603050405020304" pitchFamily="18" charset="0"/>
              </a:rPr>
              <a:t> un </a:t>
            </a:r>
            <a:r>
              <a:rPr lang="en-US" b="1" dirty="0" err="1">
                <a:solidFill>
                  <a:srgbClr val="000000"/>
                </a:solidFill>
                <a:latin typeface="Times New Roman" panose="02020603050405020304" pitchFamily="18" charset="0"/>
                <a:cs typeface="Times New Roman" panose="02020603050405020304" pitchFamily="18" charset="0"/>
              </a:rPr>
              <a:t>registru</a:t>
            </a:r>
            <a:r>
              <a:rPr lang="en-US" b="1" dirty="0">
                <a:solidFill>
                  <a:srgbClr val="000000"/>
                </a:solidFill>
                <a:latin typeface="Times New Roman" panose="02020603050405020304" pitchFamily="18" charset="0"/>
                <a:cs typeface="Times New Roman" panose="02020603050405020304" pitchFamily="18" charset="0"/>
              </a:rPr>
              <a:t> tampon de </a:t>
            </a:r>
            <a:r>
              <a:rPr lang="en-US" b="1" dirty="0" err="1">
                <a:solidFill>
                  <a:srgbClr val="000000"/>
                </a:solidFill>
                <a:latin typeface="Times New Roman" panose="02020603050405020304" pitchFamily="18" charset="0"/>
                <a:cs typeface="Times New Roman" panose="02020603050405020304" pitchFamily="18" charset="0"/>
              </a:rPr>
              <a:t>adrese</a:t>
            </a:r>
            <a:r>
              <a:rPr lang="en-US" b="1" dirty="0">
                <a:solidFill>
                  <a:srgbClr val="000000"/>
                </a:solidFill>
                <a:latin typeface="Times New Roman" panose="02020603050405020304" pitchFamily="18" charset="0"/>
                <a:cs typeface="Times New Roman" panose="02020603050405020304" pitchFamily="18" charset="0"/>
              </a:rPr>
              <a:t> AB </a:t>
            </a:r>
            <a:r>
              <a:rPr lang="en-US" dirty="0">
                <a:solidFill>
                  <a:srgbClr val="000000"/>
                </a:solidFill>
                <a:latin typeface="Times New Roman" panose="02020603050405020304" pitchFamily="18" charset="0"/>
                <a:cs typeface="Times New Roman" panose="02020603050405020304" pitchFamily="18" charset="0"/>
              </a:rPr>
              <a:t>(Address Buffer). </a:t>
            </a:r>
            <a:r>
              <a:rPr lang="en-US" dirty="0" err="1" smtClean="0">
                <a:solidFill>
                  <a:srgbClr val="000000"/>
                </a:solidFill>
                <a:latin typeface="Times New Roman" panose="02020603050405020304" pitchFamily="18" charset="0"/>
                <a:cs typeface="Times New Roman" panose="02020603050405020304" pitchFamily="18" charset="0"/>
              </a:rPr>
              <a:t>Informaţia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codificată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citită</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depusă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într</a:t>
            </a:r>
            <a:r>
              <a:rPr lang="en-US" dirty="0">
                <a:solidFill>
                  <a:srgbClr val="000000"/>
                </a:solidFill>
                <a:latin typeface="Times New Roman" panose="02020603050405020304" pitchFamily="18" charset="0"/>
                <a:cs typeface="Times New Roman" panose="02020603050405020304" pitchFamily="18" charset="0"/>
              </a:rPr>
              <a:t>-un </a:t>
            </a:r>
            <a:r>
              <a:rPr lang="en-US" b="1" dirty="0" err="1">
                <a:solidFill>
                  <a:srgbClr val="000000"/>
                </a:solidFill>
                <a:latin typeface="Times New Roman" panose="02020603050405020304" pitchFamily="18" charset="0"/>
                <a:cs typeface="Times New Roman" panose="02020603050405020304" pitchFamily="18" charset="0"/>
              </a:rPr>
              <a:t>registru</a:t>
            </a:r>
            <a:r>
              <a:rPr lang="en-US" b="1" dirty="0">
                <a:solidFill>
                  <a:srgbClr val="000000"/>
                </a:solidFill>
                <a:latin typeface="Times New Roman" panose="02020603050405020304" pitchFamily="18" charset="0"/>
                <a:cs typeface="Times New Roman" panose="02020603050405020304" pitchFamily="18" charset="0"/>
              </a:rPr>
              <a:t> tampon de date DB </a:t>
            </a:r>
            <a:r>
              <a:rPr lang="en-US" dirty="0">
                <a:solidFill>
                  <a:srgbClr val="000000"/>
                </a:solidFill>
                <a:latin typeface="Times New Roman" panose="02020603050405020304" pitchFamily="18" charset="0"/>
                <a:cs typeface="Times New Roman" panose="02020603050405020304" pitchFamily="18" charset="0"/>
              </a:rPr>
              <a:t>(</a:t>
            </a:r>
            <a:r>
              <a:rPr lang="en-US" dirty="0" smtClean="0">
                <a:solidFill>
                  <a:srgbClr val="000000"/>
                </a:solidFill>
                <a:latin typeface="Times New Roman" panose="02020603050405020304" pitchFamily="18" charset="0"/>
                <a:cs typeface="Times New Roman" panose="02020603050405020304" pitchFamily="18" charset="0"/>
              </a:rPr>
              <a:t>Data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Buffer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Liniile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electrice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care se </a:t>
            </a:r>
            <a:r>
              <a:rPr lang="en-US" dirty="0" err="1">
                <a:solidFill>
                  <a:srgbClr val="000000"/>
                </a:solidFill>
                <a:latin typeface="Times New Roman" panose="02020603050405020304" pitchFamily="18" charset="0"/>
                <a:cs typeface="Times New Roman" panose="02020603050405020304" pitchFamily="18" charset="0"/>
              </a:rPr>
              <a:t>generează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cuvântul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binar</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adresă</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formează</a:t>
            </a:r>
            <a:r>
              <a:rPr lang="x-none" dirty="0" smtClean="0">
                <a:solidFill>
                  <a:srgbClr val="000000"/>
                </a:solidFill>
                <a:latin typeface="Times New Roman" panose="02020603050405020304" pitchFamily="18" charset="0"/>
                <a:cs typeface="Times New Roman" panose="02020603050405020304" pitchFamily="18" charset="0"/>
              </a:rPr>
              <a:t> </a:t>
            </a:r>
            <a:r>
              <a:rPr lang="en-US" b="1" dirty="0" err="1" smtClean="0">
                <a:solidFill>
                  <a:srgbClr val="000000"/>
                </a:solidFill>
                <a:latin typeface="Times New Roman" panose="02020603050405020304" pitchFamily="18" charset="0"/>
                <a:cs typeface="Times New Roman" panose="02020603050405020304" pitchFamily="18" charset="0"/>
              </a:rPr>
              <a:t>magistrala</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a:solidFill>
                  <a:srgbClr val="000000"/>
                </a:solidFill>
                <a:latin typeface="Times New Roman" panose="02020603050405020304" pitchFamily="18" charset="0"/>
                <a:cs typeface="Times New Roman" panose="02020603050405020304" pitchFamily="18" charset="0"/>
              </a:rPr>
              <a:t>de </a:t>
            </a:r>
            <a:r>
              <a:rPr lang="en-US" b="1" dirty="0" err="1">
                <a:solidFill>
                  <a:srgbClr val="000000"/>
                </a:solidFill>
                <a:latin typeface="Times New Roman" panose="02020603050405020304" pitchFamily="18" charset="0"/>
                <a:cs typeface="Times New Roman" panose="02020603050405020304" pitchFamily="18" charset="0"/>
              </a:rPr>
              <a:t>adrese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iar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cele</a:t>
            </a:r>
            <a:r>
              <a:rPr lang="en-US" dirty="0">
                <a:solidFill>
                  <a:srgbClr val="000000"/>
                </a:solidFill>
                <a:latin typeface="Times New Roman" panose="02020603050405020304" pitchFamily="18" charset="0"/>
                <a:cs typeface="Times New Roman" panose="02020603050405020304" pitchFamily="18" charset="0"/>
              </a:rPr>
              <a:t> dedicate </a:t>
            </a:r>
            <a:r>
              <a:rPr lang="en-US" dirty="0" err="1">
                <a:solidFill>
                  <a:srgbClr val="000000"/>
                </a:solidFill>
                <a:latin typeface="Times New Roman" panose="02020603050405020304" pitchFamily="18" charset="0"/>
                <a:cs typeface="Times New Roman" panose="02020603050405020304" pitchFamily="18" charset="0"/>
              </a:rPr>
              <a:t>datelor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citite</a:t>
            </a:r>
            <a:r>
              <a:rPr lang="en-US" dirty="0">
                <a:solidFill>
                  <a:srgbClr val="000000"/>
                </a:solidFill>
                <a:latin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cs typeface="Times New Roman" panose="02020603050405020304" pitchFamily="18" charset="0"/>
              </a:rPr>
              <a:t>scrise</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magistrală</a:t>
            </a:r>
            <a:r>
              <a:rPr lang="en-US" dirty="0">
                <a:solidFill>
                  <a:srgbClr val="000000"/>
                </a:solidFill>
                <a:latin typeface="Times New Roman" panose="02020603050405020304" pitchFamily="18" charset="0"/>
                <a:cs typeface="Times New Roman" panose="02020603050405020304" pitchFamily="18" charset="0"/>
              </a:rPr>
              <a:t> </a:t>
            </a:r>
            <a:r>
              <a:rPr lang="en-US" b="1" dirty="0" smtClean="0">
                <a:solidFill>
                  <a:srgbClr val="000000"/>
                </a:solidFill>
                <a:latin typeface="Times New Roman" panose="02020603050405020304" pitchFamily="18" charset="0"/>
                <a:cs typeface="Times New Roman" panose="02020603050405020304" pitchFamily="18" charset="0"/>
              </a:rPr>
              <a:t>de</a:t>
            </a:r>
            <a:r>
              <a:rPr lang="x-none" b="1" dirty="0" smtClean="0">
                <a:solidFill>
                  <a:srgbClr val="000000"/>
                </a:solidFill>
                <a:latin typeface="Times New Roman" panose="02020603050405020304" pitchFamily="18" charset="0"/>
                <a:cs typeface="Times New Roman" panose="02020603050405020304" pitchFamily="18" charset="0"/>
              </a:rPr>
              <a:t> </a:t>
            </a:r>
            <a:r>
              <a:rPr lang="en-US" b="1" dirty="0" smtClean="0">
                <a:solidFill>
                  <a:srgbClr val="000000"/>
                </a:solidFill>
                <a:latin typeface="Times New Roman" panose="02020603050405020304" pitchFamily="18" charset="0"/>
                <a:cs typeface="Times New Roman" panose="02020603050405020304" pitchFamily="18" charset="0"/>
              </a:rPr>
              <a:t>date</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275756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1292662"/>
          </a:xfrm>
          <a:prstGeom prst="rect">
            <a:avLst/>
          </a:prstGeom>
        </p:spPr>
        <p:txBody>
          <a:bodyPr wrap="square">
            <a:spAutoFit/>
          </a:bodyPr>
          <a:lstStyle/>
          <a:p>
            <a:r>
              <a:rPr lang="en-US" sz="2400" b="1" dirty="0" err="1">
                <a:solidFill>
                  <a:srgbClr val="000000"/>
                </a:solidFill>
                <a:latin typeface="Times New Roman" pitchFamily="18" charset="0"/>
                <a:cs typeface="Times New Roman" pitchFamily="18" charset="0"/>
              </a:rPr>
              <a:t>Cipul</a:t>
            </a:r>
            <a:r>
              <a:rPr lang="en-US" sz="2400" b="1" dirty="0">
                <a:solidFill>
                  <a:srgbClr val="000000"/>
                </a:solidFill>
                <a:latin typeface="Times New Roman" pitchFamily="18" charset="0"/>
                <a:cs typeface="Times New Roman" pitchFamily="18" charset="0"/>
              </a:rPr>
              <a:t> </a:t>
            </a:r>
            <a:r>
              <a:rPr lang="en-US" sz="2400" b="1" dirty="0" err="1" smtClean="0">
                <a:solidFill>
                  <a:srgbClr val="000000"/>
                </a:solidFill>
                <a:latin typeface="Times New Roman" pitchFamily="18" charset="0"/>
                <a:cs typeface="Times New Roman" pitchFamily="18" charset="0"/>
              </a:rPr>
              <a:t>microprocesorului</a:t>
            </a:r>
            <a:r>
              <a:rPr lang="en-US" sz="2400" b="1" dirty="0">
                <a:solidFill>
                  <a:srgbClr val="000000"/>
                </a:solidFill>
                <a:latin typeface="Times New Roman" pitchFamily="18" charset="0"/>
                <a:cs typeface="Times New Roman" pitchFamily="18" charset="0"/>
              </a:rPr>
              <a:t/>
            </a:r>
            <a:br>
              <a:rPr lang="en-US" sz="2400" b="1" dirty="0">
                <a:solidFill>
                  <a:srgbClr val="000000"/>
                </a:solidFill>
                <a:latin typeface="Times New Roman" pitchFamily="18" charset="0"/>
                <a:cs typeface="Times New Roman" pitchFamily="18" charset="0"/>
              </a:rPr>
            </a:br>
            <a:r>
              <a:rPr lang="en-US" dirty="0" err="1">
                <a:solidFill>
                  <a:srgbClr val="000000"/>
                </a:solidFill>
                <a:latin typeface="Times New Roman" pitchFamily="18" charset="0"/>
                <a:cs typeface="Times New Roman" pitchFamily="18" charset="0"/>
              </a:rPr>
              <a:t>Microprocesorul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este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creierul</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calculatorului</a:t>
            </a:r>
            <a:r>
              <a:rPr lang="en-US" dirty="0">
                <a:solidFill>
                  <a:srgbClr val="000000"/>
                </a:solidFill>
                <a:latin typeface="Times New Roman" pitchFamily="18" charset="0"/>
                <a:cs typeface="Times New Roman" pitchFamily="18" charset="0"/>
              </a:rPr>
              <a:t>. El </a:t>
            </a:r>
            <a:r>
              <a:rPr lang="en-US" dirty="0" err="1">
                <a:solidFill>
                  <a:srgbClr val="000000"/>
                </a:solidFill>
                <a:latin typeface="Times New Roman" pitchFamily="18" charset="0"/>
                <a:cs typeface="Times New Roman" pitchFamily="18" charset="0"/>
              </a:rPr>
              <a:t>este</a:t>
            </a:r>
            <a:r>
              <a:rPr lang="en-US" dirty="0">
                <a:solidFill>
                  <a:srgbClr val="000000"/>
                </a:solidFill>
                <a:latin typeface="Times New Roman" pitchFamily="18" charset="0"/>
                <a:cs typeface="Times New Roman" pitchFamily="18" charset="0"/>
              </a:rPr>
              <a:t> o </a:t>
            </a:r>
            <a:r>
              <a:rPr lang="en-US" dirty="0" err="1">
                <a:solidFill>
                  <a:srgbClr val="000000"/>
                </a:solidFill>
                <a:latin typeface="Times New Roman" pitchFamily="18" charset="0"/>
                <a:cs typeface="Times New Roman" pitchFamily="18" charset="0"/>
              </a:rPr>
              <a:t>unitatate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centrală</a:t>
            </a:r>
            <a:r>
              <a:rPr lang="en-US" dirty="0">
                <a:solidFill>
                  <a:srgbClr val="000000"/>
                </a:solidFill>
                <a:latin typeface="Times New Roman" pitchFamily="18" charset="0"/>
                <a:cs typeface="Times New Roman" pitchFamily="18" charset="0"/>
              </a:rPr>
              <a:t> de </a:t>
            </a:r>
            <a:r>
              <a:rPr lang="en-US" dirty="0" err="1" smtClean="0">
                <a:solidFill>
                  <a:srgbClr val="000000"/>
                </a:solidFill>
                <a:latin typeface="Times New Roman" pitchFamily="18" charset="0"/>
                <a:cs typeface="Times New Roman" pitchFamily="18" charset="0"/>
              </a:rPr>
              <a:t>procesare</a:t>
            </a:r>
            <a:r>
              <a:rPr lang="en-US"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încorporată</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într</a:t>
            </a:r>
            <a:r>
              <a:rPr lang="en-US" dirty="0">
                <a:solidFill>
                  <a:srgbClr val="000000"/>
                </a:solidFill>
                <a:latin typeface="Times New Roman" pitchFamily="18" charset="0"/>
                <a:cs typeface="Times New Roman" pitchFamily="18" charset="0"/>
              </a:rPr>
              <a:t>-o </a:t>
            </a:r>
            <a:r>
              <a:rPr lang="en-US" dirty="0" err="1">
                <a:solidFill>
                  <a:srgbClr val="000000"/>
                </a:solidFill>
                <a:latin typeface="Times New Roman" pitchFamily="18" charset="0"/>
                <a:cs typeface="Times New Roman" pitchFamily="18" charset="0"/>
              </a:rPr>
              <a:t>singură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pastilă</a:t>
            </a:r>
            <a:r>
              <a:rPr lang="en-US" dirty="0">
                <a:solidFill>
                  <a:srgbClr val="000000"/>
                </a:solidFill>
                <a:latin typeface="Times New Roman" pitchFamily="18" charset="0"/>
                <a:cs typeface="Times New Roman" pitchFamily="18" charset="0"/>
              </a:rPr>
              <a:t> de circuit </a:t>
            </a:r>
            <a:r>
              <a:rPr lang="en-US" dirty="0" err="1">
                <a:solidFill>
                  <a:srgbClr val="000000"/>
                </a:solidFill>
                <a:latin typeface="Times New Roman" pitchFamily="18" charset="0"/>
                <a:cs typeface="Times New Roman" pitchFamily="18" charset="0"/>
              </a:rPr>
              <a:t>integrat</a:t>
            </a:r>
            <a:r>
              <a:rPr lang="en-US" dirty="0">
                <a:solidFill>
                  <a:srgbClr val="000000"/>
                </a:solidFill>
                <a:latin typeface="Times New Roman" pitchFamily="18" charset="0"/>
                <a:cs typeface="Times New Roman" pitchFamily="18" charset="0"/>
              </a:rPr>
              <a:t> (un </a:t>
            </a:r>
            <a:r>
              <a:rPr lang="en-US" dirty="0" err="1">
                <a:solidFill>
                  <a:srgbClr val="000000"/>
                </a:solidFill>
                <a:latin typeface="Times New Roman" pitchFamily="18" charset="0"/>
                <a:cs typeface="Times New Roman" pitchFamily="18" charset="0"/>
              </a:rPr>
              <a:t>cip</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sau</a:t>
            </a:r>
            <a:r>
              <a:rPr lang="en-US" dirty="0">
                <a:solidFill>
                  <a:srgbClr val="000000"/>
                </a:solidFill>
                <a:latin typeface="Times New Roman" pitchFamily="18" charset="0"/>
                <a:cs typeface="Times New Roman" pitchFamily="18" charset="0"/>
              </a:rPr>
              <a:t> chip) care </a:t>
            </a:r>
            <a:r>
              <a:rPr lang="en-US" dirty="0" err="1" smtClean="0">
                <a:solidFill>
                  <a:srgbClr val="000000"/>
                </a:solidFill>
                <a:latin typeface="Times New Roman" pitchFamily="18" charset="0"/>
                <a:cs typeface="Times New Roman" pitchFamily="18" charset="0"/>
              </a:rPr>
              <a:t>citeşte</a:t>
            </a:r>
            <a:r>
              <a:rPr lang="en-US"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instrucţiunile</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unui</a:t>
            </a:r>
            <a:r>
              <a:rPr lang="en-US" dirty="0">
                <a:solidFill>
                  <a:srgbClr val="000000"/>
                </a:solidFill>
                <a:latin typeface="Times New Roman" pitchFamily="18" charset="0"/>
                <a:cs typeface="Times New Roman" pitchFamily="18" charset="0"/>
              </a:rPr>
              <a:t> program </a:t>
            </a:r>
            <a:r>
              <a:rPr lang="en-US" dirty="0" err="1">
                <a:solidFill>
                  <a:srgbClr val="000000"/>
                </a:solidFill>
                <a:latin typeface="Times New Roman" pitchFamily="18" charset="0"/>
                <a:cs typeface="Times New Roman" pitchFamily="18" charset="0"/>
              </a:rPr>
              <a:t>depus</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memoria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principală</a:t>
            </a:r>
            <a:r>
              <a:rPr lang="en-US" dirty="0">
                <a:solidFill>
                  <a:srgbClr val="000000"/>
                </a:solidFill>
                <a:latin typeface="Times New Roman" pitchFamily="18" charset="0"/>
                <a:cs typeface="Times New Roman" pitchFamily="18" charset="0"/>
              </a:rPr>
              <a:t>, le </a:t>
            </a:r>
            <a:r>
              <a:rPr lang="en-US" dirty="0" err="1">
                <a:solidFill>
                  <a:srgbClr val="000000"/>
                </a:solidFill>
                <a:latin typeface="Times New Roman" pitchFamily="18" charset="0"/>
                <a:cs typeface="Times New Roman" pitchFamily="18" charset="0"/>
              </a:rPr>
              <a:t>decodifică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şi</a:t>
            </a:r>
            <a:r>
              <a:rPr lang="en-US" dirty="0">
                <a:solidFill>
                  <a:srgbClr val="000000"/>
                </a:solidFill>
                <a:latin typeface="Times New Roman" pitchFamily="18" charset="0"/>
                <a:cs typeface="Times New Roman" pitchFamily="18" charset="0"/>
              </a:rPr>
              <a:t> le </a:t>
            </a:r>
            <a:r>
              <a:rPr lang="en-US" dirty="0" smtClean="0">
                <a:solidFill>
                  <a:srgbClr val="000000"/>
                </a:solidFill>
                <a:latin typeface="Times New Roman" pitchFamily="18" charset="0"/>
                <a:cs typeface="Times New Roman" pitchFamily="18" charset="0"/>
              </a:rPr>
              <a:t>execute </a:t>
            </a:r>
            <a:r>
              <a:rPr lang="en-US" dirty="0" err="1" smtClean="0">
                <a:solidFill>
                  <a:srgbClr val="000000"/>
                </a:solidFill>
                <a:latin typeface="Times New Roman" pitchFamily="18" charset="0"/>
                <a:cs typeface="Times New Roman" pitchFamily="18" charset="0"/>
              </a:rPr>
              <a:t>secvenţial</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a:t>
            </a:r>
            <a:r>
              <a:rPr lang="en-US" dirty="0" err="1">
                <a:solidFill>
                  <a:srgbClr val="000000"/>
                </a:solidFill>
                <a:latin typeface="Times New Roman" pitchFamily="18" charset="0"/>
                <a:cs typeface="Times New Roman" pitchFamily="18" charset="0"/>
              </a:rPr>
              <a:t>una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după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alta</a:t>
            </a:r>
            <a:r>
              <a:rPr lang="en-US" dirty="0">
                <a:solidFill>
                  <a:srgbClr val="000000"/>
                </a:solidFill>
                <a:latin typeface="Times New Roman" pitchFamily="18" charset="0"/>
                <a:cs typeface="Times New Roman" pitchFamily="18" charset="0"/>
              </a:rPr>
              <a:t>).</a:t>
            </a:r>
            <a:r>
              <a:rPr lang="en-US" dirty="0">
                <a:latin typeface="Times New Roman" pitchFamily="18" charset="0"/>
                <a:cs typeface="Times New Roman" pitchFamily="18" charset="0"/>
              </a:rPr>
              <a:t> </a:t>
            </a:r>
          </a:p>
        </p:txBody>
      </p:sp>
      <p:pic>
        <p:nvPicPr>
          <p:cNvPr id="5" name="Рисунок 4"/>
          <p:cNvPicPr>
            <a:picLocks noChangeAspect="1"/>
          </p:cNvPicPr>
          <p:nvPr/>
        </p:nvPicPr>
        <p:blipFill>
          <a:blip r:embed="rId2"/>
          <a:stretch>
            <a:fillRect/>
          </a:stretch>
        </p:blipFill>
        <p:spPr>
          <a:xfrm>
            <a:off x="7475946" y="1292662"/>
            <a:ext cx="4616064" cy="2973734"/>
          </a:xfrm>
          <a:prstGeom prst="rect">
            <a:avLst/>
          </a:prstGeom>
        </p:spPr>
      </p:pic>
      <p:sp>
        <p:nvSpPr>
          <p:cNvPr id="6" name="Прямоугольник 5"/>
          <p:cNvSpPr/>
          <p:nvPr/>
        </p:nvSpPr>
        <p:spPr>
          <a:xfrm>
            <a:off x="0" y="1555212"/>
            <a:ext cx="7541537" cy="4247317"/>
          </a:xfrm>
          <a:prstGeom prst="rect">
            <a:avLst/>
          </a:prstGeom>
        </p:spPr>
        <p:txBody>
          <a:bodyPr wrap="square">
            <a:spAutoFit/>
          </a:bodyPr>
          <a:lstStyle/>
          <a:p>
            <a:r>
              <a:rPr lang="en-US" dirty="0" err="1">
                <a:solidFill>
                  <a:srgbClr val="000000"/>
                </a:solidFill>
                <a:latin typeface="Helvetica" panose="020B0604020202020204" pitchFamily="34" charset="0"/>
              </a:rPr>
              <a:t>Cipurile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microprocesor</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comunica</a:t>
            </a:r>
            <a:r>
              <a:rPr lang="en-US" dirty="0">
                <a:solidFill>
                  <a:srgbClr val="000000"/>
                </a:solidFill>
                <a:latin typeface="Helvetica" panose="020B0604020202020204" pitchFamily="34" charset="0"/>
              </a:rPr>
              <a:t> cu </a:t>
            </a:r>
            <a:r>
              <a:rPr lang="en-US" dirty="0" err="1">
                <a:solidFill>
                  <a:srgbClr val="000000"/>
                </a:solidFill>
                <a:latin typeface="Helvetica" panose="020B0604020202020204" pitchFamily="34" charset="0"/>
              </a:rPr>
              <a:t>lumea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exterioara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prin</a:t>
            </a:r>
            <a:r>
              <a:rPr lang="en-US" dirty="0">
                <a:solidFill>
                  <a:srgbClr val="000000"/>
                </a:solidFill>
                <a:latin typeface="Helvetica" panose="020B0604020202020204" pitchFamily="34" charset="0"/>
              </a:rPr>
              <a:t> </a:t>
            </a:r>
            <a:r>
              <a:rPr lang="en-US" b="1" dirty="0" err="1">
                <a:solidFill>
                  <a:srgbClr val="000000"/>
                </a:solidFill>
                <a:latin typeface="Helvetica-Bold"/>
              </a:rPr>
              <a:t>pini</a:t>
            </a:r>
            <a:r>
              <a:rPr lang="en-US" dirty="0">
                <a:solidFill>
                  <a:srgbClr val="000000"/>
                </a:solidFill>
                <a:latin typeface="Helvetica" panose="020B0604020202020204" pitchFamily="34" charset="0"/>
              </a:rPr>
              <a:t>. In </a:t>
            </a:r>
            <a:r>
              <a:rPr lang="en-US" dirty="0" err="1">
                <a:solidFill>
                  <a:srgbClr val="000000"/>
                </a:solidFill>
                <a:latin typeface="Helvetica" panose="020B0604020202020204" pitchFamily="34" charset="0"/>
              </a:rPr>
              <a:t>functie</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directia</a:t>
            </a:r>
            <a:r>
              <a:rPr lang="en-US" dirty="0">
                <a:solidFill>
                  <a:srgbClr val="000000"/>
                </a:solidFill>
                <a:latin typeface="Helvetica" panose="020B0604020202020204" pitchFamily="34" charset="0"/>
              </a:rPr>
              <a:t> </a:t>
            </a:r>
            <a:r>
              <a:rPr lang="en-US" dirty="0" err="1" smtClean="0">
                <a:solidFill>
                  <a:srgbClr val="000000"/>
                </a:solidFill>
                <a:latin typeface="Helvetica" panose="020B0604020202020204" pitchFamily="34" charset="0"/>
              </a:rPr>
              <a:t>pe</a:t>
            </a:r>
            <a:r>
              <a:rPr lang="en-US" dirty="0" smtClean="0">
                <a:solidFill>
                  <a:srgbClr val="000000"/>
                </a:solidFill>
                <a:latin typeface="Helvetica" panose="020B0604020202020204" pitchFamily="34" charset="0"/>
              </a:rPr>
              <a:t> care </a:t>
            </a:r>
            <a:r>
              <a:rPr lang="en-US" dirty="0" err="1">
                <a:solidFill>
                  <a:srgbClr val="000000"/>
                </a:solidFill>
                <a:latin typeface="Helvetica" panose="020B0604020202020204" pitchFamily="34" charset="0"/>
              </a:rPr>
              <a:t>circula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semnalele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acestia</a:t>
            </a:r>
            <a:r>
              <a:rPr lang="en-US" dirty="0">
                <a:solidFill>
                  <a:srgbClr val="000000"/>
                </a:solidFill>
                <a:latin typeface="Helvetica" panose="020B0604020202020204" pitchFamily="34" charset="0"/>
              </a:rPr>
              <a:t> se </a:t>
            </a:r>
            <a:r>
              <a:rPr lang="en-US" dirty="0" err="1">
                <a:solidFill>
                  <a:srgbClr val="000000"/>
                </a:solidFill>
                <a:latin typeface="Helvetica" panose="020B0604020202020204" pitchFamily="34" charset="0"/>
              </a:rPr>
              <a:t>clasifica</a:t>
            </a:r>
            <a:r>
              <a:rPr lang="en-US" dirty="0">
                <a:solidFill>
                  <a:srgbClr val="000000"/>
                </a:solidFill>
                <a:latin typeface="Helvetica" panose="020B0604020202020204" pitchFamily="34" charset="0"/>
              </a:rPr>
              <a:t> in:</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pini</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intrare</a:t>
            </a:r>
            <a:r>
              <a:rPr lang="en-US" dirty="0">
                <a:solidFill>
                  <a:srgbClr val="000000"/>
                </a:solidFill>
                <a:latin typeface="Helvetica" panose="020B0604020202020204" pitchFamily="34" charset="0"/>
              </a:rPr>
              <a:t> – </a:t>
            </a:r>
            <a:r>
              <a:rPr lang="en-US" dirty="0" err="1">
                <a:solidFill>
                  <a:srgbClr val="000000"/>
                </a:solidFill>
                <a:latin typeface="Helvetica" panose="020B0604020202020204" pitchFamily="34" charset="0"/>
              </a:rPr>
              <a:t>prin</a:t>
            </a:r>
            <a:r>
              <a:rPr lang="en-US" dirty="0">
                <a:solidFill>
                  <a:srgbClr val="000000"/>
                </a:solidFill>
                <a:latin typeface="Helvetica" panose="020B0604020202020204" pitchFamily="34" charset="0"/>
              </a:rPr>
              <a:t> care </a:t>
            </a:r>
            <a:r>
              <a:rPr lang="en-US" dirty="0" err="1">
                <a:solidFill>
                  <a:srgbClr val="000000"/>
                </a:solidFill>
                <a:latin typeface="Helvetica" panose="020B0604020202020204" pitchFamily="34" charset="0"/>
              </a:rPr>
              <a:t>microprocesorul</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primeste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semnale</a:t>
            </a:r>
            <a:r>
              <a:rPr lang="en-US" dirty="0">
                <a:solidFill>
                  <a:srgbClr val="000000"/>
                </a:solidFill>
                <a:latin typeface="Helvetica" panose="020B0604020202020204" pitchFamily="34" charset="0"/>
              </a:rPr>
              <a:t> de la </a:t>
            </a:r>
            <a:r>
              <a:rPr lang="en-US" dirty="0" err="1">
                <a:solidFill>
                  <a:srgbClr val="000000"/>
                </a:solidFill>
                <a:latin typeface="Helvetica" panose="020B0604020202020204" pitchFamily="34" charset="0"/>
              </a:rPr>
              <a:t>celelalte</a:t>
            </a:r>
            <a:r>
              <a:rPr lang="en-US" dirty="0">
                <a:solidFill>
                  <a:srgbClr val="000000"/>
                </a:solidFill>
                <a:latin typeface="Helvetica" panose="020B0604020202020204" pitchFamily="34" charset="0"/>
              </a:rPr>
              <a:t> </a:t>
            </a:r>
            <a:r>
              <a:rPr lang="en-US" dirty="0" err="1" smtClean="0">
                <a:solidFill>
                  <a:srgbClr val="000000"/>
                </a:solidFill>
                <a:latin typeface="Helvetica" panose="020B0604020202020204" pitchFamily="34" charset="0"/>
              </a:rPr>
              <a:t>unitati</a:t>
            </a:r>
            <a:r>
              <a:rPr lang="en-US" dirty="0" smtClean="0">
                <a:solidFill>
                  <a:srgbClr val="000000"/>
                </a:solidFill>
                <a:latin typeface="Helvetica" panose="020B0604020202020204" pitchFamily="34" charset="0"/>
              </a:rPr>
              <a:t> </a:t>
            </a:r>
            <a:r>
              <a:rPr lang="en-US" dirty="0" err="1" smtClean="0">
                <a:solidFill>
                  <a:srgbClr val="000000"/>
                </a:solidFill>
                <a:latin typeface="Helvetica" panose="020B0604020202020204" pitchFamily="34" charset="0"/>
              </a:rPr>
              <a:t>functionale</a:t>
            </a:r>
            <a:r>
              <a:rPr lang="en-US" dirty="0" smtClean="0">
                <a:solidFill>
                  <a:srgbClr val="000000"/>
                </a:solidFill>
                <a:latin typeface="Helvetica" panose="020B0604020202020204" pitchFamily="34" charset="0"/>
              </a:rPr>
              <a:t> </a:t>
            </a:r>
            <a:r>
              <a:rPr lang="en-US" dirty="0">
                <a:solidFill>
                  <a:srgbClr val="000000"/>
                </a:solidFill>
                <a:latin typeface="Helvetica" panose="020B0604020202020204" pitchFamily="34" charset="0"/>
              </a:rPr>
              <a:t>ale </a:t>
            </a:r>
            <a:r>
              <a:rPr lang="en-US" dirty="0" err="1">
                <a:solidFill>
                  <a:srgbClr val="000000"/>
                </a:solidFill>
                <a:latin typeface="Helvetica" panose="020B0604020202020204" pitchFamily="34" charset="0"/>
              </a:rPr>
              <a:t>sistemului</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calcu</a:t>
            </a:r>
            <a:r>
              <a:rPr lang="en-US" dirty="0">
                <a:solidFill>
                  <a:srgbClr val="000000"/>
                </a:solidFill>
                <a:latin typeface="Helvetica" panose="020B0604020202020204" pitchFamily="34" charset="0"/>
              </a:rPr>
              <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pini</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iesire</a:t>
            </a:r>
            <a:r>
              <a:rPr lang="en-US" dirty="0">
                <a:solidFill>
                  <a:srgbClr val="000000"/>
                </a:solidFill>
                <a:latin typeface="Helvetica" panose="020B0604020202020204" pitchFamily="34" charset="0"/>
              </a:rPr>
              <a:t> – </a:t>
            </a:r>
            <a:r>
              <a:rPr lang="en-US" dirty="0" err="1">
                <a:solidFill>
                  <a:srgbClr val="000000"/>
                </a:solidFill>
                <a:latin typeface="Helvetica" panose="020B0604020202020204" pitchFamily="34" charset="0"/>
              </a:rPr>
              <a:t>prin</a:t>
            </a:r>
            <a:r>
              <a:rPr lang="en-US" dirty="0">
                <a:solidFill>
                  <a:srgbClr val="000000"/>
                </a:solidFill>
                <a:latin typeface="Helvetica" panose="020B0604020202020204" pitchFamily="34" charset="0"/>
              </a:rPr>
              <a:t> care </a:t>
            </a:r>
            <a:r>
              <a:rPr lang="en-US" dirty="0" err="1">
                <a:solidFill>
                  <a:srgbClr val="000000"/>
                </a:solidFill>
                <a:latin typeface="Helvetica" panose="020B0604020202020204" pitchFamily="34" charset="0"/>
              </a:rPr>
              <a:t>microprocesorul</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transmite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semnale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celorlalte</a:t>
            </a:r>
            <a:r>
              <a:rPr lang="en-US" dirty="0">
                <a:solidFill>
                  <a:srgbClr val="000000"/>
                </a:solidFill>
                <a:latin typeface="Helvetica" panose="020B0604020202020204" pitchFamily="34" charset="0"/>
              </a:rPr>
              <a:t> </a:t>
            </a:r>
            <a:r>
              <a:rPr lang="en-US" dirty="0" err="1" smtClean="0">
                <a:solidFill>
                  <a:srgbClr val="000000"/>
                </a:solidFill>
                <a:latin typeface="Helvetica" panose="020B0604020202020204" pitchFamily="34" charset="0"/>
              </a:rPr>
              <a:t>unitati</a:t>
            </a:r>
            <a:r>
              <a:rPr lang="en-US" dirty="0" smtClean="0">
                <a:solidFill>
                  <a:srgbClr val="000000"/>
                </a:solidFill>
                <a:latin typeface="Helvetica" panose="020B0604020202020204" pitchFamily="34" charset="0"/>
              </a:rPr>
              <a:t> </a:t>
            </a:r>
            <a:r>
              <a:rPr lang="en-US" dirty="0" err="1" smtClean="0">
                <a:solidFill>
                  <a:srgbClr val="000000"/>
                </a:solidFill>
                <a:latin typeface="Helvetica" panose="020B0604020202020204" pitchFamily="34" charset="0"/>
              </a:rPr>
              <a:t>functionale</a:t>
            </a:r>
            <a:r>
              <a:rPr lang="en-US" dirty="0">
                <a:solidFill>
                  <a:srgbClr val="000000"/>
                </a:solidFill>
                <a:latin typeface="Helvetica" panose="020B0604020202020204" pitchFamily="34" charset="0"/>
              </a:rPr>
              <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pini</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intrare</a:t>
            </a:r>
            <a:r>
              <a:rPr lang="en-US" dirty="0">
                <a:solidFill>
                  <a:srgbClr val="000000"/>
                </a:solidFill>
                <a:latin typeface="Helvetica" panose="020B0604020202020204" pitchFamily="34" charset="0"/>
              </a:rPr>
              <a:t>/</a:t>
            </a:r>
            <a:r>
              <a:rPr lang="en-US" dirty="0" err="1">
                <a:solidFill>
                  <a:srgbClr val="000000"/>
                </a:solidFill>
                <a:latin typeface="Helvetica" panose="020B0604020202020204" pitchFamily="34" charset="0"/>
              </a:rPr>
              <a:t>iesire</a:t>
            </a:r>
            <a:r>
              <a:rPr lang="en-US" dirty="0">
                <a:solidFill>
                  <a:srgbClr val="000000"/>
                </a:solidFill>
                <a:latin typeface="Helvetica" panose="020B0604020202020204" pitchFamily="34" charset="0"/>
              </a:rPr>
              <a:t> – </a:t>
            </a:r>
            <a:r>
              <a:rPr lang="en-US" dirty="0" err="1">
                <a:solidFill>
                  <a:srgbClr val="000000"/>
                </a:solidFill>
                <a:latin typeface="Helvetica" panose="020B0604020202020204" pitchFamily="34" charset="0"/>
              </a:rPr>
              <a:t>prin</a:t>
            </a:r>
            <a:r>
              <a:rPr lang="en-US" dirty="0">
                <a:solidFill>
                  <a:srgbClr val="000000"/>
                </a:solidFill>
                <a:latin typeface="Helvetica" panose="020B0604020202020204" pitchFamily="34" charset="0"/>
              </a:rPr>
              <a:t> care </a:t>
            </a:r>
            <a:r>
              <a:rPr lang="en-US" dirty="0" err="1">
                <a:solidFill>
                  <a:srgbClr val="000000"/>
                </a:solidFill>
                <a:latin typeface="Helvetica" panose="020B0604020202020204" pitchFamily="34" charset="0"/>
              </a:rPr>
              <a:t>microprocesorul</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poate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primi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transmite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semnale</a:t>
            </a:r>
            <a:r>
              <a:rPr lang="en-US" dirty="0" smtClean="0">
                <a:solidFill>
                  <a:srgbClr val="000000"/>
                </a:solidFill>
                <a:latin typeface="Helvetica" panose="020B0604020202020204" pitchFamily="34" charset="0"/>
              </a:rPr>
              <a:t>.</a:t>
            </a:r>
          </a:p>
          <a:p>
            <a:r>
              <a:rPr lang="en-US" dirty="0">
                <a:solidFill>
                  <a:srgbClr val="000000"/>
                </a:solidFill>
                <a:latin typeface="Helvetica" panose="020B0604020202020204" pitchFamily="34" charset="0"/>
              </a:rPr>
              <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In </a:t>
            </a:r>
            <a:r>
              <a:rPr lang="en-US" dirty="0" err="1">
                <a:solidFill>
                  <a:srgbClr val="000000"/>
                </a:solidFill>
                <a:latin typeface="Helvetica" panose="020B0604020202020204" pitchFamily="34" charset="0"/>
              </a:rPr>
              <a:t>functie</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tipul</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datelor</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vehiculate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prin</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pini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avem</a:t>
            </a:r>
            <a:r>
              <a:rPr lang="en-US" dirty="0">
                <a:solidFill>
                  <a:srgbClr val="000000"/>
                </a:solidFill>
                <a:latin typeface="Helvetica" panose="020B0604020202020204" pitchFamily="34" charset="0"/>
              </a:rPr>
              <a:t>:</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pini</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adresa</a:t>
            </a:r>
            <a:r>
              <a:rPr lang="en-US" dirty="0">
                <a:solidFill>
                  <a:srgbClr val="000000"/>
                </a:solidFill>
                <a:latin typeface="Helvetica" panose="020B0604020202020204" pitchFamily="34" charset="0"/>
              </a:rPr>
              <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pini</a:t>
            </a:r>
            <a:r>
              <a:rPr lang="en-US" dirty="0">
                <a:solidFill>
                  <a:srgbClr val="000000"/>
                </a:solidFill>
                <a:latin typeface="Helvetica" panose="020B0604020202020204" pitchFamily="34" charset="0"/>
              </a:rPr>
              <a:t> de date</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pini</a:t>
            </a:r>
            <a:r>
              <a:rPr lang="en-US" dirty="0">
                <a:solidFill>
                  <a:srgbClr val="000000"/>
                </a:solidFill>
                <a:latin typeface="Helvetica" panose="020B0604020202020204" pitchFamily="34" charset="0"/>
              </a:rPr>
              <a:t> de control (</a:t>
            </a:r>
            <a:r>
              <a:rPr lang="en-US" dirty="0" err="1">
                <a:solidFill>
                  <a:srgbClr val="000000"/>
                </a:solidFill>
                <a:latin typeface="Helvetica" panose="020B0604020202020204" pitchFamily="34" charset="0"/>
              </a:rPr>
              <a:t>magistrala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intreruperi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semnalizare</a:t>
            </a:r>
            <a:r>
              <a:rPr lang="en-US" dirty="0">
                <a:solidFill>
                  <a:srgbClr val="000000"/>
                </a:solidFill>
                <a:latin typeface="Helvetica" panose="020B0604020202020204" pitchFamily="34" charset="0"/>
              </a:rPr>
              <a:t>, etc.)</a:t>
            </a:r>
            <a:br>
              <a:rPr lang="en-US" dirty="0">
                <a:solidFill>
                  <a:srgbClr val="000000"/>
                </a:solidFill>
                <a:latin typeface="Helvetica" panose="020B0604020202020204" pitchFamily="34" charset="0"/>
              </a:rPr>
            </a:br>
            <a:r>
              <a:rPr lang="en-US" dirty="0" err="1">
                <a:solidFill>
                  <a:srgbClr val="000000"/>
                </a:solidFill>
                <a:latin typeface="Helvetica" panose="020B0604020202020204" pitchFamily="34" charset="0"/>
              </a:rPr>
              <a:t>pini</a:t>
            </a:r>
            <a:r>
              <a:rPr lang="en-US" dirty="0">
                <a:solidFill>
                  <a:srgbClr val="000000"/>
                </a:solidFill>
                <a:latin typeface="Helvetica" panose="020B0604020202020204" pitchFamily="34" charset="0"/>
              </a:rPr>
              <a:t> de stare</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pini</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alimentare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si</a:t>
            </a:r>
            <a:r>
              <a:rPr lang="en-US" dirty="0">
                <a:solidFill>
                  <a:srgbClr val="000000"/>
                </a:solidFill>
                <a:latin typeface="Helvetica" panose="020B0604020202020204" pitchFamily="34" charset="0"/>
              </a:rPr>
              <a:t> masa</a:t>
            </a:r>
            <a:r>
              <a:rPr lang="en-US" dirty="0"/>
              <a:t> </a:t>
            </a:r>
          </a:p>
        </p:txBody>
      </p:sp>
    </p:spTree>
    <p:extLst>
      <p:ext uri="{BB962C8B-B14F-4D97-AF65-F5344CB8AC3E}">
        <p14:creationId xmlns:p14="http://schemas.microsoft.com/office/powerpoint/2010/main" val="12155955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0" y="0"/>
            <a:ext cx="7106970" cy="6835712"/>
          </a:xfrm>
          <a:prstGeom prst="rect">
            <a:avLst/>
          </a:prstGeom>
        </p:spPr>
      </p:pic>
      <p:sp>
        <p:nvSpPr>
          <p:cNvPr id="2" name="Прямоугольник 1"/>
          <p:cNvSpPr/>
          <p:nvPr/>
        </p:nvSpPr>
        <p:spPr>
          <a:xfrm>
            <a:off x="6931937" y="0"/>
            <a:ext cx="5260063" cy="4801314"/>
          </a:xfrm>
          <a:prstGeom prst="rect">
            <a:avLst/>
          </a:prstGeom>
        </p:spPr>
        <p:txBody>
          <a:bodyPr wrap="square">
            <a:spAutoFit/>
          </a:bodyPr>
          <a:lstStyle/>
          <a:p>
            <a:r>
              <a:rPr lang="en-US" dirty="0">
                <a:solidFill>
                  <a:srgbClr val="000000"/>
                </a:solidFill>
                <a:latin typeface="Times New Roman" panose="02020603050405020304" pitchFamily="18" charset="0"/>
                <a:cs typeface="Times New Roman" panose="02020603050405020304" pitchFamily="18" charset="0"/>
              </a:rPr>
              <a:t>Din </a:t>
            </a:r>
            <a:r>
              <a:rPr lang="en-US" dirty="0" err="1">
                <a:solidFill>
                  <a:srgbClr val="000000"/>
                </a:solidFill>
                <a:latin typeface="Times New Roman" panose="02020603050405020304" pitchFamily="18" charset="0"/>
                <a:cs typeface="Times New Roman" panose="02020603050405020304" pitchFamily="18" charset="0"/>
              </a:rPr>
              <a:t>bufferul</a:t>
            </a:r>
            <a:r>
              <a:rPr lang="en-US" dirty="0">
                <a:solidFill>
                  <a:srgbClr val="000000"/>
                </a:solidFill>
                <a:latin typeface="Times New Roman" panose="02020603050405020304" pitchFamily="18" charset="0"/>
                <a:cs typeface="Times New Roman" panose="02020603050405020304" pitchFamily="18" charset="0"/>
              </a:rPr>
              <a:t> de date, </a:t>
            </a:r>
            <a:r>
              <a:rPr lang="en-US" dirty="0" err="1">
                <a:solidFill>
                  <a:srgbClr val="000000"/>
                </a:solidFill>
                <a:latin typeface="Times New Roman" panose="02020603050405020304" pitchFamily="18" charset="0"/>
                <a:cs typeface="Times New Roman" panose="02020603050405020304" pitchFamily="18" charset="0"/>
              </a:rPr>
              <a:t>instrucţiunea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executat</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încarcă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registrul</a:t>
            </a:r>
            <a:r>
              <a:rPr lang="en-US" b="1" dirty="0">
                <a:solidFill>
                  <a:srgbClr val="000000"/>
                </a:solidFill>
                <a:latin typeface="Times New Roman" panose="02020603050405020304" pitchFamily="18" charset="0"/>
                <a:cs typeface="Times New Roman" panose="02020603050405020304" pitchFamily="18" charset="0"/>
              </a:rPr>
              <a:t> de </a:t>
            </a:r>
            <a:r>
              <a:rPr lang="en-US" b="1" dirty="0" err="1" smtClean="0">
                <a:solidFill>
                  <a:srgbClr val="000000"/>
                </a:solidFill>
                <a:latin typeface="Times New Roman" panose="02020603050405020304" pitchFamily="18" charset="0"/>
                <a:cs typeface="Times New Roman" panose="02020603050405020304" pitchFamily="18" charset="0"/>
              </a:rPr>
              <a:t>instrucţiuni</a:t>
            </a:r>
            <a:r>
              <a:rPr lang="x-none" b="1" dirty="0" smtClean="0">
                <a:solidFill>
                  <a:srgbClr val="000000"/>
                </a:solidFill>
                <a:latin typeface="Times New Roman" panose="02020603050405020304" pitchFamily="18" charset="0"/>
                <a:cs typeface="Times New Roman" panose="02020603050405020304" pitchFamily="18" charset="0"/>
              </a:rPr>
              <a:t> </a:t>
            </a:r>
            <a:r>
              <a:rPr lang="en-US" b="1" dirty="0" smtClean="0">
                <a:solidFill>
                  <a:srgbClr val="000000"/>
                </a:solidFill>
                <a:latin typeface="Times New Roman" panose="02020603050405020304" pitchFamily="18" charset="0"/>
                <a:cs typeface="Times New Roman" panose="02020603050405020304" pitchFamily="18" charset="0"/>
              </a:rPr>
              <a:t>(</a:t>
            </a:r>
            <a:r>
              <a:rPr lang="en-US" b="1" dirty="0">
                <a:solidFill>
                  <a:srgbClr val="000000"/>
                </a:solidFill>
                <a:latin typeface="Times New Roman" panose="02020603050405020304" pitchFamily="18" charset="0"/>
                <a:cs typeface="Times New Roman" panose="02020603050405020304" pitchFamily="18" charset="0"/>
              </a:rPr>
              <a:t>RI)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PC se </a:t>
            </a:r>
            <a:r>
              <a:rPr lang="en-US" dirty="0" err="1">
                <a:solidFill>
                  <a:srgbClr val="000000"/>
                </a:solidFill>
                <a:latin typeface="Times New Roman" panose="02020603050405020304" pitchFamily="18" charset="0"/>
                <a:cs typeface="Times New Roman" panose="02020603050405020304" pitchFamily="18" charset="0"/>
              </a:rPr>
              <a:t>incrementează</a:t>
            </a:r>
            <a:r>
              <a:rPr lang="en-US" dirty="0">
                <a:solidFill>
                  <a:srgbClr val="000000"/>
                </a:solidFill>
                <a:latin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cs typeface="Times New Roman" panose="02020603050405020304" pitchFamily="18" charset="0"/>
              </a:rPr>
              <a:t>actualizează</a:t>
            </a:r>
            <a:r>
              <a:rPr lang="en-US" dirty="0">
                <a:solidFill>
                  <a:srgbClr val="000000"/>
                </a:solidFill>
                <a:latin typeface="Times New Roman" panose="02020603050405020304" pitchFamily="18" charset="0"/>
                <a:cs typeface="Times New Roman" panose="02020603050405020304" pitchFamily="18" charset="0"/>
              </a:rPr>
              <a:t> automat </a:t>
            </a:r>
            <a:r>
              <a:rPr lang="en-US" dirty="0" err="1">
                <a:solidFill>
                  <a:srgbClr val="000000"/>
                </a:solidFill>
                <a:latin typeface="Times New Roman" panose="02020603050405020304" pitchFamily="18" charset="0"/>
                <a:cs typeface="Times New Roman" panose="02020603050405020304" pitchFamily="18" charset="0"/>
              </a:rPr>
              <a:t>păstrând</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următoarei</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instrucţiuni</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executat</a:t>
            </a:r>
            <a:r>
              <a:rPr lang="en-US" dirty="0">
                <a:solidFill>
                  <a:srgbClr val="000000"/>
                </a:solidFill>
                <a:latin typeface="Times New Roman" panose="02020603050405020304" pitchFamily="18" charset="0"/>
                <a:cs typeface="Times New Roman" panose="02020603050405020304" pitchFamily="18" charset="0"/>
              </a:rPr>
              <a:t>. RI </a:t>
            </a:r>
            <a:r>
              <a:rPr lang="en-US" dirty="0" err="1">
                <a:solidFill>
                  <a:srgbClr val="000000"/>
                </a:solidFill>
                <a:latin typeface="Times New Roman" panose="02020603050405020304" pitchFamily="18" charset="0"/>
                <a:cs typeface="Times New Roman" panose="02020603050405020304" pitchFamily="18" charset="0"/>
              </a:rPr>
              <a:t>păstrează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toată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durata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Codul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operaţiei</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(OPCODE) se </a:t>
            </a:r>
            <a:r>
              <a:rPr lang="en-US" dirty="0" err="1">
                <a:solidFill>
                  <a:srgbClr val="000000"/>
                </a:solidFill>
                <a:latin typeface="Times New Roman" panose="02020603050405020304" pitchFamily="18" charset="0"/>
                <a:cs typeface="Times New Roman" panose="02020603050405020304" pitchFamily="18" charset="0"/>
              </a:rPr>
              <a:t>transmite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decodificatorului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instrucţiuni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identificare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apoi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unităţii</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comandă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execuţie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Câmpul</a:t>
            </a:r>
            <a:r>
              <a:rPr lang="en-US" dirty="0">
                <a:solidFill>
                  <a:srgbClr val="000000"/>
                </a:solidFill>
                <a:latin typeface="Times New Roman" panose="02020603050405020304" pitchFamily="18" charset="0"/>
                <a:cs typeface="Times New Roman" panose="02020603050405020304" pitchFamily="18" charset="0"/>
              </a:rPr>
              <a:t> operand </a:t>
            </a:r>
            <a:r>
              <a:rPr lang="en-US" dirty="0" err="1">
                <a:solidFill>
                  <a:srgbClr val="000000"/>
                </a:solidFill>
                <a:latin typeface="Times New Roman" panose="02020603050405020304" pitchFamily="18" charset="0"/>
                <a:cs typeface="Times New Roman" panose="02020603050405020304" pitchFamily="18" charset="0"/>
              </a:rPr>
              <a:t>conţine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valoarea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operandului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sau</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alte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informaţii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necesare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obţinerea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valorii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acestuia</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funcţie</a:t>
            </a:r>
            <a:r>
              <a:rPr lang="en-US" dirty="0">
                <a:solidFill>
                  <a:srgbClr val="000000"/>
                </a:solidFill>
                <a:latin typeface="Times New Roman" panose="02020603050405020304" pitchFamily="18" charset="0"/>
                <a:cs typeface="Times New Roman" panose="02020603050405020304" pitchFamily="18" charset="0"/>
              </a:rPr>
              <a:t> de </a:t>
            </a:r>
            <a:r>
              <a:rPr lang="en-US" dirty="0" err="1" smtClean="0">
                <a:solidFill>
                  <a:srgbClr val="000000"/>
                </a:solidFill>
                <a:latin typeface="Times New Roman" panose="02020603050405020304" pitchFamily="18" charset="0"/>
                <a:cs typeface="Times New Roman" panose="02020603050405020304" pitchFamily="18" charset="0"/>
              </a:rPr>
              <a:t>necesităţi</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valoarea</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din </a:t>
            </a:r>
            <a:r>
              <a:rPr lang="en-US" dirty="0" err="1">
                <a:solidFill>
                  <a:srgbClr val="000000"/>
                </a:solidFill>
                <a:latin typeface="Times New Roman" panose="02020603050405020304" pitchFamily="18" charset="0"/>
                <a:cs typeface="Times New Roman" panose="02020603050405020304" pitchFamily="18" charset="0"/>
              </a:rPr>
              <a:t>acest</a:t>
            </a:r>
            <a:r>
              <a:rPr lang="en-US" dirty="0">
                <a:solidFill>
                  <a:srgbClr val="000000"/>
                </a:solidFill>
                <a:latin typeface="Times New Roman" panose="02020603050405020304" pitchFamily="18" charset="0"/>
                <a:cs typeface="Times New Roman" panose="02020603050405020304" pitchFamily="18" charset="0"/>
              </a:rPr>
              <a:t> camp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transmisă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sistem</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unităţii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comandă</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Când</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toate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informaţiile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necesare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disponibile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unitatea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comandă</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execută</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instrucţiunea</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urmatoarei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transmisă</a:t>
            </a:r>
            <a:r>
              <a:rPr lang="en-US" dirty="0">
                <a:solidFill>
                  <a:srgbClr val="000000"/>
                </a:solidFill>
                <a:latin typeface="Times New Roman" panose="02020603050405020304" pitchFamily="18" charset="0"/>
                <a:cs typeface="Times New Roman" panose="02020603050405020304" pitchFamily="18" charset="0"/>
              </a:rPr>
              <a:t> din PC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executare</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23005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dirty="0" err="1">
                <a:solidFill>
                  <a:srgbClr val="000000"/>
                </a:solidFill>
                <a:latin typeface="Times New Roman" pitchFamily="18" charset="0"/>
                <a:cs typeface="Times New Roman" pitchFamily="18" charset="0"/>
              </a:rPr>
              <a:t>Descrierea</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unit</a:t>
            </a:r>
            <a:r>
              <a:rPr lang="en-US" dirty="0" err="1">
                <a:solidFill>
                  <a:srgbClr val="000000"/>
                </a:solidFill>
                <a:latin typeface="Times New Roman" pitchFamily="18" charset="0"/>
                <a:cs typeface="Times New Roman" pitchFamily="18" charset="0"/>
              </a:rPr>
              <a:t>ăţ</a:t>
            </a:r>
            <a:r>
              <a:rPr lang="en-US" b="1" dirty="0" err="1">
                <a:solidFill>
                  <a:srgbClr val="000000"/>
                </a:solidFill>
                <a:latin typeface="Times New Roman" pitchFamily="18" charset="0"/>
                <a:cs typeface="Times New Roman" pitchFamily="18" charset="0"/>
              </a:rPr>
              <a:t>ilor</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func</a:t>
            </a:r>
            <a:r>
              <a:rPr lang="en-US" dirty="0" err="1">
                <a:solidFill>
                  <a:srgbClr val="000000"/>
                </a:solidFill>
                <a:latin typeface="Times New Roman" pitchFamily="18" charset="0"/>
                <a:cs typeface="Times New Roman" pitchFamily="18" charset="0"/>
              </a:rPr>
              <a:t>ţ</a:t>
            </a:r>
            <a:r>
              <a:rPr lang="en-US" b="1" dirty="0" err="1">
                <a:solidFill>
                  <a:srgbClr val="000000"/>
                </a:solidFill>
                <a:latin typeface="Times New Roman" pitchFamily="18" charset="0"/>
                <a:cs typeface="Times New Roman" pitchFamily="18" charset="0"/>
              </a:rPr>
              <a:t>ionale</a:t>
            </a:r>
            <a:r>
              <a:rPr lang="en-US" dirty="0">
                <a:latin typeface="Times New Roman" pitchFamily="18" charset="0"/>
                <a:cs typeface="Times New Roman" pitchFamily="18" charset="0"/>
              </a:rPr>
              <a:t> </a:t>
            </a:r>
          </a:p>
        </p:txBody>
      </p:sp>
      <p:sp>
        <p:nvSpPr>
          <p:cNvPr id="5" name="Прямоугольник 4"/>
          <p:cNvSpPr/>
          <p:nvPr/>
        </p:nvSpPr>
        <p:spPr>
          <a:xfrm>
            <a:off x="0" y="277680"/>
            <a:ext cx="12192000" cy="923330"/>
          </a:xfrm>
          <a:prstGeom prst="rect">
            <a:avLst/>
          </a:prstGeom>
        </p:spPr>
        <p:txBody>
          <a:bodyPr wrap="square">
            <a:spAutoFit/>
          </a:bodyPr>
          <a:lstStyle/>
          <a:p>
            <a:r>
              <a:rPr lang="en-US" b="1" dirty="0">
                <a:solidFill>
                  <a:srgbClr val="000000"/>
                </a:solidFill>
                <a:latin typeface="Times New Roman" panose="02020603050405020304" pitchFamily="18" charset="0"/>
                <a:cs typeface="Times New Roman" panose="02020603050405020304" pitchFamily="18" charset="0"/>
              </a:rPr>
              <a:t>UAL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circuitul</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structura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microprocesorului</a:t>
            </a:r>
            <a:r>
              <a:rPr lang="en-US" dirty="0">
                <a:solidFill>
                  <a:srgbClr val="000000"/>
                </a:solidFill>
                <a:latin typeface="Times New Roman" panose="02020603050405020304" pitchFamily="18" charset="0"/>
                <a:cs typeface="Times New Roman" panose="02020603050405020304" pitchFamily="18" charset="0"/>
              </a:rPr>
              <a:t> care </a:t>
            </a:r>
            <a:r>
              <a:rPr lang="en-US" dirty="0" err="1">
                <a:solidFill>
                  <a:srgbClr val="000000"/>
                </a:solidFill>
                <a:latin typeface="Times New Roman" panose="02020603050405020304" pitchFamily="18" charset="0"/>
                <a:cs typeface="Times New Roman" panose="02020603050405020304" pitchFamily="18" charset="0"/>
              </a:rPr>
              <a:t>proceseaza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informatia</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realizând</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operatii</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aritmetice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logice</a:t>
            </a:r>
            <a:r>
              <a:rPr lang="en-US" dirty="0">
                <a:solidFill>
                  <a:srgbClr val="000000"/>
                </a:solidFill>
                <a:latin typeface="Times New Roman" panose="02020603050405020304" pitchFamily="18" charset="0"/>
                <a:cs typeface="Times New Roman" panose="02020603050405020304" pitchFamily="18" charset="0"/>
              </a:rPr>
              <a:t>. Este un circuit combinational cu </a:t>
            </a:r>
            <a:r>
              <a:rPr lang="en-US" dirty="0" err="1">
                <a:solidFill>
                  <a:srgbClr val="000000"/>
                </a:solidFill>
                <a:latin typeface="Times New Roman" panose="02020603050405020304" pitchFamily="18" charset="0"/>
                <a:cs typeface="Times New Roman" panose="02020603050405020304" pitchFamily="18" charset="0"/>
              </a:rPr>
              <a:t>doua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intrari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iesire</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si</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necesita</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registre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memorare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temporara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atât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intrari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cât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iesire</a:t>
            </a:r>
            <a:r>
              <a:rPr lang="en-US" dirty="0" smtClean="0">
                <a:solidFill>
                  <a:srgbClr val="000000"/>
                </a:solidFill>
                <a:latin typeface="Times New Roman" panose="02020603050405020304" pitchFamily="18" charset="0"/>
                <a:cs typeface="Times New Roman" panose="02020603050405020304" pitchFamily="18" charset="0"/>
              </a:rPr>
              <a: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Rezultatul</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operatie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stocat</a:t>
            </a:r>
            <a:r>
              <a:rPr lang="en-US" dirty="0">
                <a:solidFill>
                  <a:srgbClr val="000000"/>
                </a:solidFill>
                <a:latin typeface="Times New Roman" panose="02020603050405020304" pitchFamily="18" charset="0"/>
                <a:cs typeface="Times New Roman" panose="02020603050405020304" pitchFamily="18" charset="0"/>
              </a:rPr>
              <a:t> in tot </a:t>
            </a:r>
            <a:r>
              <a:rPr lang="en-US" dirty="0" err="1">
                <a:solidFill>
                  <a:srgbClr val="000000"/>
                </a:solidFill>
                <a:latin typeface="Times New Roman" panose="02020603050405020304" pitchFamily="18" charset="0"/>
                <a:cs typeface="Times New Roman" panose="02020603050405020304" pitchFamily="18" charset="0"/>
              </a:rPr>
              <a:t>intr-unul</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registrii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intrare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registrii</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se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numesc</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tip </a:t>
            </a:r>
            <a:r>
              <a:rPr lang="en-US" dirty="0" err="1">
                <a:solidFill>
                  <a:srgbClr val="000000"/>
                </a:solidFill>
                <a:latin typeface="Times New Roman" panose="02020603050405020304" pitchFamily="18" charset="0"/>
                <a:cs typeface="Times New Roman" panose="02020603050405020304" pitchFamily="18" charset="0"/>
              </a:rPr>
              <a:t>acumulator</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p>
        </p:txBody>
      </p:sp>
      <p:sp>
        <p:nvSpPr>
          <p:cNvPr id="6" name="Прямоугольник 5"/>
          <p:cNvSpPr/>
          <p:nvPr/>
        </p:nvSpPr>
        <p:spPr>
          <a:xfrm>
            <a:off x="0" y="1478690"/>
            <a:ext cx="12192000" cy="4801314"/>
          </a:xfrm>
          <a:prstGeom prst="rect">
            <a:avLst/>
          </a:prstGeom>
        </p:spPr>
        <p:txBody>
          <a:bodyPr wrap="square">
            <a:spAutoFit/>
          </a:bodyPr>
          <a:lstStyle/>
          <a:p>
            <a:pPr marL="342900" indent="-342900">
              <a:buAutoNum type="arabicPeriod"/>
            </a:pPr>
            <a:r>
              <a:rPr lang="en-US" b="1" dirty="0" err="1" smtClean="0">
                <a:solidFill>
                  <a:srgbClr val="000000"/>
                </a:solidFill>
                <a:latin typeface="Times New Roman" panose="02020603050405020304" pitchFamily="18" charset="0"/>
                <a:cs typeface="Times New Roman" panose="02020603050405020304" pitchFamily="18" charset="0"/>
              </a:rPr>
              <a:t>Numaratorul</a:t>
            </a:r>
            <a:r>
              <a:rPr lang="en-US" b="1" dirty="0" smtClean="0">
                <a:solidFill>
                  <a:srgbClr val="000000"/>
                </a:solidFill>
                <a:latin typeface="Times New Roman" panose="02020603050405020304" pitchFamily="18" charset="0"/>
                <a:cs typeface="Times New Roman" panose="02020603050405020304" pitchFamily="18" charset="0"/>
              </a:rPr>
              <a:t> </a:t>
            </a:r>
            <a:r>
              <a:rPr lang="en-US" b="1" dirty="0">
                <a:solidFill>
                  <a:srgbClr val="000000"/>
                </a:solidFill>
                <a:latin typeface="Times New Roman" panose="02020603050405020304" pitchFamily="18" charset="0"/>
                <a:cs typeface="Times New Roman" panose="02020603050405020304" pitchFamily="18" charset="0"/>
              </a:rPr>
              <a:t>de </a:t>
            </a:r>
            <a:r>
              <a:rPr lang="en-US" b="1" dirty="0" err="1">
                <a:solidFill>
                  <a:srgbClr val="000000"/>
                </a:solidFill>
                <a:latin typeface="Times New Roman" panose="02020603050405020304" pitchFamily="18" charset="0"/>
                <a:cs typeface="Times New Roman" panose="02020603050405020304" pitchFamily="18" charset="0"/>
              </a:rPr>
              <a:t>adrese</a:t>
            </a:r>
            <a:r>
              <a:rPr lang="en-US" b="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(program counter, PC) </a:t>
            </a:r>
            <a:r>
              <a:rPr lang="en-US" dirty="0" err="1">
                <a:solidFill>
                  <a:srgbClr val="000000"/>
                </a:solidFill>
                <a:latin typeface="Times New Roman" panose="02020603050405020304" pitchFamily="18" charset="0"/>
                <a:cs typeface="Times New Roman" panose="02020603050405020304" pitchFamily="18" charset="0"/>
              </a:rPr>
              <a:t>pastreaza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locatiei</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care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contine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urmatoarea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executat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Programul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stocat</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ca </a:t>
            </a:r>
            <a:r>
              <a:rPr lang="en-US" dirty="0" smtClean="0">
                <a:solidFill>
                  <a:srgbClr val="000000"/>
                </a:solidFill>
                <a:latin typeface="Times New Roman" panose="02020603050405020304" pitchFamily="18" charset="0"/>
                <a:cs typeface="Times New Roman" panose="02020603050405020304" pitchFamily="18" charset="0"/>
              </a:rPr>
              <a:t>o</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succesiune</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instructiuni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trebuie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executate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secvential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catre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microprocesor</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La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executarea</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continutul</a:t>
            </a:r>
            <a:r>
              <a:rPr lang="en-US" dirty="0">
                <a:solidFill>
                  <a:srgbClr val="000000"/>
                </a:solidFill>
                <a:latin typeface="Times New Roman" panose="02020603050405020304" pitchFamily="18" charset="0"/>
                <a:cs typeface="Times New Roman" panose="02020603050405020304" pitchFamily="18" charset="0"/>
              </a:rPr>
              <a:t> PC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automat </a:t>
            </a:r>
            <a:r>
              <a:rPr lang="en-US" dirty="0" err="1">
                <a:solidFill>
                  <a:srgbClr val="000000"/>
                </a:solidFill>
                <a:latin typeface="Times New Roman" panose="02020603050405020304" pitchFamily="18" charset="0"/>
                <a:cs typeface="Times New Roman" panose="02020603050405020304" pitchFamily="18" charset="0"/>
              </a:rPr>
              <a:t>marit</a:t>
            </a:r>
            <a:r>
              <a:rPr lang="en-US" dirty="0">
                <a:solidFill>
                  <a:srgbClr val="000000"/>
                </a:solidFill>
                <a:latin typeface="Times New Roman" panose="02020603050405020304" pitchFamily="18" charset="0"/>
                <a:cs typeface="Times New Roman" panose="02020603050405020304" pitchFamily="18" charset="0"/>
              </a:rPr>
              <a:t> cu o </a:t>
            </a:r>
            <a:r>
              <a:rPr lang="en-US" dirty="0" err="1">
                <a:solidFill>
                  <a:srgbClr val="000000"/>
                </a:solidFill>
                <a:latin typeface="Times New Roman" panose="02020603050405020304" pitchFamily="18" charset="0"/>
                <a:cs typeface="Times New Roman" panose="02020603050405020304" pitchFamily="18" charset="0"/>
              </a:rPr>
              <a:t>unitate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indica</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urmatoarea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executat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Exista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posibilitatea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prescriere</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registrului</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PC, i.e. se </a:t>
            </a:r>
            <a:r>
              <a:rPr lang="en-US" dirty="0" err="1">
                <a:solidFill>
                  <a:srgbClr val="000000"/>
                </a:solidFill>
                <a:latin typeface="Times New Roman" panose="02020603050405020304" pitchFamily="18" charset="0"/>
                <a:cs typeface="Times New Roman" panose="02020603050405020304" pitchFamily="18" charset="0"/>
              </a:rPr>
              <a:t>introducere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altor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valori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decât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obtinute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ordinea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naturala</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cs typeface="Times New Roman" panose="02020603050405020304" pitchFamily="18" charset="0"/>
              </a:rPr>
              <a:t>salturi</a:t>
            </a:r>
            <a:r>
              <a:rPr lang="en-US" dirty="0">
                <a:solidFill>
                  <a:srgbClr val="000000"/>
                </a:solidFill>
                <a:latin typeface="Times New Roman" panose="02020603050405020304" pitchFamily="18" charset="0"/>
                <a:cs typeface="Times New Roman" panose="02020603050405020304" pitchFamily="18" charset="0"/>
              </a:rPr>
              <a:t> in program </a:t>
            </a:r>
            <a:r>
              <a:rPr lang="en-US" dirty="0" err="1">
                <a:solidFill>
                  <a:srgbClr val="000000"/>
                </a:solidFill>
                <a:latin typeface="Times New Roman" panose="02020603050405020304" pitchFamily="18" charset="0"/>
                <a:cs typeface="Times New Roman" panose="02020603050405020304" pitchFamily="18" charset="0"/>
              </a:rPr>
              <a:t>necesare</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decizii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bucle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initierea</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unui</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program </a:t>
            </a:r>
            <a:r>
              <a:rPr lang="en-US" dirty="0">
                <a:solidFill>
                  <a:srgbClr val="000000"/>
                </a:solidFill>
                <a:latin typeface="Times New Roman" panose="02020603050405020304" pitchFamily="18" charset="0"/>
                <a:cs typeface="Times New Roman" panose="02020603050405020304" pitchFamily="18" charset="0"/>
              </a:rPr>
              <a:t>H </a:t>
            </a:r>
            <a:r>
              <a:rPr lang="en-US" dirty="0" err="1">
                <a:solidFill>
                  <a:srgbClr val="000000"/>
                </a:solidFill>
                <a:latin typeface="Times New Roman" panose="02020603050405020304" pitchFamily="18" charset="0"/>
                <a:cs typeface="Times New Roman" panose="02020603050405020304" pitchFamily="18" charset="0"/>
              </a:rPr>
              <a:t>incarcat</a:t>
            </a:r>
            <a:r>
              <a:rPr lang="en-US" dirty="0">
                <a:solidFill>
                  <a:srgbClr val="000000"/>
                </a:solidFill>
                <a:latin typeface="Times New Roman" panose="02020603050405020304" pitchFamily="18" charset="0"/>
                <a:cs typeface="Times New Roman" panose="02020603050405020304" pitchFamily="18" charset="0"/>
              </a:rPr>
              <a:t> PC cu </a:t>
            </a:r>
            <a:r>
              <a:rPr lang="en-US" dirty="0" err="1">
                <a:solidFill>
                  <a:srgbClr val="000000"/>
                </a:solidFill>
                <a:latin typeface="Times New Roman" panose="02020603050405020304" pitchFamily="18" charset="0"/>
                <a:cs typeface="Times New Roman" panose="02020603050405020304" pitchFamily="18" charset="0"/>
              </a:rPr>
              <a:t>adresa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inceput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corespunzatoare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comanda</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RESET </a:t>
            </a:r>
            <a:r>
              <a:rPr lang="en-US" dirty="0" err="1">
                <a:solidFill>
                  <a:srgbClr val="000000"/>
                </a:solidFill>
                <a:latin typeface="Times New Roman" panose="02020603050405020304" pitchFamily="18" charset="0"/>
                <a:cs typeface="Times New Roman" panose="02020603050405020304" pitchFamily="18" charset="0"/>
              </a:rPr>
              <a:t>aplicata</a:t>
            </a:r>
            <a:r>
              <a:rPr lang="en-US" dirty="0">
                <a:solidFill>
                  <a:srgbClr val="000000"/>
                </a:solidFill>
                <a:latin typeface="Times New Roman" panose="02020603050405020304" pitchFamily="18" charset="0"/>
                <a:cs typeface="Times New Roman" panose="02020603050405020304" pitchFamily="18" charset="0"/>
              </a:rPr>
              <a:t> MICROPROCESORULUI, </a:t>
            </a:r>
            <a:r>
              <a:rPr lang="en-US" dirty="0" err="1">
                <a:solidFill>
                  <a:srgbClr val="000000"/>
                </a:solidFill>
                <a:latin typeface="Times New Roman" panose="02020603050405020304" pitchFamily="18" charset="0"/>
                <a:cs typeface="Times New Roman" panose="02020603050405020304" pitchFamily="18" charset="0"/>
              </a:rPr>
              <a:t>numaratorul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programe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incarcat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cu </a:t>
            </a:r>
            <a:r>
              <a:rPr lang="en-US" dirty="0">
                <a:solidFill>
                  <a:srgbClr val="000000"/>
                </a:solidFill>
                <a:latin typeface="Times New Roman" panose="02020603050405020304" pitchFamily="18" charset="0"/>
                <a:cs typeface="Times New Roman" panose="02020603050405020304" pitchFamily="18" charset="0"/>
              </a:rPr>
              <a:t>o </a:t>
            </a:r>
            <a:r>
              <a:rPr lang="en-US" dirty="0" err="1">
                <a:solidFill>
                  <a:srgbClr val="000000"/>
                </a:solidFill>
                <a:latin typeface="Times New Roman" panose="02020603050405020304" pitchFamily="18" charset="0"/>
                <a:cs typeface="Times New Roman" panose="02020603050405020304" pitchFamily="18" charset="0"/>
              </a:rPr>
              <a:t>adresa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fixata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catre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producator</a:t>
            </a:r>
            <a:r>
              <a:rPr lang="en-US" dirty="0">
                <a:solidFill>
                  <a:srgbClr val="000000"/>
                </a:solidFill>
                <a:latin typeface="Times New Roman" panose="02020603050405020304" pitchFamily="18" charset="0"/>
                <a:cs typeface="Times New Roman" panose="02020603050405020304" pitchFamily="18" charset="0"/>
              </a:rPr>
              <a:t>, in general </a:t>
            </a:r>
            <a:r>
              <a:rPr lang="en-US" dirty="0" err="1">
                <a:solidFill>
                  <a:srgbClr val="000000"/>
                </a:solidFill>
                <a:latin typeface="Times New Roman" panose="02020603050405020304" pitchFamily="18" charset="0"/>
                <a:cs typeface="Times New Roman" panose="02020603050405020304" pitchFamily="18" charset="0"/>
              </a:rPr>
              <a:t>aceasta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OOOOH. </a:t>
            </a:r>
            <a:r>
              <a:rPr lang="en-US" dirty="0" err="1" smtClean="0">
                <a:solidFill>
                  <a:srgbClr val="000000"/>
                </a:solidFill>
                <a:latin typeface="Times New Roman" panose="02020603050405020304" pitchFamily="18" charset="0"/>
                <a:cs typeface="Times New Roman" panose="02020603050405020304" pitchFamily="18" charset="0"/>
              </a:rPr>
              <a:t>Comanda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RESET </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initializare</a:t>
            </a:r>
            <a:r>
              <a:rPr lang="en-US" dirty="0">
                <a:solidFill>
                  <a:srgbClr val="000000"/>
                </a:solidFill>
                <a:latin typeface="Times New Roman" panose="02020603050405020304" pitchFamily="18" charset="0"/>
                <a:cs typeface="Times New Roman" panose="02020603050405020304" pitchFamily="18" charset="0"/>
              </a:rPr>
              <a:t>) se da automat la </a:t>
            </a:r>
            <a:r>
              <a:rPr lang="en-US" dirty="0" err="1">
                <a:solidFill>
                  <a:srgbClr val="000000"/>
                </a:solidFill>
                <a:latin typeface="Times New Roman" panose="02020603050405020304" pitchFamily="18" charset="0"/>
                <a:cs typeface="Times New Roman" panose="02020603050405020304" pitchFamily="18" charset="0"/>
              </a:rPr>
              <a:t>punerea</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functiune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microprocesorului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dupa</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conectarea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tensiunii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aplica</a:t>
            </a:r>
            <a:r>
              <a:rPr lang="en-US" dirty="0">
                <a:solidFill>
                  <a:srgbClr val="000000"/>
                </a:solidFill>
                <a:latin typeface="Times New Roman" panose="02020603050405020304" pitchFamily="18" charset="0"/>
                <a:cs typeface="Times New Roman" panose="02020603050405020304" pitchFamily="18" charset="0"/>
              </a:rPr>
              <a:t> din exterior</a:t>
            </a:r>
            <a:r>
              <a:rPr lang="en-US" dirty="0" smtClean="0">
                <a:solidFill>
                  <a:srgbClr val="000000"/>
                </a:solidFill>
                <a:latin typeface="Times New Roman" panose="02020603050405020304" pitchFamily="18" charset="0"/>
                <a:cs typeface="Times New Roman" panose="02020603050405020304" pitchFamily="18" charset="0"/>
              </a:rPr>
              <a:t>.</a:t>
            </a:r>
            <a:endParaRPr lang="x-none" dirty="0" smtClean="0">
              <a:solidFill>
                <a:srgbClr val="000000"/>
              </a:solidFill>
              <a:latin typeface="Times New Roman" panose="02020603050405020304" pitchFamily="18" charset="0"/>
              <a:cs typeface="Times New Roman" panose="02020603050405020304" pitchFamily="18" charset="0"/>
            </a:endParaRPr>
          </a:p>
          <a:p>
            <a:pPr marL="342900" indent="-342900">
              <a:buAutoNum type="arabicPeriod"/>
            </a:pPr>
            <a:endParaRPr lang="x-none" dirty="0" smtClean="0">
              <a:solidFill>
                <a:srgbClr val="000000"/>
              </a:solidFill>
              <a:latin typeface="Times New Roman" panose="02020603050405020304" pitchFamily="18" charset="0"/>
              <a:cs typeface="Times New Roman" panose="02020603050405020304" pitchFamily="18" charset="0"/>
            </a:endParaRPr>
          </a:p>
          <a:p>
            <a:pPr marL="342900" indent="-342900">
              <a:buAutoNum type="arabicPeriod"/>
            </a:pPr>
            <a:r>
              <a:rPr lang="en-US" dirty="0" smtClean="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Registrul</a:t>
            </a:r>
            <a:r>
              <a:rPr lang="en-US" b="1" dirty="0">
                <a:solidFill>
                  <a:srgbClr val="000000"/>
                </a:solidFill>
                <a:latin typeface="Times New Roman" panose="02020603050405020304" pitchFamily="18" charset="0"/>
                <a:cs typeface="Times New Roman" panose="02020603050405020304" pitchFamily="18" charset="0"/>
              </a:rPr>
              <a:t> de </a:t>
            </a:r>
            <a:r>
              <a:rPr lang="en-US" b="1" dirty="0" err="1">
                <a:solidFill>
                  <a:srgbClr val="000000"/>
                </a:solidFill>
                <a:latin typeface="Times New Roman" panose="02020603050405020304" pitchFamily="18" charset="0"/>
                <a:cs typeface="Times New Roman" panose="02020603050405020304" pitchFamily="18" charset="0"/>
              </a:rPr>
              <a:t>adresare</a:t>
            </a:r>
            <a:r>
              <a:rPr lang="en-US" b="1" dirty="0">
                <a:solidFill>
                  <a:srgbClr val="000000"/>
                </a:solidFill>
                <a:latin typeface="Times New Roman" panose="02020603050405020304" pitchFamily="18" charset="0"/>
                <a:cs typeface="Times New Roman" panose="02020603050405020304" pitchFamily="18" charset="0"/>
              </a:rPr>
              <a:t> a </a:t>
            </a:r>
            <a:r>
              <a:rPr lang="en-US" b="1" dirty="0" err="1">
                <a:solidFill>
                  <a:srgbClr val="000000"/>
                </a:solidFill>
                <a:latin typeface="Times New Roman" panose="02020603050405020304" pitchFamily="18" charset="0"/>
                <a:cs typeface="Times New Roman" panose="02020603050405020304" pitchFamily="18" charset="0"/>
              </a:rPr>
              <a:t>memoriei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registru</a:t>
            </a:r>
            <a:r>
              <a:rPr lang="en-US" dirty="0">
                <a:solidFill>
                  <a:srgbClr val="000000"/>
                </a:solidFill>
                <a:latin typeface="Times New Roman" panose="02020603050405020304" pitchFamily="18" charset="0"/>
                <a:cs typeface="Times New Roman" panose="02020603050405020304" pitchFamily="18" charset="0"/>
              </a:rPr>
              <a:t> tampon de </a:t>
            </a:r>
            <a:r>
              <a:rPr lang="en-US" dirty="0" err="1">
                <a:solidFill>
                  <a:srgbClr val="000000"/>
                </a:solidFill>
                <a:latin typeface="Times New Roman" panose="02020603050405020304" pitchFamily="18" charset="0"/>
                <a:cs typeface="Times New Roman" panose="02020603050405020304" pitchFamily="18" charset="0"/>
              </a:rPr>
              <a:t>adresare</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denumit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buffer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adresare</a:t>
            </a:r>
            <a:r>
              <a:rPr lang="en-US" dirty="0">
                <a:solidFill>
                  <a:srgbClr val="000000"/>
                </a:solidFill>
                <a:latin typeface="Times New Roman" panose="02020603050405020304" pitchFamily="18" charset="0"/>
                <a:cs typeface="Times New Roman" panose="02020603050405020304" pitchFamily="18" charset="0"/>
              </a:rPr>
              <a:t> e </a:t>
            </a:r>
            <a:r>
              <a:rPr lang="en-US" dirty="0" err="1">
                <a:solidFill>
                  <a:srgbClr val="000000"/>
                </a:solidFill>
                <a:latin typeface="Times New Roman" panose="02020603050405020304" pitchFamily="18" charset="0"/>
                <a:cs typeface="Times New Roman" panose="02020603050405020304" pitchFamily="18" charset="0"/>
              </a:rPr>
              <a:t>conectat</a:t>
            </a:r>
            <a:r>
              <a:rPr lang="en-US" dirty="0">
                <a:solidFill>
                  <a:srgbClr val="000000"/>
                </a:solidFill>
                <a:latin typeface="Times New Roman" panose="02020603050405020304" pitchFamily="18" charset="0"/>
                <a:cs typeface="Times New Roman" panose="02020603050405020304" pitchFamily="18" charset="0"/>
              </a:rPr>
              <a:t> la </a:t>
            </a:r>
            <a:r>
              <a:rPr lang="en-US" dirty="0" err="1">
                <a:solidFill>
                  <a:srgbClr val="000000"/>
                </a:solidFill>
                <a:latin typeface="Times New Roman" panose="02020603050405020304" pitchFamily="18" charset="0"/>
                <a:cs typeface="Times New Roman" panose="02020603050405020304" pitchFamily="18" charset="0"/>
              </a:rPr>
              <a:t>magistrala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adresare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memoriei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 </a:t>
            </a:r>
            <a:r>
              <a:rPr lang="en-US" dirty="0" err="1" smtClean="0">
                <a:solidFill>
                  <a:srgbClr val="000000"/>
                </a:solidFill>
                <a:latin typeface="Times New Roman" panose="02020603050405020304" pitchFamily="18" charset="0"/>
                <a:cs typeface="Times New Roman" panose="02020603050405020304" pitchFamily="18" charset="0"/>
              </a:rPr>
              <a:t>posturilor</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 </a:t>
            </a:r>
            <a:r>
              <a:rPr lang="en-US" dirty="0">
                <a:solidFill>
                  <a:srgbClr val="000000"/>
                </a:solidFill>
                <a:latin typeface="Times New Roman" panose="02020603050405020304" pitchFamily="18" charset="0"/>
                <a:cs typeface="Times New Roman" panose="02020603050405020304" pitchFamily="18" charset="0"/>
              </a:rPr>
              <a:t>I/O. </a:t>
            </a:r>
            <a:r>
              <a:rPr lang="en-US" dirty="0" err="1">
                <a:solidFill>
                  <a:srgbClr val="000000"/>
                </a:solidFill>
                <a:latin typeface="Times New Roman" panose="02020603050405020304" pitchFamily="18" charset="0"/>
                <a:cs typeface="Times New Roman" panose="02020603050405020304" pitchFamily="18" charset="0"/>
              </a:rPr>
              <a:t>Continutul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registrului</a:t>
            </a:r>
            <a:r>
              <a:rPr lang="en-US" dirty="0">
                <a:solidFill>
                  <a:srgbClr val="000000"/>
                </a:solidFill>
                <a:latin typeface="Times New Roman" panose="02020603050405020304" pitchFamily="18" charset="0"/>
                <a:cs typeface="Times New Roman" panose="02020603050405020304" pitchFamily="18" charset="0"/>
              </a:rPr>
              <a:t> PC e </a:t>
            </a:r>
            <a:r>
              <a:rPr lang="en-US" dirty="0" err="1">
                <a:solidFill>
                  <a:srgbClr val="000000"/>
                </a:solidFill>
                <a:latin typeface="Times New Roman" panose="02020603050405020304" pitchFamily="18" charset="0"/>
                <a:cs typeface="Times New Roman" panose="02020603050405020304" pitchFamily="18" charset="0"/>
              </a:rPr>
              <a:t>transferat</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bufferul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iesire</a:t>
            </a:r>
            <a:r>
              <a:rPr lang="en-US" dirty="0">
                <a:solidFill>
                  <a:srgbClr val="000000"/>
                </a:solidFill>
                <a:latin typeface="Times New Roman" panose="02020603050405020304" pitchFamily="18" charset="0"/>
                <a:cs typeface="Times New Roman" panose="02020603050405020304" pitchFamily="18" charset="0"/>
              </a:rPr>
              <a:t> care </a:t>
            </a:r>
            <a:r>
              <a:rPr lang="en-US" dirty="0" err="1">
                <a:solidFill>
                  <a:srgbClr val="000000"/>
                </a:solidFill>
                <a:latin typeface="Times New Roman" panose="02020603050405020304" pitchFamily="18" charset="0"/>
                <a:cs typeface="Times New Roman" panose="02020603050405020304" pitchFamily="18" charset="0"/>
              </a:rPr>
              <a:t>va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aplica</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magistrala</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exterioara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adresare</a:t>
            </a:r>
            <a:r>
              <a:rPr lang="en-US" dirty="0">
                <a:solidFill>
                  <a:srgbClr val="000000"/>
                </a:solidFill>
                <a:latin typeface="Times New Roman" panose="02020603050405020304" pitchFamily="18" charset="0"/>
                <a:cs typeface="Times New Roman" panose="02020603050405020304" pitchFamily="18" charset="0"/>
              </a:rPr>
              <a:t> un </a:t>
            </a:r>
            <a:r>
              <a:rPr lang="en-US" dirty="0" err="1">
                <a:solidFill>
                  <a:srgbClr val="000000"/>
                </a:solidFill>
                <a:latin typeface="Times New Roman" panose="02020603050405020304" pitchFamily="18" charset="0"/>
                <a:cs typeface="Times New Roman" panose="02020603050405020304" pitchFamily="18" charset="0"/>
              </a:rPr>
              <a:t>cuvant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binar</a:t>
            </a:r>
            <a:r>
              <a:rPr lang="en-US" dirty="0">
                <a:solidFill>
                  <a:srgbClr val="000000"/>
                </a:solidFill>
                <a:latin typeface="Times New Roman" panose="02020603050405020304" pitchFamily="18" charset="0"/>
                <a:cs typeface="Times New Roman" panose="02020603050405020304" pitchFamily="18" charset="0"/>
              </a:rPr>
              <a:t> de un bit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reprezinta</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adresa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unei</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locatii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unui</a:t>
            </a:r>
            <a:r>
              <a:rPr lang="en-US" dirty="0">
                <a:solidFill>
                  <a:srgbClr val="000000"/>
                </a:solidFill>
                <a:latin typeface="Times New Roman" panose="02020603050405020304" pitchFamily="18" charset="0"/>
                <a:cs typeface="Times New Roman" panose="02020603050405020304" pitchFamily="18" charset="0"/>
              </a:rPr>
              <a:t> port de I/E. Dar </a:t>
            </a:r>
            <a:r>
              <a:rPr lang="en-US" dirty="0" err="1">
                <a:solidFill>
                  <a:srgbClr val="000000"/>
                </a:solidFill>
                <a:latin typeface="Times New Roman" panose="02020603050405020304" pitchFamily="18" charset="0"/>
                <a:cs typeface="Times New Roman" panose="02020603050405020304" pitchFamily="18" charset="0"/>
              </a:rPr>
              <a:t>incarcarea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buffului</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adresare</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se </a:t>
            </a:r>
            <a:r>
              <a:rPr lang="en-US" dirty="0" err="1">
                <a:solidFill>
                  <a:srgbClr val="000000"/>
                </a:solidFill>
                <a:latin typeface="Times New Roman" panose="02020603050405020304" pitchFamily="18" charset="0"/>
                <a:cs typeface="Times New Roman" panose="02020603050405020304" pitchFamily="18" charset="0"/>
              </a:rPr>
              <a:t>poate</a:t>
            </a:r>
            <a:r>
              <a:rPr lang="en-US" dirty="0">
                <a:solidFill>
                  <a:srgbClr val="000000"/>
                </a:solidFill>
                <a:latin typeface="Times New Roman" panose="02020603050405020304" pitchFamily="18" charset="0"/>
                <a:cs typeface="Times New Roman" panose="02020603050405020304" pitchFamily="18" charset="0"/>
              </a:rPr>
              <a:t> face nu </a:t>
            </a:r>
            <a:r>
              <a:rPr lang="en-US" dirty="0" err="1">
                <a:solidFill>
                  <a:srgbClr val="000000"/>
                </a:solidFill>
                <a:latin typeface="Times New Roman" panose="02020603050405020304" pitchFamily="18" charset="0"/>
                <a:cs typeface="Times New Roman" panose="02020603050405020304" pitchFamily="18" charset="0"/>
              </a:rPr>
              <a:t>numai</a:t>
            </a:r>
            <a:r>
              <a:rPr lang="en-US" dirty="0">
                <a:solidFill>
                  <a:srgbClr val="000000"/>
                </a:solidFill>
                <a:latin typeface="Times New Roman" panose="02020603050405020304" pitchFamily="18" charset="0"/>
                <a:cs typeface="Times New Roman" panose="02020603050405020304" pitchFamily="18" charset="0"/>
              </a:rPr>
              <a:t> la PC, </a:t>
            </a:r>
            <a:r>
              <a:rPr lang="en-US" dirty="0" err="1">
                <a:solidFill>
                  <a:srgbClr val="000000"/>
                </a:solidFill>
                <a:latin typeface="Times New Roman" panose="02020603050405020304" pitchFamily="18" charset="0"/>
                <a:cs typeface="Times New Roman" panose="02020603050405020304" pitchFamily="18" charset="0"/>
              </a:rPr>
              <a:t>cât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de la </a:t>
            </a:r>
            <a:r>
              <a:rPr lang="en-US" dirty="0" err="1">
                <a:solidFill>
                  <a:srgbClr val="000000"/>
                </a:solidFill>
                <a:latin typeface="Times New Roman" panose="02020603050405020304" pitchFamily="18" charset="0"/>
                <a:cs typeface="Times New Roman" panose="02020603050405020304" pitchFamily="18" charset="0"/>
              </a:rPr>
              <a:t>alte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elemente</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ale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microprocesorului</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rezulta</a:t>
            </a:r>
            <a:r>
              <a:rPr lang="en-US" dirty="0">
                <a:solidFill>
                  <a:srgbClr val="000000"/>
                </a:solidFill>
                <a:latin typeface="Times New Roman" panose="02020603050405020304" pitchFamily="18" charset="0"/>
                <a:cs typeface="Times New Roman" panose="02020603050405020304" pitchFamily="18" charset="0"/>
              </a:rPr>
              <a:t> ca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magistrala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adresare</a:t>
            </a:r>
            <a:r>
              <a:rPr lang="en-US" dirty="0">
                <a:solidFill>
                  <a:srgbClr val="000000"/>
                </a:solidFill>
                <a:latin typeface="Times New Roman" panose="02020603050405020304" pitchFamily="18" charset="0"/>
                <a:cs typeface="Times New Roman" panose="02020603050405020304" pitchFamily="18" charset="0"/>
              </a:rPr>
              <a:t> se pot </a:t>
            </a:r>
            <a:r>
              <a:rPr lang="en-US" dirty="0" err="1">
                <a:solidFill>
                  <a:srgbClr val="000000"/>
                </a:solidFill>
                <a:latin typeface="Times New Roman" panose="02020603050405020304" pitchFamily="18" charset="0"/>
                <a:cs typeface="Times New Roman" panose="02020603050405020304" pitchFamily="18" charset="0"/>
              </a:rPr>
              <a:t>aplica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cuvinte</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adresa</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diferite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continutul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registrului</a:t>
            </a:r>
            <a:r>
              <a:rPr lang="en-US" dirty="0">
                <a:solidFill>
                  <a:srgbClr val="000000"/>
                </a:solidFill>
                <a:latin typeface="Times New Roman" panose="02020603050405020304" pitchFamily="18" charset="0"/>
                <a:cs typeface="Times New Roman" panose="02020603050405020304" pitchFamily="18" charset="0"/>
              </a:rPr>
              <a:t> PC. </a:t>
            </a:r>
            <a:r>
              <a:rPr lang="en-US" dirty="0" err="1">
                <a:solidFill>
                  <a:srgbClr val="000000"/>
                </a:solidFill>
                <a:latin typeface="Times New Roman" panose="02020603050405020304" pitchFamily="18" charset="0"/>
                <a:cs typeface="Times New Roman" panose="02020603050405020304" pitchFamily="18" charset="0"/>
              </a:rPr>
              <a:t>Unele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instructiuni</a:t>
            </a:r>
            <a:r>
              <a:rPr lang="en-US" dirty="0">
                <a:solidFill>
                  <a:srgbClr val="000000"/>
                </a:solidFill>
                <a:latin typeface="Times New Roman" panose="02020603050405020304" pitchFamily="18" charset="0"/>
                <a:cs typeface="Times New Roman" panose="02020603050405020304" pitchFamily="18" charset="0"/>
              </a:rPr>
              <a:t> pot </a:t>
            </a:r>
            <a:r>
              <a:rPr lang="en-US" dirty="0" err="1">
                <a:solidFill>
                  <a:srgbClr val="000000"/>
                </a:solidFill>
                <a:latin typeface="Times New Roman" panose="02020603050405020304" pitchFamily="18" charset="0"/>
                <a:cs typeface="Times New Roman" panose="02020603050405020304" pitchFamily="18" charset="0"/>
              </a:rPr>
              <a:t>incarca</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registrele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iesire</a:t>
            </a:r>
            <a:r>
              <a:rPr lang="en-US" dirty="0">
                <a:solidFill>
                  <a:srgbClr val="000000"/>
                </a:solidFill>
                <a:latin typeface="Times New Roman" panose="02020603050405020304" pitchFamily="18" charset="0"/>
                <a:cs typeface="Times New Roman" panose="02020603050405020304" pitchFamily="18" charset="0"/>
              </a:rPr>
              <a:t> cu o </a:t>
            </a:r>
            <a:r>
              <a:rPr lang="en-US" dirty="0" err="1">
                <a:solidFill>
                  <a:srgbClr val="000000"/>
                </a:solidFill>
                <a:latin typeface="Times New Roman" panose="02020603050405020304" pitchFamily="18" charset="0"/>
                <a:cs typeface="Times New Roman" panose="02020603050405020304" pitchFamily="18" charset="0"/>
              </a:rPr>
              <a:t>adresa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rezultata</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continutul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lui</a:t>
            </a:r>
            <a:r>
              <a:rPr lang="en-US" dirty="0">
                <a:solidFill>
                  <a:srgbClr val="000000"/>
                </a:solidFill>
                <a:latin typeface="Times New Roman" panose="02020603050405020304" pitchFamily="18" charset="0"/>
                <a:cs typeface="Times New Roman" panose="02020603050405020304" pitchFamily="18" charset="0"/>
              </a:rPr>
              <a:t> PC la care se </a:t>
            </a:r>
            <a:r>
              <a:rPr lang="en-US" dirty="0" err="1">
                <a:solidFill>
                  <a:srgbClr val="000000"/>
                </a:solidFill>
                <a:latin typeface="Times New Roman" panose="02020603050405020304" pitchFamily="18" charset="0"/>
                <a:cs typeface="Times New Roman" panose="02020603050405020304" pitchFamily="18" charset="0"/>
              </a:rPr>
              <a:t>adauga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se </a:t>
            </a:r>
            <a:r>
              <a:rPr lang="en-US" dirty="0" err="1" smtClean="0">
                <a:solidFill>
                  <a:srgbClr val="000000"/>
                </a:solidFill>
                <a:latin typeface="Times New Roman" panose="02020603050405020304" pitchFamily="18" charset="0"/>
                <a:cs typeface="Times New Roman" panose="02020603050405020304" pitchFamily="18" charset="0"/>
              </a:rPr>
              <a:t>scade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un </a:t>
            </a:r>
            <a:r>
              <a:rPr lang="en-US" dirty="0" err="1">
                <a:solidFill>
                  <a:srgbClr val="000000"/>
                </a:solidFill>
                <a:latin typeface="Times New Roman" panose="02020603050405020304" pitchFamily="18" charset="0"/>
                <a:cs typeface="Times New Roman" panose="02020603050405020304" pitchFamily="18" charset="0"/>
              </a:rPr>
              <a:t>numar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rezultat</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urma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anumitor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calcule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adesea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generind</a:t>
            </a:r>
            <a:r>
              <a:rPr lang="en-US" dirty="0">
                <a:solidFill>
                  <a:srgbClr val="000000"/>
                </a:solidFill>
                <a:latin typeface="Times New Roman" panose="02020603050405020304" pitchFamily="18" charset="0"/>
                <a:cs typeface="Times New Roman" panose="02020603050405020304" pitchFamily="18" charset="0"/>
              </a:rPr>
              <a:t> multiple </a:t>
            </a:r>
            <a:r>
              <a:rPr lang="en-US" dirty="0" err="1">
                <a:solidFill>
                  <a:srgbClr val="000000"/>
                </a:solidFill>
                <a:latin typeface="Times New Roman" panose="02020603050405020304" pitchFamily="18" charset="0"/>
                <a:cs typeface="Times New Roman" panose="02020603050405020304" pitchFamily="18" charset="0"/>
              </a:rPr>
              <a:t>variante</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adresare</a:t>
            </a:r>
            <a:r>
              <a:rPr lang="en-US" dirty="0" smtClean="0">
                <a:solidFill>
                  <a:srgbClr val="000000"/>
                </a:solidFill>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42960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059216" cy="6740307"/>
          </a:xfrm>
          <a:prstGeom prst="rect">
            <a:avLst/>
          </a:prstGeom>
        </p:spPr>
        <p:txBody>
          <a:bodyPr wrap="square">
            <a:spAutoFit/>
          </a:bodyPr>
          <a:lstStyle/>
          <a:p>
            <a:r>
              <a:rPr lang="en-US" dirty="0" smtClean="0">
                <a:solidFill>
                  <a:srgbClr val="000000"/>
                </a:solidFill>
                <a:latin typeface="Times New Roman" panose="02020603050405020304" pitchFamily="18" charset="0"/>
                <a:cs typeface="Times New Roman" panose="02020603050405020304" pitchFamily="18" charset="0"/>
              </a:rPr>
              <a:t>3</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Registrul</a:t>
            </a:r>
            <a:r>
              <a:rPr lang="en-US" b="1" dirty="0">
                <a:solidFill>
                  <a:srgbClr val="000000"/>
                </a:solidFill>
                <a:latin typeface="Times New Roman" panose="02020603050405020304" pitchFamily="18" charset="0"/>
                <a:cs typeface="Times New Roman" panose="02020603050405020304" pitchFamily="18" charset="0"/>
              </a:rPr>
              <a:t> de I/O </a:t>
            </a:r>
            <a:r>
              <a:rPr lang="en-US" dirty="0">
                <a:solidFill>
                  <a:srgbClr val="000000"/>
                </a:solidFill>
                <a:latin typeface="Times New Roman" panose="02020603050405020304" pitchFamily="18" charset="0"/>
                <a:cs typeface="Times New Roman" panose="02020603050405020304" pitchFamily="18" charset="0"/>
              </a:rPr>
              <a:t>(buffer I/O).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a:t>
            </a:r>
            <a:r>
              <a:rPr lang="en-US" dirty="0">
                <a:solidFill>
                  <a:srgbClr val="000000"/>
                </a:solidFill>
                <a:latin typeface="Times New Roman" panose="02020603050405020304" pitchFamily="18" charset="0"/>
                <a:cs typeface="Times New Roman" panose="02020603050405020304" pitchFamily="18" charset="0"/>
              </a:rPr>
              <a:t> buffer de I/O se </a:t>
            </a:r>
            <a:r>
              <a:rPr lang="en-US" dirty="0" err="1">
                <a:solidFill>
                  <a:srgbClr val="000000"/>
                </a:solidFill>
                <a:latin typeface="Times New Roman" panose="02020603050405020304" pitchFamily="18" charset="0"/>
                <a:cs typeface="Times New Roman" panose="02020603050405020304" pitchFamily="18" charset="0"/>
              </a:rPr>
              <a:t>realizeaza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legatura</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dintre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magistrala</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date </a:t>
            </a:r>
            <a:r>
              <a:rPr lang="en-US" dirty="0" err="1">
                <a:solidFill>
                  <a:srgbClr val="000000"/>
                </a:solidFill>
                <a:latin typeface="Times New Roman" panose="02020603050405020304" pitchFamily="18" charset="0"/>
                <a:cs typeface="Times New Roman" panose="02020603050405020304" pitchFamily="18" charset="0"/>
              </a:rPr>
              <a:t>interioara</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microprocesorului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magistrala</a:t>
            </a:r>
            <a:r>
              <a:rPr lang="en-US" dirty="0">
                <a:solidFill>
                  <a:srgbClr val="000000"/>
                </a:solidFill>
                <a:latin typeface="Times New Roman" panose="02020603050405020304" pitchFamily="18" charset="0"/>
                <a:cs typeface="Times New Roman" panose="02020603050405020304" pitchFamily="18" charset="0"/>
              </a:rPr>
              <a:t> de date </a:t>
            </a:r>
            <a:r>
              <a:rPr lang="en-US" dirty="0" err="1">
                <a:solidFill>
                  <a:srgbClr val="000000"/>
                </a:solidFill>
                <a:latin typeface="Times New Roman" panose="02020603050405020304" pitchFamily="18" charset="0"/>
                <a:cs typeface="Times New Roman" panose="02020603050405020304" pitchFamily="18" charset="0"/>
              </a:rPr>
              <a:t>exterioara</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sistemului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deci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vehiculeaza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curentele</a:t>
            </a:r>
            <a:r>
              <a:rPr lang="en-US" dirty="0">
                <a:solidFill>
                  <a:srgbClr val="000000"/>
                </a:solidFill>
                <a:latin typeface="Times New Roman" panose="02020603050405020304" pitchFamily="18" charset="0"/>
                <a:cs typeface="Times New Roman" panose="02020603050405020304" pitchFamily="18" charset="0"/>
              </a:rPr>
              <a:t> de date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instructiuni</a:t>
            </a:r>
            <a:r>
              <a:rPr lang="en-US" dirty="0" smtClean="0">
                <a:solidFill>
                  <a:srgbClr val="000000"/>
                </a:solidFill>
                <a:latin typeface="Times New Roman" panose="02020603050405020304" pitchFamily="18" charset="0"/>
                <a:cs typeface="Times New Roman" panose="02020603050405020304" pitchFamily="18" charset="0"/>
              </a:rPr>
              <a:t>.</a:t>
            </a:r>
            <a:endParaRPr lang="x-none" dirty="0" smtClean="0">
              <a:solidFill>
                <a:srgbClr val="000000"/>
              </a:solidFill>
              <a:latin typeface="Times New Roman" panose="02020603050405020304" pitchFamily="18" charset="0"/>
              <a:cs typeface="Times New Roman" panose="02020603050405020304" pitchFamily="18" charset="0"/>
            </a:endParaRPr>
          </a:p>
          <a:p>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4. </a:t>
            </a:r>
            <a:r>
              <a:rPr lang="en-US" b="1" dirty="0" err="1">
                <a:solidFill>
                  <a:srgbClr val="000000"/>
                </a:solidFill>
                <a:latin typeface="Times New Roman" panose="02020603050405020304" pitchFamily="18" charset="0"/>
                <a:cs typeface="Times New Roman" panose="02020603050405020304" pitchFamily="18" charset="0"/>
              </a:rPr>
              <a:t>Registrul</a:t>
            </a:r>
            <a:r>
              <a:rPr lang="en-US" b="1" dirty="0">
                <a:solidFill>
                  <a:srgbClr val="000000"/>
                </a:solidFill>
                <a:latin typeface="Times New Roman" panose="02020603050405020304" pitchFamily="18" charset="0"/>
                <a:cs typeface="Times New Roman" panose="02020603050405020304" pitchFamily="18" charset="0"/>
              </a:rPr>
              <a:t> de </a:t>
            </a:r>
            <a:r>
              <a:rPr lang="en-US" b="1" dirty="0" err="1">
                <a:solidFill>
                  <a:srgbClr val="000000"/>
                </a:solidFill>
                <a:latin typeface="Times New Roman" panose="02020603050405020304" pitchFamily="18" charset="0"/>
                <a:cs typeface="Times New Roman" panose="02020603050405020304" pitchFamily="18" charset="0"/>
              </a:rPr>
              <a:t>instructiuni</a:t>
            </a:r>
            <a:r>
              <a:rPr lang="en-US" dirty="0">
                <a:solidFill>
                  <a:srgbClr val="000000"/>
                </a:solidFill>
                <a:latin typeface="Times New Roman" panose="02020603050405020304" pitchFamily="18" charset="0"/>
                <a:cs typeface="Times New Roman" panose="02020603050405020304" pitchFamily="18" charset="0"/>
              </a:rPr>
              <a:t>, RI. </a:t>
            </a:r>
            <a:r>
              <a:rPr lang="en-US" dirty="0" err="1">
                <a:solidFill>
                  <a:srgbClr val="000000"/>
                </a:solidFill>
                <a:latin typeface="Times New Roman" panose="02020603050405020304" pitchFamily="18" charset="0"/>
                <a:cs typeface="Times New Roman" panose="02020603050405020304" pitchFamily="18" charset="0"/>
              </a:rPr>
              <a:t>Dupa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t>
            </a:r>
            <a:r>
              <a:rPr lang="en-US" dirty="0">
                <a:solidFill>
                  <a:srgbClr val="000000"/>
                </a:solidFill>
                <a:latin typeface="Times New Roman" panose="02020603050405020304" pitchFamily="18" charset="0"/>
                <a:cs typeface="Times New Roman" panose="02020603050405020304" pitchFamily="18" charset="0"/>
              </a:rPr>
              <a:t> un </a:t>
            </a:r>
            <a:r>
              <a:rPr lang="en-US" dirty="0" err="1">
                <a:solidFill>
                  <a:srgbClr val="000000"/>
                </a:solidFill>
                <a:latin typeface="Times New Roman" panose="02020603050405020304" pitchFamily="18" charset="0"/>
                <a:cs typeface="Times New Roman" panose="02020603050405020304" pitchFamily="18" charset="0"/>
              </a:rPr>
              <a:t>cuvant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instructiune</a:t>
            </a:r>
            <a:r>
              <a:rPr lang="en-US" dirty="0">
                <a:solidFill>
                  <a:srgbClr val="000000"/>
                </a:solidFill>
                <a:latin typeface="Times New Roman" panose="02020603050405020304" pitchFamily="18" charset="0"/>
                <a:cs typeface="Times New Roman" panose="02020603050405020304" pitchFamily="18" charset="0"/>
              </a:rPr>
              <a:t> e </a:t>
            </a:r>
            <a:r>
              <a:rPr lang="en-US" dirty="0" err="1">
                <a:solidFill>
                  <a:srgbClr val="000000"/>
                </a:solidFill>
                <a:latin typeface="Times New Roman" panose="02020603050405020304" pitchFamily="18" charset="0"/>
                <a:cs typeface="Times New Roman" panose="02020603050405020304" pitchFamily="18" charset="0"/>
              </a:rPr>
              <a:t>adus</a:t>
            </a:r>
            <a:r>
              <a:rPr lang="en-US" dirty="0">
                <a:solidFill>
                  <a:srgbClr val="000000"/>
                </a:solidFill>
                <a:latin typeface="Times New Roman" panose="02020603050405020304" pitchFamily="18" charset="0"/>
                <a:cs typeface="Times New Roman" panose="02020603050405020304" pitchFamily="18" charset="0"/>
              </a:rPr>
              <a:t> din </a:t>
            </a:r>
            <a:r>
              <a:rPr lang="en-US" dirty="0" err="1" smtClean="0">
                <a:solidFill>
                  <a:srgbClr val="000000"/>
                </a:solidFill>
                <a:latin typeface="Times New Roman" panose="02020603050405020304" pitchFamily="18" charset="0"/>
                <a:cs typeface="Times New Roman" panose="02020603050405020304" pitchFamily="18" charset="0"/>
              </a:rPr>
              <a:t>memorie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prin</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bufferul</a:t>
            </a:r>
            <a:r>
              <a:rPr lang="en-US" dirty="0">
                <a:solidFill>
                  <a:srgbClr val="000000"/>
                </a:solidFill>
                <a:latin typeface="Times New Roman" panose="02020603050405020304" pitchFamily="18" charset="0"/>
                <a:cs typeface="Times New Roman" panose="02020603050405020304" pitchFamily="18" charset="0"/>
              </a:rPr>
              <a:t> de I/O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magistrala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interna</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microprocesorului</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copie</a:t>
            </a:r>
            <a:r>
              <a:rPr lang="en-US" dirty="0">
                <a:solidFill>
                  <a:srgbClr val="000000"/>
                </a:solidFill>
                <a:latin typeface="Times New Roman" panose="02020603050405020304" pitchFamily="18" charset="0"/>
                <a:cs typeface="Times New Roman" panose="02020603050405020304" pitchFamily="18" charset="0"/>
              </a:rPr>
              <a:t> a </a:t>
            </a:r>
            <a:r>
              <a:rPr lang="en-US" dirty="0" err="1" smtClean="0">
                <a:solidFill>
                  <a:srgbClr val="000000"/>
                </a:solidFill>
                <a:latin typeface="Times New Roman" panose="02020603050405020304" pitchFamily="18" charset="0"/>
                <a:cs typeface="Times New Roman" panose="02020603050405020304" pitchFamily="18" charset="0"/>
              </a:rPr>
              <a:t>acestui</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cuvant</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va</a:t>
            </a:r>
            <a:r>
              <a:rPr lang="en-US" dirty="0">
                <a:solidFill>
                  <a:srgbClr val="000000"/>
                </a:solidFill>
                <a:latin typeface="Times New Roman" panose="02020603050405020304" pitchFamily="18" charset="0"/>
                <a:cs typeface="Times New Roman" panose="02020603050405020304" pitchFamily="18" charset="0"/>
              </a:rPr>
              <a:t> fi </a:t>
            </a:r>
            <a:r>
              <a:rPr lang="en-US" dirty="0" err="1">
                <a:solidFill>
                  <a:srgbClr val="000000"/>
                </a:solidFill>
                <a:latin typeface="Times New Roman" panose="02020603050405020304" pitchFamily="18" charset="0"/>
                <a:cs typeface="Times New Roman" panose="02020603050405020304" pitchFamily="18" charset="0"/>
              </a:rPr>
              <a:t>inscrisa</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registrul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instructiuni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Registrul</a:t>
            </a:r>
            <a:r>
              <a:rPr lang="en-US" dirty="0">
                <a:solidFill>
                  <a:srgbClr val="000000"/>
                </a:solidFill>
                <a:latin typeface="Times New Roman" panose="02020603050405020304" pitchFamily="18" charset="0"/>
                <a:cs typeface="Times New Roman" panose="02020603050405020304" pitchFamily="18" charset="0"/>
              </a:rPr>
              <a:t> RI </a:t>
            </a:r>
            <a:r>
              <a:rPr lang="en-US" dirty="0" err="1">
                <a:solidFill>
                  <a:srgbClr val="000000"/>
                </a:solidFill>
                <a:latin typeface="Times New Roman" panose="02020603050405020304" pitchFamily="18" charset="0"/>
                <a:cs typeface="Times New Roman" panose="02020603050405020304" pitchFamily="18" charset="0"/>
              </a:rPr>
              <a:t>pastreaza</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instructiunea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durata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executarii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acesteia</a:t>
            </a:r>
            <a:r>
              <a:rPr lang="en-US" dirty="0">
                <a:solidFill>
                  <a:srgbClr val="000000"/>
                </a:solidFill>
                <a:latin typeface="Times New Roman" panose="02020603050405020304" pitchFamily="18" charset="0"/>
                <a:cs typeface="Times New Roman" panose="02020603050405020304" pitchFamily="18" charset="0"/>
              </a:rPr>
              <a:t>. O data </a:t>
            </a:r>
            <a:r>
              <a:rPr lang="en-US" dirty="0" err="1">
                <a:solidFill>
                  <a:srgbClr val="000000"/>
                </a:solidFill>
                <a:latin typeface="Times New Roman" panose="02020603050405020304" pitchFamily="18" charset="0"/>
                <a:cs typeface="Times New Roman" panose="02020603050405020304" pitchFamily="18" charset="0"/>
              </a:rPr>
              <a:t>copiata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instructiunea</a:t>
            </a:r>
            <a:r>
              <a:rPr lang="en-US" dirty="0">
                <a:solidFill>
                  <a:srgbClr val="000000"/>
                </a:solidFill>
                <a:latin typeface="Times New Roman" panose="02020603050405020304" pitchFamily="18" charset="0"/>
                <a:cs typeface="Times New Roman" panose="02020603050405020304" pitchFamily="18" charset="0"/>
              </a:rPr>
              <a:t> in RI </a:t>
            </a:r>
            <a:r>
              <a:rPr lang="en-US" dirty="0" err="1" smtClean="0">
                <a:solidFill>
                  <a:srgbClr val="000000"/>
                </a:solidFill>
                <a:latin typeface="Times New Roman" panose="02020603050405020304" pitchFamily="18" charset="0"/>
                <a:cs typeface="Times New Roman" panose="02020603050405020304" pitchFamily="18" charset="0"/>
              </a:rPr>
              <a:t>continutul</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numaratorului</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adrese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automat </a:t>
            </a:r>
            <a:r>
              <a:rPr lang="en-US" dirty="0" err="1">
                <a:solidFill>
                  <a:srgbClr val="000000"/>
                </a:solidFill>
                <a:latin typeface="Times New Roman" panose="02020603050405020304" pitchFamily="18" charset="0"/>
                <a:cs typeface="Times New Roman" panose="02020603050405020304" pitchFamily="18" charset="0"/>
              </a:rPr>
              <a:t>incrementat</a:t>
            </a:r>
            <a:r>
              <a:rPr lang="en-US" dirty="0">
                <a:solidFill>
                  <a:srgbClr val="000000"/>
                </a:solidFill>
                <a:latin typeface="Times New Roman" panose="02020603050405020304" pitchFamily="18" charset="0"/>
                <a:cs typeface="Times New Roman" panose="02020603050405020304" pitchFamily="18" charset="0"/>
              </a:rPr>
              <a:t> cu o </a:t>
            </a:r>
            <a:r>
              <a:rPr lang="en-US" dirty="0" err="1">
                <a:solidFill>
                  <a:srgbClr val="000000"/>
                </a:solidFill>
                <a:latin typeface="Times New Roman" panose="02020603050405020304" pitchFamily="18" charset="0"/>
                <a:cs typeface="Times New Roman" panose="02020603050405020304" pitchFamily="18" charset="0"/>
              </a:rPr>
              <a:t>unitate</a:t>
            </a:r>
            <a:r>
              <a:rPr lang="en-US" dirty="0">
                <a:solidFill>
                  <a:srgbClr val="000000"/>
                </a:solidFill>
                <a:latin typeface="Times New Roman" panose="02020603050405020304" pitchFamily="18" charset="0"/>
                <a:cs typeface="Times New Roman" panose="02020603050405020304" pitchFamily="18" charset="0"/>
              </a:rPr>
              <a:t> PC+1. </a:t>
            </a:r>
            <a:r>
              <a:rPr lang="en-US" dirty="0" err="1" smtClean="0">
                <a:solidFill>
                  <a:srgbClr val="000000"/>
                </a:solidFill>
                <a:latin typeface="Times New Roman" panose="02020603050405020304" pitchFamily="18" charset="0"/>
                <a:cs typeface="Times New Roman" panose="02020603050405020304" pitchFamily="18" charset="0"/>
              </a:rPr>
              <a:t>Instructiunea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este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divizata</a:t>
            </a:r>
            <a:r>
              <a:rPr lang="en-US" dirty="0">
                <a:solidFill>
                  <a:srgbClr val="000000"/>
                </a:solidFill>
                <a:latin typeface="Times New Roman" panose="02020603050405020304" pitchFamily="18" charset="0"/>
                <a:cs typeface="Times New Roman" panose="02020603050405020304" pitchFamily="18" charset="0"/>
              </a:rPr>
              <a:t> in 2 </a:t>
            </a:r>
            <a:r>
              <a:rPr lang="en-US" dirty="0" err="1">
                <a:solidFill>
                  <a:srgbClr val="000000"/>
                </a:solidFill>
                <a:latin typeface="Times New Roman" panose="02020603050405020304" pitchFamily="18" charset="0"/>
                <a:cs typeface="Times New Roman" panose="02020603050405020304" pitchFamily="18" charset="0"/>
              </a:rPr>
              <a:t>câmpuri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câmpul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codului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operatiei</a:t>
            </a:r>
            <a:r>
              <a:rPr lang="en-US" dirty="0">
                <a:solidFill>
                  <a:srgbClr val="000000"/>
                </a:solidFill>
                <a:latin typeface="Times New Roman" panose="02020603050405020304" pitchFamily="18" charset="0"/>
                <a:cs typeface="Times New Roman" panose="02020603050405020304" pitchFamily="18" charset="0"/>
              </a:rPr>
              <a:t>, OPCODE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câmpul</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operandului</a:t>
            </a:r>
            <a:r>
              <a:rPr lang="en-US" dirty="0" smtClean="0">
                <a:solidFill>
                  <a:srgbClr val="000000"/>
                </a:solidFill>
                <a:latin typeface="Times New Roman" panose="02020603050405020304" pitchFamily="18" charset="0"/>
                <a:cs typeface="Times New Roman" panose="02020603050405020304" pitchFamily="18" charset="0"/>
              </a:rPr>
              <a:t>(</a:t>
            </a:r>
            <a:r>
              <a:rPr lang="en-US" dirty="0" err="1" smtClean="0">
                <a:solidFill>
                  <a:srgbClr val="000000"/>
                </a:solidFill>
                <a:latin typeface="Times New Roman" panose="02020603050405020304" pitchFamily="18" charset="0"/>
                <a:cs typeface="Times New Roman" panose="02020603050405020304" pitchFamily="18" charset="0"/>
              </a:rPr>
              <a:t>sau</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operandului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Bitii</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codul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operatiei</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aplica</a:t>
            </a:r>
            <a:r>
              <a:rPr lang="en-US" dirty="0">
                <a:latin typeface="Times New Roman" panose="02020603050405020304" pitchFamily="18" charset="0"/>
                <a:cs typeface="Times New Roman" panose="02020603050405020304" pitchFamily="18" charset="0"/>
              </a:rPr>
              <a:t> </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decodificatorului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instructiunii</a:t>
            </a:r>
            <a:r>
              <a:rPr lang="en-US" dirty="0">
                <a:latin typeface="Times New Roman" panose="02020603050405020304" pitchFamily="18" charset="0"/>
                <a:cs typeface="Times New Roman" panose="02020603050405020304" pitchFamily="18" charset="0"/>
              </a:rPr>
              <a:t> care, </a:t>
            </a:r>
            <a:r>
              <a:rPr lang="en-US" dirty="0" err="1">
                <a:latin typeface="Times New Roman" panose="02020603050405020304" pitchFamily="18" charset="0"/>
                <a:cs typeface="Times New Roman" panose="02020603050405020304" pitchFamily="18" charset="0"/>
              </a:rPr>
              <a:t>apoi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unitatea</a:t>
            </a:r>
            <a:r>
              <a:rPr lang="en-US" dirty="0">
                <a:latin typeface="Times New Roman" panose="02020603050405020304" pitchFamily="18" charset="0"/>
                <a:cs typeface="Times New Roman" panose="02020603050405020304" pitchFamily="18" charset="0"/>
              </a:rPr>
              <a:t> de control,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genera </a:t>
            </a:r>
            <a:r>
              <a:rPr lang="en-US" dirty="0" err="1">
                <a:latin typeface="Times New Roman" panose="02020603050405020304" pitchFamily="18" charset="0"/>
                <a:cs typeface="Times New Roman" panose="02020603050405020304" pitchFamily="18" charset="0"/>
              </a:rPr>
              <a:t>toate</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semnalele</a:t>
            </a:r>
            <a:r>
              <a:rPr lang="en-US" dirty="0">
                <a:latin typeface="Times New Roman" panose="02020603050405020304" pitchFamily="18" charset="0"/>
                <a:cs typeface="Times New Roman" panose="02020603050405020304" pitchFamily="18" charset="0"/>
              </a:rPr>
              <a:t> de control </a:t>
            </a:r>
            <a:r>
              <a:rPr lang="en-US" dirty="0" err="1">
                <a:latin typeface="Times New Roman" panose="02020603050405020304" pitchFamily="18" charset="0"/>
                <a:cs typeface="Times New Roman" panose="02020603050405020304" pitchFamily="18" charset="0"/>
              </a:rPr>
              <a:t>necesare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executiei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instructiunii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reprezentata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codul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operatiei</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Câmpul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adresa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operandului</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aplica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bufferului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adresare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 forma </a:t>
            </a:r>
            <a:r>
              <a:rPr lang="en-US" dirty="0" err="1" smtClean="0">
                <a:latin typeface="Times New Roman" panose="02020603050405020304" pitchFamily="18" charset="0"/>
                <a:cs typeface="Times New Roman" panose="02020603050405020304" pitchFamily="18" charset="0"/>
              </a:rPr>
              <a:t>adresa</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din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unde</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afla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operandul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necesar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operatiei</a:t>
            </a:r>
            <a:r>
              <a:rPr lang="en-US" dirty="0" smtClean="0">
                <a:latin typeface="Times New Roman" panose="02020603050405020304" pitchFamily="18" charset="0"/>
                <a:cs typeface="Times New Roman" panose="02020603050405020304" pitchFamily="18" charset="0"/>
              </a:rPr>
              <a:t>.</a:t>
            </a:r>
            <a:endParaRPr lang="x-none" dirty="0" smtClean="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5. </a:t>
            </a:r>
            <a:r>
              <a:rPr lang="en-US" b="1" dirty="0" err="1">
                <a:latin typeface="Times New Roman" panose="02020603050405020304" pitchFamily="18" charset="0"/>
                <a:cs typeface="Times New Roman" panose="02020603050405020304" pitchFamily="18" charset="0"/>
              </a:rPr>
              <a:t>Regi</a:t>
            </a:r>
            <a:r>
              <a:rPr lang="en-US" dirty="0" err="1">
                <a:latin typeface="Times New Roman" panose="02020603050405020304" pitchFamily="18" charset="0"/>
                <a:cs typeface="Times New Roman" panose="02020603050405020304" pitchFamily="18" charset="0"/>
              </a:rPr>
              <a:t>ş</a:t>
            </a:r>
            <a:r>
              <a:rPr lang="en-US" b="1" dirty="0" err="1">
                <a:latin typeface="Times New Roman" panose="02020603050405020304" pitchFamily="18" charset="0"/>
                <a:cs typeface="Times New Roman" panose="02020603050405020304" pitchFamily="18" charset="0"/>
              </a:rPr>
              <a:t>tri</a:t>
            </a:r>
            <a:r>
              <a:rPr lang="en-US" b="1" dirty="0">
                <a:latin typeface="Times New Roman" panose="02020603050405020304" pitchFamily="18" charset="0"/>
                <a:cs typeface="Times New Roman" panose="02020603050405020304" pitchFamily="18" charset="0"/>
              </a:rPr>
              <a:t> de tip </a:t>
            </a:r>
            <a:r>
              <a:rPr lang="en-US" b="1" dirty="0" err="1">
                <a:latin typeface="Times New Roman" panose="02020603050405020304" pitchFamily="18" charset="0"/>
                <a:cs typeface="Times New Roman" panose="02020603050405020304" pitchFamily="18" charset="0"/>
              </a:rPr>
              <a:t>acumulator</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Acesştia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regiştri</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structura</a:t>
            </a:r>
            <a:r>
              <a:rPr lang="en-US" dirty="0">
                <a:latin typeface="Times New Roman" panose="02020603050405020304" pitchFamily="18" charset="0"/>
                <a:cs typeface="Times New Roman" panose="02020603050405020304" pitchFamily="18" charset="0"/>
              </a:rPr>
              <a:t> µp, cu </a:t>
            </a:r>
            <a:r>
              <a:rPr lang="en-US" dirty="0" err="1">
                <a:latin typeface="Times New Roman" panose="02020603050405020304" pitchFamily="18" charset="0"/>
                <a:cs typeface="Times New Roman" panose="02020603050405020304" pitchFamily="18" charset="0"/>
              </a:rPr>
              <a:t>cea</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mai</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frecventa</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utilizare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acestia</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pătrează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operanzii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expresiilor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aritmetice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logice</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Rezultatul</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operaţiei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efectuate</a:t>
            </a:r>
            <a:r>
              <a:rPr lang="en-US" dirty="0" smtClean="0">
                <a:latin typeface="Times New Roman" panose="02020603050405020304" pitchFamily="18" charset="0"/>
                <a:cs typeface="Times New Roman" panose="02020603050405020304" pitchFamily="18" charset="0"/>
              </a:rPr>
              <a:t> de UAL se </a:t>
            </a:r>
            <a:r>
              <a:rPr lang="en-US" dirty="0" err="1" smtClean="0">
                <a:latin typeface="Times New Roman" panose="02020603050405020304" pitchFamily="18" charset="0"/>
                <a:cs typeface="Times New Roman" panose="02020603050405020304" pitchFamily="18" charset="0"/>
              </a:rPr>
              <a:t>depune</a:t>
            </a:r>
            <a:r>
              <a:rPr lang="en-US" dirty="0" smtClean="0">
                <a:latin typeface="Times New Roman" panose="02020603050405020304" pitchFamily="18" charset="0"/>
                <a:cs typeface="Times New Roman" panose="02020603050405020304" pitchFamily="18" charset="0"/>
              </a:rPr>
              <a:t> in </a:t>
            </a:r>
            <a:r>
              <a:rPr lang="en-US" dirty="0" err="1" smtClean="0">
                <a:latin typeface="Times New Roman" panose="02020603050405020304" pitchFamily="18" charset="0"/>
                <a:cs typeface="Times New Roman" panose="02020603050405020304" pitchFamily="18" charset="0"/>
              </a:rPr>
              <a:t>unul</a:t>
            </a:r>
            <a:r>
              <a:rPr lang="en-US" dirty="0" smtClean="0">
                <a:latin typeface="Times New Roman" panose="02020603050405020304" pitchFamily="18" charset="0"/>
                <a:cs typeface="Times New Roman" panose="02020603050405020304" pitchFamily="18" charset="0"/>
              </a:rPr>
              <a:t> din </a:t>
            </a:r>
            <a:r>
              <a:rPr lang="en-US" dirty="0" err="1" smtClean="0">
                <a:latin typeface="Times New Roman" panose="02020603050405020304" pitchFamily="18" charset="0"/>
                <a:cs typeface="Times New Roman" panose="02020603050405020304" pitchFamily="18" charset="0"/>
              </a:rPr>
              <a:t>registrii</a:t>
            </a:r>
            <a:r>
              <a:rPr lang="en-US" dirty="0" smtClean="0">
                <a:latin typeface="Times New Roman" panose="02020603050405020304" pitchFamily="18" charset="0"/>
                <a:cs typeface="Times New Roman" panose="02020603050405020304" pitchFamily="18" charset="0"/>
              </a:rPr>
              <a:t> de </a:t>
            </a:r>
            <a:r>
              <a:rPr lang="en-US" dirty="0" err="1" smtClean="0">
                <a:latin typeface="Times New Roman" panose="02020603050405020304" pitchFamily="18" charset="0"/>
                <a:cs typeface="Times New Roman" panose="02020603050405020304" pitchFamily="18" charset="0"/>
              </a:rPr>
              <a:t>intrare</a:t>
            </a:r>
            <a:r>
              <a:rPr lang="en-US" dirty="0" smtClean="0">
                <a:latin typeface="Times New Roman" panose="02020603050405020304" pitchFamily="18" charset="0"/>
                <a:cs typeface="Times New Roman" panose="02020603050405020304" pitchFamily="18" charset="0"/>
              </a:rPr>
              <a:t>,</a:t>
            </a:r>
            <a:br>
              <a:rPr lang="en-US" dirty="0" smtClean="0">
                <a:latin typeface="Times New Roman" panose="02020603050405020304" pitchFamily="18" charset="0"/>
                <a:cs typeface="Times New Roman" panose="02020603050405020304" pitchFamily="18" charset="0"/>
              </a:rPr>
            </a:br>
            <a:r>
              <a:rPr lang="en-US" dirty="0" err="1" smtClean="0">
                <a:latin typeface="Times New Roman" panose="02020603050405020304" pitchFamily="18" charset="0"/>
                <a:cs typeface="Times New Roman" panose="02020603050405020304" pitchFamily="18" charset="0"/>
              </a:rPr>
              <a:t>alterand</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continutul</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vechi</a:t>
            </a:r>
            <a:r>
              <a:rPr lang="en-US" dirty="0" smtClean="0">
                <a:latin typeface="Times New Roman" panose="02020603050405020304" pitchFamily="18" charset="0"/>
                <a:cs typeface="Times New Roman" panose="02020603050405020304" pitchFamily="18" charset="0"/>
              </a:rPr>
              <a:t> al </a:t>
            </a:r>
            <a:r>
              <a:rPr lang="en-US" dirty="0" err="1" smtClean="0">
                <a:latin typeface="Times New Roman" panose="02020603050405020304" pitchFamily="18" charset="0"/>
                <a:cs typeface="Times New Roman" panose="02020603050405020304" pitchFamily="18" charset="0"/>
              </a:rPr>
              <a:t>registrului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Microprocesorul</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permite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efectuarea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unor</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operatii</a:t>
            </a:r>
            <a:r>
              <a:rPr lang="en-US" dirty="0" smtClean="0">
                <a:latin typeface="Times New Roman" panose="02020603050405020304" pitchFamily="18" charset="0"/>
                <a:cs typeface="Times New Roman" panose="02020603050405020304" pitchFamily="18" charset="0"/>
              </a:rPr>
              <a:t> (cu un </a:t>
            </a:r>
            <a:r>
              <a:rPr lang="en-US" dirty="0" err="1" smtClean="0">
                <a:latin typeface="Times New Roman" panose="02020603050405020304" pitchFamily="18" charset="0"/>
                <a:cs typeface="Times New Roman" panose="02020603050405020304" pitchFamily="18" charset="0"/>
              </a:rPr>
              <a:t>singur</a:t>
            </a:r>
            <a:r>
              <a:rPr lang="en-US" dirty="0" smtClean="0">
                <a:latin typeface="Times New Roman" panose="02020603050405020304" pitchFamily="18" charset="0"/>
                <a:cs typeface="Times New Roman" panose="02020603050405020304" pitchFamily="18" charset="0"/>
              </a:rPr>
              <a:t> operand ) </a:t>
            </a:r>
            <a:r>
              <a:rPr lang="en-US" dirty="0" err="1" smtClean="0">
                <a:latin typeface="Times New Roman" panose="02020603050405020304" pitchFamily="18" charset="0"/>
                <a:cs typeface="Times New Roman" panose="02020603050405020304" pitchFamily="18" charset="0"/>
              </a:rPr>
              <a:t>folosind</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aceşti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regiştri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stergerea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acumulatorului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toti</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bitii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pusi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pe</a:t>
            </a:r>
            <a:r>
              <a:rPr lang="en-US" dirty="0" smtClean="0">
                <a:latin typeface="Times New Roman" panose="02020603050405020304" pitchFamily="18" charset="0"/>
                <a:cs typeface="Times New Roman" panose="02020603050405020304" pitchFamily="18" charset="0"/>
              </a:rPr>
              <a:t> 0), </a:t>
            </a:r>
            <a:r>
              <a:rPr lang="en-US" dirty="0" err="1" smtClean="0">
                <a:latin typeface="Times New Roman" panose="02020603050405020304" pitchFamily="18" charset="0"/>
                <a:cs typeface="Times New Roman" panose="02020603050405020304" pitchFamily="18" charset="0"/>
              </a:rPr>
              <a:t>inscrierea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tuturor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bitilor</a:t>
            </a:r>
            <a:r>
              <a:rPr lang="en-US" dirty="0" smtClean="0">
                <a:latin typeface="Times New Roman" panose="02020603050405020304" pitchFamily="18" charset="0"/>
                <a:cs typeface="Times New Roman" panose="02020603050405020304" pitchFamily="18" charset="0"/>
              </a:rPr>
              <a:t> cu </a:t>
            </a:r>
            <a:r>
              <a:rPr lang="en-US" dirty="0" err="1" smtClean="0">
                <a:latin typeface="Times New Roman" panose="02020603050405020304" pitchFamily="18" charset="0"/>
                <a:cs typeface="Times New Roman" panose="02020603050405020304" pitchFamily="18" charset="0"/>
              </a:rPr>
              <a:t>valoarea</a:t>
            </a:r>
            <a:r>
              <a:rPr lang="en-US" dirty="0" smtClean="0">
                <a:latin typeface="Times New Roman" panose="02020603050405020304" pitchFamily="18" charset="0"/>
                <a:cs typeface="Times New Roman" panose="02020603050405020304" pitchFamily="18" charset="0"/>
              </a:rPr>
              <a:t> 1 , </a:t>
            </a:r>
            <a:r>
              <a:rPr lang="en-US" dirty="0" err="1" smtClean="0">
                <a:latin typeface="Times New Roman" panose="02020603050405020304" pitchFamily="18" charset="0"/>
                <a:cs typeface="Times New Roman" panose="02020603050405020304" pitchFamily="18" charset="0"/>
              </a:rPr>
              <a:t>deplasarea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dreapta</a:t>
            </a:r>
            <a:r>
              <a:rPr lang="en-US" dirty="0" smtClean="0">
                <a:latin typeface="Times New Roman" panose="02020603050405020304" pitchFamily="18" charset="0"/>
                <a:cs typeface="Times New Roman" panose="02020603050405020304" pitchFamily="18" charset="0"/>
              </a:rPr>
              <a:t> , </a:t>
            </a:r>
            <a:r>
              <a:rPr lang="en-US" dirty="0" err="1" smtClean="0">
                <a:latin typeface="Times New Roman" panose="02020603050405020304" pitchFamily="18" charset="0"/>
                <a:cs typeface="Times New Roman" panose="02020603050405020304" pitchFamily="18" charset="0"/>
              </a:rPr>
              <a:t>stânga</a:t>
            </a:r>
            <a:r>
              <a:rPr lang="en-US" dirty="0" smtClean="0">
                <a:latin typeface="Times New Roman" panose="02020603050405020304" pitchFamily="18" charset="0"/>
                <a:cs typeface="Times New Roman" panose="02020603050405020304" pitchFamily="18" charset="0"/>
              </a:rPr>
              <a:t>,</a:t>
            </a:r>
            <a:br>
              <a:rPr lang="en-US" dirty="0" smtClean="0">
                <a:latin typeface="Times New Roman" panose="02020603050405020304" pitchFamily="18" charset="0"/>
                <a:cs typeface="Times New Roman" panose="02020603050405020304" pitchFamily="18" charset="0"/>
              </a:rPr>
            </a:br>
            <a:r>
              <a:rPr lang="en-US" dirty="0" err="1" smtClean="0">
                <a:latin typeface="Times New Roman" panose="02020603050405020304" pitchFamily="18" charset="0"/>
                <a:cs typeface="Times New Roman" panose="02020603050405020304" pitchFamily="18" charset="0"/>
              </a:rPr>
              <a:t>complementarea</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continutului</a:t>
            </a:r>
            <a:r>
              <a:rPr lang="en-US" dirty="0" smtClean="0">
                <a:latin typeface="Times New Roman" panose="02020603050405020304" pitchFamily="18" charset="0"/>
                <a:cs typeface="Times New Roman" panose="02020603050405020304" pitchFamily="18" charset="0"/>
              </a:rPr>
              <a:t> etc.</a:t>
            </a:r>
            <a:endParaRPr lang="x-none" dirty="0" smtClean="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6. </a:t>
            </a:r>
            <a:r>
              <a:rPr lang="en-US" b="1" dirty="0" err="1">
                <a:latin typeface="Times New Roman" panose="02020603050405020304" pitchFamily="18" charset="0"/>
                <a:cs typeface="Times New Roman" panose="02020603050405020304" pitchFamily="18" charset="0"/>
              </a:rPr>
              <a:t>Registrul</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indicatorilor</a:t>
            </a:r>
            <a:r>
              <a:rPr lang="en-US" b="1"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de </a:t>
            </a:r>
            <a:r>
              <a:rPr lang="en-US" b="1" dirty="0" err="1">
                <a:latin typeface="Times New Roman" panose="02020603050405020304" pitchFamily="18" charset="0"/>
                <a:cs typeface="Times New Roman" panose="02020603050405020304" pitchFamily="18" charset="0"/>
              </a:rPr>
              <a:t>conditii</a:t>
            </a:r>
            <a:r>
              <a:rPr lang="en-US" dirty="0" err="1">
                <a:latin typeface="Times New Roman" panose="02020603050405020304" pitchFamily="18" charset="0"/>
                <a:cs typeface="Times New Roman" panose="02020603050405020304" pitchFamily="18" charset="0"/>
              </a:rPr>
              <a:t>.Prin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aceastã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denumire</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intelege</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grup</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bistabile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flaguri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fanioane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asamblate</a:t>
            </a:r>
            <a:r>
              <a:rPr lang="en-US" dirty="0">
                <a:latin typeface="Times New Roman" panose="02020603050405020304" pitchFamily="18" charset="0"/>
                <a:cs typeface="Times New Roman" panose="02020603050405020304" pitchFamily="18" charset="0"/>
              </a:rPr>
              <a:t> sub forma </a:t>
            </a:r>
            <a:r>
              <a:rPr lang="en-US" dirty="0" err="1">
                <a:latin typeface="Times New Roman" panose="02020603050405020304" pitchFamily="18" charset="0"/>
                <a:cs typeface="Times New Roman" panose="02020603050405020304" pitchFamily="18" charset="0"/>
              </a:rPr>
              <a:t>unui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registru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citite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simultan</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vor</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genera </a:t>
            </a:r>
            <a:r>
              <a:rPr lang="en-US" dirty="0" err="1">
                <a:latin typeface="Times New Roman" panose="02020603050405020304" pitchFamily="18" charset="0"/>
                <a:cs typeface="Times New Roman" panose="02020603050405020304" pitchFamily="18" charset="0"/>
              </a:rPr>
              <a:t>împreuna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cuvântul</a:t>
            </a:r>
            <a:r>
              <a:rPr lang="en-US" dirty="0">
                <a:latin typeface="Times New Roman" panose="02020603050405020304" pitchFamily="18" charset="0"/>
                <a:cs typeface="Times New Roman" panose="02020603050405020304" pitchFamily="18" charset="0"/>
              </a:rPr>
              <a:t> de stare al </a:t>
            </a:r>
            <a:r>
              <a:rPr lang="en-US" dirty="0" err="1">
                <a:latin typeface="Times New Roman" panose="02020603050405020304" pitchFamily="18" charset="0"/>
                <a:cs typeface="Times New Roman" panose="02020603050405020304" pitchFamily="18" charset="0"/>
              </a:rPr>
              <a:t>programului</a:t>
            </a:r>
            <a:r>
              <a:rPr lang="en-US" dirty="0">
                <a:latin typeface="Times New Roman" panose="02020603050405020304" pitchFamily="18" charset="0"/>
                <a:cs typeface="Times New Roman" panose="02020603050405020304" pitchFamily="18" charset="0"/>
              </a:rPr>
              <a:t> PSW (Program Status Words).</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Bitii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cuvântului</a:t>
            </a:r>
            <a:r>
              <a:rPr lang="en-US" dirty="0">
                <a:latin typeface="Times New Roman" panose="02020603050405020304" pitchFamily="18" charset="0"/>
                <a:cs typeface="Times New Roman" panose="02020603050405020304" pitchFamily="18" charset="0"/>
              </a:rPr>
              <a:t> de stare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înscrisi</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valoarea</a:t>
            </a:r>
            <a:r>
              <a:rPr lang="en-US" dirty="0">
                <a:latin typeface="Times New Roman" panose="02020603050405020304" pitchFamily="18" charset="0"/>
                <a:cs typeface="Times New Roman" panose="02020603050405020304" pitchFamily="18" charset="0"/>
              </a:rPr>
              <a:t> 1 in </a:t>
            </a:r>
            <a:r>
              <a:rPr lang="en-US" dirty="0" err="1">
                <a:latin typeface="Times New Roman" panose="02020603050405020304" pitchFamily="18" charset="0"/>
                <a:cs typeface="Times New Roman" panose="02020603050405020304" pitchFamily="18" charset="0"/>
              </a:rPr>
              <a:t>urma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unor</a:t>
            </a:r>
            <a:r>
              <a:rPr lang="en-US" dirty="0">
                <a:latin typeface="Times New Roman" panose="02020603050405020304" pitchFamily="18" charset="0"/>
                <a:cs typeface="Times New Roman" panose="02020603050405020304" pitchFamily="18" charset="0"/>
              </a:rPr>
              <a:t> teste din </a:t>
            </a:r>
            <a:r>
              <a:rPr lang="en-US" dirty="0" err="1" smtClean="0">
                <a:latin typeface="Times New Roman" panose="02020603050405020304" pitchFamily="18" charset="0"/>
                <a:cs typeface="Times New Roman" panose="02020603050405020304" pitchFamily="18" charset="0"/>
              </a:rPr>
              <a:t>timpul</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executiei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operatiilor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aritmetice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logice</a:t>
            </a:r>
            <a:r>
              <a:rPr lang="en-US" dirty="0">
                <a:latin typeface="Times New Roman" panose="02020603050405020304" pitchFamily="18" charset="0"/>
                <a:cs typeface="Times New Roman" panose="02020603050405020304" pitchFamily="18" charset="0"/>
              </a:rPr>
              <a:t> ale </a:t>
            </a:r>
            <a:r>
              <a:rPr lang="en-US" dirty="0" err="1">
                <a:latin typeface="Times New Roman" panose="02020603050405020304" pitchFamily="18" charset="0"/>
                <a:cs typeface="Times New Roman" panose="02020603050405020304" pitchFamily="18" charset="0"/>
              </a:rPr>
              <a:t>programului</a:t>
            </a:r>
            <a:r>
              <a:rPr lang="en-US" dirty="0" smtClean="0">
                <a:latin typeface="Times New Roman" panose="02020603050405020304" pitchFamily="18" charset="0"/>
                <a:cs typeface="Times New Roman" panose="02020603050405020304" pitchFamily="18" charset="0"/>
              </a:rPr>
              <a:t>.</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Setul</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instructiuni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contine</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instructiuni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condiţionale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instructiunea</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execută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dacã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fanionul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respectiv</a:t>
            </a:r>
            <a:r>
              <a:rPr lang="en-US" dirty="0">
                <a:latin typeface="Times New Roman" panose="02020603050405020304" pitchFamily="18" charset="0"/>
                <a:cs typeface="Times New Roman" panose="02020603050405020304" pitchFamily="18" charset="0"/>
              </a:rPr>
              <a:t> e</a:t>
            </a: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setat</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instrucţiune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condiţională</a:t>
            </a:r>
            <a:r>
              <a:rPr lang="en-US" dirty="0">
                <a:latin typeface="Times New Roman" panose="02020603050405020304" pitchFamily="18" charset="0"/>
                <a:cs typeface="Times New Roman" panose="02020603050405020304" pitchFamily="18" charset="0"/>
              </a:rPr>
              <a:t> e </a:t>
            </a:r>
            <a:r>
              <a:rPr lang="en-US" dirty="0" err="1">
                <a:latin typeface="Times New Roman" panose="02020603050405020304" pitchFamily="18" charset="0"/>
                <a:cs typeface="Times New Roman" panose="02020603050405020304" pitchFamily="18" charset="0"/>
              </a:rPr>
              <a:t>utilizată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realizarea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ramificaţii</a:t>
            </a:r>
            <a:r>
              <a:rPr lang="en-US" dirty="0">
                <a:latin typeface="Times New Roman" panose="02020603050405020304" pitchFamily="18" charset="0"/>
                <a:cs typeface="Times New Roman" panose="02020603050405020304" pitchFamily="18" charset="0"/>
              </a:rPr>
              <a:t> (salt) </a:t>
            </a:r>
            <a:r>
              <a:rPr lang="en-US" dirty="0" smtClean="0">
                <a:latin typeface="Times New Roman" panose="02020603050405020304" pitchFamily="18" charset="0"/>
                <a:cs typeface="Times New Roman" panose="02020603050405020304" pitchFamily="18" charset="0"/>
              </a:rPr>
              <a:t>in</a:t>
            </a:r>
            <a:r>
              <a:rPr lang="x-none"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program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adică</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schimbă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succesiunea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citire</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ordinea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naturala</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a:t>
            </a:r>
            <a:r>
              <a:rPr lang="x-none"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instructiunilor</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de </a:t>
            </a:r>
            <a:r>
              <a:rPr lang="en-US" dirty="0" err="1">
                <a:latin typeface="Times New Roman" panose="02020603050405020304" pitchFamily="18" charset="0"/>
                <a:cs typeface="Times New Roman" panose="02020603050405020304" pitchFamily="18" charset="0"/>
              </a:rPr>
              <a:t>memorie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încarcarea</a:t>
            </a:r>
            <a:r>
              <a:rPr lang="en-US" dirty="0">
                <a:latin typeface="Times New Roman" panose="02020603050405020304" pitchFamily="18" charset="0"/>
                <a:cs typeface="Times New Roman" panose="02020603050405020304" pitchFamily="18" charset="0"/>
              </a:rPr>
              <a:t> PC cu o </a:t>
            </a:r>
            <a:r>
              <a:rPr lang="en-US" dirty="0" err="1">
                <a:latin typeface="Times New Roman" panose="02020603050405020304" pitchFamily="18" charset="0"/>
                <a:cs typeface="Times New Roman" panose="02020603050405020304" pitchFamily="18" charset="0"/>
              </a:rPr>
              <a:t>anumitã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adresă</a:t>
            </a:r>
            <a:r>
              <a:rPr lang="en-US" dirty="0">
                <a:latin typeface="Times New Roman" panose="02020603050405020304" pitchFamily="18" charset="0"/>
                <a:cs typeface="Times New Roman" panose="02020603050405020304" pitchFamily="18" charset="0"/>
              </a:rPr>
              <a:t> . </a:t>
            </a:r>
          </a:p>
        </p:txBody>
      </p:sp>
    </p:spTree>
    <p:extLst>
      <p:ext uri="{BB962C8B-B14F-4D97-AF65-F5344CB8AC3E}">
        <p14:creationId xmlns:p14="http://schemas.microsoft.com/office/powerpoint/2010/main" val="11613080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0"/>
            <a:ext cx="12113537" cy="2031325"/>
          </a:xfrm>
          <a:prstGeom prst="rect">
            <a:avLst/>
          </a:prstGeom>
        </p:spPr>
        <p:txBody>
          <a:bodyPr wrap="square">
            <a:spAutoFit/>
          </a:bodyPr>
          <a:lstStyle/>
          <a:p>
            <a:r>
              <a:rPr lang="en-US" b="1" dirty="0" err="1">
                <a:solidFill>
                  <a:srgbClr val="000000"/>
                </a:solidFill>
                <a:latin typeface="Times New Roman" panose="02020603050405020304" pitchFamily="18" charset="0"/>
                <a:cs typeface="Times New Roman" panose="02020603050405020304" pitchFamily="18" charset="0"/>
              </a:rPr>
              <a:t>Unitatea</a:t>
            </a:r>
            <a:r>
              <a:rPr lang="en-US" b="1" dirty="0">
                <a:solidFill>
                  <a:srgbClr val="000000"/>
                </a:solidFill>
                <a:latin typeface="Times New Roman" panose="02020603050405020304" pitchFamily="18" charset="0"/>
                <a:cs typeface="Times New Roman" panose="02020603050405020304" pitchFamily="18" charset="0"/>
              </a:rPr>
              <a:t> de control </a:t>
            </a:r>
            <a:r>
              <a:rPr lang="en-US" dirty="0">
                <a:solidFill>
                  <a:srgbClr val="000000"/>
                </a:solidFill>
                <a:latin typeface="Times New Roman" panose="02020603050405020304" pitchFamily="18" charset="0"/>
                <a:cs typeface="Times New Roman" panose="02020603050405020304" pitchFamily="18" charset="0"/>
              </a:rPr>
              <a:t>- e </a:t>
            </a:r>
            <a:r>
              <a:rPr lang="en-US" dirty="0" err="1">
                <a:solidFill>
                  <a:srgbClr val="000000"/>
                </a:solidFill>
                <a:latin typeface="Times New Roman" panose="02020603050405020304" pitchFamily="18" charset="0"/>
                <a:cs typeface="Times New Roman" panose="02020603050405020304" pitchFamily="18" charset="0"/>
              </a:rPr>
              <a:t>partea</a:t>
            </a:r>
            <a:r>
              <a:rPr lang="en-US" dirty="0">
                <a:solidFill>
                  <a:srgbClr val="000000"/>
                </a:solidFill>
                <a:latin typeface="Times New Roman" panose="02020603050405020304" pitchFamily="18" charset="0"/>
                <a:cs typeface="Times New Roman" panose="02020603050405020304" pitchFamily="18" charset="0"/>
              </a:rPr>
              <a:t> care </a:t>
            </a:r>
            <a:r>
              <a:rPr lang="en-US" dirty="0" err="1">
                <a:solidFill>
                  <a:srgbClr val="000000"/>
                </a:solidFill>
                <a:latin typeface="Times New Roman" panose="02020603050405020304" pitchFamily="18" charset="0"/>
                <a:cs typeface="Times New Roman" panose="02020603050405020304" pitchFamily="18" charset="0"/>
              </a:rPr>
              <a:t>supervizeaza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functionarea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corecta</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sistemului</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calcul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Comenzile</a:t>
            </a:r>
            <a:r>
              <a:rPr lang="en-US" dirty="0">
                <a:solidFill>
                  <a:srgbClr val="000000"/>
                </a:solidFill>
                <a:latin typeface="Times New Roman" panose="02020603050405020304" pitchFamily="18" charset="0"/>
                <a:cs typeface="Times New Roman" panose="02020603050405020304" pitchFamily="18" charset="0"/>
              </a:rPr>
              <a:t> generate de </a:t>
            </a:r>
            <a:r>
              <a:rPr lang="en-US" dirty="0" err="1">
                <a:solidFill>
                  <a:srgbClr val="000000"/>
                </a:solidFill>
                <a:latin typeface="Times New Roman" panose="02020603050405020304" pitchFamily="18" charset="0"/>
                <a:cs typeface="Times New Roman" panose="02020603050405020304" pitchFamily="18" charset="0"/>
              </a:rPr>
              <a:t>unitatea</a:t>
            </a:r>
            <a:r>
              <a:rPr lang="en-US" dirty="0">
                <a:solidFill>
                  <a:srgbClr val="000000"/>
                </a:solidFill>
                <a:latin typeface="Times New Roman" panose="02020603050405020304" pitchFamily="18" charset="0"/>
                <a:cs typeface="Times New Roman" panose="02020603050405020304" pitchFamily="18" charset="0"/>
              </a:rPr>
              <a:t> de control se </a:t>
            </a:r>
            <a:r>
              <a:rPr lang="en-US" dirty="0" err="1">
                <a:solidFill>
                  <a:srgbClr val="000000"/>
                </a:solidFill>
                <a:latin typeface="Times New Roman" panose="02020603050405020304" pitchFamily="18" charset="0"/>
                <a:cs typeface="Times New Roman" panose="02020603050405020304" pitchFamily="18" charset="0"/>
              </a:rPr>
              <a:t>obtin</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urma</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decodificarii</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instructiunilor</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cererilor</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intrerupere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primite</a:t>
            </a:r>
            <a:r>
              <a:rPr lang="en-US" dirty="0">
                <a:solidFill>
                  <a:srgbClr val="000000"/>
                </a:solidFill>
                <a:latin typeface="Times New Roman" panose="02020603050405020304" pitchFamily="18" charset="0"/>
                <a:cs typeface="Times New Roman" panose="02020603050405020304" pitchFamily="18" charset="0"/>
              </a:rPr>
              <a:t> de la </a:t>
            </a:r>
            <a:r>
              <a:rPr lang="en-US" dirty="0" err="1">
                <a:solidFill>
                  <a:srgbClr val="000000"/>
                </a:solidFill>
                <a:latin typeface="Times New Roman" panose="02020603050405020304" pitchFamily="18" charset="0"/>
                <a:cs typeface="Times New Roman" panose="02020603050405020304" pitchFamily="18" charset="0"/>
              </a:rPr>
              <a:t>elementele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microsistemului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a</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impulsului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ceas</a:t>
            </a:r>
            <a:r>
              <a:rPr lang="en-US" dirty="0" smtClean="0">
                <a:solidFill>
                  <a:srgbClr val="000000"/>
                </a:solidFill>
                <a:latin typeface="Times New Roman" panose="02020603050405020304" pitchFamily="18" charset="0"/>
                <a:cs typeface="Times New Roman" panose="02020603050405020304" pitchFamily="18" charset="0"/>
              </a:rPr>
              <a: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Modalitatile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implementare</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unitatii</a:t>
            </a:r>
            <a:r>
              <a:rPr lang="en-US" dirty="0">
                <a:solidFill>
                  <a:srgbClr val="000000"/>
                </a:solidFill>
                <a:latin typeface="Times New Roman" panose="02020603050405020304" pitchFamily="18" charset="0"/>
                <a:cs typeface="Times New Roman" panose="02020603050405020304" pitchFamily="18" charset="0"/>
              </a:rPr>
              <a:t> de control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microprogramare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reprezintă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microprograme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alcătuite</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din</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microinstructiuni</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cs typeface="Times New Roman" panose="02020603050405020304" pitchFamily="18" charset="0"/>
              </a:rPr>
              <a:t>inscrise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intr</a:t>
            </a:r>
            <a:r>
              <a:rPr lang="en-US" dirty="0">
                <a:solidFill>
                  <a:srgbClr val="000000"/>
                </a:solidFill>
                <a:latin typeface="Times New Roman" panose="02020603050405020304" pitchFamily="18" charset="0"/>
                <a:cs typeface="Times New Roman" panose="02020603050405020304" pitchFamily="18" charset="0"/>
              </a:rPr>
              <a:t>-o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speciala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executate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interpretare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Hardware – </a:t>
            </a:r>
            <a:r>
              <a:rPr lang="en-US" dirty="0" err="1">
                <a:solidFill>
                  <a:srgbClr val="000000"/>
                </a:solidFill>
                <a:latin typeface="Times New Roman" panose="02020603050405020304" pitchFamily="18" charset="0"/>
                <a:cs typeface="Times New Roman" panose="02020603050405020304" pitchFamily="18" charset="0"/>
              </a:rPr>
              <a:t>instructiunile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direct </a:t>
            </a:r>
            <a:r>
              <a:rPr lang="en-US" dirty="0" err="1">
                <a:solidFill>
                  <a:srgbClr val="000000"/>
                </a:solidFill>
                <a:latin typeface="Times New Roman" panose="02020603050405020304" pitchFamily="18" charset="0"/>
                <a:cs typeface="Times New Roman" panose="02020603050405020304" pitchFamily="18" charset="0"/>
              </a:rPr>
              <a:t>executate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harware</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spune</a:t>
            </a:r>
            <a:r>
              <a:rPr lang="en-US" dirty="0">
                <a:solidFill>
                  <a:srgbClr val="000000"/>
                </a:solidFill>
                <a:latin typeface="Times New Roman" panose="02020603050405020304" pitchFamily="18" charset="0"/>
                <a:cs typeface="Times New Roman" panose="02020603050405020304" pitchFamily="18" charset="0"/>
              </a:rPr>
              <a:t> ca </a:t>
            </a:r>
            <a:r>
              <a:rPr lang="en-US" dirty="0" err="1">
                <a:solidFill>
                  <a:srgbClr val="000000"/>
                </a:solidFill>
                <a:latin typeface="Times New Roman" panose="02020603050405020304" pitchFamily="18" charset="0"/>
                <a:cs typeface="Times New Roman" panose="02020603050405020304" pitchFamily="18" charset="0"/>
              </a:rPr>
              <a:t>unitatea</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comanda</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cablata</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p>
        </p:txBody>
      </p:sp>
      <p:sp>
        <p:nvSpPr>
          <p:cNvPr id="5" name="Прямоугольник 4"/>
          <p:cNvSpPr/>
          <p:nvPr/>
        </p:nvSpPr>
        <p:spPr>
          <a:xfrm>
            <a:off x="0" y="2121859"/>
            <a:ext cx="11959628" cy="3785652"/>
          </a:xfrm>
          <a:prstGeom prst="rect">
            <a:avLst/>
          </a:prstGeom>
        </p:spPr>
        <p:txBody>
          <a:bodyPr wrap="square">
            <a:spAutoFit/>
          </a:bodyPr>
          <a:lstStyle/>
          <a:p>
            <a:r>
              <a:rPr lang="en-US" sz="2400" b="1" dirty="0" err="1">
                <a:solidFill>
                  <a:srgbClr val="000000"/>
                </a:solidFill>
                <a:latin typeface="Times New Roman" panose="02020603050405020304" pitchFamily="18" charset="0"/>
                <a:cs typeface="Times New Roman" panose="02020603050405020304" pitchFamily="18" charset="0"/>
              </a:rPr>
              <a:t>Caracteristici</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arhitecturale</a:t>
            </a:r>
            <a:r>
              <a:rPr lang="en-US" sz="2400" b="1" dirty="0">
                <a:solidFill>
                  <a:srgbClr val="000000"/>
                </a:solidFill>
                <a:latin typeface="Times New Roman" panose="02020603050405020304" pitchFamily="18" charset="0"/>
                <a:cs typeface="Times New Roman" panose="02020603050405020304" pitchFamily="18" charset="0"/>
              </a:rPr>
              <a:t>.</a:t>
            </a:r>
            <a:br>
              <a:rPr lang="en-US" sz="2400" b="1"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Caracteristicile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ahitecturale</a:t>
            </a:r>
            <a:r>
              <a:rPr lang="en-US" dirty="0">
                <a:solidFill>
                  <a:srgbClr val="000000"/>
                </a:solidFill>
                <a:latin typeface="Times New Roman" panose="02020603050405020304" pitchFamily="18" charset="0"/>
                <a:cs typeface="Times New Roman" panose="02020603050405020304" pitchFamily="18" charset="0"/>
              </a:rPr>
              <a:t> cu </a:t>
            </a:r>
            <a:r>
              <a:rPr lang="en-US" dirty="0" err="1">
                <a:solidFill>
                  <a:srgbClr val="000000"/>
                </a:solidFill>
                <a:latin typeface="Times New Roman" panose="02020603050405020304" pitchFamily="18" charset="0"/>
                <a:cs typeface="Times New Roman" panose="02020603050405020304" pitchFamily="18" charset="0"/>
              </a:rPr>
              <a:t>cele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puternice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influenţe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asupra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eficienţei</a:t>
            </a:r>
            <a:r>
              <a:rPr lang="en-US" dirty="0">
                <a:solidFill>
                  <a:srgbClr val="000000"/>
                </a:solidFill>
                <a:latin typeface="Times New Roman" panose="02020603050405020304" pitchFamily="18" charset="0"/>
                <a:cs typeface="Times New Roman" panose="02020603050405020304" pitchFamily="18" charset="0"/>
              </a:rPr>
              <a:t> de </a:t>
            </a:r>
            <a:r>
              <a:rPr lang="en-US" dirty="0" err="1" smtClean="0">
                <a:solidFill>
                  <a:srgbClr val="000000"/>
                </a:solidFill>
                <a:latin typeface="Times New Roman" panose="02020603050405020304" pitchFamily="18" charset="0"/>
                <a:cs typeface="Times New Roman" panose="02020603050405020304" pitchFamily="18" charset="0"/>
              </a:rPr>
              <a:t>execuţie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a </a:t>
            </a:r>
            <a:r>
              <a:rPr lang="en-US" dirty="0" err="1">
                <a:solidFill>
                  <a:srgbClr val="000000"/>
                </a:solidFill>
                <a:latin typeface="Times New Roman" panose="02020603050405020304" pitchFamily="18" charset="0"/>
                <a:cs typeface="Times New Roman" panose="02020603050405020304" pitchFamily="18" charset="0"/>
              </a:rPr>
              <a:t>programelor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scrise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limbaje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nivel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înalt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i="1" dirty="0">
                <a:solidFill>
                  <a:srgbClr val="000000"/>
                </a:solidFill>
                <a:latin typeface="Times New Roman" panose="02020603050405020304" pitchFamily="18" charset="0"/>
                <a:cs typeface="Times New Roman" panose="02020603050405020304" pitchFamily="18" charset="0"/>
              </a:rPr>
              <a:t>:</a:t>
            </a:r>
            <a:br>
              <a:rPr lang="en-US" i="1"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tipurile</a:t>
            </a:r>
            <a:r>
              <a:rPr lang="en-US" i="1" dirty="0">
                <a:solidFill>
                  <a:srgbClr val="000000"/>
                </a:solidFill>
                <a:latin typeface="Times New Roman" panose="02020603050405020304" pitchFamily="18" charset="0"/>
                <a:cs typeface="Times New Roman" panose="02020603050405020304" pitchFamily="18" charset="0"/>
              </a:rPr>
              <a:t> de date </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deoarece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ele</a:t>
            </a:r>
            <a:r>
              <a:rPr lang="en-US" dirty="0">
                <a:solidFill>
                  <a:srgbClr val="000000"/>
                </a:solidFill>
                <a:latin typeface="Times New Roman" panose="02020603050405020304" pitchFamily="18" charset="0"/>
                <a:cs typeface="Times New Roman" panose="02020603050405020304" pitchFamily="18" charset="0"/>
              </a:rPr>
              <a:t> pot fi </a:t>
            </a:r>
            <a:r>
              <a:rPr lang="en-US" dirty="0" err="1">
                <a:solidFill>
                  <a:srgbClr val="000000"/>
                </a:solidFill>
                <a:latin typeface="Times New Roman" panose="02020603050405020304" pitchFamily="18" charset="0"/>
                <a:cs typeface="Times New Roman" panose="02020603050405020304" pitchFamily="18" charset="0"/>
              </a:rPr>
              <a:t>aceleaşi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cele</a:t>
            </a:r>
            <a:r>
              <a:rPr lang="en-US" dirty="0">
                <a:solidFill>
                  <a:srgbClr val="000000"/>
                </a:solidFill>
                <a:latin typeface="Times New Roman" panose="02020603050405020304" pitchFamily="18" charset="0"/>
                <a:cs typeface="Times New Roman" panose="02020603050405020304" pitchFamily="18" charset="0"/>
              </a:rPr>
              <a:t> ale </a:t>
            </a:r>
            <a:r>
              <a:rPr lang="en-US" dirty="0" err="1">
                <a:solidFill>
                  <a:srgbClr val="000000"/>
                </a:solidFill>
                <a:latin typeface="Times New Roman" panose="02020603050405020304" pitchFamily="18" charset="0"/>
                <a:cs typeface="Times New Roman" panose="02020603050405020304" pitchFamily="18" charset="0"/>
              </a:rPr>
              <a:t>maşinii</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modurile</a:t>
            </a:r>
            <a:r>
              <a:rPr lang="en-US" i="1" dirty="0">
                <a:solidFill>
                  <a:srgbClr val="000000"/>
                </a:solidFill>
                <a:latin typeface="Times New Roman" panose="02020603050405020304" pitchFamily="18" charset="0"/>
                <a:cs typeface="Times New Roman" panose="02020603050405020304" pitchFamily="18" charset="0"/>
              </a:rPr>
              <a:t> de </a:t>
            </a:r>
            <a:r>
              <a:rPr lang="en-US" i="1" dirty="0" err="1">
                <a:solidFill>
                  <a:srgbClr val="000000"/>
                </a:solidFill>
                <a:latin typeface="Times New Roman" panose="02020603050405020304" pitchFamily="18" charset="0"/>
                <a:cs typeface="Times New Roman" panose="02020603050405020304" pitchFamily="18" charset="0"/>
              </a:rPr>
              <a:t>adresare</a:t>
            </a:r>
            <a:r>
              <a:rPr lang="en-US" i="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definesc</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mecanismul</a:t>
            </a:r>
            <a:r>
              <a:rPr lang="en-US" dirty="0">
                <a:solidFill>
                  <a:srgbClr val="000000"/>
                </a:solidFill>
                <a:latin typeface="Times New Roman" panose="02020603050405020304" pitchFamily="18" charset="0"/>
                <a:cs typeface="Times New Roman" panose="02020603050405020304" pitchFamily="18" charset="0"/>
              </a:rPr>
              <a:t> de access la date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pot fi </a:t>
            </a:r>
            <a:r>
              <a:rPr lang="en-US" dirty="0" err="1" smtClean="0">
                <a:solidFill>
                  <a:srgbClr val="000000"/>
                </a:solidFill>
                <a:latin typeface="Times New Roman" panose="02020603050405020304" pitchFamily="18" charset="0"/>
                <a:cs typeface="Times New Roman" panose="02020603050405020304" pitchFamily="18" charset="0"/>
              </a:rPr>
              <a:t>utilizate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eficient</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reprezentarea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structurilor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complexe</a:t>
            </a:r>
            <a:r>
              <a:rPr lang="en-US" dirty="0">
                <a:solidFill>
                  <a:srgbClr val="000000"/>
                </a:solidFill>
                <a:latin typeface="Times New Roman" panose="02020603050405020304" pitchFamily="18" charset="0"/>
                <a:cs typeface="Times New Roman" panose="02020603050405020304" pitchFamily="18" charset="0"/>
              </a:rPr>
              <a:t> de date</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setul</a:t>
            </a:r>
            <a:r>
              <a:rPr lang="en-US" i="1" dirty="0">
                <a:solidFill>
                  <a:srgbClr val="000000"/>
                </a:solidFill>
                <a:latin typeface="Times New Roman" panose="02020603050405020304" pitchFamily="18" charset="0"/>
                <a:cs typeface="Times New Roman" panose="02020603050405020304" pitchFamily="18" charset="0"/>
              </a:rPr>
              <a:t> de </a:t>
            </a:r>
            <a:r>
              <a:rPr lang="en-US" i="1" dirty="0" err="1">
                <a:solidFill>
                  <a:srgbClr val="000000"/>
                </a:solidFill>
                <a:latin typeface="Times New Roman" panose="02020603050405020304" pitchFamily="18" charset="0"/>
                <a:cs typeface="Times New Roman" panose="02020603050405020304" pitchFamily="18" charset="0"/>
              </a:rPr>
              <a:t>instruc</a:t>
            </a:r>
            <a:r>
              <a:rPr lang="en-US" dirty="0" err="1">
                <a:solidFill>
                  <a:srgbClr val="000000"/>
                </a:solidFill>
                <a:latin typeface="Times New Roman" panose="02020603050405020304" pitchFamily="18" charset="0"/>
                <a:cs typeface="Times New Roman" panose="02020603050405020304" pitchFamily="18" charset="0"/>
              </a:rPr>
              <a:t>ţ</a:t>
            </a:r>
            <a:r>
              <a:rPr lang="en-US" i="1" dirty="0" err="1">
                <a:solidFill>
                  <a:srgbClr val="000000"/>
                </a:solidFill>
                <a:latin typeface="Times New Roman" panose="02020603050405020304" pitchFamily="18" charset="0"/>
                <a:cs typeface="Times New Roman" panose="02020603050405020304" pitchFamily="18" charset="0"/>
              </a:rPr>
              <a:t>iuni</a:t>
            </a:r>
            <a:r>
              <a:rPr lang="en-US" i="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reflectă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operaţiile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tipice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cerute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execuţia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programului</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Alte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caracteristici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arhitecturale</a:t>
            </a:r>
            <a:r>
              <a:rPr lang="en-US" dirty="0">
                <a:solidFill>
                  <a:srgbClr val="000000"/>
                </a:solidFill>
                <a:latin typeface="Times New Roman" panose="02020603050405020304" pitchFamily="18" charset="0"/>
                <a:cs typeface="Times New Roman" panose="02020603050405020304" pitchFamily="18" charset="0"/>
              </a:rPr>
              <a:t> ale </a:t>
            </a:r>
            <a:r>
              <a:rPr lang="en-US" dirty="0" err="1">
                <a:solidFill>
                  <a:srgbClr val="000000"/>
                </a:solidFill>
                <a:latin typeface="Times New Roman" panose="02020603050405020304" pitchFamily="18" charset="0"/>
                <a:cs typeface="Times New Roman" panose="02020603050405020304" pitchFamily="18" charset="0"/>
              </a:rPr>
              <a:t>microprocesoarelor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organizarea</a:t>
            </a:r>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registrelor</a:t>
            </a:r>
            <a:r>
              <a:rPr lang="en-US" i="1" dirty="0">
                <a:solidFill>
                  <a:srgbClr val="000000"/>
                </a:solidFill>
                <a:latin typeface="Times New Roman" panose="02020603050405020304" pitchFamily="18" charset="0"/>
                <a:cs typeface="Times New Roman" panose="02020603050405020304" pitchFamily="18" charset="0"/>
              </a:rPr>
              <a:t/>
            </a:r>
            <a:br>
              <a:rPr lang="en-US" i="1"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aritmetica</a:t>
            </a:r>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numerelor</a:t>
            </a:r>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în</a:t>
            </a:r>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virgul</a:t>
            </a:r>
            <a:r>
              <a:rPr lang="en-US" dirty="0" err="1">
                <a:solidFill>
                  <a:srgbClr val="000000"/>
                </a:solidFill>
                <a:latin typeface="Times New Roman" panose="02020603050405020304" pitchFamily="18" charset="0"/>
                <a:cs typeface="Times New Roman" panose="02020603050405020304" pitchFamily="18" charset="0"/>
              </a:rPr>
              <a:t>ă</a:t>
            </a:r>
            <a:r>
              <a:rPr lang="en-US"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mobil</a:t>
            </a:r>
            <a:r>
              <a:rPr lang="en-US" dirty="0" err="1">
                <a:solidFill>
                  <a:srgbClr val="000000"/>
                </a:solidFill>
                <a:latin typeface="Times New Roman" panose="02020603050405020304" pitchFamily="18" charset="0"/>
                <a:cs typeface="Times New Roman" panose="02020603050405020304" pitchFamily="18" charset="0"/>
              </a:rPr>
              <a:t>ă</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întreruperi</a:t>
            </a:r>
            <a:r>
              <a:rPr lang="en-US" i="1"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a:t>
            </a:r>
            <a:r>
              <a:rPr lang="en-US" i="1" dirty="0" err="1">
                <a:solidFill>
                  <a:srgbClr val="000000"/>
                </a:solidFill>
                <a:latin typeface="Times New Roman" panose="02020603050405020304" pitchFamily="18" charset="0"/>
                <a:cs typeface="Times New Roman" panose="02020603050405020304" pitchFamily="18" charset="0"/>
              </a:rPr>
              <a:t>i</a:t>
            </a:r>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capcane</a:t>
            </a:r>
            <a:r>
              <a:rPr lang="en-US" i="1" dirty="0">
                <a:solidFill>
                  <a:srgbClr val="000000"/>
                </a:solidFill>
                <a:latin typeface="Times New Roman" panose="02020603050405020304" pitchFamily="18" charset="0"/>
                <a:cs typeface="Times New Roman" panose="02020603050405020304" pitchFamily="18" charset="0"/>
              </a:rPr>
              <a:t/>
            </a:r>
            <a:br>
              <a:rPr lang="en-US" i="1"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mijloace</a:t>
            </a:r>
            <a:r>
              <a:rPr lang="en-US" i="1" dirty="0">
                <a:solidFill>
                  <a:srgbClr val="000000"/>
                </a:solidFill>
                <a:latin typeface="Times New Roman" panose="02020603050405020304" pitchFamily="18" charset="0"/>
                <a:cs typeface="Times New Roman" panose="02020603050405020304" pitchFamily="18" charset="0"/>
              </a:rPr>
              <a:t> de </a:t>
            </a:r>
            <a:r>
              <a:rPr lang="en-US" i="1" dirty="0" err="1">
                <a:solidFill>
                  <a:srgbClr val="000000"/>
                </a:solidFill>
                <a:latin typeface="Times New Roman" panose="02020603050405020304" pitchFamily="18" charset="0"/>
                <a:cs typeface="Times New Roman" panose="02020603050405020304" pitchFamily="18" charset="0"/>
              </a:rPr>
              <a:t>depanare</a:t>
            </a:r>
            <a:r>
              <a:rPr lang="en-US" i="1"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6194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68850"/>
            <a:ext cx="12192000" cy="6247864"/>
          </a:xfrm>
          <a:prstGeom prst="rect">
            <a:avLst/>
          </a:prstGeom>
        </p:spPr>
        <p:txBody>
          <a:bodyPr wrap="square">
            <a:spAutoFit/>
          </a:bodyPr>
          <a:lstStyle/>
          <a:p>
            <a:pPr lvl="0" algn="just">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Schema generală a unui microprocesor </a:t>
            </a:r>
            <a:r>
              <a:rPr lang="ro-RO"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8086 Modelul programatorului de asembler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449580" algn="just">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Microprocesorul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8086 are două componente: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449580"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execuţie (UE);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449580"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interfaţă cu bus-urile(UI)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Structura acestui microprocesor este de tip pipeline, adică este o structură în bandă de asamblare cu două segmente: UE şi 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 decodifică instrucţiunile numerice, elaborează comenzi interne pentru efectuarea calculelor şi comenzi externe către cea de-a doua unitate. UE conţine 8 locaţii de memorie internă numite registre de uz general.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UI calculează adresele de memorie şi de intrare/ieşire, transferă datele între UE şi memorie, între UE şi I/O şi transferă către UE codurile numerice ale instrucţiunilor citite în memorie.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Cele două segmente efectuează autonom secvenţe de operaţii proprii, transferându-şi în acelaşi timp informaţii. Secvenţele de operaţii efectuate de cele două unităţi ale microprocesorului pentru a executa instrucţiunile se numesc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cicluri de instrucţiune,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pentru UE şi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cicluri maşină de bus,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pentru 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a)Structura UE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are componentele: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aritmetică-logică (UAL), în engleză Arithmetic-Logic Unity (ALU), care execută operaţii aritmetice şi logice, deplasări  şi rotaţii.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temporare (RT), care preiau operanzii de pe bus-ul intern şi îi oferă unităţii UAL. Împreună cu UAL formează un automat.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-Registrul de flaguri, F, care conţine indicatorii de stare ALU ai ultimei operaţii; registrul este actualizat de către ALU.</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-Blocul de comandă, care decodifică codul instrucţiunii curente, preluată din coada de aşteptare Q, execută operaţia şi elaborează comenzi externe pentru 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 este complet separată de exterior, toate sarcinile privind transferul cu exteriorul revenind UI-ului.</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7417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a:extLst>
              <a:ext uri="{28A0092B-C50C-407E-A947-70E740481C1C}">
                <a14:useLocalDpi xmlns:a14="http://schemas.microsoft.com/office/drawing/2010/main" val="0"/>
              </a:ext>
            </a:extLst>
          </a:blip>
          <a:srcRect/>
          <a:stretch>
            <a:fillRect/>
          </a:stretch>
        </p:blipFill>
        <p:spPr bwMode="auto">
          <a:xfrm>
            <a:off x="152446" y="-1"/>
            <a:ext cx="5967697" cy="6864645"/>
          </a:xfrm>
          <a:prstGeom prst="rect">
            <a:avLst/>
          </a:prstGeom>
          <a:noFill/>
          <a:ln>
            <a:noFill/>
          </a:ln>
        </p:spPr>
      </p:pic>
      <p:sp>
        <p:nvSpPr>
          <p:cNvPr id="5" name="Прямоугольник 4"/>
          <p:cNvSpPr/>
          <p:nvPr/>
        </p:nvSpPr>
        <p:spPr>
          <a:xfrm>
            <a:off x="6120143" y="62167"/>
            <a:ext cx="5993394" cy="6186309"/>
          </a:xfrm>
          <a:prstGeom prst="rect">
            <a:avLst/>
          </a:prstGeom>
        </p:spPr>
        <p:txBody>
          <a:bodyPr wrap="square">
            <a:spAutoFit/>
          </a:bodyPr>
          <a:lstStyle/>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b)Structura 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UI  conţine componentele date în continuare.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1)Blocul de interfaţă între bus-uri, care face transferurile UE.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Are următoarele cicluri: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cicluri de scriere memorie sau I/E (UC→MEM , I/E)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cicluri de citire memorie  sau   I/E (UC←MEM , I/E)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2)Coada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 aşteptare a codurilor de instrucţiuni (Q), care: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este încărcată  de către UI cu coduri de instrucţiune, numai  în momentele de timp când UE nu are transferuri de date;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este inactivă dacă este plină sau se cer transferuri pe bus;</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este ştearsă complet dacă instrucţiunea este de salt.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90170" algn="just">
              <a:spcAft>
                <a:spcPts val="0"/>
              </a:spcAft>
            </a:pPr>
            <a:endPar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90170" algn="just">
              <a:spcAft>
                <a:spcPts val="0"/>
              </a:spcAft>
            </a:pP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3)Blocul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 calcul al adreselor fizice, care include: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90170" algn="just">
              <a:spcAft>
                <a:spcPts val="0"/>
              </a:spcAft>
            </a:pP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de segment ce conţin componenta segment a adresei locaţiei de memorie accesată;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90170" algn="just">
              <a:spcAft>
                <a:spcPts val="0"/>
              </a:spcAft>
            </a:pP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registrul indicator al instrucţiunii curente (IP) cu componenta offset a adresei instrucţiunii curente;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r>
              <a:rPr lang="ro-RO" dirty="0" smtClean="0">
                <a:solidFill>
                  <a:srgbClr val="000000"/>
                </a:solidFill>
                <a:latin typeface="Times New Roman" panose="02020603050405020304" pitchFamily="18" charset="0"/>
                <a:ea typeface="Times New Roman" panose="02020603050405020304" pitchFamily="18" charset="0"/>
              </a:rPr>
              <a:t>-</a:t>
            </a:r>
            <a:r>
              <a:rPr lang="ro-RO" dirty="0">
                <a:solidFill>
                  <a:srgbClr val="000000"/>
                </a:solidFill>
                <a:latin typeface="Times New Roman" panose="02020603050405020304" pitchFamily="18" charset="0"/>
                <a:ea typeface="Times New Roman" panose="02020603050405020304" pitchFamily="18" charset="0"/>
              </a:rPr>
              <a:t>unitate de deplasare-adunare pentru calculul adresei fizice din componentele segment şi offset </a:t>
            </a:r>
            <a:endParaRPr lang="en-US" dirty="0"/>
          </a:p>
        </p:txBody>
      </p:sp>
    </p:spTree>
    <p:extLst>
      <p:ext uri="{BB962C8B-B14F-4D97-AF65-F5344CB8AC3E}">
        <p14:creationId xmlns:p14="http://schemas.microsoft.com/office/powerpoint/2010/main" val="21686156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2427" y="0"/>
            <a:ext cx="11950575" cy="5447645"/>
          </a:xfrm>
          <a:prstGeom prst="rect">
            <a:avLst/>
          </a:prstGeom>
        </p:spPr>
        <p:txBody>
          <a:bodyPr wrap="square">
            <a:spAutoFit/>
          </a:bodyPr>
          <a:lstStyle/>
          <a:p>
            <a:r>
              <a:rPr lang="en-US" sz="2400" b="1" dirty="0" err="1">
                <a:solidFill>
                  <a:srgbClr val="000000"/>
                </a:solidFill>
                <a:latin typeface="Times New Roman" panose="02020603050405020304" pitchFamily="18" charset="0"/>
                <a:cs typeface="Times New Roman" panose="02020603050405020304" pitchFamily="18" charset="0"/>
              </a:rPr>
              <a:t>Ciclul</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instruc</a:t>
            </a:r>
            <a:r>
              <a:rPr lang="en-US" sz="2400" dirty="0" err="1">
                <a:solidFill>
                  <a:srgbClr val="000000"/>
                </a:solidFill>
                <a:latin typeface="Times New Roman" panose="02020603050405020304" pitchFamily="18" charset="0"/>
                <a:cs typeface="Times New Roman" panose="02020603050405020304" pitchFamily="18" charset="0"/>
              </a:rPr>
              <a:t>ţ</a:t>
            </a:r>
            <a:r>
              <a:rPr lang="en-US" sz="2400" b="1" dirty="0" err="1">
                <a:solidFill>
                  <a:srgbClr val="000000"/>
                </a:solidFill>
                <a:latin typeface="Times New Roman" panose="02020603050405020304" pitchFamily="18" charset="0"/>
                <a:cs typeface="Times New Roman" panose="02020603050405020304" pitchFamily="18" charset="0"/>
              </a:rPr>
              <a:t>iune</a:t>
            </a:r>
            <a:r>
              <a:rPr lang="en-US" sz="2400" b="1" dirty="0">
                <a:solidFill>
                  <a:srgbClr val="000000"/>
                </a:solidFill>
                <a:latin typeface="Times New Roman" panose="02020603050405020304" pitchFamily="18" charset="0"/>
                <a:cs typeface="Times New Roman" panose="02020603050405020304" pitchFamily="18" charset="0"/>
              </a:rPr>
              <a:t/>
            </a:r>
            <a:br>
              <a:rPr lang="en-US" sz="2400" b="1"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Executia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instructiunilor</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realizeaza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intr</a:t>
            </a:r>
            <a:r>
              <a:rPr lang="en-US" dirty="0">
                <a:solidFill>
                  <a:srgbClr val="000000"/>
                </a:solidFill>
                <a:latin typeface="Times New Roman" panose="02020603050405020304" pitchFamily="18" charset="0"/>
                <a:cs typeface="Times New Roman" panose="02020603050405020304" pitchFamily="18" charset="0"/>
              </a:rPr>
              <a:t>-o </a:t>
            </a:r>
            <a:r>
              <a:rPr lang="en-US" dirty="0" err="1">
                <a:solidFill>
                  <a:srgbClr val="000000"/>
                </a:solidFill>
                <a:latin typeface="Times New Roman" panose="02020603050405020304" pitchFamily="18" charset="0"/>
                <a:cs typeface="Times New Roman" panose="02020603050405020304" pitchFamily="18" charset="0"/>
              </a:rPr>
              <a:t>secventa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pasi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numita</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ciclu</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instructiune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Un </a:t>
            </a:r>
            <a:r>
              <a:rPr lang="en-US" dirty="0" err="1">
                <a:solidFill>
                  <a:srgbClr val="000000"/>
                </a:solidFill>
                <a:latin typeface="Times New Roman" panose="02020603050405020304" pitchFamily="18" charset="0"/>
                <a:cs typeface="Times New Roman" panose="02020603050405020304" pitchFamily="18" charset="0"/>
              </a:rPr>
              <a:t>ciclu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compus</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multe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cicluri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masina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Ciclul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esential</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in</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functionarea</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oricarei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ciclul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extrage-decodifica-executa</a:t>
            </a:r>
            <a:r>
              <a:rPr lang="en-US" dirty="0">
                <a:solidFill>
                  <a:srgbClr val="000000"/>
                </a:solidFill>
                <a:latin typeface="Times New Roman" panose="02020603050405020304" pitchFamily="18" charset="0"/>
                <a:cs typeface="Times New Roman" panose="02020603050405020304" pitchFamily="18" charset="0"/>
              </a:rPr>
              <a:t> (fetch-</a:t>
            </a:r>
            <a:r>
              <a:rPr lang="en-US" dirty="0" err="1">
                <a:solidFill>
                  <a:srgbClr val="000000"/>
                </a:solidFill>
                <a:latin typeface="Times New Roman" panose="02020603050405020304" pitchFamily="18" charset="0"/>
                <a:cs typeface="Times New Roman" panose="02020603050405020304" pitchFamily="18" charset="0"/>
              </a:rPr>
              <a:t>decodeexecute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Secventa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pasi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urmatoarea</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1. Se </a:t>
            </a:r>
            <a:r>
              <a:rPr lang="en-US" dirty="0" err="1">
                <a:solidFill>
                  <a:srgbClr val="000000"/>
                </a:solidFill>
                <a:latin typeface="Times New Roman" panose="02020603050405020304" pitchFamily="18" charset="0"/>
                <a:cs typeface="Times New Roman" panose="02020603050405020304" pitchFamily="18" charset="0"/>
              </a:rPr>
              <a:t>transfera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urmatoare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indicata</a:t>
            </a:r>
            <a:r>
              <a:rPr lang="en-US" dirty="0">
                <a:solidFill>
                  <a:srgbClr val="000000"/>
                </a:solidFill>
                <a:latin typeface="Times New Roman" panose="02020603050405020304" pitchFamily="18" charset="0"/>
                <a:cs typeface="Times New Roman" panose="02020603050405020304" pitchFamily="18" charset="0"/>
              </a:rPr>
              <a:t> de PC) in </a:t>
            </a:r>
            <a:r>
              <a:rPr lang="en-US" dirty="0" err="1">
                <a:solidFill>
                  <a:srgbClr val="000000"/>
                </a:solidFill>
                <a:latin typeface="Times New Roman" panose="02020603050405020304" pitchFamily="18" charset="0"/>
                <a:cs typeface="Times New Roman" panose="02020603050405020304" pitchFamily="18" charset="0"/>
              </a:rPr>
              <a:t>registrul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instructiuni</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2. Se </a:t>
            </a:r>
            <a:r>
              <a:rPr lang="en-US" dirty="0" err="1">
                <a:solidFill>
                  <a:srgbClr val="000000"/>
                </a:solidFill>
                <a:latin typeface="Times New Roman" panose="02020603050405020304" pitchFamily="18" charset="0"/>
                <a:cs typeface="Times New Roman" panose="02020603050405020304" pitchFamily="18" charset="0"/>
              </a:rPr>
              <a:t>schimba</a:t>
            </a:r>
            <a:r>
              <a:rPr lang="en-US" dirty="0">
                <a:solidFill>
                  <a:srgbClr val="000000"/>
                </a:solidFill>
                <a:latin typeface="Times New Roman" panose="02020603050405020304" pitchFamily="18" charset="0"/>
                <a:cs typeface="Times New Roman" panose="02020603050405020304" pitchFamily="18" charset="0"/>
              </a:rPr>
              <a:t> PC </a:t>
            </a:r>
            <a:r>
              <a:rPr lang="en-US" dirty="0" err="1">
                <a:solidFill>
                  <a:srgbClr val="000000"/>
                </a:solidFill>
                <a:latin typeface="Times New Roman" panose="02020603050405020304" pitchFamily="18" charset="0"/>
                <a:cs typeface="Times New Roman" panose="02020603050405020304" pitchFamily="18" charset="0"/>
              </a:rPr>
              <a:t>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contina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urmatoarei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executat</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3. Se </a:t>
            </a:r>
            <a:r>
              <a:rPr lang="en-US" dirty="0" err="1">
                <a:solidFill>
                  <a:srgbClr val="000000"/>
                </a:solidFill>
                <a:latin typeface="Times New Roman" panose="02020603050405020304" pitchFamily="18" charset="0"/>
                <a:cs typeface="Times New Roman" panose="02020603050405020304" pitchFamily="18" charset="0"/>
              </a:rPr>
              <a:t>determina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timpul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extrase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4. </a:t>
            </a:r>
            <a:r>
              <a:rPr lang="en-US" dirty="0" err="1">
                <a:solidFill>
                  <a:srgbClr val="000000"/>
                </a:solidFill>
                <a:latin typeface="Times New Roman" panose="02020603050405020304" pitchFamily="18" charset="0"/>
                <a:cs typeface="Times New Roman" panose="02020603050405020304" pitchFamily="18" charset="0"/>
              </a:rPr>
              <a:t>Daca</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instructiune</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foloseste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continutul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locatii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gaseste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5. Se </a:t>
            </a:r>
            <a:r>
              <a:rPr lang="en-US" dirty="0" err="1">
                <a:solidFill>
                  <a:srgbClr val="000000"/>
                </a:solidFill>
                <a:latin typeface="Times New Roman" panose="02020603050405020304" pitchFamily="18" charset="0"/>
                <a:cs typeface="Times New Roman" panose="02020603050405020304" pitchFamily="18" charset="0"/>
              </a:rPr>
              <a:t>executa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instructiunea</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interpretare</a:t>
            </a:r>
            <a:r>
              <a:rPr lang="en-US" dirty="0">
                <a:solidFill>
                  <a:srgbClr val="000000"/>
                </a:solidFill>
                <a:latin typeface="Times New Roman" panose="02020603050405020304" pitchFamily="18" charset="0"/>
                <a:cs typeface="Times New Roman" panose="02020603050405020304" pitchFamily="18" charset="0"/>
              </a:rPr>
              <a:t> - microprogram – care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continut</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memorii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rapide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numai</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pentru</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citire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numite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memorii</a:t>
            </a:r>
            <a:r>
              <a:rPr lang="en-US" dirty="0">
                <a:solidFill>
                  <a:srgbClr val="000000"/>
                </a:solidFill>
                <a:latin typeface="Times New Roman" panose="02020603050405020304" pitchFamily="18" charset="0"/>
                <a:cs typeface="Times New Roman" panose="02020603050405020304" pitchFamily="18" charset="0"/>
              </a:rPr>
              <a:t> de control in care se </a:t>
            </a:r>
            <a:r>
              <a:rPr lang="en-US" dirty="0" err="1">
                <a:solidFill>
                  <a:srgbClr val="000000"/>
                </a:solidFill>
                <a:latin typeface="Times New Roman" panose="02020603050405020304" pitchFamily="18" charset="0"/>
                <a:cs typeface="Times New Roman" panose="02020603050405020304" pitchFamily="18" charset="0"/>
              </a:rPr>
              <a:t>stocheaza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microinstructiunile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direct de </a:t>
            </a:r>
            <a:r>
              <a:rPr lang="en-US" dirty="0" err="1">
                <a:solidFill>
                  <a:srgbClr val="000000"/>
                </a:solidFill>
                <a:latin typeface="Times New Roman" panose="02020603050405020304" pitchFamily="18" charset="0"/>
                <a:cs typeface="Times New Roman" panose="02020603050405020304" pitchFamily="18" charset="0"/>
              </a:rPr>
              <a:t>catre</a:t>
            </a:r>
            <a:r>
              <a:rPr lang="en-US" dirty="0">
                <a:solidFill>
                  <a:srgbClr val="000000"/>
                </a:solidFill>
                <a:latin typeface="Times New Roman" panose="02020603050405020304" pitchFamily="18" charset="0"/>
                <a:cs typeface="Times New Roman" panose="02020603050405020304" pitchFamily="18" charset="0"/>
              </a:rPr>
              <a:t> hardware (</a:t>
            </a:r>
            <a:r>
              <a:rPr lang="en-US" dirty="0" err="1">
                <a:solidFill>
                  <a:srgbClr val="000000"/>
                </a:solidFill>
                <a:latin typeface="Times New Roman" panose="02020603050405020304" pitchFamily="18" charset="0"/>
                <a:cs typeface="Times New Roman" panose="02020603050405020304" pitchFamily="18" charset="0"/>
              </a:rPr>
              <a:t>cablat</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6. Se </a:t>
            </a:r>
            <a:r>
              <a:rPr lang="en-US" dirty="0" err="1">
                <a:solidFill>
                  <a:srgbClr val="000000"/>
                </a:solidFill>
                <a:latin typeface="Times New Roman" panose="02020603050405020304" pitchFamily="18" charset="0"/>
                <a:cs typeface="Times New Roman" panose="02020603050405020304" pitchFamily="18" charset="0"/>
              </a:rPr>
              <a:t>reia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pasul</a:t>
            </a:r>
            <a:r>
              <a:rPr lang="en-US" dirty="0">
                <a:solidFill>
                  <a:srgbClr val="000000"/>
                </a:solidFill>
                <a:latin typeface="Times New Roman" panose="02020603050405020304" pitchFamily="18" charset="0"/>
                <a:cs typeface="Times New Roman" panose="02020603050405020304" pitchFamily="18" charset="0"/>
              </a:rPr>
              <a:t> 1.</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Microprocesorul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alte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cicluri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masina</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ciclul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citire</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ciclul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scriere</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ciclul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calcul</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89824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0" y="0"/>
            <a:ext cx="12110519" cy="6524863"/>
          </a:xfrm>
          <a:prstGeom prst="rect">
            <a:avLst/>
          </a:prstGeom>
        </p:spPr>
        <p:txBody>
          <a:bodyPr wrap="square">
            <a:spAutoFit/>
          </a:bodyPr>
          <a:lstStyle/>
          <a:p>
            <a:pPr lvl="0" algn="just">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microprocesorului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microprocesorului 8086 au o capacitate de 16 biţi şi pot fi clasificate în patru grupe, în funcţie de rolul pe care îl au în execuţia instrucţiunilor.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 generale.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 segment.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-Registru indicator al adresei instrucţiunii curente IP.</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-Registru de flaguri,F, şi registrul IP.</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lvl="0" algn="just">
              <a:spcAft>
                <a:spcPts val="0"/>
              </a:spcAft>
            </a:pPr>
            <a:r>
              <a:rPr lang="ro-RO"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generale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generale se impart în două seturi de registre: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 de date: Ax,Bx,Cx,Dx.</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 de adresare: SP, BP, SI, DI.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a)Registre de date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Există patru registre de date de 16 biţi: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Ax-acumulator;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Bx-baza în adresarea datelor;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Cx-contor;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Dx-date.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Fiecare din aceste registre pot fi împărţite în două registre de 8 biţi:</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7" name="Таблица 6"/>
          <p:cNvGraphicFramePr>
            <a:graphicFrameLocks noGrp="1"/>
          </p:cNvGraphicFramePr>
          <p:nvPr>
            <p:extLst>
              <p:ext uri="{D42A27DB-BD31-4B8C-83A1-F6EECF244321}">
                <p14:modId xmlns:p14="http://schemas.microsoft.com/office/powerpoint/2010/main" val="4276130098"/>
              </p:ext>
            </p:extLst>
          </p:nvPr>
        </p:nvGraphicFramePr>
        <p:xfrm>
          <a:off x="9116840" y="1438782"/>
          <a:ext cx="2587759" cy="1874785"/>
        </p:xfrm>
        <a:graphic>
          <a:graphicData uri="http://schemas.openxmlformats.org/drawingml/2006/table">
            <a:tbl>
              <a:tblPr>
                <a:tableStyleId>{5C22544A-7EE6-4342-B048-85BDC9FD1C3A}</a:tableStyleId>
              </a:tblPr>
              <a:tblGrid>
                <a:gridCol w="862924">
                  <a:extLst>
                    <a:ext uri="{9D8B030D-6E8A-4147-A177-3AD203B41FA5}">
                      <a16:colId xmlns:a16="http://schemas.microsoft.com/office/drawing/2014/main" xmlns="" val="3438266465"/>
                    </a:ext>
                  </a:extLst>
                </a:gridCol>
                <a:gridCol w="861911">
                  <a:extLst>
                    <a:ext uri="{9D8B030D-6E8A-4147-A177-3AD203B41FA5}">
                      <a16:colId xmlns:a16="http://schemas.microsoft.com/office/drawing/2014/main" xmlns="" val="3208188692"/>
                    </a:ext>
                  </a:extLst>
                </a:gridCol>
                <a:gridCol w="862924">
                  <a:extLst>
                    <a:ext uri="{9D8B030D-6E8A-4147-A177-3AD203B41FA5}">
                      <a16:colId xmlns:a16="http://schemas.microsoft.com/office/drawing/2014/main" xmlns="" val="3592038127"/>
                    </a:ext>
                  </a:extLst>
                </a:gridCol>
              </a:tblGrid>
              <a:tr h="374957">
                <a:tc>
                  <a:txBody>
                    <a:bodyPr/>
                    <a:lstStyle/>
                    <a:p>
                      <a:pPr algn="just">
                        <a:lnSpc>
                          <a:spcPct val="107000"/>
                        </a:lnSpc>
                        <a:spcAft>
                          <a:spcPts val="0"/>
                        </a:spcAft>
                      </a:pPr>
                      <a:r>
                        <a:rPr lang="ro-RO" sz="1200">
                          <a:effectLst/>
                        </a:rPr>
                        <a:t>16 biţi</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8 biţi</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8 biţi</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992752260"/>
                  </a:ext>
                </a:extLst>
              </a:tr>
              <a:tr h="374957">
                <a:tc>
                  <a:txBody>
                    <a:bodyPr/>
                    <a:lstStyle/>
                    <a:p>
                      <a:pPr algn="just">
                        <a:lnSpc>
                          <a:spcPct val="107000"/>
                        </a:lnSpc>
                        <a:spcAft>
                          <a:spcPts val="0"/>
                        </a:spcAft>
                      </a:pPr>
                      <a:r>
                        <a:rPr lang="ro-RO" sz="1200">
                          <a:effectLst/>
                        </a:rPr>
                        <a:t>Ax</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AH</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AL</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237214005"/>
                  </a:ext>
                </a:extLst>
              </a:tr>
              <a:tr h="374957">
                <a:tc>
                  <a:txBody>
                    <a:bodyPr/>
                    <a:lstStyle/>
                    <a:p>
                      <a:pPr algn="just">
                        <a:lnSpc>
                          <a:spcPct val="107000"/>
                        </a:lnSpc>
                        <a:spcAft>
                          <a:spcPts val="0"/>
                        </a:spcAft>
                      </a:pPr>
                      <a:r>
                        <a:rPr lang="ro-RO" sz="1200">
                          <a:effectLst/>
                        </a:rPr>
                        <a:t>Bx</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BH</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BL</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190501133"/>
                  </a:ext>
                </a:extLst>
              </a:tr>
              <a:tr h="374957">
                <a:tc>
                  <a:txBody>
                    <a:bodyPr/>
                    <a:lstStyle/>
                    <a:p>
                      <a:pPr algn="just">
                        <a:lnSpc>
                          <a:spcPct val="107000"/>
                        </a:lnSpc>
                        <a:spcAft>
                          <a:spcPts val="0"/>
                        </a:spcAft>
                      </a:pPr>
                      <a:r>
                        <a:rPr lang="ro-RO" sz="1200">
                          <a:effectLst/>
                        </a:rPr>
                        <a:t>Cx</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CH</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CL</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739051143"/>
                  </a:ext>
                </a:extLst>
              </a:tr>
              <a:tr h="374957">
                <a:tc>
                  <a:txBody>
                    <a:bodyPr/>
                    <a:lstStyle/>
                    <a:p>
                      <a:pPr algn="just">
                        <a:lnSpc>
                          <a:spcPct val="107000"/>
                        </a:lnSpc>
                        <a:spcAft>
                          <a:spcPts val="0"/>
                        </a:spcAft>
                      </a:pPr>
                      <a:r>
                        <a:rPr lang="ro-RO" sz="1200">
                          <a:effectLst/>
                        </a:rPr>
                        <a:t>Dx</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a:effectLst/>
                        </a:rPr>
                        <a:t>DH</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200" dirty="0">
                          <a:effectLst/>
                        </a:rPr>
                        <a:t>DL</a:t>
                      </a:r>
                      <a:endParaRPr lang="en-US"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69598316"/>
                  </a:ext>
                </a:extLst>
              </a:tr>
            </a:tbl>
          </a:graphicData>
        </a:graphic>
      </p:graphicFrame>
    </p:spTree>
    <p:extLst>
      <p:ext uri="{BB962C8B-B14F-4D97-AF65-F5344CB8AC3E}">
        <p14:creationId xmlns:p14="http://schemas.microsoft.com/office/powerpoint/2010/main" val="35380283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64429"/>
            <a:ext cx="12192000" cy="6463308"/>
          </a:xfrm>
          <a:prstGeom prst="rect">
            <a:avLst/>
          </a:prstGeom>
        </p:spPr>
        <p:txBody>
          <a:bodyPr wrap="square">
            <a:spAutoFit/>
          </a:bodyPr>
          <a:lstStyle/>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de date sunt utilizate în majoritatea instrucţiunilor aritmetice şi logice. Majoritatea instrucţiunilor aritmetice utilizează în acelaşi mod toate registrele. Există şi instrucţiuni aritmetice pentru care anumite registre generale au  întrebuinţări speciale. De exemplu:</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Ax - operaţii de intrare/ieşire pe 16 biţi, înmulţiri şi împărţiri pe 16 biţi;</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AL - operaţii de intrare/ieşire pe 8 biţi, translaţii, aritmetice BCD, înmulţiri şi împărţiri pe 8 biţi;</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AH – înmulţiri şi împărţiri pe 8 biţi;</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Bx – operaţii cu memoria, adresare indirectă, translaţii;</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Cx – operaţii cu şiruri, bucle program;</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CL – operaţii de deplasare sau rotaţie cu mai mult de o poziţie;</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Dx – operaţii de intrare/ieşire, adresare indirectă, înmulţiri şi împărţiri pe 16 biţi</a:t>
            </a:r>
            <a:r>
              <a:rPr lang="ro-RO"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o-RO"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b)Registre </a:t>
            </a:r>
            <a:r>
              <a:rPr lang="ro-RO" sz="16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 adresare</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Sunt de două tipuri:</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1)Registre indicatoare de adresă în stivă (pointer):</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marL="457200"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-SP (Stack Pointer), care conţine adresa curentă a vârfului stivei;</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marL="457200"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-BP (Base Pointer), care conţine adresa bază pentru adresarea indirectă a stivei.</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2)Registre indicatoare de adrese pentru şiruri (index):</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-DI (Destination Index)–conţine adresa curentă pentru şirul  destinaţie;</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-SI (Source Index)–conţine adresa curentă pentru şirul  sursei.</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de adresare pot fi utilizate şi pentru anumite instrucţiuni aritmetico-logice.</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pointer conţin componente offset ale adreselor de stivă (adresele relative în segmentul de stivă curent) . </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Registrul BP poate fi utilizat şi pentru adresarea în cadrul altor segmente.</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index conţin componente offset ale adreselor variabilelor (adrese relative în segmentul de date curent). Ele sunt utilizate ca registre de adresare şi instrucţiunile de transfer sau prelucrări de şiruri de caractere. În acest ultim caz registrul SI conţine adresa relativă curentă a şirului destinaţie în cadrul segmentului de date curent (DS), iar DI conţine adresa relativă curentă a şirului sursă în cadrul segmentului de date suplimentar (ES).</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endParaRPr lang="en-US" sz="1600"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35362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0"/>
            <a:ext cx="12192000" cy="4524315"/>
          </a:xfrm>
          <a:prstGeom prst="rect">
            <a:avLst/>
          </a:prstGeom>
        </p:spPr>
        <p:txBody>
          <a:bodyPr wrap="square">
            <a:spAutoFit/>
          </a:bodyPr>
          <a:lstStyle/>
          <a:p>
            <a:pPr lvl="0"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segment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Spaţiul de memorie pe care poate să-l adreseze un microprocesor 8086 este împărţit în segmente logice de lungime 64KO. Există patru registre segment: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-CS (Cod Segment), care conţine componenta segment a adreselor codului (instrucţiunile programului);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-DS (Data Segment), care conţine componenta segment a adreselor variabilelor (segment date curent);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-ES (Extra Segment), care conţine componenta segment a adreselor  variabilelor (segment suplimentar);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-SS (Stack Segment), care conţine componenta segment a adreselor datelor din segmentul stivă.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Instrucţiunea care urmează să fie executată se găseşte în segmentul a cărui adresă se află în registrul CS, la adresa relativă conţinută în IP.</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Conţinutul registrului DS defineşte segmentul de date curent. Toate referirile la datele din memorie, cu excepţia celor prin registrele BP şiSP sau registrul DI în instrucţiunile pentru şiruri, utilizează în mod implicit segmentul referit de DS.</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Conţinutul registrul ES defineşte segmentul de date suplimentar. Referirile la date în instrucţiunile pentru şiruri utilizează în mod implicit segmentul referit de ES.</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Conţinutul registrului SS defineşte segmentul curent al stivei. Toate referirile la datele din memorie prin registrele BP şi SP utilizează în mod implicit segmentul referit de registrul SS</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p:txBody>
      </p:sp>
      <p:pic>
        <p:nvPicPr>
          <p:cNvPr id="6" name="Рисунок 5"/>
          <p:cNvPicPr>
            <a:picLocks noChangeAspect="1"/>
          </p:cNvPicPr>
          <p:nvPr/>
        </p:nvPicPr>
        <p:blipFill>
          <a:blip r:embed="rId2"/>
          <a:stretch>
            <a:fillRect/>
          </a:stretch>
        </p:blipFill>
        <p:spPr>
          <a:xfrm>
            <a:off x="5999336" y="4251309"/>
            <a:ext cx="5734050" cy="1343025"/>
          </a:xfrm>
          <a:prstGeom prst="rect">
            <a:avLst/>
          </a:prstGeom>
        </p:spPr>
      </p:pic>
    </p:spTree>
    <p:extLst>
      <p:ext uri="{BB962C8B-B14F-4D97-AF65-F5344CB8AC3E}">
        <p14:creationId xmlns:p14="http://schemas.microsoft.com/office/powerpoint/2010/main" val="3953556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3785652"/>
          </a:xfrm>
          <a:prstGeom prst="rect">
            <a:avLst/>
          </a:prstGeom>
        </p:spPr>
        <p:txBody>
          <a:bodyPr wrap="square">
            <a:spAutoFit/>
          </a:bodyPr>
          <a:lstStyle/>
          <a:p>
            <a:r>
              <a:rPr lang="en-US" sz="2400" b="1" dirty="0" err="1">
                <a:solidFill>
                  <a:srgbClr val="000000"/>
                </a:solidFill>
                <a:latin typeface="Times New Roman" pitchFamily="18" charset="0"/>
                <a:cs typeface="Times New Roman" panose="02020603050405020304" pitchFamily="18" charset="0"/>
              </a:rPr>
              <a:t>Unităţi</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funcţionale</a:t>
            </a:r>
            <a:r>
              <a:rPr lang="en-US" sz="2400" b="1" dirty="0">
                <a:solidFill>
                  <a:srgbClr val="000000"/>
                </a:solidFill>
                <a:latin typeface="Times New Roman" pitchFamily="18" charset="0"/>
                <a:cs typeface="Times New Roman" pitchFamily="18" charset="0"/>
              </a:rPr>
              <a:t/>
            </a:r>
            <a:br>
              <a:rPr lang="en-US" sz="2400" b="1" dirty="0">
                <a:solidFill>
                  <a:srgbClr val="000000"/>
                </a:solidFill>
                <a:latin typeface="Times New Roman" pitchFamily="18" charset="0"/>
                <a:cs typeface="Times New Roman" pitchFamily="18" charset="0"/>
              </a:rPr>
            </a:br>
            <a:r>
              <a:rPr lang="en-US" dirty="0" err="1">
                <a:solidFill>
                  <a:srgbClr val="000000"/>
                </a:solidFill>
                <a:latin typeface="Times New Roman" pitchFamily="18" charset="0"/>
                <a:cs typeface="Times New Roman" pitchFamily="18" charset="0"/>
              </a:rPr>
              <a:t>Unitatile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functionale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componente</a:t>
            </a:r>
            <a:r>
              <a:rPr lang="en-US" dirty="0">
                <a:solidFill>
                  <a:srgbClr val="000000"/>
                </a:solidFill>
                <a:latin typeface="Times New Roman" pitchFamily="18" charset="0"/>
                <a:cs typeface="Times New Roman" pitchFamily="18" charset="0"/>
              </a:rPr>
              <a:t> ale </a:t>
            </a:r>
            <a:r>
              <a:rPr lang="en-US" dirty="0" err="1">
                <a:solidFill>
                  <a:srgbClr val="000000"/>
                </a:solidFill>
                <a:latin typeface="Times New Roman" pitchFamily="18" charset="0"/>
                <a:cs typeface="Times New Roman" pitchFamily="18" charset="0"/>
              </a:rPr>
              <a:t>microprocesoarelor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actuale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sunt</a:t>
            </a:r>
            <a:r>
              <a:rPr lang="en-US" dirty="0" smtClean="0">
                <a:solidFill>
                  <a:srgbClr val="000000"/>
                </a:solidFill>
                <a:latin typeface="Times New Roman" pitchFamily="18" charset="0"/>
                <a:cs typeface="Times New Roman" pitchFamily="18" charset="0"/>
              </a:rPr>
              <a:t>:</a:t>
            </a:r>
          </a:p>
          <a:p>
            <a:r>
              <a:rPr lang="en-US" dirty="0">
                <a:solidFill>
                  <a:srgbClr val="000000"/>
                </a:solidFill>
                <a:latin typeface="Times New Roman" pitchFamily="18" charset="0"/>
                <a:cs typeface="Times New Roman" pitchFamily="18" charset="0"/>
              </a:rPr>
              <a:t/>
            </a:r>
            <a:br>
              <a:rPr lang="en-US" dirty="0">
                <a:solidFill>
                  <a:srgbClr val="000000"/>
                </a:solidFill>
                <a:latin typeface="Times New Roman" pitchFamily="18" charset="0"/>
                <a:cs typeface="Times New Roman" pitchFamily="18" charset="0"/>
              </a:rPr>
            </a:br>
            <a:r>
              <a:rPr lang="en-US" b="1" dirty="0">
                <a:solidFill>
                  <a:srgbClr val="000000"/>
                </a:solidFill>
                <a:latin typeface="Times New Roman" pitchFamily="18" charset="0"/>
                <a:cs typeface="Times New Roman" pitchFamily="18" charset="0"/>
              </a:rPr>
              <a:t>CPU </a:t>
            </a:r>
            <a:r>
              <a:rPr lang="en-US" dirty="0">
                <a:solidFill>
                  <a:srgbClr val="000000"/>
                </a:solidFill>
                <a:latin typeface="Times New Roman" pitchFamily="18" charset="0"/>
                <a:cs typeface="Times New Roman" pitchFamily="18" charset="0"/>
              </a:rPr>
              <a:t>(Central Processing Unit) – </a:t>
            </a:r>
            <a:r>
              <a:rPr lang="en-US" dirty="0" err="1">
                <a:solidFill>
                  <a:srgbClr val="000000"/>
                </a:solidFill>
                <a:latin typeface="Times New Roman" pitchFamily="18" charset="0"/>
                <a:cs typeface="Times New Roman" pitchFamily="18" charset="0"/>
              </a:rPr>
              <a:t>unitatea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centrală</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prelucrare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Reprezintă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unitatea</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de </a:t>
            </a:r>
            <a:r>
              <a:rPr lang="en-US" dirty="0" err="1" smtClean="0">
                <a:solidFill>
                  <a:srgbClr val="000000"/>
                </a:solidFill>
                <a:latin typeface="Times New Roman" pitchFamily="18" charset="0"/>
                <a:cs typeface="Times New Roman" pitchFamily="18" charset="0"/>
              </a:rPr>
              <a:t>procesare</a:t>
            </a:r>
            <a:r>
              <a:rPr lang="en-US" dirty="0" smtClean="0">
                <a:solidFill>
                  <a:srgbClr val="000000"/>
                </a:solidFill>
                <a:latin typeface="Times New Roman" pitchFamily="18" charset="0"/>
                <a:cs typeface="Times New Roman" pitchFamily="18" charset="0"/>
              </a:rPr>
              <a:t> </a:t>
            </a:r>
            <a:r>
              <a:rPr lang="en-US" dirty="0">
                <a:solidFill>
                  <a:srgbClr val="000000"/>
                </a:solidFill>
                <a:latin typeface="Times New Roman" pitchFamily="18" charset="0"/>
                <a:cs typeface="Times New Roman" pitchFamily="18" charset="0"/>
              </a:rPr>
              <a:t>(</a:t>
            </a:r>
            <a:r>
              <a:rPr lang="en-US" dirty="0" err="1">
                <a:solidFill>
                  <a:srgbClr val="000000"/>
                </a:solidFill>
                <a:latin typeface="Times New Roman" pitchFamily="18" charset="0"/>
                <a:cs typeface="Times New Roman" pitchFamily="18" charset="0"/>
              </a:rPr>
              <a:t>execuţie</a:t>
            </a:r>
            <a:r>
              <a:rPr lang="en-US" dirty="0">
                <a:solidFill>
                  <a:srgbClr val="000000"/>
                </a:solidFill>
                <a:latin typeface="Times New Roman" pitchFamily="18" charset="0"/>
                <a:cs typeface="Times New Roman" pitchFamily="18" charset="0"/>
              </a:rPr>
              <a:t>) a </a:t>
            </a:r>
            <a:r>
              <a:rPr lang="en-US" dirty="0" err="1">
                <a:solidFill>
                  <a:srgbClr val="000000"/>
                </a:solidFill>
                <a:latin typeface="Times New Roman" pitchFamily="18" charset="0"/>
                <a:cs typeface="Times New Roman" pitchFamily="18" charset="0"/>
              </a:rPr>
              <a:t>instrucţiunilor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aritmetica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numerelor</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întregi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şi</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coordonare</a:t>
            </a:r>
            <a:r>
              <a:rPr lang="en-US" dirty="0">
                <a:solidFill>
                  <a:srgbClr val="000000"/>
                </a:solidFill>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a </a:t>
            </a:r>
            <a:r>
              <a:rPr lang="en-US" dirty="0" err="1" smtClean="0">
                <a:solidFill>
                  <a:srgbClr val="000000"/>
                </a:solidFill>
                <a:latin typeface="Times New Roman" pitchFamily="18" charset="0"/>
                <a:cs typeface="Times New Roman" pitchFamily="18" charset="0"/>
              </a:rPr>
              <a:t>întregului</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sistem</a:t>
            </a:r>
            <a:r>
              <a:rPr lang="en-US" dirty="0" smtClean="0">
                <a:solidFill>
                  <a:srgbClr val="000000"/>
                </a:solidFill>
                <a:latin typeface="Times New Roman" pitchFamily="18" charset="0"/>
                <a:cs typeface="Times New Roman" pitchFamily="18" charset="0"/>
              </a:rPr>
              <a:t>. </a:t>
            </a:r>
          </a:p>
          <a:p>
            <a:endParaRPr lang="en-US" dirty="0" smtClean="0">
              <a:solidFill>
                <a:srgbClr val="000000"/>
              </a:solidFill>
              <a:latin typeface="Times New Roman" pitchFamily="18" charset="0"/>
              <a:cs typeface="Times New Roman" pitchFamily="18" charset="0"/>
            </a:endParaRPr>
          </a:p>
          <a:p>
            <a:r>
              <a:rPr lang="en-US" b="1" dirty="0" smtClean="0">
                <a:solidFill>
                  <a:srgbClr val="000000"/>
                </a:solidFill>
                <a:latin typeface="Times New Roman" pitchFamily="18" charset="0"/>
                <a:cs typeface="Times New Roman" pitchFamily="18" charset="0"/>
              </a:rPr>
              <a:t>FPU </a:t>
            </a:r>
            <a:r>
              <a:rPr lang="en-US" dirty="0">
                <a:solidFill>
                  <a:srgbClr val="000000"/>
                </a:solidFill>
                <a:latin typeface="Times New Roman" pitchFamily="18" charset="0"/>
                <a:cs typeface="Times New Roman" pitchFamily="18" charset="0"/>
              </a:rPr>
              <a:t>(Floating Point Unit) – </a:t>
            </a:r>
            <a:r>
              <a:rPr lang="en-US" dirty="0" err="1">
                <a:solidFill>
                  <a:srgbClr val="000000"/>
                </a:solidFill>
                <a:latin typeface="Times New Roman" pitchFamily="18" charset="0"/>
                <a:cs typeface="Times New Roman" pitchFamily="18" charset="0"/>
              </a:rPr>
              <a:t>unitatea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virgulă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mobilă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specializată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aritmetica</a:t>
            </a:r>
            <a:r>
              <a:rPr lang="en-US" dirty="0" smtClean="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numerelor</a:t>
            </a: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reale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reprezentate</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format </a:t>
            </a:r>
            <a:r>
              <a:rPr lang="en-US" dirty="0" err="1">
                <a:solidFill>
                  <a:srgbClr val="000000"/>
                </a:solidFill>
                <a:latin typeface="Times New Roman" pitchFamily="18" charset="0"/>
                <a:cs typeface="Times New Roman" pitchFamily="18" charset="0"/>
              </a:rPr>
              <a:t>virgulă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mobilă</a:t>
            </a:r>
            <a:r>
              <a:rPr lang="en-US" dirty="0">
                <a:solidFill>
                  <a:srgbClr val="000000"/>
                </a:solidFill>
                <a:latin typeface="Times New Roman" pitchFamily="18" charset="0"/>
                <a:cs typeface="Times New Roman" pitchFamily="18" charset="0"/>
              </a:rPr>
              <a:t> (standard IEEE 754</a:t>
            </a:r>
            <a:r>
              <a:rPr lang="en-US" dirty="0" smtClean="0">
                <a:solidFill>
                  <a:srgbClr val="000000"/>
                </a:solidFill>
                <a:latin typeface="Times New Roman" pitchFamily="18" charset="0"/>
                <a:cs typeface="Times New Roman" pitchFamily="18" charset="0"/>
              </a:rPr>
              <a:t>) </a:t>
            </a:r>
          </a:p>
          <a:p>
            <a:endParaRPr lang="en-US" dirty="0" smtClean="0">
              <a:solidFill>
                <a:srgbClr val="000000"/>
              </a:solidFill>
              <a:latin typeface="Times New Roman" pitchFamily="18" charset="0"/>
              <a:cs typeface="Times New Roman" pitchFamily="18" charset="0"/>
            </a:endParaRPr>
          </a:p>
          <a:p>
            <a:r>
              <a:rPr lang="en-US" b="1" dirty="0" smtClean="0">
                <a:solidFill>
                  <a:srgbClr val="000000"/>
                </a:solidFill>
                <a:latin typeface="Times New Roman" pitchFamily="18" charset="0"/>
                <a:cs typeface="Times New Roman" pitchFamily="18" charset="0"/>
              </a:rPr>
              <a:t>MMU </a:t>
            </a:r>
            <a:r>
              <a:rPr lang="en-US" dirty="0">
                <a:solidFill>
                  <a:srgbClr val="000000"/>
                </a:solidFill>
                <a:latin typeface="Times New Roman" pitchFamily="18" charset="0"/>
                <a:cs typeface="Times New Roman" pitchFamily="18" charset="0"/>
              </a:rPr>
              <a:t>(Memory Management Unit) – </a:t>
            </a:r>
            <a:r>
              <a:rPr lang="en-US" dirty="0" err="1">
                <a:solidFill>
                  <a:srgbClr val="000000"/>
                </a:solidFill>
                <a:latin typeface="Times New Roman" pitchFamily="18" charset="0"/>
                <a:cs typeface="Times New Roman" pitchFamily="18" charset="0"/>
              </a:rPr>
              <a:t>unitatea</a:t>
            </a:r>
            <a:r>
              <a:rPr lang="en-US" dirty="0">
                <a:solidFill>
                  <a:srgbClr val="000000"/>
                </a:solidFill>
                <a:latin typeface="Times New Roman" pitchFamily="18" charset="0"/>
                <a:cs typeface="Times New Roman" pitchFamily="18" charset="0"/>
              </a:rPr>
              <a:t> de </a:t>
            </a:r>
            <a:r>
              <a:rPr lang="en-US" dirty="0" err="1">
                <a:solidFill>
                  <a:srgbClr val="000000"/>
                </a:solidFill>
                <a:latin typeface="Times New Roman" pitchFamily="18" charset="0"/>
                <a:cs typeface="Times New Roman" pitchFamily="18" charset="0"/>
              </a:rPr>
              <a:t>gestiune</a:t>
            </a:r>
            <a:r>
              <a:rPr lang="en-US" dirty="0">
                <a:solidFill>
                  <a:srgbClr val="000000"/>
                </a:solidFill>
                <a:latin typeface="Times New Roman" pitchFamily="18" charset="0"/>
                <a:cs typeface="Times New Roman" pitchFamily="18" charset="0"/>
              </a:rPr>
              <a:t> a </a:t>
            </a:r>
            <a:r>
              <a:rPr lang="en-US" dirty="0" err="1">
                <a:solidFill>
                  <a:srgbClr val="000000"/>
                </a:solidFill>
                <a:latin typeface="Times New Roman" pitchFamily="18" charset="0"/>
                <a:cs typeface="Times New Roman" pitchFamily="18" charset="0"/>
              </a:rPr>
              <a:t>memoriei</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realizează</a:t>
            </a:r>
            <a:r>
              <a:rPr lang="en-US" dirty="0" smtClean="0">
                <a:solidFill>
                  <a:srgbClr val="000000"/>
                </a:solidFill>
                <a:latin typeface="Times New Roman" pitchFamily="18" charset="0"/>
                <a:cs typeface="Times New Roman" pitchFamily="18" charset="0"/>
              </a:rPr>
              <a:t> automat </a:t>
            </a:r>
            <a:r>
              <a:rPr lang="en-US" dirty="0" err="1">
                <a:solidFill>
                  <a:srgbClr val="000000"/>
                </a:solidFill>
                <a:latin typeface="Times New Roman" pitchFamily="18" charset="0"/>
                <a:cs typeface="Times New Roman" pitchFamily="18" charset="0"/>
              </a:rPr>
              <a:t>gestiunea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memoriei</a:t>
            </a:r>
            <a:r>
              <a:rPr lang="en-US" dirty="0" smtClean="0">
                <a:solidFill>
                  <a:srgbClr val="000000"/>
                </a:solidFill>
                <a:latin typeface="Times New Roman" pitchFamily="18" charset="0"/>
                <a:cs typeface="Times New Roman" pitchFamily="18" charset="0"/>
              </a:rPr>
              <a:t>. </a:t>
            </a:r>
          </a:p>
          <a:p>
            <a:r>
              <a:rPr lang="en-US" dirty="0">
                <a:solidFill>
                  <a:srgbClr val="000000"/>
                </a:solidFill>
                <a:latin typeface="Times New Roman" pitchFamily="18" charset="0"/>
                <a:cs typeface="Times New Roman" pitchFamily="18" charset="0"/>
              </a:rPr>
              <a:t/>
            </a:r>
            <a:br>
              <a:rPr lang="en-US" dirty="0">
                <a:solidFill>
                  <a:srgbClr val="000000"/>
                </a:solidFill>
                <a:latin typeface="Times New Roman" pitchFamily="18" charset="0"/>
                <a:cs typeface="Times New Roman" pitchFamily="18" charset="0"/>
              </a:rPr>
            </a:br>
            <a:r>
              <a:rPr lang="en-US" b="1" dirty="0">
                <a:solidFill>
                  <a:srgbClr val="000000"/>
                </a:solidFill>
                <a:latin typeface="Times New Roman" pitchFamily="18" charset="0"/>
                <a:cs typeface="Times New Roman" pitchFamily="18" charset="0"/>
              </a:rPr>
              <a:t>MMX </a:t>
            </a:r>
            <a:r>
              <a:rPr lang="en-US" dirty="0">
                <a:solidFill>
                  <a:srgbClr val="000000"/>
                </a:solidFill>
                <a:latin typeface="Times New Roman" pitchFamily="18" charset="0"/>
                <a:cs typeface="Times New Roman" pitchFamily="18" charset="0"/>
              </a:rPr>
              <a:t>(</a:t>
            </a:r>
            <a:r>
              <a:rPr lang="en-US" dirty="0" err="1">
                <a:solidFill>
                  <a:srgbClr val="000000"/>
                </a:solidFill>
                <a:latin typeface="Times New Roman" pitchFamily="18" charset="0"/>
                <a:cs typeface="Times New Roman" pitchFamily="18" charset="0"/>
              </a:rPr>
              <a:t>MultiMedia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eXtension</a:t>
            </a:r>
            <a:r>
              <a:rPr lang="en-US" dirty="0">
                <a:solidFill>
                  <a:srgbClr val="000000"/>
                </a:solidFill>
                <a:latin typeface="Times New Roman" pitchFamily="18" charset="0"/>
                <a:cs typeface="Times New Roman" pitchFamily="18" charset="0"/>
              </a:rPr>
              <a:t>) – </a:t>
            </a:r>
            <a:r>
              <a:rPr lang="en-US" dirty="0" err="1">
                <a:solidFill>
                  <a:srgbClr val="000000"/>
                </a:solidFill>
                <a:latin typeface="Times New Roman" pitchFamily="18" charset="0"/>
                <a:cs typeface="Times New Roman" pitchFamily="18" charset="0"/>
              </a:rPr>
              <a:t>unitate</a:t>
            </a:r>
            <a:r>
              <a:rPr lang="en-US" dirty="0">
                <a:solidFill>
                  <a:srgbClr val="000000"/>
                </a:solidFill>
                <a:latin typeface="Times New Roman" pitchFamily="18" charset="0"/>
                <a:cs typeface="Times New Roman" pitchFamily="18" charset="0"/>
              </a:rPr>
              <a:t> multimedia </a:t>
            </a:r>
            <a:r>
              <a:rPr lang="en-US" dirty="0" err="1">
                <a:solidFill>
                  <a:srgbClr val="000000"/>
                </a:solidFill>
                <a:latin typeface="Times New Roman" pitchFamily="18" charset="0"/>
                <a:cs typeface="Times New Roman" pitchFamily="18" charset="0"/>
              </a:rPr>
              <a:t>specializată</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în</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prelucrări</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grafice</a:t>
            </a:r>
            <a:r>
              <a:rPr lang="en-US" dirty="0">
                <a:latin typeface="Times New Roman" pitchFamily="18" charset="0"/>
                <a:cs typeface="Times New Roman" pitchFamily="18" charset="0"/>
              </a:rPr>
              <a:t>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9898462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740307"/>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IP şi F</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Registrul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indicator al adresei </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curente,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IP (Instrucţion pointer), este un registru de 16 biţi care conţine componenta ofset a adresei instrucţiunii în segmentul de cod curent. </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Programele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 au acces direct la IP, dar există instrucţiuni care îl modifică şi îl încarcă sau îl descarcă prin stivă</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Registrul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 flaguri F cuprinde biţii indicatori de stare şi control, numiţi şi flaguri. Aceste flaguri sunt utilizate pentru a memora informaţii referitoare la rezultatul unor operaţii aritmetice şi logice (OF, SF, ZF, AF, PF, CF) şi pentru memorarea unor informaţii de control al microprocesorului (TF, DF, IF). Semnificaţiile acestor flaguri sunt date în continuare</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x-none" sz="1600" dirty="0" smtClean="0">
              <a:latin typeface="Arial" panose="020B0604020202020204" pitchFamily="34" charset="0"/>
              <a:ea typeface="Times New Roman" panose="02020603050405020304" pitchFamily="18" charset="0"/>
              <a:cs typeface="Times New Roman" panose="02020603050405020304" pitchFamily="18" charset="0"/>
            </a:endParaRPr>
          </a:p>
          <a:p>
            <a:pPr indent="90488" algn="just">
              <a:spcAft>
                <a:spcPts val="0"/>
              </a:spcAft>
            </a:pP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CF (Carry Flag)  reflectă transportul în exterior al bitului cel mai semnificativ al rezultatului operaţiilor aritmetice. CF=1 înseamnă un transport la operaţia de adunare. CF mai este modificat la operaţiile de rotaţie şi deplasare.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90488"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-PF (Parity Plag) este indicator de paritate, el fiind 1 dacă rezultatul are paritate pară; de asemenea acest indicator este utilizat şi de instrucţiunile de aritmetică zecimală.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90488"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-AF (Auxiliary Cary Flag) este indicator de transport auxiliar şi este 1 dacă a fost transport de  la jumătatea de octet inferioară la jumătatea de octet superioară; este utilizat la instrucţiunile de aritmetică zecimală;. -ZF (Zero Flag) este indicatorul de zero, având valoarea 1 dacă rezultatul operaţiei a fost zero;</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90488"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-SF (Sign Flag), indicatorul de semn, este 1 dacă cel mai semnificativ bit al rezultatului este 1, adică, în reprezentarea numerelor în complement faţă de 2, rezultatul este negativ.</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90488"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-OF (Overflow Flag), indicatorul de depăşire aritmetică, a gamei de valori posibil de reprezentat, este 1 dacă dimensiunea rezultatului depăşeşte capacitatea locaţiei memoriei.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90488"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-IF (Interrupt Flag), indicatorul de validare a întreruperilor, este 1 dacă se pot valida întreruperile externe mascabile şi 0 dacă întreruperile externe sunt invalidate. De remarcat că acest flag nu afectează întreruperile interne sau pe cele externe nemascabile.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90488"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DF (Direction Flag) este utilizat de instrucţiunile pe şiruri de caractere şi specifică direcţia de parcurgere a lor: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90488"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0 – de la adrese mici spre adrese mari</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de la adrese mari spre adrese mici.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90488"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-TF (Trace Flag) este utilizat pentru controlul execuţiei instrucţiunilor în regim pas cu pas în scopul depănării programelor. Dacă este 1, după execuţia fiecărei instrucţiuni se va genera un semnal de întreruperi intern.</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70116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87785"/>
            <a:ext cx="12191999" cy="6494085"/>
          </a:xfrm>
          <a:prstGeom prst="rect">
            <a:avLst/>
          </a:prstGeom>
        </p:spPr>
        <p:txBody>
          <a:bodyPr wrap="square">
            <a:spAutoFit/>
          </a:bodyPr>
          <a:lstStyle/>
          <a:p>
            <a:pPr lvl="0">
              <a:spcAft>
                <a:spcPts val="0"/>
              </a:spcAft>
            </a:pPr>
            <a:r>
              <a:rPr lang="ro-RO"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Adresarea memoriei. Segmentarea memoriei.</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ctr">
              <a:spcAft>
                <a:spcPts val="0"/>
              </a:spcAft>
            </a:pPr>
            <a:r>
              <a:rPr lang="ro-RO"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Intel 8086 poate adresa un spaţiu  de memorie din memoria principală (MP) de 1 Moctet. Conform convenţiei INTEL, datele formate din mai mulţi octeţi sunt memorate cu octetul cel mai semnificativ la locaţia de adresă cea mai mare, adică octetul cel mai puţin semnificativ este memorat la adresa cea mai mică. </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Intel 8086 vede memoria principală organizată ca un grup de segmente. Un segment este un bloc de memorie de dimensiune 64 Kocteţi. Fiecare segment poate fi accesat, în scriere sau în citire, în mod independent.</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Procesoarele pot lucra în două moduri: modul </a:t>
            </a:r>
            <a:r>
              <a:rPr lang="ro-RO"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real </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şi modul </a:t>
            </a:r>
            <a:r>
              <a:rPr lang="ro-RO"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protejat</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modul real procesoarele adresează memoria principală printr-o adresă fizică directă.</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modul   protejat, procesoarele adresează memoria principală ca pe o memorie virtuală. O adresă virtuală este, de fapt, un nume pentru o locaţie de memorie pe care procesorul o translatează într-o adresă fizică corespunzătoare. O adresă virtuală are două componente: o </a:t>
            </a:r>
            <a:r>
              <a:rPr lang="ro-RO"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adresă de bază </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(segment) şi un </a:t>
            </a:r>
            <a:r>
              <a:rPr lang="ro-RO"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deplasament </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(ofset). Notaţia consacrată pentru adresa logică este:</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Segment : offset</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Trecerea de la  adresa logică la adresa fizică se face astfel:</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 logică → adresă fizică</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Adresă fizică = segment x 10</a:t>
            </a:r>
            <a:r>
              <a:rPr lang="ro-RO" sz="1600"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offset</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Înmulţirea cu zece a unui număr în ….  înseamnă  deplasarea spre stânga cu o poziţie. Exemple:</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spcAft>
                <a:spcPts val="0"/>
              </a:spcAft>
              <a:buFont typeface="+mj-lt"/>
              <a:buAutoNum type="arabicParenR"/>
              <a:tabLst>
                <a:tab pos="1136015" algn="l"/>
              </a:tabLs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 logică  ABC4 : EFB8</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marL="11360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 fizică = ABC40  +  EFB8 = BACF8</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spcAft>
                <a:spcPts val="0"/>
              </a:spcAft>
              <a:buFont typeface="+mj-lt"/>
              <a:buAutoNum type="arabicParenR"/>
              <a:tabLst>
                <a:tab pos="1136015" algn="l"/>
              </a:tabLs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 logică  AB00 : CD00</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marL="11360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 fizică =  AB000 + CD00 = B7D00</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Această adresă fizică este calculată în UI în funcţie de modul de adresare.</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Structura pe segmente a memoriei face posibilă scrierea unor programe care sunt independente de poziţia lor în memorie, adică sunt </a:t>
            </a:r>
            <a:r>
              <a:rPr lang="ro-RO"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relocabile dinamic.</a:t>
            </a:r>
            <a:r>
              <a:rPr lang="ro-RO"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Pentru ca un program să fie relocabil trebuie să fie scris astfel încât să nu altereze registrele sale segment şi să nu facă transferuri directe de la o locaţie în afara segmentului de cod. Aceasta permite programului să fie mutat oriunde în memoria disponibilă, atâta timp cât registrele segment sunt actualizate cu noua adresă de bază.</a:t>
            </a:r>
            <a:r>
              <a:rPr lang="ro-RO"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78685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0" y="0"/>
            <a:ext cx="12192000" cy="2616101"/>
          </a:xfrm>
          <a:prstGeom prst="rect">
            <a:avLst/>
          </a:prstGeom>
        </p:spPr>
        <p:txBody>
          <a:bodyPr wrap="square">
            <a:spAutoFit/>
          </a:bodyPr>
          <a:lstStyle/>
          <a:p>
            <a:pPr lvl="0">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Formatul instrucţiunii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Instrucţiunile</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codificate în binar, pot ocupa în memorie de la 1 la 6 octeţi. Codul instrucţiunii este format din:</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codul operaţiei</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care ocupă 1 sau 2 octeţi şi care specifică: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-tipul operaţiei;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-tipul operanzilor (8 sau 16 biţi);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-sursa operanzilor (internă sau externă);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-destinaţia rezultatelor operaţiilor ALU;</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-modul de calcul al EA;</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operanzii de tip imediat</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date şi adrese.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9" name="Таблица 8"/>
          <p:cNvGraphicFramePr>
            <a:graphicFrameLocks noGrp="1"/>
          </p:cNvGraphicFramePr>
          <p:nvPr>
            <p:extLst>
              <p:ext uri="{D42A27DB-BD31-4B8C-83A1-F6EECF244321}">
                <p14:modId xmlns:p14="http://schemas.microsoft.com/office/powerpoint/2010/main" val="2020080596"/>
              </p:ext>
            </p:extLst>
          </p:nvPr>
        </p:nvGraphicFramePr>
        <p:xfrm>
          <a:off x="5146594" y="1934807"/>
          <a:ext cx="7045407" cy="685466"/>
        </p:xfrm>
        <a:graphic>
          <a:graphicData uri="http://schemas.openxmlformats.org/drawingml/2006/table">
            <a:tbl>
              <a:tblPr>
                <a:tableStyleId>{5940675A-B579-460E-94D1-54222C63F5DA}</a:tableStyleId>
              </a:tblPr>
              <a:tblGrid>
                <a:gridCol w="491557">
                  <a:extLst>
                    <a:ext uri="{9D8B030D-6E8A-4147-A177-3AD203B41FA5}">
                      <a16:colId xmlns:a16="http://schemas.microsoft.com/office/drawing/2014/main" xmlns="" val="1813948301"/>
                    </a:ext>
                  </a:extLst>
                </a:gridCol>
                <a:gridCol w="491557">
                  <a:extLst>
                    <a:ext uri="{9D8B030D-6E8A-4147-A177-3AD203B41FA5}">
                      <a16:colId xmlns:a16="http://schemas.microsoft.com/office/drawing/2014/main" xmlns="" val="2844077724"/>
                    </a:ext>
                  </a:extLst>
                </a:gridCol>
                <a:gridCol w="235300">
                  <a:extLst>
                    <a:ext uri="{9D8B030D-6E8A-4147-A177-3AD203B41FA5}">
                      <a16:colId xmlns:a16="http://schemas.microsoft.com/office/drawing/2014/main" xmlns="" val="2683418713"/>
                    </a:ext>
                  </a:extLst>
                </a:gridCol>
                <a:gridCol w="240396">
                  <a:extLst>
                    <a:ext uri="{9D8B030D-6E8A-4147-A177-3AD203B41FA5}">
                      <a16:colId xmlns:a16="http://schemas.microsoft.com/office/drawing/2014/main" xmlns="" val="1093622424"/>
                    </a:ext>
                  </a:extLst>
                </a:gridCol>
                <a:gridCol w="241246">
                  <a:extLst>
                    <a:ext uri="{9D8B030D-6E8A-4147-A177-3AD203B41FA5}">
                      <a16:colId xmlns:a16="http://schemas.microsoft.com/office/drawing/2014/main" xmlns="" val="16385317"/>
                    </a:ext>
                  </a:extLst>
                </a:gridCol>
                <a:gridCol w="240396">
                  <a:extLst>
                    <a:ext uri="{9D8B030D-6E8A-4147-A177-3AD203B41FA5}">
                      <a16:colId xmlns:a16="http://schemas.microsoft.com/office/drawing/2014/main" xmlns="" val="873344196"/>
                    </a:ext>
                  </a:extLst>
                </a:gridCol>
                <a:gridCol w="241246">
                  <a:extLst>
                    <a:ext uri="{9D8B030D-6E8A-4147-A177-3AD203B41FA5}">
                      <a16:colId xmlns:a16="http://schemas.microsoft.com/office/drawing/2014/main" xmlns="" val="3853565966"/>
                    </a:ext>
                  </a:extLst>
                </a:gridCol>
                <a:gridCol w="361019">
                  <a:extLst>
                    <a:ext uri="{9D8B030D-6E8A-4147-A177-3AD203B41FA5}">
                      <a16:colId xmlns:a16="http://schemas.microsoft.com/office/drawing/2014/main" xmlns="" val="1750233686"/>
                    </a:ext>
                  </a:extLst>
                </a:gridCol>
                <a:gridCol w="491557">
                  <a:extLst>
                    <a:ext uri="{9D8B030D-6E8A-4147-A177-3AD203B41FA5}">
                      <a16:colId xmlns:a16="http://schemas.microsoft.com/office/drawing/2014/main" xmlns="" val="3058283223"/>
                    </a:ext>
                  </a:extLst>
                </a:gridCol>
                <a:gridCol w="401793">
                  <a:extLst>
                    <a:ext uri="{9D8B030D-6E8A-4147-A177-3AD203B41FA5}">
                      <a16:colId xmlns:a16="http://schemas.microsoft.com/office/drawing/2014/main" xmlns="" val="1886775436"/>
                    </a:ext>
                  </a:extLst>
                </a:gridCol>
                <a:gridCol w="320245">
                  <a:extLst>
                    <a:ext uri="{9D8B030D-6E8A-4147-A177-3AD203B41FA5}">
                      <a16:colId xmlns:a16="http://schemas.microsoft.com/office/drawing/2014/main" xmlns="" val="2034638855"/>
                    </a:ext>
                  </a:extLst>
                </a:gridCol>
                <a:gridCol w="361869">
                  <a:extLst>
                    <a:ext uri="{9D8B030D-6E8A-4147-A177-3AD203B41FA5}">
                      <a16:colId xmlns:a16="http://schemas.microsoft.com/office/drawing/2014/main" xmlns="" val="1053734340"/>
                    </a:ext>
                  </a:extLst>
                </a:gridCol>
                <a:gridCol w="401793">
                  <a:extLst>
                    <a:ext uri="{9D8B030D-6E8A-4147-A177-3AD203B41FA5}">
                      <a16:colId xmlns:a16="http://schemas.microsoft.com/office/drawing/2014/main" xmlns="" val="2657988593"/>
                    </a:ext>
                  </a:extLst>
                </a:gridCol>
                <a:gridCol w="320245">
                  <a:extLst>
                    <a:ext uri="{9D8B030D-6E8A-4147-A177-3AD203B41FA5}">
                      <a16:colId xmlns:a16="http://schemas.microsoft.com/office/drawing/2014/main" xmlns="" val="3074700019"/>
                    </a:ext>
                  </a:extLst>
                </a:gridCol>
                <a:gridCol w="361019">
                  <a:extLst>
                    <a:ext uri="{9D8B030D-6E8A-4147-A177-3AD203B41FA5}">
                      <a16:colId xmlns:a16="http://schemas.microsoft.com/office/drawing/2014/main" xmlns="" val="2211280738"/>
                    </a:ext>
                  </a:extLst>
                </a:gridCol>
                <a:gridCol w="401793">
                  <a:extLst>
                    <a:ext uri="{9D8B030D-6E8A-4147-A177-3AD203B41FA5}">
                      <a16:colId xmlns:a16="http://schemas.microsoft.com/office/drawing/2014/main" xmlns="" val="4165467551"/>
                    </a:ext>
                  </a:extLst>
                </a:gridCol>
                <a:gridCol w="1442376">
                  <a:extLst>
                    <a:ext uri="{9D8B030D-6E8A-4147-A177-3AD203B41FA5}">
                      <a16:colId xmlns:a16="http://schemas.microsoft.com/office/drawing/2014/main" xmlns="" val="807938009"/>
                    </a:ext>
                  </a:extLst>
                </a:gridCol>
              </a:tblGrid>
              <a:tr h="191535">
                <a:tc>
                  <a:txBody>
                    <a:bodyPr/>
                    <a:lstStyle/>
                    <a:p>
                      <a:pPr>
                        <a:lnSpc>
                          <a:spcPct val="107000"/>
                        </a:lnSpc>
                        <a:spcAft>
                          <a:spcPts val="0"/>
                        </a:spcAft>
                      </a:pPr>
                      <a:r>
                        <a:rPr lang="ro-RO" sz="1200" b="1" dirty="0">
                          <a:effectLst/>
                        </a:rPr>
                        <a:t>1</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2</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3</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4</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5</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6</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7</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8</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9</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10</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11</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12</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13</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14</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15</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16</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OFFSET</a:t>
                      </a:r>
                      <a:endParaRPr lang="en-US"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812450090"/>
                  </a:ext>
                </a:extLst>
              </a:tr>
              <a:tr h="489759">
                <a:tc gridSpan="6">
                  <a:txBody>
                    <a:bodyPr/>
                    <a:lstStyle/>
                    <a:p>
                      <a:pPr algn="ctr">
                        <a:lnSpc>
                          <a:spcPct val="107000"/>
                        </a:lnSpc>
                        <a:spcAft>
                          <a:spcPts val="0"/>
                        </a:spcAft>
                      </a:pPr>
                      <a:r>
                        <a:rPr lang="ro-RO" sz="1600" b="1" dirty="0">
                          <a:effectLst/>
                        </a:rPr>
                        <a:t>COD  OPERAŢIE</a:t>
                      </a:r>
                      <a:endParaRPr lang="en-US" sz="1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a:lnSpc>
                          <a:spcPct val="107000"/>
                        </a:lnSpc>
                        <a:spcAft>
                          <a:spcPts val="0"/>
                        </a:spcAft>
                      </a:pPr>
                      <a:r>
                        <a:rPr lang="ro-RO" sz="1600" b="1" dirty="0" smtClean="0">
                          <a:effectLst/>
                        </a:rPr>
                        <a:t>D</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ro-RO" sz="1600" b="1" dirty="0" smtClean="0">
                          <a:effectLst/>
                        </a:rPr>
                        <a:t>W</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algn="ctr">
                        <a:lnSpc>
                          <a:spcPct val="107000"/>
                        </a:lnSpc>
                        <a:spcAft>
                          <a:spcPts val="0"/>
                        </a:spcAft>
                      </a:pPr>
                      <a:r>
                        <a:rPr lang="ro-RO" sz="1600" b="1" dirty="0" smtClean="0">
                          <a:effectLst/>
                        </a:rPr>
                        <a:t>MOD</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gridSpan="3">
                  <a:txBody>
                    <a:bodyPr/>
                    <a:lstStyle/>
                    <a:p>
                      <a:pPr algn="ctr">
                        <a:lnSpc>
                          <a:spcPct val="107000"/>
                        </a:lnSpc>
                        <a:spcAft>
                          <a:spcPts val="0"/>
                        </a:spcAft>
                      </a:pPr>
                      <a:r>
                        <a:rPr lang="ro-RO" sz="1600" b="1" dirty="0" smtClean="0">
                          <a:effectLst/>
                        </a:rPr>
                        <a:t>REG</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gridSpan="3">
                  <a:txBody>
                    <a:bodyPr/>
                    <a:lstStyle/>
                    <a:p>
                      <a:pPr algn="ctr">
                        <a:lnSpc>
                          <a:spcPct val="107000"/>
                        </a:lnSpc>
                        <a:spcAft>
                          <a:spcPts val="0"/>
                        </a:spcAft>
                      </a:pPr>
                      <a:r>
                        <a:rPr lang="ro-RO" sz="1600" b="1" dirty="0" smtClean="0">
                          <a:effectLst/>
                        </a:rPr>
                        <a:t>R/M</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a:txBody>
                    <a:bodyPr/>
                    <a:lstStyle/>
                    <a:p>
                      <a:pPr algn="ctr">
                        <a:lnSpc>
                          <a:spcPct val="107000"/>
                        </a:lnSpc>
                        <a:spcAft>
                          <a:spcPts val="0"/>
                        </a:spcAft>
                      </a:pPr>
                      <a:r>
                        <a:rPr lang="ro-RO" sz="2400" b="1" dirty="0">
                          <a:effectLst/>
                        </a:rPr>
                        <a:t> </a:t>
                      </a:r>
                      <a:endPar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004809187"/>
                  </a:ext>
                </a:extLst>
              </a:tr>
            </a:tbl>
          </a:graphicData>
        </a:graphic>
      </p:graphicFrame>
      <p:sp>
        <p:nvSpPr>
          <p:cNvPr id="10" name="Прямоугольник 9"/>
          <p:cNvSpPr/>
          <p:nvPr/>
        </p:nvSpPr>
        <p:spPr>
          <a:xfrm>
            <a:off x="6942673" y="2692072"/>
            <a:ext cx="4281941" cy="369332"/>
          </a:xfrm>
          <a:prstGeom prst="rect">
            <a:avLst/>
          </a:prstGeom>
        </p:spPr>
        <p:txBody>
          <a:bodyPr wrap="none">
            <a:spAutoFit/>
          </a:bodyPr>
          <a:lstStyle/>
          <a:p>
            <a:r>
              <a:rPr lang="ro-RO" b="1" dirty="0">
                <a:solidFill>
                  <a:srgbClr val="000000"/>
                </a:solidFill>
                <a:latin typeface="Times New Roman" panose="02020603050405020304" pitchFamily="18" charset="0"/>
                <a:ea typeface="Times New Roman" panose="02020603050405020304" pitchFamily="18" charset="0"/>
              </a:rPr>
              <a:t>Formatul instrucţiunii cu cod pe un octet.</a:t>
            </a:r>
            <a:endParaRPr lang="en-US" dirty="0"/>
          </a:p>
        </p:txBody>
      </p:sp>
      <p:sp>
        <p:nvSpPr>
          <p:cNvPr id="11" name="Прямоугольник 10"/>
          <p:cNvSpPr/>
          <p:nvPr/>
        </p:nvSpPr>
        <p:spPr>
          <a:xfrm>
            <a:off x="0" y="2976326"/>
            <a:ext cx="12192000" cy="2585323"/>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Semnificaţiile câmpurilor din </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figura.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sunt date în continuare.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destinaţie. Specifică direcţia rezultatului  în combinaţie cu câmpurile MOD şi R/M.</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word. Specifică tipul de transfer. W = 0 înseamnă transfer pe un octet iar W = 1, transfer pe 2 octeţi (1 cuvânt).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MOD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este o codificare a modului de calcul al adresei efective sau lungimea deplasamentului. Este utilizat pentru a determina adresa efectivă împreună cu câmpul r/m.</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9074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MOD = 1 1,  câmpul r/m este un câmp de registru cu următoarele semnificaţii</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MOD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00,  câmpul deplasament nu este prezent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MOD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01,  câmpul deplasament are 8 biţi (low)</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MOD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10,  câmpul deplasament are 16 biţi.</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12" name="Таблица 11"/>
          <p:cNvGraphicFramePr>
            <a:graphicFrameLocks noGrp="1"/>
          </p:cNvGraphicFramePr>
          <p:nvPr>
            <p:extLst>
              <p:ext uri="{D42A27DB-BD31-4B8C-83A1-F6EECF244321}">
                <p14:modId xmlns:p14="http://schemas.microsoft.com/office/powerpoint/2010/main" val="2931849814"/>
              </p:ext>
            </p:extLst>
          </p:nvPr>
        </p:nvGraphicFramePr>
        <p:xfrm>
          <a:off x="9632889" y="4139801"/>
          <a:ext cx="2190991" cy="2718198"/>
        </p:xfrm>
        <a:graphic>
          <a:graphicData uri="http://schemas.openxmlformats.org/drawingml/2006/table">
            <a:tbl>
              <a:tblPr>
                <a:tableStyleId>{5940675A-B579-460E-94D1-54222C63F5DA}</a:tableStyleId>
              </a:tblPr>
              <a:tblGrid>
                <a:gridCol w="733472">
                  <a:extLst>
                    <a:ext uri="{9D8B030D-6E8A-4147-A177-3AD203B41FA5}">
                      <a16:colId xmlns:a16="http://schemas.microsoft.com/office/drawing/2014/main" xmlns="" val="2177728216"/>
                    </a:ext>
                  </a:extLst>
                </a:gridCol>
                <a:gridCol w="733472">
                  <a:extLst>
                    <a:ext uri="{9D8B030D-6E8A-4147-A177-3AD203B41FA5}">
                      <a16:colId xmlns:a16="http://schemas.microsoft.com/office/drawing/2014/main" xmlns="" val="1847109784"/>
                    </a:ext>
                  </a:extLst>
                </a:gridCol>
                <a:gridCol w="724047">
                  <a:extLst>
                    <a:ext uri="{9D8B030D-6E8A-4147-A177-3AD203B41FA5}">
                      <a16:colId xmlns:a16="http://schemas.microsoft.com/office/drawing/2014/main" xmlns="" val="3749513509"/>
                    </a:ext>
                  </a:extLst>
                </a:gridCol>
              </a:tblGrid>
              <a:tr h="224535">
                <a:tc rowSpan="2">
                  <a:txBody>
                    <a:bodyPr/>
                    <a:lstStyle/>
                    <a:p>
                      <a:pPr algn="just">
                        <a:lnSpc>
                          <a:spcPct val="107000"/>
                        </a:lnSpc>
                        <a:spcAft>
                          <a:spcPts val="0"/>
                        </a:spcAft>
                      </a:pPr>
                      <a:r>
                        <a:rPr lang="ro-RO" sz="1200" b="1" dirty="0">
                          <a:effectLst/>
                        </a:rPr>
                        <a:t> </a:t>
                      </a:r>
                      <a:endParaRPr lang="en-US" sz="1100" b="1" dirty="0">
                        <a:effectLst/>
                      </a:endParaRPr>
                    </a:p>
                    <a:p>
                      <a:pPr algn="ctr">
                        <a:lnSpc>
                          <a:spcPct val="107000"/>
                        </a:lnSpc>
                        <a:spcAft>
                          <a:spcPts val="0"/>
                        </a:spcAft>
                      </a:pPr>
                      <a:r>
                        <a:rPr lang="ro-RO" sz="1200" b="1" dirty="0">
                          <a:effectLst/>
                        </a:rPr>
                        <a:t>r/m</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ctr">
                        <a:lnSpc>
                          <a:spcPct val="107000"/>
                        </a:lnSpc>
                        <a:spcAft>
                          <a:spcPts val="0"/>
                        </a:spcAft>
                      </a:pPr>
                      <a:r>
                        <a:rPr lang="ro-RO" sz="1200" b="1" dirty="0">
                          <a:effectLst/>
                        </a:rPr>
                        <a:t>registru</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xmlns="" val="2097637453"/>
                  </a:ext>
                </a:extLst>
              </a:tr>
              <a:tr h="697383">
                <a:tc vMerge="1">
                  <a:txBody>
                    <a:bodyPr/>
                    <a:lstStyle/>
                    <a:p>
                      <a:endParaRPr lang="en-US"/>
                    </a:p>
                  </a:txBody>
                  <a:tcPr/>
                </a:tc>
                <a:tc>
                  <a:txBody>
                    <a:bodyPr/>
                    <a:lstStyle/>
                    <a:p>
                      <a:pPr algn="ctr">
                        <a:lnSpc>
                          <a:spcPct val="107000"/>
                        </a:lnSpc>
                        <a:spcAft>
                          <a:spcPts val="0"/>
                        </a:spcAft>
                      </a:pPr>
                      <a:r>
                        <a:rPr lang="ro-RO" sz="1200" b="1" dirty="0">
                          <a:effectLst/>
                        </a:rPr>
                        <a:t>(w=0)</a:t>
                      </a:r>
                      <a:endParaRPr lang="en-US" sz="1100" b="1" dirty="0">
                        <a:effectLst/>
                      </a:endParaRPr>
                    </a:p>
                    <a:p>
                      <a:pPr algn="ctr">
                        <a:lnSpc>
                          <a:spcPct val="107000"/>
                        </a:lnSpc>
                        <a:spcAft>
                          <a:spcPts val="0"/>
                        </a:spcAft>
                      </a:pPr>
                      <a:r>
                        <a:rPr lang="ro-RO" sz="1200" b="1" dirty="0">
                          <a:effectLst/>
                        </a:rPr>
                        <a:t>cuvânt</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(w=1)</a:t>
                      </a:r>
                      <a:endParaRPr lang="en-US" sz="1100" b="1">
                        <a:effectLst/>
                      </a:endParaRPr>
                    </a:p>
                    <a:p>
                      <a:pPr algn="ctr">
                        <a:lnSpc>
                          <a:spcPct val="107000"/>
                        </a:lnSpc>
                        <a:spcAft>
                          <a:spcPts val="0"/>
                        </a:spcAft>
                      </a:pPr>
                      <a:r>
                        <a:rPr lang="ro-RO" sz="1200" b="1">
                          <a:effectLst/>
                        </a:rPr>
                        <a:t>octet</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922721598"/>
                  </a:ext>
                </a:extLst>
              </a:tr>
              <a:tr h="224535">
                <a:tc>
                  <a:txBody>
                    <a:bodyPr/>
                    <a:lstStyle/>
                    <a:p>
                      <a:pPr algn="ctr">
                        <a:lnSpc>
                          <a:spcPct val="107000"/>
                        </a:lnSpc>
                        <a:spcAft>
                          <a:spcPts val="0"/>
                        </a:spcAft>
                      </a:pPr>
                      <a:r>
                        <a:rPr lang="ro-RO" sz="1200" b="1">
                          <a:effectLst/>
                        </a:rPr>
                        <a:t>000</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Ax</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AL</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223384505"/>
                  </a:ext>
                </a:extLst>
              </a:tr>
              <a:tr h="224535">
                <a:tc>
                  <a:txBody>
                    <a:bodyPr/>
                    <a:lstStyle/>
                    <a:p>
                      <a:pPr algn="ctr">
                        <a:lnSpc>
                          <a:spcPct val="107000"/>
                        </a:lnSpc>
                        <a:spcAft>
                          <a:spcPts val="0"/>
                        </a:spcAft>
                      </a:pPr>
                      <a:r>
                        <a:rPr lang="ro-RO" sz="1200" b="1">
                          <a:effectLst/>
                        </a:rPr>
                        <a:t>001</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Cx</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CL</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641535278"/>
                  </a:ext>
                </a:extLst>
              </a:tr>
              <a:tr h="224535">
                <a:tc>
                  <a:txBody>
                    <a:bodyPr/>
                    <a:lstStyle/>
                    <a:p>
                      <a:pPr algn="ctr">
                        <a:lnSpc>
                          <a:spcPct val="107000"/>
                        </a:lnSpc>
                        <a:spcAft>
                          <a:spcPts val="0"/>
                        </a:spcAft>
                      </a:pPr>
                      <a:r>
                        <a:rPr lang="ro-RO" sz="1200" b="1">
                          <a:effectLst/>
                        </a:rPr>
                        <a:t>010</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Dx</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DL</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485755176"/>
                  </a:ext>
                </a:extLst>
              </a:tr>
              <a:tr h="224535">
                <a:tc>
                  <a:txBody>
                    <a:bodyPr/>
                    <a:lstStyle/>
                    <a:p>
                      <a:pPr algn="ctr">
                        <a:lnSpc>
                          <a:spcPct val="107000"/>
                        </a:lnSpc>
                        <a:spcAft>
                          <a:spcPts val="0"/>
                        </a:spcAft>
                      </a:pPr>
                      <a:r>
                        <a:rPr lang="ro-RO" sz="1200" b="1">
                          <a:effectLst/>
                        </a:rPr>
                        <a:t>011</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Bx</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BL</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931268324"/>
                  </a:ext>
                </a:extLst>
              </a:tr>
              <a:tr h="224535">
                <a:tc>
                  <a:txBody>
                    <a:bodyPr/>
                    <a:lstStyle/>
                    <a:p>
                      <a:pPr algn="ctr">
                        <a:lnSpc>
                          <a:spcPct val="107000"/>
                        </a:lnSpc>
                        <a:spcAft>
                          <a:spcPts val="0"/>
                        </a:spcAft>
                      </a:pPr>
                      <a:r>
                        <a:rPr lang="ro-RO" sz="1200" b="1">
                          <a:effectLst/>
                        </a:rPr>
                        <a:t>100</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SP</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AH</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4047438015"/>
                  </a:ext>
                </a:extLst>
              </a:tr>
              <a:tr h="224535">
                <a:tc>
                  <a:txBody>
                    <a:bodyPr/>
                    <a:lstStyle/>
                    <a:p>
                      <a:pPr algn="ctr">
                        <a:lnSpc>
                          <a:spcPct val="107000"/>
                        </a:lnSpc>
                        <a:spcAft>
                          <a:spcPts val="0"/>
                        </a:spcAft>
                      </a:pPr>
                      <a:r>
                        <a:rPr lang="ro-RO" sz="1200" b="1">
                          <a:effectLst/>
                        </a:rPr>
                        <a:t>101</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BP</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CH</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314238121"/>
                  </a:ext>
                </a:extLst>
              </a:tr>
              <a:tr h="224535">
                <a:tc>
                  <a:txBody>
                    <a:bodyPr/>
                    <a:lstStyle/>
                    <a:p>
                      <a:pPr algn="ctr">
                        <a:lnSpc>
                          <a:spcPct val="107000"/>
                        </a:lnSpc>
                        <a:spcAft>
                          <a:spcPts val="0"/>
                        </a:spcAft>
                      </a:pPr>
                      <a:r>
                        <a:rPr lang="ro-RO" sz="1200" b="1">
                          <a:effectLst/>
                        </a:rPr>
                        <a:t>110</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SI</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DH</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636784319"/>
                  </a:ext>
                </a:extLst>
              </a:tr>
              <a:tr h="224535">
                <a:tc>
                  <a:txBody>
                    <a:bodyPr/>
                    <a:lstStyle/>
                    <a:p>
                      <a:pPr algn="ctr">
                        <a:lnSpc>
                          <a:spcPct val="107000"/>
                        </a:lnSpc>
                        <a:spcAft>
                          <a:spcPts val="0"/>
                        </a:spcAft>
                      </a:pPr>
                      <a:r>
                        <a:rPr lang="ro-RO" sz="1200" b="1">
                          <a:effectLst/>
                        </a:rPr>
                        <a:t>111</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a:effectLst/>
                        </a:rPr>
                        <a:t>DI</a:t>
                      </a:r>
                      <a:endParaRPr lang="en-US" sz="11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ro-RO" sz="1200" b="1" dirty="0">
                          <a:effectLst/>
                        </a:rPr>
                        <a:t>BH</a:t>
                      </a:r>
                      <a:endParaRPr lang="en-US" sz="11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551545289"/>
                  </a:ext>
                </a:extLst>
              </a:tr>
            </a:tbl>
          </a:graphicData>
        </a:graphic>
      </p:graphicFrame>
    </p:spTree>
    <p:extLst>
      <p:ext uri="{BB962C8B-B14F-4D97-AF65-F5344CB8AC3E}">
        <p14:creationId xmlns:p14="http://schemas.microsoft.com/office/powerpoint/2010/main" val="13569068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0"/>
            <a:ext cx="11289671" cy="923330"/>
          </a:xfrm>
          <a:prstGeom prst="rect">
            <a:avLst/>
          </a:prstGeom>
        </p:spPr>
        <p:txBody>
          <a:bodyPr wrap="square">
            <a:spAutoFit/>
          </a:bodyPr>
          <a:lstStyle/>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R/M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conţine: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-adresa unui registru (pentru MOD=11)</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-o codificare utilizată pentru calculul adresei efective.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835082106"/>
              </p:ext>
            </p:extLst>
          </p:nvPr>
        </p:nvGraphicFramePr>
        <p:xfrm>
          <a:off x="2743262" y="923330"/>
          <a:ext cx="3232024" cy="2764143"/>
        </p:xfrm>
        <a:graphic>
          <a:graphicData uri="http://schemas.openxmlformats.org/drawingml/2006/table">
            <a:tbl>
              <a:tblPr>
                <a:tableStyleId>{616DA210-FB5B-4158-B5E0-FEB733F419BA}</a:tableStyleId>
              </a:tblPr>
              <a:tblGrid>
                <a:gridCol w="702916">
                  <a:extLst>
                    <a:ext uri="{9D8B030D-6E8A-4147-A177-3AD203B41FA5}">
                      <a16:colId xmlns:a16="http://schemas.microsoft.com/office/drawing/2014/main" xmlns="" val="2547383059"/>
                    </a:ext>
                  </a:extLst>
                </a:gridCol>
                <a:gridCol w="2529108">
                  <a:extLst>
                    <a:ext uri="{9D8B030D-6E8A-4147-A177-3AD203B41FA5}">
                      <a16:colId xmlns:a16="http://schemas.microsoft.com/office/drawing/2014/main" xmlns="" val="3214496186"/>
                    </a:ext>
                  </a:extLst>
                </a:gridCol>
              </a:tblGrid>
              <a:tr h="307127">
                <a:tc>
                  <a:txBody>
                    <a:bodyPr/>
                    <a:lstStyle/>
                    <a:p>
                      <a:pPr algn="just">
                        <a:lnSpc>
                          <a:spcPct val="107000"/>
                        </a:lnSpc>
                        <a:spcAft>
                          <a:spcPts val="0"/>
                        </a:spcAft>
                      </a:pPr>
                      <a:r>
                        <a:rPr lang="ro-RO" sz="1600" b="1">
                          <a:effectLst/>
                        </a:rPr>
                        <a:t>R/M</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Adresa efectivă</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4146185832"/>
                  </a:ext>
                </a:extLst>
              </a:tr>
              <a:tr h="307127">
                <a:tc>
                  <a:txBody>
                    <a:bodyPr/>
                    <a:lstStyle/>
                    <a:p>
                      <a:pPr algn="ctr">
                        <a:lnSpc>
                          <a:spcPct val="107000"/>
                        </a:lnSpc>
                        <a:spcAft>
                          <a:spcPts val="0"/>
                        </a:spcAft>
                      </a:pPr>
                      <a:r>
                        <a:rPr lang="ro-RO" sz="1600" b="1">
                          <a:effectLst/>
                        </a:rPr>
                        <a:t>000</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BX + SI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4027605454"/>
                  </a:ext>
                </a:extLst>
              </a:tr>
              <a:tr h="307127">
                <a:tc>
                  <a:txBody>
                    <a:bodyPr/>
                    <a:lstStyle/>
                    <a:p>
                      <a:pPr algn="ctr">
                        <a:lnSpc>
                          <a:spcPct val="107000"/>
                        </a:lnSpc>
                        <a:spcAft>
                          <a:spcPts val="0"/>
                        </a:spcAft>
                      </a:pPr>
                      <a:r>
                        <a:rPr lang="ro-RO" sz="1600" b="1">
                          <a:effectLst/>
                        </a:rPr>
                        <a:t>001</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BX + DI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886474760"/>
                  </a:ext>
                </a:extLst>
              </a:tr>
              <a:tr h="307127">
                <a:tc>
                  <a:txBody>
                    <a:bodyPr/>
                    <a:lstStyle/>
                    <a:p>
                      <a:pPr algn="ctr">
                        <a:lnSpc>
                          <a:spcPct val="107000"/>
                        </a:lnSpc>
                        <a:spcAft>
                          <a:spcPts val="0"/>
                        </a:spcAft>
                      </a:pPr>
                      <a:r>
                        <a:rPr lang="ro-RO" sz="1600" b="1">
                          <a:effectLst/>
                        </a:rPr>
                        <a:t>010</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BP + SI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985094433"/>
                  </a:ext>
                </a:extLst>
              </a:tr>
              <a:tr h="307127">
                <a:tc>
                  <a:txBody>
                    <a:bodyPr/>
                    <a:lstStyle/>
                    <a:p>
                      <a:pPr algn="ctr">
                        <a:lnSpc>
                          <a:spcPct val="107000"/>
                        </a:lnSpc>
                        <a:spcAft>
                          <a:spcPts val="0"/>
                        </a:spcAft>
                      </a:pPr>
                      <a:r>
                        <a:rPr lang="ro-RO" sz="1600" b="1">
                          <a:effectLst/>
                        </a:rPr>
                        <a:t>011</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BP + DI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460662399"/>
                  </a:ext>
                </a:extLst>
              </a:tr>
              <a:tr h="307127">
                <a:tc>
                  <a:txBody>
                    <a:bodyPr/>
                    <a:lstStyle/>
                    <a:p>
                      <a:pPr algn="ctr">
                        <a:lnSpc>
                          <a:spcPct val="107000"/>
                        </a:lnSpc>
                        <a:spcAft>
                          <a:spcPts val="0"/>
                        </a:spcAft>
                      </a:pPr>
                      <a:r>
                        <a:rPr lang="ro-RO" sz="1600" b="1">
                          <a:effectLst/>
                        </a:rPr>
                        <a:t>100</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SI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002234955"/>
                  </a:ext>
                </a:extLst>
              </a:tr>
              <a:tr h="307127">
                <a:tc>
                  <a:txBody>
                    <a:bodyPr/>
                    <a:lstStyle/>
                    <a:p>
                      <a:pPr algn="ctr">
                        <a:lnSpc>
                          <a:spcPct val="107000"/>
                        </a:lnSpc>
                        <a:spcAft>
                          <a:spcPts val="0"/>
                        </a:spcAft>
                      </a:pPr>
                      <a:r>
                        <a:rPr lang="ro-RO" sz="1600" b="1">
                          <a:effectLst/>
                        </a:rPr>
                        <a:t>101</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DI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641411338"/>
                  </a:ext>
                </a:extLst>
              </a:tr>
              <a:tr h="307127">
                <a:tc>
                  <a:txBody>
                    <a:bodyPr/>
                    <a:lstStyle/>
                    <a:p>
                      <a:pPr algn="ctr">
                        <a:lnSpc>
                          <a:spcPct val="107000"/>
                        </a:lnSpc>
                        <a:spcAft>
                          <a:spcPts val="0"/>
                        </a:spcAft>
                      </a:pPr>
                      <a:r>
                        <a:rPr lang="ro-RO" sz="1600" b="1">
                          <a:effectLst/>
                        </a:rPr>
                        <a:t>110</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a:effectLst/>
                        </a:rPr>
                        <a:t>BP + deplasament</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3496512530"/>
                  </a:ext>
                </a:extLst>
              </a:tr>
              <a:tr h="307127">
                <a:tc>
                  <a:txBody>
                    <a:bodyPr/>
                    <a:lstStyle/>
                    <a:p>
                      <a:pPr algn="ctr">
                        <a:lnSpc>
                          <a:spcPct val="107000"/>
                        </a:lnSpc>
                        <a:spcAft>
                          <a:spcPts val="0"/>
                        </a:spcAft>
                      </a:pPr>
                      <a:r>
                        <a:rPr lang="ro-RO" sz="1600" b="1">
                          <a:effectLst/>
                        </a:rPr>
                        <a:t>111</a:t>
                      </a:r>
                      <a:endParaRPr lang="en-US" sz="14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7000"/>
                        </a:lnSpc>
                        <a:spcAft>
                          <a:spcPts val="0"/>
                        </a:spcAft>
                      </a:pPr>
                      <a:r>
                        <a:rPr lang="ro-RO" sz="1600" b="1" dirty="0">
                          <a:effectLst/>
                        </a:rPr>
                        <a:t>BP + deplasament</a:t>
                      </a:r>
                      <a:endParaRPr lang="en-US" sz="14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4212837802"/>
                  </a:ext>
                </a:extLst>
              </a:tr>
            </a:tbl>
          </a:graphicData>
        </a:graphic>
      </p:graphicFrame>
      <p:sp>
        <p:nvSpPr>
          <p:cNvPr id="6" name="Прямоугольник 5"/>
          <p:cNvSpPr/>
          <p:nvPr/>
        </p:nvSpPr>
        <p:spPr>
          <a:xfrm>
            <a:off x="108642" y="3872139"/>
            <a:ext cx="11950574" cy="646331"/>
          </a:xfrm>
          <a:prstGeom prst="rect">
            <a:avLst/>
          </a:prstGeom>
        </p:spPr>
        <p:txBody>
          <a:bodyPr wrap="square">
            <a:spAutoFit/>
          </a:bodyPr>
          <a:lstStyle/>
          <a:p>
            <a:r>
              <a:rPr lang="ro-RO" dirty="0">
                <a:solidFill>
                  <a:srgbClr val="000000"/>
                </a:solidFill>
                <a:latin typeface="Times New Roman" panose="02020603050405020304" pitchFamily="18" charset="0"/>
                <a:ea typeface="Times New Roman" panose="02020603050405020304" pitchFamily="18" charset="0"/>
              </a:rPr>
              <a:t>Unitatea de execuţie (UE) are acces la operanziiimediaţi şi de registre; când este nevoie de un operand de memorie, se transmite la UI deplasamentul acestuia şi registrul de segment IC determină adresa fizică a operandului în funcţie de modul de adresare.</a:t>
            </a:r>
            <a:endParaRPr lang="en-US" dirty="0"/>
          </a:p>
        </p:txBody>
      </p:sp>
    </p:spTree>
    <p:extLst>
      <p:ext uri="{BB962C8B-B14F-4D97-AF65-F5344CB8AC3E}">
        <p14:creationId xmlns:p14="http://schemas.microsoft.com/office/powerpoint/2010/main" val="305278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68997" y="78422"/>
            <a:ext cx="11863057" cy="1477328"/>
          </a:xfrm>
          <a:prstGeom prst="rect">
            <a:avLst/>
          </a:prstGeom>
        </p:spPr>
        <p:txBody>
          <a:bodyPr wrap="square">
            <a:spAutoFit/>
          </a:bodyPr>
          <a:lstStyle/>
          <a:p>
            <a:pPr lvl="0">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Moduri de adresare</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Există</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în principal, cinci moduri de adresare.</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p>
          <a:p>
            <a:pPr indent="450215" algn="just">
              <a:spcAft>
                <a:spcPts val="0"/>
              </a:spcAft>
            </a:pPr>
            <a:r>
              <a:rPr lang="ro-RO"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directă</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efectivă (AE) a operandului este reprezentată de deplasamentul conţinut în instrucţiune.</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pSp>
        <p:nvGrpSpPr>
          <p:cNvPr id="5" name="Группа 4"/>
          <p:cNvGrpSpPr>
            <a:grpSpLocks/>
          </p:cNvGrpSpPr>
          <p:nvPr/>
        </p:nvGrpSpPr>
        <p:grpSpPr bwMode="auto">
          <a:xfrm>
            <a:off x="2100024" y="1793152"/>
            <a:ext cx="5237619" cy="2244694"/>
            <a:chOff x="2421" y="10264"/>
            <a:chExt cx="6300" cy="2700"/>
          </a:xfrm>
        </p:grpSpPr>
        <p:sp>
          <p:nvSpPr>
            <p:cNvPr id="6" name="Text Box 180"/>
            <p:cNvSpPr txBox="1">
              <a:spLocks noChangeArrowheads="1"/>
            </p:cNvSpPr>
            <p:nvPr/>
          </p:nvSpPr>
          <p:spPr bwMode="auto">
            <a:xfrm>
              <a:off x="3501" y="10264"/>
              <a:ext cx="12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deplasament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Rectangle 181"/>
            <p:cNvSpPr>
              <a:spLocks noChangeArrowheads="1"/>
            </p:cNvSpPr>
            <p:nvPr/>
          </p:nvSpPr>
          <p:spPr bwMode="auto">
            <a:xfrm>
              <a:off x="2421" y="1026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sp>
          <p:nvSpPr>
            <p:cNvPr id="8" name="Text Box 182"/>
            <p:cNvSpPr txBox="1">
              <a:spLocks noChangeArrowheads="1"/>
            </p:cNvSpPr>
            <p:nvPr/>
          </p:nvSpPr>
          <p:spPr bwMode="auto">
            <a:xfrm>
              <a:off x="3681" y="1098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 Box 183"/>
            <p:cNvSpPr txBox="1">
              <a:spLocks noChangeArrowheads="1"/>
            </p:cNvSpPr>
            <p:nvPr/>
          </p:nvSpPr>
          <p:spPr bwMode="auto">
            <a:xfrm>
              <a:off x="3681" y="1260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AS</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xt Box 184"/>
            <p:cNvSpPr txBox="1">
              <a:spLocks noChangeArrowheads="1"/>
            </p:cNvSpPr>
            <p:nvPr/>
          </p:nvSpPr>
          <p:spPr bwMode="auto">
            <a:xfrm>
              <a:off x="5121" y="11884"/>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AF</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Text Box 185"/>
            <p:cNvSpPr txBox="1">
              <a:spLocks noChangeArrowheads="1"/>
            </p:cNvSpPr>
            <p:nvPr/>
          </p:nvSpPr>
          <p:spPr bwMode="auto">
            <a:xfrm>
              <a:off x="7461" y="11796"/>
              <a:ext cx="12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OPERAND</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2" name="Rectangle 186"/>
            <p:cNvSpPr>
              <a:spLocks noChangeArrowheads="1"/>
            </p:cNvSpPr>
            <p:nvPr/>
          </p:nvSpPr>
          <p:spPr bwMode="auto">
            <a:xfrm>
              <a:off x="7461" y="11076"/>
              <a:ext cx="1260" cy="72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sp>
          <p:nvSpPr>
            <p:cNvPr id="13" name="Rectangle 187"/>
            <p:cNvSpPr>
              <a:spLocks noChangeArrowheads="1"/>
            </p:cNvSpPr>
            <p:nvPr/>
          </p:nvSpPr>
          <p:spPr bwMode="auto">
            <a:xfrm>
              <a:off x="7461" y="12156"/>
              <a:ext cx="1260" cy="72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cxnSp>
          <p:nvCxnSpPr>
            <p:cNvPr id="14" name="Line 188"/>
            <p:cNvCxnSpPr>
              <a:cxnSpLocks noChangeShapeType="1"/>
            </p:cNvCxnSpPr>
            <p:nvPr/>
          </p:nvCxnSpPr>
          <p:spPr bwMode="auto">
            <a:xfrm>
              <a:off x="4041" y="10624"/>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5" name="Line 189"/>
            <p:cNvCxnSpPr>
              <a:cxnSpLocks noChangeShapeType="1"/>
            </p:cNvCxnSpPr>
            <p:nvPr/>
          </p:nvCxnSpPr>
          <p:spPr bwMode="auto">
            <a:xfrm>
              <a:off x="4041" y="11344"/>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 name="Line 190"/>
            <p:cNvCxnSpPr>
              <a:cxnSpLocks noChangeShapeType="1"/>
            </p:cNvCxnSpPr>
            <p:nvPr/>
          </p:nvCxnSpPr>
          <p:spPr bwMode="auto">
            <a:xfrm flipV="1">
              <a:off x="4221" y="12064"/>
              <a:ext cx="90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 name="Line 191"/>
            <p:cNvCxnSpPr>
              <a:cxnSpLocks noChangeShapeType="1"/>
            </p:cNvCxnSpPr>
            <p:nvPr/>
          </p:nvCxnSpPr>
          <p:spPr bwMode="auto">
            <a:xfrm>
              <a:off x="5661" y="12064"/>
              <a:ext cx="180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 name="Line 192"/>
            <p:cNvCxnSpPr>
              <a:cxnSpLocks noChangeShapeType="1"/>
            </p:cNvCxnSpPr>
            <p:nvPr/>
          </p:nvCxnSpPr>
          <p:spPr bwMode="auto">
            <a:xfrm flipV="1">
              <a:off x="4041" y="12244"/>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9" name="Oval 193"/>
            <p:cNvSpPr>
              <a:spLocks noChangeArrowheads="1"/>
            </p:cNvSpPr>
            <p:nvPr/>
          </p:nvSpPr>
          <p:spPr bwMode="auto">
            <a:xfrm>
              <a:off x="3861" y="11704"/>
              <a:ext cx="540" cy="540"/>
            </a:xfrm>
            <a:prstGeom prst="ellipse">
              <a:avLst/>
            </a:prstGeom>
            <a:solidFill>
              <a:srgbClr val="FFFF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0" name="Text Box 194"/>
            <p:cNvSpPr txBox="1">
              <a:spLocks noChangeArrowheads="1"/>
            </p:cNvSpPr>
            <p:nvPr/>
          </p:nvSpPr>
          <p:spPr bwMode="auto">
            <a:xfrm flipV="1">
              <a:off x="7461" y="10624"/>
              <a:ext cx="1260" cy="360"/>
            </a:xfrm>
            <a:prstGeom prst="rect">
              <a:avLst/>
            </a:prstGeom>
            <a:solidFill>
              <a:srgbClr val="FFFFFF"/>
            </a:solidFill>
            <a:ln w="9525" cap="rnd">
              <a:solidFill>
                <a:srgbClr val="000000"/>
              </a:solidFill>
              <a:prstDash val="sysDot"/>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MEMORIE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grpSp>
      <p:sp>
        <p:nvSpPr>
          <p:cNvPr id="21" name="Прямоугольник 20"/>
          <p:cNvSpPr/>
          <p:nvPr/>
        </p:nvSpPr>
        <p:spPr>
          <a:xfrm>
            <a:off x="820846" y="4251375"/>
            <a:ext cx="9400515" cy="369332"/>
          </a:xfrm>
          <a:prstGeom prst="rect">
            <a:avLst/>
          </a:prstGeom>
        </p:spPr>
        <p:txBody>
          <a:bodyPr wrap="square">
            <a:spAutoFit/>
          </a:bodyPr>
          <a:lstStyle/>
          <a:p>
            <a:r>
              <a:rPr lang="ro-RO" b="1" dirty="0">
                <a:solidFill>
                  <a:srgbClr val="000000"/>
                </a:solidFill>
                <a:latin typeface="Times New Roman" panose="02020603050405020304" pitchFamily="18" charset="0"/>
                <a:ea typeface="Times New Roman" panose="02020603050405020304" pitchFamily="18" charset="0"/>
              </a:rPr>
              <a:t>Adresare directă. AE, adresă efectivă. AS, adresă segment. AF, adresă fizică.</a:t>
            </a:r>
            <a:endParaRPr lang="en-US" dirty="0"/>
          </a:p>
        </p:txBody>
      </p:sp>
    </p:spTree>
    <p:extLst>
      <p:ext uri="{BB962C8B-B14F-4D97-AF65-F5344CB8AC3E}">
        <p14:creationId xmlns:p14="http://schemas.microsoft.com/office/powerpoint/2010/main" val="38425197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Прямоугольник 28"/>
          <p:cNvSpPr/>
          <p:nvPr/>
        </p:nvSpPr>
        <p:spPr>
          <a:xfrm>
            <a:off x="96570" y="0"/>
            <a:ext cx="12095429" cy="923330"/>
          </a:xfrm>
          <a:prstGeom prst="rect">
            <a:avLst/>
          </a:prstGeom>
        </p:spPr>
        <p:txBody>
          <a:bodyPr wrap="square">
            <a:spAutoFit/>
          </a:bodyPr>
          <a:lstStyle/>
          <a:p>
            <a:pPr lvl="3"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 indirectă prin registre</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x-none"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câmpul calculat nu se află operandul, ca la adresarea directă, ci o altă adresă de operand.</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pSp>
        <p:nvGrpSpPr>
          <p:cNvPr id="30" name="Группа 29"/>
          <p:cNvGrpSpPr>
            <a:grpSpLocks/>
          </p:cNvGrpSpPr>
          <p:nvPr/>
        </p:nvGrpSpPr>
        <p:grpSpPr bwMode="auto">
          <a:xfrm>
            <a:off x="330073" y="923330"/>
            <a:ext cx="7648143" cy="3168836"/>
            <a:chOff x="2601" y="4546"/>
            <a:chExt cx="6840" cy="2834"/>
          </a:xfrm>
        </p:grpSpPr>
        <p:sp>
          <p:nvSpPr>
            <p:cNvPr id="31" name="Text Box 94"/>
            <p:cNvSpPr txBox="1">
              <a:spLocks noChangeArrowheads="1"/>
            </p:cNvSpPr>
            <p:nvPr/>
          </p:nvSpPr>
          <p:spPr bwMode="auto">
            <a:xfrm>
              <a:off x="2601" y="4546"/>
              <a:ext cx="14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Cod operaţie</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2" name="Text Box 95"/>
            <p:cNvSpPr txBox="1">
              <a:spLocks noChangeArrowheads="1"/>
            </p:cNvSpPr>
            <p:nvPr/>
          </p:nvSpPr>
          <p:spPr bwMode="auto">
            <a:xfrm>
              <a:off x="4041" y="4546"/>
              <a:ext cx="16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Deplasament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3" name="Text Box 96"/>
            <p:cNvSpPr txBox="1">
              <a:spLocks noChangeArrowheads="1"/>
            </p:cNvSpPr>
            <p:nvPr/>
          </p:nvSpPr>
          <p:spPr bwMode="auto">
            <a:xfrm>
              <a:off x="4761" y="5446"/>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BX</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4" name="Text Box 97"/>
            <p:cNvSpPr txBox="1">
              <a:spLocks noChangeArrowheads="1"/>
            </p:cNvSpPr>
            <p:nvPr/>
          </p:nvSpPr>
          <p:spPr bwMode="auto">
            <a:xfrm>
              <a:off x="4761" y="5760"/>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BP</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5" name="Text Box 98"/>
            <p:cNvSpPr txBox="1">
              <a:spLocks noChangeArrowheads="1"/>
            </p:cNvSpPr>
            <p:nvPr/>
          </p:nvSpPr>
          <p:spPr bwMode="auto">
            <a:xfrm>
              <a:off x="4761" y="6120"/>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6" name="Text Box 99"/>
            <p:cNvSpPr txBox="1">
              <a:spLocks noChangeArrowheads="1"/>
            </p:cNvSpPr>
            <p:nvPr/>
          </p:nvSpPr>
          <p:spPr bwMode="auto">
            <a:xfrm>
              <a:off x="4761" y="6477"/>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37" name="Line 100"/>
            <p:cNvCxnSpPr>
              <a:cxnSpLocks noChangeShapeType="1"/>
            </p:cNvCxnSpPr>
            <p:nvPr/>
          </p:nvCxnSpPr>
          <p:spPr bwMode="auto">
            <a:xfrm>
              <a:off x="4761" y="4906"/>
              <a:ext cx="0" cy="36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8" name="Line 101"/>
            <p:cNvCxnSpPr>
              <a:cxnSpLocks noChangeShapeType="1"/>
            </p:cNvCxnSpPr>
            <p:nvPr/>
          </p:nvCxnSpPr>
          <p:spPr bwMode="auto">
            <a:xfrm flipH="1">
              <a:off x="4041" y="5266"/>
              <a:ext cx="72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9" name="Line 102"/>
            <p:cNvCxnSpPr>
              <a:cxnSpLocks noChangeShapeType="1"/>
            </p:cNvCxnSpPr>
            <p:nvPr/>
          </p:nvCxnSpPr>
          <p:spPr bwMode="auto">
            <a:xfrm>
              <a:off x="4041" y="5266"/>
              <a:ext cx="0" cy="72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0" name="Line 103"/>
            <p:cNvCxnSpPr>
              <a:cxnSpLocks noChangeShapeType="1"/>
            </p:cNvCxnSpPr>
            <p:nvPr/>
          </p:nvCxnSpPr>
          <p:spPr bwMode="auto">
            <a:xfrm>
              <a:off x="4041" y="5940"/>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1" name="Line 104"/>
            <p:cNvCxnSpPr>
              <a:cxnSpLocks noChangeShapeType="1"/>
            </p:cNvCxnSpPr>
            <p:nvPr/>
          </p:nvCxnSpPr>
          <p:spPr bwMode="auto">
            <a:xfrm>
              <a:off x="5301" y="5626"/>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2" name="Text Box 105"/>
            <p:cNvSpPr txBox="1">
              <a:spLocks noChangeArrowheads="1"/>
            </p:cNvSpPr>
            <p:nvPr/>
          </p:nvSpPr>
          <p:spPr bwMode="auto">
            <a:xfrm>
              <a:off x="6021" y="5446"/>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3" name="Text Box 106"/>
            <p:cNvSpPr txBox="1">
              <a:spLocks noChangeArrowheads="1"/>
            </p:cNvSpPr>
            <p:nvPr/>
          </p:nvSpPr>
          <p:spPr bwMode="auto">
            <a:xfrm>
              <a:off x="6021" y="7020"/>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AS</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4" name="Text Box 107"/>
            <p:cNvSpPr txBox="1">
              <a:spLocks noChangeArrowheads="1"/>
            </p:cNvSpPr>
            <p:nvPr/>
          </p:nvSpPr>
          <p:spPr bwMode="auto">
            <a:xfrm>
              <a:off x="7101" y="6120"/>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AF</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5" name="Oval 108"/>
            <p:cNvSpPr>
              <a:spLocks noChangeArrowheads="1"/>
            </p:cNvSpPr>
            <p:nvPr/>
          </p:nvSpPr>
          <p:spPr bwMode="auto">
            <a:xfrm>
              <a:off x="6021" y="6120"/>
              <a:ext cx="540" cy="540"/>
            </a:xfrm>
            <a:prstGeom prst="ellipse">
              <a:avLst/>
            </a:prstGeom>
            <a:solidFill>
              <a:srgbClr val="FFFF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46" name="Line 109"/>
            <p:cNvCxnSpPr>
              <a:cxnSpLocks noChangeShapeType="1"/>
            </p:cNvCxnSpPr>
            <p:nvPr/>
          </p:nvCxnSpPr>
          <p:spPr bwMode="auto">
            <a:xfrm>
              <a:off x="6201" y="5806"/>
              <a:ext cx="0" cy="314"/>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7" name="Line 110"/>
            <p:cNvCxnSpPr>
              <a:cxnSpLocks noChangeShapeType="1"/>
            </p:cNvCxnSpPr>
            <p:nvPr/>
          </p:nvCxnSpPr>
          <p:spPr bwMode="auto">
            <a:xfrm flipV="1">
              <a:off x="6201" y="6660"/>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8" name="Line 111"/>
            <p:cNvCxnSpPr>
              <a:cxnSpLocks noChangeShapeType="1"/>
            </p:cNvCxnSpPr>
            <p:nvPr/>
          </p:nvCxnSpPr>
          <p:spPr bwMode="auto">
            <a:xfrm>
              <a:off x="6561" y="6300"/>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9" name="Text Box 112"/>
            <p:cNvSpPr txBox="1">
              <a:spLocks noChangeArrowheads="1"/>
            </p:cNvSpPr>
            <p:nvPr/>
          </p:nvSpPr>
          <p:spPr bwMode="auto">
            <a:xfrm>
              <a:off x="8181" y="6256"/>
              <a:ext cx="1260" cy="314"/>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OPERAND</a:t>
              </a:r>
              <a:endParaRPr lang="en-US"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50" name="Line 113"/>
            <p:cNvCxnSpPr>
              <a:cxnSpLocks noChangeShapeType="1"/>
            </p:cNvCxnSpPr>
            <p:nvPr/>
          </p:nvCxnSpPr>
          <p:spPr bwMode="auto">
            <a:xfrm>
              <a:off x="7641" y="6300"/>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 name="Rectangle 114"/>
            <p:cNvSpPr>
              <a:spLocks noChangeArrowheads="1"/>
            </p:cNvSpPr>
            <p:nvPr/>
          </p:nvSpPr>
          <p:spPr bwMode="auto">
            <a:xfrm flipH="1" flipV="1">
              <a:off x="8181" y="5626"/>
              <a:ext cx="1260" cy="632"/>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sp>
          <p:nvSpPr>
            <p:cNvPr id="52" name="Rectangle 115"/>
            <p:cNvSpPr>
              <a:spLocks noChangeArrowheads="1"/>
            </p:cNvSpPr>
            <p:nvPr/>
          </p:nvSpPr>
          <p:spPr bwMode="auto">
            <a:xfrm flipH="1" flipV="1">
              <a:off x="8181" y="6480"/>
              <a:ext cx="126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grpSp>
      <p:sp>
        <p:nvSpPr>
          <p:cNvPr id="53" name="Прямоугольник 52"/>
          <p:cNvSpPr/>
          <p:nvPr/>
        </p:nvSpPr>
        <p:spPr>
          <a:xfrm>
            <a:off x="96571" y="4241999"/>
            <a:ext cx="11844950" cy="1200329"/>
          </a:xfrm>
          <a:prstGeom prst="rect">
            <a:avLst/>
          </a:prstGeom>
        </p:spPr>
        <p:txBody>
          <a:bodyPr wrap="square">
            <a:spAutoFit/>
          </a:bodyPr>
          <a:lstStyle/>
          <a:p>
            <a:pPr indent="450215" algn="ctr">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 indirectă prin registre.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Sintaxa instrucţiunilor în limbajul de asamblare utilizează pentru adresarea indirectă operatorul [ ]. De exemplu: </a:t>
            </a:r>
            <a:r>
              <a:rPr lang="ro-RO" dirty="0">
                <a:solidFill>
                  <a:srgbClr val="000000"/>
                </a:solidFill>
                <a:latin typeface="Courier New" panose="02070309020205020404" pitchFamily="49" charset="0"/>
                <a:ea typeface="Times New Roman" panose="02020603050405020304" pitchFamily="18" charset="0"/>
                <a:cs typeface="Times New Roman" panose="02020603050405020304" pitchFamily="18" charset="0"/>
              </a:rPr>
              <a:t>mov ax, [bx],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 deplasează la adresa conţinută de bx.</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45941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1663881" cy="923330"/>
          </a:xfrm>
          <a:prstGeom prst="rect">
            <a:avLst/>
          </a:prstGeom>
        </p:spPr>
        <p:txBody>
          <a:bodyPr wrap="square">
            <a:spAutoFit/>
          </a:bodyPr>
          <a:lstStyle/>
          <a:p>
            <a:pPr lvl="3"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 indexată</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 calculul adresei participă şi un registru index (SI sau DI în cazul procesoarelor 8086).</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pSp>
        <p:nvGrpSpPr>
          <p:cNvPr id="5" name="Группа 4"/>
          <p:cNvGrpSpPr>
            <a:grpSpLocks/>
          </p:cNvGrpSpPr>
          <p:nvPr/>
        </p:nvGrpSpPr>
        <p:grpSpPr bwMode="auto">
          <a:xfrm>
            <a:off x="1576624" y="923330"/>
            <a:ext cx="4457700" cy="2021205"/>
            <a:chOff x="2421" y="10264"/>
            <a:chExt cx="7020" cy="3183"/>
          </a:xfrm>
        </p:grpSpPr>
        <p:grpSp>
          <p:nvGrpSpPr>
            <p:cNvPr id="6" name="Group 117"/>
            <p:cNvGrpSpPr>
              <a:grpSpLocks/>
            </p:cNvGrpSpPr>
            <p:nvPr/>
          </p:nvGrpSpPr>
          <p:grpSpPr bwMode="auto">
            <a:xfrm>
              <a:off x="2421" y="10613"/>
              <a:ext cx="7020" cy="2834"/>
              <a:chOff x="2421" y="11164"/>
              <a:chExt cx="7020" cy="2834"/>
            </a:xfrm>
          </p:grpSpPr>
          <p:sp>
            <p:nvSpPr>
              <p:cNvPr id="8" name="Text Box 118"/>
              <p:cNvSpPr txBox="1">
                <a:spLocks noChangeArrowheads="1"/>
              </p:cNvSpPr>
              <p:nvPr/>
            </p:nvSpPr>
            <p:spPr bwMode="auto">
              <a:xfrm>
                <a:off x="6021" y="12064"/>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 Box 119"/>
              <p:cNvSpPr txBox="1">
                <a:spLocks noChangeArrowheads="1"/>
              </p:cNvSpPr>
              <p:nvPr/>
            </p:nvSpPr>
            <p:spPr bwMode="auto">
              <a:xfrm>
                <a:off x="6021" y="13638"/>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AS</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xt Box 120"/>
              <p:cNvSpPr txBox="1">
                <a:spLocks noChangeArrowheads="1"/>
              </p:cNvSpPr>
              <p:nvPr/>
            </p:nvSpPr>
            <p:spPr bwMode="auto">
              <a:xfrm>
                <a:off x="7101" y="12738"/>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AF</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Oval 121"/>
              <p:cNvSpPr>
                <a:spLocks noChangeArrowheads="1"/>
              </p:cNvSpPr>
              <p:nvPr/>
            </p:nvSpPr>
            <p:spPr bwMode="auto">
              <a:xfrm>
                <a:off x="4941" y="12064"/>
                <a:ext cx="540" cy="540"/>
              </a:xfrm>
              <a:prstGeom prst="ellipse">
                <a:avLst/>
              </a:prstGeom>
              <a:solidFill>
                <a:srgbClr val="FFFF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2" name="Line 122"/>
              <p:cNvCxnSpPr>
                <a:cxnSpLocks noChangeShapeType="1"/>
              </p:cNvCxnSpPr>
              <p:nvPr/>
            </p:nvCxnSpPr>
            <p:spPr bwMode="auto">
              <a:xfrm>
                <a:off x="6201" y="12424"/>
                <a:ext cx="0" cy="314"/>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3" name="Line 123"/>
              <p:cNvCxnSpPr>
                <a:cxnSpLocks noChangeShapeType="1"/>
              </p:cNvCxnSpPr>
              <p:nvPr/>
            </p:nvCxnSpPr>
            <p:spPr bwMode="auto">
              <a:xfrm flipV="1">
                <a:off x="6201" y="13278"/>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4" name="Line 124"/>
              <p:cNvCxnSpPr>
                <a:cxnSpLocks noChangeShapeType="1"/>
              </p:cNvCxnSpPr>
              <p:nvPr/>
            </p:nvCxnSpPr>
            <p:spPr bwMode="auto">
              <a:xfrm>
                <a:off x="6561" y="12918"/>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5" name="Text Box 125"/>
              <p:cNvSpPr txBox="1">
                <a:spLocks noChangeArrowheads="1"/>
              </p:cNvSpPr>
              <p:nvPr/>
            </p:nvSpPr>
            <p:spPr bwMode="auto">
              <a:xfrm>
                <a:off x="8181" y="12784"/>
                <a:ext cx="12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OPERAND</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6" name="Line 126"/>
              <p:cNvCxnSpPr>
                <a:cxnSpLocks noChangeShapeType="1"/>
              </p:cNvCxnSpPr>
              <p:nvPr/>
            </p:nvCxnSpPr>
            <p:spPr bwMode="auto">
              <a:xfrm>
                <a:off x="7641" y="12918"/>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7" name="Text Box 127"/>
              <p:cNvSpPr txBox="1">
                <a:spLocks noChangeArrowheads="1"/>
              </p:cNvSpPr>
              <p:nvPr/>
            </p:nvSpPr>
            <p:spPr bwMode="auto">
              <a:xfrm>
                <a:off x="3681" y="11884"/>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8" name="Text Box 128"/>
              <p:cNvSpPr txBox="1">
                <a:spLocks noChangeArrowheads="1"/>
              </p:cNvSpPr>
              <p:nvPr/>
            </p:nvSpPr>
            <p:spPr bwMode="auto">
              <a:xfrm>
                <a:off x="3681" y="12244"/>
                <a:ext cx="5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9" name="Text Box 129"/>
              <p:cNvSpPr txBox="1">
                <a:spLocks noChangeArrowheads="1"/>
              </p:cNvSpPr>
              <p:nvPr/>
            </p:nvSpPr>
            <p:spPr bwMode="auto">
              <a:xfrm>
                <a:off x="2421" y="11164"/>
                <a:ext cx="12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COD OP</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0" name="Text Box 130"/>
              <p:cNvSpPr txBox="1">
                <a:spLocks noChangeArrowheads="1"/>
              </p:cNvSpPr>
              <p:nvPr/>
            </p:nvSpPr>
            <p:spPr bwMode="auto">
              <a:xfrm>
                <a:off x="3501" y="1116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MOD R/M</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1" name="Text Box 131"/>
              <p:cNvSpPr txBox="1">
                <a:spLocks noChangeArrowheads="1"/>
              </p:cNvSpPr>
              <p:nvPr/>
            </p:nvSpPr>
            <p:spPr bwMode="auto">
              <a:xfrm>
                <a:off x="4581" y="11164"/>
                <a:ext cx="16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DEPLASAMENT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2" name="Oval 132"/>
              <p:cNvSpPr>
                <a:spLocks noChangeArrowheads="1"/>
              </p:cNvSpPr>
              <p:nvPr/>
            </p:nvSpPr>
            <p:spPr bwMode="auto">
              <a:xfrm>
                <a:off x="6021" y="12784"/>
                <a:ext cx="540" cy="540"/>
              </a:xfrm>
              <a:prstGeom prst="ellipse">
                <a:avLst/>
              </a:prstGeom>
              <a:solidFill>
                <a:srgbClr val="FFFF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23" name="Line 133"/>
              <p:cNvCxnSpPr>
                <a:cxnSpLocks noChangeShapeType="1"/>
              </p:cNvCxnSpPr>
              <p:nvPr/>
            </p:nvCxnSpPr>
            <p:spPr bwMode="auto">
              <a:xfrm>
                <a:off x="4221" y="12244"/>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 name="Line 134"/>
              <p:cNvCxnSpPr>
                <a:cxnSpLocks noChangeShapeType="1"/>
              </p:cNvCxnSpPr>
              <p:nvPr/>
            </p:nvCxnSpPr>
            <p:spPr bwMode="auto">
              <a:xfrm>
                <a:off x="5481" y="12244"/>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 name="Line 135"/>
              <p:cNvCxnSpPr>
                <a:cxnSpLocks noChangeShapeType="1"/>
              </p:cNvCxnSpPr>
              <p:nvPr/>
            </p:nvCxnSpPr>
            <p:spPr bwMode="auto">
              <a:xfrm>
                <a:off x="3861" y="11524"/>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6" name="Line 136"/>
              <p:cNvCxnSpPr>
                <a:cxnSpLocks noChangeShapeType="1"/>
              </p:cNvCxnSpPr>
              <p:nvPr/>
            </p:nvCxnSpPr>
            <p:spPr bwMode="auto">
              <a:xfrm>
                <a:off x="5121" y="11524"/>
                <a:ext cx="0" cy="54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 name="Line 137"/>
              <p:cNvCxnSpPr>
                <a:cxnSpLocks noChangeShapeType="1"/>
              </p:cNvCxnSpPr>
              <p:nvPr/>
            </p:nvCxnSpPr>
            <p:spPr bwMode="auto">
              <a:xfrm flipV="1">
                <a:off x="8181" y="12244"/>
                <a:ext cx="0" cy="5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8" name="Line 138"/>
              <p:cNvCxnSpPr>
                <a:cxnSpLocks noChangeShapeType="1"/>
              </p:cNvCxnSpPr>
              <p:nvPr/>
            </p:nvCxnSpPr>
            <p:spPr bwMode="auto">
              <a:xfrm flipV="1">
                <a:off x="9441" y="12244"/>
                <a:ext cx="0" cy="5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9" name="Line 139"/>
              <p:cNvCxnSpPr>
                <a:cxnSpLocks noChangeShapeType="1"/>
              </p:cNvCxnSpPr>
              <p:nvPr/>
            </p:nvCxnSpPr>
            <p:spPr bwMode="auto">
              <a:xfrm>
                <a:off x="8181" y="13144"/>
                <a:ext cx="0" cy="5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0" name="Line 140"/>
              <p:cNvCxnSpPr>
                <a:cxnSpLocks noChangeShapeType="1"/>
              </p:cNvCxnSpPr>
              <p:nvPr/>
            </p:nvCxnSpPr>
            <p:spPr bwMode="auto">
              <a:xfrm>
                <a:off x="9441" y="13144"/>
                <a:ext cx="0" cy="5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7" name="Text Box 141"/>
            <p:cNvSpPr txBox="1">
              <a:spLocks noChangeArrowheads="1"/>
            </p:cNvSpPr>
            <p:nvPr/>
          </p:nvSpPr>
          <p:spPr bwMode="auto">
            <a:xfrm>
              <a:off x="2421" y="10264"/>
              <a:ext cx="3780" cy="360"/>
            </a:xfrm>
            <a:prstGeom prst="rect">
              <a:avLst/>
            </a:prstGeom>
            <a:solidFill>
              <a:srgbClr val="FFFFFF"/>
            </a:solidFill>
            <a:ln w="9525" cap="rnd">
              <a:solidFill>
                <a:srgbClr val="000000"/>
              </a:solidFill>
              <a:prstDash val="sysDot"/>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7                  07                   015</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grpSp>
      <p:sp>
        <p:nvSpPr>
          <p:cNvPr id="31" name="Прямоугольник 30"/>
          <p:cNvSpPr/>
          <p:nvPr/>
        </p:nvSpPr>
        <p:spPr>
          <a:xfrm>
            <a:off x="627154" y="2830235"/>
            <a:ext cx="2445541" cy="369332"/>
          </a:xfrm>
          <a:prstGeom prst="rect">
            <a:avLst/>
          </a:prstGeom>
        </p:spPr>
        <p:txBody>
          <a:bodyPr wrap="none">
            <a:spAutoFit/>
          </a:bodyPr>
          <a:lstStyle/>
          <a:p>
            <a:pPr indent="450215" algn="ctr">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 indexată</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2" name="Прямоугольник 31"/>
          <p:cNvSpPr/>
          <p:nvPr/>
        </p:nvSpPr>
        <p:spPr>
          <a:xfrm>
            <a:off x="414574" y="3309660"/>
            <a:ext cx="6773877" cy="2862322"/>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 se obţine din suma registrului index şi deplasamentul din instrucţiune.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Acest mod de indexare este utilizat, în cele mai multe cazuri, pentru referirea elementelor unui vector. Deplasamentul marchează începutul vectorului iar registrul index selectează elementul prin poziţia sa relativă în cadrul vectorului. Deoarece toate elementele vectorului sunt de aceeaşi lungime, prin operaţii aritmetice elementare asupra registrului index se va selecta orice element.  De aceea se poate specifica un factor de scală (1,2,3,4) pentru index, pentru a referi vectori cu componente de lungime fixă de 1,2,3,4 octeţi.</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pSp>
        <p:nvGrpSpPr>
          <p:cNvPr id="33" name="Группа 32"/>
          <p:cNvGrpSpPr>
            <a:grpSpLocks/>
          </p:cNvGrpSpPr>
          <p:nvPr/>
        </p:nvGrpSpPr>
        <p:grpSpPr bwMode="auto">
          <a:xfrm>
            <a:off x="7359588" y="3432395"/>
            <a:ext cx="4020807" cy="2334662"/>
            <a:chOff x="2961" y="5764"/>
            <a:chExt cx="5580" cy="3240"/>
          </a:xfrm>
        </p:grpSpPr>
        <p:sp>
          <p:nvSpPr>
            <p:cNvPr id="34" name="Text Box 143"/>
            <p:cNvSpPr txBox="1">
              <a:spLocks noChangeArrowheads="1"/>
            </p:cNvSpPr>
            <p:nvPr/>
          </p:nvSpPr>
          <p:spPr bwMode="auto">
            <a:xfrm>
              <a:off x="2961" y="6124"/>
              <a:ext cx="19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Adresare efectivă</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5" name="Text Box 144"/>
            <p:cNvSpPr txBox="1">
              <a:spLocks noChangeArrowheads="1"/>
            </p:cNvSpPr>
            <p:nvPr/>
          </p:nvSpPr>
          <p:spPr bwMode="auto">
            <a:xfrm>
              <a:off x="2961" y="6844"/>
              <a:ext cx="19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Deplasament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6" name="Text Box 145"/>
            <p:cNvSpPr txBox="1">
              <a:spLocks noChangeArrowheads="1"/>
            </p:cNvSpPr>
            <p:nvPr/>
          </p:nvSpPr>
          <p:spPr bwMode="auto">
            <a:xfrm>
              <a:off x="2961" y="8463"/>
              <a:ext cx="19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Registru index</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7" name="Oval 146"/>
            <p:cNvSpPr>
              <a:spLocks noChangeArrowheads="1"/>
            </p:cNvSpPr>
            <p:nvPr/>
          </p:nvSpPr>
          <p:spPr bwMode="auto">
            <a:xfrm>
              <a:off x="3681" y="7563"/>
              <a:ext cx="540" cy="540"/>
            </a:xfrm>
            <a:prstGeom prst="ellipse">
              <a:avLst/>
            </a:prstGeom>
            <a:solidFill>
              <a:srgbClr val="FFFF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38" name="Line 147"/>
            <p:cNvCxnSpPr>
              <a:cxnSpLocks noChangeShapeType="1"/>
            </p:cNvCxnSpPr>
            <p:nvPr/>
          </p:nvCxnSpPr>
          <p:spPr bwMode="auto">
            <a:xfrm flipV="1">
              <a:off x="3861" y="8103"/>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9" name="Line 148"/>
            <p:cNvCxnSpPr>
              <a:cxnSpLocks noChangeShapeType="1"/>
            </p:cNvCxnSpPr>
            <p:nvPr/>
          </p:nvCxnSpPr>
          <p:spPr bwMode="auto">
            <a:xfrm flipV="1">
              <a:off x="3861" y="7204"/>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0" name="Line 149"/>
            <p:cNvCxnSpPr>
              <a:cxnSpLocks noChangeShapeType="1"/>
            </p:cNvCxnSpPr>
            <p:nvPr/>
          </p:nvCxnSpPr>
          <p:spPr bwMode="auto">
            <a:xfrm flipV="1">
              <a:off x="3861" y="6484"/>
              <a:ext cx="0" cy="36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1" name="Line 150"/>
            <p:cNvCxnSpPr>
              <a:cxnSpLocks noChangeShapeType="1"/>
            </p:cNvCxnSpPr>
            <p:nvPr/>
          </p:nvCxnSpPr>
          <p:spPr bwMode="auto">
            <a:xfrm>
              <a:off x="4941" y="6303"/>
              <a:ext cx="180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2" name="Line 151"/>
            <p:cNvCxnSpPr>
              <a:cxnSpLocks noChangeShapeType="1"/>
            </p:cNvCxnSpPr>
            <p:nvPr/>
          </p:nvCxnSpPr>
          <p:spPr bwMode="auto">
            <a:xfrm>
              <a:off x="6741" y="5944"/>
              <a:ext cx="0" cy="306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3" name="Line 152"/>
            <p:cNvCxnSpPr>
              <a:cxnSpLocks noChangeShapeType="1"/>
            </p:cNvCxnSpPr>
            <p:nvPr/>
          </p:nvCxnSpPr>
          <p:spPr bwMode="auto">
            <a:xfrm>
              <a:off x="4941" y="7024"/>
              <a:ext cx="180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4" name="Line 153"/>
            <p:cNvCxnSpPr>
              <a:cxnSpLocks noChangeShapeType="1"/>
            </p:cNvCxnSpPr>
            <p:nvPr/>
          </p:nvCxnSpPr>
          <p:spPr bwMode="auto">
            <a:xfrm flipV="1">
              <a:off x="4941" y="8644"/>
              <a:ext cx="180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5" name="Line 154"/>
            <p:cNvCxnSpPr>
              <a:cxnSpLocks noChangeShapeType="1"/>
            </p:cNvCxnSpPr>
            <p:nvPr/>
          </p:nvCxnSpPr>
          <p:spPr bwMode="auto">
            <a:xfrm>
              <a:off x="6741" y="7563"/>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6" name="Text Box 155"/>
            <p:cNvSpPr txBox="1">
              <a:spLocks noChangeArrowheads="1"/>
            </p:cNvSpPr>
            <p:nvPr/>
          </p:nvSpPr>
          <p:spPr bwMode="auto">
            <a:xfrm>
              <a:off x="7461" y="7563"/>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V[2 ]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7" name="Text Box 156"/>
            <p:cNvSpPr txBox="1">
              <a:spLocks noChangeArrowheads="1"/>
            </p:cNvSpPr>
            <p:nvPr/>
          </p:nvSpPr>
          <p:spPr bwMode="auto">
            <a:xfrm>
              <a:off x="7461" y="792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V[1 ]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8" name="Text Box 157"/>
            <p:cNvSpPr txBox="1">
              <a:spLocks noChangeArrowheads="1"/>
            </p:cNvSpPr>
            <p:nvPr/>
          </p:nvSpPr>
          <p:spPr bwMode="auto">
            <a:xfrm>
              <a:off x="7461" y="828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V[0 ]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9" name="Text Box 158"/>
            <p:cNvSpPr txBox="1">
              <a:spLocks noChangeArrowheads="1"/>
            </p:cNvSpPr>
            <p:nvPr/>
          </p:nvSpPr>
          <p:spPr bwMode="auto">
            <a:xfrm>
              <a:off x="7461" y="720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V[3 ]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0" name="Text Box 159"/>
            <p:cNvSpPr txBox="1">
              <a:spLocks noChangeArrowheads="1"/>
            </p:cNvSpPr>
            <p:nvPr/>
          </p:nvSpPr>
          <p:spPr bwMode="auto">
            <a:xfrm>
              <a:off x="7461" y="684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V[4 ]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1" name="Text Box 160"/>
            <p:cNvSpPr txBox="1">
              <a:spLocks noChangeArrowheads="1"/>
            </p:cNvSpPr>
            <p:nvPr/>
          </p:nvSpPr>
          <p:spPr bwMode="auto">
            <a:xfrm>
              <a:off x="7461" y="648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V[5 ]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2" name="Text Box 161"/>
            <p:cNvSpPr txBox="1">
              <a:spLocks noChangeArrowheads="1"/>
            </p:cNvSpPr>
            <p:nvPr/>
          </p:nvSpPr>
          <p:spPr bwMode="auto">
            <a:xfrm>
              <a:off x="7461" y="612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V[6 ]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3" name="Text Box 162"/>
            <p:cNvSpPr txBox="1">
              <a:spLocks noChangeArrowheads="1"/>
            </p:cNvSpPr>
            <p:nvPr/>
          </p:nvSpPr>
          <p:spPr bwMode="auto">
            <a:xfrm>
              <a:off x="7461" y="5764"/>
              <a:ext cx="1080" cy="360"/>
            </a:xfrm>
            <a:prstGeom prst="rect">
              <a:avLst/>
            </a:prstGeom>
            <a:solidFill>
              <a:srgbClr val="FFFFFF"/>
            </a:solidFill>
            <a:ln w="9525" cap="rnd">
              <a:solidFill>
                <a:srgbClr val="000000"/>
              </a:solidFill>
              <a:prstDash val="sysDot"/>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Memorie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grpSp>
      <p:sp>
        <p:nvSpPr>
          <p:cNvPr id="54" name="Прямоугольник 53"/>
          <p:cNvSpPr/>
          <p:nvPr/>
        </p:nvSpPr>
        <p:spPr>
          <a:xfrm>
            <a:off x="6226034" y="6083640"/>
            <a:ext cx="5938805" cy="369332"/>
          </a:xfrm>
          <a:prstGeom prst="rect">
            <a:avLst/>
          </a:prstGeom>
        </p:spPr>
        <p:txBody>
          <a:bodyPr wrap="none">
            <a:spAutoFit/>
          </a:bodyPr>
          <a:lstStyle/>
          <a:p>
            <a:r>
              <a:rPr lang="ro-RO" b="1" dirty="0">
                <a:solidFill>
                  <a:srgbClr val="000000"/>
                </a:solidFill>
                <a:latin typeface="Times New Roman" panose="02020603050405020304" pitchFamily="18" charset="0"/>
                <a:ea typeface="Times New Roman" panose="02020603050405020304" pitchFamily="18" charset="0"/>
              </a:rPr>
              <a:t>Referirea vectorilor de lungime fixă în adresarea indexată.</a:t>
            </a:r>
            <a:endParaRPr lang="en-US" dirty="0"/>
          </a:p>
        </p:txBody>
      </p:sp>
    </p:spTree>
    <p:extLst>
      <p:ext uri="{BB962C8B-B14F-4D97-AF65-F5344CB8AC3E}">
        <p14:creationId xmlns:p14="http://schemas.microsoft.com/office/powerpoint/2010/main" val="23070383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09138"/>
            <a:ext cx="8857307" cy="923330"/>
          </a:xfrm>
          <a:prstGeom prst="rect">
            <a:avLst/>
          </a:prstGeom>
        </p:spPr>
        <p:txBody>
          <a:bodyPr wrap="square">
            <a:spAutoFit/>
          </a:bodyPr>
          <a:lstStyle/>
          <a:p>
            <a:pPr lvl="3"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 imediată</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acest caz operandul se află chiar în instrucţiune.</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pSp>
        <p:nvGrpSpPr>
          <p:cNvPr id="5" name="Группа 4"/>
          <p:cNvGrpSpPr>
            <a:grpSpLocks/>
          </p:cNvGrpSpPr>
          <p:nvPr/>
        </p:nvGrpSpPr>
        <p:grpSpPr bwMode="auto">
          <a:xfrm>
            <a:off x="1896889" y="1218256"/>
            <a:ext cx="4277574" cy="1425355"/>
            <a:chOff x="2961" y="11524"/>
            <a:chExt cx="4500" cy="1260"/>
          </a:xfrm>
        </p:grpSpPr>
        <p:sp>
          <p:nvSpPr>
            <p:cNvPr id="6" name="Text Box 164"/>
            <p:cNvSpPr txBox="1">
              <a:spLocks noChangeArrowheads="1"/>
            </p:cNvSpPr>
            <p:nvPr/>
          </p:nvSpPr>
          <p:spPr bwMode="auto">
            <a:xfrm>
              <a:off x="2961" y="11524"/>
              <a:ext cx="23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Text Box 165"/>
            <p:cNvSpPr txBox="1">
              <a:spLocks noChangeArrowheads="1"/>
            </p:cNvSpPr>
            <p:nvPr/>
          </p:nvSpPr>
          <p:spPr bwMode="auto">
            <a:xfrm>
              <a:off x="5301" y="11524"/>
              <a:ext cx="21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OPERAND</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Text Box 166"/>
            <p:cNvSpPr txBox="1">
              <a:spLocks noChangeArrowheads="1"/>
            </p:cNvSpPr>
            <p:nvPr/>
          </p:nvSpPr>
          <p:spPr bwMode="auto">
            <a:xfrm>
              <a:off x="5661" y="12424"/>
              <a:ext cx="180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9" name="Line 167"/>
            <p:cNvCxnSpPr>
              <a:cxnSpLocks noChangeShapeType="1"/>
            </p:cNvCxnSpPr>
            <p:nvPr/>
          </p:nvCxnSpPr>
          <p:spPr bwMode="auto">
            <a:xfrm flipV="1">
              <a:off x="6561" y="11884"/>
              <a:ext cx="0" cy="54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10" name="Прямоугольник 9"/>
          <p:cNvSpPr/>
          <p:nvPr/>
        </p:nvSpPr>
        <p:spPr>
          <a:xfrm>
            <a:off x="1978327" y="2458945"/>
            <a:ext cx="2061462" cy="369332"/>
          </a:xfrm>
          <a:prstGeom prst="rect">
            <a:avLst/>
          </a:prstGeom>
        </p:spPr>
        <p:txBody>
          <a:bodyPr wrap="none">
            <a:spAutoFit/>
          </a:bodyPr>
          <a:lstStyle/>
          <a:p>
            <a:r>
              <a:rPr lang="ro-RO" b="1" dirty="0">
                <a:solidFill>
                  <a:srgbClr val="000000"/>
                </a:solidFill>
                <a:latin typeface="Times New Roman" panose="02020603050405020304" pitchFamily="18" charset="0"/>
                <a:ea typeface="Times New Roman" panose="02020603050405020304" pitchFamily="18" charset="0"/>
              </a:rPr>
              <a:t>Adresare imediată.</a:t>
            </a:r>
            <a:endParaRPr lang="en-US" dirty="0"/>
          </a:p>
        </p:txBody>
      </p:sp>
      <p:sp>
        <p:nvSpPr>
          <p:cNvPr id="11" name="Прямоугольник 10"/>
          <p:cNvSpPr/>
          <p:nvPr/>
        </p:nvSpPr>
        <p:spPr>
          <a:xfrm>
            <a:off x="389374" y="2991737"/>
            <a:ext cx="4074059" cy="369332"/>
          </a:xfrm>
          <a:prstGeom prst="rect">
            <a:avLst/>
          </a:prstGeom>
        </p:spPr>
        <p:txBody>
          <a:bodyPr wrap="square">
            <a:spAutoFit/>
          </a:bodyPr>
          <a:lstStyle/>
          <a:p>
            <a:pPr lvl="3" indent="-1371600"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Adresarea porturilor de intrare/ieşire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2" name="Прямоугольник 11"/>
          <p:cNvSpPr/>
          <p:nvPr/>
        </p:nvSpPr>
        <p:spPr>
          <a:xfrm>
            <a:off x="-1" y="3261603"/>
            <a:ext cx="12004895" cy="369332"/>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Porturile de intrare/ieşire se adresează unde aceeaşi adresă se găseşte în instrucţiune, pe 8 biţi, cu 256 de adrese.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pSp>
        <p:nvGrpSpPr>
          <p:cNvPr id="13" name="Группа 12"/>
          <p:cNvGrpSpPr>
            <a:grpSpLocks/>
          </p:cNvGrpSpPr>
          <p:nvPr/>
        </p:nvGrpSpPr>
        <p:grpSpPr bwMode="auto">
          <a:xfrm>
            <a:off x="826202" y="3854634"/>
            <a:ext cx="5612959" cy="1202777"/>
            <a:chOff x="2961" y="4504"/>
            <a:chExt cx="5040" cy="1080"/>
          </a:xfrm>
        </p:grpSpPr>
        <p:grpSp>
          <p:nvGrpSpPr>
            <p:cNvPr id="14" name="Group 169"/>
            <p:cNvGrpSpPr>
              <a:grpSpLocks/>
            </p:cNvGrpSpPr>
            <p:nvPr/>
          </p:nvGrpSpPr>
          <p:grpSpPr bwMode="auto">
            <a:xfrm>
              <a:off x="2961" y="4504"/>
              <a:ext cx="5040" cy="1080"/>
              <a:chOff x="2961" y="4504"/>
              <a:chExt cx="5040" cy="1080"/>
            </a:xfrm>
          </p:grpSpPr>
          <p:sp>
            <p:nvSpPr>
              <p:cNvPr id="16" name="Text Box 170"/>
              <p:cNvSpPr txBox="1">
                <a:spLocks noChangeArrowheads="1"/>
              </p:cNvSpPr>
              <p:nvPr/>
            </p:nvSpPr>
            <p:spPr bwMode="auto">
              <a:xfrm>
                <a:off x="2961" y="450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COD OP</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7" name="Text Box 171"/>
              <p:cNvSpPr txBox="1">
                <a:spLocks noChangeArrowheads="1"/>
              </p:cNvSpPr>
              <p:nvPr/>
            </p:nvSpPr>
            <p:spPr bwMode="auto">
              <a:xfrm>
                <a:off x="4761" y="450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8" name="Text Box 172"/>
              <p:cNvSpPr txBox="1">
                <a:spLocks noChangeArrowheads="1"/>
              </p:cNvSpPr>
              <p:nvPr/>
            </p:nvSpPr>
            <p:spPr bwMode="auto">
              <a:xfrm>
                <a:off x="6561" y="4504"/>
                <a:ext cx="14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 sursă</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9" name="Text Box 173"/>
              <p:cNvSpPr txBox="1">
                <a:spLocks noChangeArrowheads="1"/>
              </p:cNvSpPr>
              <p:nvPr/>
            </p:nvSpPr>
            <p:spPr bwMode="auto">
              <a:xfrm>
                <a:off x="4761" y="5224"/>
                <a:ext cx="108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DI</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0" name="Text Box 174"/>
              <p:cNvSpPr txBox="1">
                <a:spLocks noChangeArrowheads="1"/>
              </p:cNvSpPr>
              <p:nvPr/>
            </p:nvSpPr>
            <p:spPr bwMode="auto">
              <a:xfrm>
                <a:off x="6561" y="5224"/>
                <a:ext cx="144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AE destinaţie</a:t>
                </a:r>
                <a:endParaRPr lang="en-US" sz="11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21" name="Line 175"/>
              <p:cNvCxnSpPr>
                <a:cxnSpLocks noChangeShapeType="1"/>
              </p:cNvCxnSpPr>
              <p:nvPr/>
            </p:nvCxnSpPr>
            <p:spPr bwMode="auto">
              <a:xfrm>
                <a:off x="3501" y="4864"/>
                <a:ext cx="0" cy="5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2" name="Line 176"/>
              <p:cNvCxnSpPr>
                <a:cxnSpLocks noChangeShapeType="1"/>
              </p:cNvCxnSpPr>
              <p:nvPr/>
            </p:nvCxnSpPr>
            <p:spPr bwMode="auto">
              <a:xfrm>
                <a:off x="3501" y="5404"/>
                <a:ext cx="12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3" name="Line 177"/>
              <p:cNvCxnSpPr>
                <a:cxnSpLocks noChangeShapeType="1"/>
              </p:cNvCxnSpPr>
              <p:nvPr/>
            </p:nvCxnSpPr>
            <p:spPr bwMode="auto">
              <a:xfrm>
                <a:off x="5841" y="5404"/>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cxnSp>
          <p:nvCxnSpPr>
            <p:cNvPr id="15" name="Line 178"/>
            <p:cNvCxnSpPr>
              <a:cxnSpLocks noChangeShapeType="1"/>
            </p:cNvCxnSpPr>
            <p:nvPr/>
          </p:nvCxnSpPr>
          <p:spPr bwMode="auto">
            <a:xfrm>
              <a:off x="5841" y="4684"/>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24" name="Прямоугольник 23"/>
          <p:cNvSpPr/>
          <p:nvPr/>
        </p:nvSpPr>
        <p:spPr>
          <a:xfrm>
            <a:off x="2028979" y="5325963"/>
            <a:ext cx="3587842" cy="369332"/>
          </a:xfrm>
          <a:prstGeom prst="rect">
            <a:avLst/>
          </a:prstGeom>
        </p:spPr>
        <p:txBody>
          <a:bodyPr wrap="none">
            <a:spAutoFit/>
          </a:bodyPr>
          <a:lstStyle/>
          <a:p>
            <a:r>
              <a:rPr lang="ro-RO" b="1" dirty="0">
                <a:solidFill>
                  <a:srgbClr val="000000"/>
                </a:solidFill>
                <a:latin typeface="Times New Roman" panose="02020603050405020304" pitchFamily="18" charset="0"/>
                <a:ea typeface="Times New Roman" panose="02020603050405020304" pitchFamily="18" charset="0"/>
              </a:rPr>
              <a:t>Adresarea porturilor intrare/ieşire</a:t>
            </a:r>
            <a:endParaRPr lang="en-US" dirty="0"/>
          </a:p>
        </p:txBody>
      </p:sp>
    </p:spTree>
    <p:extLst>
      <p:ext uri="{BB962C8B-B14F-4D97-AF65-F5344CB8AC3E}">
        <p14:creationId xmlns:p14="http://schemas.microsoft.com/office/powerpoint/2010/main" val="4197811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04482" cy="5509200"/>
          </a:xfrm>
          <a:prstGeom prst="rect">
            <a:avLst/>
          </a:prstGeom>
        </p:spPr>
        <p:txBody>
          <a:bodyPr wrap="square">
            <a:spAutoFit/>
          </a:bodyPr>
          <a:lstStyle/>
          <a:p>
            <a:r>
              <a:rPr lang="en-US" sz="2400" b="1" dirty="0" err="1">
                <a:solidFill>
                  <a:srgbClr val="000000"/>
                </a:solidFill>
                <a:latin typeface="Times New Roman" panose="02020603050405020304" pitchFamily="18" charset="0"/>
                <a:cs typeface="Times New Roman" panose="02020603050405020304" pitchFamily="18" charset="0"/>
              </a:rPr>
              <a:t>Unitatea</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dirty="0" err="1">
                <a:solidFill>
                  <a:srgbClr val="000000"/>
                </a:solidFill>
                <a:latin typeface="Times New Roman" panose="02020603050405020304" pitchFamily="18" charset="0"/>
                <a:cs typeface="Times New Roman" panose="02020603050405020304" pitchFamily="18" charset="0"/>
              </a:rPr>
              <a:t>central</a:t>
            </a:r>
            <a:r>
              <a:rPr lang="en-US" sz="2400" dirty="0" err="1">
                <a:solidFill>
                  <a:srgbClr val="000000"/>
                </a:solidFill>
                <a:latin typeface="Times New Roman" panose="02020603050405020304" pitchFamily="18" charset="0"/>
                <a:cs typeface="Times New Roman" panose="02020603050405020304" pitchFamily="18" charset="0"/>
              </a:rPr>
              <a:t>ă</a:t>
            </a:r>
            <a:r>
              <a:rPr lang="en-US" sz="2400" dirty="0">
                <a:solidFill>
                  <a:srgbClr val="000000"/>
                </a:solidFill>
                <a:latin typeface="Times New Roman" panose="02020603050405020304" pitchFamily="18" charset="0"/>
                <a:cs typeface="Times New Roman" panose="02020603050405020304" pitchFamily="18" charset="0"/>
              </a:rPr>
              <a:t> </a:t>
            </a:r>
            <a:r>
              <a:rPr lang="en-US" sz="2400" b="1" dirty="0">
                <a:solidFill>
                  <a:srgbClr val="000000"/>
                </a:solidFill>
                <a:latin typeface="Times New Roman" panose="02020603050405020304" pitchFamily="18" charset="0"/>
                <a:cs typeface="Times New Roman" panose="02020603050405020304" pitchFamily="18" charset="0"/>
              </a:rPr>
              <a:t>de </a:t>
            </a:r>
            <a:r>
              <a:rPr lang="en-US" sz="2400" b="1" dirty="0" err="1">
                <a:solidFill>
                  <a:srgbClr val="000000"/>
                </a:solidFill>
                <a:latin typeface="Times New Roman" panose="02020603050405020304" pitchFamily="18" charset="0"/>
                <a:cs typeface="Times New Roman" panose="02020603050405020304" pitchFamily="18" charset="0"/>
              </a:rPr>
              <a:t>prelucrare</a:t>
            </a:r>
            <a:r>
              <a:rPr lang="en-US" sz="2400" b="1" dirty="0">
                <a:solidFill>
                  <a:srgbClr val="000000"/>
                </a:solidFill>
                <a:latin typeface="Times New Roman" panose="02020603050405020304" pitchFamily="18" charset="0"/>
                <a:cs typeface="Times New Roman" panose="02020603050405020304" pitchFamily="18" charset="0"/>
              </a:rPr>
              <a:t/>
            </a:r>
            <a:br>
              <a:rPr lang="en-US" sz="2400" b="1" dirty="0">
                <a:solidFill>
                  <a:srgbClr val="000000"/>
                </a:solidFill>
                <a:latin typeface="Times New Roman" panose="02020603050405020304" pitchFamily="18" charset="0"/>
                <a:cs typeface="Times New Roman" panose="02020603050405020304" pitchFamily="18" charset="0"/>
              </a:rPr>
            </a:br>
            <a:r>
              <a:rPr lang="en-US" sz="2000" dirty="0">
                <a:solidFill>
                  <a:srgbClr val="000000"/>
                </a:solidFill>
                <a:latin typeface="Times New Roman" panose="02020603050405020304" pitchFamily="18" charset="0"/>
                <a:cs typeface="Times New Roman" panose="02020603050405020304" pitchFamily="18" charset="0"/>
              </a:rPr>
              <a:t>CPU include </a:t>
            </a:r>
            <a:r>
              <a:rPr lang="en-US" sz="2000" dirty="0" err="1">
                <a:solidFill>
                  <a:srgbClr val="000000"/>
                </a:solidFill>
                <a:latin typeface="Times New Roman" panose="02020603050405020304" pitchFamily="18" charset="0"/>
                <a:cs typeface="Times New Roman" panose="02020603050405020304" pitchFamily="18" charset="0"/>
              </a:rPr>
              <a:t>următoarele</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unităţi</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funcţionale</a:t>
            </a:r>
            <a:r>
              <a:rPr lang="en-US" sz="2000" dirty="0" smtClean="0">
                <a:solidFill>
                  <a:srgbClr val="000000"/>
                </a:solidFill>
                <a:latin typeface="Times New Roman" panose="02020603050405020304" pitchFamily="18" charset="0"/>
                <a:cs typeface="Times New Roman" panose="02020603050405020304" pitchFamily="18" charset="0"/>
              </a:rPr>
              <a:t>:</a:t>
            </a:r>
          </a:p>
          <a:p>
            <a:r>
              <a:rPr lang="en-US" sz="2000" dirty="0">
                <a:solidFill>
                  <a:srgbClr val="000000"/>
                </a:solidFill>
                <a:latin typeface="Times New Roman" panose="02020603050405020304" pitchFamily="18" charset="0"/>
                <a:cs typeface="Times New Roman" panose="02020603050405020304" pitchFamily="18" charset="0"/>
              </a:rPr>
              <a:t/>
            </a:r>
            <a:br>
              <a:rPr lang="en-US" sz="2000"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b="1" dirty="0">
                <a:solidFill>
                  <a:srgbClr val="000000"/>
                </a:solidFill>
                <a:latin typeface="Times New Roman" panose="02020603050405020304" pitchFamily="18" charset="0"/>
                <a:cs typeface="Times New Roman" panose="02020603050405020304" pitchFamily="18" charset="0"/>
              </a:rPr>
              <a:t>UAL (</a:t>
            </a:r>
            <a:r>
              <a:rPr lang="en-US" b="1" dirty="0" err="1">
                <a:solidFill>
                  <a:srgbClr val="000000"/>
                </a:solidFill>
                <a:latin typeface="Times New Roman" panose="02020603050405020304" pitchFamily="18" charset="0"/>
                <a:cs typeface="Times New Roman" panose="02020603050405020304" pitchFamily="18" charset="0"/>
              </a:rPr>
              <a:t>Unitatea</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Aritmetica</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si</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Logica</a:t>
            </a:r>
            <a:r>
              <a:rPr lang="en-US" b="1"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reprezinta</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unitate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combinaţională</a:t>
            </a:r>
            <a:r>
              <a:rPr lang="en-US" dirty="0">
                <a:solidFill>
                  <a:srgbClr val="000000"/>
                </a:solidFill>
                <a:latin typeface="Times New Roman" panose="02020603050405020304" pitchFamily="18" charset="0"/>
                <a:cs typeface="Times New Roman" panose="02020603050405020304" pitchFamily="18" charset="0"/>
              </a:rPr>
              <a:t> cu </a:t>
            </a:r>
            <a:r>
              <a:rPr lang="en-US" dirty="0" err="1" smtClean="0">
                <a:solidFill>
                  <a:srgbClr val="000000"/>
                </a:solidFill>
                <a:latin typeface="Times New Roman" panose="02020603050405020304" pitchFamily="18" charset="0"/>
                <a:cs typeface="Times New Roman" panose="02020603050405020304" pitchFamily="18" charset="0"/>
              </a:rPr>
              <a:t>două</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intrări</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o </a:t>
            </a:r>
            <a:r>
              <a:rPr lang="en-US" dirty="0" err="1">
                <a:solidFill>
                  <a:srgbClr val="000000"/>
                </a:solidFill>
                <a:latin typeface="Times New Roman" panose="02020603050405020304" pitchFamily="18" charset="0"/>
                <a:cs typeface="Times New Roman" panose="02020603050405020304" pitchFamily="18" charset="0"/>
              </a:rPr>
              <a:t>ieşire</a:t>
            </a:r>
            <a:r>
              <a:rPr lang="en-US" dirty="0">
                <a:solidFill>
                  <a:srgbClr val="000000"/>
                </a:solidFill>
                <a:latin typeface="Times New Roman" panose="02020603050405020304" pitchFamily="18" charset="0"/>
                <a:cs typeface="Times New Roman" panose="02020603050405020304" pitchFamily="18" charset="0"/>
              </a:rPr>
              <a:t> care </a:t>
            </a:r>
            <a:r>
              <a:rPr lang="en-US" dirty="0" err="1">
                <a:solidFill>
                  <a:srgbClr val="000000"/>
                </a:solidFill>
                <a:latin typeface="Times New Roman" panose="02020603050405020304" pitchFamily="18" charset="0"/>
                <a:cs typeface="Times New Roman" panose="02020603050405020304" pitchFamily="18" charset="0"/>
              </a:rPr>
              <a:t>executa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operaţii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aritmetice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logice</a:t>
            </a:r>
            <a:r>
              <a:rPr lang="en-US" dirty="0">
                <a:solidFill>
                  <a:srgbClr val="000000"/>
                </a:solidFill>
                <a:latin typeface="Times New Roman" panose="02020603050405020304" pitchFamily="18" charset="0"/>
                <a:cs typeface="Times New Roman" panose="02020603050405020304" pitchFamily="18" charset="0"/>
              </a:rPr>
              <a:t>.</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b="1" dirty="0">
                <a:solidFill>
                  <a:srgbClr val="000000"/>
                </a:solidFill>
                <a:latin typeface="Times New Roman" panose="02020603050405020304" pitchFamily="18" charset="0"/>
                <a:cs typeface="Times New Roman" panose="02020603050405020304" pitchFamily="18" charset="0"/>
              </a:rPr>
              <a:t>UC (</a:t>
            </a:r>
            <a:r>
              <a:rPr lang="en-US" b="1" dirty="0" err="1">
                <a:solidFill>
                  <a:srgbClr val="000000"/>
                </a:solidFill>
                <a:latin typeface="Times New Roman" panose="02020603050405020304" pitchFamily="18" charset="0"/>
                <a:cs typeface="Times New Roman" panose="02020603050405020304" pitchFamily="18" charset="0"/>
              </a:rPr>
              <a:t>Unitatea</a:t>
            </a:r>
            <a:r>
              <a:rPr lang="en-US" b="1" dirty="0">
                <a:solidFill>
                  <a:srgbClr val="000000"/>
                </a:solidFill>
                <a:latin typeface="Times New Roman" panose="02020603050405020304" pitchFamily="18" charset="0"/>
                <a:cs typeface="Times New Roman" panose="02020603050405020304" pitchFamily="18" charset="0"/>
              </a:rPr>
              <a:t> de </a:t>
            </a:r>
            <a:r>
              <a:rPr lang="en-US" b="1" dirty="0" err="1">
                <a:solidFill>
                  <a:srgbClr val="000000"/>
                </a:solidFill>
                <a:latin typeface="Times New Roman" panose="02020603050405020304" pitchFamily="18" charset="0"/>
                <a:cs typeface="Times New Roman" panose="02020603050405020304" pitchFamily="18" charset="0"/>
              </a:rPr>
              <a:t>Comanda</a:t>
            </a:r>
            <a:r>
              <a:rPr lang="en-US" b="1"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unitatea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functionala</a:t>
            </a:r>
            <a:r>
              <a:rPr lang="en-US" dirty="0">
                <a:solidFill>
                  <a:srgbClr val="000000"/>
                </a:solidFill>
                <a:latin typeface="Times New Roman" panose="02020603050405020304" pitchFamily="18" charset="0"/>
                <a:cs typeface="Times New Roman" panose="02020603050405020304" pitchFamily="18" charset="0"/>
              </a:rPr>
              <a:t> care </a:t>
            </a:r>
            <a:r>
              <a:rPr lang="en-US" dirty="0" err="1">
                <a:solidFill>
                  <a:srgbClr val="000000"/>
                </a:solidFill>
                <a:latin typeface="Times New Roman" panose="02020603050405020304" pitchFamily="18" charset="0"/>
                <a:cs typeface="Times New Roman" panose="02020603050405020304" pitchFamily="18" charset="0"/>
              </a:rPr>
              <a:t>programează</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execuţia</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secvenţială</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 </a:t>
            </a:r>
            <a:r>
              <a:rPr lang="en-US" dirty="0" err="1">
                <a:solidFill>
                  <a:srgbClr val="000000"/>
                </a:solidFill>
                <a:latin typeface="Times New Roman" panose="02020603050405020304" pitchFamily="18" charset="0"/>
                <a:cs typeface="Times New Roman" panose="02020603050405020304" pitchFamily="18" charset="0"/>
              </a:rPr>
              <a:t>tuturor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operaţiilor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necesare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efectuării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instrucţiunilor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generând</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semnale</a:t>
            </a:r>
            <a:r>
              <a:rPr lang="en-US" dirty="0" smtClean="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comandă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tot </a:t>
            </a:r>
            <a:r>
              <a:rPr lang="en-US" dirty="0" err="1">
                <a:solidFill>
                  <a:srgbClr val="000000"/>
                </a:solidFill>
                <a:latin typeface="Times New Roman" panose="02020603050405020304" pitchFamily="18" charset="0"/>
                <a:cs typeface="Times New Roman" panose="02020603050405020304" pitchFamily="18" charset="0"/>
              </a:rPr>
              <a:t>sistemul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dirijând</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fluxul</a:t>
            </a:r>
            <a:r>
              <a:rPr lang="en-US" dirty="0">
                <a:solidFill>
                  <a:srgbClr val="000000"/>
                </a:solidFill>
                <a:latin typeface="Times New Roman" panose="02020603050405020304" pitchFamily="18" charset="0"/>
                <a:cs typeface="Times New Roman" panose="02020603050405020304" pitchFamily="18" charset="0"/>
              </a:rPr>
              <a:t> de date, </a:t>
            </a:r>
            <a:r>
              <a:rPr lang="en-US" dirty="0" err="1">
                <a:solidFill>
                  <a:srgbClr val="000000"/>
                </a:solidFill>
                <a:latin typeface="Times New Roman" panose="02020603050405020304" pitchFamily="18" charset="0"/>
                <a:cs typeface="Times New Roman" panose="02020603050405020304" pitchFamily="18" charset="0"/>
              </a:rPr>
              <a:t>corelând</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viteza</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lucru</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a </a:t>
            </a:r>
            <a:r>
              <a:rPr lang="en-US" dirty="0" err="1" smtClean="0">
                <a:solidFill>
                  <a:srgbClr val="000000"/>
                </a:solidFill>
                <a:latin typeface="Times New Roman" panose="02020603050405020304" pitchFamily="18" charset="0"/>
                <a:cs typeface="Times New Roman" panose="02020603050405020304" pitchFamily="18" charset="0"/>
              </a:rPr>
              <a:t>unităţii</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centrale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prelucrare</a:t>
            </a:r>
            <a:r>
              <a:rPr lang="en-US" dirty="0">
                <a:solidFill>
                  <a:srgbClr val="000000"/>
                </a:solidFill>
                <a:latin typeface="Times New Roman" panose="02020603050405020304" pitchFamily="18" charset="0"/>
                <a:cs typeface="Times New Roman" panose="02020603050405020304" pitchFamily="18" charset="0"/>
              </a:rPr>
              <a:t> cu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etc.. </a:t>
            </a:r>
            <a:r>
              <a:rPr lang="en-US" dirty="0" err="1">
                <a:solidFill>
                  <a:srgbClr val="000000"/>
                </a:solidFill>
                <a:latin typeface="Times New Roman" panose="02020603050405020304" pitchFamily="18" charset="0"/>
                <a:cs typeface="Times New Roman" panose="02020603050405020304" pitchFamily="18" charset="0"/>
              </a:rPr>
              <a:t>Activitatea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unităţii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comandă</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este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pilotată</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un </a:t>
            </a:r>
            <a:r>
              <a:rPr lang="en-US" i="1" dirty="0" err="1">
                <a:solidFill>
                  <a:srgbClr val="000000"/>
                </a:solidFill>
                <a:latin typeface="Times New Roman" panose="02020603050405020304" pitchFamily="18" charset="0"/>
                <a:cs typeface="Times New Roman" panose="02020603050405020304" pitchFamily="18" charset="0"/>
              </a:rPr>
              <a:t>semnal</a:t>
            </a:r>
            <a:r>
              <a:rPr lang="en-US" i="1" dirty="0">
                <a:solidFill>
                  <a:srgbClr val="000000"/>
                </a:solidFill>
                <a:latin typeface="Times New Roman" panose="02020603050405020304" pitchFamily="18" charset="0"/>
                <a:cs typeface="Times New Roman" panose="02020603050405020304" pitchFamily="18" charset="0"/>
              </a:rPr>
              <a:t> de </a:t>
            </a:r>
            <a:r>
              <a:rPr lang="en-US" i="1" dirty="0" err="1">
                <a:solidFill>
                  <a:srgbClr val="000000"/>
                </a:solidFill>
                <a:latin typeface="Times New Roman" panose="02020603050405020304" pitchFamily="18" charset="0"/>
                <a:cs typeface="Times New Roman" panose="02020603050405020304" pitchFamily="18" charset="0"/>
              </a:rPr>
              <a:t>ceas</a:t>
            </a:r>
            <a:r>
              <a:rPr lang="en-US" i="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 </a:t>
            </a:r>
            <a:r>
              <a:rPr lang="en-US" dirty="0" err="1">
                <a:solidFill>
                  <a:srgbClr val="000000"/>
                </a:solidFill>
                <a:latin typeface="Times New Roman" panose="02020603050405020304" pitchFamily="18" charset="0"/>
                <a:cs typeface="Times New Roman" panose="02020603050405020304" pitchFamily="18" charset="0"/>
              </a:rPr>
              <a:t>cărui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frecvenţa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este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acum</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ordinul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sutelor</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 </a:t>
            </a:r>
            <a:r>
              <a:rPr lang="en-US" dirty="0" err="1" smtClean="0">
                <a:solidFill>
                  <a:srgbClr val="000000"/>
                </a:solidFill>
                <a:latin typeface="Times New Roman" panose="02020603050405020304" pitchFamily="18" charset="0"/>
                <a:cs typeface="Times New Roman" panose="02020603050405020304" pitchFamily="18" charset="0"/>
              </a:rPr>
              <a:t>MHz.</a:t>
            </a:r>
            <a:endParaRPr lang="en-US" dirty="0" smtClean="0">
              <a:solidFill>
                <a:srgbClr val="000000"/>
              </a:solidFill>
              <a:latin typeface="Times New Roman" panose="02020603050405020304" pitchFamily="18" charset="0"/>
              <a:cs typeface="Times New Roman" panose="02020603050405020304" pitchFamily="18" charset="0"/>
            </a:endParaRPr>
          </a:p>
          <a:p>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Registrii</a:t>
            </a:r>
            <a:r>
              <a:rPr lang="en-US" b="1"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Aceştia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reprezintă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elemente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memorare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care se </a:t>
            </a:r>
            <a:r>
              <a:rPr lang="en-US" dirty="0" err="1">
                <a:solidFill>
                  <a:srgbClr val="000000"/>
                </a:solidFill>
                <a:latin typeface="Times New Roman" panose="02020603050405020304" pitchFamily="18" charset="0"/>
                <a:cs typeface="Times New Roman" panose="02020603050405020304" pitchFamily="18" charset="0"/>
              </a:rPr>
              <a:t>stochează</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temporar</a:t>
            </a:r>
            <a:r>
              <a:rPr lang="en-US" dirty="0" smtClean="0">
                <a:solidFill>
                  <a:srgbClr val="000000"/>
                </a:solidFill>
                <a:latin typeface="Times New Roman" panose="02020603050405020304" pitchFamily="18" charset="0"/>
                <a:cs typeface="Times New Roman" panose="02020603050405020304" pitchFamily="18" charset="0"/>
              </a:rPr>
              <a:t> date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folosiţi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urmărirea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execuţiei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instrucţiunilor</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registrul</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contor</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program), </a:t>
            </a:r>
            <a:r>
              <a:rPr lang="en-US" dirty="0" err="1">
                <a:solidFill>
                  <a:srgbClr val="000000"/>
                </a:solidFill>
                <a:latin typeface="Times New Roman" panose="02020603050405020304" pitchFamily="18" charset="0"/>
                <a:cs typeface="Times New Roman" panose="02020603050405020304" pitchFamily="18" charset="0"/>
              </a:rPr>
              <a:t>alţii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folosiţi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calcule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regiştri</a:t>
            </a:r>
            <a:r>
              <a:rPr lang="en-US" dirty="0">
                <a:solidFill>
                  <a:srgbClr val="000000"/>
                </a:solidFill>
                <a:latin typeface="Times New Roman" panose="02020603050405020304" pitchFamily="18" charset="0"/>
                <a:cs typeface="Times New Roman" panose="02020603050405020304" pitchFamily="18" charset="0"/>
              </a:rPr>
              <a:t> cu </a:t>
            </a:r>
            <a:r>
              <a:rPr lang="en-US" dirty="0" err="1">
                <a:solidFill>
                  <a:srgbClr val="000000"/>
                </a:solidFill>
                <a:latin typeface="Times New Roman" panose="02020603050405020304" pitchFamily="18" charset="0"/>
                <a:cs typeface="Times New Roman" panose="02020603050405020304" pitchFamily="18" charset="0"/>
              </a:rPr>
              <a:t>scop</a:t>
            </a:r>
            <a:r>
              <a:rPr lang="en-US" dirty="0">
                <a:solidFill>
                  <a:srgbClr val="000000"/>
                </a:solidFill>
                <a:latin typeface="Times New Roman" panose="02020603050405020304" pitchFamily="18" charset="0"/>
                <a:cs typeface="Times New Roman" panose="02020603050405020304" pitchFamily="18" charset="0"/>
              </a:rPr>
              <a:t> general), </a:t>
            </a:r>
            <a:r>
              <a:rPr lang="en-US" dirty="0" err="1" smtClean="0">
                <a:solidFill>
                  <a:srgbClr val="000000"/>
                </a:solidFill>
                <a:latin typeface="Times New Roman" panose="02020603050405020304" pitchFamily="18" charset="0"/>
                <a:cs typeface="Times New Roman" panose="02020603050405020304" pitchFamily="18" charset="0"/>
              </a:rPr>
              <a:t>altul</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păstrează</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starea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programului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execuţie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registru</a:t>
            </a:r>
            <a:r>
              <a:rPr lang="en-US" dirty="0">
                <a:solidFill>
                  <a:srgbClr val="000000"/>
                </a:solidFill>
                <a:latin typeface="Times New Roman" panose="02020603050405020304" pitchFamily="18" charset="0"/>
                <a:cs typeface="Times New Roman" panose="02020603050405020304" pitchFamily="18" charset="0"/>
              </a:rPr>
              <a:t> de stare), </a:t>
            </a:r>
            <a:r>
              <a:rPr lang="en-US" dirty="0" err="1">
                <a:solidFill>
                  <a:srgbClr val="000000"/>
                </a:solidFill>
                <a:latin typeface="Times New Roman" panose="02020603050405020304" pitchFamily="18" charset="0"/>
                <a:cs typeface="Times New Roman" panose="02020603050405020304" pitchFamily="18" charset="0"/>
              </a:rPr>
              <a:t>alţii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pentru</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calculul</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adreselor</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regiştri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Aceştia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reprezintă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rapidă</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formă</a:t>
            </a:r>
            <a:r>
              <a:rPr lang="en-US" dirty="0" smtClean="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sistem</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fiind</a:t>
            </a:r>
            <a:r>
              <a:rPr lang="en-US" dirty="0">
                <a:solidFill>
                  <a:srgbClr val="000000"/>
                </a:solidFill>
                <a:latin typeface="Times New Roman" panose="02020603050405020304" pitchFamily="18" charset="0"/>
                <a:cs typeface="Times New Roman" panose="02020603050405020304" pitchFamily="18" charset="0"/>
              </a:rPr>
              <a:t> direct </a:t>
            </a:r>
            <a:r>
              <a:rPr lang="en-US" dirty="0" err="1">
                <a:solidFill>
                  <a:srgbClr val="000000"/>
                </a:solidFill>
                <a:latin typeface="Times New Roman" panose="02020603050405020304" pitchFamily="18" charset="0"/>
                <a:cs typeface="Times New Roman" panose="02020603050405020304" pitchFamily="18" charset="0"/>
              </a:rPr>
              <a:t>conectaţi</a:t>
            </a:r>
            <a:r>
              <a:rPr lang="en-US" dirty="0">
                <a:solidFill>
                  <a:srgbClr val="000000"/>
                </a:solidFill>
                <a:latin typeface="Times New Roman" panose="02020603050405020304" pitchFamily="18" charset="0"/>
                <a:cs typeface="Times New Roman" panose="02020603050405020304" pitchFamily="18" charset="0"/>
              </a:rPr>
              <a:t> la UAL</a:t>
            </a:r>
            <a:r>
              <a:rPr lang="en-US" dirty="0" smtClean="0">
                <a:solidFill>
                  <a:srgbClr val="000000"/>
                </a:solidFill>
                <a:latin typeface="Times New Roman" panose="02020603050405020304" pitchFamily="18" charset="0"/>
                <a:cs typeface="Times New Roman" panose="02020603050405020304" pitchFamily="18" charset="0"/>
              </a:rPr>
              <a:t>.</a:t>
            </a:r>
          </a:p>
          <a:p>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Efectuarea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transferurilor</a:t>
            </a:r>
            <a:r>
              <a:rPr lang="en-US" dirty="0">
                <a:solidFill>
                  <a:srgbClr val="000000"/>
                </a:solidFill>
                <a:latin typeface="Times New Roman" panose="02020603050405020304" pitchFamily="18" charset="0"/>
                <a:cs typeface="Times New Roman" panose="02020603050405020304" pitchFamily="18" charset="0"/>
              </a:rPr>
              <a:t> de date </a:t>
            </a:r>
            <a:r>
              <a:rPr lang="en-US" dirty="0" err="1">
                <a:solidFill>
                  <a:srgbClr val="000000"/>
                </a:solidFill>
                <a:latin typeface="Times New Roman" panose="02020603050405020304" pitchFamily="18" charset="0"/>
                <a:cs typeface="Times New Roman" panose="02020603050405020304" pitchFamily="18" charset="0"/>
              </a:rPr>
              <a:t>şi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comenzi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unitatile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functionale</a:t>
            </a:r>
            <a:r>
              <a:rPr lang="en-US" dirty="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ale </a:t>
            </a:r>
            <a:r>
              <a:rPr lang="en-US" dirty="0" err="1" smtClean="0">
                <a:solidFill>
                  <a:srgbClr val="000000"/>
                </a:solidFill>
                <a:latin typeface="Times New Roman" panose="02020603050405020304" pitchFamily="18" charset="0"/>
                <a:cs typeface="Times New Roman" panose="02020603050405020304" pitchFamily="18" charset="0"/>
              </a:rPr>
              <a:t>microprocesorului</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se face </a:t>
            </a:r>
            <a:r>
              <a:rPr lang="en-US" dirty="0" err="1">
                <a:solidFill>
                  <a:srgbClr val="000000"/>
                </a:solidFill>
                <a:latin typeface="Times New Roman" panose="02020603050405020304" pitchFamily="18" charset="0"/>
                <a:cs typeface="Times New Roman" panose="02020603050405020304" pitchFamily="18" charset="0"/>
              </a:rPr>
              <a:t>pe</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magistrala</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intern</a:t>
            </a:r>
            <a:r>
              <a:rPr lang="en-US" dirty="0" err="1">
                <a:solidFill>
                  <a:srgbClr val="000000"/>
                </a:solidFill>
                <a:latin typeface="Times New Roman" panose="02020603050405020304" pitchFamily="18" charset="0"/>
                <a:cs typeface="Times New Roman" panose="02020603050405020304" pitchFamily="18" charset="0"/>
              </a:rPr>
              <a:t>ă</a:t>
            </a:r>
            <a:r>
              <a:rPr lang="en-US" dirty="0">
                <a:solidFill>
                  <a:srgbClr val="000000"/>
                </a:solidFill>
                <a:latin typeface="Times New Roman" panose="02020603050405020304" pitchFamily="18" charset="0"/>
                <a:cs typeface="Times New Roman" panose="02020603050405020304" pitchFamily="18" charset="0"/>
              </a:rPr>
              <a:t> </a:t>
            </a:r>
            <a:r>
              <a:rPr lang="en-US" b="1" dirty="0">
                <a:solidFill>
                  <a:srgbClr val="000000"/>
                </a:solidFill>
                <a:latin typeface="Times New Roman" panose="02020603050405020304" pitchFamily="18" charset="0"/>
                <a:cs typeface="Times New Roman" panose="02020603050405020304" pitchFamily="18" charset="0"/>
              </a:rPr>
              <a:t>de date </a:t>
            </a:r>
            <a:r>
              <a:rPr lang="en-US" dirty="0">
                <a:solidFill>
                  <a:srgbClr val="000000"/>
                </a:solidFill>
                <a:latin typeface="Times New Roman" panose="02020603050405020304" pitchFamily="18" charset="0"/>
                <a:cs typeface="Times New Roman" panose="02020603050405020304" pitchFamily="18" charset="0"/>
              </a:rPr>
              <a:t>a </a:t>
            </a:r>
            <a:r>
              <a:rPr lang="en-US" dirty="0" err="1">
                <a:solidFill>
                  <a:srgbClr val="000000"/>
                </a:solidFill>
                <a:latin typeface="Times New Roman" panose="02020603050405020304" pitchFamily="18" charset="0"/>
                <a:cs typeface="Times New Roman" panose="02020603050405020304" pitchFamily="18" charset="0"/>
              </a:rPr>
              <a:t>microprocesorului</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Semnalele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electrice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care </a:t>
            </a:r>
            <a:r>
              <a:rPr lang="en-US" dirty="0" err="1">
                <a:solidFill>
                  <a:srgbClr val="000000"/>
                </a:solidFill>
                <a:latin typeface="Times New Roman" panose="02020603050405020304" pitchFamily="18" charset="0"/>
                <a:cs typeface="Times New Roman" panose="02020603050405020304" pitchFamily="18" charset="0"/>
              </a:rPr>
              <a:t>microprocesorul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comenzi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execuţie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către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şi</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către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celelalte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componente</a:t>
            </a:r>
            <a:r>
              <a:rPr lang="en-US" dirty="0">
                <a:solidFill>
                  <a:srgbClr val="000000"/>
                </a:solidFill>
                <a:latin typeface="Times New Roman" panose="02020603050405020304" pitchFamily="18" charset="0"/>
                <a:cs typeface="Times New Roman" panose="02020603050405020304" pitchFamily="18" charset="0"/>
              </a:rPr>
              <a:t> din </a:t>
            </a:r>
            <a:r>
              <a:rPr lang="en-US" dirty="0" err="1">
                <a:solidFill>
                  <a:srgbClr val="000000"/>
                </a:solidFill>
                <a:latin typeface="Times New Roman" panose="02020603050405020304" pitchFamily="18" charset="0"/>
                <a:cs typeface="Times New Roman" panose="02020603050405020304" pitchFamily="18" charset="0"/>
              </a:rPr>
              <a:t>sistem</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numesc</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semnale</a:t>
            </a:r>
            <a:r>
              <a:rPr lang="en-US" b="1" dirty="0">
                <a:solidFill>
                  <a:srgbClr val="000000"/>
                </a:solidFill>
                <a:latin typeface="Times New Roman" panose="02020603050405020304" pitchFamily="18" charset="0"/>
                <a:cs typeface="Times New Roman" panose="02020603050405020304" pitchFamily="18" charset="0"/>
              </a:rPr>
              <a:t> de </a:t>
            </a:r>
            <a:r>
              <a:rPr lang="en-US" b="1" dirty="0" err="1">
                <a:solidFill>
                  <a:srgbClr val="000000"/>
                </a:solidFill>
                <a:latin typeface="Times New Roman" panose="02020603050405020304" pitchFamily="18" charset="0"/>
                <a:cs typeface="Times New Roman" panose="02020603050405020304" pitchFamily="18" charset="0"/>
              </a:rPr>
              <a:t>comand</a:t>
            </a:r>
            <a:r>
              <a:rPr lang="en-US" dirty="0" err="1">
                <a:solidFill>
                  <a:srgbClr val="000000"/>
                </a:solidFill>
                <a:latin typeface="Times New Roman" panose="02020603050405020304" pitchFamily="18" charset="0"/>
                <a:cs typeface="Times New Roman" panose="02020603050405020304" pitchFamily="18" charset="0"/>
              </a:rPr>
              <a:t>ă</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Semnalele</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electrice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prin</a:t>
            </a:r>
            <a:r>
              <a:rPr lang="en-US" dirty="0">
                <a:solidFill>
                  <a:srgbClr val="000000"/>
                </a:solidFill>
                <a:latin typeface="Times New Roman" panose="02020603050405020304" pitchFamily="18" charset="0"/>
                <a:cs typeface="Times New Roman" panose="02020603050405020304" pitchFamily="18" charset="0"/>
              </a:rPr>
              <a:t> care </a:t>
            </a:r>
            <a:r>
              <a:rPr lang="en-US" dirty="0" err="1">
                <a:solidFill>
                  <a:srgbClr val="000000"/>
                </a:solidFill>
                <a:latin typeface="Times New Roman" panose="02020603050405020304" pitchFamily="18" charset="0"/>
                <a:cs typeface="Times New Roman" panose="02020603050405020304" pitchFamily="18" charset="0"/>
              </a:rPr>
              <a:t>microprocesorul</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culege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informatii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privind</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starea</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componentelor</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din </a:t>
            </a:r>
            <a:r>
              <a:rPr lang="en-US" dirty="0" err="1">
                <a:solidFill>
                  <a:srgbClr val="000000"/>
                </a:solidFill>
                <a:latin typeface="Times New Roman" panose="02020603050405020304" pitchFamily="18" charset="0"/>
                <a:cs typeface="Times New Roman" panose="02020603050405020304" pitchFamily="18" charset="0"/>
              </a:rPr>
              <a:t>sistem</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numesc</a:t>
            </a:r>
            <a:r>
              <a:rPr lang="en-US"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semnale</a:t>
            </a:r>
            <a:r>
              <a:rPr lang="en-US" b="1" dirty="0">
                <a:solidFill>
                  <a:srgbClr val="000000"/>
                </a:solidFill>
                <a:latin typeface="Times New Roman" panose="02020603050405020304" pitchFamily="18" charset="0"/>
                <a:cs typeface="Times New Roman" panose="02020603050405020304" pitchFamily="18" charset="0"/>
              </a:rPr>
              <a:t> de stare</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419436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2862322"/>
          </a:xfrm>
          <a:prstGeom prst="rect">
            <a:avLst/>
          </a:prstGeom>
        </p:spPr>
        <p:txBody>
          <a:bodyPr wrap="square">
            <a:spAutoFit/>
          </a:bodyPr>
          <a:lstStyle/>
          <a:p>
            <a:r>
              <a:rPr lang="en-US" i="1" dirty="0" err="1">
                <a:solidFill>
                  <a:srgbClr val="000000"/>
                </a:solidFill>
                <a:latin typeface="Times New Roman" panose="02020603050405020304" pitchFamily="18" charset="0"/>
                <a:cs typeface="Times New Roman" panose="02020603050405020304" pitchFamily="18" charset="0"/>
              </a:rPr>
              <a:t>Lungimea</a:t>
            </a:r>
            <a:r>
              <a:rPr lang="en-US" i="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cs typeface="Times New Roman" panose="02020603050405020304" pitchFamily="18" charset="0"/>
              </a:rPr>
              <a:t>numărul</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biţi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regiştrilor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interni</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corelează</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obicei</a:t>
            </a:r>
            <a:r>
              <a:rPr lang="en-US" dirty="0">
                <a:solidFill>
                  <a:srgbClr val="000000"/>
                </a:solidFill>
                <a:latin typeface="Times New Roman" panose="02020603050405020304" pitchFamily="18" charset="0"/>
                <a:cs typeface="Times New Roman" panose="02020603050405020304" pitchFamily="18" charset="0"/>
              </a:rPr>
              <a:t> cu </a:t>
            </a:r>
            <a:r>
              <a:rPr lang="en-US" i="1" dirty="0" err="1">
                <a:solidFill>
                  <a:srgbClr val="000000"/>
                </a:solidFill>
                <a:latin typeface="Times New Roman" panose="02020603050405020304" pitchFamily="18" charset="0"/>
                <a:cs typeface="Times New Roman" panose="02020603050405020304" pitchFamily="18" charset="0"/>
              </a:rPr>
              <a:t>lăţimea</a:t>
            </a:r>
            <a:r>
              <a:rPr lang="en-US" i="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t>
            </a:r>
            <a:r>
              <a:rPr lang="en-US" dirty="0" err="1" smtClean="0">
                <a:solidFill>
                  <a:srgbClr val="000000"/>
                </a:solidFill>
                <a:latin typeface="Times New Roman" panose="02020603050405020304" pitchFamily="18" charset="0"/>
                <a:cs typeface="Times New Roman" panose="02020603050405020304" pitchFamily="18" charset="0"/>
              </a:rPr>
              <a:t>numărul</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linii</a:t>
            </a:r>
            <a:r>
              <a:rPr lang="en-US" dirty="0">
                <a:solidFill>
                  <a:srgbClr val="000000"/>
                </a:solidFill>
                <a:latin typeface="Times New Roman" panose="02020603050405020304" pitchFamily="18" charset="0"/>
                <a:cs typeface="Times New Roman" panose="02020603050405020304" pitchFamily="18" charset="0"/>
              </a:rPr>
              <a:t>) ale </a:t>
            </a:r>
            <a:r>
              <a:rPr lang="en-US" dirty="0" err="1">
                <a:solidFill>
                  <a:srgbClr val="000000"/>
                </a:solidFill>
                <a:latin typeface="Times New Roman" panose="02020603050405020304" pitchFamily="18" charset="0"/>
                <a:cs typeface="Times New Roman" panose="02020603050405020304" pitchFamily="18" charset="0"/>
              </a:rPr>
              <a:t>magistralei</a:t>
            </a:r>
            <a:r>
              <a:rPr lang="en-US" dirty="0">
                <a:solidFill>
                  <a:srgbClr val="000000"/>
                </a:solidFill>
                <a:latin typeface="Times New Roman" panose="02020603050405020304" pitchFamily="18" charset="0"/>
                <a:cs typeface="Times New Roman" panose="02020603050405020304" pitchFamily="18" charset="0"/>
              </a:rPr>
              <a:t> de date. </a:t>
            </a:r>
            <a:r>
              <a:rPr lang="en-US" dirty="0" err="1">
                <a:solidFill>
                  <a:srgbClr val="000000"/>
                </a:solidFill>
                <a:latin typeface="Times New Roman" panose="02020603050405020304" pitchFamily="18" charset="0"/>
                <a:cs typeface="Times New Roman" panose="02020603050405020304" pitchFamily="18" charset="0"/>
              </a:rPr>
              <a:t>Aceasta</a:t>
            </a:r>
            <a:r>
              <a:rPr lang="en-US" dirty="0">
                <a:solidFill>
                  <a:srgbClr val="000000"/>
                </a:solidFill>
                <a:latin typeface="Times New Roman" panose="02020603050405020304" pitchFamily="18" charset="0"/>
                <a:cs typeface="Times New Roman" panose="02020603050405020304" pitchFamily="18" charset="0"/>
              </a:rPr>
              <a:t> e </a:t>
            </a:r>
            <a:r>
              <a:rPr lang="en-US" b="1" dirty="0" err="1">
                <a:solidFill>
                  <a:srgbClr val="000000"/>
                </a:solidFill>
                <a:latin typeface="Times New Roman" panose="02020603050405020304" pitchFamily="18" charset="0"/>
                <a:cs typeface="Times New Roman" panose="02020603050405020304" pitchFamily="18" charset="0"/>
              </a:rPr>
              <a:t>măsura</a:t>
            </a:r>
            <a:r>
              <a:rPr lang="en-US"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numărului</a:t>
            </a:r>
            <a:r>
              <a:rPr lang="en-US" b="1" dirty="0">
                <a:solidFill>
                  <a:srgbClr val="000000"/>
                </a:solidFill>
                <a:latin typeface="Times New Roman" panose="02020603050405020304" pitchFamily="18" charset="0"/>
                <a:cs typeface="Times New Roman" panose="02020603050405020304" pitchFamily="18" charset="0"/>
              </a:rPr>
              <a:t> de </a:t>
            </a:r>
            <a:r>
              <a:rPr lang="en-US" b="1" dirty="0" err="1">
                <a:solidFill>
                  <a:srgbClr val="000000"/>
                </a:solidFill>
                <a:latin typeface="Times New Roman" panose="02020603050405020304" pitchFamily="18" charset="0"/>
                <a:cs typeface="Times New Roman" panose="02020603050405020304" pitchFamily="18" charset="0"/>
              </a:rPr>
              <a:t>biţi</a:t>
            </a:r>
            <a:r>
              <a:rPr lang="en-US" b="1"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ai</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microprocesorului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Microprocesoarele</a:t>
            </a:r>
            <a:r>
              <a:rPr lang="en-US" dirty="0">
                <a:solidFill>
                  <a:srgbClr val="000000"/>
                </a:solidFill>
                <a:latin typeface="Times New Roman" panose="02020603050405020304" pitchFamily="18" charset="0"/>
                <a:cs typeface="Times New Roman" panose="02020603050405020304" pitchFamily="18" charset="0"/>
              </a:rPr>
              <a:t> cu </a:t>
            </a:r>
            <a:r>
              <a:rPr lang="en-US" dirty="0" err="1" smtClean="0">
                <a:solidFill>
                  <a:srgbClr val="000000"/>
                </a:solidFill>
                <a:latin typeface="Times New Roman" panose="02020603050405020304" pitchFamily="18" charset="0"/>
                <a:cs typeface="Times New Roman" panose="02020603050405020304" pitchFamily="18" charset="0"/>
              </a:rPr>
              <a:t>structur</a:t>
            </a:r>
            <a:r>
              <a:rPr lang="x-none" dirty="0">
                <a:solidFill>
                  <a:srgbClr val="000000"/>
                </a:solidFill>
                <a:latin typeface="Times New Roman" panose="02020603050405020304" pitchFamily="18" charset="0"/>
                <a:cs typeface="Times New Roman" panose="02020603050405020304" pitchFamily="18" charset="0"/>
              </a:rPr>
              <a:t>ă</a:t>
            </a:r>
            <a:r>
              <a:rPr lang="el-GR"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fixă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sunt</a:t>
            </a:r>
            <a:r>
              <a:rPr lang="en-US" dirty="0">
                <a:solidFill>
                  <a:srgbClr val="000000"/>
                </a:solidFill>
                <a:latin typeface="Times New Roman" panose="02020603050405020304" pitchFamily="18" charset="0"/>
                <a:cs typeface="Times New Roman" panose="02020603050405020304" pitchFamily="18" charset="0"/>
              </a:rPr>
              <a:t> de 8,16,32,64 </a:t>
            </a:r>
            <a:r>
              <a:rPr lang="en-US" dirty="0" err="1">
                <a:solidFill>
                  <a:srgbClr val="000000"/>
                </a:solidFill>
                <a:latin typeface="Times New Roman" panose="02020603050405020304" pitchFamily="18" charset="0"/>
                <a:cs typeface="Times New Roman" panose="02020603050405020304" pitchFamily="18" charset="0"/>
              </a:rPr>
              <a:t>biţi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Lungimea</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cuvânt</a:t>
            </a:r>
            <a:r>
              <a:rPr lang="en-US" dirty="0">
                <a:solidFill>
                  <a:srgbClr val="000000"/>
                </a:solidFill>
                <a:latin typeface="Times New Roman" panose="02020603050405020304" pitchFamily="18" charset="0"/>
                <a:cs typeface="Times New Roman" panose="02020603050405020304" pitchFamily="18" charset="0"/>
              </a:rPr>
              <a:t> a </a:t>
            </a:r>
            <a:r>
              <a:rPr lang="en-US" dirty="0" err="1">
                <a:solidFill>
                  <a:srgbClr val="000000"/>
                </a:solidFill>
                <a:latin typeface="Times New Roman" panose="02020603050405020304" pitchFamily="18" charset="0"/>
                <a:cs typeface="Times New Roman" panose="02020603050405020304" pitchFamily="18" charset="0"/>
              </a:rPr>
              <a:t>microcalculatoarelor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realizate</a:t>
            </a:r>
            <a:r>
              <a:rPr lang="en-US" dirty="0">
                <a:solidFill>
                  <a:srgbClr val="000000"/>
                </a:solidFill>
                <a:latin typeface="Times New Roman" panose="02020603050405020304" pitchFamily="18" charset="0"/>
                <a:cs typeface="Times New Roman" panose="02020603050405020304" pitchFamily="18" charset="0"/>
              </a:rPr>
              <a:t> cu </a:t>
            </a:r>
            <a:r>
              <a:rPr lang="en-US" dirty="0" err="1">
                <a:solidFill>
                  <a:srgbClr val="000000"/>
                </a:solidFill>
                <a:latin typeface="Times New Roman" panose="02020603050405020304" pitchFamily="18" charset="0"/>
                <a:cs typeface="Times New Roman" panose="02020603050405020304" pitchFamily="18" charset="0"/>
              </a:rPr>
              <a:t>microprocesoare</a:t>
            </a:r>
            <a:r>
              <a:rPr lang="en-US" dirty="0">
                <a:solidFill>
                  <a:srgbClr val="000000"/>
                </a:solidFill>
                <a:latin typeface="Times New Roman" panose="02020603050405020304" pitchFamily="18" charset="0"/>
                <a:cs typeface="Times New Roman" panose="02020603050405020304" pitchFamily="18" charset="0"/>
              </a:rPr>
              <a:t> « bit slice » (</a:t>
            </a:r>
            <a:r>
              <a:rPr lang="en-US" dirty="0" err="1">
                <a:solidFill>
                  <a:srgbClr val="000000"/>
                </a:solidFill>
                <a:latin typeface="Times New Roman" panose="02020603050405020304" pitchFamily="18" charset="0"/>
                <a:cs typeface="Times New Roman" panose="02020603050405020304" pitchFamily="18" charset="0"/>
              </a:rPr>
              <a:t>felii</a:t>
            </a:r>
            <a:r>
              <a:rPr lang="en-US" dirty="0">
                <a:solidFill>
                  <a:srgbClr val="000000"/>
                </a:solidFill>
                <a:latin typeface="Times New Roman" panose="02020603050405020304" pitchFamily="18" charset="0"/>
                <a:cs typeface="Times New Roman" panose="02020603050405020304" pitchFamily="18" charset="0"/>
              </a:rPr>
              <a:t> de bit), </a:t>
            </a:r>
            <a:r>
              <a:rPr lang="en-US" dirty="0" smtClean="0">
                <a:solidFill>
                  <a:srgbClr val="000000"/>
                </a:solidFill>
                <a:latin typeface="Times New Roman" panose="02020603050405020304" pitchFamily="18" charset="0"/>
                <a:cs typeface="Times New Roman" panose="02020603050405020304" pitchFamily="18" charset="0"/>
              </a:rPr>
              <a:t>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căror</a:t>
            </a:r>
            <a:r>
              <a:rPr lang="en-US" dirty="0" smtClean="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structură</a:t>
            </a:r>
            <a:r>
              <a:rPr lang="en-US" dirty="0">
                <a:solidFill>
                  <a:srgbClr val="000000"/>
                </a:solidFill>
                <a:latin typeface="Times New Roman" panose="02020603050405020304" pitchFamily="18" charset="0"/>
                <a:cs typeface="Times New Roman" panose="02020603050405020304" pitchFamily="18" charset="0"/>
              </a:rPr>
              <a:t> e </a:t>
            </a:r>
            <a:r>
              <a:rPr lang="en-US" dirty="0" err="1">
                <a:solidFill>
                  <a:srgbClr val="000000"/>
                </a:solidFill>
                <a:latin typeface="Times New Roman" panose="02020603050405020304" pitchFamily="18" charset="0"/>
                <a:cs typeface="Times New Roman" panose="02020603050405020304" pitchFamily="18" charset="0"/>
              </a:rPr>
              <a:t>flexibilă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va</a:t>
            </a:r>
            <a:r>
              <a:rPr lang="en-US" dirty="0">
                <a:solidFill>
                  <a:srgbClr val="000000"/>
                </a:solidFill>
                <a:latin typeface="Times New Roman" panose="02020603050405020304" pitchFamily="18" charset="0"/>
                <a:cs typeface="Times New Roman" panose="02020603050405020304" pitchFamily="18" charset="0"/>
              </a:rPr>
              <a:t> fi un </a:t>
            </a:r>
            <a:r>
              <a:rPr lang="en-US" dirty="0" err="1">
                <a:solidFill>
                  <a:srgbClr val="000000"/>
                </a:solidFill>
                <a:latin typeface="Times New Roman" panose="02020603050405020304" pitchFamily="18" charset="0"/>
                <a:cs typeface="Times New Roman" panose="02020603050405020304" pitchFamily="18" charset="0"/>
              </a:rPr>
              <a:t>multiplu</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întreg</a:t>
            </a:r>
            <a:r>
              <a:rPr lang="en-US" dirty="0">
                <a:solidFill>
                  <a:srgbClr val="000000"/>
                </a:solidFill>
                <a:latin typeface="Times New Roman" panose="02020603050405020304" pitchFamily="18" charset="0"/>
                <a:cs typeface="Times New Roman" panose="02020603050405020304" pitchFamily="18" charset="0"/>
              </a:rPr>
              <a:t> al </a:t>
            </a:r>
            <a:r>
              <a:rPr lang="en-US" dirty="0" err="1">
                <a:solidFill>
                  <a:srgbClr val="000000"/>
                </a:solidFill>
                <a:latin typeface="Times New Roman" panose="02020603050405020304" pitchFamily="18" charset="0"/>
                <a:cs typeface="Times New Roman" panose="02020603050405020304" pitchFamily="18" charset="0"/>
              </a:rPr>
              <a:t>numărului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biţi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unei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felii</a:t>
            </a:r>
            <a:r>
              <a:rPr lang="en-US" dirty="0" smtClean="0">
                <a:solidFill>
                  <a:srgbClr val="000000"/>
                </a:solidFill>
                <a:latin typeface="Times New Roman" panose="02020603050405020304" pitchFamily="18" charset="0"/>
                <a:cs typeface="Times New Roman" panose="02020603050405020304" pitchFamily="18" charset="0"/>
              </a:rPr>
              <a: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Registrul</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a:t>
            </a:r>
            <a:r>
              <a:rPr lang="en-US" dirty="0" err="1">
                <a:solidFill>
                  <a:srgbClr val="000000"/>
                </a:solidFill>
                <a:latin typeface="Times New Roman" panose="02020603050405020304" pitchFamily="18" charset="0"/>
                <a:cs typeface="Times New Roman" panose="02020603050405020304" pitchFamily="18" charset="0"/>
              </a:rPr>
              <a:t>adrese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respectiv</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lăţimea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magistralei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defineşte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spaţiul</a:t>
            </a:r>
            <a:r>
              <a:rPr lang="en-US" dirty="0">
                <a:solidFill>
                  <a:srgbClr val="000000"/>
                </a:solidFill>
                <a:latin typeface="Times New Roman" panose="02020603050405020304" pitchFamily="18" charset="0"/>
                <a:cs typeface="Times New Roman" panose="02020603050405020304" pitchFamily="18" charset="0"/>
              </a:rPr>
              <a:t> de</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adresabil</a:t>
            </a:r>
            <a:r>
              <a:rPr lang="en-US" dirty="0">
                <a:solidFill>
                  <a:srgbClr val="000000"/>
                </a:solidFill>
                <a:latin typeface="Times New Roman" panose="02020603050405020304" pitchFamily="18" charset="0"/>
                <a:cs typeface="Times New Roman" panose="02020603050405020304" pitchFamily="18" charset="0"/>
              </a:rPr>
              <a:t> direct de </a:t>
            </a:r>
            <a:r>
              <a:rPr lang="en-US" dirty="0" err="1" smtClean="0">
                <a:solidFill>
                  <a:srgbClr val="000000"/>
                </a:solidFill>
                <a:latin typeface="Times New Roman" panose="02020603050405020304" pitchFamily="18" charset="0"/>
                <a:cs typeface="Times New Roman" panose="02020603050405020304" pitchFamily="18" charset="0"/>
              </a:rPr>
              <a:t>microprocesor</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O </a:t>
            </a:r>
            <a:r>
              <a:rPr lang="en-US" dirty="0" err="1">
                <a:solidFill>
                  <a:srgbClr val="000000"/>
                </a:solidFill>
                <a:latin typeface="Times New Roman" panose="02020603050405020304" pitchFamily="18" charset="0"/>
                <a:cs typeface="Times New Roman" panose="02020603050405020304" pitchFamily="18" charset="0"/>
              </a:rPr>
              <a:t>magistrală</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adrese</a:t>
            </a:r>
            <a:r>
              <a:rPr lang="en-US" dirty="0">
                <a:solidFill>
                  <a:srgbClr val="000000"/>
                </a:solidFill>
                <a:latin typeface="Times New Roman" panose="02020603050405020304" pitchFamily="18" charset="0"/>
                <a:cs typeface="Times New Roman" panose="02020603050405020304" pitchFamily="18" charset="0"/>
              </a:rPr>
              <a:t> de 16 </a:t>
            </a:r>
            <a:r>
              <a:rPr lang="en-US" dirty="0" err="1">
                <a:solidFill>
                  <a:srgbClr val="000000"/>
                </a:solidFill>
                <a:latin typeface="Times New Roman" panose="02020603050405020304" pitchFamily="18" charset="0"/>
                <a:cs typeface="Times New Roman" panose="02020603050405020304" pitchFamily="18" charset="0"/>
              </a:rPr>
              <a:t>biti</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permite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adresarea</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 2</a:t>
            </a:r>
            <a:r>
              <a:rPr lang="en-US" baseline="30000" dirty="0">
                <a:solidFill>
                  <a:srgbClr val="000000"/>
                </a:solidFill>
                <a:latin typeface="Times New Roman" panose="02020603050405020304" pitchFamily="18" charset="0"/>
                <a:cs typeface="Times New Roman" panose="02020603050405020304" pitchFamily="18" charset="0"/>
              </a:rPr>
              <a:t>16</a:t>
            </a:r>
            <a:r>
              <a:rPr lang="en-US" dirty="0">
                <a:solidFill>
                  <a:srgbClr val="000000"/>
                </a:solidFill>
                <a:latin typeface="Times New Roman" panose="02020603050405020304" pitchFamily="18" charset="0"/>
                <a:cs typeface="Times New Roman" panose="02020603050405020304" pitchFamily="18" charset="0"/>
              </a:rPr>
              <a:t>=65536 </a:t>
            </a:r>
            <a:r>
              <a:rPr lang="en-US" dirty="0" err="1">
                <a:solidFill>
                  <a:srgbClr val="000000"/>
                </a:solidFill>
                <a:latin typeface="Times New Roman" panose="02020603050405020304" pitchFamily="18" charset="0"/>
                <a:cs typeface="Times New Roman" panose="02020603050405020304" pitchFamily="18" charset="0"/>
              </a:rPr>
              <a:t>celule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distincte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iar</a:t>
            </a:r>
            <a:r>
              <a:rPr lang="en-US" dirty="0">
                <a:solidFill>
                  <a:srgbClr val="000000"/>
                </a:solidFill>
                <a:latin typeface="Times New Roman" panose="02020603050405020304" pitchFamily="18" charset="0"/>
                <a:cs typeface="Times New Roman" panose="02020603050405020304" pitchFamily="18" charset="0"/>
              </a:rPr>
              <a:t> 20 </a:t>
            </a:r>
            <a:r>
              <a:rPr lang="en-US" dirty="0" err="1">
                <a:solidFill>
                  <a:srgbClr val="000000"/>
                </a:solidFill>
                <a:latin typeface="Times New Roman" panose="02020603050405020304" pitchFamily="18" charset="0"/>
                <a:cs typeface="Times New Roman" panose="02020603050405020304" pitchFamily="18" charset="0"/>
              </a:rPr>
              <a:t>linii</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adresă</a:t>
            </a:r>
            <a:r>
              <a:rPr lang="en-US" dirty="0">
                <a:solidFill>
                  <a:srgbClr val="000000"/>
                </a:solidFill>
                <a:latin typeface="Times New Roman" panose="02020603050405020304" pitchFamily="18" charset="0"/>
                <a:cs typeface="Times New Roman" panose="02020603050405020304" pitchFamily="18" charset="0"/>
              </a:rPr>
              <a:t> ne </a:t>
            </a:r>
            <a:r>
              <a:rPr lang="en-US" dirty="0" err="1">
                <a:solidFill>
                  <a:srgbClr val="000000"/>
                </a:solidFill>
                <a:latin typeface="Times New Roman" panose="02020603050405020304" pitchFamily="18" charset="0"/>
                <a:cs typeface="Times New Roman" panose="02020603050405020304" pitchFamily="18" charset="0"/>
              </a:rPr>
              <a:t>duc</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în</a:t>
            </a:r>
            <a:r>
              <a:rPr lang="en-US" dirty="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lumea</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megaocteţilor</a:t>
            </a:r>
            <a:r>
              <a:rPr lang="en-US" dirty="0">
                <a:solidFill>
                  <a:srgbClr val="000000"/>
                </a:solidFill>
                <a:latin typeface="Times New Roman" panose="02020603050405020304" pitchFamily="18" charset="0"/>
                <a:cs typeface="Times New Roman" panose="02020603050405020304" pitchFamily="18" charset="0"/>
              </a:rPr>
              <a:t>: 2</a:t>
            </a:r>
            <a:r>
              <a:rPr lang="en-US" baseline="30000" dirty="0">
                <a:solidFill>
                  <a:srgbClr val="000000"/>
                </a:solidFill>
                <a:latin typeface="Times New Roman" panose="02020603050405020304" pitchFamily="18" charset="0"/>
                <a:cs typeface="Times New Roman" panose="02020603050405020304" pitchFamily="18" charset="0"/>
              </a:rPr>
              <a:t>20</a:t>
            </a:r>
            <a:r>
              <a:rPr lang="en-US" dirty="0">
                <a:solidFill>
                  <a:srgbClr val="000000"/>
                </a:solidFill>
                <a:latin typeface="Times New Roman" panose="02020603050405020304" pitchFamily="18" charset="0"/>
                <a:cs typeface="Times New Roman" panose="02020603050405020304" pitchFamily="18" charset="0"/>
              </a:rPr>
              <a:t>=1.048.576 </a:t>
            </a:r>
            <a:r>
              <a:rPr lang="en-US" dirty="0" err="1">
                <a:solidFill>
                  <a:srgbClr val="000000"/>
                </a:solidFill>
                <a:latin typeface="Times New Roman" panose="02020603050405020304" pitchFamily="18" charset="0"/>
                <a:cs typeface="Times New Roman" panose="02020603050405020304" pitchFamily="18" charset="0"/>
              </a:rPr>
              <a:t>celule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adresabile</a:t>
            </a:r>
            <a:r>
              <a:rPr lang="en-US" dirty="0" smtClean="0">
                <a:solidFill>
                  <a:srgbClr val="000000"/>
                </a:solidFill>
                <a:latin typeface="Times New Roman" panose="02020603050405020304" pitchFamily="18" charset="0"/>
                <a:cs typeface="Times New Roman" panose="02020603050405020304" pitchFamily="18" charset="0"/>
              </a:rPr>
              <a:t>.</a:t>
            </a:r>
            <a:endParaRPr lang="x-none" dirty="0" smtClean="0">
              <a:solidFill>
                <a:srgbClr val="000000"/>
              </a:solidFill>
              <a:latin typeface="Times New Roman" panose="02020603050405020304" pitchFamily="18" charset="0"/>
              <a:cs typeface="Times New Roman" panose="02020603050405020304" pitchFamily="18" charset="0"/>
            </a:endParaRPr>
          </a:p>
          <a:p>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adresata</a:t>
            </a:r>
            <a:r>
              <a:rPr lang="en-US" dirty="0">
                <a:solidFill>
                  <a:srgbClr val="000000"/>
                </a:solidFill>
                <a:latin typeface="Times New Roman" panose="02020603050405020304" pitchFamily="18" charset="0"/>
                <a:cs typeface="Times New Roman" panose="02020603050405020304" pitchFamily="18" charset="0"/>
              </a:rPr>
              <a:t> direct de </a:t>
            </a:r>
            <a:r>
              <a:rPr lang="en-US" dirty="0" err="1">
                <a:solidFill>
                  <a:srgbClr val="000000"/>
                </a:solidFill>
                <a:latin typeface="Times New Roman" panose="02020603050405020304" pitchFamily="18" charset="0"/>
                <a:cs typeface="Times New Roman" panose="02020603050405020304" pitchFamily="18" charset="0"/>
              </a:rPr>
              <a:t>microprocesor</a:t>
            </a:r>
            <a:r>
              <a:rPr lang="en-US" dirty="0">
                <a:solidFill>
                  <a:srgbClr val="000000"/>
                </a:solidFill>
                <a:latin typeface="Times New Roman" panose="02020603050405020304" pitchFamily="18" charset="0"/>
                <a:cs typeface="Times New Roman" panose="02020603050405020304" pitchFamily="18" charset="0"/>
              </a:rPr>
              <a:t> se </a:t>
            </a:r>
            <a:r>
              <a:rPr lang="en-US" dirty="0" err="1">
                <a:solidFill>
                  <a:srgbClr val="000000"/>
                </a:solidFill>
                <a:latin typeface="Times New Roman" panose="02020603050405020304" pitchFamily="18" charset="0"/>
                <a:cs typeface="Times New Roman" panose="02020603050405020304" pitchFamily="18" charset="0"/>
              </a:rPr>
              <a:t>poate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impartii</a:t>
            </a:r>
            <a:r>
              <a:rPr lang="en-US" dirty="0">
                <a:solidFill>
                  <a:srgbClr val="000000"/>
                </a:solidFill>
                <a:latin typeface="Times New Roman" panose="02020603050405020304" pitchFamily="18" charset="0"/>
                <a:cs typeface="Times New Roman" panose="02020603050405020304" pitchFamily="18" charset="0"/>
              </a:rPr>
              <a:t> in </a:t>
            </a:r>
            <a:r>
              <a:rPr lang="en-US" dirty="0" err="1">
                <a:solidFill>
                  <a:srgbClr val="000000"/>
                </a:solidFill>
                <a:latin typeface="Times New Roman" panose="02020603050405020304" pitchFamily="18" charset="0"/>
                <a:cs typeface="Times New Roman" panose="02020603050405020304" pitchFamily="18" charset="0"/>
              </a:rPr>
              <a:t>memorie</a:t>
            </a:r>
            <a:r>
              <a:rPr lang="en-US" dirty="0">
                <a:solidFill>
                  <a:srgbClr val="000000"/>
                </a:solidFill>
                <a:latin typeface="Times New Roman" panose="02020603050405020304" pitchFamily="18" charset="0"/>
                <a:cs typeface="Times New Roman" panose="02020603050405020304" pitchFamily="18" charset="0"/>
              </a:rPr>
              <a:t> program </a:t>
            </a:r>
            <a:r>
              <a:rPr lang="en-US" dirty="0" err="1" smtClean="0">
                <a:solidFill>
                  <a:srgbClr val="000000"/>
                </a:solidFill>
                <a:latin typeface="Times New Roman" panose="02020603050405020304" pitchFamily="18" charset="0"/>
                <a:cs typeface="Times New Roman" panose="02020603050405020304" pitchFamily="18" charset="0"/>
              </a:rPr>
              <a:t>si</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memorie</a:t>
            </a:r>
            <a:r>
              <a:rPr lang="en-US"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de date.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program </a:t>
            </a:r>
            <a:r>
              <a:rPr lang="en-US" dirty="0" err="1">
                <a:solidFill>
                  <a:srgbClr val="000000"/>
                </a:solidFill>
                <a:latin typeface="Times New Roman" panose="02020603050405020304" pitchFamily="18" charset="0"/>
                <a:cs typeface="Times New Roman" panose="02020603050405020304" pitchFamily="18" charset="0"/>
              </a:rPr>
              <a:t>contine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instructiuni</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executabile</a:t>
            </a:r>
            <a:r>
              <a:rPr lang="en-US" dirty="0">
                <a:solidFill>
                  <a:srgbClr val="000000"/>
                </a:solidFill>
                <a:latin typeface="Times New Roman" panose="02020603050405020304" pitchFamily="18" charset="0"/>
                <a:cs typeface="Times New Roman" panose="02020603050405020304" pitchFamily="18" charset="0"/>
              </a:rPr>
              <a:t> de </a:t>
            </a:r>
            <a:r>
              <a:rPr lang="en-US" dirty="0" err="1" smtClean="0">
                <a:solidFill>
                  <a:srgbClr val="000000"/>
                </a:solidFill>
                <a:latin typeface="Times New Roman" panose="02020603050405020304" pitchFamily="18" charset="0"/>
                <a:cs typeface="Times New Roman" panose="02020603050405020304" pitchFamily="18" charset="0"/>
              </a:rPr>
              <a:t>catre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err="1" smtClean="0">
                <a:solidFill>
                  <a:srgbClr val="000000"/>
                </a:solidFill>
                <a:latin typeface="Times New Roman" panose="02020603050405020304" pitchFamily="18" charset="0"/>
                <a:cs typeface="Times New Roman" panose="02020603050405020304" pitchFamily="18" charset="0"/>
              </a:rPr>
              <a:t>microprocesor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iar</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memoria</a:t>
            </a:r>
            <a:r>
              <a:rPr lang="en-US" dirty="0">
                <a:solidFill>
                  <a:srgbClr val="000000"/>
                </a:solidFill>
                <a:latin typeface="Times New Roman" panose="02020603050405020304" pitchFamily="18" charset="0"/>
                <a:cs typeface="Times New Roman" panose="02020603050405020304" pitchFamily="18" charset="0"/>
              </a:rPr>
              <a:t> de date </a:t>
            </a:r>
            <a:r>
              <a:rPr lang="en-US" dirty="0" err="1">
                <a:solidFill>
                  <a:srgbClr val="000000"/>
                </a:solidFill>
                <a:latin typeface="Times New Roman" panose="02020603050405020304" pitchFamily="18" charset="0"/>
                <a:cs typeface="Times New Roman" panose="02020603050405020304" pitchFamily="18" charset="0"/>
              </a:rPr>
              <a:t>date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utilizate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instructiunile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programului</a:t>
            </a:r>
            <a:r>
              <a:rPr lang="en-US" dirty="0" smtClean="0">
                <a:solidFill>
                  <a:srgbClr val="000000"/>
                </a:solidFill>
                <a:latin typeface="Times New Roman" panose="02020603050405020304" pitchFamily="18" charset="0"/>
                <a:cs typeface="Times New Roman" panose="02020603050405020304" pitchFamily="18" charset="0"/>
              </a:rPr>
              <a:t>.</a:t>
            </a:r>
            <a:r>
              <a:rPr lang="x-none" dirty="0" smtClean="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dirty="0" err="1">
                <a:solidFill>
                  <a:srgbClr val="000000"/>
                </a:solidFill>
                <a:latin typeface="Times New Roman" panose="02020603050405020304" pitchFamily="18" charset="0"/>
                <a:cs typeface="Times New Roman" panose="02020603050405020304" pitchFamily="18" charset="0"/>
              </a:rPr>
              <a:t>Datele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utilizate</a:t>
            </a:r>
            <a:r>
              <a:rPr lang="en-US" dirty="0">
                <a:solidFill>
                  <a:srgbClr val="000000"/>
                </a:solidFill>
                <a:latin typeface="Times New Roman" panose="02020603050405020304" pitchFamily="18" charset="0"/>
                <a:cs typeface="Times New Roman" panose="02020603050405020304" pitchFamily="18" charset="0"/>
              </a:rPr>
              <a:t> in program pot fi </a:t>
            </a:r>
            <a:r>
              <a:rPr lang="en-US" dirty="0" err="1">
                <a:solidFill>
                  <a:srgbClr val="000000"/>
                </a:solidFill>
                <a:latin typeface="Times New Roman" panose="02020603050405020304" pitchFamily="18" charset="0"/>
                <a:cs typeface="Times New Roman" panose="02020603050405020304" pitchFamily="18" charset="0"/>
              </a:rPr>
              <a:t>adrese</a:t>
            </a:r>
            <a:r>
              <a:rPr lang="en-US" dirty="0">
                <a:solidFill>
                  <a:srgbClr val="000000"/>
                </a:solidFill>
                <a:latin typeface="Times New Roman" panose="02020603050405020304" pitchFamily="18" charset="0"/>
                <a:cs typeface="Times New Roman" panose="02020603050405020304" pitchFamily="18" charset="0"/>
              </a:rPr>
              <a:t> (de </a:t>
            </a:r>
            <a:r>
              <a:rPr lang="en-US" dirty="0" err="1">
                <a:solidFill>
                  <a:srgbClr val="000000"/>
                </a:solidFill>
                <a:latin typeface="Times New Roman" panose="02020603050405020304" pitchFamily="18" charset="0"/>
                <a:cs typeface="Times New Roman" panose="02020603050405020304" pitchFamily="18" charset="0"/>
              </a:rPr>
              <a:t>adresare</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sau</a:t>
            </a:r>
            <a:r>
              <a:rPr lang="en-US" dirty="0">
                <a:solidFill>
                  <a:srgbClr val="000000"/>
                </a:solidFill>
                <a:latin typeface="Times New Roman" panose="02020603050405020304" pitchFamily="18" charset="0"/>
                <a:cs typeface="Times New Roman" panose="02020603050405020304" pitchFamily="18" charset="0"/>
              </a:rPr>
              <a:t> date </a:t>
            </a:r>
            <a:r>
              <a:rPr lang="en-US" dirty="0" err="1">
                <a:solidFill>
                  <a:srgbClr val="000000"/>
                </a:solidFill>
                <a:latin typeface="Times New Roman" panose="02020603050405020304" pitchFamily="18" charset="0"/>
                <a:cs typeface="Times New Roman" panose="02020603050405020304" pitchFamily="18" charset="0"/>
              </a:rPr>
              <a:t>stocate</a:t>
            </a:r>
            <a:r>
              <a:rPr lang="en-US" dirty="0">
                <a:solidFill>
                  <a:srgbClr val="000000"/>
                </a:solidFill>
                <a:latin typeface="Times New Roman" panose="02020603050405020304" pitchFamily="18" charset="0"/>
                <a:cs typeface="Times New Roman" panose="02020603050405020304" pitchFamily="18" charset="0"/>
              </a:rPr>
              <a:t> in </a:t>
            </a:r>
            <a:r>
              <a:rPr lang="en-US" dirty="0" err="1" smtClean="0">
                <a:solidFill>
                  <a:srgbClr val="000000"/>
                </a:solidFill>
                <a:latin typeface="Times New Roman" panose="02020603050405020304" pitchFamily="18" charset="0"/>
                <a:cs typeface="Times New Roman" panose="02020603050405020304" pitchFamily="18" charset="0"/>
              </a:rPr>
              <a:t>memorie</a:t>
            </a:r>
            <a:r>
              <a:rPr lang="x-none" dirty="0" smtClean="0">
                <a:solidFill>
                  <a:srgbClr val="000000"/>
                </a:solidFill>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cs typeface="Times New Roman" panose="02020603050405020304" pitchFamily="18" charset="0"/>
              </a:rPr>
              <a:t>adresate</a:t>
            </a:r>
            <a:r>
              <a:rPr lang="en-US" dirty="0">
                <a:solidFill>
                  <a:srgbClr val="00000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p>
        </p:txBody>
      </p:sp>
      <p:sp>
        <p:nvSpPr>
          <p:cNvPr id="5" name="Прямоугольник 4"/>
          <p:cNvSpPr/>
          <p:nvPr/>
        </p:nvSpPr>
        <p:spPr>
          <a:xfrm>
            <a:off x="-1" y="3055234"/>
            <a:ext cx="9940705" cy="2123658"/>
          </a:xfrm>
          <a:prstGeom prst="rect">
            <a:avLst/>
          </a:prstGeom>
        </p:spPr>
        <p:txBody>
          <a:bodyPr wrap="square">
            <a:spAutoFit/>
          </a:bodyPr>
          <a:lstStyle/>
          <a:p>
            <a:r>
              <a:rPr lang="en-US" sz="2400" b="1" dirty="0" err="1">
                <a:solidFill>
                  <a:srgbClr val="000000"/>
                </a:solidFill>
                <a:latin typeface="Times New Roman" pitchFamily="18" charset="0"/>
                <a:cs typeface="Times New Roman" pitchFamily="18" charset="0"/>
              </a:rPr>
              <a:t>Caracteristicile</a:t>
            </a:r>
            <a:r>
              <a:rPr lang="en-US" sz="2400" b="1" dirty="0">
                <a:solidFill>
                  <a:srgbClr val="000000"/>
                </a:solidFill>
                <a:latin typeface="Times New Roman" pitchFamily="18" charset="0"/>
                <a:cs typeface="Times New Roman" pitchFamily="18" charset="0"/>
              </a:rPr>
              <a:t> </a:t>
            </a:r>
            <a:r>
              <a:rPr lang="en-US" sz="2400" b="1" dirty="0" err="1">
                <a:solidFill>
                  <a:srgbClr val="000000"/>
                </a:solidFill>
                <a:latin typeface="Times New Roman" pitchFamily="18" charset="0"/>
                <a:cs typeface="Times New Roman" pitchFamily="18" charset="0"/>
              </a:rPr>
              <a:t>microprocesorului</a:t>
            </a:r>
            <a:r>
              <a:rPr lang="en-US" sz="2400" b="1" dirty="0">
                <a:solidFill>
                  <a:srgbClr val="000000"/>
                </a:solidFill>
                <a:latin typeface="Times New Roman" pitchFamily="18" charset="0"/>
                <a:cs typeface="Times New Roman" pitchFamily="18" charset="0"/>
              </a:rPr>
              <a:t> </a:t>
            </a:r>
            <a:r>
              <a:rPr lang="en-US" sz="2400" b="1" dirty="0" smtClean="0">
                <a:solidFill>
                  <a:srgbClr val="000000"/>
                </a:solidFill>
                <a:latin typeface="Times New Roman" pitchFamily="18" charset="0"/>
                <a:cs typeface="Times New Roman" pitchFamily="18" charset="0"/>
              </a:rPr>
              <a:t>:</a:t>
            </a:r>
            <a:endParaRPr lang="x-none" sz="2400" b="1" dirty="0"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Frecventa</a:t>
            </a:r>
            <a:r>
              <a:rPr lang="en-US" dirty="0">
                <a:solidFill>
                  <a:srgbClr val="000000"/>
                </a:solidFill>
                <a:latin typeface="Times New Roman" pitchFamily="18" charset="0"/>
                <a:cs typeface="Times New Roman" pitchFamily="18" charset="0"/>
              </a:rPr>
              <a:t> </a:t>
            </a:r>
            <a:r>
              <a:rPr lang="en-US" dirty="0" err="1" smtClean="0">
                <a:solidFill>
                  <a:srgbClr val="000000"/>
                </a:solidFill>
                <a:latin typeface="Times New Roman" pitchFamily="18" charset="0"/>
                <a:cs typeface="Times New Roman" pitchFamily="18" charset="0"/>
              </a:rPr>
              <a:t>ceasului</a:t>
            </a:r>
            <a:endParaRPr lang="x-none" dirty="0"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Laţimea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magistralei</a:t>
            </a:r>
            <a:r>
              <a:rPr lang="en-US" dirty="0">
                <a:solidFill>
                  <a:srgbClr val="000000"/>
                </a:solidFill>
                <a:latin typeface="Times New Roman" pitchFamily="18" charset="0"/>
                <a:cs typeface="Times New Roman" pitchFamily="18" charset="0"/>
              </a:rPr>
              <a:t> de </a:t>
            </a:r>
            <a:r>
              <a:rPr lang="en-US" dirty="0" smtClean="0">
                <a:solidFill>
                  <a:srgbClr val="000000"/>
                </a:solidFill>
                <a:latin typeface="Times New Roman" pitchFamily="18" charset="0"/>
                <a:cs typeface="Times New Roman" pitchFamily="18" charset="0"/>
              </a:rPr>
              <a:t>date</a:t>
            </a:r>
            <a:endParaRPr lang="x-none" dirty="0"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Laţimea</a:t>
            </a:r>
            <a:r>
              <a:rPr lang="en-US" dirty="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magistrala</a:t>
            </a:r>
            <a:r>
              <a:rPr lang="en-US" dirty="0">
                <a:solidFill>
                  <a:srgbClr val="000000"/>
                </a:solidFill>
                <a:latin typeface="Times New Roman" pitchFamily="18" charset="0"/>
                <a:cs typeface="Times New Roman" pitchFamily="18" charset="0"/>
              </a:rPr>
              <a:t> de </a:t>
            </a:r>
            <a:r>
              <a:rPr lang="en-US" dirty="0" err="1" smtClean="0">
                <a:solidFill>
                  <a:srgbClr val="000000"/>
                </a:solidFill>
                <a:latin typeface="Times New Roman" pitchFamily="18" charset="0"/>
                <a:cs typeface="Times New Roman" pitchFamily="18" charset="0"/>
              </a:rPr>
              <a:t>adrese</a:t>
            </a:r>
            <a:endParaRPr lang="x-none" dirty="0"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Setul</a:t>
            </a:r>
            <a:r>
              <a:rPr lang="en-US" dirty="0">
                <a:solidFill>
                  <a:srgbClr val="000000"/>
                </a:solidFill>
                <a:latin typeface="Times New Roman" pitchFamily="18" charset="0"/>
                <a:cs typeface="Times New Roman" pitchFamily="18" charset="0"/>
              </a:rPr>
              <a:t> de </a:t>
            </a:r>
            <a:r>
              <a:rPr lang="en-US" dirty="0" err="1" smtClean="0">
                <a:solidFill>
                  <a:srgbClr val="000000"/>
                </a:solidFill>
                <a:latin typeface="Times New Roman" pitchFamily="18" charset="0"/>
                <a:cs typeface="Times New Roman" pitchFamily="18" charset="0"/>
              </a:rPr>
              <a:t>instructiuni</a:t>
            </a:r>
            <a:endParaRPr lang="x-none" dirty="0" smtClean="0">
              <a:solidFill>
                <a:srgbClr val="000000"/>
              </a:solidFill>
              <a:latin typeface="Times New Roman" pitchFamily="18" charset="0"/>
              <a:cs typeface="Times New Roman" pitchFamily="18" charset="0"/>
            </a:endParaRPr>
          </a:p>
          <a:p>
            <a:pPr marL="285750" indent="-285750">
              <a:buFont typeface="Arial" panose="020B0604020202020204" pitchFamily="34" charset="0"/>
              <a:buChar char="•"/>
            </a:pPr>
            <a:r>
              <a:rPr lang="en-US" dirty="0" smtClean="0">
                <a:solidFill>
                  <a:srgbClr val="000000"/>
                </a:solidFill>
                <a:latin typeface="Times New Roman" pitchFamily="18" charset="0"/>
                <a:cs typeface="Times New Roman" pitchFamily="18" charset="0"/>
              </a:rPr>
              <a:t> </a:t>
            </a:r>
            <a:r>
              <a:rPr lang="en-US" dirty="0" err="1">
                <a:solidFill>
                  <a:srgbClr val="000000"/>
                </a:solidFill>
                <a:latin typeface="Times New Roman" pitchFamily="18" charset="0"/>
                <a:cs typeface="Times New Roman" pitchFamily="18" charset="0"/>
              </a:rPr>
              <a:t>Arhitectura</a:t>
            </a:r>
            <a:r>
              <a:rPr lang="en-US" dirty="0">
                <a:solidFill>
                  <a:srgbClr val="000000"/>
                </a:solidFill>
                <a:latin typeface="Times New Roman" pitchFamily="18" charset="0"/>
                <a:cs typeface="Times New Roman" pitchFamily="18" charset="0"/>
              </a:rPr>
              <a:t> UCP</a:t>
            </a:r>
            <a:r>
              <a:rPr lang="en-US" dirty="0">
                <a:latin typeface="Times New Roman" pitchFamily="18" charset="0"/>
                <a:cs typeface="Times New Roman" pitchFamily="18" charset="0"/>
              </a:rPr>
              <a:t>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311455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6570" y="0"/>
            <a:ext cx="6096000" cy="369332"/>
          </a:xfrm>
          <a:prstGeom prst="rect">
            <a:avLst/>
          </a:prstGeom>
        </p:spPr>
        <p:txBody>
          <a:bodyPr>
            <a:spAutoFit/>
          </a:bodyPr>
          <a:lstStyle/>
          <a:p>
            <a:r>
              <a:rPr lang="en-US" b="1" dirty="0" err="1">
                <a:solidFill>
                  <a:srgbClr val="000000"/>
                </a:solidFill>
                <a:latin typeface="Times New Roman" pitchFamily="18" charset="0"/>
                <a:cs typeface="Times New Roman" pitchFamily="18" charset="0"/>
              </a:rPr>
              <a:t>Istoric</a:t>
            </a:r>
            <a:r>
              <a:rPr lang="en-US" b="1" dirty="0">
                <a:solidFill>
                  <a:srgbClr val="000000"/>
                </a:solidFill>
                <a:latin typeface="Times New Roman" pitchFamily="18" charset="0"/>
                <a:cs typeface="Times New Roman" pitchFamily="18" charset="0"/>
              </a:rPr>
              <a:t> al </a:t>
            </a:r>
            <a:r>
              <a:rPr lang="en-US" b="1" dirty="0" err="1">
                <a:solidFill>
                  <a:srgbClr val="000000"/>
                </a:solidFill>
                <a:latin typeface="Times New Roman" pitchFamily="18" charset="0"/>
                <a:cs typeface="Times New Roman" pitchFamily="18" charset="0"/>
              </a:rPr>
              <a:t>evolutiei</a:t>
            </a:r>
            <a:r>
              <a:rPr lang="en-US" b="1" dirty="0">
                <a:solidFill>
                  <a:srgbClr val="000000"/>
                </a:solidFill>
                <a:latin typeface="Times New Roman" pitchFamily="18" charset="0"/>
                <a:cs typeface="Times New Roman" pitchFamily="18" charset="0"/>
              </a:rPr>
              <a:t> </a:t>
            </a:r>
            <a:r>
              <a:rPr lang="en-US" b="1" dirty="0" err="1">
                <a:solidFill>
                  <a:srgbClr val="000000"/>
                </a:solidFill>
                <a:latin typeface="Times New Roman" pitchFamily="18" charset="0"/>
                <a:cs typeface="Times New Roman" pitchFamily="18" charset="0"/>
              </a:rPr>
              <a:t>microprocesoarelor</a:t>
            </a:r>
            <a:r>
              <a:rPr lang="en-US" dirty="0">
                <a:latin typeface="Times New Roman" pitchFamily="18" charset="0"/>
                <a:cs typeface="Times New Roman" pitchFamily="18" charset="0"/>
              </a:rPr>
              <a:t> </a:t>
            </a:r>
          </a:p>
        </p:txBody>
      </p:sp>
      <p:sp>
        <p:nvSpPr>
          <p:cNvPr id="5" name="Прямоугольник 4"/>
          <p:cNvSpPr/>
          <p:nvPr/>
        </p:nvSpPr>
        <p:spPr>
          <a:xfrm>
            <a:off x="96570" y="369332"/>
            <a:ext cx="6096000" cy="369332"/>
          </a:xfrm>
          <a:prstGeom prst="rect">
            <a:avLst/>
          </a:prstGeom>
        </p:spPr>
        <p:txBody>
          <a:bodyPr>
            <a:spAutoFit/>
          </a:bodyPr>
          <a:lstStyle/>
          <a:p>
            <a:r>
              <a:rPr lang="en-US" b="1" dirty="0" err="1">
                <a:solidFill>
                  <a:srgbClr val="000000"/>
                </a:solidFill>
                <a:latin typeface="Times New Roman" pitchFamily="18" charset="0"/>
                <a:cs typeface="Times New Roman" pitchFamily="18" charset="0"/>
              </a:rPr>
              <a:t>Microprocesoare</a:t>
            </a:r>
            <a:r>
              <a:rPr lang="en-US" b="1" dirty="0">
                <a:solidFill>
                  <a:srgbClr val="000000"/>
                </a:solidFill>
                <a:latin typeface="Times New Roman" pitchFamily="18" charset="0"/>
                <a:cs typeface="Times New Roman" pitchFamily="18" charset="0"/>
              </a:rPr>
              <a:t> INTEL</a:t>
            </a:r>
            <a:r>
              <a:rPr lang="en-US" dirty="0">
                <a:latin typeface="Times New Roman" pitchFamily="18" charset="0"/>
                <a:cs typeface="Times New Roman" pitchFamily="18" charset="0"/>
              </a:rPr>
              <a:t> </a:t>
            </a:r>
          </a:p>
        </p:txBody>
      </p:sp>
      <p:graphicFrame>
        <p:nvGraphicFramePr>
          <p:cNvPr id="16" name="Таблица 15"/>
          <p:cNvGraphicFramePr>
            <a:graphicFrameLocks noGrp="1"/>
          </p:cNvGraphicFramePr>
          <p:nvPr>
            <p:extLst>
              <p:ext uri="{D42A27DB-BD31-4B8C-83A1-F6EECF244321}">
                <p14:modId xmlns:p14="http://schemas.microsoft.com/office/powerpoint/2010/main" val="2528766736"/>
              </p:ext>
            </p:extLst>
          </p:nvPr>
        </p:nvGraphicFramePr>
        <p:xfrm>
          <a:off x="96570" y="756892"/>
          <a:ext cx="11846048" cy="4500880"/>
        </p:xfrm>
        <a:graphic>
          <a:graphicData uri="http://schemas.openxmlformats.org/drawingml/2006/table">
            <a:tbl>
              <a:tblPr firstRow="1" bandRow="1">
                <a:tableStyleId>{5940675A-B579-460E-94D1-54222C63F5DA}</a:tableStyleId>
              </a:tblPr>
              <a:tblGrid>
                <a:gridCol w="1413449">
                  <a:extLst>
                    <a:ext uri="{9D8B030D-6E8A-4147-A177-3AD203B41FA5}">
                      <a16:colId xmlns:a16="http://schemas.microsoft.com/office/drawing/2014/main" xmlns="" val="331107656"/>
                    </a:ext>
                  </a:extLst>
                </a:gridCol>
                <a:gridCol w="10432599">
                  <a:extLst>
                    <a:ext uri="{9D8B030D-6E8A-4147-A177-3AD203B41FA5}">
                      <a16:colId xmlns:a16="http://schemas.microsoft.com/office/drawing/2014/main" xmlns="" val="1918836480"/>
                    </a:ext>
                  </a:extLst>
                </a:gridCol>
              </a:tblGrid>
              <a:tr h="370840">
                <a:tc>
                  <a:txBody>
                    <a:bodyPr/>
                    <a:lstStyle/>
                    <a:p>
                      <a:r>
                        <a:rPr lang="en-US" sz="1800" b="0" i="0" kern="1200" dirty="0">
                          <a:solidFill>
                            <a:schemeClr val="tx1"/>
                          </a:solidFill>
                          <a:effectLst/>
                          <a:latin typeface="+mn-lt"/>
                          <a:ea typeface="+mn-ea"/>
                          <a:cs typeface="+mn-cs"/>
                        </a:rPr>
                        <a:t>1964</a:t>
                      </a:r>
                    </a:p>
                  </a:txBody>
                  <a:tcPr anchor="ctr"/>
                </a:tc>
                <a:tc>
                  <a:txBody>
                    <a:bodyPr/>
                    <a:lstStyle/>
                    <a:p>
                      <a:r>
                        <a:rPr lang="en-US" sz="1800" b="0" i="0" kern="1200" dirty="0">
                          <a:solidFill>
                            <a:schemeClr val="tx1"/>
                          </a:solidFill>
                          <a:effectLst/>
                          <a:latin typeface="+mn-lt"/>
                          <a:ea typeface="+mn-ea"/>
                          <a:cs typeface="+mn-cs"/>
                        </a:rPr>
                        <a:t>Gordon Moore – </a:t>
                      </a:r>
                      <a:r>
                        <a:rPr lang="en-US" sz="1800" b="0" i="0" kern="1200" dirty="0" err="1">
                          <a:solidFill>
                            <a:schemeClr val="tx1"/>
                          </a:solidFill>
                          <a:effectLst/>
                          <a:latin typeface="+mn-lt"/>
                          <a:ea typeface="+mn-ea"/>
                          <a:cs typeface="+mn-cs"/>
                        </a:rPr>
                        <a:t>enunt</a:t>
                      </a:r>
                      <a:r>
                        <a:rPr lang="en-US" sz="1800" b="0" i="0" kern="1200" dirty="0">
                          <a:solidFill>
                            <a:schemeClr val="tx1"/>
                          </a:solidFill>
                          <a:effectLst/>
                          <a:latin typeface="+mn-lt"/>
                          <a:ea typeface="+mn-ea"/>
                          <a:cs typeface="+mn-cs"/>
                        </a:rPr>
                        <a:t> </a:t>
                      </a:r>
                      <a:r>
                        <a:rPr lang="en-US" sz="1800" b="0" i="0" kern="1200" dirty="0" err="1">
                          <a:solidFill>
                            <a:schemeClr val="tx1"/>
                          </a:solidFill>
                          <a:effectLst/>
                          <a:latin typeface="+mn-lt"/>
                          <a:ea typeface="+mn-ea"/>
                          <a:cs typeface="+mn-cs"/>
                        </a:rPr>
                        <a:t>lege</a:t>
                      </a:r>
                      <a:r>
                        <a:rPr lang="en-US" sz="1800" b="0" i="0" kern="1200" dirty="0">
                          <a:solidFill>
                            <a:schemeClr val="tx1"/>
                          </a:solidFill>
                          <a:effectLst/>
                          <a:latin typeface="+mn-lt"/>
                          <a:ea typeface="+mn-ea"/>
                          <a:cs typeface="+mn-cs"/>
                        </a:rPr>
                        <a:t> “</a:t>
                      </a:r>
                      <a:r>
                        <a:rPr lang="en-US" sz="1800" b="0" i="0" kern="1200" dirty="0" err="1">
                          <a:solidFill>
                            <a:schemeClr val="tx1"/>
                          </a:solidFill>
                          <a:effectLst/>
                          <a:latin typeface="+mn-lt"/>
                          <a:ea typeface="+mn-ea"/>
                          <a:cs typeface="+mn-cs"/>
                        </a:rPr>
                        <a:t>numarul</a:t>
                      </a:r>
                      <a:r>
                        <a:rPr lang="en-US" sz="1800" b="0" i="0" kern="1200" dirty="0">
                          <a:solidFill>
                            <a:schemeClr val="tx1"/>
                          </a:solidFill>
                          <a:effectLst/>
                          <a:latin typeface="+mn-lt"/>
                          <a:ea typeface="+mn-ea"/>
                          <a:cs typeface="+mn-cs"/>
                        </a:rPr>
                        <a:t> de </a:t>
                      </a:r>
                      <a:r>
                        <a:rPr lang="en-US" sz="1800" b="0" i="0" kern="1200" dirty="0" err="1">
                          <a:solidFill>
                            <a:schemeClr val="tx1"/>
                          </a:solidFill>
                          <a:effectLst/>
                          <a:latin typeface="+mn-lt"/>
                          <a:ea typeface="+mn-ea"/>
                          <a:cs typeface="+mn-cs"/>
                        </a:rPr>
                        <a:t>tranzistori</a:t>
                      </a:r>
                      <a:r>
                        <a:rPr lang="en-US" sz="1800" b="0" i="0" kern="1200" dirty="0">
                          <a:solidFill>
                            <a:schemeClr val="tx1"/>
                          </a:solidFill>
                          <a:effectLst/>
                          <a:latin typeface="+mn-lt"/>
                          <a:ea typeface="+mn-ea"/>
                          <a:cs typeface="+mn-cs"/>
                        </a:rPr>
                        <a:t> </a:t>
                      </a:r>
                      <a:r>
                        <a:rPr lang="en-US" sz="1800" b="0" i="0" kern="1200" dirty="0" err="1">
                          <a:solidFill>
                            <a:schemeClr val="tx1"/>
                          </a:solidFill>
                          <a:effectLst/>
                          <a:latin typeface="+mn-lt"/>
                          <a:ea typeface="+mn-ea"/>
                          <a:cs typeface="+mn-cs"/>
                        </a:rPr>
                        <a:t>planari</a:t>
                      </a:r>
                      <a:r>
                        <a:rPr lang="en-US" sz="1800" b="0" i="0" kern="1200" dirty="0">
                          <a:solidFill>
                            <a:schemeClr val="tx1"/>
                          </a:solidFill>
                          <a:effectLst/>
                          <a:latin typeface="+mn-lt"/>
                          <a:ea typeface="+mn-ea"/>
                          <a:cs typeface="+mn-cs"/>
                        </a:rPr>
                        <a:t> </a:t>
                      </a:r>
                      <a:r>
                        <a:rPr lang="en-US" sz="1800" b="0" i="0" kern="1200" dirty="0" err="1">
                          <a:solidFill>
                            <a:schemeClr val="tx1"/>
                          </a:solidFill>
                          <a:effectLst/>
                          <a:latin typeface="+mn-lt"/>
                          <a:ea typeface="+mn-ea"/>
                          <a:cs typeface="+mn-cs"/>
                        </a:rPr>
                        <a:t>pe</a:t>
                      </a:r>
                      <a:r>
                        <a:rPr lang="en-US" sz="1800" b="0" i="0" kern="1200" dirty="0">
                          <a:solidFill>
                            <a:schemeClr val="tx1"/>
                          </a:solidFill>
                          <a:effectLst/>
                          <a:latin typeface="+mn-lt"/>
                          <a:ea typeface="+mn-ea"/>
                          <a:cs typeface="+mn-cs"/>
                        </a:rPr>
                        <a:t> </a:t>
                      </a:r>
                      <a:r>
                        <a:rPr lang="en-US" sz="1800" b="0" i="0" kern="1200" dirty="0" err="1">
                          <a:solidFill>
                            <a:schemeClr val="tx1"/>
                          </a:solidFill>
                          <a:effectLst/>
                          <a:latin typeface="+mn-lt"/>
                          <a:ea typeface="+mn-ea"/>
                          <a:cs typeface="+mn-cs"/>
                        </a:rPr>
                        <a:t>pastiala</a:t>
                      </a:r>
                      <a:r>
                        <a:rPr lang="en-US" sz="1800" b="0" i="0" kern="1200" dirty="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siliciu</a:t>
                      </a: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se </a:t>
                      </a:r>
                      <a:r>
                        <a:rPr lang="en-US" sz="1800" b="0" i="0" kern="1200" dirty="0" err="1">
                          <a:solidFill>
                            <a:schemeClr val="tx1"/>
                          </a:solidFill>
                          <a:effectLst/>
                          <a:latin typeface="+mn-lt"/>
                          <a:ea typeface="+mn-ea"/>
                          <a:cs typeface="+mn-cs"/>
                        </a:rPr>
                        <a:t>dubleaza</a:t>
                      </a:r>
                      <a:r>
                        <a:rPr lang="en-US" sz="1800" b="0" i="0" kern="1200" dirty="0">
                          <a:solidFill>
                            <a:schemeClr val="tx1"/>
                          </a:solidFill>
                          <a:effectLst/>
                          <a:latin typeface="+mn-lt"/>
                          <a:ea typeface="+mn-ea"/>
                          <a:cs typeface="+mn-cs"/>
                        </a:rPr>
                        <a:t> </a:t>
                      </a:r>
                      <a:r>
                        <a:rPr lang="en-US" sz="1800" b="0" i="0" kern="1200" dirty="0" err="1">
                          <a:solidFill>
                            <a:schemeClr val="tx1"/>
                          </a:solidFill>
                          <a:effectLst/>
                          <a:latin typeface="+mn-lt"/>
                          <a:ea typeface="+mn-ea"/>
                          <a:cs typeface="+mn-cs"/>
                        </a:rPr>
                        <a:t>anual</a:t>
                      </a:r>
                      <a:r>
                        <a:rPr lang="en-US" sz="1800" b="0" i="0" kern="1200" dirty="0">
                          <a:solidFill>
                            <a:schemeClr val="tx1"/>
                          </a:solidFill>
                          <a:effectLst/>
                          <a:latin typeface="+mn-lt"/>
                          <a:ea typeface="+mn-ea"/>
                          <a:cs typeface="+mn-cs"/>
                        </a:rPr>
                        <a:t>”</a:t>
                      </a:r>
                    </a:p>
                  </a:txBody>
                  <a:tcPr anchor="ctr"/>
                </a:tc>
                <a:extLst>
                  <a:ext uri="{0D108BD9-81ED-4DB2-BD59-A6C34878D82A}">
                    <a16:rowId xmlns:a16="http://schemas.microsoft.com/office/drawing/2014/main" xmlns="" val="4006684661"/>
                  </a:ext>
                </a:extLst>
              </a:tr>
              <a:tr h="370840">
                <a:tc>
                  <a:txBody>
                    <a:bodyPr/>
                    <a:lstStyle/>
                    <a:p>
                      <a:r>
                        <a:rPr lang="en-US" sz="1800" b="0" i="0" kern="1200" dirty="0" smtClean="0">
                          <a:solidFill>
                            <a:schemeClr val="tx1"/>
                          </a:solidFill>
                          <a:effectLst/>
                          <a:latin typeface="+mn-lt"/>
                          <a:ea typeface="+mn-ea"/>
                          <a:cs typeface="+mn-cs"/>
                        </a:rPr>
                        <a:t>⇒1986 </a:t>
                      </a:r>
                      <a:endParaRPr lang="en-US" sz="1800" b="0" i="0" kern="1200" dirty="0">
                        <a:solidFill>
                          <a:schemeClr val="tx1"/>
                        </a:solidFill>
                        <a:effectLst/>
                        <a:latin typeface="+mn-lt"/>
                        <a:ea typeface="+mn-ea"/>
                        <a:cs typeface="+mn-cs"/>
                      </a:endParaRPr>
                    </a:p>
                  </a:txBody>
                  <a:tcPr/>
                </a:tc>
                <a:tc>
                  <a:txBody>
                    <a:bodyPr/>
                    <a:lstStyle/>
                    <a:p>
                      <a:r>
                        <a:rPr lang="it-IT" sz="1800" b="0" i="0" kern="1200" dirty="0" smtClean="0">
                          <a:solidFill>
                            <a:schemeClr val="tx1"/>
                          </a:solidFill>
                          <a:effectLst/>
                          <a:latin typeface="+mn-lt"/>
                          <a:ea typeface="+mn-ea"/>
                          <a:cs typeface="+mn-cs"/>
                        </a:rPr>
                        <a:t>primul CI pe 222 elemente (de 4 biti)</a:t>
                      </a:r>
                      <a:r>
                        <a:rPr lang="it-IT" dirty="0" smtClean="0"/>
                        <a:t> </a:t>
                      </a:r>
                      <a:endParaRPr lang="en-US" dirty="0"/>
                    </a:p>
                  </a:txBody>
                  <a:tcPr/>
                </a:tc>
                <a:extLst>
                  <a:ext uri="{0D108BD9-81ED-4DB2-BD59-A6C34878D82A}">
                    <a16:rowId xmlns:a16="http://schemas.microsoft.com/office/drawing/2014/main" xmlns="" val="172920583"/>
                  </a:ext>
                </a:extLst>
              </a:tr>
              <a:tr h="370840">
                <a:tc>
                  <a:txBody>
                    <a:bodyPr/>
                    <a:lstStyle/>
                    <a:p>
                      <a:r>
                        <a:rPr lang="en-US" sz="1800" b="0" i="0" kern="1200" dirty="0">
                          <a:solidFill>
                            <a:schemeClr val="tx1"/>
                          </a:solidFill>
                          <a:effectLst/>
                          <a:latin typeface="+mn-lt"/>
                          <a:ea typeface="+mn-ea"/>
                          <a:cs typeface="+mn-cs"/>
                        </a:rPr>
                        <a:t>1968</a:t>
                      </a:r>
                    </a:p>
                  </a:txBody>
                  <a:tcPr anchor="ctr"/>
                </a:tc>
                <a:tc>
                  <a:txBody>
                    <a:bodyPr/>
                    <a:lstStyle/>
                    <a:p>
                      <a:r>
                        <a:rPr lang="it-IT" sz="1800" b="0" i="0" kern="1200" dirty="0">
                          <a:solidFill>
                            <a:schemeClr val="tx1"/>
                          </a:solidFill>
                          <a:effectLst/>
                          <a:latin typeface="+mn-lt"/>
                          <a:ea typeface="+mn-ea"/>
                          <a:cs typeface="+mn-cs"/>
                        </a:rPr>
                        <a:t>firma Intel a luat fiinta (Robert Noyce </a:t>
                      </a:r>
                      <a:r>
                        <a:rPr lang="it-IT" sz="1800" b="0" i="0" kern="1200" dirty="0" smtClean="0">
                          <a:solidFill>
                            <a:schemeClr val="tx1"/>
                          </a:solidFill>
                          <a:effectLst/>
                          <a:latin typeface="+mn-lt"/>
                          <a:ea typeface="+mn-ea"/>
                          <a:cs typeface="+mn-cs"/>
                          <a:sym typeface="Symbol" panose="05050102010706020507" pitchFamily="18" charset="2"/>
                        </a:rPr>
                        <a:t></a:t>
                      </a:r>
                      <a:r>
                        <a:rPr lang="it-IT" sz="1800" b="0" i="0" kern="1200" dirty="0" smtClean="0">
                          <a:solidFill>
                            <a:schemeClr val="tx1"/>
                          </a:solidFill>
                          <a:effectLst/>
                          <a:latin typeface="+mn-lt"/>
                          <a:ea typeface="+mn-ea"/>
                          <a:cs typeface="+mn-cs"/>
                        </a:rPr>
                        <a:t> </a:t>
                      </a:r>
                      <a:r>
                        <a:rPr lang="it-IT" sz="1800" b="0" i="0" kern="1200" dirty="0">
                          <a:solidFill>
                            <a:schemeClr val="tx1"/>
                          </a:solidFill>
                          <a:effectLst/>
                          <a:latin typeface="+mn-lt"/>
                          <a:ea typeface="+mn-ea"/>
                          <a:cs typeface="+mn-cs"/>
                        </a:rPr>
                        <a:t>Gordon Moore)</a:t>
                      </a:r>
                      <a:br>
                        <a:rPr lang="it-IT" sz="1800" b="0" i="0" kern="1200" dirty="0">
                          <a:solidFill>
                            <a:schemeClr val="tx1"/>
                          </a:solidFill>
                          <a:effectLst/>
                          <a:latin typeface="+mn-lt"/>
                          <a:ea typeface="+mn-ea"/>
                          <a:cs typeface="+mn-cs"/>
                        </a:rPr>
                      </a:br>
                      <a:r>
                        <a:rPr lang="it-IT" sz="1800" b="0" i="0" kern="1200" dirty="0">
                          <a:solidFill>
                            <a:schemeClr val="tx1"/>
                          </a:solidFill>
                          <a:effectLst/>
                          <a:latin typeface="+mn-lt"/>
                          <a:ea typeface="+mn-ea"/>
                          <a:cs typeface="+mn-cs"/>
                        </a:rPr>
                        <a:t>inventator al CI</a:t>
                      </a:r>
                    </a:p>
                  </a:txBody>
                  <a:tcPr anchor="ctr"/>
                </a:tc>
                <a:extLst>
                  <a:ext uri="{0D108BD9-81ED-4DB2-BD59-A6C34878D82A}">
                    <a16:rowId xmlns:a16="http://schemas.microsoft.com/office/drawing/2014/main" xmlns="" val="1458230507"/>
                  </a:ext>
                </a:extLst>
              </a:tr>
              <a:tr h="370840">
                <a:tc>
                  <a:txBody>
                    <a:bodyPr/>
                    <a:lstStyle/>
                    <a:p>
                      <a:r>
                        <a:rPr lang="en-US" sz="1800" b="0" i="0" kern="1200" dirty="0" smtClean="0">
                          <a:solidFill>
                            <a:schemeClr val="tx1"/>
                          </a:solidFill>
                          <a:effectLst/>
                          <a:latin typeface="+mn-lt"/>
                          <a:ea typeface="+mn-ea"/>
                          <a:cs typeface="+mn-cs"/>
                        </a:rPr>
                        <a:t>1969</a:t>
                      </a:r>
                      <a:r>
                        <a:rPr lang="en-US" dirty="0" smtClean="0"/>
                        <a:t> </a:t>
                      </a:r>
                      <a:endParaRPr lang="en-US" sz="1800" b="0" i="0" kern="1200" dirty="0">
                        <a:solidFill>
                          <a:schemeClr val="tx1"/>
                        </a:solidFill>
                        <a:effectLst/>
                        <a:latin typeface="+mn-lt"/>
                        <a:ea typeface="+mn-ea"/>
                        <a:cs typeface="+mn-cs"/>
                      </a:endParaRPr>
                    </a:p>
                  </a:txBody>
                  <a:tcPr/>
                </a:tc>
                <a:tc>
                  <a:txBody>
                    <a:bodyPr/>
                    <a:lstStyle/>
                    <a:p>
                      <a:r>
                        <a:rPr lang="en-US" sz="1800" b="0" i="0" kern="1200" dirty="0" err="1" smtClean="0">
                          <a:solidFill>
                            <a:schemeClr val="tx1"/>
                          </a:solidFill>
                          <a:effectLst/>
                          <a:latin typeface="+mn-lt"/>
                          <a:ea typeface="+mn-ea"/>
                          <a:cs typeface="+mn-cs"/>
                        </a:rPr>
                        <a:t>primul</a:t>
                      </a:r>
                      <a:r>
                        <a:rPr lang="en-US" sz="1800" b="0" i="0" kern="1200" dirty="0" smtClean="0">
                          <a:solidFill>
                            <a:schemeClr val="tx1"/>
                          </a:solidFill>
                          <a:effectLst/>
                          <a:latin typeface="+mn-lt"/>
                          <a:ea typeface="+mn-ea"/>
                          <a:cs typeface="+mn-cs"/>
                        </a:rPr>
                        <a:t> RAM static – INTEL</a:t>
                      </a:r>
                      <a:r>
                        <a:rPr lang="en-US" dirty="0" smtClean="0"/>
                        <a:t> </a:t>
                      </a:r>
                      <a:endParaRPr lang="en-US" dirty="0"/>
                    </a:p>
                  </a:txBody>
                  <a:tcPr/>
                </a:tc>
                <a:extLst>
                  <a:ext uri="{0D108BD9-81ED-4DB2-BD59-A6C34878D82A}">
                    <a16:rowId xmlns:a16="http://schemas.microsoft.com/office/drawing/2014/main" xmlns="" val="1192798160"/>
                  </a:ext>
                </a:extLst>
              </a:tr>
              <a:tr h="370840">
                <a:tc>
                  <a:txBody>
                    <a:bodyPr/>
                    <a:lstStyle/>
                    <a:p>
                      <a:r>
                        <a:rPr lang="en-US" sz="1800" b="0" i="0" kern="1200" dirty="0" smtClean="0">
                          <a:solidFill>
                            <a:schemeClr val="tx1"/>
                          </a:solidFill>
                          <a:effectLst/>
                          <a:latin typeface="+mn-lt"/>
                          <a:ea typeface="+mn-ea"/>
                          <a:cs typeface="+mn-cs"/>
                        </a:rPr>
                        <a:t>1970</a:t>
                      </a:r>
                      <a:r>
                        <a:rPr lang="en-US" dirty="0" smtClean="0"/>
                        <a:t> </a:t>
                      </a:r>
                      <a:endParaRPr lang="en-US" sz="1800" b="0" i="0" kern="1200" dirty="0">
                        <a:solidFill>
                          <a:schemeClr val="tx1"/>
                        </a:solidFill>
                        <a:effectLst/>
                        <a:latin typeface="+mn-lt"/>
                        <a:ea typeface="+mn-ea"/>
                        <a:cs typeface="+mn-cs"/>
                      </a:endParaRPr>
                    </a:p>
                  </a:txBody>
                  <a:tcPr/>
                </a:tc>
                <a:tc>
                  <a:txBody>
                    <a:bodyPr/>
                    <a:lstStyle/>
                    <a:p>
                      <a:r>
                        <a:rPr lang="en-US" sz="1800" b="0" i="0" kern="1200" dirty="0" err="1" smtClean="0">
                          <a:solidFill>
                            <a:schemeClr val="tx1"/>
                          </a:solidFill>
                          <a:effectLst/>
                          <a:latin typeface="+mn-lt"/>
                          <a:ea typeface="+mn-ea"/>
                          <a:cs typeface="+mn-cs"/>
                        </a:rPr>
                        <a:t>primul</a:t>
                      </a:r>
                      <a:r>
                        <a:rPr lang="en-US" sz="1800" b="0" i="0" kern="1200" dirty="0" smtClean="0">
                          <a:solidFill>
                            <a:schemeClr val="tx1"/>
                          </a:solidFill>
                          <a:effectLst/>
                          <a:latin typeface="+mn-lt"/>
                          <a:ea typeface="+mn-ea"/>
                          <a:cs typeface="+mn-cs"/>
                        </a:rPr>
                        <a:t> RAM dynamic – INTEL</a:t>
                      </a:r>
                      <a:r>
                        <a:rPr lang="en-US" dirty="0" smtClean="0"/>
                        <a:t> </a:t>
                      </a:r>
                      <a:endParaRPr lang="en-US" dirty="0"/>
                    </a:p>
                  </a:txBody>
                  <a:tcPr/>
                </a:tc>
                <a:extLst>
                  <a:ext uri="{0D108BD9-81ED-4DB2-BD59-A6C34878D82A}">
                    <a16:rowId xmlns:a16="http://schemas.microsoft.com/office/drawing/2014/main" xmlns="" val="3771287648"/>
                  </a:ext>
                </a:extLst>
              </a:tr>
              <a:tr h="370840">
                <a:tc>
                  <a:txBody>
                    <a:bodyPr/>
                    <a:lstStyle/>
                    <a:p>
                      <a:r>
                        <a:rPr lang="en-US" sz="1800" b="0" i="0" kern="1200" dirty="0">
                          <a:solidFill>
                            <a:schemeClr val="tx1"/>
                          </a:solidFill>
                          <a:effectLst/>
                          <a:latin typeface="+mn-lt"/>
                          <a:ea typeface="+mn-ea"/>
                          <a:cs typeface="+mn-cs"/>
                        </a:rPr>
                        <a:t>1971</a:t>
                      </a:r>
                    </a:p>
                  </a:txBody>
                  <a:tcPr anchor="ctr"/>
                </a:tc>
                <a:tc>
                  <a:txBody>
                    <a:bodyPr/>
                    <a:lstStyle/>
                    <a:p>
                      <a:pPr marL="171450" indent="-171450">
                        <a:buFontTx/>
                        <a:buChar char="-"/>
                      </a:pPr>
                      <a:r>
                        <a:rPr lang="pt-BR" sz="1800" b="0" i="0" kern="1200" dirty="0" smtClean="0">
                          <a:solidFill>
                            <a:schemeClr val="tx1"/>
                          </a:solidFill>
                          <a:effectLst/>
                          <a:latin typeface="+mn-lt"/>
                          <a:ea typeface="+mn-ea"/>
                          <a:cs typeface="+mn-cs"/>
                        </a:rPr>
                        <a:t>primul </a:t>
                      </a:r>
                      <a:r>
                        <a:rPr lang="pt-BR" sz="1800" b="0" i="0" kern="1200" dirty="0">
                          <a:solidFill>
                            <a:schemeClr val="tx1"/>
                          </a:solidFill>
                          <a:effectLst/>
                          <a:latin typeface="+mn-lt"/>
                          <a:ea typeface="+mn-ea"/>
                          <a:cs typeface="+mn-cs"/>
                        </a:rPr>
                        <a:t>microprocessor – INTEL 4004 pe 45 date, 125 adrese, ceas de 740 KHz</a:t>
                      </a:r>
                      <a:r>
                        <a:rPr lang="pt-BR" sz="1800" b="0" i="0" kern="1200" dirty="0" smtClean="0">
                          <a:solidFill>
                            <a:schemeClr val="tx1"/>
                          </a:solidFill>
                          <a:effectLst/>
                          <a:latin typeface="+mn-lt"/>
                          <a:ea typeface="+mn-ea"/>
                          <a:cs typeface="+mn-cs"/>
                        </a:rPr>
                        <a:t>,</a:t>
                      </a:r>
                      <a:r>
                        <a:rPr lang="x-none" sz="1800" b="0" i="0" kern="1200" dirty="0" smtClean="0">
                          <a:solidFill>
                            <a:schemeClr val="tx1"/>
                          </a:solidFill>
                          <a:effectLst/>
                          <a:latin typeface="+mn-lt"/>
                          <a:ea typeface="+mn-ea"/>
                          <a:cs typeface="+mn-cs"/>
                        </a:rPr>
                        <a:t> </a:t>
                      </a:r>
                      <a:r>
                        <a:rPr lang="pt-BR" sz="1800" b="0" i="0" kern="1200" dirty="0" smtClean="0">
                          <a:solidFill>
                            <a:schemeClr val="tx1"/>
                          </a:solidFill>
                          <a:effectLst/>
                          <a:latin typeface="+mn-lt"/>
                          <a:ea typeface="+mn-ea"/>
                          <a:cs typeface="+mn-cs"/>
                        </a:rPr>
                        <a:t>PMOS</a:t>
                      </a:r>
                      <a:endParaRPr lang="x-none" sz="1800" b="0" i="0" kern="1200" dirty="0" smtClean="0">
                        <a:solidFill>
                          <a:schemeClr val="tx1"/>
                        </a:solidFill>
                        <a:effectLst/>
                        <a:latin typeface="+mn-lt"/>
                        <a:ea typeface="+mn-ea"/>
                        <a:cs typeface="+mn-cs"/>
                      </a:endParaRPr>
                    </a:p>
                    <a:p>
                      <a:pPr marL="171450" indent="-171450">
                        <a:buFontTx/>
                        <a:buChar char="-"/>
                      </a:pPr>
                      <a:r>
                        <a:rPr lang="en-US" sz="1800" b="0" i="0" kern="1200" dirty="0" err="1" smtClean="0">
                          <a:solidFill>
                            <a:schemeClr val="tx1"/>
                          </a:solidFill>
                          <a:effectLst/>
                          <a:latin typeface="+mn-lt"/>
                          <a:ea typeface="+mn-ea"/>
                          <a:cs typeface="+mn-cs"/>
                        </a:rPr>
                        <a:t>primul</a:t>
                      </a:r>
                      <a:r>
                        <a:rPr lang="en-US" sz="1800" b="0" i="0" kern="1200" dirty="0" smtClean="0">
                          <a:solidFill>
                            <a:schemeClr val="tx1"/>
                          </a:solidFill>
                          <a:effectLst/>
                          <a:latin typeface="+mn-lt"/>
                          <a:ea typeface="+mn-ea"/>
                          <a:cs typeface="+mn-cs"/>
                        </a:rPr>
                        <a:t> EPROM – </a:t>
                      </a:r>
                      <a:r>
                        <a:rPr lang="en-US" sz="1800" b="0" i="0" kern="1200" dirty="0" err="1" smtClean="0">
                          <a:solidFill>
                            <a:schemeClr val="tx1"/>
                          </a:solidFill>
                          <a:effectLst/>
                          <a:latin typeface="+mn-lt"/>
                          <a:ea typeface="+mn-ea"/>
                          <a:cs typeface="+mn-cs"/>
                        </a:rPr>
                        <a:t>avantajul</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posibilitatii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stergerii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informatiei</a:t>
                      </a:r>
                      <a:r>
                        <a:rPr lang="en-US" sz="1800" b="0" i="0" kern="1200" dirty="0" smtClean="0">
                          <a:solidFill>
                            <a:schemeClr val="tx1"/>
                          </a:solidFill>
                          <a:effectLst/>
                          <a:latin typeface="+mn-lt"/>
                          <a:ea typeface="+mn-ea"/>
                          <a:cs typeface="+mn-cs"/>
                        </a:rPr>
                        <a:t> cu raze </a:t>
                      </a:r>
                      <a:r>
                        <a:rPr lang="en-US" sz="1800" b="0" i="0" kern="1200" dirty="0" err="1" smtClean="0">
                          <a:solidFill>
                            <a:schemeClr val="tx1"/>
                          </a:solidFill>
                          <a:effectLst/>
                          <a:latin typeface="+mn-lt"/>
                          <a:ea typeface="+mn-ea"/>
                          <a:cs typeface="+mn-cs"/>
                        </a:rPr>
                        <a:t>ultraviolete</a:t>
                      </a: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TED HOFF - </a:t>
                      </a:r>
                      <a:r>
                        <a:rPr lang="en-US" sz="1800" b="0" i="0" kern="1200" dirty="0" err="1" smtClean="0">
                          <a:solidFill>
                            <a:schemeClr val="tx1"/>
                          </a:solidFill>
                          <a:effectLst/>
                          <a:latin typeface="+mn-lt"/>
                          <a:ea typeface="+mn-ea"/>
                          <a:cs typeface="+mn-cs"/>
                        </a:rPr>
                        <a:t>inventator</a:t>
                      </a:r>
                      <a:r>
                        <a:rPr lang="en-US" sz="1800" b="0" i="0" kern="1200" dirty="0" smtClean="0">
                          <a:solidFill>
                            <a:schemeClr val="tx1"/>
                          </a:solidFill>
                          <a:effectLst/>
                          <a:latin typeface="+mn-lt"/>
                          <a:ea typeface="+mn-ea"/>
                          <a:cs typeface="+mn-cs"/>
                        </a:rPr>
                        <a:t> al </a:t>
                      </a:r>
                      <a:r>
                        <a:rPr lang="en-US" sz="1800" b="0" i="0" kern="1200" dirty="0" err="1" smtClean="0">
                          <a:solidFill>
                            <a:schemeClr val="tx1"/>
                          </a:solidFill>
                          <a:effectLst/>
                          <a:latin typeface="+mn-lt"/>
                          <a:ea typeface="+mn-ea"/>
                          <a:cs typeface="+mn-cs"/>
                        </a:rPr>
                        <a:t>microprocesorului</a:t>
                      </a:r>
                      <a:endParaRPr lang="x-none" sz="1800" b="0" i="0" kern="1200" dirty="0" smtClean="0">
                        <a:solidFill>
                          <a:schemeClr val="tx1"/>
                        </a:solidFill>
                        <a:effectLst/>
                        <a:latin typeface="+mn-lt"/>
                        <a:ea typeface="+mn-ea"/>
                        <a:cs typeface="+mn-cs"/>
                      </a:endParaRPr>
                    </a:p>
                    <a:p>
                      <a:pPr marL="171450" indent="-171450">
                        <a:buFontTx/>
                        <a:buChar char="-"/>
                      </a:pPr>
                      <a:r>
                        <a:rPr lang="en-US" sz="1800" b="0" i="0" kern="1200" dirty="0" err="1" smtClean="0">
                          <a:solidFill>
                            <a:schemeClr val="tx1"/>
                          </a:solidFill>
                          <a:effectLst/>
                          <a:latin typeface="+mn-lt"/>
                          <a:ea typeface="+mn-ea"/>
                          <a:cs typeface="+mn-cs"/>
                        </a:rPr>
                        <a:t>microprocesorul</a:t>
                      </a:r>
                      <a:r>
                        <a:rPr lang="en-US" sz="1800" b="0" i="0" kern="1200" dirty="0" smtClean="0">
                          <a:solidFill>
                            <a:schemeClr val="tx1"/>
                          </a:solidFill>
                          <a:effectLst/>
                          <a:latin typeface="+mn-lt"/>
                          <a:ea typeface="+mn-ea"/>
                          <a:cs typeface="+mn-cs"/>
                        </a:rPr>
                        <a:t> a </a:t>
                      </a:r>
                      <a:r>
                        <a:rPr lang="en-US" sz="1800" b="0" i="0" kern="1200" dirty="0" err="1" smtClean="0">
                          <a:solidFill>
                            <a:schemeClr val="tx1"/>
                          </a:solidFill>
                          <a:effectLst/>
                          <a:latin typeface="+mn-lt"/>
                          <a:ea typeface="+mn-ea"/>
                          <a:cs typeface="+mn-cs"/>
                        </a:rPr>
                        <a:t>fost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privit</a:t>
                      </a:r>
                      <a:r>
                        <a:rPr lang="en-US" sz="1800" b="0" i="0" kern="1200" dirty="0" smtClean="0">
                          <a:solidFill>
                            <a:schemeClr val="tx1"/>
                          </a:solidFill>
                          <a:effectLst/>
                          <a:latin typeface="+mn-lt"/>
                          <a:ea typeface="+mn-ea"/>
                          <a:cs typeface="+mn-cs"/>
                        </a:rPr>
                        <a:t> ca un circuit </a:t>
                      </a:r>
                      <a:r>
                        <a:rPr lang="en-US" sz="1800" b="0" i="0" kern="1200" dirty="0" err="1" smtClean="0">
                          <a:solidFill>
                            <a:schemeClr val="tx1"/>
                          </a:solidFill>
                          <a:effectLst/>
                          <a:latin typeface="+mn-lt"/>
                          <a:ea typeface="+mn-ea"/>
                          <a:cs typeface="+mn-cs"/>
                        </a:rPr>
                        <a:t>programabil</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poate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inlocui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logica</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cablata</a:t>
                      </a:r>
                      <a:r>
                        <a:rPr lang="en-US" sz="1800" b="0" i="0" kern="1200" dirty="0" smtClean="0">
                          <a:solidFill>
                            <a:schemeClr val="tx1"/>
                          </a:solidFill>
                          <a:effectLst/>
                          <a:latin typeface="+mn-lt"/>
                          <a:ea typeface="+mn-ea"/>
                          <a:cs typeface="+mn-cs"/>
                        </a:rPr>
                        <a:t> </a:t>
                      </a:r>
                      <a:endParaRPr lang="pt-BR" sz="1800" b="0" i="0" kern="1200" dirty="0">
                        <a:solidFill>
                          <a:schemeClr val="tx1"/>
                        </a:solidFill>
                        <a:effectLst/>
                        <a:latin typeface="+mn-lt"/>
                        <a:ea typeface="+mn-ea"/>
                        <a:cs typeface="+mn-cs"/>
                      </a:endParaRPr>
                    </a:p>
                  </a:txBody>
                  <a:tcPr anchor="ctr"/>
                </a:tc>
                <a:extLst>
                  <a:ext uri="{0D108BD9-81ED-4DB2-BD59-A6C34878D82A}">
                    <a16:rowId xmlns:a16="http://schemas.microsoft.com/office/drawing/2014/main" xmlns="" val="3289740836"/>
                  </a:ext>
                </a:extLst>
              </a:tr>
              <a:tr h="370840">
                <a:tc>
                  <a:txBody>
                    <a:bodyPr/>
                    <a:lstStyle/>
                    <a:p>
                      <a:r>
                        <a:rPr lang="en-US" sz="1800" b="0" i="0" kern="1200" dirty="0" smtClean="0">
                          <a:solidFill>
                            <a:schemeClr val="tx1"/>
                          </a:solidFill>
                          <a:effectLst/>
                          <a:latin typeface="+mn-lt"/>
                          <a:ea typeface="+mn-ea"/>
                          <a:cs typeface="+mn-cs"/>
                        </a:rPr>
                        <a:t>1972</a:t>
                      </a:r>
                      <a:r>
                        <a:rPr lang="en-US" dirty="0" smtClean="0"/>
                        <a:t> </a:t>
                      </a:r>
                      <a:endParaRPr lang="en-US" sz="1800" b="0" i="0" kern="1200" dirty="0">
                        <a:solidFill>
                          <a:schemeClr val="tx1"/>
                        </a:solidFill>
                        <a:effectLst/>
                        <a:latin typeface="+mn-lt"/>
                        <a:ea typeface="+mn-ea"/>
                        <a:cs typeface="+mn-cs"/>
                      </a:endParaRPr>
                    </a:p>
                  </a:txBody>
                  <a:tcPr/>
                </a:tc>
                <a:tc>
                  <a:txBody>
                    <a:bodyPr/>
                    <a:lstStyle/>
                    <a:p>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microprocesorul</a:t>
                      </a:r>
                      <a:r>
                        <a:rPr lang="en-US" sz="1800" b="0" i="0" kern="1200" dirty="0" smtClean="0">
                          <a:solidFill>
                            <a:schemeClr val="tx1"/>
                          </a:solidFill>
                          <a:effectLst/>
                          <a:latin typeface="+mn-lt"/>
                          <a:ea typeface="+mn-ea"/>
                          <a:cs typeface="+mn-cs"/>
                        </a:rPr>
                        <a:t> 8008 Intel:</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- 8 </a:t>
                      </a:r>
                      <a:r>
                        <a:rPr lang="en-US" sz="1800" b="0" i="0" kern="1200" dirty="0" err="1" smtClean="0">
                          <a:solidFill>
                            <a:schemeClr val="tx1"/>
                          </a:solidFill>
                          <a:effectLst/>
                          <a:latin typeface="+mn-lt"/>
                          <a:ea typeface="+mn-ea"/>
                          <a:cs typeface="+mn-cs"/>
                        </a:rPr>
                        <a:t>biţi</a:t>
                      </a:r>
                      <a:r>
                        <a:rPr lang="en-US" sz="1800" b="0" i="0" kern="1200" dirty="0" smtClean="0">
                          <a:solidFill>
                            <a:schemeClr val="tx1"/>
                          </a:solidFill>
                          <a:effectLst/>
                          <a:latin typeface="+mn-lt"/>
                          <a:ea typeface="+mn-ea"/>
                          <a:cs typeface="+mn-cs"/>
                        </a:rPr>
                        <a:t> date, 14 </a:t>
                      </a:r>
                      <a:r>
                        <a:rPr lang="en-US" sz="1800" b="0" i="0" kern="1200" dirty="0" err="1" smtClean="0">
                          <a:solidFill>
                            <a:schemeClr val="tx1"/>
                          </a:solidFill>
                          <a:effectLst/>
                          <a:latin typeface="+mn-lt"/>
                          <a:ea typeface="+mn-ea"/>
                          <a:cs typeface="+mn-cs"/>
                        </a:rPr>
                        <a:t>biţi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adrese</a:t>
                      </a:r>
                      <a:r>
                        <a:rPr lang="en-US" sz="1800" b="0" i="0" kern="1200" dirty="0" smtClean="0">
                          <a:solidFill>
                            <a:schemeClr val="tx1"/>
                          </a:solidFill>
                          <a:effectLst/>
                          <a:latin typeface="+mn-lt"/>
                          <a:ea typeface="+mn-ea"/>
                          <a:cs typeface="+mn-cs"/>
                        </a:rPr>
                        <a:t> (16 </a:t>
                      </a:r>
                      <a:r>
                        <a:rPr lang="en-US" sz="1800" b="0" i="0" kern="1200" dirty="0" err="1" smtClean="0">
                          <a:solidFill>
                            <a:schemeClr val="tx1"/>
                          </a:solidFill>
                          <a:effectLst/>
                          <a:latin typeface="+mn-lt"/>
                          <a:ea typeface="+mn-ea"/>
                          <a:cs typeface="+mn-cs"/>
                        </a:rPr>
                        <a:t>Koct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memorie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adresabila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ceas</a:t>
                      </a:r>
                      <a:r>
                        <a:rPr lang="en-US" sz="1800" b="0" i="0" kern="1200" dirty="0" smtClean="0">
                          <a:solidFill>
                            <a:schemeClr val="tx1"/>
                          </a:solidFill>
                          <a:effectLst/>
                          <a:latin typeface="+mn-lt"/>
                          <a:ea typeface="+mn-ea"/>
                          <a:cs typeface="+mn-cs"/>
                        </a:rPr>
                        <a:t> 800 KHz</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set de </a:t>
                      </a:r>
                      <a:r>
                        <a:rPr lang="en-US" sz="1800" b="0" i="0" kern="1200" dirty="0" err="1" smtClean="0">
                          <a:solidFill>
                            <a:schemeClr val="tx1"/>
                          </a:solidFill>
                          <a:effectLst/>
                          <a:latin typeface="+mn-lt"/>
                          <a:ea typeface="+mn-ea"/>
                          <a:cs typeface="+mn-cs"/>
                        </a:rPr>
                        <a:t>instructiuni</a:t>
                      </a:r>
                      <a:r>
                        <a:rPr lang="en-US" sz="1800" b="0" i="0" kern="1200" dirty="0" smtClean="0">
                          <a:solidFill>
                            <a:schemeClr val="tx1"/>
                          </a:solidFill>
                          <a:effectLst/>
                          <a:latin typeface="+mn-lt"/>
                          <a:ea typeface="+mn-ea"/>
                          <a:cs typeface="+mn-cs"/>
                        </a:rPr>
                        <a:t> simple </a:t>
                      </a:r>
                      <a:r>
                        <a:rPr lang="en-US" sz="1800" b="0" i="0" kern="1200" dirty="0" err="1" smtClean="0">
                          <a:solidFill>
                            <a:schemeClr val="tx1"/>
                          </a:solidFill>
                          <a:effectLst/>
                          <a:latin typeface="+mn-lt"/>
                          <a:ea typeface="+mn-ea"/>
                          <a:cs typeface="+mn-cs"/>
                        </a:rPr>
                        <a:t>pentru</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operatii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aritmetice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adunare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scadere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si</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logice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pentru</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operanzi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a:t>
                      </a:r>
                      <a:r>
                        <a:rPr lang="en-US" sz="1800" b="0" i="0" kern="1200" dirty="0" smtClean="0">
                          <a:solidFill>
                            <a:schemeClr val="tx1"/>
                          </a:solidFill>
                          <a:effectLst/>
                          <a:latin typeface="+mn-lt"/>
                          <a:ea typeface="+mn-ea"/>
                          <a:cs typeface="+mn-cs"/>
                        </a:rPr>
                        <a:t> 85</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stiva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implementare</a:t>
                      </a:r>
                      <a:r>
                        <a:rPr lang="en-US" sz="1800" b="0" i="0" kern="1200" dirty="0" smtClean="0">
                          <a:solidFill>
                            <a:schemeClr val="tx1"/>
                          </a:solidFill>
                          <a:effectLst/>
                          <a:latin typeface="+mn-lt"/>
                          <a:ea typeface="+mn-ea"/>
                          <a:cs typeface="+mn-cs"/>
                        </a:rPr>
                        <a:t> hardware, mica</a:t>
                      </a:r>
                      <a:r>
                        <a:rPr lang="en-US" dirty="0" smtClean="0"/>
                        <a:t> </a:t>
                      </a:r>
                      <a:endParaRPr lang="en-US" dirty="0"/>
                    </a:p>
                  </a:txBody>
                  <a:tcPr/>
                </a:tc>
                <a:extLst>
                  <a:ext uri="{0D108BD9-81ED-4DB2-BD59-A6C34878D82A}">
                    <a16:rowId xmlns:a16="http://schemas.microsoft.com/office/drawing/2014/main" xmlns="" val="1491321007"/>
                  </a:ext>
                </a:extLst>
              </a:tr>
            </a:tbl>
          </a:graphicData>
        </a:graphic>
      </p:graphicFrame>
    </p:spTree>
    <p:extLst>
      <p:ext uri="{BB962C8B-B14F-4D97-AF65-F5344CB8AC3E}">
        <p14:creationId xmlns:p14="http://schemas.microsoft.com/office/powerpoint/2010/main" val="387668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339273" cy="369332"/>
          </a:xfrm>
          <a:prstGeom prst="rect">
            <a:avLst/>
          </a:prstGeom>
        </p:spPr>
        <p:txBody>
          <a:bodyPr wrap="square">
            <a:spAutoFit/>
          </a:bodyPr>
          <a:lstStyle/>
          <a:p>
            <a:r>
              <a:rPr lang="en-US" dirty="0">
                <a:solidFill>
                  <a:srgbClr val="000000"/>
                </a:solidFill>
                <a:latin typeface="Helvetica" panose="020B0604020202020204" pitchFamily="34" charset="0"/>
              </a:rPr>
              <a:t>1973-1977</a:t>
            </a:r>
            <a:r>
              <a:rPr lang="en-US" dirty="0"/>
              <a:t> </a:t>
            </a:r>
          </a:p>
        </p:txBody>
      </p:sp>
      <p:sp>
        <p:nvSpPr>
          <p:cNvPr id="5" name="Прямоугольник 4"/>
          <p:cNvSpPr/>
          <p:nvPr/>
        </p:nvSpPr>
        <p:spPr>
          <a:xfrm>
            <a:off x="0" y="184666"/>
            <a:ext cx="12099636" cy="3416320"/>
          </a:xfrm>
          <a:prstGeom prst="rect">
            <a:avLst/>
          </a:prstGeom>
        </p:spPr>
        <p:txBody>
          <a:bodyPr wrap="square">
            <a:spAutoFit/>
          </a:bodyPr>
          <a:lstStyle/>
          <a:p>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perioada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specifica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microprocesorului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a:t>
            </a:r>
            <a:r>
              <a:rPr lang="en-US" dirty="0">
                <a:solidFill>
                  <a:srgbClr val="000000"/>
                </a:solidFill>
                <a:latin typeface="Helvetica" panose="020B0604020202020204" pitchFamily="34" charset="0"/>
              </a:rPr>
              <a:t> 8 </a:t>
            </a:r>
            <a:r>
              <a:rPr lang="en-US" dirty="0" err="1">
                <a:solidFill>
                  <a:srgbClr val="000000"/>
                </a:solidFill>
                <a:latin typeface="Helvetica" panose="020B0604020202020204" pitchFamily="34" charset="0"/>
              </a:rPr>
              <a:t>bi</a:t>
            </a:r>
            <a:r>
              <a:rPr lang="en-US" dirty="0" err="1">
                <a:solidFill>
                  <a:srgbClr val="000000"/>
                </a:solidFill>
                <a:latin typeface="TTE1A4A0F8t00"/>
              </a:rPr>
              <a:t>ţ</a:t>
            </a:r>
            <a:r>
              <a:rPr lang="en-US" dirty="0" err="1">
                <a:solidFill>
                  <a:srgbClr val="000000"/>
                </a:solidFill>
                <a:latin typeface="Helvetica" panose="020B0604020202020204" pitchFamily="34" charset="0"/>
              </a:rPr>
              <a:t>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adrese</a:t>
            </a:r>
            <a:r>
              <a:rPr lang="en-US" dirty="0">
                <a:solidFill>
                  <a:srgbClr val="000000"/>
                </a:solidFill>
                <a:latin typeface="Helvetica" panose="020B0604020202020204" pitchFamily="34" charset="0"/>
              </a:rPr>
              <a:t> 16 </a:t>
            </a:r>
            <a:r>
              <a:rPr lang="en-US" dirty="0" err="1">
                <a:solidFill>
                  <a:srgbClr val="000000"/>
                </a:solidFill>
                <a:latin typeface="Helvetica" panose="020B0604020202020204" pitchFamily="34" charset="0"/>
              </a:rPr>
              <a:t>bi</a:t>
            </a:r>
            <a:r>
              <a:rPr lang="en-US" dirty="0" err="1">
                <a:solidFill>
                  <a:srgbClr val="000000"/>
                </a:solidFill>
                <a:latin typeface="TTE1A4A0F8t00"/>
              </a:rPr>
              <a:t>ţ</a:t>
            </a:r>
            <a:r>
              <a:rPr lang="en-US" dirty="0" err="1">
                <a:solidFill>
                  <a:srgbClr val="000000"/>
                </a:solidFill>
                <a:latin typeface="Helvetica" panose="020B0604020202020204" pitchFamily="34" charset="0"/>
              </a:rPr>
              <a:t>i</a:t>
            </a:r>
            <a:r>
              <a:rPr lang="en-US" dirty="0">
                <a:solidFill>
                  <a:srgbClr val="000000"/>
                </a:solidFill>
                <a:latin typeface="Helvetica" panose="020B0604020202020204" pitchFamily="34" charset="0"/>
              </a:rPr>
              <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set de </a:t>
            </a:r>
            <a:r>
              <a:rPr lang="en-US" dirty="0" err="1">
                <a:solidFill>
                  <a:srgbClr val="000000"/>
                </a:solidFill>
                <a:latin typeface="Helvetica" panose="020B0604020202020204" pitchFamily="34" charset="0"/>
              </a:rPr>
              <a:t>instructiuni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extins</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pentru</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manipulare</a:t>
            </a:r>
            <a:r>
              <a:rPr lang="en-US" dirty="0">
                <a:solidFill>
                  <a:srgbClr val="000000"/>
                </a:solidFill>
                <a:latin typeface="Helvetica" panose="020B0604020202020204" pitchFamily="34" charset="0"/>
              </a:rPr>
              <a:t> date </a:t>
            </a:r>
            <a:r>
              <a:rPr lang="en-US" dirty="0" err="1">
                <a:solidFill>
                  <a:srgbClr val="000000"/>
                </a:solidFill>
                <a:latin typeface="Helvetica" panose="020B0604020202020204" pitchFamily="34" charset="0"/>
              </a:rPr>
              <a:t>pe</a:t>
            </a:r>
            <a:r>
              <a:rPr lang="en-US" dirty="0">
                <a:solidFill>
                  <a:srgbClr val="000000"/>
                </a:solidFill>
                <a:latin typeface="Helvetica" panose="020B0604020202020204" pitchFamily="34" charset="0"/>
              </a:rPr>
              <a:t> 16 </a:t>
            </a:r>
            <a:r>
              <a:rPr lang="en-US" dirty="0" err="1">
                <a:solidFill>
                  <a:srgbClr val="000000"/>
                </a:solidFill>
                <a:latin typeface="Helvetica" panose="020B0604020202020204" pitchFamily="34" charset="0"/>
              </a:rPr>
              <a:t>bi</a:t>
            </a:r>
            <a:r>
              <a:rPr lang="en-US" dirty="0" err="1">
                <a:solidFill>
                  <a:srgbClr val="000000"/>
                </a:solidFill>
                <a:latin typeface="TTE1A4A0F8t00"/>
              </a:rPr>
              <a:t>ţ</a:t>
            </a:r>
            <a:r>
              <a:rPr lang="en-US" dirty="0" err="1">
                <a:solidFill>
                  <a:srgbClr val="000000"/>
                </a:solidFill>
                <a:latin typeface="Helvetica" panose="020B0604020202020204" pitchFamily="34" charset="0"/>
              </a:rPr>
              <a:t>i</a:t>
            </a:r>
            <a:r>
              <a:rPr lang="en-US" dirty="0">
                <a:solidFill>
                  <a:srgbClr val="000000"/>
                </a:solidFill>
                <a:latin typeface="Helvetica" panose="020B0604020202020204" pitchFamily="34" charset="0"/>
              </a:rPr>
              <a:t> (se pot </a:t>
            </a:r>
            <a:r>
              <a:rPr lang="en-US" dirty="0" err="1" smtClean="0">
                <a:solidFill>
                  <a:srgbClr val="000000"/>
                </a:solidFill>
                <a:latin typeface="Helvetica" panose="020B0604020202020204" pitchFamily="34" charset="0"/>
              </a:rPr>
              <a:t>evalua</a:t>
            </a:r>
            <a:r>
              <a:rPr lang="x-none" dirty="0" smtClean="0">
                <a:solidFill>
                  <a:srgbClr val="000000"/>
                </a:solidFill>
                <a:latin typeface="Helvetica" panose="020B0604020202020204" pitchFamily="34" charset="0"/>
              </a:rPr>
              <a:t> </a:t>
            </a:r>
            <a:r>
              <a:rPr lang="en-US" dirty="0" err="1" smtClean="0">
                <a:solidFill>
                  <a:srgbClr val="000000"/>
                </a:solidFill>
                <a:latin typeface="Helvetica" panose="020B0604020202020204" pitchFamily="34" charset="0"/>
              </a:rPr>
              <a:t>adrese</a:t>
            </a:r>
            <a:r>
              <a:rPr lang="en-US" dirty="0">
                <a:solidFill>
                  <a:srgbClr val="000000"/>
                </a:solidFill>
                <a:latin typeface="Helvetica" panose="020B0604020202020204" pitchFamily="34" charset="0"/>
              </a:rPr>
              <a:t>)</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stiva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mutata</a:t>
            </a:r>
            <a:r>
              <a:rPr lang="en-US" dirty="0">
                <a:solidFill>
                  <a:srgbClr val="000000"/>
                </a:solidFill>
                <a:latin typeface="Helvetica" panose="020B0604020202020204" pitchFamily="34" charset="0"/>
              </a:rPr>
              <a:t> din CPU in </a:t>
            </a:r>
            <a:r>
              <a:rPr lang="en-US" dirty="0" err="1">
                <a:solidFill>
                  <a:srgbClr val="000000"/>
                </a:solidFill>
                <a:latin typeface="Helvetica" panose="020B0604020202020204" pitchFamily="34" charset="0"/>
              </a:rPr>
              <a:t>memorie</a:t>
            </a:r>
            <a:r>
              <a:rPr lang="en-US" dirty="0">
                <a:solidFill>
                  <a:srgbClr val="000000"/>
                </a:solidFill>
                <a:latin typeface="Helvetica" panose="020B0604020202020204" pitchFamily="34" charset="0"/>
              </a:rPr>
              <a:t> </a:t>
            </a:r>
            <a:r>
              <a:rPr lang="en-US" dirty="0">
                <a:solidFill>
                  <a:srgbClr val="000000"/>
                </a:solidFill>
                <a:latin typeface="TTE1A53790t00"/>
              </a:rPr>
              <a:t>⇒ </a:t>
            </a:r>
            <a:r>
              <a:rPr lang="en-US" dirty="0" err="1">
                <a:solidFill>
                  <a:srgbClr val="000000"/>
                </a:solidFill>
                <a:latin typeface="Helvetica" panose="020B0604020202020204" pitchFamily="34" charset="0"/>
              </a:rPr>
              <a:t>posibilitatea</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manipulare</a:t>
            </a:r>
            <a:r>
              <a:rPr lang="en-US" dirty="0">
                <a:solidFill>
                  <a:srgbClr val="000000"/>
                </a:solidFill>
                <a:latin typeface="Helvetica" panose="020B0604020202020204" pitchFamily="34" charset="0"/>
              </a:rPr>
              <a:t> </a:t>
            </a:r>
            <a:r>
              <a:rPr lang="en-US" dirty="0" smtClean="0">
                <a:solidFill>
                  <a:srgbClr val="000000"/>
                </a:solidFill>
                <a:latin typeface="Helvetica" panose="020B0604020202020204" pitchFamily="34" charset="0"/>
              </a:rPr>
              <a:t>a</a:t>
            </a:r>
            <a:r>
              <a:rPr lang="x-none" dirty="0" smtClean="0">
                <a:solidFill>
                  <a:srgbClr val="000000"/>
                </a:solidFill>
                <a:latin typeface="Helvetica" panose="020B0604020202020204" pitchFamily="34" charset="0"/>
              </a:rPr>
              <a:t> </a:t>
            </a:r>
            <a:r>
              <a:rPr lang="en-US" dirty="0" err="1" smtClean="0">
                <a:solidFill>
                  <a:srgbClr val="000000"/>
                </a:solidFill>
                <a:latin typeface="Helvetica" panose="020B0604020202020204" pitchFamily="34" charset="0"/>
              </a:rPr>
              <a:t>subrutinelor</a:t>
            </a:r>
            <a:r>
              <a:rPr lang="en-US" dirty="0" smtClean="0">
                <a:solidFill>
                  <a:srgbClr val="000000"/>
                </a:solidFill>
                <a:latin typeface="Helvetica" panose="020B0604020202020204" pitchFamily="34" charset="0"/>
              </a:rPr>
              <a:t> </a:t>
            </a:r>
            <a:r>
              <a:rPr lang="en-US" dirty="0">
                <a:solidFill>
                  <a:srgbClr val="000000"/>
                </a:solidFill>
                <a:latin typeface="Helvetica" panose="020B0604020202020204" pitchFamily="34" charset="0"/>
              </a:rPr>
              <a:t>imbricate</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limbaj</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programare</a:t>
            </a:r>
            <a:r>
              <a:rPr lang="en-US" dirty="0">
                <a:solidFill>
                  <a:srgbClr val="000000"/>
                </a:solidFill>
                <a:latin typeface="Helvetica" panose="020B0604020202020204" pitchFamily="34" charset="0"/>
              </a:rPr>
              <a:t> </a:t>
            </a:r>
            <a:r>
              <a:rPr lang="en-US" dirty="0" smtClean="0">
                <a:solidFill>
                  <a:srgbClr val="000000"/>
                </a:solidFill>
                <a:latin typeface="Symbol" panose="05050102010706020507" pitchFamily="18" charset="2"/>
                <a:sym typeface="Symbol" panose="05050102010706020507" pitchFamily="18" charset="2"/>
              </a:rPr>
              <a:t></a:t>
            </a:r>
            <a:r>
              <a:rPr lang="en-US" dirty="0" smtClean="0">
                <a:solidFill>
                  <a:srgbClr val="000000"/>
                </a:solidFill>
                <a:latin typeface="Symbol" panose="05050102010706020507" pitchFamily="18" charset="2"/>
              </a:rPr>
              <a:t> </a:t>
            </a:r>
            <a:r>
              <a:rPr lang="en-US" dirty="0" err="1">
                <a:solidFill>
                  <a:srgbClr val="000000"/>
                </a:solidFill>
                <a:latin typeface="Helvetica" panose="020B0604020202020204" pitchFamily="34" charset="0"/>
              </a:rPr>
              <a:t>limbaj</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asamblare</a:t>
            </a:r>
            <a:r>
              <a:rPr lang="en-US" dirty="0">
                <a:solidFill>
                  <a:srgbClr val="000000"/>
                </a:solidFill>
                <a:latin typeface="Helvetica" panose="020B0604020202020204" pitchFamily="34" charset="0"/>
              </a:rPr>
              <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posibilitate</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utilizare</a:t>
            </a:r>
            <a:r>
              <a:rPr lang="en-US" dirty="0">
                <a:solidFill>
                  <a:srgbClr val="000000"/>
                </a:solidFill>
                <a:latin typeface="Helvetica" panose="020B0604020202020204" pitchFamily="34" charset="0"/>
              </a:rPr>
              <a:t> a </a:t>
            </a:r>
            <a:r>
              <a:rPr lang="en-US" dirty="0" err="1">
                <a:solidFill>
                  <a:srgbClr val="000000"/>
                </a:solidFill>
                <a:latin typeface="Helvetica" panose="020B0604020202020204" pitchFamily="34" charset="0"/>
              </a:rPr>
              <a:t>perifericelor</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specializate</a:t>
            </a:r>
            <a:r>
              <a:rPr lang="en-US" dirty="0">
                <a:solidFill>
                  <a:srgbClr val="000000"/>
                </a:solidFill>
                <a:latin typeface="Helvetica" panose="020B0604020202020204" pitchFamily="34" charset="0"/>
              </a:rPr>
              <a:t> in </a:t>
            </a:r>
            <a:r>
              <a:rPr lang="en-US" dirty="0" err="1">
                <a:solidFill>
                  <a:srgbClr val="000000"/>
                </a:solidFill>
                <a:latin typeface="Helvetica" panose="020B0604020202020204" pitchFamily="34" charset="0"/>
              </a:rPr>
              <a:t>aritmetica</a:t>
            </a:r>
            <a:r>
              <a:rPr lang="en-US" dirty="0">
                <a:solidFill>
                  <a:srgbClr val="000000"/>
                </a:solidFill>
                <a:latin typeface="Helvetica" panose="020B0604020202020204" pitchFamily="34" charset="0"/>
              </a:rPr>
              <a:t> </a:t>
            </a:r>
            <a:r>
              <a:rPr lang="en-US" dirty="0" err="1" smtClean="0">
                <a:solidFill>
                  <a:srgbClr val="000000"/>
                </a:solidFill>
                <a:latin typeface="Helvetica" panose="020B0604020202020204" pitchFamily="34" charset="0"/>
              </a:rPr>
              <a:t>intregilor</a:t>
            </a:r>
            <a:r>
              <a:rPr lang="x-none" dirty="0" smtClean="0">
                <a:solidFill>
                  <a:srgbClr val="000000"/>
                </a:solidFill>
                <a:latin typeface="Helvetica" panose="020B0604020202020204" pitchFamily="34" charset="0"/>
              </a:rPr>
              <a:t> </a:t>
            </a:r>
            <a:r>
              <a:rPr lang="en-US" dirty="0" err="1" smtClean="0">
                <a:solidFill>
                  <a:srgbClr val="000000"/>
                </a:solidFill>
                <a:latin typeface="Helvetica" panose="020B0604020202020204" pitchFamily="34" charset="0"/>
              </a:rPr>
              <a:t>extinsa</a:t>
            </a:r>
            <a:r>
              <a:rPr lang="en-US" dirty="0" smtClean="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axa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numerelor</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reale</a:t>
            </a:r>
            <a:r>
              <a:rPr lang="en-US" dirty="0">
                <a:solidFill>
                  <a:srgbClr val="000000"/>
                </a:solidFill>
                <a:latin typeface="Helvetica" panose="020B0604020202020204" pitchFamily="34" charset="0"/>
              </a:rPr>
              <a:t> in format VM </a:t>
            </a:r>
            <a:r>
              <a:rPr lang="en-US" dirty="0" smtClean="0">
                <a:solidFill>
                  <a:srgbClr val="000000"/>
                </a:solidFill>
                <a:latin typeface="Symbol" panose="05050102010706020507" pitchFamily="18" charset="2"/>
                <a:sym typeface="Symbol" panose="05050102010706020507" pitchFamily="18" charset="2"/>
              </a:rPr>
              <a:t></a:t>
            </a:r>
            <a:r>
              <a:rPr lang="x-none" dirty="0" smtClean="0">
                <a:solidFill>
                  <a:srgbClr val="000000"/>
                </a:solidFill>
                <a:latin typeface="Symbol" panose="05050102010706020507" pitchFamily="18" charset="2"/>
                <a:sym typeface="Symbol" panose="05050102010706020507" pitchFamily="18" charset="2"/>
              </a:rPr>
              <a:t> </a:t>
            </a:r>
            <a:r>
              <a:rPr lang="en-US" dirty="0" err="1" smtClean="0">
                <a:solidFill>
                  <a:srgbClr val="000000"/>
                </a:solidFill>
                <a:latin typeface="Helvetica" panose="020B0604020202020204" pitchFamily="34" charset="0"/>
              </a:rPr>
              <a:t>dar</a:t>
            </a:r>
            <a:r>
              <a:rPr lang="en-US" dirty="0" smtClean="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acestea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aveau</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viteza</a:t>
            </a:r>
            <a:r>
              <a:rPr lang="en-US" dirty="0">
                <a:solidFill>
                  <a:srgbClr val="000000"/>
                </a:solidFill>
                <a:latin typeface="Helvetica" panose="020B0604020202020204" pitchFamily="34" charset="0"/>
              </a:rPr>
              <a:t> mica </a:t>
            </a:r>
            <a:r>
              <a:rPr lang="en-US" dirty="0" smtClean="0">
                <a:solidFill>
                  <a:srgbClr val="000000"/>
                </a:solidFill>
                <a:latin typeface="TTE1A53790t00"/>
              </a:rPr>
              <a:t>⇒</a:t>
            </a:r>
            <a:r>
              <a:rPr lang="x-none" dirty="0" smtClean="0">
                <a:solidFill>
                  <a:srgbClr val="000000"/>
                </a:solidFill>
                <a:latin typeface="TTE1A53790t00"/>
              </a:rPr>
              <a:t> </a:t>
            </a:r>
            <a:r>
              <a:rPr lang="en-US" dirty="0" err="1" smtClean="0">
                <a:solidFill>
                  <a:srgbClr val="000000"/>
                </a:solidFill>
                <a:latin typeface="Helvetica" panose="020B0604020202020204" pitchFamily="34" charset="0"/>
              </a:rPr>
              <a:t>consumuri</a:t>
            </a:r>
            <a:r>
              <a:rPr lang="en-US" dirty="0" smtClean="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suplimentare</a:t>
            </a:r>
            <a:r>
              <a:rPr lang="en-US" dirty="0">
                <a:solidFill>
                  <a:srgbClr val="000000"/>
                </a:solidFill>
                <a:latin typeface="Helvetica" panose="020B0604020202020204" pitchFamily="34" charset="0"/>
              </a:rPr>
              <a:t> (overhead) </a:t>
            </a:r>
            <a:r>
              <a:rPr lang="en-US" dirty="0" err="1">
                <a:solidFill>
                  <a:srgbClr val="000000"/>
                </a:solidFill>
                <a:latin typeface="Helvetica" panose="020B0604020202020204" pitchFamily="34" charset="0"/>
              </a:rPr>
              <a:t>mari</a:t>
            </a:r>
            <a:r>
              <a:rPr lang="en-US" dirty="0">
                <a:solidFill>
                  <a:srgbClr val="000000"/>
                </a:solidFill>
                <a:latin typeface="Helvetica" panose="020B0604020202020204" pitchFamily="34" charset="0"/>
              </a:rPr>
              <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reprezentant</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tipic</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microprocesorul</a:t>
            </a:r>
            <a:r>
              <a:rPr lang="en-US" dirty="0">
                <a:solidFill>
                  <a:srgbClr val="000000"/>
                </a:solidFill>
                <a:latin typeface="Helvetica" panose="020B0604020202020204" pitchFamily="34" charset="0"/>
              </a:rPr>
              <a:t> 8080 (1974) :</a:t>
            </a:r>
            <a:br>
              <a:rPr lang="en-US" dirty="0">
                <a:solidFill>
                  <a:srgbClr val="000000"/>
                </a:solidFill>
                <a:latin typeface="Helvetica" panose="020B0604020202020204" pitchFamily="34" charset="0"/>
              </a:rPr>
            </a:br>
            <a:r>
              <a:rPr lang="x-none" dirty="0" smtClean="0">
                <a:solidFill>
                  <a:srgbClr val="000000"/>
                </a:solidFill>
                <a:latin typeface="Helvetica" panose="020B0604020202020204" pitchFamily="34" charset="0"/>
              </a:rPr>
              <a:t>	</a:t>
            </a:r>
            <a:r>
              <a:rPr lang="en-US" dirty="0" smtClean="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domenii</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aplicatie</a:t>
            </a:r>
            <a:r>
              <a:rPr lang="en-US" dirty="0">
                <a:solidFill>
                  <a:srgbClr val="000000"/>
                </a:solidFill>
                <a:latin typeface="Helvetica" panose="020B0604020202020204" pitchFamily="34" charset="0"/>
              </a:rPr>
              <a:t> : </a:t>
            </a:r>
            <a:r>
              <a:rPr lang="en-US" dirty="0" err="1">
                <a:solidFill>
                  <a:srgbClr val="000000"/>
                </a:solidFill>
                <a:latin typeface="Helvetica" panose="020B0604020202020204" pitchFamily="34" charset="0"/>
              </a:rPr>
              <a:t>sisteme</a:t>
            </a:r>
            <a:r>
              <a:rPr lang="en-US" dirty="0">
                <a:solidFill>
                  <a:srgbClr val="000000"/>
                </a:solidFill>
                <a:latin typeface="Helvetica" panose="020B0604020202020204" pitchFamily="34" charset="0"/>
              </a:rPr>
              <a:t> in </a:t>
            </a:r>
            <a:r>
              <a:rPr lang="en-US" dirty="0" err="1">
                <a:solidFill>
                  <a:srgbClr val="000000"/>
                </a:solidFill>
                <a:latin typeface="Helvetica" panose="020B0604020202020204" pitchFamily="34" charset="0"/>
              </a:rPr>
              <a:t>timp</a:t>
            </a:r>
            <a:r>
              <a:rPr lang="en-US" dirty="0">
                <a:solidFill>
                  <a:srgbClr val="000000"/>
                </a:solidFill>
                <a:latin typeface="Helvetica" panose="020B0604020202020204" pitchFamily="34" charset="0"/>
              </a:rPr>
              <a:t> real</a:t>
            </a:r>
            <a:r>
              <a:rPr lang="en-US" dirty="0" smtClean="0">
                <a:solidFill>
                  <a:srgbClr val="000000"/>
                </a:solidFill>
                <a:latin typeface="Helvetica" panose="020B0604020202020204" pitchFamily="34" charset="0"/>
              </a:rPr>
              <a:t>,</a:t>
            </a:r>
            <a:r>
              <a:rPr lang="x-none" dirty="0" smtClean="0">
                <a:solidFill>
                  <a:srgbClr val="000000"/>
                </a:solidFill>
                <a:latin typeface="Helvetica" panose="020B0604020202020204" pitchFamily="34" charset="0"/>
              </a:rPr>
              <a:t> </a:t>
            </a:r>
            <a:r>
              <a:rPr lang="en-US" dirty="0" err="1" smtClean="0">
                <a:solidFill>
                  <a:srgbClr val="000000"/>
                </a:solidFill>
                <a:latin typeface="Helvetica" panose="020B0604020202020204" pitchFamily="34" charset="0"/>
              </a:rPr>
              <a:t>sisteme</a:t>
            </a:r>
            <a:r>
              <a:rPr lang="en-US" dirty="0" smtClean="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pentru</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conducerea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proceselor</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industriale</a:t>
            </a:r>
            <a:r>
              <a:rPr lang="en-US" dirty="0">
                <a:solidFill>
                  <a:srgbClr val="000000"/>
                </a:solidFill>
                <a:latin typeface="Helvetica" panose="020B0604020202020204" pitchFamily="34" charset="0"/>
              </a:rPr>
              <a:t/>
            </a:r>
            <a:br>
              <a:rPr lang="en-US" dirty="0">
                <a:solidFill>
                  <a:srgbClr val="000000"/>
                </a:solidFill>
                <a:latin typeface="Helvetica" panose="020B0604020202020204" pitchFamily="34" charset="0"/>
              </a:rPr>
            </a:br>
            <a:r>
              <a:rPr lang="x-none" dirty="0" smtClean="0">
                <a:solidFill>
                  <a:srgbClr val="000000"/>
                </a:solidFill>
                <a:latin typeface="Helvetica" panose="020B0604020202020204" pitchFamily="34" charset="0"/>
              </a:rPr>
              <a:t>	</a:t>
            </a:r>
            <a:r>
              <a:rPr lang="en-US" dirty="0" smtClean="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tehnologii</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realizare</a:t>
            </a:r>
            <a:r>
              <a:rPr lang="en-US" dirty="0">
                <a:solidFill>
                  <a:srgbClr val="000000"/>
                </a:solidFill>
                <a:latin typeface="Helvetica" panose="020B0604020202020204" pitchFamily="34" charset="0"/>
              </a:rPr>
              <a:t> NMOS </a:t>
            </a:r>
            <a:r>
              <a:rPr lang="en-US" dirty="0">
                <a:solidFill>
                  <a:srgbClr val="000000"/>
                </a:solidFill>
                <a:latin typeface="TTE1A53790t00"/>
              </a:rPr>
              <a:t>⇒ </a:t>
            </a:r>
            <a:r>
              <a:rPr lang="en-US" dirty="0" err="1">
                <a:solidFill>
                  <a:srgbClr val="000000"/>
                </a:solidFill>
                <a:latin typeface="Helvetica" panose="020B0604020202020204" pitchFamily="34" charset="0"/>
              </a:rPr>
              <a:t>viteza</a:t>
            </a:r>
            <a:r>
              <a:rPr lang="en-US" dirty="0">
                <a:solidFill>
                  <a:srgbClr val="000000"/>
                </a:solidFill>
                <a:latin typeface="Helvetica" panose="020B0604020202020204" pitchFamily="34" charset="0"/>
              </a:rPr>
              <a:t> mare </a:t>
            </a:r>
            <a:r>
              <a:rPr lang="en-US" dirty="0" err="1">
                <a:solidFill>
                  <a:srgbClr val="000000"/>
                </a:solidFill>
                <a:latin typeface="Helvetica" panose="020B0604020202020204" pitchFamily="34" charset="0"/>
              </a:rPr>
              <a:t>ceas</a:t>
            </a:r>
            <a:r>
              <a:rPr lang="en-US" dirty="0">
                <a:solidFill>
                  <a:srgbClr val="000000"/>
                </a:solidFill>
                <a:latin typeface="Helvetica" panose="020B0604020202020204" pitchFamily="34" charset="0"/>
              </a:rPr>
              <a:t> 2- 4 MHz </a:t>
            </a:r>
            <a:r>
              <a:rPr lang="en-US" dirty="0">
                <a:solidFill>
                  <a:srgbClr val="000000"/>
                </a:solidFill>
                <a:latin typeface="TTE1A53790t00"/>
              </a:rPr>
              <a:t>⇒ </a:t>
            </a:r>
            <a:r>
              <a:rPr lang="en-US" dirty="0" err="1" smtClean="0">
                <a:solidFill>
                  <a:srgbClr val="000000"/>
                </a:solidFill>
                <a:latin typeface="Helvetica" panose="020B0604020202020204" pitchFamily="34" charset="0"/>
              </a:rPr>
              <a:t>viteza</a:t>
            </a:r>
            <a:r>
              <a:rPr lang="x-none" dirty="0" smtClean="0">
                <a:solidFill>
                  <a:srgbClr val="000000"/>
                </a:solidFill>
                <a:latin typeface="Helvetica" panose="020B0604020202020204" pitchFamily="34" charset="0"/>
              </a:rPr>
              <a:t> </a:t>
            </a:r>
            <a:r>
              <a:rPr lang="en-US" dirty="0" smtClean="0">
                <a:solidFill>
                  <a:srgbClr val="000000"/>
                </a:solidFill>
                <a:latin typeface="Helvetica" panose="020B0604020202020204" pitchFamily="34" charset="0"/>
              </a:rPr>
              <a:t>mare </a:t>
            </a:r>
            <a:r>
              <a:rPr lang="en-US" dirty="0">
                <a:solidFill>
                  <a:srgbClr val="000000"/>
                </a:solidFill>
                <a:latin typeface="Helvetica" panose="020B0604020202020204" pitchFamily="34" charset="0"/>
              </a:rPr>
              <a:t>de </a:t>
            </a:r>
            <a:r>
              <a:rPr lang="en-US" dirty="0" err="1">
                <a:solidFill>
                  <a:srgbClr val="000000"/>
                </a:solidFill>
                <a:latin typeface="Helvetica" panose="020B0604020202020204" pitchFamily="34" charset="0"/>
              </a:rPr>
              <a:t>executie</a:t>
            </a:r>
            <a:r>
              <a:rPr lang="en-US" dirty="0">
                <a:solidFill>
                  <a:srgbClr val="000000"/>
                </a:solidFill>
                <a:latin typeface="Helvetica" panose="020B0604020202020204" pitchFamily="34" charset="0"/>
              </a:rPr>
              <a:t> a </a:t>
            </a:r>
            <a:r>
              <a:rPr lang="en-US" dirty="0" err="1">
                <a:solidFill>
                  <a:srgbClr val="000000"/>
                </a:solidFill>
                <a:latin typeface="Helvetica" panose="020B0604020202020204" pitchFamily="34" charset="0"/>
              </a:rPr>
              <a:t>instructiunilor</a:t>
            </a:r>
            <a:r>
              <a:rPr lang="en-US" dirty="0">
                <a:solidFill>
                  <a:srgbClr val="000000"/>
                </a:solidFill>
                <a:latin typeface="Helvetica" panose="020B0604020202020204" pitchFamily="34" charset="0"/>
              </a:rPr>
              <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alte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microprocesoare</a:t>
            </a:r>
            <a:r>
              <a:rPr lang="en-US" dirty="0">
                <a:solidFill>
                  <a:srgbClr val="000000"/>
                </a:solidFill>
                <a:latin typeface="Helvetica" panose="020B0604020202020204" pitchFamily="34" charset="0"/>
              </a:rPr>
              <a:t> – Intel 8085, Z80 (ZILOG)</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Intel 8086 - 16 </a:t>
            </a:r>
            <a:r>
              <a:rPr lang="en-US" dirty="0" err="1">
                <a:solidFill>
                  <a:srgbClr val="000000"/>
                </a:solidFill>
                <a:latin typeface="Helvetica" panose="020B0604020202020204" pitchFamily="34" charset="0"/>
              </a:rPr>
              <a:t>bi</a:t>
            </a:r>
            <a:r>
              <a:rPr lang="en-US" dirty="0" err="1">
                <a:solidFill>
                  <a:srgbClr val="000000"/>
                </a:solidFill>
                <a:latin typeface="TTE1A4A0F8t00"/>
              </a:rPr>
              <a:t>ţ</a:t>
            </a:r>
            <a:r>
              <a:rPr lang="en-US" dirty="0" err="1">
                <a:solidFill>
                  <a:srgbClr val="000000"/>
                </a:solidFill>
                <a:latin typeface="Helvetica" panose="020B0604020202020204" pitchFamily="34" charset="0"/>
              </a:rPr>
              <a:t>i</a:t>
            </a:r>
            <a:r>
              <a:rPr lang="en-US" dirty="0">
                <a:solidFill>
                  <a:srgbClr val="000000"/>
                </a:solidFill>
                <a:latin typeface="Helvetica" panose="020B0604020202020204" pitchFamily="34" charset="0"/>
              </a:rPr>
              <a:t> date, 20 </a:t>
            </a:r>
            <a:r>
              <a:rPr lang="en-US" dirty="0" err="1">
                <a:solidFill>
                  <a:srgbClr val="000000"/>
                </a:solidFill>
                <a:latin typeface="Helvetica" panose="020B0604020202020204" pitchFamily="34" charset="0"/>
              </a:rPr>
              <a:t>bi</a:t>
            </a:r>
            <a:r>
              <a:rPr lang="en-US" dirty="0" err="1">
                <a:solidFill>
                  <a:srgbClr val="000000"/>
                </a:solidFill>
                <a:latin typeface="TTE1A4A0F8t00"/>
              </a:rPr>
              <a:t>ţ</a:t>
            </a:r>
            <a:r>
              <a:rPr lang="en-US" dirty="0" err="1">
                <a:solidFill>
                  <a:srgbClr val="000000"/>
                </a:solidFill>
                <a:latin typeface="Helvetica" panose="020B0604020202020204" pitchFamily="34" charset="0"/>
              </a:rPr>
              <a:t>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adrese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ceas</a:t>
            </a:r>
            <a:r>
              <a:rPr lang="en-US" dirty="0">
                <a:solidFill>
                  <a:srgbClr val="000000"/>
                </a:solidFill>
                <a:latin typeface="Helvetica" panose="020B0604020202020204" pitchFamily="34" charset="0"/>
              </a:rPr>
              <a:t> 4 – 8 MHz</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intel 8088 - </a:t>
            </a:r>
            <a:r>
              <a:rPr lang="en-US" dirty="0" err="1">
                <a:solidFill>
                  <a:srgbClr val="000000"/>
                </a:solidFill>
                <a:latin typeface="Helvetica" panose="020B0604020202020204" pitchFamily="34" charset="0"/>
              </a:rPr>
              <a:t>compatibil</a:t>
            </a:r>
            <a:r>
              <a:rPr lang="en-US" dirty="0">
                <a:solidFill>
                  <a:srgbClr val="000000"/>
                </a:solidFill>
                <a:latin typeface="Helvetica" panose="020B0604020202020204" pitchFamily="34" charset="0"/>
              </a:rPr>
              <a:t> cu </a:t>
            </a:r>
            <a:r>
              <a:rPr lang="en-US" dirty="0" err="1">
                <a:solidFill>
                  <a:srgbClr val="000000"/>
                </a:solidFill>
                <a:latin typeface="Helvetica" panose="020B0604020202020204" pitchFamily="34" charset="0"/>
              </a:rPr>
              <a:t>circuite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existente</a:t>
            </a:r>
            <a:r>
              <a:rPr lang="en-US" dirty="0">
                <a:solidFill>
                  <a:srgbClr val="000000"/>
                </a:solidFill>
                <a:latin typeface="Helvetica" panose="020B0604020202020204" pitchFamily="34" charset="0"/>
              </a:rPr>
              <a:t> la </a:t>
            </a:r>
            <a:r>
              <a:rPr lang="en-US" dirty="0" err="1">
                <a:solidFill>
                  <a:srgbClr val="000000"/>
                </a:solidFill>
                <a:latin typeface="Helvetica" panose="020B0604020202020204" pitchFamily="34" charset="0"/>
              </a:rPr>
              <a:t>acea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vreme</a:t>
            </a:r>
            <a:r>
              <a:rPr lang="en-US" dirty="0">
                <a:solidFill>
                  <a:srgbClr val="000000"/>
                </a:solidFill>
                <a:latin typeface="Helvetica" panose="020B0604020202020204" pitchFamily="34" charset="0"/>
              </a:rPr>
              <a:t>(1979)</a:t>
            </a:r>
            <a:r>
              <a:rPr lang="en-US" dirty="0">
                <a:solidFill>
                  <a:srgbClr val="000000"/>
                </a:solidFill>
                <a:latin typeface="TTE1A53790t00"/>
              </a:rPr>
              <a:t>⇒ </a:t>
            </a:r>
            <a:r>
              <a:rPr lang="en-US" dirty="0">
                <a:solidFill>
                  <a:srgbClr val="000000"/>
                </a:solidFill>
                <a:latin typeface="Helvetica" panose="020B0604020202020204" pitchFamily="34" charset="0"/>
              </a:rPr>
              <a:t>idem </a:t>
            </a:r>
            <a:r>
              <a:rPr lang="en-US" dirty="0" smtClean="0">
                <a:solidFill>
                  <a:srgbClr val="000000"/>
                </a:solidFill>
                <a:latin typeface="Helvetica" panose="020B0604020202020204" pitchFamily="34" charset="0"/>
              </a:rPr>
              <a:t>8086</a:t>
            </a:r>
            <a:r>
              <a:rPr lang="x-none" dirty="0" smtClean="0">
                <a:solidFill>
                  <a:srgbClr val="000000"/>
                </a:solidFill>
                <a:latin typeface="Helvetica" panose="020B0604020202020204" pitchFamily="34" charset="0"/>
              </a:rPr>
              <a:t> </a:t>
            </a:r>
            <a:r>
              <a:rPr lang="en-US" dirty="0" err="1" smtClean="0">
                <a:solidFill>
                  <a:srgbClr val="000000"/>
                </a:solidFill>
                <a:latin typeface="Helvetica" panose="020B0604020202020204" pitchFamily="34" charset="0"/>
              </a:rPr>
              <a:t>dar</a:t>
            </a:r>
            <a:r>
              <a:rPr lang="en-US" dirty="0" smtClean="0">
                <a:solidFill>
                  <a:srgbClr val="000000"/>
                </a:solidFill>
                <a:latin typeface="Helvetica" panose="020B0604020202020204" pitchFamily="34" charset="0"/>
              </a:rPr>
              <a:t> </a:t>
            </a:r>
            <a:r>
              <a:rPr lang="en-US" dirty="0">
                <a:solidFill>
                  <a:srgbClr val="000000"/>
                </a:solidFill>
                <a:latin typeface="Helvetica" panose="020B0604020202020204" pitchFamily="34" charset="0"/>
              </a:rPr>
              <a:t>date </a:t>
            </a:r>
            <a:r>
              <a:rPr lang="en-US" dirty="0" err="1">
                <a:solidFill>
                  <a:srgbClr val="000000"/>
                </a:solidFill>
                <a:latin typeface="Helvetica" panose="020B0604020202020204" pitchFamily="34" charset="0"/>
              </a:rPr>
              <a:t>pe</a:t>
            </a:r>
            <a:r>
              <a:rPr lang="en-US" dirty="0">
                <a:solidFill>
                  <a:srgbClr val="000000"/>
                </a:solidFill>
                <a:latin typeface="Helvetica" panose="020B0604020202020204" pitchFamily="34" charset="0"/>
              </a:rPr>
              <a:t> 8 </a:t>
            </a:r>
            <a:r>
              <a:rPr lang="en-US" dirty="0" err="1">
                <a:solidFill>
                  <a:srgbClr val="000000"/>
                </a:solidFill>
                <a:latin typeface="Helvetica" panose="020B0604020202020204" pitchFamily="34" charset="0"/>
              </a:rPr>
              <a:t>bi</a:t>
            </a:r>
            <a:r>
              <a:rPr lang="en-US" dirty="0" err="1">
                <a:solidFill>
                  <a:srgbClr val="000000"/>
                </a:solidFill>
                <a:latin typeface="TTE1A4A0F8t00"/>
              </a:rPr>
              <a:t>ţ</a:t>
            </a:r>
            <a:r>
              <a:rPr lang="en-US" dirty="0" err="1">
                <a:solidFill>
                  <a:srgbClr val="000000"/>
                </a:solidFill>
                <a:latin typeface="Helvetica" panose="020B0604020202020204" pitchFamily="34" charset="0"/>
              </a:rPr>
              <a:t>i</a:t>
            </a:r>
            <a:r>
              <a:rPr lang="en-US" dirty="0"/>
              <a:t> </a:t>
            </a:r>
          </a:p>
        </p:txBody>
      </p:sp>
      <p:sp>
        <p:nvSpPr>
          <p:cNvPr id="6" name="Прямоугольник 5"/>
          <p:cNvSpPr/>
          <p:nvPr/>
        </p:nvSpPr>
        <p:spPr>
          <a:xfrm>
            <a:off x="0" y="4007325"/>
            <a:ext cx="12099636" cy="2308324"/>
          </a:xfrm>
          <a:prstGeom prst="rect">
            <a:avLst/>
          </a:prstGeom>
        </p:spPr>
        <p:txBody>
          <a:bodyPr wrap="square">
            <a:spAutoFit/>
          </a:bodyPr>
          <a:lstStyle/>
          <a:p>
            <a:r>
              <a:rPr lang="en-US" dirty="0" err="1">
                <a:solidFill>
                  <a:srgbClr val="000000"/>
                </a:solidFill>
                <a:latin typeface="Helvetica" panose="020B0604020202020204" pitchFamily="34" charset="0"/>
              </a:rPr>
              <a:t>Caracteristicile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microprocesoarelor</a:t>
            </a:r>
            <a:r>
              <a:rPr lang="en-US" dirty="0">
                <a:solidFill>
                  <a:srgbClr val="000000"/>
                </a:solidFill>
                <a:latin typeface="Helvetica" panose="020B0604020202020204" pitchFamily="34" charset="0"/>
              </a:rPr>
              <a:t> de la </a:t>
            </a:r>
            <a:r>
              <a:rPr lang="en-US" dirty="0" err="1">
                <a:solidFill>
                  <a:srgbClr val="000000"/>
                </a:solidFill>
                <a:latin typeface="Helvetica" panose="020B0604020202020204" pitchFamily="34" charset="0"/>
              </a:rPr>
              <a:t>inceputul</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anilor</a:t>
            </a:r>
            <a:r>
              <a:rPr lang="en-US" dirty="0">
                <a:solidFill>
                  <a:srgbClr val="000000"/>
                </a:solidFill>
                <a:latin typeface="Helvetica" panose="020B0604020202020204" pitchFamily="34" charset="0"/>
              </a:rPr>
              <a:t> </a:t>
            </a:r>
            <a:r>
              <a:rPr lang="en-US" dirty="0" smtClean="0">
                <a:solidFill>
                  <a:srgbClr val="000000"/>
                </a:solidFill>
                <a:latin typeface="Helvetica" panose="020B0604020202020204" pitchFamily="34" charset="0"/>
              </a:rPr>
              <a:t>’80</a:t>
            </a:r>
            <a:endParaRPr lang="x-none" dirty="0" smtClean="0">
              <a:solidFill>
                <a:srgbClr val="000000"/>
              </a:solidFill>
              <a:latin typeface="Helvetica" panose="020B0604020202020204" pitchFamily="34" charset="0"/>
            </a:endParaRPr>
          </a:p>
          <a:p>
            <a:r>
              <a:rPr lang="en-US" dirty="0">
                <a:solidFill>
                  <a:srgbClr val="000000"/>
                </a:solidFill>
                <a:latin typeface="Helvetica" panose="020B0604020202020204" pitchFamily="34" charset="0"/>
              </a:rPr>
              <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extinderea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lungimii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cuvintelor</a:t>
            </a:r>
            <a:r>
              <a:rPr lang="en-US" dirty="0">
                <a:solidFill>
                  <a:srgbClr val="000000"/>
                </a:solidFill>
                <a:latin typeface="Helvetica" panose="020B0604020202020204" pitchFamily="34" charset="0"/>
              </a:rPr>
              <a:t> de date la 16 </a:t>
            </a:r>
            <a:r>
              <a:rPr lang="en-US" dirty="0" err="1">
                <a:solidFill>
                  <a:srgbClr val="000000"/>
                </a:solidFill>
                <a:latin typeface="Helvetica" panose="020B0604020202020204" pitchFamily="34" charset="0"/>
              </a:rPr>
              <a:t>bi</a:t>
            </a:r>
            <a:r>
              <a:rPr lang="en-US" dirty="0" err="1">
                <a:solidFill>
                  <a:srgbClr val="000000"/>
                </a:solidFill>
                <a:latin typeface="TTE1A4A0F8t00"/>
              </a:rPr>
              <a:t>ţ</a:t>
            </a:r>
            <a:r>
              <a:rPr lang="en-US" dirty="0" err="1">
                <a:solidFill>
                  <a:srgbClr val="000000"/>
                </a:solidFill>
                <a:latin typeface="Helvetica" panose="020B0604020202020204" pitchFamily="34" charset="0"/>
              </a:rPr>
              <a:t>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adrese</a:t>
            </a:r>
            <a:r>
              <a:rPr lang="en-US" dirty="0">
                <a:solidFill>
                  <a:srgbClr val="000000"/>
                </a:solidFill>
                <a:latin typeface="Helvetica" panose="020B0604020202020204" pitchFamily="34" charset="0"/>
              </a:rPr>
              <a:t> 20 </a:t>
            </a:r>
            <a:r>
              <a:rPr lang="en-US" dirty="0" err="1">
                <a:solidFill>
                  <a:srgbClr val="000000"/>
                </a:solidFill>
                <a:latin typeface="Helvetica" panose="020B0604020202020204" pitchFamily="34" charset="0"/>
              </a:rPr>
              <a:t>bi</a:t>
            </a:r>
            <a:r>
              <a:rPr lang="en-US" dirty="0" err="1">
                <a:solidFill>
                  <a:srgbClr val="000000"/>
                </a:solidFill>
                <a:latin typeface="TTE1A4A0F8t00"/>
              </a:rPr>
              <a:t>ţ</a:t>
            </a:r>
            <a:r>
              <a:rPr lang="en-US" dirty="0" err="1">
                <a:solidFill>
                  <a:srgbClr val="000000"/>
                </a:solidFill>
                <a:latin typeface="Helvetica" panose="020B0604020202020204" pitchFamily="34" charset="0"/>
              </a:rPr>
              <a:t>i</a:t>
            </a:r>
            <a:r>
              <a:rPr lang="en-US" dirty="0">
                <a:solidFill>
                  <a:srgbClr val="000000"/>
                </a:solidFill>
                <a:latin typeface="Helvetica" panose="020B0604020202020204" pitchFamily="34" charset="0"/>
              </a:rPr>
              <a:t> (1 </a:t>
            </a:r>
            <a:r>
              <a:rPr lang="en-US" dirty="0" err="1">
                <a:solidFill>
                  <a:srgbClr val="000000"/>
                </a:solidFill>
                <a:latin typeface="Helvetica" panose="020B0604020202020204" pitchFamily="34" charset="0"/>
              </a:rPr>
              <a:t>Moct</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adresabil</a:t>
            </a:r>
            <a:r>
              <a:rPr lang="en-US" dirty="0">
                <a:solidFill>
                  <a:srgbClr val="000000"/>
                </a:solidFill>
                <a:latin typeface="Helvetica" panose="020B0604020202020204" pitchFamily="34" charset="0"/>
              </a:rPr>
              <a:t>)</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aritmetica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numerelor</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intregi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extinsa</a:t>
            </a:r>
            <a:r>
              <a:rPr lang="en-US" dirty="0">
                <a:solidFill>
                  <a:srgbClr val="000000"/>
                </a:solidFill>
                <a:latin typeface="Helvetica" panose="020B0604020202020204" pitchFamily="34" charset="0"/>
              </a:rPr>
              <a:t> la 32 </a:t>
            </a:r>
            <a:r>
              <a:rPr lang="en-US" dirty="0" err="1">
                <a:solidFill>
                  <a:srgbClr val="000000"/>
                </a:solidFill>
                <a:latin typeface="Helvetica" panose="020B0604020202020204" pitchFamily="34" charset="0"/>
              </a:rPr>
              <a:t>biti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usurinta</a:t>
            </a:r>
            <a:r>
              <a:rPr lang="en-US" dirty="0">
                <a:solidFill>
                  <a:srgbClr val="000000"/>
                </a:solidFill>
                <a:latin typeface="Helvetica" panose="020B0604020202020204" pitchFamily="34" charset="0"/>
              </a:rPr>
              <a:t> in </a:t>
            </a:r>
            <a:r>
              <a:rPr lang="en-US" dirty="0" err="1">
                <a:solidFill>
                  <a:srgbClr val="000000"/>
                </a:solidFill>
                <a:latin typeface="Helvetica" panose="020B0604020202020204" pitchFamily="34" charset="0"/>
              </a:rPr>
              <a:t>manipularea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adreselor</a:t>
            </a:r>
            <a:r>
              <a:rPr lang="en-US" dirty="0">
                <a:solidFill>
                  <a:srgbClr val="000000"/>
                </a:solidFill>
                <a:latin typeface="Helvetica" panose="020B0604020202020204" pitchFamily="34" charset="0"/>
              </a:rPr>
              <a:t>)</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s-au </a:t>
            </a:r>
            <a:r>
              <a:rPr lang="en-US" dirty="0" err="1">
                <a:solidFill>
                  <a:srgbClr val="000000"/>
                </a:solidFill>
                <a:latin typeface="Helvetica" panose="020B0604020202020204" pitchFamily="34" charset="0"/>
              </a:rPr>
              <a:t>introdus</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instructiuni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pentru</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manipularea</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sirurilor</a:t>
            </a:r>
            <a:r>
              <a:rPr lang="en-US" dirty="0">
                <a:solidFill>
                  <a:srgbClr val="000000"/>
                </a:solidFill>
                <a:latin typeface="Helvetica" panose="020B0604020202020204" pitchFamily="34" charset="0"/>
              </a:rPr>
              <a:t> cu </a:t>
            </a:r>
            <a:r>
              <a:rPr lang="en-US" dirty="0" err="1">
                <a:solidFill>
                  <a:srgbClr val="000000"/>
                </a:solidFill>
                <a:latin typeface="Helvetica" panose="020B0604020202020204" pitchFamily="34" charset="0"/>
              </a:rPr>
              <a:t>lungime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variabila</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biti</a:t>
            </a:r>
            <a:r>
              <a:rPr lang="en-US" dirty="0">
                <a:solidFill>
                  <a:srgbClr val="000000"/>
                </a:solidFill>
                <a:latin typeface="Helvetica" panose="020B0604020202020204" pitchFamily="34" charset="0"/>
              </a:rPr>
              <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s-a </a:t>
            </a:r>
            <a:r>
              <a:rPr lang="en-US" dirty="0" err="1">
                <a:solidFill>
                  <a:srgbClr val="000000"/>
                </a:solidFill>
                <a:latin typeface="Helvetica" panose="020B0604020202020204" pitchFamily="34" charset="0"/>
              </a:rPr>
              <a:t>perfectionat</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mecanismul</a:t>
            </a:r>
            <a:r>
              <a:rPr lang="en-US" dirty="0">
                <a:solidFill>
                  <a:srgbClr val="000000"/>
                </a:solidFill>
                <a:latin typeface="Helvetica" panose="020B0604020202020204" pitchFamily="34" charset="0"/>
              </a:rPr>
              <a:t> CALL/ RETURN, cu </a:t>
            </a:r>
            <a:r>
              <a:rPr lang="en-US" dirty="0" err="1">
                <a:solidFill>
                  <a:srgbClr val="000000"/>
                </a:solidFill>
                <a:latin typeface="Helvetica" panose="020B0604020202020204" pitchFamily="34" charset="0"/>
              </a:rPr>
              <a:t>posibilitati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sporite</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implementare</a:t>
            </a:r>
            <a:r>
              <a:rPr lang="en-US" dirty="0">
                <a:solidFill>
                  <a:srgbClr val="000000"/>
                </a:solidFill>
                <a:latin typeface="Helvetica" panose="020B0604020202020204" pitchFamily="34" charset="0"/>
              </a:rPr>
              <a:t> </a:t>
            </a:r>
            <a:r>
              <a:rPr lang="en-US" dirty="0" smtClean="0">
                <a:solidFill>
                  <a:srgbClr val="000000"/>
                </a:solidFill>
                <a:latin typeface="Helvetica" panose="020B0604020202020204" pitchFamily="34" charset="0"/>
              </a:rPr>
              <a:t>a</a:t>
            </a:r>
            <a:r>
              <a:rPr lang="x-none" dirty="0" smtClean="0">
                <a:solidFill>
                  <a:srgbClr val="000000"/>
                </a:solidFill>
                <a:latin typeface="Helvetica" panose="020B0604020202020204" pitchFamily="34" charset="0"/>
              </a:rPr>
              <a:t> </a:t>
            </a:r>
            <a:r>
              <a:rPr lang="en-US" dirty="0" err="1" smtClean="0">
                <a:solidFill>
                  <a:srgbClr val="000000"/>
                </a:solidFill>
                <a:latin typeface="Helvetica" panose="020B0604020202020204" pitchFamily="34" charset="0"/>
              </a:rPr>
              <a:t>limbajului</a:t>
            </a:r>
            <a:r>
              <a:rPr lang="en-US" dirty="0" smtClean="0">
                <a:solidFill>
                  <a:srgbClr val="000000"/>
                </a:solidFill>
                <a:latin typeface="Helvetica" panose="020B0604020202020204" pitchFamily="34" charset="0"/>
              </a:rPr>
              <a:t> </a:t>
            </a:r>
            <a:r>
              <a:rPr lang="en-US" dirty="0">
                <a:solidFill>
                  <a:srgbClr val="000000"/>
                </a:solidFill>
                <a:latin typeface="Helvetica" panose="020B0604020202020204" pitchFamily="34" charset="0"/>
              </a:rPr>
              <a:t>HLL </a:t>
            </a:r>
            <a:r>
              <a:rPr lang="en-US" dirty="0" err="1">
                <a:solidFill>
                  <a:srgbClr val="000000"/>
                </a:solidFill>
                <a:latin typeface="Helvetica" panose="020B0604020202020204" pitchFamily="34" charset="0"/>
              </a:rPr>
              <a:t>si</a:t>
            </a:r>
            <a:r>
              <a:rPr lang="en-US" dirty="0">
                <a:solidFill>
                  <a:srgbClr val="000000"/>
                </a:solidFill>
                <a:latin typeface="Helvetica" panose="020B0604020202020204" pitchFamily="34" charset="0"/>
              </a:rPr>
              <a:t> recursive</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au </a:t>
            </a:r>
            <a:r>
              <a:rPr lang="en-US" dirty="0" err="1">
                <a:solidFill>
                  <a:srgbClr val="000000"/>
                </a:solidFill>
                <a:latin typeface="Helvetica" panose="020B0604020202020204" pitchFamily="34" charset="0"/>
              </a:rPr>
              <a:t>aparut</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noi</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tipuri</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coprocesoare</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pentru</a:t>
            </a: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prelucrarea</a:t>
            </a:r>
            <a:r>
              <a:rPr lang="en-US" dirty="0">
                <a:solidFill>
                  <a:srgbClr val="000000"/>
                </a:solidFill>
                <a:latin typeface="Helvetica" panose="020B0604020202020204" pitchFamily="34" charset="0"/>
              </a:rPr>
              <a:t> in VM</a:t>
            </a:r>
            <a:br>
              <a:rPr lang="en-US" dirty="0">
                <a:solidFill>
                  <a:srgbClr val="000000"/>
                </a:solidFill>
                <a:latin typeface="Helvetica" panose="020B0604020202020204" pitchFamily="34" charset="0"/>
              </a:rPr>
            </a:br>
            <a:r>
              <a:rPr lang="en-US" dirty="0">
                <a:solidFill>
                  <a:srgbClr val="000000"/>
                </a:solidFill>
                <a:latin typeface="Helvetica" panose="020B0604020202020204" pitchFamily="34" charset="0"/>
              </a:rPr>
              <a:t>- </a:t>
            </a:r>
            <a:r>
              <a:rPr lang="en-US" dirty="0" err="1">
                <a:solidFill>
                  <a:srgbClr val="000000"/>
                </a:solidFill>
                <a:latin typeface="Helvetica" panose="020B0604020202020204" pitchFamily="34" charset="0"/>
              </a:rPr>
              <a:t>avans</a:t>
            </a:r>
            <a:r>
              <a:rPr lang="en-US" dirty="0">
                <a:solidFill>
                  <a:srgbClr val="000000"/>
                </a:solidFill>
                <a:latin typeface="Helvetica" panose="020B0604020202020204" pitchFamily="34" charset="0"/>
              </a:rPr>
              <a:t> in </a:t>
            </a:r>
            <a:r>
              <a:rPr lang="en-US" dirty="0" err="1">
                <a:solidFill>
                  <a:srgbClr val="000000"/>
                </a:solidFill>
                <a:latin typeface="Helvetica" panose="020B0604020202020204" pitchFamily="34" charset="0"/>
              </a:rPr>
              <a:t>tehnologia</a:t>
            </a:r>
            <a:r>
              <a:rPr lang="en-US" dirty="0">
                <a:solidFill>
                  <a:srgbClr val="000000"/>
                </a:solidFill>
                <a:latin typeface="Helvetica" panose="020B0604020202020204" pitchFamily="34" charset="0"/>
              </a:rPr>
              <a:t> de </a:t>
            </a:r>
            <a:r>
              <a:rPr lang="en-US" dirty="0" err="1">
                <a:solidFill>
                  <a:srgbClr val="000000"/>
                </a:solidFill>
                <a:latin typeface="Helvetica" panose="020B0604020202020204" pitchFamily="34" charset="0"/>
              </a:rPr>
              <a:t>realizare</a:t>
            </a:r>
            <a:r>
              <a:rPr lang="en-US" dirty="0">
                <a:solidFill>
                  <a:srgbClr val="000000"/>
                </a:solidFill>
                <a:latin typeface="Helvetica" panose="020B0604020202020204" pitchFamily="34" charset="0"/>
              </a:rPr>
              <a:t> CMOS</a:t>
            </a:r>
            <a:r>
              <a:rPr lang="en-US" dirty="0"/>
              <a:t> </a:t>
            </a:r>
          </a:p>
        </p:txBody>
      </p:sp>
    </p:spTree>
    <p:extLst>
      <p:ext uri="{BB962C8B-B14F-4D97-AF65-F5344CB8AC3E}">
        <p14:creationId xmlns:p14="http://schemas.microsoft.com/office/powerpoint/2010/main" val="1581507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3008548355"/>
              </p:ext>
            </p:extLst>
          </p:nvPr>
        </p:nvGraphicFramePr>
        <p:xfrm>
          <a:off x="64654" y="100829"/>
          <a:ext cx="12025745" cy="6045200"/>
        </p:xfrm>
        <a:graphic>
          <a:graphicData uri="http://schemas.openxmlformats.org/drawingml/2006/table">
            <a:tbl>
              <a:tblPr firstRow="1" bandRow="1">
                <a:tableStyleId>{5940675A-B579-460E-94D1-54222C63F5DA}</a:tableStyleId>
              </a:tblPr>
              <a:tblGrid>
                <a:gridCol w="868219">
                  <a:extLst>
                    <a:ext uri="{9D8B030D-6E8A-4147-A177-3AD203B41FA5}">
                      <a16:colId xmlns:a16="http://schemas.microsoft.com/office/drawing/2014/main" xmlns="" val="1513949388"/>
                    </a:ext>
                  </a:extLst>
                </a:gridCol>
                <a:gridCol w="11157526">
                  <a:extLst>
                    <a:ext uri="{9D8B030D-6E8A-4147-A177-3AD203B41FA5}">
                      <a16:colId xmlns:a16="http://schemas.microsoft.com/office/drawing/2014/main" xmlns="" val="2859063557"/>
                    </a:ext>
                  </a:extLst>
                </a:gridCol>
              </a:tblGrid>
              <a:tr h="370840">
                <a:tc>
                  <a:txBody>
                    <a:bodyPr/>
                    <a:lstStyle/>
                    <a:p>
                      <a:r>
                        <a:rPr lang="en-US" sz="1800" b="0" i="0" kern="1200" dirty="0" smtClean="0">
                          <a:solidFill>
                            <a:schemeClr val="tx1"/>
                          </a:solidFill>
                          <a:effectLst/>
                          <a:latin typeface="+mn-lt"/>
                          <a:ea typeface="+mn-ea"/>
                          <a:cs typeface="+mn-cs"/>
                        </a:rPr>
                        <a:t>1982</a:t>
                      </a:r>
                      <a:r>
                        <a:rPr lang="en-US" dirty="0" smtClean="0"/>
                        <a:t> </a:t>
                      </a:r>
                      <a:endParaRPr lang="en-US" dirty="0"/>
                    </a:p>
                  </a:txBody>
                  <a:tcPr/>
                </a:tc>
                <a:tc>
                  <a:txBody>
                    <a:bodyPr/>
                    <a:lstStyle/>
                    <a:p>
                      <a:r>
                        <a:rPr lang="en-US" sz="1800" b="0" i="0" kern="1200" dirty="0" smtClean="0">
                          <a:solidFill>
                            <a:schemeClr val="tx1"/>
                          </a:solidFill>
                          <a:effectLst/>
                          <a:latin typeface="+mn-lt"/>
                          <a:ea typeface="+mn-ea"/>
                          <a:cs typeface="+mn-cs"/>
                        </a:rPr>
                        <a:t>- Intel 286 –16 </a:t>
                      </a:r>
                      <a:r>
                        <a:rPr lang="en-US" sz="1800" b="0" i="0" kern="1200" dirty="0" err="1" smtClean="0">
                          <a:solidFill>
                            <a:schemeClr val="tx1"/>
                          </a:solidFill>
                          <a:effectLst/>
                          <a:latin typeface="+mn-lt"/>
                          <a:ea typeface="+mn-ea"/>
                          <a:cs typeface="+mn-cs"/>
                        </a:rPr>
                        <a:t>biţi</a:t>
                      </a:r>
                      <a:r>
                        <a:rPr lang="en-US" sz="1800" b="0" i="0" kern="1200" dirty="0" smtClean="0">
                          <a:solidFill>
                            <a:schemeClr val="tx1"/>
                          </a:solidFill>
                          <a:effectLst/>
                          <a:latin typeface="+mn-lt"/>
                          <a:ea typeface="+mn-ea"/>
                          <a:cs typeface="+mn-cs"/>
                        </a:rPr>
                        <a:t> date, 24 </a:t>
                      </a:r>
                      <a:r>
                        <a:rPr lang="en-US" sz="1800" b="0" i="0" kern="1200" dirty="0" err="1" smtClean="0">
                          <a:solidFill>
                            <a:schemeClr val="tx1"/>
                          </a:solidFill>
                          <a:effectLst/>
                          <a:latin typeface="+mn-lt"/>
                          <a:ea typeface="+mn-ea"/>
                          <a:cs typeface="+mn-cs"/>
                        </a:rPr>
                        <a:t>biţi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adrese</a:t>
                      </a:r>
                      <a:r>
                        <a:rPr lang="en-US" sz="1800" b="0" i="0" kern="1200" dirty="0" smtClean="0">
                          <a:solidFill>
                            <a:schemeClr val="tx1"/>
                          </a:solidFill>
                          <a:effectLst/>
                          <a:latin typeface="+mn-lt"/>
                          <a:ea typeface="+mn-ea"/>
                          <a:cs typeface="+mn-cs"/>
                        </a:rPr>
                        <a:t> (16 </a:t>
                      </a:r>
                      <a:r>
                        <a:rPr lang="en-US" sz="1800" b="0" i="0" kern="1200" dirty="0" err="1" smtClean="0">
                          <a:solidFill>
                            <a:schemeClr val="tx1"/>
                          </a:solidFill>
                          <a:effectLst/>
                          <a:latin typeface="+mn-lt"/>
                          <a:ea typeface="+mn-ea"/>
                          <a:cs typeface="+mn-cs"/>
                        </a:rPr>
                        <a:t>Moct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ceas</a:t>
                      </a:r>
                      <a:r>
                        <a:rPr lang="en-US" sz="1800" b="0" i="0" kern="1200" dirty="0" smtClean="0">
                          <a:solidFill>
                            <a:schemeClr val="tx1"/>
                          </a:solidFill>
                          <a:effectLst/>
                          <a:latin typeface="+mn-lt"/>
                          <a:ea typeface="+mn-ea"/>
                          <a:cs typeface="+mn-cs"/>
                        </a:rPr>
                        <a:t> 6 ÷ 16 MHz</a:t>
                      </a:r>
                      <a:r>
                        <a:rPr lang="en-US" dirty="0" smtClean="0"/>
                        <a:t> </a:t>
                      </a:r>
                      <a:endParaRPr lang="en-US" dirty="0"/>
                    </a:p>
                  </a:txBody>
                  <a:tcPr/>
                </a:tc>
                <a:extLst>
                  <a:ext uri="{0D108BD9-81ED-4DB2-BD59-A6C34878D82A}">
                    <a16:rowId xmlns:a16="http://schemas.microsoft.com/office/drawing/2014/main" xmlns="" val="1801584055"/>
                  </a:ext>
                </a:extLst>
              </a:tr>
              <a:tr h="370840">
                <a:tc>
                  <a:txBody>
                    <a:bodyPr/>
                    <a:lstStyle/>
                    <a:p>
                      <a:r>
                        <a:rPr lang="en-US" sz="1800" b="0" i="0" kern="1200" dirty="0" smtClean="0">
                          <a:solidFill>
                            <a:schemeClr val="tx1"/>
                          </a:solidFill>
                          <a:effectLst/>
                          <a:latin typeface="+mn-lt"/>
                          <a:ea typeface="+mn-ea"/>
                          <a:cs typeface="+mn-cs"/>
                        </a:rPr>
                        <a:t>1984</a:t>
                      </a:r>
                      <a:r>
                        <a:rPr lang="en-US" dirty="0" smtClean="0"/>
                        <a:t> </a:t>
                      </a:r>
                      <a:endParaRPr lang="en-US" dirty="0"/>
                    </a:p>
                  </a:txBody>
                  <a:tcPr/>
                </a:tc>
                <a:tc>
                  <a:txBody>
                    <a:bodyPr/>
                    <a:lstStyle/>
                    <a:p>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apare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primul</a:t>
                      </a:r>
                      <a:r>
                        <a:rPr lang="en-US" sz="1800" b="0" i="0" kern="1200" dirty="0" smtClean="0">
                          <a:solidFill>
                            <a:schemeClr val="tx1"/>
                          </a:solidFill>
                          <a:effectLst/>
                          <a:latin typeface="+mn-lt"/>
                          <a:ea typeface="+mn-ea"/>
                          <a:cs typeface="+mn-cs"/>
                        </a:rPr>
                        <a:t> calculator PC AT cu </a:t>
                      </a:r>
                      <a:r>
                        <a:rPr lang="en-US" sz="1800" b="0" i="0" kern="1200" dirty="0" err="1" smtClean="0">
                          <a:solidFill>
                            <a:schemeClr val="tx1"/>
                          </a:solidFill>
                          <a:effectLst/>
                          <a:latin typeface="+mn-lt"/>
                          <a:ea typeface="+mn-ea"/>
                          <a:cs typeface="+mn-cs"/>
                        </a:rPr>
                        <a:t>microprocesor</a:t>
                      </a:r>
                      <a:r>
                        <a:rPr lang="en-US" sz="1800" b="0" i="0" kern="1200" dirty="0" smtClean="0">
                          <a:solidFill>
                            <a:schemeClr val="tx1"/>
                          </a:solidFill>
                          <a:effectLst/>
                          <a:latin typeface="+mn-lt"/>
                          <a:ea typeface="+mn-ea"/>
                          <a:cs typeface="+mn-cs"/>
                        </a:rPr>
                        <a:t> 286 la </a:t>
                      </a:r>
                      <a:r>
                        <a:rPr lang="en-US" sz="1800" b="0" i="0" kern="1200" dirty="0" err="1" smtClean="0">
                          <a:solidFill>
                            <a:schemeClr val="tx1"/>
                          </a:solidFill>
                          <a:effectLst/>
                          <a:latin typeface="+mn-lt"/>
                          <a:ea typeface="+mn-ea"/>
                          <a:cs typeface="+mn-cs"/>
                        </a:rPr>
                        <a:t>baza</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cea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mai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importanta</a:t>
                      </a:r>
                      <a:r>
                        <a:rPr lang="en-US" sz="1800" b="0" i="0" kern="1200" dirty="0" smtClean="0">
                          <a:solidFill>
                            <a:schemeClr val="tx1"/>
                          </a:solidFill>
                          <a:effectLst/>
                          <a:latin typeface="+mn-lt"/>
                          <a:ea typeface="+mn-ea"/>
                          <a:cs typeface="+mn-cs"/>
                        </a:rPr>
                        <a:t> facilitate – </a:t>
                      </a:r>
                      <a:r>
                        <a:rPr lang="en-US" sz="1800" b="0" i="0" kern="1200" dirty="0" err="1" smtClean="0">
                          <a:solidFill>
                            <a:schemeClr val="tx1"/>
                          </a:solidFill>
                          <a:effectLst/>
                          <a:latin typeface="+mn-lt"/>
                          <a:ea typeface="+mn-ea"/>
                          <a:cs typeface="+mn-cs"/>
                        </a:rPr>
                        <a:t>cea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legata</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protectia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memoriei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ceea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ce</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presupune</a:t>
                      </a:r>
                      <a:r>
                        <a:rPr lang="en-US" sz="1800" b="0" i="0" kern="1200" dirty="0" smtClean="0">
                          <a:solidFill>
                            <a:schemeClr val="tx1"/>
                          </a:solidFill>
                          <a:effectLst/>
                          <a:latin typeface="+mn-lt"/>
                          <a:ea typeface="+mn-ea"/>
                          <a:cs typeface="+mn-cs"/>
                        </a:rPr>
                        <a:t> o </a:t>
                      </a:r>
                      <a:r>
                        <a:rPr lang="en-US" sz="1800" b="0" i="0" kern="1200" dirty="0" err="1" smtClean="0">
                          <a:solidFill>
                            <a:schemeClr val="tx1"/>
                          </a:solidFill>
                          <a:effectLst/>
                          <a:latin typeface="+mn-lt"/>
                          <a:ea typeface="+mn-ea"/>
                          <a:cs typeface="+mn-cs"/>
                        </a:rPr>
                        <a:t>organizare</a:t>
                      </a:r>
                      <a:r>
                        <a:rPr lang="en-US" sz="1800" b="0" i="0" kern="1200" dirty="0" smtClean="0">
                          <a:solidFill>
                            <a:schemeClr val="tx1"/>
                          </a:solidFill>
                          <a:effectLst/>
                          <a:latin typeface="+mn-lt"/>
                          <a:ea typeface="+mn-ea"/>
                          <a:cs typeface="+mn-cs"/>
                        </a:rPr>
                        <a:t> hardware </a:t>
                      </a:r>
                      <a:r>
                        <a:rPr lang="en-US" sz="1800" b="0" i="0" kern="1200" dirty="0" err="1" smtClean="0">
                          <a:solidFill>
                            <a:schemeClr val="tx1"/>
                          </a:solidFill>
                          <a:effectLst/>
                          <a:latin typeface="+mn-lt"/>
                          <a:ea typeface="+mn-ea"/>
                          <a:cs typeface="+mn-cs"/>
                        </a:rPr>
                        <a:t>speciala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destinata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oferirii</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suport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pentru</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taskuri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specifice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sistemului</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operare</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s-au </a:t>
                      </a:r>
                      <a:r>
                        <a:rPr lang="en-US" sz="1800" b="0" i="0" kern="1200" dirty="0" err="1" smtClean="0">
                          <a:solidFill>
                            <a:schemeClr val="tx1"/>
                          </a:solidFill>
                          <a:effectLst/>
                          <a:latin typeface="+mn-lt"/>
                          <a:ea typeface="+mn-ea"/>
                          <a:cs typeface="+mn-cs"/>
                        </a:rPr>
                        <a:t>dezvoltat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noi</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tipuri</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aplicatii</a:t>
                      </a:r>
                      <a:r>
                        <a:rPr lang="en-US" sz="1800" b="0" i="0" kern="1200" dirty="0" smtClean="0">
                          <a:solidFill>
                            <a:schemeClr val="tx1"/>
                          </a:solidFill>
                          <a:effectLst/>
                          <a:latin typeface="+mn-lt"/>
                          <a:ea typeface="+mn-ea"/>
                          <a:cs typeface="+mn-cs"/>
                        </a:rPr>
                        <a:t> :</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legate de </a:t>
                      </a:r>
                      <a:r>
                        <a:rPr lang="en-US" sz="1800" b="0" i="0" kern="1200" dirty="0" err="1" smtClean="0">
                          <a:solidFill>
                            <a:schemeClr val="tx1"/>
                          </a:solidFill>
                          <a:effectLst/>
                          <a:latin typeface="+mn-lt"/>
                          <a:ea typeface="+mn-ea"/>
                          <a:cs typeface="+mn-cs"/>
                        </a:rPr>
                        <a:t>calculatoarele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personale</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statii</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lucru</a:t>
                      </a:r>
                      <a:r>
                        <a:rPr lang="en-US" sz="1800" b="0" i="0" kern="1200" dirty="0" smtClean="0">
                          <a:solidFill>
                            <a:schemeClr val="tx1"/>
                          </a:solidFill>
                          <a:effectLst/>
                          <a:latin typeface="+mn-lt"/>
                          <a:ea typeface="+mn-ea"/>
                          <a:cs typeface="+mn-cs"/>
                        </a:rPr>
                        <a:t> CAD</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sisteme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functionand</a:t>
                      </a:r>
                      <a:r>
                        <a:rPr lang="en-US" sz="1800" b="0" i="0" kern="1200" dirty="0" smtClean="0">
                          <a:solidFill>
                            <a:schemeClr val="tx1"/>
                          </a:solidFill>
                          <a:effectLst/>
                          <a:latin typeface="+mn-lt"/>
                          <a:ea typeface="+mn-ea"/>
                          <a:cs typeface="+mn-cs"/>
                        </a:rPr>
                        <a:t> cu </a:t>
                      </a:r>
                      <a:r>
                        <a:rPr lang="en-US" sz="1800" b="0" i="0" kern="1200" dirty="0" err="1" smtClean="0">
                          <a:solidFill>
                            <a:schemeClr val="tx1"/>
                          </a:solidFill>
                          <a:effectLst/>
                          <a:latin typeface="+mn-lt"/>
                          <a:ea typeface="+mn-ea"/>
                          <a:cs typeface="+mn-cs"/>
                        </a:rPr>
                        <a:t>divizarea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timpului</a:t>
                      </a:r>
                      <a:r>
                        <a:rPr lang="en-US" sz="1800" b="0" i="0" kern="1200" dirty="0" smtClean="0">
                          <a:solidFill>
                            <a:schemeClr val="tx1"/>
                          </a:solidFill>
                          <a:effectLst/>
                          <a:latin typeface="+mn-lt"/>
                          <a:ea typeface="+mn-ea"/>
                          <a:cs typeface="+mn-cs"/>
                        </a:rPr>
                        <a:t> (time sharing)</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aplicatiile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datorita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gradului</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paralelism</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oferite</a:t>
                      </a:r>
                      <a:r>
                        <a:rPr lang="en-US" sz="1800" b="0" i="0" kern="1200" dirty="0" smtClean="0">
                          <a:solidFill>
                            <a:schemeClr val="tx1"/>
                          </a:solidFill>
                          <a:effectLst/>
                          <a:latin typeface="+mn-lt"/>
                          <a:ea typeface="+mn-ea"/>
                          <a:cs typeface="+mn-cs"/>
                        </a:rPr>
                        <a:t> in </a:t>
                      </a:r>
                      <a:r>
                        <a:rPr lang="en-US" sz="1800" b="0" i="0" kern="1200" dirty="0" err="1" smtClean="0">
                          <a:solidFill>
                            <a:schemeClr val="tx1"/>
                          </a:solidFill>
                          <a:effectLst/>
                          <a:latin typeface="+mn-lt"/>
                          <a:ea typeface="+mn-ea"/>
                          <a:cs typeface="+mn-cs"/>
                        </a:rPr>
                        <a:t>executia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instructiunilor</a:t>
                      </a:r>
                      <a:r>
                        <a:rPr lang="en-US" sz="1800" b="0" i="0" kern="1200" dirty="0" smtClean="0">
                          <a:solidFill>
                            <a:schemeClr val="tx1"/>
                          </a:solidFill>
                          <a:effectLst/>
                          <a:latin typeface="+mn-lt"/>
                          <a:ea typeface="+mn-ea"/>
                          <a:cs typeface="+mn-cs"/>
                        </a:rPr>
                        <a:t> se</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scriu</a:t>
                      </a:r>
                      <a:r>
                        <a:rPr lang="en-US" sz="1800" b="0" i="0" kern="1200" dirty="0" smtClean="0">
                          <a:solidFill>
                            <a:schemeClr val="tx1"/>
                          </a:solidFill>
                          <a:effectLst/>
                          <a:latin typeface="+mn-lt"/>
                          <a:ea typeface="+mn-ea"/>
                          <a:cs typeface="+mn-cs"/>
                        </a:rPr>
                        <a:t> in </a:t>
                      </a:r>
                      <a:r>
                        <a:rPr lang="en-US" sz="1800" b="0" i="0" kern="1200" dirty="0" err="1" smtClean="0">
                          <a:solidFill>
                            <a:schemeClr val="tx1"/>
                          </a:solidFill>
                          <a:effectLst/>
                          <a:latin typeface="+mn-lt"/>
                          <a:ea typeface="+mn-ea"/>
                          <a:cs typeface="+mn-cs"/>
                        </a:rPr>
                        <a:t>limbaje</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nivel</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inalt</a:t>
                      </a:r>
                      <a:r>
                        <a:rPr lang="en-US" sz="1800" b="0" i="0" kern="1200" dirty="0" smtClean="0">
                          <a:solidFill>
                            <a:schemeClr val="tx1"/>
                          </a:solidFill>
                          <a:effectLst/>
                          <a:latin typeface="+mn-lt"/>
                          <a:ea typeface="+mn-ea"/>
                          <a:cs typeface="+mn-cs"/>
                        </a:rPr>
                        <a:t> (HLL)</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posibilitatea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accesarii</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memorie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virtuala</a:t>
                      </a:r>
                      <a:r>
                        <a:rPr lang="en-US" sz="1800" b="0" i="0" kern="1200" dirty="0" smtClean="0">
                          <a:solidFill>
                            <a:schemeClr val="tx1"/>
                          </a:solidFill>
                          <a:effectLst/>
                          <a:latin typeface="+mn-lt"/>
                          <a:ea typeface="+mn-ea"/>
                          <a:cs typeface="+mn-cs"/>
                        </a:rPr>
                        <a:t> – </a:t>
                      </a:r>
                      <a:r>
                        <a:rPr lang="en-US" sz="1800" b="0" i="0" kern="1200" dirty="0" err="1" smtClean="0">
                          <a:solidFill>
                            <a:schemeClr val="tx1"/>
                          </a:solidFill>
                          <a:effectLst/>
                          <a:latin typeface="+mn-lt"/>
                          <a:ea typeface="+mn-ea"/>
                          <a:cs typeface="+mn-cs"/>
                        </a:rPr>
                        <a:t>implementat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deocamdata</a:t>
                      </a:r>
                      <a:r>
                        <a:rPr lang="en-US" sz="1800" b="0" i="0" kern="1200" dirty="0" smtClean="0">
                          <a:solidFill>
                            <a:schemeClr val="tx1"/>
                          </a:solidFill>
                          <a:effectLst/>
                          <a:latin typeface="+mn-lt"/>
                          <a:ea typeface="+mn-ea"/>
                          <a:cs typeface="+mn-cs"/>
                        </a:rPr>
                        <a:t> software</a:t>
                      </a:r>
                      <a:r>
                        <a:rPr lang="x-none"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ptr</a:t>
                      </a:r>
                      <a:r>
                        <a:rPr lang="en-US" sz="1800" b="0" i="0" kern="1200" dirty="0" smtClean="0">
                          <a:solidFill>
                            <a:schemeClr val="tx1"/>
                          </a:solidFill>
                          <a:effectLst/>
                          <a:latin typeface="+mn-lt"/>
                          <a:ea typeface="+mn-ea"/>
                          <a:cs typeface="+mn-cs"/>
                        </a:rPr>
                        <a:t> MMU</a:t>
                      </a:r>
                      <a:r>
                        <a:rPr lang="en-US" dirty="0" smtClean="0"/>
                        <a:t> </a:t>
                      </a:r>
                      <a:endParaRPr lang="en-US" dirty="0"/>
                    </a:p>
                  </a:txBody>
                  <a:tcPr/>
                </a:tc>
                <a:extLst>
                  <a:ext uri="{0D108BD9-81ED-4DB2-BD59-A6C34878D82A}">
                    <a16:rowId xmlns:a16="http://schemas.microsoft.com/office/drawing/2014/main" xmlns="" val="2307798300"/>
                  </a:ext>
                </a:extLst>
              </a:tr>
              <a:tr h="370840">
                <a:tc>
                  <a:txBody>
                    <a:bodyPr/>
                    <a:lstStyle/>
                    <a:p>
                      <a:r>
                        <a:rPr lang="en-US" sz="1800" b="0" i="0" kern="1200" dirty="0" smtClean="0">
                          <a:solidFill>
                            <a:schemeClr val="tx1"/>
                          </a:solidFill>
                          <a:effectLst/>
                          <a:latin typeface="+mn-lt"/>
                          <a:ea typeface="+mn-ea"/>
                          <a:cs typeface="+mn-cs"/>
                        </a:rPr>
                        <a:t>1985</a:t>
                      </a:r>
                      <a:r>
                        <a:rPr lang="en-US" dirty="0" smtClean="0"/>
                        <a:t> </a:t>
                      </a:r>
                      <a:endParaRPr lang="en-US" dirty="0"/>
                    </a:p>
                  </a:txBody>
                  <a:tcPr/>
                </a:tc>
                <a:tc>
                  <a:txBody>
                    <a:bodyPr/>
                    <a:lstStyle/>
                    <a:p>
                      <a:r>
                        <a:rPr lang="en-US" sz="1800" b="0" i="0" kern="1200" dirty="0" smtClean="0">
                          <a:solidFill>
                            <a:schemeClr val="tx1"/>
                          </a:solidFill>
                          <a:effectLst/>
                          <a:latin typeface="+mn-lt"/>
                          <a:ea typeface="+mn-ea"/>
                          <a:cs typeface="+mn-cs"/>
                        </a:rPr>
                        <a:t>- Intel 386 - 32 </a:t>
                      </a:r>
                      <a:r>
                        <a:rPr lang="en-US" sz="1800" b="0" i="0" kern="1200" dirty="0" err="1" smtClean="0">
                          <a:solidFill>
                            <a:schemeClr val="tx1"/>
                          </a:solidFill>
                          <a:effectLst/>
                          <a:latin typeface="+mn-lt"/>
                          <a:ea typeface="+mn-ea"/>
                          <a:cs typeface="+mn-cs"/>
                        </a:rPr>
                        <a:t>biţi</a:t>
                      </a:r>
                      <a:r>
                        <a:rPr lang="en-US" sz="1800" b="0" i="0" kern="1200" dirty="0" smtClean="0">
                          <a:solidFill>
                            <a:schemeClr val="tx1"/>
                          </a:solidFill>
                          <a:effectLst/>
                          <a:latin typeface="+mn-lt"/>
                          <a:ea typeface="+mn-ea"/>
                          <a:cs typeface="+mn-cs"/>
                        </a:rPr>
                        <a:t> date</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cu FPU </a:t>
                      </a:r>
                      <a:r>
                        <a:rPr lang="en-US" sz="1800" b="0" i="0" kern="1200" dirty="0" err="1" smtClean="0">
                          <a:solidFill>
                            <a:schemeClr val="tx1"/>
                          </a:solidFill>
                          <a:effectLst/>
                          <a:latin typeface="+mn-lt"/>
                          <a:ea typeface="+mn-ea"/>
                          <a:cs typeface="+mn-cs"/>
                        </a:rPr>
                        <a:t>integrat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cip</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cache – </a:t>
                      </a:r>
                      <a:r>
                        <a:rPr lang="en-US" sz="1800" b="0" i="0" kern="1200" dirty="0" err="1" smtClean="0">
                          <a:solidFill>
                            <a:schemeClr val="tx1"/>
                          </a:solidFill>
                          <a:effectLst/>
                          <a:latin typeface="+mn-lt"/>
                          <a:ea typeface="+mn-ea"/>
                          <a:cs typeface="+mn-cs"/>
                        </a:rPr>
                        <a:t>incorporat</a:t>
                      </a:r>
                      <a:r>
                        <a:rPr lang="en-US" dirty="0" smtClean="0"/>
                        <a:t> </a:t>
                      </a:r>
                      <a:endParaRPr lang="en-US" dirty="0"/>
                    </a:p>
                  </a:txBody>
                  <a:tcPr/>
                </a:tc>
                <a:extLst>
                  <a:ext uri="{0D108BD9-81ED-4DB2-BD59-A6C34878D82A}">
                    <a16:rowId xmlns:a16="http://schemas.microsoft.com/office/drawing/2014/main" xmlns="" val="2627481702"/>
                  </a:ext>
                </a:extLst>
              </a:tr>
              <a:tr h="370840">
                <a:tc>
                  <a:txBody>
                    <a:bodyPr/>
                    <a:lstStyle/>
                    <a:p>
                      <a:r>
                        <a:rPr lang="en-US" sz="1800" b="0" i="0" kern="1200" dirty="0" smtClean="0">
                          <a:solidFill>
                            <a:schemeClr val="tx1"/>
                          </a:solidFill>
                          <a:effectLst/>
                          <a:latin typeface="+mn-lt"/>
                          <a:ea typeface="+mn-ea"/>
                          <a:cs typeface="+mn-cs"/>
                        </a:rPr>
                        <a:t>1989</a:t>
                      </a:r>
                      <a:r>
                        <a:rPr lang="en-US" dirty="0" smtClean="0"/>
                        <a:t> </a:t>
                      </a:r>
                      <a:endParaRPr lang="en-US" dirty="0"/>
                    </a:p>
                  </a:txBody>
                  <a:tcPr/>
                </a:tc>
                <a:tc>
                  <a:txBody>
                    <a:bodyPr/>
                    <a:lstStyle/>
                    <a:p>
                      <a:r>
                        <a:rPr lang="it-IT" sz="1800" b="0" i="0" kern="1200" dirty="0" smtClean="0">
                          <a:solidFill>
                            <a:schemeClr val="tx1"/>
                          </a:solidFill>
                          <a:effectLst/>
                          <a:latin typeface="+mn-lt"/>
                          <a:ea typeface="+mn-ea"/>
                          <a:cs typeface="+mn-cs"/>
                        </a:rPr>
                        <a:t>- Intel 486 - viteza &gt; 386</a:t>
                      </a:r>
                      <a:br>
                        <a:rPr lang="it-IT"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it-IT" sz="1800" b="0" i="0" kern="1200" dirty="0" smtClean="0">
                          <a:solidFill>
                            <a:schemeClr val="tx1"/>
                          </a:solidFill>
                          <a:effectLst/>
                          <a:latin typeface="+mn-lt"/>
                          <a:ea typeface="+mn-ea"/>
                          <a:cs typeface="+mn-cs"/>
                        </a:rPr>
                        <a:t>- cu FPU integrat pe cip</a:t>
                      </a:r>
                      <a:br>
                        <a:rPr lang="it-IT"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it-IT" sz="1800" b="0" i="0" kern="1200" dirty="0" smtClean="0">
                          <a:solidFill>
                            <a:schemeClr val="tx1"/>
                          </a:solidFill>
                          <a:effectLst/>
                          <a:latin typeface="+mn-lt"/>
                          <a:ea typeface="+mn-ea"/>
                          <a:cs typeface="+mn-cs"/>
                        </a:rPr>
                        <a:t>- cache – incorporat</a:t>
                      </a:r>
                      <a:r>
                        <a:rPr lang="it-IT" dirty="0" smtClean="0"/>
                        <a:t> </a:t>
                      </a:r>
                      <a:endParaRPr lang="en-US" dirty="0"/>
                    </a:p>
                  </a:txBody>
                  <a:tcPr/>
                </a:tc>
                <a:extLst>
                  <a:ext uri="{0D108BD9-81ED-4DB2-BD59-A6C34878D82A}">
                    <a16:rowId xmlns:a16="http://schemas.microsoft.com/office/drawing/2014/main" xmlns="" val="2835652061"/>
                  </a:ext>
                </a:extLst>
              </a:tr>
              <a:tr h="370840">
                <a:tc>
                  <a:txBody>
                    <a:bodyPr/>
                    <a:lstStyle/>
                    <a:p>
                      <a:r>
                        <a:rPr lang="en-US" sz="1800" b="0" i="0" kern="1200" dirty="0" smtClean="0">
                          <a:solidFill>
                            <a:schemeClr val="tx1"/>
                          </a:solidFill>
                          <a:effectLst/>
                          <a:latin typeface="+mn-lt"/>
                          <a:ea typeface="+mn-ea"/>
                          <a:cs typeface="+mn-cs"/>
                        </a:rPr>
                        <a:t>1993</a:t>
                      </a:r>
                      <a:r>
                        <a:rPr lang="en-US" dirty="0" smtClean="0"/>
                        <a:t> </a:t>
                      </a:r>
                      <a:endParaRPr lang="en-US" dirty="0"/>
                    </a:p>
                  </a:txBody>
                  <a:tcPr/>
                </a:tc>
                <a:tc>
                  <a:txBody>
                    <a:bodyPr/>
                    <a:lstStyle/>
                    <a:p>
                      <a:r>
                        <a:rPr lang="it-IT" sz="1800" b="0" i="0" kern="1200" dirty="0" smtClean="0">
                          <a:solidFill>
                            <a:schemeClr val="tx1"/>
                          </a:solidFill>
                          <a:effectLst/>
                          <a:latin typeface="+mn-lt"/>
                          <a:ea typeface="+mn-ea"/>
                          <a:cs typeface="+mn-cs"/>
                        </a:rPr>
                        <a:t>- Pentium - frecventa 60 – 233 MHz</a:t>
                      </a:r>
                      <a:br>
                        <a:rPr lang="it-IT"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it-IT" sz="1800" b="0" i="0" kern="1200" dirty="0" smtClean="0">
                          <a:solidFill>
                            <a:schemeClr val="tx1"/>
                          </a:solidFill>
                          <a:effectLst/>
                          <a:latin typeface="+mn-lt"/>
                          <a:ea typeface="+mn-ea"/>
                          <a:cs typeface="+mn-cs"/>
                        </a:rPr>
                        <a:t>- 2 benzi de asamblare</a:t>
                      </a:r>
                      <a:br>
                        <a:rPr lang="it-IT"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it-IT" sz="1800" b="0" i="0" kern="1200" dirty="0" smtClean="0">
                          <a:solidFill>
                            <a:schemeClr val="tx1"/>
                          </a:solidFill>
                          <a:effectLst/>
                          <a:latin typeface="+mn-lt"/>
                          <a:ea typeface="+mn-ea"/>
                          <a:cs typeface="+mn-cs"/>
                        </a:rPr>
                        <a:t>- componenta MMX – unele modele mai noi</a:t>
                      </a:r>
                      <a:r>
                        <a:rPr lang="it-IT" dirty="0" smtClean="0"/>
                        <a:t> </a:t>
                      </a:r>
                      <a:endParaRPr lang="en-US" dirty="0"/>
                    </a:p>
                  </a:txBody>
                  <a:tcPr/>
                </a:tc>
                <a:extLst>
                  <a:ext uri="{0D108BD9-81ED-4DB2-BD59-A6C34878D82A}">
                    <a16:rowId xmlns:a16="http://schemas.microsoft.com/office/drawing/2014/main" xmlns="" val="2402678241"/>
                  </a:ext>
                </a:extLst>
              </a:tr>
              <a:tr h="370840">
                <a:tc>
                  <a:txBody>
                    <a:bodyPr/>
                    <a:lstStyle/>
                    <a:p>
                      <a:r>
                        <a:rPr lang="en-US" sz="1800" b="0" i="0" kern="1200" dirty="0" smtClean="0">
                          <a:solidFill>
                            <a:schemeClr val="tx1"/>
                          </a:solidFill>
                          <a:effectLst/>
                          <a:latin typeface="+mn-lt"/>
                          <a:ea typeface="+mn-ea"/>
                          <a:cs typeface="+mn-cs"/>
                        </a:rPr>
                        <a:t>1995</a:t>
                      </a:r>
                      <a:r>
                        <a:rPr lang="en-US" dirty="0" smtClean="0"/>
                        <a:t> </a:t>
                      </a:r>
                      <a:endParaRPr lang="en-US" dirty="0"/>
                    </a:p>
                  </a:txBody>
                  <a:tcPr/>
                </a:tc>
                <a:tc>
                  <a:txBody>
                    <a:bodyPr/>
                    <a:lstStyle/>
                    <a:p>
                      <a:r>
                        <a:rPr lang="it-IT" sz="1800" b="0" i="0" kern="1200" dirty="0" smtClean="0">
                          <a:solidFill>
                            <a:schemeClr val="tx1"/>
                          </a:solidFill>
                          <a:effectLst/>
                          <a:latin typeface="+mn-lt"/>
                          <a:ea typeface="+mn-ea"/>
                          <a:cs typeface="+mn-cs"/>
                        </a:rPr>
                        <a:t>- Pentium Pro - memorie intermediara pe 2 nivele incorporata</a:t>
                      </a:r>
                      <a:r>
                        <a:rPr lang="x-none" sz="1800" b="0" i="0" kern="1200" dirty="0" smtClean="0">
                          <a:solidFill>
                            <a:schemeClr val="tx1"/>
                          </a:solidFill>
                          <a:effectLst/>
                          <a:latin typeface="+mn-lt"/>
                          <a:ea typeface="+mn-ea"/>
                          <a:cs typeface="+mn-cs"/>
                        </a:rPr>
                        <a:t> </a:t>
                      </a:r>
                      <a:r>
                        <a:rPr lang="it-IT" sz="1800" b="0" i="0" kern="1200" dirty="0" smtClean="0">
                          <a:solidFill>
                            <a:schemeClr val="tx1"/>
                          </a:solidFill>
                          <a:effectLst/>
                          <a:latin typeface="+mn-lt"/>
                          <a:ea typeface="+mn-ea"/>
                          <a:cs typeface="+mn-cs"/>
                        </a:rPr>
                        <a:t>150 – 200 MHz</a:t>
                      </a:r>
                      <a:r>
                        <a:rPr lang="it-IT" dirty="0" smtClean="0"/>
                        <a:t> </a:t>
                      </a:r>
                      <a:endParaRPr lang="en-US" dirty="0"/>
                    </a:p>
                  </a:txBody>
                  <a:tcPr/>
                </a:tc>
                <a:extLst>
                  <a:ext uri="{0D108BD9-81ED-4DB2-BD59-A6C34878D82A}">
                    <a16:rowId xmlns:a16="http://schemas.microsoft.com/office/drawing/2014/main" xmlns="" val="2923201419"/>
                  </a:ext>
                </a:extLst>
              </a:tr>
            </a:tbl>
          </a:graphicData>
        </a:graphic>
      </p:graphicFrame>
    </p:spTree>
    <p:extLst>
      <p:ext uri="{BB962C8B-B14F-4D97-AF65-F5344CB8AC3E}">
        <p14:creationId xmlns:p14="http://schemas.microsoft.com/office/powerpoint/2010/main" val="1675522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3993017"/>
              </p:ext>
            </p:extLst>
          </p:nvPr>
        </p:nvGraphicFramePr>
        <p:xfrm>
          <a:off x="64654" y="100829"/>
          <a:ext cx="12025745" cy="4119880"/>
        </p:xfrm>
        <a:graphic>
          <a:graphicData uri="http://schemas.openxmlformats.org/drawingml/2006/table">
            <a:tbl>
              <a:tblPr firstRow="1" bandRow="1">
                <a:tableStyleId>{5940675A-B579-460E-94D1-54222C63F5DA}</a:tableStyleId>
              </a:tblPr>
              <a:tblGrid>
                <a:gridCol w="868219">
                  <a:extLst>
                    <a:ext uri="{9D8B030D-6E8A-4147-A177-3AD203B41FA5}">
                      <a16:colId xmlns:a16="http://schemas.microsoft.com/office/drawing/2014/main" xmlns="" val="1513949388"/>
                    </a:ext>
                  </a:extLst>
                </a:gridCol>
                <a:gridCol w="11157526">
                  <a:extLst>
                    <a:ext uri="{9D8B030D-6E8A-4147-A177-3AD203B41FA5}">
                      <a16:colId xmlns:a16="http://schemas.microsoft.com/office/drawing/2014/main" xmlns="" val="2859063557"/>
                    </a:ext>
                  </a:extLst>
                </a:gridCol>
              </a:tblGrid>
              <a:tr h="370840">
                <a:tc>
                  <a:txBody>
                    <a:bodyPr/>
                    <a:lstStyle/>
                    <a:p>
                      <a:r>
                        <a:rPr lang="en-US" sz="1800" b="0" i="0" kern="1200" dirty="0" smtClean="0">
                          <a:solidFill>
                            <a:schemeClr val="tx1"/>
                          </a:solidFill>
                          <a:effectLst/>
                          <a:latin typeface="+mn-lt"/>
                          <a:ea typeface="+mn-ea"/>
                          <a:cs typeface="+mn-cs"/>
                        </a:rPr>
                        <a:t>1997</a:t>
                      </a:r>
                      <a:r>
                        <a:rPr lang="en-US" dirty="0" smtClean="0"/>
                        <a:t> </a:t>
                      </a:r>
                      <a:endParaRPr lang="en-US" dirty="0"/>
                    </a:p>
                  </a:txBody>
                  <a:tcPr/>
                </a:tc>
                <a:tc>
                  <a:txBody>
                    <a:bodyPr/>
                    <a:lstStyle/>
                    <a:p>
                      <a:r>
                        <a:rPr lang="en-US" sz="1800" b="0" i="0" kern="1200" dirty="0" smtClean="0">
                          <a:solidFill>
                            <a:schemeClr val="tx1"/>
                          </a:solidFill>
                          <a:effectLst/>
                          <a:latin typeface="+mn-lt"/>
                          <a:ea typeface="+mn-ea"/>
                          <a:cs typeface="+mn-cs"/>
                        </a:rPr>
                        <a:t>- Pentium II - Pentium PRO+ MMX</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&gt;233 MHz → Celeron – </a:t>
                      </a:r>
                      <a:r>
                        <a:rPr lang="en-US" sz="1800" b="0" i="0" kern="1200" dirty="0" err="1" smtClean="0">
                          <a:solidFill>
                            <a:schemeClr val="tx1"/>
                          </a:solidFill>
                          <a:effectLst/>
                          <a:latin typeface="+mn-lt"/>
                          <a:ea typeface="+mn-ea"/>
                          <a:cs typeface="+mn-cs"/>
                        </a:rPr>
                        <a:t>performanta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scazuta</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Xeon – </a:t>
                      </a:r>
                      <a:r>
                        <a:rPr lang="en-US" sz="1800" b="0" i="0" kern="1200" dirty="0" err="1" smtClean="0">
                          <a:solidFill>
                            <a:schemeClr val="tx1"/>
                          </a:solidFill>
                          <a:effectLst/>
                          <a:latin typeface="+mn-lt"/>
                          <a:ea typeface="+mn-ea"/>
                          <a:cs typeface="+mn-cs"/>
                        </a:rPr>
                        <a:t>profesional</a:t>
                      </a:r>
                      <a:r>
                        <a:rPr lang="en-US" dirty="0" smtClean="0"/>
                        <a:t> </a:t>
                      </a:r>
                      <a:endParaRPr lang="en-US" dirty="0"/>
                    </a:p>
                  </a:txBody>
                  <a:tcPr/>
                </a:tc>
                <a:extLst>
                  <a:ext uri="{0D108BD9-81ED-4DB2-BD59-A6C34878D82A}">
                    <a16:rowId xmlns:a16="http://schemas.microsoft.com/office/drawing/2014/main" xmlns="" val="1801584055"/>
                  </a:ext>
                </a:extLst>
              </a:tr>
              <a:tr h="370840">
                <a:tc>
                  <a:txBody>
                    <a:bodyPr/>
                    <a:lstStyle/>
                    <a:p>
                      <a:r>
                        <a:rPr lang="en-US" sz="1800" b="0" i="0" kern="1200" dirty="0" smtClean="0">
                          <a:solidFill>
                            <a:schemeClr val="tx1"/>
                          </a:solidFill>
                          <a:effectLst/>
                          <a:latin typeface="+mn-lt"/>
                          <a:ea typeface="+mn-ea"/>
                          <a:cs typeface="+mn-cs"/>
                        </a:rPr>
                        <a:t>1999</a:t>
                      </a:r>
                      <a:r>
                        <a:rPr lang="en-US" dirty="0" smtClean="0"/>
                        <a:t> </a:t>
                      </a:r>
                      <a:endParaRPr lang="en-US" dirty="0"/>
                    </a:p>
                  </a:txBody>
                  <a:tcPr/>
                </a:tc>
                <a:tc>
                  <a:txBody>
                    <a:bodyPr/>
                    <a:lstStyle/>
                    <a:p>
                      <a:r>
                        <a:rPr lang="de-DE" sz="1800" b="0" i="0" kern="1200" dirty="0" smtClean="0">
                          <a:solidFill>
                            <a:schemeClr val="tx1"/>
                          </a:solidFill>
                          <a:effectLst/>
                          <a:latin typeface="+mn-lt"/>
                          <a:ea typeface="+mn-ea"/>
                          <a:cs typeface="+mn-cs"/>
                        </a:rPr>
                        <a:t>- Pentium III - 400 - 700 MHz</a:t>
                      </a:r>
                      <a:r>
                        <a:rPr lang="de-DE" dirty="0" smtClean="0"/>
                        <a:t> </a:t>
                      </a:r>
                      <a:endParaRPr lang="en-US" dirty="0"/>
                    </a:p>
                  </a:txBody>
                  <a:tcPr/>
                </a:tc>
                <a:extLst>
                  <a:ext uri="{0D108BD9-81ED-4DB2-BD59-A6C34878D82A}">
                    <a16:rowId xmlns:a16="http://schemas.microsoft.com/office/drawing/2014/main" xmlns="" val="2307798300"/>
                  </a:ext>
                </a:extLst>
              </a:tr>
              <a:tr h="370840">
                <a:tc>
                  <a:txBody>
                    <a:bodyPr/>
                    <a:lstStyle/>
                    <a:p>
                      <a:r>
                        <a:rPr lang="en-US" sz="1800" b="0" i="0" kern="1200" dirty="0" smtClean="0">
                          <a:solidFill>
                            <a:schemeClr val="tx1"/>
                          </a:solidFill>
                          <a:effectLst/>
                          <a:latin typeface="+mn-lt"/>
                          <a:ea typeface="+mn-ea"/>
                          <a:cs typeface="+mn-cs"/>
                        </a:rPr>
                        <a:t>2000</a:t>
                      </a:r>
                      <a:r>
                        <a:rPr lang="en-US" dirty="0" smtClean="0"/>
                        <a:t> </a:t>
                      </a:r>
                      <a:endParaRPr lang="en-US" dirty="0"/>
                    </a:p>
                  </a:txBody>
                  <a:tcPr/>
                </a:tc>
                <a:tc>
                  <a:txBody>
                    <a:bodyPr/>
                    <a:lstStyle/>
                    <a:p>
                      <a:r>
                        <a:rPr lang="en-US" sz="1800" b="0" i="0" kern="1200" dirty="0" smtClean="0">
                          <a:solidFill>
                            <a:schemeClr val="tx1"/>
                          </a:solidFill>
                          <a:effectLst/>
                          <a:latin typeface="+mn-lt"/>
                          <a:ea typeface="+mn-ea"/>
                          <a:cs typeface="+mn-cs"/>
                        </a:rPr>
                        <a:t>- Pentium IV (Itanium)</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frecventa</a:t>
                      </a:r>
                      <a:r>
                        <a:rPr lang="en-US" sz="1800" b="0" i="0" kern="1200" dirty="0" smtClean="0">
                          <a:solidFill>
                            <a:schemeClr val="tx1"/>
                          </a:solidFill>
                          <a:effectLst/>
                          <a:latin typeface="+mn-lt"/>
                          <a:ea typeface="+mn-ea"/>
                          <a:cs typeface="+mn-cs"/>
                        </a:rPr>
                        <a:t> &gt; 1,4 GHz</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arhitectura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Netburst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suport</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pentru</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Internetul</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vizual</a:t>
                      </a:r>
                      <a:r>
                        <a:rPr lang="en-US" sz="1800" b="0" i="0" kern="1200" dirty="0" smtClean="0">
                          <a:solidFill>
                            <a:schemeClr val="tx1"/>
                          </a:solidFill>
                          <a:effectLst/>
                          <a:latin typeface="+mn-lt"/>
                          <a:ea typeface="+mn-ea"/>
                          <a:cs typeface="+mn-cs"/>
                        </a:rPr>
                        <a:t>)</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ALU – se </a:t>
                      </a:r>
                      <a:r>
                        <a:rPr lang="en-US" sz="1800" b="0" i="0" kern="1200" dirty="0" err="1" smtClean="0">
                          <a:solidFill>
                            <a:schemeClr val="tx1"/>
                          </a:solidFill>
                          <a:effectLst/>
                          <a:latin typeface="+mn-lt"/>
                          <a:ea typeface="+mn-ea"/>
                          <a:cs typeface="+mn-cs"/>
                        </a:rPr>
                        <a:t>numeste</a:t>
                      </a:r>
                      <a:r>
                        <a:rPr lang="en-US" sz="1800" b="0" i="0" kern="1200" dirty="0" smtClean="0">
                          <a:solidFill>
                            <a:schemeClr val="tx1"/>
                          </a:solidFill>
                          <a:effectLst/>
                          <a:latin typeface="+mn-lt"/>
                          <a:ea typeface="+mn-ea"/>
                          <a:cs typeface="+mn-cs"/>
                        </a:rPr>
                        <a:t> Rapid Execution Engine</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se </a:t>
                      </a:r>
                      <a:r>
                        <a:rPr lang="en-US" sz="1800" b="0" i="0" kern="1200" dirty="0" err="1" smtClean="0">
                          <a:solidFill>
                            <a:schemeClr val="tx1"/>
                          </a:solidFill>
                          <a:effectLst/>
                          <a:latin typeface="+mn-lt"/>
                          <a:ea typeface="+mn-ea"/>
                          <a:cs typeface="+mn-cs"/>
                        </a:rPr>
                        <a:t>prelucreaza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comenzi</a:t>
                      </a:r>
                      <a:r>
                        <a:rPr lang="en-US" sz="1800" b="0" i="0" kern="1200" dirty="0" smtClean="0">
                          <a:solidFill>
                            <a:schemeClr val="tx1"/>
                          </a:solidFill>
                          <a:effectLst/>
                          <a:latin typeface="+mn-lt"/>
                          <a:ea typeface="+mn-ea"/>
                          <a:cs typeface="+mn-cs"/>
                        </a:rPr>
                        <a:t> la </a:t>
                      </a:r>
                      <a:r>
                        <a:rPr lang="en-US" sz="1800" b="0" i="0" kern="1200" dirty="0" err="1" smtClean="0">
                          <a:solidFill>
                            <a:schemeClr val="tx1"/>
                          </a:solidFill>
                          <a:effectLst/>
                          <a:latin typeface="+mn-lt"/>
                          <a:ea typeface="+mn-ea"/>
                          <a:cs typeface="+mn-cs"/>
                        </a:rPr>
                        <a:t>jumatate</a:t>
                      </a:r>
                      <a:r>
                        <a:rPr lang="en-US" sz="1800" b="0" i="0" kern="1200" dirty="0" smtClean="0">
                          <a:solidFill>
                            <a:schemeClr val="tx1"/>
                          </a:solidFill>
                          <a:effectLst/>
                          <a:latin typeface="+mn-lt"/>
                          <a:ea typeface="+mn-ea"/>
                          <a:cs typeface="+mn-cs"/>
                        </a:rPr>
                        <a:t> de </a:t>
                      </a:r>
                      <a:r>
                        <a:rPr lang="en-US" sz="1800" b="0" i="0" kern="1200" dirty="0" err="1" smtClean="0">
                          <a:solidFill>
                            <a:schemeClr val="tx1"/>
                          </a:solidFill>
                          <a:effectLst/>
                          <a:latin typeface="+mn-lt"/>
                          <a:ea typeface="+mn-ea"/>
                          <a:cs typeface="+mn-cs"/>
                        </a:rPr>
                        <a:t>ciclu</a:t>
                      </a:r>
                      <a:r>
                        <a:rPr lang="en-US" sz="1800" b="0" i="0" kern="1200" dirty="0" smtClean="0">
                          <a:solidFill>
                            <a:schemeClr val="tx1"/>
                          </a:solidFill>
                          <a:effectLst/>
                          <a:latin typeface="+mn-lt"/>
                          <a:ea typeface="+mn-ea"/>
                          <a:cs typeface="+mn-cs"/>
                        </a:rPr>
                        <a:t> de tact</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Pentium IV la 1,4 GHz = 3x </a:t>
                      </a:r>
                      <a:r>
                        <a:rPr lang="en-US" sz="1800" b="0" i="0" kern="1200" dirty="0" err="1" smtClean="0">
                          <a:solidFill>
                            <a:schemeClr val="tx1"/>
                          </a:solidFill>
                          <a:effectLst/>
                          <a:latin typeface="+mn-lt"/>
                          <a:ea typeface="+mn-ea"/>
                          <a:cs typeface="+mn-cs"/>
                        </a:rPr>
                        <a:t>mai</a:t>
                      </a:r>
                      <a:r>
                        <a:rPr lang="en-US" sz="1800" b="0" i="0" kern="1200" dirty="0" smtClean="0">
                          <a:solidFill>
                            <a:schemeClr val="tx1"/>
                          </a:solidFill>
                          <a:effectLst/>
                          <a:latin typeface="+mn-lt"/>
                          <a:ea typeface="+mn-ea"/>
                          <a:cs typeface="+mn-cs"/>
                        </a:rPr>
                        <a:t> rapid la Pentium III la 1000 MHz = 7% </a:t>
                      </a:r>
                      <a:r>
                        <a:rPr lang="en-US" sz="1800" b="0" i="0" kern="1200" dirty="0" err="1" smtClean="0">
                          <a:solidFill>
                            <a:schemeClr val="tx1"/>
                          </a:solidFill>
                          <a:effectLst/>
                          <a:latin typeface="+mn-lt"/>
                          <a:ea typeface="+mn-ea"/>
                          <a:cs typeface="+mn-cs"/>
                        </a:rPr>
                        <a:t>mai</a:t>
                      </a:r>
                      <a:r>
                        <a:rPr lang="en-US" sz="1800" b="0" i="0" kern="1200" dirty="0" smtClean="0">
                          <a:solidFill>
                            <a:schemeClr val="tx1"/>
                          </a:solidFill>
                          <a:effectLst/>
                          <a:latin typeface="+mn-lt"/>
                          <a:ea typeface="+mn-ea"/>
                          <a:cs typeface="+mn-cs"/>
                        </a:rPr>
                        <a:t> rapid</a:t>
                      </a: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ca Pentium III la 1400 MHz (29 </a:t>
                      </a:r>
                      <a:r>
                        <a:rPr lang="en-US" sz="1800" b="0" i="0" kern="1200" dirty="0" err="1" smtClean="0">
                          <a:solidFill>
                            <a:schemeClr val="tx1"/>
                          </a:solidFill>
                          <a:effectLst/>
                          <a:latin typeface="+mn-lt"/>
                          <a:ea typeface="+mn-ea"/>
                          <a:cs typeface="+mn-cs"/>
                        </a:rPr>
                        <a:t>milioane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tranzistori</a:t>
                      </a:r>
                      <a:r>
                        <a:rPr lang="en-US" sz="1800" b="0" i="0" kern="1200" dirty="0" smtClean="0">
                          <a:solidFill>
                            <a:schemeClr val="tx1"/>
                          </a:solidFill>
                          <a:effectLst/>
                          <a:latin typeface="+mn-lt"/>
                          <a:ea typeface="+mn-ea"/>
                          <a:cs typeface="+mn-cs"/>
                        </a:rPr>
                        <a:t>)</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- 42 </a:t>
                      </a:r>
                      <a:r>
                        <a:rPr lang="en-US" sz="1800" b="0" i="0" kern="1200" dirty="0" err="1" smtClean="0">
                          <a:solidFill>
                            <a:schemeClr val="tx1"/>
                          </a:solidFill>
                          <a:effectLst/>
                          <a:latin typeface="+mn-lt"/>
                          <a:ea typeface="+mn-ea"/>
                          <a:cs typeface="+mn-cs"/>
                        </a:rPr>
                        <a:t>milioane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tranzistori</a:t>
                      </a:r>
                      <a:r>
                        <a:rPr lang="en-US" sz="1800" b="0" i="0" kern="1200" dirty="0" smtClean="0">
                          <a:solidFill>
                            <a:schemeClr val="tx1"/>
                          </a:solidFill>
                          <a:effectLst/>
                          <a:latin typeface="+mn-lt"/>
                          <a:ea typeface="+mn-ea"/>
                          <a:cs typeface="+mn-cs"/>
                        </a:rPr>
                        <a:t/>
                      </a:r>
                      <a:br>
                        <a:rPr lang="en-US" sz="1800" b="0" i="0" kern="1200" dirty="0" smtClean="0">
                          <a:solidFill>
                            <a:schemeClr val="tx1"/>
                          </a:solidFill>
                          <a:effectLst/>
                          <a:latin typeface="+mn-lt"/>
                          <a:ea typeface="+mn-ea"/>
                          <a:cs typeface="+mn-cs"/>
                        </a:rPr>
                      </a:br>
                      <a:r>
                        <a:rPr lang="en-US" sz="1800" b="0" i="0" kern="1200" dirty="0" smtClean="0">
                          <a:solidFill>
                            <a:schemeClr val="tx1"/>
                          </a:solidFill>
                          <a:effectLst/>
                          <a:latin typeface="+mn-lt"/>
                          <a:ea typeface="+mn-ea"/>
                          <a:cs typeface="+mn-cs"/>
                        </a:rPr>
                        <a:t>- support Internet → </a:t>
                      </a:r>
                      <a:r>
                        <a:rPr lang="en-US" sz="1800" b="0" i="0" kern="1200" dirty="0" err="1" smtClean="0">
                          <a:solidFill>
                            <a:schemeClr val="tx1"/>
                          </a:solidFill>
                          <a:effectLst/>
                          <a:latin typeface="+mn-lt"/>
                          <a:ea typeface="+mn-ea"/>
                          <a:cs typeface="+mn-cs"/>
                        </a:rPr>
                        <a:t>schimburi</a:t>
                      </a:r>
                      <a:r>
                        <a:rPr lang="en-US" sz="1800" b="0" i="0" kern="1200" dirty="0" smtClean="0">
                          <a:solidFill>
                            <a:schemeClr val="tx1"/>
                          </a:solidFill>
                          <a:effectLst/>
                          <a:latin typeface="+mn-lt"/>
                          <a:ea typeface="+mn-ea"/>
                          <a:cs typeface="+mn-cs"/>
                        </a:rPr>
                        <a:t> de date direct </a:t>
                      </a:r>
                      <a:r>
                        <a:rPr lang="en-US" sz="1800" b="0" i="0" kern="1200" dirty="0" err="1" smtClean="0">
                          <a:solidFill>
                            <a:schemeClr val="tx1"/>
                          </a:solidFill>
                          <a:effectLst/>
                          <a:latin typeface="+mn-lt"/>
                          <a:ea typeface="+mn-ea"/>
                          <a:cs typeface="+mn-cs"/>
                        </a:rPr>
                        <a:t>intre</a:t>
                      </a:r>
                      <a:r>
                        <a:rPr lang="en-US" sz="1800" b="0" i="0" kern="1200" dirty="0" smtClean="0">
                          <a:solidFill>
                            <a:schemeClr val="tx1"/>
                          </a:solidFill>
                          <a:effectLst/>
                          <a:latin typeface="+mn-lt"/>
                          <a:ea typeface="+mn-ea"/>
                          <a:cs typeface="+mn-cs"/>
                        </a:rPr>
                        <a:t> PC- </a:t>
                      </a:r>
                      <a:r>
                        <a:rPr lang="en-US" sz="1800" b="0" i="0" kern="1200" dirty="0" err="1" smtClean="0">
                          <a:solidFill>
                            <a:schemeClr val="tx1"/>
                          </a:solidFill>
                          <a:effectLst/>
                          <a:latin typeface="+mn-lt"/>
                          <a:ea typeface="+mn-ea"/>
                          <a:cs typeface="+mn-cs"/>
                        </a:rPr>
                        <a:t>urile</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utlizatorului</a:t>
                      </a:r>
                      <a:r>
                        <a:rPr lang="en-US" sz="1800" b="0" i="0" kern="1200" dirty="0" smtClean="0">
                          <a:solidFill>
                            <a:schemeClr val="tx1"/>
                          </a:solidFill>
                          <a:effectLst/>
                          <a:latin typeface="+mn-lt"/>
                          <a:ea typeface="+mn-ea"/>
                          <a:cs typeface="+mn-cs"/>
                        </a:rPr>
                        <a:t> Internet</a:t>
                      </a:r>
                      <a:br>
                        <a:rPr lang="en-US" sz="1800" b="0" i="0" kern="1200" dirty="0" smtClean="0">
                          <a:solidFill>
                            <a:schemeClr val="tx1"/>
                          </a:solidFill>
                          <a:effectLst/>
                          <a:latin typeface="+mn-lt"/>
                          <a:ea typeface="+mn-ea"/>
                          <a:cs typeface="+mn-cs"/>
                        </a:rPr>
                      </a:br>
                      <a:r>
                        <a:rPr lang="x-none" sz="1800" b="0" i="0" kern="1200" dirty="0" smtClean="0">
                          <a:solidFill>
                            <a:schemeClr val="tx1"/>
                          </a:solidFill>
                          <a:effectLst/>
                          <a:latin typeface="+mn-lt"/>
                          <a:ea typeface="+mn-ea"/>
                          <a:cs typeface="+mn-cs"/>
                        </a:rPr>
                        <a:t>                                </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strategia</a:t>
                      </a:r>
                      <a:r>
                        <a:rPr lang="en-US" sz="1800" b="0" i="0" kern="1200" dirty="0" smtClean="0">
                          <a:solidFill>
                            <a:schemeClr val="tx1"/>
                          </a:solidFill>
                          <a:effectLst/>
                          <a:latin typeface="+mn-lt"/>
                          <a:ea typeface="+mn-ea"/>
                          <a:cs typeface="+mn-cs"/>
                        </a:rPr>
                        <a:t> </a:t>
                      </a:r>
                      <a:r>
                        <a:rPr lang="en-US" sz="1800" b="0" i="0" kern="1200" dirty="0" err="1" smtClean="0">
                          <a:solidFill>
                            <a:schemeClr val="tx1"/>
                          </a:solidFill>
                          <a:effectLst/>
                          <a:latin typeface="+mn-lt"/>
                          <a:ea typeface="+mn-ea"/>
                          <a:cs typeface="+mn-cs"/>
                        </a:rPr>
                        <a:t>Nepster</a:t>
                      </a:r>
                      <a:r>
                        <a:rPr lang="en-US" dirty="0" smtClean="0"/>
                        <a:t> </a:t>
                      </a:r>
                      <a:endParaRPr lang="en-US" dirty="0"/>
                    </a:p>
                  </a:txBody>
                  <a:tcPr/>
                </a:tc>
                <a:extLst>
                  <a:ext uri="{0D108BD9-81ED-4DB2-BD59-A6C34878D82A}">
                    <a16:rowId xmlns:a16="http://schemas.microsoft.com/office/drawing/2014/main" xmlns="" val="2627481702"/>
                  </a:ext>
                </a:extLst>
              </a:tr>
            </a:tbl>
          </a:graphicData>
        </a:graphic>
      </p:graphicFrame>
    </p:spTree>
    <p:extLst>
      <p:ext uri="{BB962C8B-B14F-4D97-AF65-F5344CB8AC3E}">
        <p14:creationId xmlns:p14="http://schemas.microsoft.com/office/powerpoint/2010/main" val="4074958647"/>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10206</TotalTime>
  <Words>1815</Words>
  <Application>Microsoft Office PowerPoint</Application>
  <PresentationFormat>Произвольный</PresentationFormat>
  <Paragraphs>460</Paragraphs>
  <Slides>37</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37</vt:i4>
      </vt:variant>
    </vt:vector>
  </HeadingPairs>
  <TitlesOfParts>
    <vt:vector size="38" baseType="lpstr">
      <vt:lpstr>Office Theme</vt:lpstr>
      <vt:lpstr>Arhitectura Calculatoarelor  T.5 –Procesorul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Circuite și Dispozitive Electronice  L.1 – Introducere </dc:title>
  <dc:creator>Пользователь Windows</dc:creator>
  <cp:lastModifiedBy>Asus</cp:lastModifiedBy>
  <cp:revision>442</cp:revision>
  <dcterms:created xsi:type="dcterms:W3CDTF">2020-08-28T11:28:42Z</dcterms:created>
  <dcterms:modified xsi:type="dcterms:W3CDTF">2022-02-06T20:34:37Z</dcterms:modified>
</cp:coreProperties>
</file>