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4" r:id="rId5"/>
    <p:sldId id="276" r:id="rId6"/>
    <p:sldId id="277" r:id="rId7"/>
    <p:sldId id="278" r:id="rId8"/>
    <p:sldId id="258" r:id="rId9"/>
    <p:sldId id="259" r:id="rId10"/>
    <p:sldId id="280" r:id="rId11"/>
    <p:sldId id="281" r:id="rId12"/>
    <p:sldId id="260" r:id="rId13"/>
    <p:sldId id="282" r:id="rId14"/>
    <p:sldId id="283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4660"/>
  </p:normalViewPr>
  <p:slideViewPr>
    <p:cSldViewPr>
      <p:cViewPr varScale="1">
        <p:scale>
          <a:sx n="71" d="100"/>
          <a:sy n="71" d="100"/>
        </p:scale>
        <p:origin x="78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5A26E8F-0A29-2D73-FA6D-9755C1458E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3322552-EFB4-EBA7-850A-E318154ABB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A1B93AE-7F3B-9AD1-A58B-48C8B24FAE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D7D3010-1A1E-EFB1-05BB-E5DF920783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CFF64D8-5F3F-039A-6660-DD3E4741B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EDCD7-ED84-464F-8199-F67E42EA4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959A5C-E72E-9915-A4D6-720F3430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EC274F8-4B07-B7CA-A29F-585436A6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F14C4DC-5C04-FFAF-DC7B-E609D357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28FB2D0-4034-0B98-6154-808DFEF5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DD6F7-403F-5D9D-E6E4-C42C8A1D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F00B-47A7-417C-B28E-362725A79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6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0BFF682-87CE-C122-045D-A6BBF745D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36AEEF2-F786-56C4-3378-2CE03280C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CB965A5-6DBB-3B76-D074-FBEA6745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084893-2C18-6453-4C6C-E5791B7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622F527-6A91-91E5-EA3F-B9A89379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C50B-6B96-4F39-840E-6572DA016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8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042DFB-34AE-D67E-0F1C-B9FE089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58E953-9E4B-EB00-5A6B-1F74F6A7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0800EBA-380F-D353-9271-46CC7EAD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F33EF6-3573-C170-A9A9-2E5AB35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B5E4921-4E39-AC39-0E4C-9DAA3A77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A4A7-D508-40C5-BA26-07B296098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EBDB38-3CF5-D525-0CCD-781F7E0C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7E6E99-048F-96B7-B530-53ECB52C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03B6314-534A-DE7A-5AE2-B553316B5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DE28625-DA50-F2C6-D0EC-E70789AB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3DF993C-BD49-8CC6-5202-AEBA7B58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0AB6B9B-EFB9-AE56-0F8F-E45E8FC7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6A37-5B0B-4D92-997C-E921FCB58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3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AF06AF-0B0C-A350-AEE0-77F163D4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7F98998-ACA8-10FD-E1DF-734CF437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32E1ECE-899D-08B8-10D5-5E9124FE8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47DC235-4ABC-1131-3502-B66B5053C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EAD615F-1A08-5F7A-7AB8-26BB1EC2F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6A6C2C9A-A047-E368-D06C-A799B8BF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36F800E-04D9-643C-BA1F-ED76005A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B2A404E-1BE6-2B63-3C0C-B0EC7B9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1F63-D343-4FD8-A951-4AFFE7C82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899CC9-A9C7-056A-5A51-FE17A9FC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FD5AC7A-71A4-4886-29C1-BEA389EA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16FC0A-2A26-9189-C85C-F5A4B71E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104A71D-D0D0-4798-5943-C332101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8744-CCF5-4050-B957-6DC2F848E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5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A39EC3D-9A06-AD85-4FCD-ABA662AE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980E98E0-D40B-94E9-2E29-3EC4A3CB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46222AF-CB4D-4E11-6230-AF70CCD8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18EBC-5B11-42DB-8D82-C8F9453C7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2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20EC66-AAFE-9EBF-1DE8-47A79EF4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DA53BC-34C5-31E1-6BE0-471CB29D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1AA858D-ABB9-DF46-B5A5-125E59CB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0887940-874E-E769-81BB-2565B8FE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75424B1-D341-CF14-9630-63D7293B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96181E-5CC6-DCC5-1D9B-ED44173E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399A9-91B5-4064-8752-D18E4EDD8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A560DF-C4E6-FF7D-A2C1-9CA8BD51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18EABFF-A966-3F9B-376F-AF2002FAF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11D0C50-3E29-EEA0-253E-E4E83097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4F4353C-79C2-8968-DD39-68FE964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DE826EE-A44A-C494-650D-91064DAD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2AD6FF-CD24-1980-B0B1-9288FABD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B5A24-CA67-4754-9B12-E1EB0AD92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33CC3B-8879-E2E2-F0D2-5A66222F8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66DED8-EBD4-C2DD-8D76-C21AD4646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F938BD-1E1D-8201-9E7E-6943504CE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C973BF-B738-2792-AD06-1C458C0C50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2D66EE-0704-A764-A7C5-A723F95AEF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D5F1F1-C029-4221-9A70-CEBA66A76F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262803-05AD-A4FA-44CC-661D89DA4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447800"/>
            <a:ext cx="8610600" cy="1016000"/>
          </a:xfrm>
        </p:spPr>
        <p:txBody>
          <a:bodyPr/>
          <a:lstStyle/>
          <a:p>
            <a:r>
              <a:rPr lang="ro-RO" altLang="en-US" b="1"/>
              <a:t>Tema </a:t>
            </a:r>
            <a:r>
              <a:rPr lang="ro-RO"/>
              <a:t>Metrologia medicinala</a:t>
            </a:r>
            <a:endParaRPr lang="en-US" altLang="en-US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E34CD9-DC25-7A3F-E326-F58C1915C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57150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F0738A5-591A-4FC5-ADE9-E481A4D9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143000"/>
          </a:xfrm>
        </p:spPr>
        <p:txBody>
          <a:bodyPr/>
          <a:lstStyle/>
          <a:p>
            <a:r>
              <a:rPr lang="ro-RO" sz="3200" b="1" dirty="0"/>
              <a:t>R</a:t>
            </a:r>
            <a:r>
              <a:rPr lang="en-US" sz="3200" b="1" dirty="0" err="1"/>
              <a:t>epresentation</a:t>
            </a:r>
            <a:r>
              <a:rPr lang="en-US" sz="3200" b="1" dirty="0"/>
              <a:t> of nanomaterial size in comparison to other biological molecules.</a:t>
            </a:r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6519F9BF-7CD5-9AA6-AE96-48355E03A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37" y="1600200"/>
            <a:ext cx="8534400" cy="51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6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C1D2615-1DEE-306D-189E-B5F411B5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b="1" dirty="0"/>
              <a:t>Schematic representation of the main areas of </a:t>
            </a:r>
            <a:r>
              <a:rPr lang="ro-RO" sz="2400" b="1" dirty="0"/>
              <a:t>NP</a:t>
            </a:r>
            <a:r>
              <a:rPr lang="en-US" sz="2400" b="1" dirty="0"/>
              <a:t> translocation and accumulation after administration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652EC3-F87B-416E-B54B-A8B0862D34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34" y="1951038"/>
            <a:ext cx="503513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3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1771"/>
            <a:ext cx="6400800" cy="5769953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4677AA45-BDD4-1796-74EB-0504EB1E0C1C}"/>
              </a:ext>
            </a:extLst>
          </p:cNvPr>
          <p:cNvSpPr txBox="1"/>
          <p:nvPr/>
        </p:nvSpPr>
        <p:spPr>
          <a:xfrm>
            <a:off x="17929" y="5934670"/>
            <a:ext cx="9126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Soares S, Sousa J, Pais A and</a:t>
            </a:r>
            <a:r>
              <a:rPr lang="ro-RO" dirty="0"/>
              <a:t> </a:t>
            </a:r>
            <a:r>
              <a:rPr lang="en-US" dirty="0"/>
              <a:t>Vitorino C (2018) Nanomedicine:</a:t>
            </a:r>
          </a:p>
          <a:p>
            <a:r>
              <a:rPr lang="en-US" dirty="0"/>
              <a:t>Principles, Properties, and Regulatory</a:t>
            </a:r>
            <a:r>
              <a:rPr lang="ro-RO" dirty="0"/>
              <a:t> </a:t>
            </a:r>
            <a:r>
              <a:rPr lang="en-US" dirty="0"/>
              <a:t>Issues. Front. Chem. 6:360.</a:t>
            </a:r>
          </a:p>
          <a:p>
            <a:r>
              <a:rPr lang="en-US" dirty="0" err="1"/>
              <a:t>doi</a:t>
            </a:r>
            <a:r>
              <a:rPr lang="en-US" dirty="0"/>
              <a:t>: 10.3389/fchem.2018.00360</a:t>
            </a:r>
          </a:p>
        </p:txBody>
      </p:sp>
    </p:spTree>
    <p:extLst>
      <p:ext uri="{BB962C8B-B14F-4D97-AF65-F5344CB8AC3E}">
        <p14:creationId xmlns:p14="http://schemas.microsoft.com/office/powerpoint/2010/main" val="2543937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368D7C1-FAB0-5067-5DE4-7EDE46B4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228600"/>
            <a:ext cx="4572000" cy="1143000"/>
          </a:xfrm>
        </p:spPr>
        <p:txBody>
          <a:bodyPr/>
          <a:lstStyle/>
          <a:p>
            <a:r>
              <a:rPr lang="ro-RO" sz="3200" b="1" dirty="0"/>
              <a:t>A</a:t>
            </a:r>
            <a:r>
              <a:rPr lang="en-US" sz="3200" b="1" dirty="0" err="1"/>
              <a:t>pproval</a:t>
            </a:r>
            <a:r>
              <a:rPr lang="en-US" sz="3200" b="1" dirty="0"/>
              <a:t> process for small drug molecules</a:t>
            </a:r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D5F3C2B2-10F8-DCAF-27DF-7460B8202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59" y="70396"/>
            <a:ext cx="4136889" cy="67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3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74F53DA-CDB4-4D84-1B81-1A5BCEAC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5C080F-33E4-EC70-4006-1B90791E1B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0" y="8965"/>
            <a:ext cx="886775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B5DF6744-FC4C-F116-F182-4AE071626D7D}"/>
              </a:ext>
            </a:extLst>
          </p:cNvPr>
          <p:cNvSpPr txBox="1"/>
          <p:nvPr/>
        </p:nvSpPr>
        <p:spPr>
          <a:xfrm>
            <a:off x="1295400" y="5943600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/>
              <a:t>T</a:t>
            </a:r>
            <a:r>
              <a:rPr lang="en-US" b="1" dirty="0"/>
              <a:t>he major challenges faced in the regulation of nanomaterials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9E0396BC-7485-6956-F720-9CFF3A1D7BCF}"/>
              </a:ext>
            </a:extLst>
          </p:cNvPr>
          <p:cNvSpPr txBox="1"/>
          <p:nvPr/>
        </p:nvSpPr>
        <p:spPr>
          <a:xfrm>
            <a:off x="419100" y="6444734"/>
            <a:ext cx="8586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DOI: 10.1039/D0BM00558D (Review Article) </a:t>
            </a:r>
            <a:r>
              <a:rPr lang="en-US" dirty="0" err="1"/>
              <a:t>Biomater</a:t>
            </a:r>
            <a:r>
              <a:rPr lang="en-US" dirty="0"/>
              <a:t>. Sci., 2020, 8, 4653-4664</a:t>
            </a:r>
          </a:p>
        </p:txBody>
      </p:sp>
    </p:spTree>
    <p:extLst>
      <p:ext uri="{BB962C8B-B14F-4D97-AF65-F5344CB8AC3E}">
        <p14:creationId xmlns:p14="http://schemas.microsoft.com/office/powerpoint/2010/main" val="234195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CHALLENGES IN PHARMACEUTICAL</a:t>
            </a:r>
            <a:br>
              <a:rPr lang="en-US" sz="3200" dirty="0"/>
            </a:br>
            <a:r>
              <a:rPr lang="en-US" sz="3200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/>
              <a:t>Physicochemical characterization:</a:t>
            </a:r>
          </a:p>
          <a:p>
            <a:r>
              <a:rPr lang="ro-RO" dirty="0"/>
              <a:t>Counting methods</a:t>
            </a:r>
          </a:p>
          <a:p>
            <a:r>
              <a:rPr lang="ro-RO" dirty="0"/>
              <a:t>Fractionation methods</a:t>
            </a:r>
          </a:p>
          <a:p>
            <a:r>
              <a:rPr lang="ro-RO" dirty="0"/>
              <a:t>Ensemble methods</a:t>
            </a:r>
          </a:p>
          <a:p>
            <a:r>
              <a:rPr lang="ro-RO" dirty="0"/>
              <a:t>Integral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4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Counting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Metodele microscopiei (TEM, high resolution TEM, SEM, cryoSEM, AFM, Particle Tecking Analysis)</a:t>
            </a:r>
          </a:p>
          <a:p>
            <a:r>
              <a:rPr lang="ro-RO" dirty="0"/>
              <a:t>Dezavantaje: vacuum înalt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67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Fractionation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/>
              <a:t>Involve 2 steps of sample treatment: </a:t>
            </a:r>
          </a:p>
          <a:p>
            <a:pPr marL="0" indent="0">
              <a:buNone/>
            </a:pPr>
            <a:r>
              <a:rPr lang="ro-RO" i="1" dirty="0"/>
              <a:t>Separation of the particles into a monodisperse fraction</a:t>
            </a:r>
          </a:p>
          <a:p>
            <a:pPr marL="0" indent="0">
              <a:buNone/>
            </a:pPr>
            <a:r>
              <a:rPr lang="ro-RO" i="1" dirty="0"/>
              <a:t>Detection of each fraction</a:t>
            </a:r>
          </a:p>
          <a:p>
            <a:pPr marL="0" indent="0">
              <a:buNone/>
            </a:pPr>
            <a:r>
              <a:rPr lang="ro-RO" b="1" dirty="0"/>
              <a:t>Metods:</a:t>
            </a:r>
          </a:p>
          <a:p>
            <a:pPr marL="0" indent="0">
              <a:buNone/>
            </a:pPr>
            <a:r>
              <a:rPr lang="ro-RO" sz="2000" dirty="0"/>
              <a:t>Field flow fractionation (FFF)</a:t>
            </a:r>
          </a:p>
          <a:p>
            <a:pPr marL="0" indent="0">
              <a:buNone/>
            </a:pPr>
            <a:r>
              <a:rPr lang="ro-RO" sz="2000" dirty="0"/>
              <a:t>Analytical centrigugation</a:t>
            </a:r>
          </a:p>
          <a:p>
            <a:pPr marL="0" indent="0">
              <a:buNone/>
            </a:pPr>
            <a:r>
              <a:rPr lang="ro-RO" sz="2000" dirty="0"/>
              <a:t>Differential electrical mobility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2270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Ensemble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525962"/>
          </a:xfrm>
        </p:spPr>
        <p:txBody>
          <a:bodyPr/>
          <a:lstStyle/>
          <a:p>
            <a:r>
              <a:rPr lang="ro-RO" dirty="0"/>
              <a:t>Ensemble methods allow the report of intensity-weighted particle sizes</a:t>
            </a:r>
          </a:p>
          <a:p>
            <a:r>
              <a:rPr lang="ro-RO" dirty="0"/>
              <a:t>The variation of the measured signal over time give the size distribution of the particles extracted from a combined signal.</a:t>
            </a:r>
          </a:p>
          <a:p>
            <a:pPr marL="0" indent="0">
              <a:buNone/>
            </a:pPr>
            <a:r>
              <a:rPr lang="ro-RO" dirty="0"/>
              <a:t>Metods: </a:t>
            </a:r>
          </a:p>
          <a:p>
            <a:r>
              <a:rPr lang="ro-RO" sz="2000" dirty="0"/>
              <a:t>Dynamic Light Scattering DLS;</a:t>
            </a:r>
          </a:p>
          <a:p>
            <a:r>
              <a:rPr lang="ro-RO" sz="2000" dirty="0"/>
              <a:t>Small-angle X-ray Scattering (SAXS)</a:t>
            </a:r>
          </a:p>
          <a:p>
            <a:r>
              <a:rPr lang="ro-RO" sz="2000" dirty="0"/>
              <a:t>XRD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590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Integral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2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Integral methods only measure an integral property of the particle and used to determine the specific surface area</a:t>
            </a:r>
          </a:p>
          <a:p>
            <a:pPr marL="0" indent="0">
              <a:buNone/>
            </a:pPr>
            <a:r>
              <a:rPr lang="ro-RO" dirty="0"/>
              <a:t>Method:</a:t>
            </a:r>
          </a:p>
          <a:p>
            <a:r>
              <a:rPr lang="ro-RO" sz="2000" dirty="0"/>
              <a:t>Brunauer Emmet Teller  is the principal method used and is based on the adsorption of inert gas on the surface of the nanomaterial</a:t>
            </a:r>
          </a:p>
          <a:p>
            <a:r>
              <a:rPr lang="ro-RO" sz="2000" dirty="0"/>
              <a:t>Electrophoretic light scattering (ELS) used to determine Zeta potential – parameter related to the overall charge a particle aquires in a particular medium. ELS measures the electrophoretic mobility of NP in dispersion, based on the principle of electrophoresis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61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Aplicarea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scopuri</a:t>
            </a:r>
            <a:r>
              <a:rPr lang="en-US" sz="2000" dirty="0"/>
              <a:t> </a:t>
            </a:r>
            <a:r>
              <a:rPr lang="en-US" sz="2000" dirty="0" err="1"/>
              <a:t>medicale</a:t>
            </a:r>
            <a:r>
              <a:rPr lang="en-US" sz="2000" dirty="0"/>
              <a:t> a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denumită</a:t>
            </a:r>
            <a:r>
              <a:rPr lang="en-US" sz="2000" dirty="0"/>
              <a:t> </a:t>
            </a:r>
            <a:r>
              <a:rPr lang="en-US" sz="2000" dirty="0" err="1"/>
              <a:t>nanomedicină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definită</a:t>
            </a:r>
            <a:r>
              <a:rPr lang="en-US" sz="2000" dirty="0"/>
              <a:t> ca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nanomaterialelor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ro-RO" sz="2000" dirty="0"/>
              <a:t>:</a:t>
            </a:r>
            <a:r>
              <a:rPr lang="en-US" sz="2000" dirty="0"/>
              <a:t> </a:t>
            </a:r>
            <a:endParaRPr lang="ro-RO" sz="2000" dirty="0"/>
          </a:p>
          <a:p>
            <a:r>
              <a:rPr lang="en-US" sz="2000" dirty="0" err="1"/>
              <a:t>diagnosticare</a:t>
            </a:r>
            <a:r>
              <a:rPr lang="en-US" sz="2000" dirty="0"/>
              <a:t>, </a:t>
            </a:r>
            <a:endParaRPr lang="ro-RO" sz="2000" dirty="0"/>
          </a:p>
          <a:p>
            <a:r>
              <a:rPr lang="en-US" sz="2000" dirty="0" err="1"/>
              <a:t>monitorizare</a:t>
            </a:r>
            <a:r>
              <a:rPr lang="en-US" sz="2000" dirty="0"/>
              <a:t>, </a:t>
            </a:r>
            <a:endParaRPr lang="ro-RO" sz="2000" dirty="0"/>
          </a:p>
          <a:p>
            <a:r>
              <a:rPr lang="en-US" sz="2000" dirty="0"/>
              <a:t>control, </a:t>
            </a:r>
            <a:endParaRPr lang="ro-RO" sz="2000" dirty="0"/>
          </a:p>
          <a:p>
            <a:r>
              <a:rPr lang="en-US" sz="2000" dirty="0" err="1"/>
              <a:t>prevenire</a:t>
            </a:r>
            <a:r>
              <a:rPr lang="en-US" sz="2000" dirty="0"/>
              <a:t> </a:t>
            </a:r>
            <a:endParaRPr lang="ro-RO" sz="2000" dirty="0"/>
          </a:p>
          <a:p>
            <a:r>
              <a:rPr lang="en-US" sz="2000" dirty="0" err="1"/>
              <a:t>tratament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To</a:t>
            </a:r>
            <a:r>
              <a:rPr lang="ro-RO" sz="2000" dirty="0"/>
              <a:t>tuși, a</a:t>
            </a:r>
            <a:r>
              <a:rPr lang="en-US" sz="2000" dirty="0" err="1"/>
              <a:t>ceste</a:t>
            </a:r>
            <a:r>
              <a:rPr lang="en-US" sz="2000" dirty="0"/>
              <a:t> </a:t>
            </a:r>
            <a:r>
              <a:rPr lang="en-US" sz="2000" dirty="0" err="1"/>
              <a:t>proprietăți</a:t>
            </a:r>
            <a:r>
              <a:rPr lang="en-US" sz="2000" dirty="0"/>
              <a:t> </a:t>
            </a:r>
            <a:r>
              <a:rPr lang="en-US" sz="2000" dirty="0" err="1"/>
              <a:t>cresc</a:t>
            </a:r>
            <a:r>
              <a:rPr lang="en-US" sz="2000" dirty="0"/>
              <a:t> </a:t>
            </a:r>
            <a:r>
              <a:rPr lang="en-US" sz="2000" dirty="0" err="1"/>
              <a:t>foarte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en-US" sz="2000" dirty="0"/>
              <a:t> </a:t>
            </a:r>
            <a:r>
              <a:rPr lang="en-US" sz="2000" dirty="0" err="1"/>
              <a:t>oportunități</a:t>
            </a:r>
            <a:r>
              <a:rPr lang="ro-RO" sz="2000" dirty="0"/>
              <a:t>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ro-RO" sz="2000" dirty="0"/>
              <a:t>farmaceutică dar </a:t>
            </a:r>
            <a:r>
              <a:rPr lang="en-US" sz="2000" dirty="0"/>
              <a:t>au </a:t>
            </a:r>
            <a:r>
              <a:rPr lang="en-US" sz="2000" dirty="0" err="1"/>
              <a:t>apărut</a:t>
            </a:r>
            <a:r>
              <a:rPr lang="en-US" sz="2000" dirty="0"/>
              <a:t> </a:t>
            </a:r>
            <a:r>
              <a:rPr lang="en-US" sz="2000" dirty="0" err="1"/>
              <a:t>unele</a:t>
            </a:r>
            <a:r>
              <a:rPr lang="en-US" sz="2000" dirty="0"/>
              <a:t> </a:t>
            </a:r>
            <a:r>
              <a:rPr lang="en-US" sz="2000" dirty="0" err="1"/>
              <a:t>preocupări</a:t>
            </a:r>
            <a:r>
              <a:rPr lang="en-US" sz="2000" dirty="0"/>
              <a:t> cu </a:t>
            </a:r>
            <a:r>
              <a:rPr lang="en-US" sz="2000" dirty="0" err="1"/>
              <a:t>privire</a:t>
            </a:r>
            <a:r>
              <a:rPr lang="en-US" sz="2000" dirty="0"/>
              <a:t> la </a:t>
            </a:r>
            <a:r>
              <a:rPr lang="en-US" sz="2000" dirty="0" err="1"/>
              <a:t>problemele</a:t>
            </a:r>
            <a:r>
              <a:rPr lang="en-US" sz="2000" dirty="0"/>
              <a:t> de </a:t>
            </a:r>
            <a:r>
              <a:rPr lang="en-US" sz="2000" dirty="0" err="1"/>
              <a:t>siguranță</a:t>
            </a:r>
            <a:r>
              <a:rPr lang="en-US" sz="2000" dirty="0"/>
              <a:t>. </a:t>
            </a:r>
            <a:r>
              <a:rPr lang="en-US" sz="2000" dirty="0" err="1"/>
              <a:t>Cele</a:t>
            </a:r>
            <a:r>
              <a:rPr lang="en-US" sz="2000" dirty="0"/>
              <a:t> </a:t>
            </a:r>
            <a:r>
              <a:rPr lang="en-US" sz="2000" dirty="0" err="1"/>
              <a:t>fizico-chimice</a:t>
            </a:r>
            <a:r>
              <a:rPr lang="ro-RO" sz="2000" dirty="0"/>
              <a:t> </a:t>
            </a:r>
            <a:r>
              <a:rPr lang="en-US" sz="2000" dirty="0" err="1"/>
              <a:t>proprietăți</a:t>
            </a:r>
            <a:r>
              <a:rPr lang="en-US" sz="2000" dirty="0"/>
              <a:t> ale </a:t>
            </a:r>
            <a:r>
              <a:rPr lang="en-US" sz="2000" dirty="0" err="1"/>
              <a:t>nanoform</a:t>
            </a:r>
            <a:r>
              <a:rPr lang="ro-RO" sz="2000" dirty="0"/>
              <a:t>ei</a:t>
            </a:r>
            <a:r>
              <a:rPr lang="en-US" sz="2000" dirty="0"/>
              <a:t> care pot duce la </a:t>
            </a:r>
            <a:r>
              <a:rPr lang="en-US" sz="2000" dirty="0" err="1"/>
              <a:t>alterarea</a:t>
            </a:r>
            <a:r>
              <a:rPr lang="en-US" sz="2000" dirty="0"/>
              <a:t> </a:t>
            </a:r>
            <a:r>
              <a:rPr lang="en-US" sz="2000" dirty="0" err="1"/>
              <a:t>farmaco</a:t>
            </a:r>
            <a:r>
              <a:rPr lang="ro-RO" sz="2000" dirty="0"/>
              <a:t>-</a:t>
            </a:r>
            <a:r>
              <a:rPr lang="en-US" sz="2000" dirty="0" err="1"/>
              <a:t>cineticii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anume</a:t>
            </a:r>
            <a:r>
              <a:rPr lang="ro-RO" sz="2000" dirty="0"/>
              <a:t> </a:t>
            </a:r>
            <a:r>
              <a:rPr lang="en-US" sz="2000" dirty="0" err="1"/>
              <a:t>absorbția</a:t>
            </a:r>
            <a:r>
              <a:rPr lang="en-US" sz="2000" dirty="0"/>
              <a:t>, </a:t>
            </a:r>
            <a:r>
              <a:rPr lang="en-US" sz="2000" dirty="0" err="1"/>
              <a:t>distribuția</a:t>
            </a:r>
            <a:r>
              <a:rPr lang="en-US" sz="2000" dirty="0"/>
              <a:t>, </a:t>
            </a:r>
            <a:r>
              <a:rPr lang="en-US" sz="2000" dirty="0" err="1"/>
              <a:t>eliminarea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metabolismul</a:t>
            </a:r>
            <a:r>
              <a:rPr lang="en-US" sz="2000" dirty="0"/>
              <a:t>, </a:t>
            </a:r>
            <a:r>
              <a:rPr lang="en-US" sz="2000" dirty="0" err="1"/>
              <a:t>potențialul</a:t>
            </a:r>
            <a:r>
              <a:rPr lang="en-US" sz="2000" dirty="0"/>
              <a:t> de </a:t>
            </a:r>
            <a:r>
              <a:rPr lang="ro-RO" sz="2000" dirty="0"/>
              <a:t>penetrare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ușor</a:t>
            </a:r>
            <a:r>
              <a:rPr lang="ro-RO" sz="2000" dirty="0"/>
              <a:t> </a:t>
            </a:r>
            <a:r>
              <a:rPr lang="en-US" sz="2000" dirty="0" err="1"/>
              <a:t>bariere</a:t>
            </a:r>
            <a:r>
              <a:rPr lang="en-US" sz="2000" dirty="0"/>
              <a:t> </a:t>
            </a:r>
            <a:r>
              <a:rPr lang="en-US" sz="2000" dirty="0" err="1"/>
              <a:t>biologice</a:t>
            </a:r>
            <a:r>
              <a:rPr lang="en-US" sz="2000" dirty="0"/>
              <a:t>, </a:t>
            </a:r>
            <a:r>
              <a:rPr lang="en-US" sz="2000" dirty="0" err="1"/>
              <a:t>proprietăți</a:t>
            </a:r>
            <a:r>
              <a:rPr lang="en-US" sz="2000" dirty="0"/>
              <a:t> </a:t>
            </a:r>
            <a:r>
              <a:rPr lang="en-US" sz="2000" dirty="0" err="1"/>
              <a:t>toxice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persistența</a:t>
            </a:r>
            <a:r>
              <a:rPr lang="en-US" sz="2000" dirty="0"/>
              <a:t> </a:t>
            </a:r>
            <a:r>
              <a:rPr lang="en-US" sz="2000" dirty="0" err="1"/>
              <a:t>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mediu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organismul</a:t>
            </a:r>
            <a:r>
              <a:rPr lang="en-US" sz="2000" dirty="0"/>
              <a:t> </a:t>
            </a:r>
            <a:r>
              <a:rPr lang="en-US" sz="2000" dirty="0" err="1"/>
              <a:t>uman</a:t>
            </a:r>
            <a:r>
              <a:rPr lang="ro-RO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câteva</a:t>
            </a:r>
            <a:r>
              <a:rPr lang="en-US" sz="2000" dirty="0"/>
              <a:t> </a:t>
            </a:r>
            <a:r>
              <a:rPr lang="en-US" sz="2000" dirty="0" err="1"/>
              <a:t>exemple</a:t>
            </a:r>
            <a:r>
              <a:rPr lang="en-US" sz="2000" dirty="0"/>
              <a:t> de </a:t>
            </a:r>
            <a:r>
              <a:rPr lang="en-US" sz="2000" dirty="0" err="1"/>
              <a:t>preocupări</a:t>
            </a:r>
            <a:r>
              <a:rPr lang="en-US" sz="2000" dirty="0"/>
              <a:t> cu </a:t>
            </a:r>
            <a:r>
              <a:rPr lang="en-US" sz="2000" dirty="0" err="1"/>
              <a:t>privire</a:t>
            </a:r>
            <a:r>
              <a:rPr lang="en-US" sz="2000" dirty="0"/>
              <a:t> la </a:t>
            </a:r>
            <a:r>
              <a:rPr lang="en-US" sz="2000" dirty="0" err="1"/>
              <a:t>aplicarea</a:t>
            </a:r>
            <a:r>
              <a:rPr lang="en-US" sz="2000" dirty="0"/>
              <a:t> </a:t>
            </a:r>
            <a:r>
              <a:rPr lang="en-US" sz="2000" dirty="0" err="1"/>
              <a:t>nanomaterialelor</a:t>
            </a:r>
            <a:r>
              <a:rPr lang="en-US" sz="2000" dirty="0"/>
              <a:t> (</a:t>
            </a:r>
            <a:r>
              <a:rPr lang="en-US" sz="2000" dirty="0" err="1"/>
              <a:t>Bleeker</a:t>
            </a:r>
            <a:r>
              <a:rPr lang="en-US" sz="2000" dirty="0"/>
              <a:t> et al., 2013;Tinkle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colab</a:t>
            </a:r>
            <a:r>
              <a:rPr lang="en-US" sz="2000" dirty="0"/>
              <a:t>., 2014)</a:t>
            </a:r>
          </a:p>
        </p:txBody>
      </p:sp>
    </p:spTree>
    <p:extLst>
      <p:ext uri="{BB962C8B-B14F-4D97-AF65-F5344CB8AC3E}">
        <p14:creationId xmlns:p14="http://schemas.microsoft.com/office/powerpoint/2010/main" val="1068725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Some of the principal methods for the characterization of nanomaterils in medicine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2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59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676400"/>
            <a:ext cx="891277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28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b="1" dirty="0"/>
              <a:t>Process Control – Understanding the Critical Manufacturing Steps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PAT – Quality-by- Design, supported by Process Analytical Technologies este metoda recunoscută pentru evaluarea și recunoaștere în controlul farmaceutic.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6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Biocompatibility and Nantoxicology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525962"/>
          </a:xfrm>
        </p:spPr>
        <p:txBody>
          <a:bodyPr/>
          <a:lstStyle/>
          <a:p>
            <a:r>
              <a:rPr lang="ro-RO" sz="2000" dirty="0"/>
              <a:t>Biocompatibility -  the ability of a material to perform with an appropriate response in a specific application...</a:t>
            </a:r>
          </a:p>
          <a:p>
            <a:endParaRPr lang="ro-RO" sz="2000" dirty="0"/>
          </a:p>
          <a:p>
            <a:r>
              <a:rPr lang="ro-RO" sz="2000" dirty="0"/>
              <a:t>Regulatory Agencies. Pharmaceutical industry, government, and academia are making efforts to accomplish specific and appropriate ghuidelines for risk assessment of nanomaterials.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0600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Evaluation methods of possible toxic effect...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i="1" dirty="0"/>
              <a:t>In vitro </a:t>
            </a:r>
            <a:r>
              <a:rPr lang="ro-RO" dirty="0"/>
              <a:t>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85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Nanotoxicological Classification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76400"/>
            <a:ext cx="7391400" cy="448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3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Regulatory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1038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In the EU the nanomedicine market is composed by :</a:t>
            </a:r>
          </a:p>
          <a:p>
            <a:r>
              <a:rPr lang="ro-RO" dirty="0"/>
              <a:t>nanoparticles, </a:t>
            </a:r>
          </a:p>
          <a:p>
            <a:r>
              <a:rPr lang="ro-RO" dirty="0"/>
              <a:t>liposomes, </a:t>
            </a:r>
          </a:p>
          <a:p>
            <a:r>
              <a:rPr lang="ro-RO" dirty="0"/>
              <a:t>nanocrystals, </a:t>
            </a:r>
          </a:p>
          <a:p>
            <a:r>
              <a:rPr lang="ro-RO" dirty="0"/>
              <a:t>nanoemulsions, </a:t>
            </a:r>
          </a:p>
          <a:p>
            <a:r>
              <a:rPr lang="ro-RO" dirty="0"/>
              <a:t>polymeric-protein conjugates,</a:t>
            </a:r>
          </a:p>
          <a:p>
            <a:r>
              <a:rPr lang="ro-RO" dirty="0"/>
              <a:t>nanocomplexes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60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Nanomedicines and Nansimilars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000" dirty="0"/>
              <a:t>Nanomedicina cuprinde atât produse medicale biologice, cât și non-biologice.</a:t>
            </a:r>
          </a:p>
          <a:p>
            <a:r>
              <a:rPr lang="ro-RO" sz="2000" dirty="0"/>
              <a:t>Nanomedicina biologică este obținută din surse biologice</a:t>
            </a:r>
          </a:p>
          <a:p>
            <a:r>
              <a:rPr lang="ro-RO" sz="2000" dirty="0"/>
              <a:t>Nebiologice sunt menționate ca medicamente complexe non-biologice (NBCD), unde principiul activ constă din diferite structuri sintetice.</a:t>
            </a:r>
          </a:p>
          <a:p>
            <a:r>
              <a:rPr lang="ro-RO" sz="2000" dirty="0"/>
              <a:t>Pentru ambele este necesară atât o analiză mai completă, care să depășească măsurarea concentrației plasmei.</a:t>
            </a:r>
          </a:p>
          <a:p>
            <a:r>
              <a:rPr lang="ro-RO" sz="2000" dirty="0"/>
              <a:t>Este necesară o comparație treptată a bioechivalenței, siguranței, calității și eficacității, în raport cu medicamentul de referință, ceea ce duce la echivalență terapeutică și, în consecință, la </a:t>
            </a:r>
            <a:r>
              <a:rPr lang="ro-RO" sz="2000" dirty="0" err="1"/>
              <a:t>intersanabilitate</a:t>
            </a:r>
            <a:r>
              <a:rPr lang="ro-RO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3463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Implementarea cercetării vs timp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720" y="1600200"/>
            <a:ext cx="7879080" cy="510792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667000" y="952500"/>
            <a:ext cx="685800" cy="1295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1163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cele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importante</a:t>
            </a:r>
            <a:r>
              <a:rPr lang="en-US" sz="2000" dirty="0"/>
              <a:t> </a:t>
            </a:r>
            <a:r>
              <a:rPr lang="en-US" sz="2000" dirty="0" err="1"/>
              <a:t>instrumente</a:t>
            </a:r>
            <a:r>
              <a:rPr lang="en-US" sz="2000" dirty="0"/>
              <a:t> de diagnostic</a:t>
            </a:r>
            <a:r>
              <a:rPr lang="ro-RO" sz="2000" dirty="0"/>
              <a:t> </a:t>
            </a:r>
            <a:r>
              <a:rPr lang="en-US" sz="2000" dirty="0"/>
              <a:t>-</a:t>
            </a:r>
            <a:r>
              <a:rPr lang="ro-RO" sz="2000" dirty="0"/>
              <a:t> </a:t>
            </a:r>
            <a:r>
              <a:rPr lang="en-US" sz="2000" dirty="0" err="1"/>
              <a:t>rezonanță</a:t>
            </a:r>
            <a:r>
              <a:rPr lang="en-US" sz="2000" dirty="0"/>
              <a:t> </a:t>
            </a:r>
            <a:r>
              <a:rPr lang="en-US" sz="2000" dirty="0" err="1"/>
              <a:t>magnetică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tomografie</a:t>
            </a:r>
            <a:r>
              <a:rPr lang="en-US" sz="2000" dirty="0"/>
              <a:t> </a:t>
            </a:r>
            <a:r>
              <a:rPr lang="en-US" sz="2000" dirty="0" err="1"/>
              <a:t>computerizată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 err="1"/>
              <a:t>Nanotehnologia</a:t>
            </a:r>
            <a:r>
              <a:rPr lang="en-US" sz="2000" dirty="0"/>
              <a:t> </a:t>
            </a:r>
            <a:r>
              <a:rPr lang="en-US" sz="2000" dirty="0" err="1"/>
              <a:t>ajută</a:t>
            </a:r>
            <a:r>
              <a:rPr lang="en-US" sz="2000" dirty="0"/>
              <a:t> la </a:t>
            </a:r>
            <a:r>
              <a:rPr lang="en-US" sz="2000" dirty="0" err="1"/>
              <a:t>creșterea</a:t>
            </a:r>
            <a:r>
              <a:rPr lang="en-US" sz="2000" dirty="0"/>
              <a:t> </a:t>
            </a:r>
            <a:r>
              <a:rPr lang="en-US" sz="2000" dirty="0" err="1"/>
              <a:t>bruscă</a:t>
            </a:r>
            <a:r>
              <a:rPr lang="en-US" sz="2000" dirty="0"/>
              <a:t> a </a:t>
            </a:r>
            <a:r>
              <a:rPr lang="en-US" sz="2000" dirty="0" err="1"/>
              <a:t>pragului</a:t>
            </a:r>
            <a:r>
              <a:rPr lang="en-US" sz="2000" dirty="0"/>
              <a:t> de </a:t>
            </a:r>
            <a:r>
              <a:rPr lang="en-US" sz="2000" dirty="0" err="1"/>
              <a:t>sensibilitate</a:t>
            </a:r>
            <a:r>
              <a:rPr lang="en-US" sz="2000" dirty="0"/>
              <a:t> al </a:t>
            </a:r>
            <a:r>
              <a:rPr lang="en-US" sz="2000" dirty="0" err="1"/>
              <a:t>acestor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, </a:t>
            </a:r>
            <a:r>
              <a:rPr lang="en-US" sz="2000" dirty="0" err="1"/>
              <a:t>aducându</a:t>
            </a:r>
            <a:r>
              <a:rPr lang="en-US" sz="2000" dirty="0"/>
              <a:t>-l la </a:t>
            </a:r>
            <a:r>
              <a:rPr lang="en-US" sz="2000" dirty="0" err="1"/>
              <a:t>nivel</a:t>
            </a:r>
            <a:r>
              <a:rPr lang="en-US" sz="2000" dirty="0"/>
              <a:t> </a:t>
            </a:r>
            <a:r>
              <a:rPr lang="en-US" sz="2000" dirty="0" err="1"/>
              <a:t>celular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chiar</a:t>
            </a:r>
            <a:r>
              <a:rPr lang="en-US" sz="2000" dirty="0"/>
              <a:t> </a:t>
            </a:r>
            <a:r>
              <a:rPr lang="en-US" sz="2000" dirty="0" err="1"/>
              <a:t>subcelular</a:t>
            </a:r>
            <a:r>
              <a:rPr lang="en-US" sz="2000" dirty="0"/>
              <a:t> </a:t>
            </a:r>
            <a:r>
              <a:rPr lang="en-US" sz="2000" dirty="0" err="1"/>
              <a:t>și,ca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dirty="0" err="1"/>
              <a:t>detectați</a:t>
            </a:r>
            <a:r>
              <a:rPr lang="en-US" sz="2000" dirty="0"/>
              <a:t> </a:t>
            </a:r>
            <a:r>
              <a:rPr lang="en-US" sz="2000" dirty="0" err="1"/>
              <a:t>boala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stadiul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cel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incipient.</a:t>
            </a:r>
            <a:endParaRPr lang="ro-RO" sz="2000" dirty="0"/>
          </a:p>
          <a:p>
            <a:r>
              <a:rPr lang="en-US" sz="2000" dirty="0" err="1"/>
              <a:t>Astfel</a:t>
            </a:r>
            <a:r>
              <a:rPr lang="en-US" sz="2000" dirty="0"/>
              <a:t>,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introducerea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sânge</a:t>
            </a:r>
            <a:r>
              <a:rPr lang="en-US" sz="2000" dirty="0"/>
              <a:t> a </a:t>
            </a:r>
            <a:r>
              <a:rPr lang="en-US" sz="2000" dirty="0" err="1"/>
              <a:t>nanoparticulelor</a:t>
            </a:r>
            <a:r>
              <a:rPr lang="en-US" sz="2000" dirty="0"/>
              <a:t> </a:t>
            </a:r>
            <a:r>
              <a:rPr lang="en-US" sz="2000" dirty="0" err="1"/>
              <a:t>magnetice</a:t>
            </a:r>
            <a:r>
              <a:rPr lang="en-US" sz="2000" dirty="0"/>
              <a:t> de </a:t>
            </a:r>
            <a:r>
              <a:rPr lang="en-US" sz="2000" dirty="0" err="1"/>
              <a:t>fier</a:t>
            </a:r>
            <a:r>
              <a:rPr lang="en-US" sz="2000" dirty="0"/>
              <a:t>, care, </a:t>
            </a:r>
            <a:r>
              <a:rPr lang="en-US" sz="2000" dirty="0" err="1"/>
              <a:t>datorită</a:t>
            </a:r>
            <a:r>
              <a:rPr lang="en-US" sz="2000" dirty="0"/>
              <a:t> </a:t>
            </a:r>
            <a:r>
              <a:rPr lang="en-US" sz="2000" dirty="0" err="1"/>
              <a:t>dimensiunii</a:t>
            </a:r>
            <a:r>
              <a:rPr lang="en-US" sz="2000" dirty="0"/>
              <a:t> </a:t>
            </a:r>
            <a:r>
              <a:rPr lang="en-US" sz="2000" dirty="0" err="1"/>
              <a:t>lor</a:t>
            </a:r>
            <a:r>
              <a:rPr lang="en-US" sz="2000" dirty="0"/>
              <a:t>, se </a:t>
            </a:r>
            <a:r>
              <a:rPr lang="en-US" sz="2000" dirty="0" err="1"/>
              <a:t>mișcă</a:t>
            </a:r>
            <a:r>
              <a:rPr lang="en-US" sz="2000" dirty="0"/>
              <a:t> liber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sistemele</a:t>
            </a:r>
            <a:r>
              <a:rPr lang="en-US" sz="2000" dirty="0"/>
              <a:t> circulator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limfatic</a:t>
            </a:r>
            <a:r>
              <a:rPr lang="en-US" sz="2000" dirty="0"/>
              <a:t>,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posibilă</a:t>
            </a:r>
            <a:r>
              <a:rPr lang="en-US" sz="2000" dirty="0"/>
              <a:t> </a:t>
            </a:r>
            <a:r>
              <a:rPr lang="en-US" sz="2000" dirty="0" err="1"/>
              <a:t>detectarea</a:t>
            </a:r>
            <a:r>
              <a:rPr lang="en-US" sz="2000" dirty="0"/>
              <a:t> </a:t>
            </a:r>
            <a:r>
              <a:rPr lang="en-US" sz="2000" dirty="0" err="1"/>
              <a:t>zonelor</a:t>
            </a:r>
            <a:r>
              <a:rPr lang="en-US" sz="2000" dirty="0"/>
              <a:t> cu flux </a:t>
            </a:r>
            <a:r>
              <a:rPr lang="en-US" sz="2000" dirty="0" err="1"/>
              <a:t>sanguin</a:t>
            </a:r>
            <a:r>
              <a:rPr lang="en-US" sz="2000" dirty="0"/>
              <a:t> </a:t>
            </a:r>
            <a:r>
              <a:rPr lang="en-US" sz="2000" dirty="0" err="1"/>
              <a:t>afectat</a:t>
            </a:r>
            <a:r>
              <a:rPr lang="en-US" sz="2000" dirty="0"/>
              <a:t>, </a:t>
            </a:r>
            <a:r>
              <a:rPr lang="en-US" sz="2000" dirty="0" err="1"/>
              <a:t>precum</a:t>
            </a:r>
            <a:r>
              <a:rPr lang="en-US" sz="2000" dirty="0"/>
              <a:t> </a:t>
            </a:r>
            <a:r>
              <a:rPr lang="en-US" sz="2000" dirty="0" err="1"/>
              <a:t>metastazele</a:t>
            </a:r>
            <a:r>
              <a:rPr lang="en-US" sz="2000" dirty="0"/>
              <a:t>, </a:t>
            </a:r>
            <a:r>
              <a:rPr lang="en-US" sz="2000" dirty="0" err="1"/>
              <a:t>folosind</a:t>
            </a:r>
            <a:r>
              <a:rPr lang="en-US" sz="2000" dirty="0"/>
              <a:t> </a:t>
            </a:r>
            <a:r>
              <a:rPr lang="en-US" sz="2000" dirty="0" err="1"/>
              <a:t>rezonanța</a:t>
            </a:r>
            <a:r>
              <a:rPr lang="en-US" sz="2000" dirty="0"/>
              <a:t> </a:t>
            </a:r>
            <a:r>
              <a:rPr lang="en-US" sz="2000" dirty="0" err="1"/>
              <a:t>magnetică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67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Identificarea metastazei cu nanoparticule magnetice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5014091" cy="5039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4091" y="1676400"/>
            <a:ext cx="40537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Esența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r>
              <a:rPr lang="ro-RO" b="1" dirty="0"/>
              <a:t>i</a:t>
            </a:r>
            <a:r>
              <a:rPr lang="en-US" b="1" dirty="0"/>
              <a:t>: </a:t>
            </a:r>
            <a:endParaRPr lang="ro-RO" b="1" dirty="0"/>
          </a:p>
          <a:p>
            <a:r>
              <a:rPr lang="ro-RO" dirty="0"/>
              <a:t>NP</a:t>
            </a:r>
            <a:r>
              <a:rPr lang="en-US" dirty="0"/>
              <a:t> de </a:t>
            </a:r>
            <a:r>
              <a:rPr lang="ro-RO" dirty="0"/>
              <a:t>Fe</a:t>
            </a:r>
            <a:r>
              <a:rPr lang="en-US" dirty="0"/>
              <a:t> </a:t>
            </a:r>
            <a:r>
              <a:rPr lang="en-US" dirty="0" err="1"/>
              <a:t>injectate</a:t>
            </a:r>
            <a:r>
              <a:rPr lang="en-US" dirty="0"/>
              <a:t> </a:t>
            </a:r>
            <a:r>
              <a:rPr lang="en-US" dirty="0" err="1"/>
              <a:t>intravenos</a:t>
            </a:r>
            <a:r>
              <a:rPr lang="en-US" dirty="0"/>
              <a:t>, </a:t>
            </a:r>
            <a:r>
              <a:rPr lang="en-US" dirty="0" err="1"/>
              <a:t>organismul</a:t>
            </a:r>
            <a:r>
              <a:rPr lang="en-US" dirty="0"/>
              <a:t> </a:t>
            </a:r>
            <a:r>
              <a:rPr lang="en-US" dirty="0" err="1"/>
              <a:t>reacționează</a:t>
            </a:r>
            <a:r>
              <a:rPr lang="en-US" dirty="0"/>
              <a:t> la </a:t>
            </a:r>
            <a:r>
              <a:rPr lang="en-US" dirty="0" err="1"/>
              <a:t>prezența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ca </a:t>
            </a:r>
            <a:r>
              <a:rPr lang="ro-RO" dirty="0"/>
              <a:t>la </a:t>
            </a:r>
            <a:r>
              <a:rPr lang="en-US" dirty="0" err="1"/>
              <a:t>corp</a:t>
            </a:r>
            <a:r>
              <a:rPr lang="en-US" dirty="0"/>
              <a:t> </a:t>
            </a:r>
            <a:r>
              <a:rPr lang="en-US" dirty="0" err="1"/>
              <a:t>străin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imunitar</a:t>
            </a:r>
            <a:r>
              <a:rPr lang="en-US" dirty="0"/>
              <a:t> (</a:t>
            </a:r>
            <a:r>
              <a:rPr lang="en-US" dirty="0" err="1"/>
              <a:t>macrofagele</a:t>
            </a:r>
            <a:r>
              <a:rPr lang="en-US" dirty="0"/>
              <a:t>) </a:t>
            </a:r>
            <a:r>
              <a:rPr lang="en-US" dirty="0" err="1"/>
              <a:t>încearcă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ro-RO" dirty="0"/>
              <a:t> le </a:t>
            </a:r>
            <a:r>
              <a:rPr lang="en-US" dirty="0"/>
              <a:t>“</a:t>
            </a:r>
            <a:r>
              <a:rPr lang="en-US" dirty="0" err="1"/>
              <a:t>mân</a:t>
            </a:r>
            <a:r>
              <a:rPr lang="ro-RO" dirty="0" err="1"/>
              <a:t>ânce</a:t>
            </a:r>
            <a:r>
              <a:rPr lang="en-US" dirty="0"/>
              <a:t>“.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</a:t>
            </a:r>
            <a:r>
              <a:rPr lang="en-US" dirty="0" err="1"/>
              <a:t>macrofagele</a:t>
            </a:r>
            <a:r>
              <a:rPr lang="en-US" dirty="0"/>
              <a:t> sunt </a:t>
            </a:r>
            <a:r>
              <a:rPr lang="en-US" dirty="0" err="1"/>
              <a:t>marcate</a:t>
            </a:r>
            <a:r>
              <a:rPr lang="en-US" dirty="0"/>
              <a:t> cu </a:t>
            </a:r>
            <a:r>
              <a:rPr lang="ro-RO" dirty="0"/>
              <a:t>Fe</a:t>
            </a:r>
            <a:r>
              <a:rPr lang="en-US" dirty="0"/>
              <a:t>. </a:t>
            </a:r>
            <a:r>
              <a:rPr lang="ro-RO" dirty="0"/>
              <a:t>Ulterior</a:t>
            </a:r>
            <a:r>
              <a:rPr lang="en-US" dirty="0"/>
              <a:t>, </a:t>
            </a:r>
            <a:r>
              <a:rPr lang="en-US" dirty="0" err="1"/>
              <a:t>macrofagele</a:t>
            </a:r>
            <a:r>
              <a:rPr lang="en-US" dirty="0"/>
              <a:t> </a:t>
            </a:r>
            <a:r>
              <a:rPr lang="en-US" dirty="0" err="1"/>
              <a:t>circulă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limfatic</a:t>
            </a:r>
            <a:r>
              <a:rPr lang="en-US" dirty="0"/>
              <a:t>, </a:t>
            </a:r>
            <a:r>
              <a:rPr lang="en-US" dirty="0" err="1"/>
              <a:t>intră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</a:t>
            </a:r>
            <a:r>
              <a:rPr lang="en-US" dirty="0" err="1"/>
              <a:t>sanguin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vena </a:t>
            </a:r>
            <a:r>
              <a:rPr lang="en-US" dirty="0" err="1"/>
              <a:t>jugulară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acolo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metastază</a:t>
            </a:r>
            <a:r>
              <a:rPr lang="en-US" dirty="0"/>
              <a:t> (Fig.), </a:t>
            </a:r>
            <a:r>
              <a:rPr lang="en-US" dirty="0" err="1"/>
              <a:t>unde</a:t>
            </a:r>
            <a:r>
              <a:rPr lang="ro-RO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ro-RO" dirty="0"/>
              <a:t>văzute</a:t>
            </a:r>
            <a:r>
              <a:rPr lang="en-US" dirty="0"/>
              <a:t>. </a:t>
            </a:r>
          </a:p>
          <a:p>
            <a:r>
              <a:rPr lang="en-US" b="1" dirty="0" err="1"/>
              <a:t>Dezavantaj</a:t>
            </a:r>
            <a:r>
              <a:rPr lang="ro-RO" dirty="0"/>
              <a:t>: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ro-RO" dirty="0"/>
              <a:t>a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specifică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macrofagele</a:t>
            </a:r>
            <a:r>
              <a:rPr lang="en-US" dirty="0"/>
              <a:t>, ca </a:t>
            </a:r>
            <a:r>
              <a:rPr lang="en-US" dirty="0" err="1"/>
              <a:t>mijloc</a:t>
            </a:r>
            <a:r>
              <a:rPr lang="en-US" dirty="0"/>
              <a:t> de </a:t>
            </a:r>
            <a:r>
              <a:rPr lang="en-US" dirty="0" err="1"/>
              <a:t>protecție</a:t>
            </a:r>
            <a:r>
              <a:rPr lang="en-US" dirty="0"/>
              <a:t> a </a:t>
            </a:r>
            <a:r>
              <a:rPr lang="en-US" dirty="0" err="1"/>
              <a:t>organismului</a:t>
            </a:r>
            <a:r>
              <a:rPr lang="en-US" dirty="0"/>
              <a:t>, pot</a:t>
            </a:r>
            <a:r>
              <a:rPr lang="ro-RO" dirty="0"/>
              <a:t> să </a:t>
            </a:r>
            <a:r>
              <a:rPr lang="en-US" dirty="0"/>
              <a:t>se </a:t>
            </a:r>
            <a:r>
              <a:rPr lang="en-US" dirty="0" err="1"/>
              <a:t>acumulează</a:t>
            </a:r>
            <a:r>
              <a:rPr lang="en-US" dirty="0"/>
              <a:t> nu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metastaze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tumori</a:t>
            </a:r>
            <a:r>
              <a:rPr lang="en-US" dirty="0"/>
              <a:t>, ci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focalizare</a:t>
            </a:r>
            <a:r>
              <a:rPr lang="ro-RO" dirty="0"/>
              <a:t> a </a:t>
            </a:r>
            <a:r>
              <a:rPr lang="en-US" dirty="0" err="1"/>
              <a:t>inflamaţie</a:t>
            </a:r>
            <a:r>
              <a:rPr lang="ro-RO" dirty="0"/>
              <a:t>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0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2"/>
          </a:xfrm>
        </p:spPr>
        <p:txBody>
          <a:bodyPr/>
          <a:lstStyle/>
          <a:p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particule</a:t>
            </a:r>
            <a:r>
              <a:rPr lang="en-US" sz="2000" dirty="0"/>
              <a:t>,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punctele</a:t>
            </a:r>
            <a:r>
              <a:rPr lang="en-US" sz="2000" dirty="0"/>
              <a:t> </a:t>
            </a:r>
            <a:r>
              <a:rPr lang="en-US" sz="2000" dirty="0" err="1"/>
              <a:t>cuantice</a:t>
            </a:r>
            <a:r>
              <a:rPr lang="en-US" sz="2000" dirty="0"/>
              <a:t>, </a:t>
            </a:r>
            <a:r>
              <a:rPr lang="ro-RO" sz="2000" dirty="0"/>
              <a:t>de asemenea </a:t>
            </a:r>
            <a:r>
              <a:rPr lang="en-US" sz="2000" dirty="0"/>
              <a:t>se pot </a:t>
            </a:r>
            <a:r>
              <a:rPr lang="en-US" sz="2000" dirty="0" err="1"/>
              <a:t>acumula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tumorile</a:t>
            </a:r>
            <a:r>
              <a:rPr lang="en-US" sz="2000" dirty="0"/>
              <a:t> </a:t>
            </a:r>
            <a:r>
              <a:rPr lang="en-US" sz="2000" dirty="0" err="1"/>
              <a:t>maligne</a:t>
            </a:r>
            <a:r>
              <a:rPr lang="en-US" sz="2000" dirty="0"/>
              <a:t>. </a:t>
            </a:r>
            <a:r>
              <a:rPr lang="en-US" sz="2000" dirty="0" err="1"/>
              <a:t>Când</a:t>
            </a:r>
            <a:r>
              <a:rPr lang="en-US" sz="2000" dirty="0"/>
              <a:t> sunt </a:t>
            </a:r>
            <a:r>
              <a:rPr lang="en-US" sz="2000" dirty="0" err="1"/>
              <a:t>iradiate</a:t>
            </a:r>
            <a:r>
              <a:rPr lang="en-US" sz="2000" dirty="0"/>
              <a:t> </a:t>
            </a:r>
            <a:r>
              <a:rPr lang="ro-RO" sz="2000" dirty="0"/>
              <a:t>punctele </a:t>
            </a:r>
            <a:r>
              <a:rPr lang="en-US" sz="2000" dirty="0" err="1"/>
              <a:t>cuantic</a:t>
            </a:r>
            <a:r>
              <a:rPr lang="ro-RO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încep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fluoresc</a:t>
            </a:r>
            <a:r>
              <a:rPr lang="ro-RO" sz="2000" dirty="0"/>
              <a:t>eze</a:t>
            </a:r>
            <a:r>
              <a:rPr lang="en-US" sz="2000" dirty="0"/>
              <a:t>, </a:t>
            </a:r>
            <a:r>
              <a:rPr lang="en-US" sz="2000" dirty="0" err="1"/>
              <a:t>datorită</a:t>
            </a:r>
            <a:r>
              <a:rPr lang="en-US" sz="2000" dirty="0"/>
              <a:t> </a:t>
            </a:r>
            <a:r>
              <a:rPr lang="en-US" sz="2000" dirty="0" err="1"/>
              <a:t>cărora</a:t>
            </a:r>
            <a:r>
              <a:rPr lang="en-US" sz="2000" dirty="0"/>
              <a:t> pot fi </a:t>
            </a:r>
            <a:r>
              <a:rPr lang="en-US" sz="2000" dirty="0" err="1"/>
              <a:t>detectat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concentrații</a:t>
            </a:r>
            <a:r>
              <a:rPr lang="en-US" sz="2000" dirty="0"/>
              <a:t> </a:t>
            </a:r>
            <a:r>
              <a:rPr lang="en-US" sz="2000" dirty="0" err="1"/>
              <a:t>foarte</a:t>
            </a:r>
            <a:r>
              <a:rPr lang="en-US" sz="2000" dirty="0"/>
              <a:t> </a:t>
            </a:r>
            <a:r>
              <a:rPr lang="en-US" sz="2000" dirty="0" err="1"/>
              <a:t>mici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b="1" dirty="0" err="1"/>
              <a:t>Dezavantaj</a:t>
            </a:r>
            <a:r>
              <a:rPr lang="en-US" sz="2000" b="1" dirty="0"/>
              <a:t>: </a:t>
            </a:r>
            <a:r>
              <a:rPr lang="en-US" sz="2000" dirty="0"/>
              <a:t>Cu </a:t>
            </a:r>
            <a:r>
              <a:rPr lang="en-US" sz="2000" dirty="0" err="1"/>
              <a:t>toate</a:t>
            </a:r>
            <a:r>
              <a:rPr lang="en-US" sz="2000" dirty="0"/>
              <a:t> </a:t>
            </a:r>
            <a:r>
              <a:rPr lang="en-US" sz="2000" dirty="0" err="1"/>
              <a:t>acestea</a:t>
            </a:r>
            <a:r>
              <a:rPr lang="en-US" sz="2000" dirty="0"/>
              <a:t>,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punctelor</a:t>
            </a:r>
            <a:r>
              <a:rPr lang="en-US" sz="2000" dirty="0"/>
              <a:t> </a:t>
            </a:r>
            <a:r>
              <a:rPr lang="en-US" sz="2000" dirty="0" err="1"/>
              <a:t>cuantice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îngreunată</a:t>
            </a:r>
            <a:r>
              <a:rPr lang="en-US" sz="2000" dirty="0"/>
              <a:t> de </a:t>
            </a:r>
            <a:r>
              <a:rPr lang="en-US" sz="2000" dirty="0" err="1"/>
              <a:t>toxicitatea</a:t>
            </a:r>
            <a:r>
              <a:rPr lang="en-US" sz="2000" dirty="0"/>
              <a:t> lor.</a:t>
            </a:r>
            <a:endParaRPr lang="ro-RO" sz="2000" dirty="0"/>
          </a:p>
          <a:p>
            <a:r>
              <a:rPr lang="en-US" sz="2000" dirty="0"/>
              <a:t>În </a:t>
            </a:r>
            <a:r>
              <a:rPr lang="en-US" sz="2000" dirty="0" err="1"/>
              <a:t>ultimii</a:t>
            </a:r>
            <a:r>
              <a:rPr lang="en-US" sz="2000" dirty="0"/>
              <a:t> ani, </a:t>
            </a:r>
            <a:r>
              <a:rPr lang="en-US" sz="2000" dirty="0" err="1"/>
              <a:t>oamenii</a:t>
            </a:r>
            <a:r>
              <a:rPr lang="en-US" sz="2000" dirty="0"/>
              <a:t> de </a:t>
            </a:r>
            <a:r>
              <a:rPr lang="en-US" sz="2000" dirty="0" err="1"/>
              <a:t>știință</a:t>
            </a:r>
            <a:r>
              <a:rPr lang="en-US" sz="2000" dirty="0"/>
              <a:t> au </a:t>
            </a:r>
            <a:r>
              <a:rPr lang="en-US" sz="2000" dirty="0" err="1"/>
              <a:t>învățat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le </a:t>
            </a:r>
            <a:r>
              <a:rPr lang="en-US" sz="2000" dirty="0" err="1"/>
              <a:t>aplice</a:t>
            </a:r>
            <a:r>
              <a:rPr lang="en-US" sz="2000" dirty="0"/>
              <a:t> </a:t>
            </a:r>
            <a:r>
              <a:rPr lang="en-US" sz="2000" dirty="0" err="1"/>
              <a:t>acoperiri</a:t>
            </a:r>
            <a:r>
              <a:rPr lang="en-US" sz="2000" dirty="0"/>
              <a:t> de </a:t>
            </a:r>
            <a:r>
              <a:rPr lang="en-US" sz="2000" dirty="0" err="1"/>
              <a:t>protecție</a:t>
            </a:r>
            <a:r>
              <a:rPr lang="en-US" sz="2000" dirty="0"/>
              <a:t> </a:t>
            </a:r>
            <a:r>
              <a:rPr lang="en-US" sz="2000" dirty="0" err="1"/>
              <a:t>fără</a:t>
            </a:r>
            <a:r>
              <a:rPr lang="en-US" sz="2000" dirty="0"/>
              <a:t> a-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pierde</a:t>
            </a:r>
            <a:r>
              <a:rPr lang="en-US" sz="2000" dirty="0"/>
              <a:t> </a:t>
            </a:r>
            <a:r>
              <a:rPr lang="en-US" sz="2000" dirty="0" err="1"/>
              <a:t>proprietățile</a:t>
            </a:r>
            <a:r>
              <a:rPr lang="en-US" sz="2000" dirty="0"/>
              <a:t> </a:t>
            </a:r>
            <a:r>
              <a:rPr lang="en-US" sz="2000" dirty="0" err="1"/>
              <a:t>fluorescente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endParaRPr lang="en-US" sz="2000" dirty="0"/>
          </a:p>
          <a:p>
            <a:endParaRPr lang="ro-RO" sz="2000" dirty="0"/>
          </a:p>
          <a:p>
            <a:r>
              <a:rPr lang="en-US" sz="2000" dirty="0"/>
              <a:t>În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terapiei</a:t>
            </a:r>
            <a:r>
              <a:rPr lang="en-US" sz="2000" dirty="0"/>
              <a:t>, </a:t>
            </a:r>
            <a:r>
              <a:rPr lang="en-US" sz="2000" dirty="0" err="1"/>
              <a:t>cele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mari</a:t>
            </a:r>
            <a:r>
              <a:rPr lang="en-US" sz="2000" dirty="0"/>
              <a:t> perspective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nanomedicină</a:t>
            </a:r>
            <a:r>
              <a:rPr lang="ro-RO" sz="2000" dirty="0"/>
              <a:t> este </a:t>
            </a:r>
            <a:r>
              <a:rPr lang="en-US" sz="2000" dirty="0" err="1"/>
              <a:t>asociat</a:t>
            </a:r>
            <a:r>
              <a:rPr lang="en-US" sz="2000" dirty="0"/>
              <a:t> cu </a:t>
            </a:r>
            <a:r>
              <a:rPr lang="en-US" sz="2000" dirty="0" err="1"/>
              <a:t>livrarea</a:t>
            </a:r>
            <a:r>
              <a:rPr lang="en-US" sz="2000" dirty="0"/>
              <a:t> </a:t>
            </a:r>
            <a:r>
              <a:rPr lang="en-US" sz="2000" dirty="0" err="1"/>
              <a:t>medicamentelor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În </a:t>
            </a:r>
            <a:r>
              <a:rPr lang="en-US" sz="2000" dirty="0" err="1"/>
              <a:t>primul</a:t>
            </a:r>
            <a:r>
              <a:rPr lang="en-US" sz="2000" dirty="0"/>
              <a:t> </a:t>
            </a:r>
            <a:r>
              <a:rPr lang="en-US" sz="2000" dirty="0" err="1"/>
              <a:t>rând</a:t>
            </a:r>
            <a:r>
              <a:rPr lang="en-US" sz="2000" dirty="0"/>
              <a:t>,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lucru</a:t>
            </a:r>
            <a:r>
              <a:rPr lang="en-US" sz="2000" dirty="0"/>
              <a:t> se </a:t>
            </a:r>
            <a:r>
              <a:rPr lang="en-US" sz="2000" dirty="0" err="1"/>
              <a:t>aplică</a:t>
            </a:r>
            <a:r>
              <a:rPr lang="ro-RO" sz="2000" dirty="0"/>
              <a:t> </a:t>
            </a:r>
            <a:r>
              <a:rPr lang="en-US" sz="2000" dirty="0" err="1"/>
              <a:t>medicamente</a:t>
            </a:r>
            <a:r>
              <a:rPr lang="en-US" sz="2000" dirty="0"/>
              <a:t> </a:t>
            </a:r>
            <a:r>
              <a:rPr lang="en-US" sz="2000" dirty="0" err="1"/>
              <a:t>antitumorale</a:t>
            </a:r>
            <a:r>
              <a:rPr lang="en-US" sz="2000" dirty="0"/>
              <a:t>.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unele</a:t>
            </a:r>
            <a:r>
              <a:rPr lang="en-US" sz="2000" dirty="0"/>
              <a:t> </a:t>
            </a:r>
            <a:r>
              <a:rPr lang="en-US" sz="2000" dirty="0" err="1"/>
              <a:t>tipuri</a:t>
            </a:r>
            <a:r>
              <a:rPr lang="en-US" sz="2000" dirty="0"/>
              <a:t> de cancer, au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deja</a:t>
            </a:r>
            <a:r>
              <a:rPr lang="en-US" sz="2000" dirty="0"/>
              <a:t> create </a:t>
            </a:r>
            <a:r>
              <a:rPr lang="en-US" sz="2000" dirty="0" err="1"/>
              <a:t>tehnologii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livrarea</a:t>
            </a:r>
            <a:r>
              <a:rPr lang="en-US" sz="2000" dirty="0"/>
              <a:t> </a:t>
            </a:r>
            <a:r>
              <a:rPr lang="en-US" sz="2000" dirty="0" err="1"/>
              <a:t>medicamentelor</a:t>
            </a:r>
            <a:r>
              <a:rPr lang="en-US" sz="2000" dirty="0"/>
              <a:t> </a:t>
            </a:r>
            <a:r>
              <a:rPr lang="en-US" sz="2000" dirty="0" err="1"/>
              <a:t>tradiționale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nanocapsule</a:t>
            </a:r>
            <a:r>
              <a:rPr lang="ro-RO" sz="2000" dirty="0"/>
              <a:t> </a:t>
            </a:r>
            <a:r>
              <a:rPr lang="en-US" sz="2000" dirty="0"/>
              <a:t>direct la </a:t>
            </a:r>
            <a:r>
              <a:rPr lang="en-US" sz="2000" dirty="0" err="1"/>
              <a:t>celulele</a:t>
            </a:r>
            <a:r>
              <a:rPr lang="en-US" sz="2000" dirty="0"/>
              <a:t> </a:t>
            </a:r>
            <a:r>
              <a:rPr lang="en-US" sz="2000" dirty="0" err="1"/>
              <a:t>tumorale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416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1219200"/>
            <a:ext cx="90297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Sunt in curs de </a:t>
            </a:r>
            <a:r>
              <a:rPr lang="en-US" sz="2000" dirty="0" err="1"/>
              <a:t>dezvoltare</a:t>
            </a:r>
            <a:r>
              <a:rPr lang="ro-RO" sz="2000" dirty="0"/>
              <a:t> </a:t>
            </a:r>
            <a:r>
              <a:rPr lang="en-US" sz="2000" dirty="0" err="1"/>
              <a:t>medicamente</a:t>
            </a:r>
            <a:r>
              <a:rPr lang="en-US" sz="2000" dirty="0"/>
              <a:t> de </a:t>
            </a:r>
            <a:r>
              <a:rPr lang="en-US" sz="2000" dirty="0" err="1"/>
              <a:t>nouă</a:t>
            </a:r>
            <a:r>
              <a:rPr lang="en-US" sz="2000" dirty="0"/>
              <a:t> </a:t>
            </a:r>
            <a:r>
              <a:rPr lang="en-US" sz="2000" dirty="0" err="1"/>
              <a:t>generație</a:t>
            </a:r>
            <a:r>
              <a:rPr lang="en-US" sz="2000" dirty="0"/>
              <a:t> </a:t>
            </a:r>
            <a:r>
              <a:rPr lang="ro-RO" sz="2000" dirty="0"/>
              <a:t> ce </a:t>
            </a:r>
            <a:r>
              <a:rPr lang="en-US" sz="2000" dirty="0" err="1"/>
              <a:t>penetreaz</a:t>
            </a:r>
            <a:r>
              <a:rPr lang="ro-RO" sz="2000" dirty="0"/>
              <a:t>ă</a:t>
            </a:r>
            <a:r>
              <a:rPr lang="en-US" sz="2000" dirty="0"/>
              <a:t> direct</a:t>
            </a:r>
            <a:r>
              <a:rPr lang="ro-RO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interiorul</a:t>
            </a:r>
            <a:r>
              <a:rPr lang="en-US" sz="2000" dirty="0"/>
              <a:t> </a:t>
            </a:r>
            <a:r>
              <a:rPr lang="en-US" sz="2000" dirty="0" err="1"/>
              <a:t>celulelor</a:t>
            </a:r>
            <a:r>
              <a:rPr lang="en-US" sz="2000" dirty="0"/>
              <a:t> </a:t>
            </a:r>
            <a:r>
              <a:rPr lang="en-US" sz="2000" dirty="0" err="1"/>
              <a:t>afectate</a:t>
            </a:r>
            <a:r>
              <a:rPr lang="en-US" sz="2000" dirty="0"/>
              <a:t> </a:t>
            </a:r>
            <a:r>
              <a:rPr lang="ro-RO" sz="2000" dirty="0"/>
              <a:t>pentru a le</a:t>
            </a:r>
            <a:r>
              <a:rPr lang="en-US" sz="2000" dirty="0"/>
              <a:t> </a:t>
            </a:r>
            <a:r>
              <a:rPr lang="en-US" sz="2000" dirty="0" err="1"/>
              <a:t>distrug</a:t>
            </a:r>
            <a:r>
              <a:rPr lang="ro-RO" sz="2000" dirty="0"/>
              <a:t>e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Cercetătorii</a:t>
            </a:r>
            <a:r>
              <a:rPr lang="en-US" sz="2000" dirty="0"/>
              <a:t> din </a:t>
            </a:r>
            <a:r>
              <a:rPr lang="en-US" sz="2000" dirty="0" err="1"/>
              <a:t>Coreea</a:t>
            </a:r>
            <a:r>
              <a:rPr lang="en-US" sz="2000" dirty="0"/>
              <a:t> de </a:t>
            </a:r>
            <a:r>
              <a:rPr lang="en-US" sz="2000" dirty="0" err="1"/>
              <a:t>Sud</a:t>
            </a:r>
            <a:r>
              <a:rPr lang="en-US" sz="2000" dirty="0"/>
              <a:t> au </a:t>
            </a:r>
            <a:r>
              <a:rPr lang="en-US" sz="2000" dirty="0" err="1"/>
              <a:t>propus</a:t>
            </a:r>
            <a:r>
              <a:rPr lang="en-US" sz="2000" dirty="0"/>
              <a:t> o </a:t>
            </a:r>
            <a:r>
              <a:rPr lang="en-US" sz="2000" dirty="0" err="1"/>
              <a:t>modalitate</a:t>
            </a:r>
            <a:r>
              <a:rPr lang="en-US" sz="2000" dirty="0"/>
              <a:t> de a </a:t>
            </a:r>
            <a:r>
              <a:rPr lang="en-US" sz="2000" dirty="0" err="1"/>
              <a:t>detecta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distruge</a:t>
            </a:r>
            <a:r>
              <a:rPr lang="en-US" sz="2000" dirty="0"/>
              <a:t> </a:t>
            </a:r>
            <a:r>
              <a:rPr lang="en-US" sz="2000" dirty="0" err="1"/>
              <a:t>celulele</a:t>
            </a:r>
            <a:r>
              <a:rPr lang="en-US" sz="2000" dirty="0"/>
              <a:t> </a:t>
            </a:r>
            <a:r>
              <a:rPr lang="en-US" sz="2000" dirty="0" err="1"/>
              <a:t>canceroase</a:t>
            </a:r>
            <a:r>
              <a:rPr lang="en-US" sz="2000" dirty="0"/>
              <a:t> </a:t>
            </a:r>
            <a:r>
              <a:rPr lang="en-US" sz="2000" dirty="0" err="1"/>
              <a:t>folosind</a:t>
            </a:r>
            <a:r>
              <a:rPr lang="en-US" sz="2000" dirty="0"/>
              <a:t> hollow</a:t>
            </a:r>
            <a:r>
              <a:rPr lang="ro-RO" sz="2000" dirty="0"/>
              <a:t> </a:t>
            </a:r>
            <a:r>
              <a:rPr lang="en-US" sz="2000" dirty="0" err="1"/>
              <a:t>nanoparticule</a:t>
            </a:r>
            <a:r>
              <a:rPr lang="en-US" sz="2000" dirty="0"/>
              <a:t> de </a:t>
            </a:r>
            <a:r>
              <a:rPr lang="en-US" sz="2000" dirty="0" err="1"/>
              <a:t>aur</a:t>
            </a:r>
            <a:r>
              <a:rPr lang="en-US" sz="2000" dirty="0"/>
              <a:t>. </a:t>
            </a:r>
            <a:r>
              <a:rPr lang="en-US" sz="2000" dirty="0" err="1"/>
              <a:t>Atașat</a:t>
            </a:r>
            <a:r>
              <a:rPr lang="en-US" sz="2000" dirty="0"/>
              <a:t> la </a:t>
            </a:r>
            <a:r>
              <a:rPr lang="en-US" sz="2000" dirty="0" err="1"/>
              <a:t>suprafața</a:t>
            </a:r>
            <a:r>
              <a:rPr lang="en-US" sz="2000" dirty="0"/>
              <a:t> </a:t>
            </a:r>
            <a:r>
              <a:rPr lang="en-US" sz="2000" dirty="0" err="1"/>
              <a:t>nanoparticulelor</a:t>
            </a:r>
            <a:r>
              <a:rPr lang="ro-RO" sz="2000" dirty="0"/>
              <a:t> sunt </a:t>
            </a:r>
            <a:r>
              <a:rPr lang="en-US" sz="2000" dirty="0" err="1"/>
              <a:t>anticorpi</a:t>
            </a:r>
            <a:r>
              <a:rPr lang="en-US" sz="2000" dirty="0"/>
              <a:t> care le permit </a:t>
            </a:r>
            <a:r>
              <a:rPr lang="en-US" sz="2000" dirty="0" err="1"/>
              <a:t>să</a:t>
            </a:r>
            <a:r>
              <a:rPr lang="en-US" sz="2000" dirty="0"/>
              <a:t> se </a:t>
            </a:r>
            <a:r>
              <a:rPr lang="en-US" sz="2000" dirty="0" err="1"/>
              <a:t>atașeze</a:t>
            </a:r>
            <a:r>
              <a:rPr lang="en-US" sz="2000" dirty="0"/>
              <a:t> de </a:t>
            </a:r>
            <a:r>
              <a:rPr lang="en-US" sz="2000" dirty="0" err="1"/>
              <a:t>celulele</a:t>
            </a:r>
            <a:r>
              <a:rPr lang="en-US" sz="2000" dirty="0"/>
              <a:t> </a:t>
            </a:r>
            <a:r>
              <a:rPr lang="en-US" sz="2000" dirty="0" err="1"/>
              <a:t>canceroase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 err="1"/>
              <a:t>Conțin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i="1" dirty="0" err="1"/>
              <a:t>gadoliniu</a:t>
            </a:r>
            <a:r>
              <a:rPr lang="en-US" sz="2000" dirty="0"/>
              <a:t>, care </a:t>
            </a:r>
            <a:r>
              <a:rPr lang="en-US" sz="2000" dirty="0" err="1"/>
              <a:t>servește</a:t>
            </a:r>
            <a:r>
              <a:rPr lang="en-US" sz="2000" dirty="0"/>
              <a:t> ca agent de contrast</a:t>
            </a:r>
            <a:r>
              <a:rPr lang="ro-RO" sz="2000" dirty="0"/>
              <a:t> și </a:t>
            </a:r>
            <a:r>
              <a:rPr lang="en-US" sz="2000" dirty="0"/>
              <a:t>agent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rezonanța</a:t>
            </a:r>
            <a:r>
              <a:rPr lang="en-US" sz="2000" dirty="0"/>
              <a:t> </a:t>
            </a:r>
            <a:r>
              <a:rPr lang="en-US" sz="2000" dirty="0" err="1"/>
              <a:t>magnetică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ro-RO" sz="2000" dirty="0"/>
              <a:t>vizualizarea</a:t>
            </a:r>
            <a:r>
              <a:rPr lang="en-US" sz="2000" dirty="0"/>
              <a:t> </a:t>
            </a:r>
            <a:r>
              <a:rPr lang="en-US" sz="2000" dirty="0" err="1"/>
              <a:t>celulel</a:t>
            </a:r>
            <a:r>
              <a:rPr lang="ro-RO" sz="2000" dirty="0"/>
              <a:t>or</a:t>
            </a:r>
            <a:r>
              <a:rPr lang="en-US" sz="2000" dirty="0"/>
              <a:t> </a:t>
            </a:r>
            <a:r>
              <a:rPr lang="en-US" sz="2000" dirty="0" err="1"/>
              <a:t>afectate</a:t>
            </a:r>
            <a:r>
              <a:rPr lang="en-US" sz="2000" dirty="0"/>
              <a:t>. </a:t>
            </a:r>
            <a:r>
              <a:rPr lang="en-US" sz="2000" dirty="0" err="1"/>
              <a:t>Când</a:t>
            </a:r>
            <a:r>
              <a:rPr lang="en-US" sz="2000" dirty="0"/>
              <a:t> </a:t>
            </a:r>
            <a:r>
              <a:rPr lang="ro-RO" sz="2000" dirty="0"/>
              <a:t>NP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iradiate</a:t>
            </a:r>
            <a:r>
              <a:rPr lang="en-US" sz="2000" dirty="0"/>
              <a:t> cu un laser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ro-RO" sz="2000" dirty="0"/>
              <a:t>IR</a:t>
            </a:r>
            <a:r>
              <a:rPr lang="en-US" sz="2000" dirty="0"/>
              <a:t>, </a:t>
            </a:r>
            <a:r>
              <a:rPr lang="en-US" sz="2000" dirty="0" err="1"/>
              <a:t>acestea</a:t>
            </a:r>
            <a:r>
              <a:rPr lang="en-US" sz="2000" dirty="0"/>
              <a:t> se </a:t>
            </a:r>
            <a:r>
              <a:rPr lang="en-US" sz="2000" dirty="0" err="1"/>
              <a:t>încălzesc</a:t>
            </a:r>
            <a:r>
              <a:rPr lang="en-US" sz="2000" dirty="0"/>
              <a:t>, </a:t>
            </a:r>
            <a:r>
              <a:rPr lang="en-US" sz="2000" dirty="0" err="1"/>
              <a:t>iar</a:t>
            </a:r>
            <a:r>
              <a:rPr lang="en-US" sz="2000" dirty="0"/>
              <a:t> </a:t>
            </a:r>
            <a:r>
              <a:rPr lang="en-US" sz="2000" dirty="0" err="1"/>
              <a:t>căldura</a:t>
            </a:r>
            <a:r>
              <a:rPr lang="en-US" sz="2000" dirty="0"/>
              <a:t> </a:t>
            </a:r>
            <a:r>
              <a:rPr lang="en-US" sz="2000" dirty="0" err="1"/>
              <a:t>distruge</a:t>
            </a:r>
            <a:r>
              <a:rPr lang="en-US" sz="2000" dirty="0"/>
              <a:t> </a:t>
            </a:r>
            <a:r>
              <a:rPr lang="en-US" sz="2000" dirty="0" err="1"/>
              <a:t>celulele</a:t>
            </a:r>
            <a:r>
              <a:rPr lang="en-US" sz="2000" dirty="0"/>
              <a:t> </a:t>
            </a:r>
            <a:r>
              <a:rPr lang="en-US" sz="2000" dirty="0" err="1"/>
              <a:t>canceroase</a:t>
            </a:r>
            <a:r>
              <a:rPr lang="en-US" sz="2000" dirty="0"/>
              <a:t> din </a:t>
            </a:r>
            <a:r>
              <a:rPr lang="en-US" sz="2000" dirty="0" err="1"/>
              <a:t>jur</a:t>
            </a:r>
            <a:r>
              <a:rPr lang="en-US" sz="2000" dirty="0"/>
              <a:t>. </a:t>
            </a:r>
            <a:r>
              <a:rPr lang="en-US" sz="2000" dirty="0" err="1"/>
              <a:t>Astfel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 err="1"/>
              <a:t>Nanostructuri</a:t>
            </a:r>
            <a:r>
              <a:rPr lang="en-US" sz="2000" dirty="0"/>
              <a:t> nu au </a:t>
            </a:r>
            <a:r>
              <a:rPr lang="en-US" sz="2000" dirty="0" err="1"/>
              <a:t>dezavantajele</a:t>
            </a:r>
            <a:r>
              <a:rPr lang="en-US" sz="2000" dirty="0"/>
              <a:t> </a:t>
            </a:r>
            <a:r>
              <a:rPr lang="en-US" sz="2000" dirty="0" err="1"/>
              <a:t>agenților</a:t>
            </a:r>
            <a:r>
              <a:rPr lang="en-US" sz="2000" dirty="0"/>
              <a:t> de contrast </a:t>
            </a:r>
            <a:r>
              <a:rPr lang="en-US" sz="2000" dirty="0" err="1"/>
              <a:t>convenționali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bază</a:t>
            </a:r>
            <a:r>
              <a:rPr lang="en-US" sz="2000" dirty="0"/>
              <a:t> de </a:t>
            </a:r>
            <a:r>
              <a:rPr lang="en-US" sz="2000" dirty="0" err="1"/>
              <a:t>oxid</a:t>
            </a:r>
            <a:r>
              <a:rPr lang="en-US" sz="2000" dirty="0"/>
              <a:t> de </a:t>
            </a:r>
            <a:r>
              <a:rPr lang="en-US" sz="2000" dirty="0" err="1"/>
              <a:t>fier</a:t>
            </a:r>
            <a:r>
              <a:rPr lang="en-US" sz="2000" dirty="0"/>
              <a:t>. </a:t>
            </a:r>
            <a:r>
              <a:rPr lang="en-US" sz="2000" dirty="0" err="1"/>
              <a:t>Fierul</a:t>
            </a:r>
            <a:r>
              <a:rPr lang="en-US" sz="2000" dirty="0"/>
              <a:t> </a:t>
            </a:r>
            <a:r>
              <a:rPr lang="en-US" sz="2000" dirty="0" err="1"/>
              <a:t>provoacă</a:t>
            </a:r>
            <a:r>
              <a:rPr lang="en-US" sz="2000" dirty="0"/>
              <a:t> </a:t>
            </a:r>
            <a:r>
              <a:rPr lang="en-US" sz="2000" dirty="0" err="1"/>
              <a:t>interferenţe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ro-RO" sz="2000" dirty="0"/>
              <a:t> </a:t>
            </a:r>
            <a:r>
              <a:rPr lang="en-US" sz="2000" dirty="0" err="1"/>
              <a:t>efecte</a:t>
            </a:r>
            <a:r>
              <a:rPr lang="en-US" sz="2000" dirty="0"/>
              <a:t> negative de contrast, </a:t>
            </a:r>
            <a:r>
              <a:rPr lang="en-US" sz="2000" dirty="0" err="1"/>
              <a:t>ceea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duce la </a:t>
            </a:r>
            <a:r>
              <a:rPr lang="en-US" sz="2000" dirty="0" err="1"/>
              <a:t>erori</a:t>
            </a:r>
            <a:r>
              <a:rPr lang="en-US" sz="2000" dirty="0"/>
              <a:t> de diagnostic.</a:t>
            </a:r>
            <a:r>
              <a:rPr lang="ro-RO" sz="2000" dirty="0"/>
              <a:t> </a:t>
            </a:r>
            <a:r>
              <a:rPr lang="en-US" sz="2000" dirty="0" err="1"/>
              <a:t>Designul</a:t>
            </a:r>
            <a:r>
              <a:rPr lang="en-US" sz="2000" dirty="0"/>
              <a:t> </a:t>
            </a:r>
            <a:r>
              <a:rPr lang="en-US" sz="2000" dirty="0" err="1"/>
              <a:t>bazat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ro-RO" sz="2000" dirty="0"/>
              <a:t>NP de Au</a:t>
            </a:r>
            <a:r>
              <a:rPr lang="en-US" sz="2000" dirty="0"/>
              <a:t> </a:t>
            </a:r>
            <a:r>
              <a:rPr lang="en-US" sz="2000" dirty="0" err="1"/>
              <a:t>oferă</a:t>
            </a:r>
            <a:r>
              <a:rPr lang="en-US" sz="2000" dirty="0"/>
              <a:t> un </a:t>
            </a:r>
            <a:r>
              <a:rPr lang="en-US" sz="2000" dirty="0" err="1"/>
              <a:t>semnal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clar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un diagnostic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corect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 err="1"/>
              <a:t>Noua</a:t>
            </a:r>
            <a:r>
              <a:rPr lang="en-US" sz="2000" dirty="0"/>
              <a:t> </a:t>
            </a:r>
            <a:r>
              <a:rPr lang="en-US" sz="2000" dirty="0" err="1"/>
              <a:t>metodă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eficientă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</a:t>
            </a:r>
            <a:r>
              <a:rPr lang="en-US" sz="2000" dirty="0" err="1"/>
              <a:t>stadiu</a:t>
            </a:r>
            <a:r>
              <a:rPr lang="en-US" sz="2000" dirty="0"/>
              <a:t> incipient al </a:t>
            </a:r>
            <a:r>
              <a:rPr lang="en-US" sz="2000" dirty="0" err="1"/>
              <a:t>bolii</a:t>
            </a:r>
            <a:r>
              <a:rPr lang="en-US" sz="2000" dirty="0"/>
              <a:t>, </a:t>
            </a:r>
            <a:r>
              <a:rPr lang="en-US" sz="2000" dirty="0" err="1"/>
              <a:t>deoarece</a:t>
            </a:r>
            <a:r>
              <a:rPr lang="en-US" sz="2000" dirty="0"/>
              <a:t>, </a:t>
            </a:r>
            <a:r>
              <a:rPr lang="ro-RO" sz="2000" dirty="0"/>
              <a:t>comparat cu </a:t>
            </a:r>
            <a:r>
              <a:rPr lang="en-US" sz="2000" dirty="0" err="1"/>
              <a:t>chimioterapia</a:t>
            </a:r>
            <a:r>
              <a:rPr lang="en-US" sz="2000" dirty="0"/>
              <a:t>, care </a:t>
            </a:r>
            <a:r>
              <a:rPr lang="en-US" sz="2000" dirty="0" err="1"/>
              <a:t>afectează</a:t>
            </a:r>
            <a:r>
              <a:rPr lang="en-US" sz="2000" dirty="0"/>
              <a:t> </a:t>
            </a:r>
            <a:r>
              <a:rPr lang="en-US" sz="2000" dirty="0" err="1"/>
              <a:t>întregul</a:t>
            </a:r>
            <a:r>
              <a:rPr lang="ro-RO" sz="2000" dirty="0"/>
              <a:t> </a:t>
            </a:r>
            <a:r>
              <a:rPr lang="en-US" sz="2000" dirty="0"/>
              <a:t>organism, </a:t>
            </a:r>
            <a:r>
              <a:rPr lang="en-US" sz="2000" dirty="0" err="1"/>
              <a:t>asigură</a:t>
            </a:r>
            <a:r>
              <a:rPr lang="en-US" sz="2000" dirty="0"/>
              <a:t> </a:t>
            </a:r>
            <a:r>
              <a:rPr lang="en-US" sz="2000" dirty="0" err="1"/>
              <a:t>tratamentul</a:t>
            </a:r>
            <a:r>
              <a:rPr lang="en-US" sz="2000" dirty="0"/>
              <a:t> </a:t>
            </a:r>
            <a:r>
              <a:rPr lang="en-US" sz="2000" dirty="0" err="1"/>
              <a:t>zonelor</a:t>
            </a:r>
            <a:r>
              <a:rPr lang="en-US" sz="2000" dirty="0"/>
              <a:t> sale </a:t>
            </a:r>
            <a:r>
              <a:rPr lang="en-US" sz="2000" dirty="0" err="1"/>
              <a:t>individua</a:t>
            </a:r>
            <a:r>
              <a:rPr lang="ro-RO" sz="2000" dirty="0"/>
              <a:t>l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/>
              <a:t>O </a:t>
            </a:r>
            <a:r>
              <a:rPr lang="en-US" sz="2000" dirty="0" err="1"/>
              <a:t>altă</a:t>
            </a:r>
            <a:r>
              <a:rPr lang="en-US" sz="2000" dirty="0"/>
              <a:t> </a:t>
            </a:r>
            <a:r>
              <a:rPr lang="en-US" sz="2000" dirty="0" err="1"/>
              <a:t>abordare</a:t>
            </a:r>
            <a:r>
              <a:rPr lang="en-US" sz="2000" dirty="0"/>
              <a:t> </a:t>
            </a:r>
            <a:r>
              <a:rPr lang="en-US" sz="2000" dirty="0" err="1"/>
              <a:t>promițătoare</a:t>
            </a:r>
            <a:r>
              <a:rPr lang="en-US" sz="2000" dirty="0"/>
              <a:t> </a:t>
            </a:r>
            <a:r>
              <a:rPr lang="ro-RO" sz="2000" dirty="0"/>
              <a:t>este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supramolecularelor</a:t>
            </a:r>
            <a:r>
              <a:rPr lang="en-US" sz="2000" dirty="0"/>
              <a:t> special </a:t>
            </a:r>
            <a:r>
              <a:rPr lang="en-US" sz="2000" dirty="0" err="1"/>
              <a:t>concepute</a:t>
            </a:r>
            <a:r>
              <a:rPr lang="en-US" sz="2000" dirty="0"/>
              <a:t> </a:t>
            </a:r>
            <a:r>
              <a:rPr lang="ro-RO" sz="2000" dirty="0"/>
              <a:t>din NP</a:t>
            </a:r>
            <a:r>
              <a:rPr lang="en-US" sz="2000" dirty="0"/>
              <a:t>, </a:t>
            </a:r>
            <a:r>
              <a:rPr lang="en-US" sz="2000" dirty="0" err="1"/>
              <a:t>miez</a:t>
            </a:r>
            <a:r>
              <a:rPr lang="ro-RO" sz="2000" dirty="0"/>
              <a:t>ul </a:t>
            </a:r>
            <a:r>
              <a:rPr lang="en-US" sz="2000" dirty="0"/>
              <a:t>care </a:t>
            </a:r>
            <a:r>
              <a:rPr lang="en-US" sz="2000" dirty="0" err="1"/>
              <a:t>alcătuiesc</a:t>
            </a:r>
            <a:r>
              <a:rPr lang="en-US" sz="2000" dirty="0"/>
              <a:t> </a:t>
            </a:r>
            <a:r>
              <a:rPr lang="en-US" sz="2000" dirty="0" err="1"/>
              <a:t>dendrimeri</a:t>
            </a:r>
            <a:r>
              <a:rPr lang="en-US" sz="2000" dirty="0"/>
              <a:t> – </a:t>
            </a:r>
            <a:r>
              <a:rPr lang="ro-RO" sz="2000" dirty="0"/>
              <a:t>molecule </a:t>
            </a:r>
            <a:r>
              <a:rPr lang="en-US" sz="2000" dirty="0" err="1"/>
              <a:t>ramificat</a:t>
            </a:r>
            <a:r>
              <a:rPr lang="ro-RO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voluminoase</a:t>
            </a:r>
            <a:r>
              <a:rPr lang="ro-RO" sz="2000" dirty="0"/>
              <a:t> cu</a:t>
            </a:r>
            <a:r>
              <a:rPr lang="en-US" sz="2000" dirty="0"/>
              <a:t> un </a:t>
            </a:r>
            <a:r>
              <a:rPr lang="en-US" sz="2000" dirty="0" err="1"/>
              <a:t>număr</a:t>
            </a:r>
            <a:r>
              <a:rPr lang="en-US" sz="2000" dirty="0"/>
              <a:t> mare de </a:t>
            </a:r>
            <a:r>
              <a:rPr lang="en-US" sz="2000" dirty="0" err="1"/>
              <a:t>grupe</a:t>
            </a:r>
            <a:r>
              <a:rPr lang="en-US" sz="2000" dirty="0"/>
              <a:t> </a:t>
            </a:r>
            <a:r>
              <a:rPr lang="en-US" sz="2000" dirty="0" err="1"/>
              <a:t>funcționale</a:t>
            </a:r>
            <a:r>
              <a:rPr lang="en-US" sz="2000" dirty="0"/>
              <a:t> active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suprafața</a:t>
            </a:r>
            <a:r>
              <a:rPr lang="en-US" sz="2000" dirty="0"/>
              <a:t> </a:t>
            </a:r>
            <a:r>
              <a:rPr lang="en-US" sz="2000" dirty="0" err="1"/>
              <a:t>exterioară</a:t>
            </a:r>
            <a:r>
              <a:rPr lang="en-US" sz="2000" dirty="0"/>
              <a:t> (Fig).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8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0899" y="1371600"/>
            <a:ext cx="4713101" cy="49505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4839" y="16002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Moleculele</a:t>
            </a:r>
            <a:r>
              <a:rPr lang="en-US" dirty="0"/>
              <a:t> de acid folic </a:t>
            </a:r>
            <a:r>
              <a:rPr lang="ro-RO" dirty="0"/>
              <a:t>este</a:t>
            </a:r>
            <a:r>
              <a:rPr lang="en-US" dirty="0"/>
              <a:t> </a:t>
            </a:r>
            <a:r>
              <a:rPr lang="en-US" dirty="0" err="1"/>
              <a:t>atașat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grupuri</a:t>
            </a:r>
            <a:r>
              <a:rPr lang="en-US" dirty="0"/>
              <a:t>.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tumorale</a:t>
            </a:r>
            <a:r>
              <a:rPr lang="en-US" dirty="0"/>
              <a:t> </a:t>
            </a:r>
            <a:r>
              <a:rPr lang="en-US" dirty="0" err="1"/>
              <a:t>leagă</a:t>
            </a:r>
            <a:r>
              <a:rPr lang="en-US" dirty="0"/>
              <a:t> </a:t>
            </a:r>
            <a:r>
              <a:rPr lang="en-US" dirty="0" err="1"/>
              <a:t>acidul</a:t>
            </a:r>
            <a:r>
              <a:rPr lang="en-US" dirty="0"/>
              <a:t> folic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strâns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sănătoase</a:t>
            </a:r>
            <a:r>
              <a:rPr lang="en-US" dirty="0"/>
              <a:t>. </a:t>
            </a:r>
            <a:r>
              <a:rPr lang="ro-RO" dirty="0"/>
              <a:t>Dar, cu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funcționale</a:t>
            </a:r>
            <a:r>
              <a:rPr lang="en-US" dirty="0"/>
              <a:t> ale </a:t>
            </a:r>
            <a:r>
              <a:rPr lang="en-US" dirty="0" err="1"/>
              <a:t>dendrimerului</a:t>
            </a:r>
            <a:r>
              <a:rPr lang="ro-RO" dirty="0"/>
              <a:t> sunt atașate </a:t>
            </a:r>
            <a:r>
              <a:rPr lang="en-US" dirty="0"/>
              <a:t>molecule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substanțe</a:t>
            </a:r>
            <a:r>
              <a:rPr lang="en-US" dirty="0"/>
              <a:t> </a:t>
            </a:r>
            <a:r>
              <a:rPr lang="en-US" dirty="0" err="1"/>
              <a:t>antitumorale</a:t>
            </a:r>
            <a:r>
              <a:rPr lang="en-US" dirty="0"/>
              <a:t> </a:t>
            </a:r>
            <a:r>
              <a:rPr lang="ro-RO" dirty="0"/>
              <a:t>. </a:t>
            </a:r>
          </a:p>
          <a:p>
            <a:endParaRPr lang="ro-RO" dirty="0"/>
          </a:p>
          <a:p>
            <a:r>
              <a:rPr lang="ro-RO" dirty="0"/>
              <a:t>Astfel,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celula</a:t>
            </a:r>
            <a:r>
              <a:rPr lang="en-US" dirty="0"/>
              <a:t> </a:t>
            </a:r>
            <a:r>
              <a:rPr lang="en-US" dirty="0" err="1"/>
              <a:t>afectată</a:t>
            </a:r>
            <a:r>
              <a:rPr lang="en-US" dirty="0"/>
              <a:t> </a:t>
            </a:r>
            <a:r>
              <a:rPr lang="en-US" dirty="0" err="1"/>
              <a:t>absoarbe</a:t>
            </a:r>
            <a:r>
              <a:rPr lang="en-US" dirty="0"/>
              <a:t> </a:t>
            </a:r>
            <a:r>
              <a:rPr lang="en-US" dirty="0" err="1"/>
              <a:t>dendrimerul</a:t>
            </a:r>
            <a:r>
              <a:rPr lang="en-US" dirty="0"/>
              <a:t> cu acid folic,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cu el </a:t>
            </a:r>
            <a:r>
              <a:rPr lang="ro-RO" dirty="0"/>
              <a:t>și </a:t>
            </a:r>
            <a:r>
              <a:rPr lang="en-US" dirty="0"/>
              <a:t>un medicament auto-mortal. </a:t>
            </a:r>
            <a:endParaRPr lang="ro-RO" dirty="0"/>
          </a:p>
          <a:p>
            <a:r>
              <a:rPr lang="en-US" dirty="0" err="1"/>
              <a:t>În</a:t>
            </a:r>
            <a:r>
              <a:rPr lang="en-US" dirty="0"/>
              <a:t> plus, </a:t>
            </a:r>
            <a:r>
              <a:rPr lang="en-US" dirty="0" err="1"/>
              <a:t>medicamentul</a:t>
            </a:r>
            <a:r>
              <a:rPr lang="en-US" dirty="0"/>
              <a:t>, ca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capsulă</a:t>
            </a:r>
            <a:r>
              <a:rPr lang="en-US" dirty="0"/>
              <a:t>, </a:t>
            </a:r>
            <a:r>
              <a:rPr lang="en-US" dirty="0" err="1"/>
              <a:t>poate</a:t>
            </a:r>
            <a:r>
              <a:rPr lang="ro-RO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situat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spațiul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lanțurile</a:t>
            </a:r>
            <a:r>
              <a:rPr lang="en-US" dirty="0"/>
              <a:t> </a:t>
            </a:r>
            <a:r>
              <a:rPr lang="en-US" dirty="0" err="1"/>
              <a:t>dendrimerice</a:t>
            </a:r>
            <a:r>
              <a:rPr lang="en-US" dirty="0"/>
              <a:t> (</a:t>
            </a:r>
            <a:r>
              <a:rPr lang="en-US" dirty="0" err="1"/>
              <a:t>sfera</a:t>
            </a:r>
            <a:r>
              <a:rPr lang="en-US" dirty="0"/>
              <a:t> </a:t>
            </a:r>
            <a:r>
              <a:rPr lang="en-US" dirty="0" err="1"/>
              <a:t>interioară</a:t>
            </a:r>
            <a:r>
              <a:rPr lang="en-US" dirty="0"/>
              <a:t>). </a:t>
            </a:r>
            <a:endParaRPr lang="ro-RO" dirty="0"/>
          </a:p>
          <a:p>
            <a:r>
              <a:rPr lang="en-US" dirty="0" err="1"/>
              <a:t>Odată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tumorii</a:t>
            </a:r>
            <a:r>
              <a:rPr lang="en-US" dirty="0"/>
              <a:t>, </a:t>
            </a:r>
            <a:r>
              <a:rPr lang="en-US" dirty="0" err="1"/>
              <a:t>molecula</a:t>
            </a:r>
            <a:r>
              <a:rPr lang="ro-RO" dirty="0"/>
              <a:t> </a:t>
            </a:r>
            <a:r>
              <a:rPr lang="en-US" dirty="0" err="1"/>
              <a:t>Dendrimerul</a:t>
            </a:r>
            <a:r>
              <a:rPr lang="en-US" dirty="0"/>
              <a:t> </a:t>
            </a:r>
            <a:r>
              <a:rPr lang="en-US" dirty="0" err="1"/>
              <a:t>modifică</a:t>
            </a:r>
            <a:r>
              <a:rPr lang="en-US" dirty="0"/>
              <a:t> </a:t>
            </a:r>
            <a:r>
              <a:rPr lang="en-US" dirty="0" err="1"/>
              <a:t>conformația</a:t>
            </a:r>
            <a:r>
              <a:rPr lang="en-US" dirty="0"/>
              <a:t> </a:t>
            </a:r>
            <a:r>
              <a:rPr lang="en-US" dirty="0" err="1"/>
              <a:t>lanțurilor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medicamentul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eliberat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256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Definirea NP?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594" y="1600200"/>
            <a:ext cx="8991600" cy="4525962"/>
          </a:xfrm>
        </p:spPr>
        <p:txBody>
          <a:bodyPr/>
          <a:lstStyle/>
          <a:p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evita</a:t>
            </a:r>
            <a:r>
              <a:rPr lang="en-US" sz="2000" dirty="0"/>
              <a:t> </a:t>
            </a:r>
            <a:r>
              <a:rPr lang="en-US" sz="2000" dirty="0" err="1"/>
              <a:t>orice</a:t>
            </a:r>
            <a:r>
              <a:rPr lang="en-US" sz="2000" dirty="0"/>
              <a:t> </a:t>
            </a:r>
            <a:r>
              <a:rPr lang="en-US" sz="2000" dirty="0" err="1"/>
              <a:t>îngrijorare</a:t>
            </a:r>
            <a:r>
              <a:rPr lang="en-US" sz="2000" dirty="0"/>
              <a:t>,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necesară</a:t>
            </a:r>
            <a:r>
              <a:rPr lang="en-US" sz="2000" dirty="0"/>
              <a:t> </a:t>
            </a:r>
            <a:r>
              <a:rPr lang="en-US" sz="2000" dirty="0" err="1"/>
              <a:t>stabilirea</a:t>
            </a:r>
            <a:r>
              <a:rPr lang="ro-RO" sz="2000" dirty="0"/>
              <a:t> unei</a:t>
            </a:r>
            <a:r>
              <a:rPr lang="en-US" sz="2000" dirty="0"/>
              <a:t> </a:t>
            </a:r>
            <a:r>
              <a:rPr lang="en-US" sz="2000" dirty="0" err="1"/>
              <a:t>definiție</a:t>
            </a:r>
            <a:r>
              <a:rPr lang="en-US" sz="2000" dirty="0"/>
              <a:t> </a:t>
            </a:r>
            <a:r>
              <a:rPr lang="en-US" sz="2000" dirty="0" err="1"/>
              <a:t>lipsită</a:t>
            </a:r>
            <a:r>
              <a:rPr lang="en-US" sz="2000" dirty="0"/>
              <a:t> de </a:t>
            </a:r>
            <a:r>
              <a:rPr lang="en-US" sz="2000" dirty="0" err="1"/>
              <a:t>ambiguitate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identifica</a:t>
            </a:r>
            <a:r>
              <a:rPr lang="en-US" sz="2000" dirty="0"/>
              <a:t> </a:t>
            </a:r>
            <a:r>
              <a:rPr lang="en-US" sz="2000" dirty="0" err="1"/>
              <a:t>prezența</a:t>
            </a:r>
            <a:r>
              <a:rPr lang="ro-RO" sz="2000" dirty="0"/>
              <a:t> de </a:t>
            </a:r>
            <a:r>
              <a:rPr lang="en-US" sz="2000" dirty="0" err="1"/>
              <a:t>nanomateriale</a:t>
            </a:r>
            <a:r>
              <a:rPr lang="en-US" sz="2000" dirty="0"/>
              <a:t>. </a:t>
            </a:r>
            <a:r>
              <a:rPr lang="en-US" sz="2000" dirty="0" err="1"/>
              <a:t>Comisia</a:t>
            </a:r>
            <a:r>
              <a:rPr lang="en-US" sz="2000" dirty="0"/>
              <a:t> </a:t>
            </a:r>
            <a:r>
              <a:rPr lang="en-US" sz="2000" dirty="0" err="1"/>
              <a:t>Europeană</a:t>
            </a:r>
            <a:r>
              <a:rPr lang="en-US" sz="2000" dirty="0"/>
              <a:t> (CE) a </a:t>
            </a:r>
            <a:r>
              <a:rPr lang="en-US" sz="2000" dirty="0" err="1"/>
              <a:t>creat</a:t>
            </a:r>
            <a:r>
              <a:rPr lang="en-US" sz="2000" dirty="0"/>
              <a:t> </a:t>
            </a:r>
            <a:r>
              <a:rPr lang="ro-RO" sz="2000" dirty="0"/>
              <a:t>o </a:t>
            </a:r>
            <a:r>
              <a:rPr lang="en-US" sz="2000" dirty="0" err="1"/>
              <a:t>definiție</a:t>
            </a:r>
            <a:r>
              <a:rPr lang="en-US" sz="2000" dirty="0"/>
              <a:t> </a:t>
            </a:r>
            <a:r>
              <a:rPr lang="en-US" sz="2000" dirty="0" err="1"/>
              <a:t>bazată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cercetarea</a:t>
            </a:r>
            <a:r>
              <a:rPr lang="en-US" sz="2000" dirty="0"/>
              <a:t> </a:t>
            </a:r>
            <a:endParaRPr lang="ro-RO" sz="2000" dirty="0"/>
          </a:p>
          <a:p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definiție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folosită</a:t>
            </a:r>
            <a:r>
              <a:rPr lang="en-US" sz="2000" dirty="0"/>
              <a:t> </a:t>
            </a:r>
            <a:r>
              <a:rPr lang="en-US" sz="2000" dirty="0" err="1"/>
              <a:t>doar</a:t>
            </a:r>
            <a:r>
              <a:rPr lang="en-US" sz="2000" dirty="0"/>
              <a:t> ca </a:t>
            </a:r>
            <a:r>
              <a:rPr lang="en-US" sz="2000" dirty="0" err="1"/>
              <a:t>referințăpentru</a:t>
            </a:r>
            <a:r>
              <a:rPr lang="en-US" sz="2000" dirty="0"/>
              <a:t> a </a:t>
            </a:r>
            <a:r>
              <a:rPr lang="en-US" sz="2000" dirty="0" err="1"/>
              <a:t>determina</a:t>
            </a:r>
            <a:r>
              <a:rPr lang="en-US" sz="2000" dirty="0"/>
              <a:t> </a:t>
            </a:r>
            <a:r>
              <a:rPr lang="en-US" sz="2000" dirty="0" err="1"/>
              <a:t>dacă</a:t>
            </a:r>
            <a:r>
              <a:rPr lang="en-US" sz="2000" dirty="0"/>
              <a:t> un material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considerat</a:t>
            </a:r>
            <a:r>
              <a:rPr lang="en-US" sz="2000" dirty="0"/>
              <a:t> un </a:t>
            </a:r>
            <a:r>
              <a:rPr lang="en-US" sz="2000" dirty="0" err="1"/>
              <a:t>nanomaterialsau</a:t>
            </a:r>
            <a:r>
              <a:rPr lang="en-US" sz="2000" dirty="0"/>
              <a:t> nu; cu </a:t>
            </a:r>
            <a:r>
              <a:rPr lang="en-US" sz="2000" dirty="0" err="1"/>
              <a:t>toate</a:t>
            </a:r>
            <a:r>
              <a:rPr lang="en-US" sz="2000" dirty="0"/>
              <a:t> </a:t>
            </a:r>
            <a:r>
              <a:rPr lang="en-US" sz="2000" dirty="0" err="1"/>
              <a:t>acestea</a:t>
            </a:r>
            <a:r>
              <a:rPr lang="en-US" sz="2000" dirty="0"/>
              <a:t>, nu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clasificat</a:t>
            </a:r>
            <a:r>
              <a:rPr lang="en-US" sz="2000" dirty="0"/>
              <a:t> ca </a:t>
            </a:r>
            <a:r>
              <a:rPr lang="en-US" sz="2000" dirty="0" err="1"/>
              <a:t>periculos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sigur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NANOMATERIAL</a:t>
            </a:r>
            <a:r>
              <a:rPr lang="ro-RO" sz="2000" dirty="0"/>
              <a:t> </a:t>
            </a:r>
            <a:r>
              <a:rPr lang="en-US" sz="2000" dirty="0"/>
              <a:t>se </a:t>
            </a:r>
            <a:r>
              <a:rPr lang="en-US" sz="2000" dirty="0" err="1"/>
              <a:t>referăla</a:t>
            </a:r>
            <a:r>
              <a:rPr lang="en-US" sz="2000" dirty="0"/>
              <a:t> un material natural, accidental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manufacturat</a:t>
            </a:r>
            <a:r>
              <a:rPr lang="en-US" sz="2000" dirty="0"/>
              <a:t> care </a:t>
            </a:r>
            <a:r>
              <a:rPr lang="en-US" sz="2000" dirty="0" err="1"/>
              <a:t>cuprinde</a:t>
            </a:r>
            <a:r>
              <a:rPr lang="ro-RO" sz="2000" dirty="0"/>
              <a:t> </a:t>
            </a:r>
            <a:r>
              <a:rPr lang="en-US" sz="2000" dirty="0" err="1"/>
              <a:t>particule</a:t>
            </a:r>
            <a:r>
              <a:rPr lang="en-US" sz="2000" dirty="0"/>
              <a:t>, fie </a:t>
            </a:r>
            <a:r>
              <a:rPr lang="en-US" sz="2000" dirty="0" err="1"/>
              <a:t>într</a:t>
            </a:r>
            <a:r>
              <a:rPr lang="en-US" sz="2000" dirty="0"/>
              <a:t>-o stare </a:t>
            </a:r>
            <a:r>
              <a:rPr lang="en-US" sz="2000" dirty="0" err="1"/>
              <a:t>nelegată</a:t>
            </a:r>
            <a:r>
              <a:rPr lang="en-US" sz="2000" dirty="0"/>
              <a:t>, fie ca </a:t>
            </a:r>
            <a:r>
              <a:rPr lang="en-US" sz="2000" dirty="0" err="1"/>
              <a:t>agregat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care</a:t>
            </a:r>
            <a:r>
              <a:rPr lang="ro-RO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dimensiuni</a:t>
            </a:r>
            <a:r>
              <a:rPr lang="en-US" sz="2000" dirty="0"/>
              <a:t> </a:t>
            </a:r>
            <a:r>
              <a:rPr lang="en-US" sz="2000" dirty="0" err="1"/>
              <a:t>exterioare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intervalul</a:t>
            </a:r>
            <a:r>
              <a:rPr lang="en-US" sz="2000" dirty="0"/>
              <a:t> de </a:t>
            </a:r>
            <a:r>
              <a:rPr lang="en-US" sz="2000" dirty="0" err="1"/>
              <a:t>dimensiuni</a:t>
            </a:r>
            <a:r>
              <a:rPr lang="en-US" sz="2000" dirty="0"/>
              <a:t> de 1–100 nm </a:t>
            </a:r>
            <a:r>
              <a:rPr lang="en-US" sz="2000" dirty="0" err="1"/>
              <a:t>pentru</a:t>
            </a:r>
            <a:r>
              <a:rPr lang="en-US" sz="2000" dirty="0"/>
              <a:t> ≥50% din </a:t>
            </a:r>
            <a:r>
              <a:rPr lang="en-US" sz="2000" dirty="0" err="1"/>
              <a:t>particule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În </a:t>
            </a:r>
            <a:r>
              <a:rPr lang="en-US" sz="2000" dirty="0" err="1"/>
              <a:t>cazuri</a:t>
            </a:r>
            <a:r>
              <a:rPr lang="en-US" sz="2000" dirty="0"/>
              <a:t> de </a:t>
            </a:r>
            <a:r>
              <a:rPr lang="en-US" sz="2000" dirty="0" err="1"/>
              <a:t>mediu</a:t>
            </a:r>
            <a:r>
              <a:rPr lang="en-US" sz="2000" dirty="0"/>
              <a:t>, </a:t>
            </a:r>
            <a:r>
              <a:rPr lang="en-US" sz="2000" dirty="0" err="1"/>
              <a:t>sănătate</a:t>
            </a:r>
            <a:r>
              <a:rPr lang="en-US" sz="2000" dirty="0"/>
              <a:t>, </a:t>
            </a:r>
            <a:r>
              <a:rPr lang="en-US" sz="2000" dirty="0" err="1"/>
              <a:t>siguranță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ro-RO" sz="2000" dirty="0"/>
              <a:t> </a:t>
            </a:r>
            <a:r>
              <a:rPr lang="en-US" sz="2000" dirty="0" err="1"/>
              <a:t>preocuparea</a:t>
            </a:r>
            <a:r>
              <a:rPr lang="en-US" sz="2000" dirty="0"/>
              <a:t> de </a:t>
            </a:r>
            <a:r>
              <a:rPr lang="en-US" sz="2000" dirty="0" err="1"/>
              <a:t>competitivitate</a:t>
            </a:r>
            <a:r>
              <a:rPr lang="en-US" sz="2000" dirty="0"/>
              <a:t>, </a:t>
            </a:r>
            <a:r>
              <a:rPr lang="en-US" sz="2000" dirty="0" err="1"/>
              <a:t>pragul</a:t>
            </a:r>
            <a:r>
              <a:rPr lang="en-US" sz="2000" dirty="0"/>
              <a:t> de </a:t>
            </a:r>
            <a:r>
              <a:rPr lang="en-US" sz="2000" dirty="0" err="1"/>
              <a:t>distribuție</a:t>
            </a:r>
            <a:r>
              <a:rPr lang="en-US" sz="2000" dirty="0"/>
              <a:t> a </a:t>
            </a:r>
            <a:r>
              <a:rPr lang="en-US" sz="2000" dirty="0" err="1"/>
              <a:t>mărimii</a:t>
            </a:r>
            <a:r>
              <a:rPr lang="en-US" sz="2000" dirty="0"/>
              <a:t> </a:t>
            </a:r>
            <a:r>
              <a:rPr lang="en-US" sz="2000" dirty="0" err="1"/>
              <a:t>numărului</a:t>
            </a:r>
            <a:r>
              <a:rPr lang="ro-RO" sz="2000" dirty="0"/>
              <a:t> </a:t>
            </a:r>
            <a:r>
              <a:rPr lang="en-US" sz="2000" dirty="0"/>
              <a:t>de 50%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înlocuit</a:t>
            </a:r>
            <a:r>
              <a:rPr lang="en-US" sz="2000" dirty="0"/>
              <a:t> cu un </a:t>
            </a:r>
            <a:r>
              <a:rPr lang="en-US" sz="2000" dirty="0" err="1"/>
              <a:t>prag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1 </a:t>
            </a:r>
            <a:r>
              <a:rPr lang="en-US" sz="2000" dirty="0" err="1"/>
              <a:t>şi</a:t>
            </a:r>
            <a:r>
              <a:rPr lang="ro-RO" sz="2000" dirty="0"/>
              <a:t> </a:t>
            </a:r>
            <a:r>
              <a:rPr lang="en-US" sz="2000" dirty="0"/>
              <a:t>50%. </a:t>
            </a:r>
            <a:r>
              <a:rPr lang="en-US" sz="2000" dirty="0" err="1"/>
              <a:t>Structuri</a:t>
            </a:r>
            <a:r>
              <a:rPr lang="en-US" sz="2000" dirty="0"/>
              <a:t> cu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dimensiuni</a:t>
            </a:r>
            <a:r>
              <a:rPr lang="en-US" sz="2000" dirty="0"/>
              <a:t> </a:t>
            </a:r>
            <a:r>
              <a:rPr lang="en-US" sz="2000" dirty="0" err="1"/>
              <a:t>exterioare</a:t>
            </a:r>
            <a:r>
              <a:rPr lang="en-US" sz="2000" dirty="0"/>
              <a:t> </a:t>
            </a:r>
            <a:r>
              <a:rPr lang="ro-RO" sz="2000" dirty="0"/>
              <a:t>sub </a:t>
            </a:r>
            <a:r>
              <a:rPr lang="en-US" sz="2000" dirty="0"/>
              <a:t>1 nm, cum </a:t>
            </a:r>
            <a:r>
              <a:rPr lang="en-US" sz="2000" dirty="0" err="1"/>
              <a:t>ar</a:t>
            </a:r>
            <a:r>
              <a:rPr lang="en-US" sz="2000" dirty="0"/>
              <a:t> fi fullerene, </a:t>
            </a:r>
            <a:r>
              <a:rPr lang="en-US" sz="2000" dirty="0" err="1"/>
              <a:t>fulgi</a:t>
            </a:r>
            <a:r>
              <a:rPr lang="en-US" sz="2000" dirty="0"/>
              <a:t> de </a:t>
            </a:r>
            <a:r>
              <a:rPr lang="en-US" sz="2000" dirty="0" err="1"/>
              <a:t>grafen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carbon cu un </a:t>
            </a:r>
            <a:r>
              <a:rPr lang="en-US" sz="2000" dirty="0" err="1"/>
              <a:t>singur</a:t>
            </a:r>
            <a:r>
              <a:rPr lang="en-US" sz="2000" dirty="0"/>
              <a:t> </a:t>
            </a:r>
            <a:r>
              <a:rPr lang="en-US" sz="2000" dirty="0" err="1"/>
              <a:t>perete</a:t>
            </a:r>
            <a:r>
              <a:rPr lang="ro-RO" sz="2000" dirty="0"/>
              <a:t> </a:t>
            </a:r>
            <a:r>
              <a:rPr lang="en-US" sz="2000" dirty="0" err="1"/>
              <a:t>nanotuburile</a:t>
            </a:r>
            <a:r>
              <a:rPr lang="en-US" sz="2000" dirty="0"/>
              <a:t>,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trebui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fie considerate </a:t>
            </a:r>
            <a:r>
              <a:rPr lang="en-US" sz="2000" dirty="0" err="1"/>
              <a:t>nanomateriale</a:t>
            </a:r>
            <a:r>
              <a:rPr lang="en-US" sz="2000" dirty="0"/>
              <a:t>. </a:t>
            </a:r>
            <a:r>
              <a:rPr lang="en-US" sz="2000" dirty="0" err="1"/>
              <a:t>Materiale</a:t>
            </a:r>
            <a:r>
              <a:rPr lang="ro-RO" sz="2000" dirty="0"/>
              <a:t> </a:t>
            </a:r>
            <a:r>
              <a:rPr lang="en-US" sz="2000" dirty="0"/>
              <a:t>cu </a:t>
            </a:r>
            <a:r>
              <a:rPr lang="en-US" sz="2000" dirty="0" err="1"/>
              <a:t>suprafata</a:t>
            </a:r>
            <a:r>
              <a:rPr lang="en-US" sz="2000" dirty="0"/>
              <a:t> in </a:t>
            </a:r>
            <a:r>
              <a:rPr lang="en-US" sz="2000" dirty="0" err="1"/>
              <a:t>volum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mare de 60 m2/cm3</a:t>
            </a:r>
            <a:r>
              <a:rPr lang="ro-RO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de </a:t>
            </a:r>
            <a:r>
              <a:rPr lang="en-US" sz="2000" dirty="0" err="1"/>
              <a:t>asemenea</a:t>
            </a:r>
            <a:r>
              <a:rPr lang="ro-RO" sz="2000" dirty="0"/>
              <a:t> </a:t>
            </a:r>
            <a:r>
              <a:rPr lang="en-US" sz="2000" dirty="0" err="1"/>
              <a:t>incluse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43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Schematic representation of the diverse morphology of nanomaterials reported for clinical application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76CA1835-9084-8C79-1C67-1959BA695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960" y="1951038"/>
            <a:ext cx="721008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375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448</TotalTime>
  <Words>1498</Words>
  <Application>Microsoft Office PowerPoint</Application>
  <PresentationFormat>Expunere pe ecran (4:3)</PresentationFormat>
  <Paragraphs>97</Paragraphs>
  <Slides>28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1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28</vt:i4>
      </vt:variant>
    </vt:vector>
  </HeadingPairs>
  <TitlesOfParts>
    <vt:vector size="30" baseType="lpstr">
      <vt:lpstr>Arial</vt:lpstr>
      <vt:lpstr>Default Design</vt:lpstr>
      <vt:lpstr>Tema Metrologia medicinala</vt:lpstr>
      <vt:lpstr>Prezentare PowerPoint</vt:lpstr>
      <vt:lpstr>Prezentare PowerPoint</vt:lpstr>
      <vt:lpstr>Identificarea metastazei cu nanoparticule magnetice</vt:lpstr>
      <vt:lpstr>Prezentare PowerPoint</vt:lpstr>
      <vt:lpstr>Prezentare PowerPoint</vt:lpstr>
      <vt:lpstr>Prezentare PowerPoint</vt:lpstr>
      <vt:lpstr>Definirea NP?</vt:lpstr>
      <vt:lpstr>Schematic representation of the diverse morphology of nanomaterials reported for clinical application</vt:lpstr>
      <vt:lpstr>Representation of nanomaterial size in comparison to other biological molecules.</vt:lpstr>
      <vt:lpstr> Schematic representation of the main areas of NP translocation and accumulation after administration</vt:lpstr>
      <vt:lpstr>Prezentare PowerPoint</vt:lpstr>
      <vt:lpstr>Approval process for small drug molecules</vt:lpstr>
      <vt:lpstr>Prezentare PowerPoint</vt:lpstr>
      <vt:lpstr>CHALLENGES IN PHARMACEUTICAL DEVELOPMENT</vt:lpstr>
      <vt:lpstr>Counting methods</vt:lpstr>
      <vt:lpstr>Fractionation methods</vt:lpstr>
      <vt:lpstr>Ensemble methods</vt:lpstr>
      <vt:lpstr>Integral methods</vt:lpstr>
      <vt:lpstr>Some of the principal methods for the characterization of nanomaterils in medicine</vt:lpstr>
      <vt:lpstr>Prezentare PowerPoint</vt:lpstr>
      <vt:lpstr>Process Control – Understanding the Critical Manufacturing Steps</vt:lpstr>
      <vt:lpstr>Biocompatibility and Nantoxicology</vt:lpstr>
      <vt:lpstr>Evaluation methods of possible toxic effect...</vt:lpstr>
      <vt:lpstr>Nanotoxicological Classification System</vt:lpstr>
      <vt:lpstr>Regulatory challenges</vt:lpstr>
      <vt:lpstr>Nanomedicines and Nansimilars</vt:lpstr>
      <vt:lpstr>Implementarea cercetării vs timp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Întroducere în Instrumentație și Metrologie pentru Nanoinginerie</dc:title>
  <dc:subject>DigitalOfficePro Free Templates</dc:subject>
  <dc:creator>buzdugan artur</dc:creator>
  <cp:keywords>Templates; PowerPoint; DigitalOfficePro; Free</cp:keywords>
  <cp:lastModifiedBy>buzdugan artur</cp:lastModifiedBy>
  <cp:revision>41</cp:revision>
  <dcterms:created xsi:type="dcterms:W3CDTF">2024-06-17T15:33:16Z</dcterms:created>
  <dcterms:modified xsi:type="dcterms:W3CDTF">2024-10-15T09:40:12Z</dcterms:modified>
  <cp:category>Templates;PowerPoint</cp:category>
</cp:coreProperties>
</file>