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3" r:id="rId6"/>
    <p:sldId id="304" r:id="rId7"/>
    <p:sldId id="311" r:id="rId8"/>
    <p:sldId id="305" r:id="rId9"/>
    <p:sldId id="309" r:id="rId10"/>
    <p:sldId id="306" r:id="rId11"/>
    <p:sldId id="307" r:id="rId12"/>
    <p:sldId id="308" r:id="rId13"/>
    <p:sldId id="301" r:id="rId14"/>
    <p:sldId id="302" r:id="rId15"/>
    <p:sldId id="310" r:id="rId16"/>
    <p:sldId id="313" r:id="rId17"/>
    <p:sldId id="314" r:id="rId18"/>
    <p:sldId id="312" r:id="rId19"/>
    <p:sldId id="315" r:id="rId20"/>
    <p:sldId id="316" r:id="rId21"/>
    <p:sldId id="317" r:id="rId22"/>
    <p:sldId id="318" r:id="rId23"/>
    <p:sldId id="319" r:id="rId24"/>
    <p:sldId id="32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15-Feb-22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15-Feb-22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15-Feb-22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15-Feb-22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15-Feb-22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15-Feb-22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15-Feb-22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15-Feb-22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15-Feb-22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crazyegg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inspectlet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Testarea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uzabilit</a:t>
            </a:r>
            <a:r>
              <a:rPr lang="ro-MD" sz="4400" dirty="0">
                <a:solidFill>
                  <a:schemeClr val="tx1"/>
                </a:solidFill>
              </a:rPr>
              <a:t>ății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ro-MD" sz="1600" dirty="0"/>
              <a:t>Metode și instrumente</a:t>
            </a:r>
            <a:endParaRPr lang="en-US" sz="16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1452B-16AA-4179-94C3-E099A0524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Testarea uzabilității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388C-2FC2-48EA-A307-FCC7FD0D7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modalități</a:t>
            </a:r>
            <a:r>
              <a:rPr lang="en-US" dirty="0"/>
              <a:t> de a </a:t>
            </a:r>
            <a:r>
              <a:rPr lang="en-US" dirty="0" err="1"/>
              <a:t>îmbunătăți</a:t>
            </a:r>
            <a:r>
              <a:rPr lang="en-US" dirty="0"/>
              <a:t> u</a:t>
            </a:r>
            <a:r>
              <a:rPr lang="ro-MD" dirty="0"/>
              <a:t>zabilitat</a:t>
            </a:r>
            <a:r>
              <a:rPr lang="en-US" dirty="0"/>
              <a:t>e</a:t>
            </a:r>
            <a:r>
              <a:rPr lang="ro-MD" dirty="0"/>
              <a:t>a</a:t>
            </a:r>
            <a:r>
              <a:rPr lang="en-US" dirty="0"/>
              <a:t> site-</a:t>
            </a:r>
            <a:r>
              <a:rPr lang="en-US" dirty="0" err="1"/>
              <a:t>ului</a:t>
            </a:r>
            <a:r>
              <a:rPr lang="en-US" dirty="0"/>
              <a:t>,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eficient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testarea</a:t>
            </a:r>
            <a:r>
              <a:rPr lang="en-US" dirty="0"/>
              <a:t> </a:t>
            </a:r>
            <a:r>
              <a:rPr lang="ro-MD" dirty="0"/>
              <a:t>uzabilității</a:t>
            </a:r>
            <a:r>
              <a:rPr lang="en-US" dirty="0"/>
              <a:t>, care </a:t>
            </a:r>
            <a:r>
              <a:rPr lang="en-US" dirty="0" err="1"/>
              <a:t>constă</a:t>
            </a:r>
            <a:r>
              <a:rPr lang="en-US" dirty="0"/>
              <a:t> din 3 </a:t>
            </a:r>
            <a:r>
              <a:rPr lang="en-US" dirty="0" err="1"/>
              <a:t>componente</a:t>
            </a:r>
            <a:r>
              <a:rPr lang="en-US" dirty="0"/>
              <a:t>:</a:t>
            </a:r>
            <a:endParaRPr lang="ro-MD" dirty="0"/>
          </a:p>
          <a:p>
            <a:r>
              <a:rPr lang="ro-MD" dirty="0"/>
              <a:t>1. </a:t>
            </a:r>
            <a:r>
              <a:rPr lang="en-US" dirty="0" err="1"/>
              <a:t>Strângeți</a:t>
            </a:r>
            <a:r>
              <a:rPr lang="en-US" dirty="0"/>
              <a:t> un </a:t>
            </a:r>
            <a:r>
              <a:rPr lang="en-US" dirty="0" err="1"/>
              <a:t>grup</a:t>
            </a:r>
            <a:r>
              <a:rPr lang="en-US" dirty="0"/>
              <a:t> de </a:t>
            </a:r>
            <a:r>
              <a:rPr lang="en-US" dirty="0" err="1"/>
              <a:t>reprezentanți</a:t>
            </a:r>
            <a:r>
              <a:rPr lang="en-US" dirty="0"/>
              <a:t> ai </a:t>
            </a:r>
            <a:r>
              <a:rPr lang="en-US" dirty="0" err="1"/>
              <a:t>potențialului</a:t>
            </a:r>
            <a:r>
              <a:rPr lang="en-US" dirty="0"/>
              <a:t> public al site-</a:t>
            </a:r>
            <a:r>
              <a:rPr lang="en-US" dirty="0" err="1"/>
              <a:t>ului</a:t>
            </a:r>
            <a:r>
              <a:rPr lang="en-US" dirty="0"/>
              <a:t>;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aibă</a:t>
            </a:r>
            <a:r>
              <a:rPr lang="en-US" dirty="0"/>
              <a:t> </a:t>
            </a:r>
            <a:r>
              <a:rPr lang="en-US" dirty="0" err="1"/>
              <a:t>nevoie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ocupe</a:t>
            </a:r>
            <a:r>
              <a:rPr lang="en-US" dirty="0"/>
              <a:t> de </a:t>
            </a:r>
            <a:r>
              <a:rPr lang="en-US" dirty="0" err="1"/>
              <a:t>orice</a:t>
            </a:r>
            <a:r>
              <a:rPr lang="en-US" dirty="0"/>
              <a:t> </a:t>
            </a:r>
            <a:r>
              <a:rPr lang="en-US" dirty="0" err="1"/>
              <a:t>problemă</a:t>
            </a:r>
            <a:r>
              <a:rPr lang="en-US" dirty="0"/>
              <a:t>;</a:t>
            </a:r>
          </a:p>
          <a:p>
            <a:r>
              <a:rPr lang="ro-MD" dirty="0"/>
              <a:t>2. </a:t>
            </a:r>
            <a:r>
              <a:rPr lang="en-US" dirty="0" err="1"/>
              <a:t>Dați</a:t>
            </a:r>
            <a:r>
              <a:rPr lang="en-US" dirty="0"/>
              <a:t> </a:t>
            </a:r>
            <a:r>
              <a:rPr lang="en-US" dirty="0" err="1"/>
              <a:t>grupului</a:t>
            </a:r>
            <a:r>
              <a:rPr lang="en-US" dirty="0"/>
              <a:t> o </a:t>
            </a:r>
            <a:r>
              <a:rPr lang="en-US" dirty="0" err="1"/>
              <a:t>sarcină</a:t>
            </a:r>
            <a:r>
              <a:rPr lang="en-US" dirty="0"/>
              <a:t>. </a:t>
            </a:r>
            <a:r>
              <a:rPr lang="en-US" dirty="0" err="1"/>
              <a:t>Sarcinile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trebui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la </a:t>
            </a:r>
            <a:r>
              <a:rPr lang="en-US" dirty="0" err="1"/>
              <a:t>intersecția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interesele</a:t>
            </a:r>
            <a:r>
              <a:rPr lang="en-US" dirty="0"/>
              <a:t> </a:t>
            </a:r>
            <a:r>
              <a:rPr lang="en-US" dirty="0" err="1"/>
              <a:t>utilizatorilor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obiectivele</a:t>
            </a:r>
            <a:r>
              <a:rPr lang="en-US" dirty="0"/>
              <a:t> de </a:t>
            </a:r>
            <a:r>
              <a:rPr lang="en-US" dirty="0" err="1"/>
              <a:t>afaceri</a:t>
            </a:r>
            <a:r>
              <a:rPr lang="en-US" dirty="0"/>
              <a:t>. 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sarcina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suna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: </a:t>
            </a:r>
            <a:r>
              <a:rPr lang="en-US" dirty="0" err="1"/>
              <a:t>fiul</a:t>
            </a:r>
            <a:r>
              <a:rPr lang="en-US" dirty="0"/>
              <a:t> </a:t>
            </a:r>
            <a:r>
              <a:rPr lang="en-US" dirty="0" err="1"/>
              <a:t>tău</a:t>
            </a:r>
            <a:r>
              <a:rPr lang="en-US" dirty="0"/>
              <a:t> are </a:t>
            </a:r>
            <a:r>
              <a:rPr lang="en-US" dirty="0" err="1"/>
              <a:t>nevoie</a:t>
            </a:r>
            <a:r>
              <a:rPr lang="en-US" dirty="0"/>
              <a:t> de o </a:t>
            </a:r>
            <a:r>
              <a:rPr lang="en-US" dirty="0" err="1"/>
              <a:t>bicicletă</a:t>
            </a:r>
            <a:r>
              <a:rPr lang="en-US" dirty="0"/>
              <a:t>, </a:t>
            </a:r>
            <a:r>
              <a:rPr lang="en-US" dirty="0" err="1"/>
              <a:t>mergi</a:t>
            </a:r>
            <a:r>
              <a:rPr lang="en-US" dirty="0"/>
              <a:t> pe site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cumpără</a:t>
            </a:r>
            <a:r>
              <a:rPr lang="en-US" dirty="0"/>
              <a:t>-l pe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potrivit</a:t>
            </a:r>
            <a:r>
              <a:rPr lang="en-US" dirty="0"/>
              <a:t>;</a:t>
            </a:r>
          </a:p>
          <a:p>
            <a:r>
              <a:rPr lang="ro-MD" dirty="0"/>
              <a:t>3. </a:t>
            </a:r>
            <a:r>
              <a:rPr lang="en-US" dirty="0" err="1"/>
              <a:t>Observați</a:t>
            </a:r>
            <a:r>
              <a:rPr lang="en-US" dirty="0"/>
              <a:t> </a:t>
            </a:r>
            <a:r>
              <a:rPr lang="en-US" dirty="0" err="1"/>
              <a:t>acțiunile</a:t>
            </a:r>
            <a:r>
              <a:rPr lang="en-US" dirty="0"/>
              <a:t> </a:t>
            </a:r>
            <a:r>
              <a:rPr lang="en-US" dirty="0" err="1"/>
              <a:t>celor</a:t>
            </a:r>
            <a:r>
              <a:rPr lang="en-US" dirty="0"/>
              <a:t> </a:t>
            </a:r>
            <a:r>
              <a:rPr lang="en-US" dirty="0" err="1"/>
              <a:t>testați</a:t>
            </a:r>
            <a:r>
              <a:rPr lang="en-US" dirty="0"/>
              <a:t>, </a:t>
            </a:r>
            <a:r>
              <a:rPr lang="en-US" dirty="0" err="1"/>
              <a:t>ce</a:t>
            </a:r>
            <a:r>
              <a:rPr lang="en-US" dirty="0"/>
              <a:t> au </a:t>
            </a:r>
            <a:r>
              <a:rPr lang="en-US" dirty="0" err="1"/>
              <a:t>făcut</a:t>
            </a:r>
            <a:r>
              <a:rPr lang="en-US" dirty="0"/>
              <a:t>/nu au </a:t>
            </a:r>
            <a:r>
              <a:rPr lang="en-US" dirty="0" err="1"/>
              <a:t>reușit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facă</a:t>
            </a:r>
            <a:r>
              <a:rPr lang="en-US" dirty="0"/>
              <a:t>,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dificultăți</a:t>
            </a:r>
            <a:r>
              <a:rPr lang="en-US" dirty="0"/>
              <a:t> au </a:t>
            </a:r>
            <a:r>
              <a:rPr lang="en-US" dirty="0" err="1"/>
              <a:t>întâmpinat</a:t>
            </a:r>
            <a:r>
              <a:rPr lang="en-US" dirty="0"/>
              <a:t>, </a:t>
            </a:r>
            <a:r>
              <a:rPr lang="en-US" dirty="0" err="1"/>
              <a:t>ce</a:t>
            </a:r>
            <a:r>
              <a:rPr lang="en-US" dirty="0"/>
              <a:t> le-a </a:t>
            </a:r>
            <a:r>
              <a:rPr lang="en-US" dirty="0" err="1"/>
              <a:t>influențat</a:t>
            </a:r>
            <a:r>
              <a:rPr lang="en-US" dirty="0"/>
              <a:t> </a:t>
            </a:r>
            <a:r>
              <a:rPr lang="en-US" dirty="0" err="1"/>
              <a:t>comportamentul</a:t>
            </a:r>
            <a:r>
              <a:rPr lang="en-US" dirty="0"/>
              <a:t> (</a:t>
            </a:r>
            <a:r>
              <a:rPr lang="en-US" dirty="0" err="1"/>
              <a:t>webviewer</a:t>
            </a:r>
            <a:r>
              <a:rPr lang="en-US" dirty="0"/>
              <a:t>, click map, scroll map </a:t>
            </a:r>
            <a:r>
              <a:rPr lang="en-US" dirty="0" err="1"/>
              <a:t>vă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ajuta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sens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8066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9024-6160-4E52-A056-4757353A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Observații importante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EC97B-BC89-4EEF-96A2-02ACFE58C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MD" b="1" u="sng" dirty="0"/>
              <a:t>F</a:t>
            </a:r>
            <a:r>
              <a:rPr lang="en-US" b="1" u="sng" dirty="0" err="1"/>
              <a:t>oarte</a:t>
            </a:r>
            <a:r>
              <a:rPr lang="en-US" b="1" u="sng" dirty="0"/>
              <a:t> important</a:t>
            </a:r>
            <a:r>
              <a:rPr lang="ro-MD" b="1" u="sng" dirty="0"/>
              <a:t>:</a:t>
            </a:r>
            <a:r>
              <a:rPr lang="en-US" dirty="0"/>
              <a:t>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ro-MD" dirty="0"/>
              <a:t>persoană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test</a:t>
            </a:r>
            <a:r>
              <a:rPr lang="ro-MD" dirty="0"/>
              <a:t>eze</a:t>
            </a:r>
            <a:r>
              <a:rPr lang="en-US" dirty="0"/>
              <a:t> </a:t>
            </a:r>
            <a:r>
              <a:rPr lang="en-US" dirty="0" err="1"/>
              <a:t>separat</a:t>
            </a:r>
            <a:r>
              <a:rPr lang="ro-MD" dirty="0"/>
              <a:t>. S</a:t>
            </a:r>
            <a:r>
              <a:rPr lang="en-US" dirty="0"/>
              <a:t>ă </a:t>
            </a:r>
            <a:r>
              <a:rPr lang="en-US" dirty="0" err="1"/>
              <a:t>observați</a:t>
            </a:r>
            <a:r>
              <a:rPr lang="en-US" dirty="0"/>
              <a:t> </a:t>
            </a:r>
            <a:r>
              <a:rPr lang="en-US" dirty="0" err="1"/>
              <a:t>acțiunile</a:t>
            </a:r>
            <a:r>
              <a:rPr lang="en-US" dirty="0"/>
              <a:t> </a:t>
            </a:r>
            <a:r>
              <a:rPr lang="ro-MD" dirty="0"/>
              <a:t>persoanei, cum el/ea</a:t>
            </a:r>
            <a:r>
              <a:rPr lang="en-US" dirty="0"/>
              <a:t> </a:t>
            </a:r>
            <a:r>
              <a:rPr lang="en-US" dirty="0" err="1"/>
              <a:t>rezolv</a:t>
            </a:r>
            <a:r>
              <a:rPr lang="ro-MD" dirty="0"/>
              <a:t>ă</a:t>
            </a:r>
            <a:r>
              <a:rPr lang="en-US" dirty="0"/>
              <a:t> </a:t>
            </a:r>
            <a:r>
              <a:rPr lang="en-US" dirty="0" err="1"/>
              <a:t>problemel</a:t>
            </a:r>
            <a:r>
              <a:rPr lang="ro-MD" dirty="0"/>
              <a:t>e apărute</a:t>
            </a:r>
            <a:r>
              <a:rPr lang="en-US" dirty="0"/>
              <a:t>. </a:t>
            </a:r>
            <a:endParaRPr lang="ro-MD" dirty="0"/>
          </a:p>
          <a:p>
            <a:r>
              <a:rPr lang="en-US" b="1" u="sng" dirty="0"/>
              <a:t>Dar!</a:t>
            </a:r>
            <a:r>
              <a:rPr lang="en-US" dirty="0"/>
              <a:t> </a:t>
            </a:r>
            <a:r>
              <a:rPr lang="en-US" dirty="0" err="1"/>
              <a:t>Observatorul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invizibil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niciun</a:t>
            </a:r>
            <a:r>
              <a:rPr lang="en-US" dirty="0"/>
              <a:t> </a:t>
            </a:r>
            <a:r>
              <a:rPr lang="en-US" dirty="0" err="1"/>
              <a:t>caz</a:t>
            </a:r>
            <a:r>
              <a:rPr lang="en-US" dirty="0"/>
              <a:t> nu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ro-MD" dirty="0"/>
              <a:t>ajute!</a:t>
            </a:r>
            <a:endParaRPr lang="en-US" dirty="0"/>
          </a:p>
          <a:p>
            <a:r>
              <a:rPr lang="en-US" b="1" u="sng" dirty="0" err="1"/>
              <a:t>Doar</a:t>
            </a:r>
            <a:r>
              <a:rPr lang="en-US" b="1" u="sng" dirty="0"/>
              <a:t> 5 </a:t>
            </a:r>
            <a:r>
              <a:rPr lang="en-US" b="1" u="sng" dirty="0" err="1"/>
              <a:t>persoane</a:t>
            </a:r>
            <a:r>
              <a:rPr lang="en-US" dirty="0"/>
              <a:t> sunt </a:t>
            </a:r>
            <a:r>
              <a:rPr lang="en-US" dirty="0" err="1"/>
              <a:t>suficiente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găsi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 </a:t>
            </a:r>
            <a:r>
              <a:rPr lang="en-US" dirty="0" err="1"/>
              <a:t>erori</a:t>
            </a:r>
            <a:r>
              <a:rPr lang="en-US" dirty="0"/>
              <a:t> pe site. </a:t>
            </a:r>
            <a:endParaRPr lang="ro-MD" dirty="0"/>
          </a:p>
          <a:p>
            <a:r>
              <a:rPr lang="en-US" dirty="0"/>
              <a:t>Deci, </a:t>
            </a:r>
            <a:r>
              <a:rPr lang="en-US" dirty="0" err="1"/>
              <a:t>în</a:t>
            </a:r>
            <a:r>
              <a:rPr lang="en-US" dirty="0"/>
              <a:t> loc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faceți</a:t>
            </a:r>
            <a:r>
              <a:rPr lang="en-US" dirty="0"/>
              <a:t> un test </a:t>
            </a:r>
            <a:r>
              <a:rPr lang="en-US" dirty="0" err="1"/>
              <a:t>costisitor</a:t>
            </a:r>
            <a:r>
              <a:rPr lang="en-US" dirty="0"/>
              <a:t>, </a:t>
            </a:r>
            <a:r>
              <a:rPr lang="en-US" dirty="0" err="1"/>
              <a:t>aranjați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teste simple, </a:t>
            </a:r>
            <a:r>
              <a:rPr lang="en-US" dirty="0" err="1"/>
              <a:t>secvenţiale</a:t>
            </a:r>
            <a:r>
              <a:rPr lang="en-US" dirty="0"/>
              <a:t>. Pe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rezultatelor</a:t>
            </a:r>
            <a:r>
              <a:rPr lang="en-US" dirty="0"/>
              <a:t> </a:t>
            </a:r>
            <a:r>
              <a:rPr lang="en-US" dirty="0" err="1"/>
              <a:t>faceți</a:t>
            </a:r>
            <a:r>
              <a:rPr lang="en-US" dirty="0"/>
              <a:t> </a:t>
            </a:r>
            <a:r>
              <a:rPr lang="en-US" dirty="0" err="1"/>
              <a:t>modificări</a:t>
            </a:r>
            <a:r>
              <a:rPr lang="en-US" dirty="0"/>
              <a:t> </a:t>
            </a:r>
            <a:r>
              <a:rPr lang="en-US" dirty="0" err="1"/>
              <a:t>conținutului</a:t>
            </a:r>
            <a:r>
              <a:rPr lang="en-US" dirty="0"/>
              <a:t> site-</a:t>
            </a:r>
            <a:r>
              <a:rPr lang="en-US" dirty="0" err="1"/>
              <a:t>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, pe </a:t>
            </a:r>
            <a:r>
              <a:rPr lang="en-US" dirty="0" err="1"/>
              <a:t>măsură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apar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dificultăți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utilizatori</a:t>
            </a:r>
            <a:r>
              <a:rPr lang="en-US" dirty="0"/>
              <a:t>, </a:t>
            </a:r>
            <a:r>
              <a:rPr lang="en-US" dirty="0" err="1"/>
              <a:t>îmbunătățiți-vă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constant site-ul.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testării</a:t>
            </a:r>
            <a:r>
              <a:rPr lang="en-US" dirty="0"/>
              <a:t> </a:t>
            </a:r>
            <a:r>
              <a:rPr lang="en-US" dirty="0" err="1"/>
              <a:t>repetate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profitabilă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care </a:t>
            </a:r>
            <a:r>
              <a:rPr lang="en-US" dirty="0" err="1"/>
              <a:t>economisește</a:t>
            </a:r>
            <a:r>
              <a:rPr lang="en-US" dirty="0"/>
              <a:t> </a:t>
            </a:r>
            <a:r>
              <a:rPr lang="en-US" dirty="0" err="1"/>
              <a:t>resursele</a:t>
            </a:r>
            <a:r>
              <a:rPr lang="en-US" dirty="0"/>
              <a:t> de a </a:t>
            </a:r>
            <a:r>
              <a:rPr lang="en-US" dirty="0" err="1"/>
              <a:t>îmbunătăți</a:t>
            </a:r>
            <a:r>
              <a:rPr lang="en-US" dirty="0"/>
              <a:t> </a:t>
            </a:r>
            <a:r>
              <a:rPr lang="ro-MD" dirty="0"/>
              <a:t>uzabilitatea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site. Cu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testezi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versiuni</a:t>
            </a:r>
            <a:r>
              <a:rPr lang="en-US" dirty="0"/>
              <a:t> ale site-</a:t>
            </a:r>
            <a:r>
              <a:rPr lang="en-US" dirty="0" err="1"/>
              <a:t>ului</a:t>
            </a:r>
            <a:r>
              <a:rPr lang="en-US" dirty="0"/>
              <a:t>, cu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bine.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67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2B1C-D326-4E22-819A-559AAFAE1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Testarea A/B – ce testăm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9BC4C-AEEB-466E-8465-9470D18073C6}"/>
              </a:ext>
            </a:extLst>
          </p:cNvPr>
          <p:cNvSpPr txBox="1"/>
          <p:nvPr/>
        </p:nvSpPr>
        <p:spPr>
          <a:xfrm>
            <a:off x="1218460" y="1981320"/>
            <a:ext cx="974546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De </a:t>
            </a:r>
            <a:r>
              <a:rPr lang="en-US" sz="2400" dirty="0" err="1"/>
              <a:t>obicei</a:t>
            </a:r>
            <a:r>
              <a:rPr lang="en-US" sz="2400" dirty="0"/>
              <a:t> </a:t>
            </a:r>
            <a:r>
              <a:rPr lang="ro-MD" sz="2400" dirty="0"/>
              <a:t>se </a:t>
            </a:r>
            <a:r>
              <a:rPr lang="en-US" sz="2400" dirty="0" err="1"/>
              <a:t>testează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structura</a:t>
            </a:r>
            <a:r>
              <a:rPr lang="en-US" sz="2400" dirty="0"/>
              <a:t> </a:t>
            </a:r>
            <a:r>
              <a:rPr lang="ro-MD" sz="2400" dirty="0"/>
              <a:t>home page</a:t>
            </a:r>
            <a:r>
              <a:rPr lang="en-US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cantitatea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loca</a:t>
            </a:r>
            <a:r>
              <a:rPr lang="ro-MD" sz="2400" dirty="0"/>
              <a:t>lizare</a:t>
            </a:r>
            <a:r>
              <a:rPr lang="en-US" sz="2400" dirty="0"/>
              <a:t>a </a:t>
            </a:r>
            <a:r>
              <a:rPr lang="en-US" sz="2400" dirty="0" err="1"/>
              <a:t>conținutului</a:t>
            </a:r>
            <a:r>
              <a:rPr lang="en-US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MD" sz="2400" dirty="0"/>
              <a:t>Punctele și subpunctele menu</a:t>
            </a:r>
            <a:r>
              <a:rPr lang="en-US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texte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descrieri</a:t>
            </a:r>
            <a:r>
              <a:rPr lang="en-US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Imagini</a:t>
            </a:r>
            <a:r>
              <a:rPr lang="en-US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design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texte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butoanele</a:t>
            </a:r>
            <a:r>
              <a:rPr lang="en-US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formulare</a:t>
            </a:r>
            <a:r>
              <a:rPr lang="en-US" sz="2400" dirty="0"/>
              <a:t> de </a:t>
            </a:r>
            <a:r>
              <a:rPr lang="en-US" sz="2400" dirty="0" err="1"/>
              <a:t>înregistrare</a:t>
            </a:r>
            <a:r>
              <a:rPr lang="en-US" sz="2400" dirty="0"/>
              <a:t> pe site;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ferestre</a:t>
            </a:r>
            <a:r>
              <a:rPr lang="en-US" sz="2400" dirty="0"/>
              <a:t> pop-up;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bannere</a:t>
            </a:r>
            <a:r>
              <a:rPr lang="en-US" sz="2400" dirty="0"/>
              <a:t> cu </a:t>
            </a:r>
            <a:r>
              <a:rPr lang="en-US" sz="2400" dirty="0" err="1"/>
              <a:t>promotii</a:t>
            </a:r>
            <a:r>
              <a:rPr lang="en-US" sz="2400" dirty="0"/>
              <a:t>, </a:t>
            </a:r>
            <a:r>
              <a:rPr lang="en-US" sz="2400" dirty="0" err="1"/>
              <a:t>oferte</a:t>
            </a:r>
            <a:r>
              <a:rPr lang="en-US" sz="2400" dirty="0"/>
              <a:t> </a:t>
            </a:r>
            <a:r>
              <a:rPr lang="en-US" sz="2400" dirty="0" err="1"/>
              <a:t>speciale</a:t>
            </a:r>
            <a:r>
              <a:rPr lang="en-US" sz="2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99C4BD-B937-4922-88B3-C48F40D49046}"/>
              </a:ext>
            </a:extLst>
          </p:cNvPr>
          <p:cNvSpPr txBox="1"/>
          <p:nvPr/>
        </p:nvSpPr>
        <p:spPr>
          <a:xfrm>
            <a:off x="171450" y="6467475"/>
            <a:ext cx="1182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https://pr-cy.ru/news/p/7517-ab-testy-na-paltsakh-kak-i-zachem-provodit-testirovanie-na-svoem-sayte</a:t>
            </a:r>
          </a:p>
        </p:txBody>
      </p:sp>
    </p:spTree>
    <p:extLst>
      <p:ext uri="{BB962C8B-B14F-4D97-AF65-F5344CB8AC3E}">
        <p14:creationId xmlns:p14="http://schemas.microsoft.com/office/powerpoint/2010/main" val="2434681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2B1C-D326-4E22-819A-559AAFAE1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Testarea A/B – volumul necesar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9BC4C-AEEB-466E-8465-9470D18073C6}"/>
              </a:ext>
            </a:extLst>
          </p:cNvPr>
          <p:cNvSpPr txBox="1"/>
          <p:nvPr/>
        </p:nvSpPr>
        <p:spPr>
          <a:xfrm>
            <a:off x="375081" y="2274838"/>
            <a:ext cx="97454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Trebuie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determinați</a:t>
            </a:r>
            <a:r>
              <a:rPr lang="en-US" sz="2400" dirty="0"/>
              <a:t> </a:t>
            </a:r>
            <a:r>
              <a:rPr lang="en-US" sz="2400" dirty="0" err="1"/>
              <a:t>semnificația</a:t>
            </a:r>
            <a:r>
              <a:rPr lang="en-US" sz="2400" dirty="0"/>
              <a:t> </a:t>
            </a:r>
            <a:r>
              <a:rPr lang="en-US" sz="2400" dirty="0" err="1"/>
              <a:t>statistică</a:t>
            </a:r>
            <a:r>
              <a:rPr lang="en-US" sz="2400" dirty="0"/>
              <a:t> -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ce</a:t>
            </a:r>
            <a:r>
              <a:rPr lang="en-US" sz="2400" dirty="0"/>
              <a:t> </a:t>
            </a:r>
            <a:r>
              <a:rPr lang="en-US" sz="2400" dirty="0" err="1"/>
              <a:t>condiții</a:t>
            </a:r>
            <a:r>
              <a:rPr lang="en-US" sz="2400" dirty="0"/>
              <a:t> </a:t>
            </a:r>
            <a:r>
              <a:rPr lang="en-US" sz="2400" dirty="0" err="1"/>
              <a:t>puteți</a:t>
            </a:r>
            <a:r>
              <a:rPr lang="en-US" sz="2400" dirty="0"/>
              <a:t> </a:t>
            </a:r>
            <a:r>
              <a:rPr lang="en-US" sz="2400" dirty="0" err="1"/>
              <a:t>înțelege</a:t>
            </a:r>
            <a:r>
              <a:rPr lang="en-US" sz="2400" dirty="0"/>
              <a:t> </a:t>
            </a:r>
            <a:r>
              <a:rPr lang="en-US" sz="2400" dirty="0" err="1"/>
              <a:t>că</a:t>
            </a:r>
            <a:r>
              <a:rPr lang="en-US" sz="2400" dirty="0"/>
              <a:t> una </a:t>
            </a:r>
            <a:r>
              <a:rPr lang="en-US" sz="2400" dirty="0" err="1"/>
              <a:t>dintre</a:t>
            </a:r>
            <a:r>
              <a:rPr lang="en-US" sz="2400" dirty="0"/>
              <a:t> </a:t>
            </a:r>
            <a:r>
              <a:rPr lang="en-US" sz="2400" dirty="0" err="1"/>
              <a:t>opțiuni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cea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eficientă</a:t>
            </a:r>
            <a:r>
              <a:rPr lang="en-US" sz="2400" dirty="0"/>
              <a:t>. </a:t>
            </a:r>
            <a:r>
              <a:rPr lang="en-US" sz="2400" dirty="0" err="1"/>
              <a:t>Majoritatea</a:t>
            </a:r>
            <a:r>
              <a:rPr lang="en-US" sz="2400" dirty="0"/>
              <a:t> </a:t>
            </a:r>
            <a:r>
              <a:rPr lang="en-US" sz="2400" dirty="0" err="1"/>
              <a:t>optimizatorilor</a:t>
            </a:r>
            <a:r>
              <a:rPr lang="en-US" sz="2400" dirty="0"/>
              <a:t> </a:t>
            </a:r>
            <a:r>
              <a:rPr lang="en-US" sz="2400" dirty="0" err="1"/>
              <a:t>consideră</a:t>
            </a:r>
            <a:r>
              <a:rPr lang="en-US" sz="2400" dirty="0"/>
              <a:t> </a:t>
            </a:r>
            <a:r>
              <a:rPr lang="en-US" sz="2400" dirty="0" err="1"/>
              <a:t>că</a:t>
            </a:r>
            <a:r>
              <a:rPr lang="en-US" sz="2400" dirty="0"/>
              <a:t> </a:t>
            </a:r>
            <a:r>
              <a:rPr lang="en-US" sz="2400" dirty="0" err="1"/>
              <a:t>rezultatul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semnificativ</a:t>
            </a:r>
            <a:r>
              <a:rPr lang="en-US" sz="2400" dirty="0"/>
              <a:t> la o </a:t>
            </a:r>
            <a:r>
              <a:rPr lang="en-US" sz="2400" dirty="0" err="1"/>
              <a:t>semnificație</a:t>
            </a:r>
            <a:r>
              <a:rPr lang="en-US" sz="2400" dirty="0"/>
              <a:t> </a:t>
            </a:r>
            <a:r>
              <a:rPr lang="en-US" sz="2400" dirty="0" err="1"/>
              <a:t>statistică</a:t>
            </a:r>
            <a:r>
              <a:rPr lang="en-US" sz="2400" dirty="0"/>
              <a:t> de 90-95%. </a:t>
            </a:r>
            <a:endParaRPr lang="ro-MD" sz="2400" dirty="0"/>
          </a:p>
          <a:p>
            <a:endParaRPr lang="ro-MD" sz="2400" dirty="0"/>
          </a:p>
          <a:p>
            <a:r>
              <a:rPr lang="en-US" sz="2400" dirty="0"/>
              <a:t>https://www.optimizely.com/sample-size-calculator/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1B8D208-F8D8-4045-A355-0D287D971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62" y="3539141"/>
            <a:ext cx="4473570" cy="283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324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2B1C-D326-4E22-819A-559AAFAE1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Testarea A/B – formulăm ipoteza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9BC4C-AEEB-466E-8465-9470D18073C6}"/>
              </a:ext>
            </a:extLst>
          </p:cNvPr>
          <p:cNvSpPr txBox="1"/>
          <p:nvPr/>
        </p:nvSpPr>
        <p:spPr>
          <a:xfrm>
            <a:off x="375081" y="2274838"/>
            <a:ext cx="97454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Când</a:t>
            </a:r>
            <a:r>
              <a:rPr lang="en-US" sz="2400" dirty="0"/>
              <a:t> </a:t>
            </a:r>
            <a:r>
              <a:rPr lang="en-US" sz="2400" dirty="0" err="1"/>
              <a:t>înțelegi</a:t>
            </a:r>
            <a:r>
              <a:rPr lang="en-US" sz="2400" dirty="0"/>
              <a:t> de </a:t>
            </a:r>
            <a:r>
              <a:rPr lang="en-US" sz="2400" dirty="0" err="1"/>
              <a:t>unde</a:t>
            </a:r>
            <a:r>
              <a:rPr lang="en-US" sz="2400" dirty="0"/>
              <a:t> </a:t>
            </a:r>
            <a:r>
              <a:rPr lang="en-US" sz="2400" dirty="0" err="1"/>
              <a:t>vei</a:t>
            </a:r>
            <a:r>
              <a:rPr lang="en-US" sz="2400" dirty="0"/>
              <a:t> </a:t>
            </a:r>
            <a:r>
              <a:rPr lang="en-US" sz="2400" dirty="0" err="1"/>
              <a:t>începe</a:t>
            </a:r>
            <a:r>
              <a:rPr lang="en-US" sz="2400" dirty="0"/>
              <a:t>, </a:t>
            </a:r>
            <a:r>
              <a:rPr lang="en-US" sz="2400" dirty="0" err="1"/>
              <a:t>poți</a:t>
            </a:r>
            <a:r>
              <a:rPr lang="en-US" sz="2400" dirty="0"/>
              <a:t> formula o </a:t>
            </a:r>
            <a:r>
              <a:rPr lang="en-US" sz="2400" dirty="0" err="1"/>
              <a:t>ipoteză</a:t>
            </a:r>
            <a:r>
              <a:rPr lang="en-US" sz="2400" dirty="0"/>
              <a:t>. </a:t>
            </a:r>
            <a:r>
              <a:rPr lang="en-US" sz="2400" dirty="0" err="1"/>
              <a:t>Fără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, nu se </a:t>
            </a:r>
            <a:r>
              <a:rPr lang="en-US" sz="2400" dirty="0" err="1"/>
              <a:t>realizează</a:t>
            </a:r>
            <a:r>
              <a:rPr lang="en-US" sz="2400" dirty="0"/>
              <a:t> </a:t>
            </a:r>
            <a:r>
              <a:rPr lang="en-US" sz="2400" dirty="0" err="1"/>
              <a:t>niciun</a:t>
            </a:r>
            <a:r>
              <a:rPr lang="en-US" sz="2400" dirty="0"/>
              <a:t> </a:t>
            </a:r>
            <a:r>
              <a:rPr lang="en-US" sz="2400" dirty="0" err="1"/>
              <a:t>studiu</a:t>
            </a:r>
            <a:r>
              <a:rPr lang="en-US" sz="2400" dirty="0"/>
              <a:t>,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că</a:t>
            </a:r>
            <a:r>
              <a:rPr lang="en-US" sz="2400" dirty="0"/>
              <a:t> </a:t>
            </a:r>
            <a:r>
              <a:rPr lang="en-US" sz="2400" dirty="0" err="1"/>
              <a:t>altfel</a:t>
            </a:r>
            <a:r>
              <a:rPr lang="en-US" sz="2400" dirty="0"/>
              <a:t> nu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clar</a:t>
            </a:r>
            <a:r>
              <a:rPr lang="en-US" sz="2400" dirty="0"/>
              <a:t> </a:t>
            </a:r>
            <a:r>
              <a:rPr lang="en-US" sz="2400" dirty="0" err="1"/>
              <a:t>ce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verifici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ce</a:t>
            </a:r>
            <a:r>
              <a:rPr lang="en-US" sz="2400" dirty="0"/>
              <a:t> </a:t>
            </a:r>
            <a:r>
              <a:rPr lang="en-US" sz="2400" dirty="0" err="1"/>
              <a:t>indicatori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măsoare</a:t>
            </a:r>
            <a:r>
              <a:rPr lang="en-US" sz="2400" dirty="0"/>
              <a:t>. O </a:t>
            </a:r>
            <a:r>
              <a:rPr lang="en-US" sz="2400" dirty="0" err="1"/>
              <a:t>ipoteză</a:t>
            </a:r>
            <a:r>
              <a:rPr lang="en-US" sz="2400" dirty="0"/>
              <a:t> se </a:t>
            </a:r>
            <a:r>
              <a:rPr lang="en-US" sz="2400" dirty="0" err="1"/>
              <a:t>formează</a:t>
            </a:r>
            <a:r>
              <a:rPr lang="en-US" sz="2400" dirty="0"/>
              <a:t> </a:t>
            </a:r>
            <a:r>
              <a:rPr lang="en-US" sz="2400" dirty="0" err="1"/>
              <a:t>întotdeauna</a:t>
            </a:r>
            <a:r>
              <a:rPr lang="en-US" sz="2400" dirty="0"/>
              <a:t> </a:t>
            </a:r>
            <a:r>
              <a:rPr lang="en-US" sz="2400" dirty="0" err="1"/>
              <a:t>înainte</a:t>
            </a:r>
            <a:r>
              <a:rPr lang="en-US" sz="2400" dirty="0"/>
              <a:t> de </a:t>
            </a:r>
            <a:r>
              <a:rPr lang="en-US" sz="2400" dirty="0" err="1"/>
              <a:t>începerea</a:t>
            </a:r>
            <a:r>
              <a:rPr lang="en-US" sz="2400" dirty="0"/>
              <a:t> </a:t>
            </a:r>
            <a:r>
              <a:rPr lang="en-US" sz="2400" dirty="0" err="1"/>
              <a:t>testului</a:t>
            </a:r>
            <a:r>
              <a:rPr lang="en-US" sz="2400" dirty="0"/>
              <a:t>.</a:t>
            </a:r>
            <a:endParaRPr lang="ro-MD" sz="2400" dirty="0"/>
          </a:p>
        </p:txBody>
      </p:sp>
      <p:pic>
        <p:nvPicPr>
          <p:cNvPr id="4098" name="Picture 2" descr="главная страница с формой подписки">
            <a:extLst>
              <a:ext uri="{FF2B5EF4-FFF2-40B4-BE49-F238E27FC236}">
                <a16:creationId xmlns:a16="http://schemas.microsoft.com/office/drawing/2014/main" id="{A0255262-1359-45B7-88E9-A0E9553E4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3560138"/>
            <a:ext cx="4343400" cy="312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DE9C36-3619-4249-9F73-959797EF9AA8}"/>
              </a:ext>
            </a:extLst>
          </p:cNvPr>
          <p:cNvSpPr txBox="1"/>
          <p:nvPr/>
        </p:nvSpPr>
        <p:spPr>
          <a:xfrm>
            <a:off x="1097280" y="4191000"/>
            <a:ext cx="6160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/>
              <a:t>In exemplul dat se verifică unde de afișat forma de inregistrare: la mijloc sau la dreapta jos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62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2B1C-D326-4E22-819A-559AAFAE1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Testarea A/B</a:t>
            </a:r>
            <a:endParaRPr lang="en-US" dirty="0"/>
          </a:p>
        </p:txBody>
      </p:sp>
      <p:pic>
        <p:nvPicPr>
          <p:cNvPr id="2050" name="Picture 2" descr="схема алгоритма a/b тестирования">
            <a:extLst>
              <a:ext uri="{FF2B5EF4-FFF2-40B4-BE49-F238E27FC236}">
                <a16:creationId xmlns:a16="http://schemas.microsoft.com/office/drawing/2014/main" id="{4ACB4693-C5AA-4497-91B7-142C73D79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701" y="1791069"/>
            <a:ext cx="5852049" cy="459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799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2B1C-D326-4E22-819A-559AAFAE1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Testarea A/B – softul special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39EB7B-55E3-429E-8F96-C29E92433FA1}"/>
              </a:ext>
            </a:extLst>
          </p:cNvPr>
          <p:cNvSpPr txBox="1"/>
          <p:nvPr/>
        </p:nvSpPr>
        <p:spPr>
          <a:xfrm>
            <a:off x="495301" y="1924050"/>
            <a:ext cx="11344274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 err="1"/>
              <a:t>Unbounce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un designer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limba</a:t>
            </a:r>
            <a:r>
              <a:rPr lang="en-US" sz="2000" dirty="0"/>
              <a:t> </a:t>
            </a:r>
            <a:r>
              <a:rPr lang="en-US" sz="2000" dirty="0" err="1"/>
              <a:t>engleză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crearea</a:t>
            </a:r>
            <a:r>
              <a:rPr lang="en-US" sz="2000" dirty="0"/>
              <a:t> </a:t>
            </a:r>
            <a:r>
              <a:rPr lang="en-US" sz="2000" dirty="0" err="1"/>
              <a:t>paginilor</a:t>
            </a:r>
            <a:r>
              <a:rPr lang="en-US" sz="2000" dirty="0"/>
              <a:t> de </a:t>
            </a:r>
            <a:r>
              <a:rPr lang="en-US" sz="2000" dirty="0" err="1"/>
              <a:t>destinație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a </a:t>
            </a:r>
            <a:r>
              <a:rPr lang="en-US" sz="2000" dirty="0" err="1"/>
              <a:t>indicatorilor</a:t>
            </a:r>
            <a:r>
              <a:rPr lang="en-US" sz="2000" dirty="0"/>
              <a:t> de </a:t>
            </a:r>
            <a:r>
              <a:rPr lang="en-US" sz="2000" dirty="0" err="1"/>
              <a:t>urmărire</a:t>
            </a:r>
            <a:r>
              <a:rPr lang="en-US" sz="20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 err="1"/>
              <a:t>Flexbe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un site web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limba</a:t>
            </a:r>
            <a:r>
              <a:rPr lang="en-US" sz="2000" dirty="0"/>
              <a:t> </a:t>
            </a:r>
            <a:r>
              <a:rPr lang="en-US" sz="2000" dirty="0" err="1"/>
              <a:t>rusă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un generator de </a:t>
            </a:r>
            <a:r>
              <a:rPr lang="en-US" sz="2000" dirty="0" err="1"/>
              <a:t>pagini</a:t>
            </a:r>
            <a:r>
              <a:rPr lang="en-US" sz="2000" dirty="0"/>
              <a:t> de </a:t>
            </a:r>
            <a:r>
              <a:rPr lang="en-US" sz="2000" dirty="0" err="1"/>
              <a:t>destinație</a:t>
            </a:r>
            <a:r>
              <a:rPr lang="en-US" sz="2000" dirty="0"/>
              <a:t> cu </a:t>
            </a:r>
            <a:r>
              <a:rPr lang="en-US" sz="2000" dirty="0" err="1"/>
              <a:t>capabilități</a:t>
            </a:r>
            <a:r>
              <a:rPr lang="en-US" sz="2000" dirty="0"/>
              <a:t> de </a:t>
            </a:r>
            <a:r>
              <a:rPr lang="en-US" sz="2000" dirty="0" err="1"/>
              <a:t>testare</a:t>
            </a:r>
            <a:r>
              <a:rPr lang="en-US" sz="2000" dirty="0"/>
              <a:t> A/B;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/>
              <a:t>VWO</a:t>
            </a:r>
            <a:r>
              <a:rPr lang="en-US" sz="2000" dirty="0"/>
              <a:t> - o </a:t>
            </a:r>
            <a:r>
              <a:rPr lang="en-US" sz="2000" dirty="0" err="1"/>
              <a:t>platformă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cercetarea</a:t>
            </a:r>
            <a:r>
              <a:rPr lang="en-US" sz="2000" dirty="0"/>
              <a:t> </a:t>
            </a:r>
            <a:r>
              <a:rPr lang="en-US" sz="2000" dirty="0" err="1"/>
              <a:t>vizitatorilor</a:t>
            </a:r>
            <a:r>
              <a:rPr lang="en-US" sz="2000" dirty="0"/>
              <a:t>, </a:t>
            </a:r>
            <a:r>
              <a:rPr lang="en-US" sz="2000" dirty="0" err="1"/>
              <a:t>testarea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optimizarea</a:t>
            </a:r>
            <a:r>
              <a:rPr lang="en-US" sz="2000" dirty="0"/>
              <a:t> </a:t>
            </a:r>
            <a:r>
              <a:rPr lang="en-US" sz="2000" dirty="0" err="1"/>
              <a:t>conversiilor</a:t>
            </a:r>
            <a:r>
              <a:rPr lang="en-US" sz="2000" dirty="0"/>
              <a:t>,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limba</a:t>
            </a:r>
            <a:r>
              <a:rPr lang="en-US" sz="2000" dirty="0"/>
              <a:t> </a:t>
            </a:r>
            <a:r>
              <a:rPr lang="en-US" sz="2000" dirty="0" err="1"/>
              <a:t>engleză</a:t>
            </a:r>
            <a:r>
              <a:rPr lang="en-US" sz="20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 err="1"/>
              <a:t>RealRoi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un </a:t>
            </a:r>
            <a:r>
              <a:rPr lang="en-US" sz="2000" dirty="0" err="1"/>
              <a:t>serviciu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limba</a:t>
            </a:r>
            <a:r>
              <a:rPr lang="en-US" sz="2000" dirty="0"/>
              <a:t> </a:t>
            </a:r>
            <a:r>
              <a:rPr lang="en-US" sz="2000" dirty="0" err="1"/>
              <a:t>rusă</a:t>
            </a:r>
            <a:r>
              <a:rPr lang="en-US" sz="2000" dirty="0"/>
              <a:t> </a:t>
            </a:r>
            <a:r>
              <a:rPr lang="en-US" sz="2000" dirty="0" err="1"/>
              <a:t>conceput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testa</a:t>
            </a:r>
            <a:r>
              <a:rPr lang="en-US" sz="2000" dirty="0"/>
              <a:t> </a:t>
            </a:r>
            <a:r>
              <a:rPr lang="en-US" sz="2000" dirty="0" err="1"/>
              <a:t>paginile</a:t>
            </a:r>
            <a:r>
              <a:rPr lang="en-US" sz="2000" dirty="0"/>
              <a:t> de </a:t>
            </a:r>
            <a:r>
              <a:rPr lang="en-US" sz="2000" dirty="0" err="1"/>
              <a:t>destinație</a:t>
            </a:r>
            <a:r>
              <a:rPr lang="en-US" sz="2000" dirty="0"/>
              <a:t>, site-urile web, </a:t>
            </a:r>
            <a:r>
              <a:rPr lang="en-US" sz="2000" dirty="0" err="1"/>
              <a:t>magazinele</a:t>
            </a:r>
            <a:r>
              <a:rPr lang="en-US" sz="2000" dirty="0"/>
              <a:t> online;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/>
              <a:t>Optimizely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o </a:t>
            </a:r>
            <a:r>
              <a:rPr lang="en-US" sz="2000" dirty="0" err="1"/>
              <a:t>platformă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limba</a:t>
            </a:r>
            <a:r>
              <a:rPr lang="en-US" sz="2000" dirty="0"/>
              <a:t> </a:t>
            </a:r>
            <a:r>
              <a:rPr lang="en-US" sz="2000" dirty="0" err="1"/>
              <a:t>engleză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experimente</a:t>
            </a:r>
            <a:r>
              <a:rPr lang="en-US" sz="2000" dirty="0"/>
              <a:t> de marketing;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/>
              <a:t>AB Tasty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un editor </a:t>
            </a:r>
            <a:r>
              <a:rPr lang="en-US" sz="2000" dirty="0" err="1"/>
              <a:t>vizual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crearea</a:t>
            </a:r>
            <a:r>
              <a:rPr lang="en-US" sz="2000" dirty="0"/>
              <a:t> </a:t>
            </a:r>
            <a:r>
              <a:rPr lang="en-US" sz="2000" dirty="0" err="1"/>
              <a:t>rapidă</a:t>
            </a:r>
            <a:r>
              <a:rPr lang="en-US" sz="2000" dirty="0"/>
              <a:t> a </a:t>
            </a:r>
            <a:r>
              <a:rPr lang="en-US" sz="2000" dirty="0" err="1"/>
              <a:t>experimentelor</a:t>
            </a:r>
            <a:r>
              <a:rPr lang="en-US" sz="2000" dirty="0"/>
              <a:t>,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limba</a:t>
            </a:r>
            <a:r>
              <a:rPr lang="en-US" sz="2000" dirty="0"/>
              <a:t> </a:t>
            </a:r>
            <a:r>
              <a:rPr lang="en-US" sz="2000" dirty="0" err="1"/>
              <a:t>engleză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Experimente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b="1" u="sng" dirty="0"/>
              <a:t>Google Analytics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testarea</a:t>
            </a:r>
            <a:r>
              <a:rPr lang="en-US" sz="2000" dirty="0"/>
              <a:t> A/B </a:t>
            </a:r>
            <a:r>
              <a:rPr lang="en-US" sz="2000" dirty="0" err="1"/>
              <a:t>și</a:t>
            </a:r>
            <a:r>
              <a:rPr lang="en-US" sz="2000" dirty="0"/>
              <a:t> A/B/N;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/>
              <a:t>Google Optimize 360</a:t>
            </a:r>
            <a:r>
              <a:rPr lang="en-US" sz="2000" dirty="0"/>
              <a:t> ​​​​</a:t>
            </a:r>
            <a:r>
              <a:rPr lang="en-US" sz="2000" dirty="0" err="1"/>
              <a:t>este</a:t>
            </a:r>
            <a:r>
              <a:rPr lang="en-US" sz="2000" dirty="0"/>
              <a:t> un </a:t>
            </a:r>
            <a:r>
              <a:rPr lang="en-US" sz="2000" dirty="0" err="1"/>
              <a:t>serviciu</a:t>
            </a:r>
            <a:r>
              <a:rPr lang="en-US" sz="2000" dirty="0"/>
              <a:t> de la Google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testarea</a:t>
            </a:r>
            <a:r>
              <a:rPr lang="en-US" sz="2000" dirty="0"/>
              <a:t> A/B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multicanal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colectarea</a:t>
            </a:r>
            <a:r>
              <a:rPr lang="en-US" sz="2000" dirty="0"/>
              <a:t> </a:t>
            </a:r>
            <a:r>
              <a:rPr lang="en-US" sz="2000" dirty="0" err="1"/>
              <a:t>datelor</a:t>
            </a:r>
            <a:r>
              <a:rPr lang="en-US" sz="2000" dirty="0"/>
              <a:t> </a:t>
            </a:r>
            <a:r>
              <a:rPr lang="en-US" sz="2000" dirty="0" err="1"/>
              <a:t>despre</a:t>
            </a:r>
            <a:r>
              <a:rPr lang="en-US" sz="2000" dirty="0"/>
              <a:t> </a:t>
            </a:r>
            <a:r>
              <a:rPr lang="en-US" sz="2000" dirty="0" err="1"/>
              <a:t>comportamentul</a:t>
            </a:r>
            <a:r>
              <a:rPr lang="en-US" sz="2000" dirty="0"/>
              <a:t> </a:t>
            </a:r>
            <a:r>
              <a:rPr lang="en-US" sz="2000" dirty="0" err="1"/>
              <a:t>utilizatorilor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6950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2B1C-D326-4E22-819A-559AAFAE1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Testarea A/B – softul special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E43A92-6203-4B19-8242-25011C3E9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4" t="4179" r="4531" b="10972"/>
          <a:stretch/>
        </p:blipFill>
        <p:spPr>
          <a:xfrm>
            <a:off x="1383030" y="1855978"/>
            <a:ext cx="9475470" cy="483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1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2B1C-D326-4E22-819A-559AAFAE1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Testarea A/B – softul special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3A7AE9-A929-4A7E-8372-6103C2383275}"/>
              </a:ext>
            </a:extLst>
          </p:cNvPr>
          <p:cNvSpPr txBox="1"/>
          <p:nvPr/>
        </p:nvSpPr>
        <p:spPr>
          <a:xfrm>
            <a:off x="312937" y="6419428"/>
            <a:ext cx="12044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https://pr-cy.ru/news/p/6336-google-optimize-poshagovaya-instruktsiya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96BB965-4D57-4F78-A2CC-22F21B096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547" y="2173394"/>
            <a:ext cx="7834543" cy="391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401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2B1C-D326-4E22-819A-559AAFAE1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o-MD" b="0" i="0" dirty="0">
                <a:effectLst/>
                <a:latin typeface="Roboto" panose="02000000000000000000" pitchFamily="2" charset="0"/>
              </a:rPr>
              <a:t>Hotjar</a:t>
            </a:r>
            <a:endParaRPr lang="en-US" b="0" i="0" dirty="0">
              <a:effectLst/>
              <a:latin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D5E9D-03DC-413E-A605-012A8ADC6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8" t="4179" r="7014" b="19741"/>
          <a:stretch/>
        </p:blipFill>
        <p:spPr>
          <a:xfrm>
            <a:off x="1447061" y="1999094"/>
            <a:ext cx="9499106" cy="457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6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ED4EF-1CBD-4729-A299-11CC68AD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</a:t>
            </a:r>
            <a:r>
              <a:rPr lang="ro-MD" dirty="0"/>
              <a:t>șii ce pot economisi timp și bani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195B3-CC43-4317-862B-104AF76D2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9317" y="2108201"/>
            <a:ext cx="7501632" cy="3760891"/>
          </a:xfrm>
        </p:spPr>
        <p:txBody>
          <a:bodyPr>
            <a:normAutofit/>
          </a:bodyPr>
          <a:lstStyle/>
          <a:p>
            <a:r>
              <a:rPr lang="en-US" sz="2800" dirty="0" err="1"/>
              <a:t>Utilizabilitatea</a:t>
            </a:r>
            <a:r>
              <a:rPr lang="en-US" sz="2800" dirty="0"/>
              <a:t> </a:t>
            </a:r>
            <a:r>
              <a:rPr lang="en-US" sz="2800" dirty="0" err="1"/>
              <a:t>este</a:t>
            </a:r>
            <a:r>
              <a:rPr lang="en-US" sz="2800" dirty="0"/>
              <a:t> un </a:t>
            </a:r>
            <a:r>
              <a:rPr lang="en-US" sz="2800" dirty="0" err="1"/>
              <a:t>criteriu</a:t>
            </a:r>
            <a:r>
              <a:rPr lang="en-US" sz="2800" dirty="0"/>
              <a:t> care </a:t>
            </a:r>
            <a:r>
              <a:rPr lang="en-US" sz="2800" dirty="0" err="1"/>
              <a:t>trebuie</a:t>
            </a:r>
            <a:r>
              <a:rPr lang="en-US" sz="2800" dirty="0"/>
              <a:t> </a:t>
            </a:r>
            <a:r>
              <a:rPr lang="en-US" sz="2800" dirty="0" err="1"/>
              <a:t>luat</a:t>
            </a:r>
            <a:r>
              <a:rPr lang="en-US" sz="2800" dirty="0"/>
              <a:t>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considerare</a:t>
            </a:r>
            <a:r>
              <a:rPr lang="en-US" sz="2800" dirty="0"/>
              <a:t>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toate</a:t>
            </a:r>
            <a:r>
              <a:rPr lang="en-US" sz="2800" dirty="0"/>
              <a:t> </a:t>
            </a:r>
            <a:r>
              <a:rPr lang="en-US" sz="2800" dirty="0" err="1"/>
              <a:t>etapele</a:t>
            </a:r>
            <a:r>
              <a:rPr lang="en-US" sz="2800" dirty="0"/>
              <a:t> </a:t>
            </a:r>
            <a:r>
              <a:rPr lang="en-US" sz="2800" dirty="0" err="1"/>
              <a:t>dezvoltării</a:t>
            </a:r>
            <a:r>
              <a:rPr lang="en-US" sz="2800" dirty="0"/>
              <a:t> site-</a:t>
            </a:r>
            <a:r>
              <a:rPr lang="en-US" sz="2800" dirty="0" err="1"/>
              <a:t>ului</a:t>
            </a:r>
            <a:r>
              <a:rPr lang="en-US" sz="2800" dirty="0"/>
              <a:t> web. </a:t>
            </a:r>
            <a:r>
              <a:rPr lang="en-US" sz="2800" dirty="0" err="1"/>
              <a:t>Și</a:t>
            </a:r>
            <a:r>
              <a:rPr lang="en-US" sz="2800" dirty="0"/>
              <a:t> </a:t>
            </a:r>
            <a:r>
              <a:rPr lang="en-US" sz="2800" dirty="0" err="1"/>
              <a:t>tocmai</a:t>
            </a:r>
            <a:r>
              <a:rPr lang="en-US" sz="2800" dirty="0"/>
              <a:t> din </a:t>
            </a:r>
            <a:r>
              <a:rPr lang="en-US" sz="2800" dirty="0" err="1"/>
              <a:t>această</a:t>
            </a:r>
            <a:r>
              <a:rPr lang="en-US" sz="2800" dirty="0"/>
              <a:t> </a:t>
            </a:r>
            <a:r>
              <a:rPr lang="en-US" sz="2800" dirty="0" err="1"/>
              <a:t>cauză</a:t>
            </a:r>
            <a:r>
              <a:rPr lang="en-US" sz="2800" dirty="0"/>
              <a:t> </a:t>
            </a:r>
            <a:r>
              <a:rPr lang="en-US" sz="2800" dirty="0" err="1"/>
              <a:t>merită</a:t>
            </a:r>
            <a:r>
              <a:rPr lang="en-US" sz="2800" dirty="0"/>
              <a:t> </a:t>
            </a:r>
            <a:r>
              <a:rPr lang="en-US" sz="2800" dirty="0" err="1"/>
              <a:t>testat</a:t>
            </a:r>
            <a:r>
              <a:rPr lang="en-US" sz="2800" dirty="0"/>
              <a:t> rapid </a:t>
            </a:r>
            <a:r>
              <a:rPr lang="en-US" sz="2800" dirty="0" err="1"/>
              <a:t>și</a:t>
            </a:r>
            <a:r>
              <a:rPr lang="en-US" sz="2800" dirty="0"/>
              <a:t> </a:t>
            </a:r>
            <a:r>
              <a:rPr lang="en-US" sz="2800" dirty="0" err="1"/>
              <a:t>simplu</a:t>
            </a:r>
            <a:r>
              <a:rPr lang="en-US" sz="2800" dirty="0"/>
              <a:t>. </a:t>
            </a:r>
            <a:r>
              <a:rPr lang="en-US" sz="2800" dirty="0" err="1"/>
              <a:t>Iată</a:t>
            </a:r>
            <a:r>
              <a:rPr lang="en-US" sz="2800" dirty="0"/>
              <a:t> </a:t>
            </a:r>
            <a:r>
              <a:rPr lang="en-US" sz="2800" dirty="0" err="1"/>
              <a:t>câteva</a:t>
            </a:r>
            <a:r>
              <a:rPr lang="en-US" sz="2800" dirty="0"/>
              <a:t> </a:t>
            </a:r>
            <a:r>
              <a:rPr lang="en-US" sz="2800" dirty="0" err="1"/>
              <a:t>condiții</a:t>
            </a:r>
            <a:r>
              <a:rPr lang="en-US" sz="2800" dirty="0"/>
              <a:t> </a:t>
            </a:r>
            <a:r>
              <a:rPr lang="en-US" sz="2800" dirty="0" err="1"/>
              <a:t>preliminare</a:t>
            </a:r>
            <a:r>
              <a:rPr lang="en-US" sz="2800" dirty="0"/>
              <a:t> </a:t>
            </a:r>
            <a:r>
              <a:rPr lang="en-US" sz="2800" dirty="0" err="1"/>
              <a:t>pentru</a:t>
            </a:r>
            <a:r>
              <a:rPr lang="en-US" sz="2800" dirty="0"/>
              <a:t> a </a:t>
            </a:r>
            <a:r>
              <a:rPr lang="en-US" sz="2800" dirty="0" err="1"/>
              <a:t>obține</a:t>
            </a:r>
            <a:r>
              <a:rPr lang="en-US" sz="2800" dirty="0"/>
              <a:t> </a:t>
            </a:r>
            <a:r>
              <a:rPr lang="en-US" sz="2800" dirty="0" err="1"/>
              <a:t>scorurile</a:t>
            </a:r>
            <a:r>
              <a:rPr lang="en-US" sz="2800" dirty="0"/>
              <a:t> </a:t>
            </a:r>
            <a:r>
              <a:rPr lang="en-US" sz="2800" dirty="0" err="1"/>
              <a:t>potrivite</a:t>
            </a:r>
            <a:r>
              <a:rPr lang="en-US" sz="2800" dirty="0"/>
              <a:t> de </a:t>
            </a:r>
            <a:r>
              <a:rPr lang="en-US" sz="2800" dirty="0" err="1"/>
              <a:t>utilizare</a:t>
            </a:r>
            <a:r>
              <a:rPr lang="en-US" sz="2800" dirty="0"/>
              <a:t> </a:t>
            </a:r>
            <a:r>
              <a:rPr lang="en-US" sz="2800" dirty="0" err="1"/>
              <a:t>pentru</a:t>
            </a:r>
            <a:r>
              <a:rPr lang="en-US" sz="2800" dirty="0"/>
              <a:t> </a:t>
            </a:r>
            <a:r>
              <a:rPr lang="en-US" sz="2800" dirty="0" err="1"/>
              <a:t>diferitele</a:t>
            </a:r>
            <a:r>
              <a:rPr lang="en-US" sz="2800" dirty="0"/>
              <a:t> </a:t>
            </a:r>
            <a:r>
              <a:rPr lang="en-US" sz="2800" dirty="0" err="1"/>
              <a:t>etape</a:t>
            </a:r>
            <a:r>
              <a:rPr lang="en-US" sz="2800" dirty="0"/>
              <a:t> ale </a:t>
            </a:r>
            <a:r>
              <a:rPr lang="en-US" sz="2800" dirty="0" err="1"/>
              <a:t>dezvoltării</a:t>
            </a:r>
            <a:r>
              <a:rPr lang="en-US" sz="2800" dirty="0"/>
              <a:t> site-</a:t>
            </a:r>
            <a:r>
              <a:rPr lang="en-US" sz="2800" dirty="0" err="1"/>
              <a:t>ului</a:t>
            </a:r>
            <a:r>
              <a:rPr lang="en-US" sz="2800" dirty="0"/>
              <a:t> web</a:t>
            </a:r>
            <a:r>
              <a:rPr lang="ro-MD" sz="2800" dirty="0"/>
              <a:t>.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2D0DEC-BA18-45B8-B41A-73A4995EB4B7}"/>
              </a:ext>
            </a:extLst>
          </p:cNvPr>
          <p:cNvSpPr txBox="1"/>
          <p:nvPr/>
        </p:nvSpPr>
        <p:spPr>
          <a:xfrm>
            <a:off x="372862" y="6445185"/>
            <a:ext cx="1144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https://rinat-sh.medium.com/</a:t>
            </a:r>
            <a:r>
              <a:rPr lang="ro-MD" dirty="0">
                <a:solidFill>
                  <a:schemeClr val="bg1">
                    <a:lumMod val="95000"/>
                  </a:schemeClr>
                </a:solidFill>
              </a:rPr>
              <a:t>     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Что такое юзабилити или 7 основных правил юзабилити сайта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2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2B1C-D326-4E22-819A-559AAFAE1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dirty="0">
                <a:solidFill>
                  <a:srgbClr val="171C23"/>
                </a:solidFill>
                <a:effectLst/>
                <a:latin typeface="-apple-system"/>
                <a:hlinkClick r:id="rId2"/>
              </a:rPr>
              <a:t>Crazy Egg</a:t>
            </a:r>
            <a:r>
              <a:rPr lang="ro-MD" b="1" i="0" u="none" strike="noStrike" dirty="0">
                <a:solidFill>
                  <a:srgbClr val="171C23"/>
                </a:solidFill>
                <a:effectLst/>
                <a:latin typeface="-apple-system"/>
              </a:rPr>
              <a:t>     </a:t>
            </a:r>
            <a:r>
              <a:rPr lang="ro-MD" b="0" i="0" dirty="0">
                <a:effectLst/>
                <a:latin typeface="Roboto" panose="02000000000000000000" pitchFamily="2" charset="0"/>
              </a:rPr>
              <a:t>Harta click-urilor</a:t>
            </a:r>
            <a:endParaRPr lang="en-US" b="0" i="0" dirty="0">
              <a:effectLst/>
              <a:latin typeface="Roboto" panose="02000000000000000000" pitchFamily="2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27AF77B-A520-4102-AF5D-B505EDA09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019" y="1861229"/>
            <a:ext cx="6111721" cy="463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670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2B1C-D326-4E22-819A-559AAFAE1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dirty="0" err="1">
                <a:solidFill>
                  <a:srgbClr val="171C23"/>
                </a:solidFill>
                <a:effectLst/>
                <a:latin typeface="-apple-system"/>
                <a:hlinkClick r:id="rId2"/>
              </a:rPr>
              <a:t>Inspectlet</a:t>
            </a:r>
            <a:r>
              <a:rPr lang="ro-MD" b="1" i="0" u="none" strike="noStrike" dirty="0">
                <a:solidFill>
                  <a:srgbClr val="171C23"/>
                </a:solidFill>
                <a:effectLst/>
                <a:latin typeface="-apple-system"/>
              </a:rPr>
              <a:t>   -    harta mișcării mousului</a:t>
            </a:r>
            <a:endParaRPr lang="en-US" b="0" i="0" dirty="0">
              <a:effectLst/>
              <a:latin typeface="Roboto" panose="02000000000000000000" pitchFamily="2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2AF1A8B-21C9-4268-A4D0-49B60197B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005189"/>
            <a:ext cx="7686675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146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BF71B-042F-4A6D-A228-1363E43B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Testați versiunea precedentă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EDB5F-ECAF-4BD6-8CAA-C4CE83903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922" y="2108201"/>
            <a:ext cx="8504808" cy="3760891"/>
          </a:xfrm>
        </p:spPr>
        <p:txBody>
          <a:bodyPr>
            <a:normAutofit/>
          </a:bodyPr>
          <a:lstStyle/>
          <a:p>
            <a:r>
              <a:rPr lang="en-US" sz="2800" dirty="0" err="1"/>
              <a:t>Testați</a:t>
            </a:r>
            <a:r>
              <a:rPr lang="en-US" sz="2800" dirty="0"/>
              <a:t> </a:t>
            </a:r>
            <a:r>
              <a:rPr lang="en-US" sz="2800" dirty="0" err="1"/>
              <a:t>vechiul</a:t>
            </a:r>
            <a:r>
              <a:rPr lang="en-US" sz="2800" dirty="0"/>
              <a:t> site </a:t>
            </a:r>
            <a:r>
              <a:rPr lang="en-US" sz="2800" dirty="0" err="1"/>
              <a:t>înainte</a:t>
            </a:r>
            <a:r>
              <a:rPr lang="en-US" sz="2800" dirty="0"/>
              <a:t> de a </a:t>
            </a:r>
            <a:r>
              <a:rPr lang="en-US" sz="2800" dirty="0" err="1"/>
              <a:t>testa</a:t>
            </a:r>
            <a:r>
              <a:rPr lang="en-US" sz="2800" dirty="0"/>
              <a:t> </a:t>
            </a:r>
            <a:r>
              <a:rPr lang="en-US" sz="2800" dirty="0" err="1"/>
              <a:t>noua</a:t>
            </a:r>
            <a:r>
              <a:rPr lang="en-US" sz="2800" dirty="0"/>
              <a:t> </a:t>
            </a:r>
            <a:r>
              <a:rPr lang="en-US" sz="2800" dirty="0" err="1"/>
              <a:t>versiune</a:t>
            </a:r>
            <a:r>
              <a:rPr lang="en-US" sz="2800" dirty="0"/>
              <a:t> a site-</a:t>
            </a:r>
            <a:r>
              <a:rPr lang="en-US" sz="2800" dirty="0" err="1"/>
              <a:t>ului</a:t>
            </a:r>
            <a:r>
              <a:rPr lang="en-US" sz="2800" dirty="0"/>
              <a:t>. </a:t>
            </a:r>
            <a:r>
              <a:rPr lang="ro-MD" sz="2800" dirty="0"/>
              <a:t>A</a:t>
            </a:r>
            <a:r>
              <a:rPr lang="en-US" sz="2800" dirty="0" err="1"/>
              <a:t>cest</a:t>
            </a:r>
            <a:r>
              <a:rPr lang="en-US" sz="2800" dirty="0"/>
              <a:t> </a:t>
            </a:r>
            <a:r>
              <a:rPr lang="en-US" sz="2800" dirty="0" err="1"/>
              <a:t>lucru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ajuta</a:t>
            </a:r>
            <a:r>
              <a:rPr lang="en-US" sz="2800" dirty="0"/>
              <a:t> la </a:t>
            </a:r>
            <a:r>
              <a:rPr lang="en-US" sz="2800" dirty="0" err="1"/>
              <a:t>identificarea</a:t>
            </a:r>
            <a:r>
              <a:rPr lang="en-US" sz="2800" dirty="0"/>
              <a:t> </a:t>
            </a:r>
            <a:r>
              <a:rPr lang="en-US" sz="2800" dirty="0" err="1"/>
              <a:t>punctelor</a:t>
            </a:r>
            <a:r>
              <a:rPr lang="en-US" sz="2800" dirty="0"/>
              <a:t> forte </a:t>
            </a:r>
            <a:r>
              <a:rPr lang="en-US" sz="2800" dirty="0" err="1"/>
              <a:t>și</a:t>
            </a:r>
            <a:r>
              <a:rPr lang="en-US" sz="2800" dirty="0"/>
              <a:t> a </a:t>
            </a:r>
            <a:r>
              <a:rPr lang="en-US" sz="2800" dirty="0" err="1"/>
              <a:t>punctelor</a:t>
            </a:r>
            <a:r>
              <a:rPr lang="en-US" sz="2800" dirty="0"/>
              <a:t> </a:t>
            </a:r>
            <a:r>
              <a:rPr lang="en-US" sz="2800" dirty="0" err="1"/>
              <a:t>slabe</a:t>
            </a:r>
            <a:r>
              <a:rPr lang="en-US" sz="2800" dirty="0"/>
              <a:t> ale </a:t>
            </a:r>
            <a:r>
              <a:rPr lang="en-US" sz="2800" dirty="0" err="1"/>
              <a:t>versiunii</a:t>
            </a:r>
            <a:r>
              <a:rPr lang="en-US" sz="2800" dirty="0"/>
              <a:t> </a:t>
            </a:r>
            <a:r>
              <a:rPr lang="en-US" sz="2800" dirty="0" err="1"/>
              <a:t>anterioare</a:t>
            </a:r>
            <a:r>
              <a:rPr lang="en-US" sz="2800" dirty="0"/>
              <a:t> </a:t>
            </a:r>
            <a:r>
              <a:rPr lang="en-US" sz="2800" dirty="0" err="1"/>
              <a:t>și</a:t>
            </a:r>
            <a:r>
              <a:rPr lang="en-US" sz="2800" dirty="0"/>
              <a:t> nu le </a:t>
            </a:r>
            <a:r>
              <a:rPr lang="en-US" sz="2800" dirty="0" err="1"/>
              <a:t>pierde</a:t>
            </a:r>
            <a:r>
              <a:rPr lang="en-US" sz="2800" dirty="0"/>
              <a:t> din </a:t>
            </a:r>
            <a:r>
              <a:rPr lang="en-US" sz="2800" dirty="0" err="1"/>
              <a:t>vedere</a:t>
            </a:r>
            <a:r>
              <a:rPr lang="en-US" sz="2800" dirty="0"/>
              <a:t> la </a:t>
            </a:r>
            <a:r>
              <a:rPr lang="en-US" sz="2800" dirty="0" err="1"/>
              <a:t>dezvoltarea</a:t>
            </a:r>
            <a:r>
              <a:rPr lang="en-US" sz="2800" dirty="0"/>
              <a:t> </a:t>
            </a:r>
            <a:r>
              <a:rPr lang="en-US" sz="2800" dirty="0" err="1"/>
              <a:t>noii</a:t>
            </a:r>
            <a:r>
              <a:rPr lang="en-US" sz="2800" dirty="0"/>
              <a:t> </a:t>
            </a:r>
            <a:r>
              <a:rPr lang="en-US" sz="2800" dirty="0" err="1"/>
              <a:t>versiuni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4146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BF71B-042F-4A6D-A228-1363E43B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Testați site-urile concurenților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EDB5F-ECAF-4BD6-8CAA-C4CE83903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922" y="2388093"/>
            <a:ext cx="8504808" cy="3480999"/>
          </a:xfrm>
        </p:spPr>
        <p:txBody>
          <a:bodyPr>
            <a:normAutofit/>
          </a:bodyPr>
          <a:lstStyle/>
          <a:p>
            <a:r>
              <a:rPr lang="ro-MD" sz="2800" dirty="0"/>
              <a:t>Astfel obțineți câteva variante cu punctele lor forte și neajunsurile ce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ajuta</a:t>
            </a:r>
            <a:r>
              <a:rPr lang="en-US" sz="2800" dirty="0"/>
              <a:t> la </a:t>
            </a:r>
            <a:r>
              <a:rPr lang="en-US" sz="2800" dirty="0" err="1"/>
              <a:t>dezvoltarea</a:t>
            </a:r>
            <a:r>
              <a:rPr lang="en-US" sz="2800" dirty="0"/>
              <a:t> </a:t>
            </a:r>
            <a:r>
              <a:rPr lang="en-US" sz="2800" dirty="0" err="1"/>
              <a:t>noii</a:t>
            </a:r>
            <a:r>
              <a:rPr lang="en-US" sz="2800" dirty="0"/>
              <a:t> </a:t>
            </a:r>
            <a:r>
              <a:rPr lang="en-US" sz="2800" dirty="0" err="1"/>
              <a:t>versiuni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7624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DB6C3-BBC6-461F-B265-16D5B100E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MD" dirty="0"/>
              <a:t>Testați prototipuri </a:t>
            </a:r>
            <a:br>
              <a:rPr lang="ro-MD" dirty="0"/>
            </a:br>
            <a:r>
              <a:rPr lang="ro-MD" dirty="0"/>
              <a:t>inainte de implementare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52345-2056-4347-BC1C-8C256332A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140" y="2108201"/>
            <a:ext cx="9348186" cy="3760891"/>
          </a:xfrm>
        </p:spPr>
        <p:txBody>
          <a:bodyPr>
            <a:normAutofit/>
          </a:bodyPr>
          <a:lstStyle/>
          <a:p>
            <a:r>
              <a:rPr lang="en-US" sz="2800" dirty="0" err="1"/>
              <a:t>Creați</a:t>
            </a:r>
            <a:r>
              <a:rPr lang="en-US" sz="2800" dirty="0"/>
              <a:t> </a:t>
            </a:r>
            <a:r>
              <a:rPr lang="en-US" sz="2800" dirty="0" err="1"/>
              <a:t>versiuni</a:t>
            </a:r>
            <a:r>
              <a:rPr lang="en-US" sz="2800" dirty="0"/>
              <a:t> </a:t>
            </a:r>
            <a:r>
              <a:rPr lang="en-US" sz="2800" dirty="0" err="1"/>
              <a:t>tipărite</a:t>
            </a:r>
            <a:r>
              <a:rPr lang="en-US" sz="2800" dirty="0"/>
              <a:t> ale </a:t>
            </a:r>
            <a:r>
              <a:rPr lang="en-US" sz="2800" dirty="0" err="1"/>
              <a:t>interfețelor</a:t>
            </a:r>
            <a:r>
              <a:rPr lang="en-US" sz="2800" dirty="0"/>
              <a:t> site-</a:t>
            </a:r>
            <a:r>
              <a:rPr lang="en-US" sz="2800" dirty="0" err="1"/>
              <a:t>ului</a:t>
            </a:r>
            <a:r>
              <a:rPr lang="en-US" sz="2800" dirty="0"/>
              <a:t> </a:t>
            </a:r>
            <a:r>
              <a:rPr lang="en-US" sz="2800" dirty="0" err="1"/>
              <a:t>și</a:t>
            </a:r>
            <a:r>
              <a:rPr lang="en-US" sz="2800" dirty="0"/>
              <a:t> </a:t>
            </a:r>
            <a:r>
              <a:rPr lang="en-US" sz="2800" dirty="0" err="1"/>
              <a:t>testați</a:t>
            </a:r>
            <a:r>
              <a:rPr lang="en-US" sz="2800" dirty="0"/>
              <a:t>-le. </a:t>
            </a:r>
            <a:r>
              <a:rPr lang="ro-MD" sz="2800" dirty="0"/>
              <a:t>A</a:t>
            </a:r>
            <a:r>
              <a:rPr lang="en-US" sz="2800" dirty="0"/>
              <a:t>just</a:t>
            </a:r>
            <a:r>
              <a:rPr lang="ro-MD" sz="2800" dirty="0"/>
              <a:t>area</a:t>
            </a:r>
            <a:r>
              <a:rPr lang="en-US" sz="2800" dirty="0"/>
              <a:t> </a:t>
            </a:r>
            <a:r>
              <a:rPr lang="en-US" sz="2800" dirty="0" err="1"/>
              <a:t>prototipuril</a:t>
            </a:r>
            <a:r>
              <a:rPr lang="ro-MD" sz="2800" dirty="0"/>
              <a:t>or</a:t>
            </a:r>
            <a:r>
              <a:rPr lang="en-US" sz="2800" dirty="0"/>
              <a:t> </a:t>
            </a:r>
            <a:r>
              <a:rPr lang="ro-MD" sz="2800" dirty="0"/>
              <a:t>pe</a:t>
            </a:r>
            <a:r>
              <a:rPr lang="en-US" sz="2800" dirty="0"/>
              <a:t> </a:t>
            </a:r>
            <a:r>
              <a:rPr lang="en-US" sz="2800" dirty="0" err="1"/>
              <a:t>hârtie</a:t>
            </a:r>
            <a:r>
              <a:rPr lang="en-US" sz="2800" dirty="0"/>
              <a:t> </a:t>
            </a:r>
            <a:r>
              <a:rPr lang="en-US" sz="2800" dirty="0" err="1"/>
              <a:t>este</a:t>
            </a:r>
            <a:r>
              <a:rPr lang="en-US" sz="2800" dirty="0"/>
              <a:t> </a:t>
            </a:r>
            <a:r>
              <a:rPr lang="en-US" sz="2800" dirty="0" err="1"/>
              <a:t>mult</a:t>
            </a:r>
            <a:r>
              <a:rPr lang="en-US" sz="2800" dirty="0"/>
              <a:t> </a:t>
            </a:r>
            <a:r>
              <a:rPr lang="en-US" sz="2800" dirty="0" err="1"/>
              <a:t>mai</a:t>
            </a:r>
            <a:r>
              <a:rPr lang="en-US" sz="2800" dirty="0"/>
              <a:t> economic </a:t>
            </a:r>
            <a:r>
              <a:rPr lang="en-US" sz="2800" dirty="0" err="1"/>
              <a:t>decât</a:t>
            </a:r>
            <a:r>
              <a:rPr lang="en-US" sz="2800" dirty="0"/>
              <a:t> </a:t>
            </a:r>
            <a:r>
              <a:rPr lang="en-US" sz="2800" dirty="0" err="1"/>
              <a:t>testarea</a:t>
            </a:r>
            <a:r>
              <a:rPr lang="en-US" sz="2800" dirty="0"/>
              <a:t> </a:t>
            </a:r>
            <a:r>
              <a:rPr lang="en-US" sz="2800" dirty="0" err="1"/>
              <a:t>și</a:t>
            </a:r>
            <a:r>
              <a:rPr lang="en-US" sz="2800" dirty="0"/>
              <a:t> </a:t>
            </a:r>
            <a:r>
              <a:rPr lang="en-US" sz="2800" dirty="0" err="1"/>
              <a:t>efectuarea</a:t>
            </a:r>
            <a:r>
              <a:rPr lang="en-US" sz="2800" dirty="0"/>
              <a:t> </a:t>
            </a:r>
            <a:r>
              <a:rPr lang="en-US" sz="2800" dirty="0" err="1"/>
              <a:t>modificări</a:t>
            </a:r>
            <a:r>
              <a:rPr lang="ro-MD" sz="2800" dirty="0"/>
              <a:t>lor</a:t>
            </a:r>
            <a:r>
              <a:rPr lang="en-US" sz="2800" dirty="0"/>
              <a:t> la un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activ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494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629E-93FF-43B1-A734-95673BBAD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Vrăjitorul</a:t>
            </a:r>
            <a:r>
              <a:rPr lang="en-US" dirty="0"/>
              <a:t> din Oz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E8AF5-63F1-484E-B5CD-20EDBF9BD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6439862" cy="3760891"/>
          </a:xfrm>
        </p:spPr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Vrăjitorul</a:t>
            </a:r>
            <a:r>
              <a:rPr lang="en-US" dirty="0"/>
              <a:t> din Oz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proces</a:t>
            </a:r>
            <a:r>
              <a:rPr lang="en-US" dirty="0"/>
              <a:t> care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utilizator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interacționeze</a:t>
            </a:r>
            <a:r>
              <a:rPr lang="en-US" dirty="0"/>
              <a:t> cu o </a:t>
            </a:r>
            <a:r>
              <a:rPr lang="en-US" dirty="0" err="1"/>
              <a:t>interfață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știe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răspunsurile</a:t>
            </a:r>
            <a:r>
              <a:rPr lang="en-US" dirty="0"/>
              <a:t> sunt generate de un om, </a:t>
            </a:r>
            <a:r>
              <a:rPr lang="ro-MD" dirty="0"/>
              <a:t>nu</a:t>
            </a:r>
            <a:r>
              <a:rPr lang="en-US" dirty="0"/>
              <a:t> de computer.</a:t>
            </a:r>
            <a:endParaRPr lang="ro-MD" dirty="0"/>
          </a:p>
          <a:p>
            <a:r>
              <a:rPr lang="ro-MD" dirty="0"/>
              <a:t>Asta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testați</a:t>
            </a:r>
            <a:r>
              <a:rPr lang="en-US" dirty="0"/>
              <a:t> </a:t>
            </a:r>
            <a:r>
              <a:rPr lang="en-US" dirty="0" err="1"/>
              <a:t>reacțiile</a:t>
            </a:r>
            <a:r>
              <a:rPr lang="en-US" dirty="0"/>
              <a:t> </a:t>
            </a:r>
            <a:r>
              <a:rPr lang="en-US" dirty="0" err="1"/>
              <a:t>utilizatorilor</a:t>
            </a:r>
            <a:r>
              <a:rPr lang="en-US" dirty="0"/>
              <a:t> la un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înainte</a:t>
            </a:r>
            <a:r>
              <a:rPr lang="en-US" dirty="0"/>
              <a:t> de </a:t>
            </a:r>
            <a:r>
              <a:rPr lang="ro-MD" dirty="0"/>
              <a:t> </a:t>
            </a:r>
            <a:r>
              <a:rPr lang="en-US" dirty="0" err="1"/>
              <a:t>dezvoltare</a:t>
            </a:r>
            <a:r>
              <a:rPr lang="en-US" dirty="0"/>
              <a:t>.</a:t>
            </a:r>
            <a:endParaRPr lang="ro-MD" dirty="0"/>
          </a:p>
          <a:p>
            <a:r>
              <a:rPr lang="en-US" dirty="0" err="1"/>
              <a:t>Trucul</a:t>
            </a:r>
            <a:r>
              <a:rPr lang="en-US" dirty="0"/>
              <a:t> </a:t>
            </a:r>
            <a:r>
              <a:rPr lang="en-US" dirty="0" err="1"/>
              <a:t>acestei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ro-MD" dirty="0"/>
              <a:t>de</a:t>
            </a:r>
            <a:r>
              <a:rPr lang="en-US" dirty="0"/>
              <a:t> o fac</a:t>
            </a:r>
            <a:r>
              <a:rPr lang="ro-MD" dirty="0"/>
              <a:t>ut</a:t>
            </a:r>
            <a:r>
              <a:rPr lang="en-US" dirty="0"/>
              <a:t>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credibilă</a:t>
            </a:r>
            <a:r>
              <a:rPr lang="en-US" dirty="0"/>
              <a:t> </a:t>
            </a:r>
            <a:r>
              <a:rPr lang="en-US" dirty="0" err="1"/>
              <a:t>posibil</a:t>
            </a:r>
            <a:r>
              <a:rPr lang="en-US" dirty="0"/>
              <a:t>, </a:t>
            </a:r>
            <a:r>
              <a:rPr lang="en-US" dirty="0" err="1"/>
              <a:t>așa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asigurați-vă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o </a:t>
            </a:r>
            <a:r>
              <a:rPr lang="en-US" dirty="0" err="1"/>
              <a:t>repetați</a:t>
            </a:r>
            <a:r>
              <a:rPr lang="en-US" dirty="0"/>
              <a:t> de </a:t>
            </a:r>
            <a:r>
              <a:rPr lang="en-US" dirty="0" err="1"/>
              <a:t>câteva</a:t>
            </a:r>
            <a:r>
              <a:rPr lang="en-US" dirty="0"/>
              <a:t> </a:t>
            </a:r>
            <a:r>
              <a:rPr lang="en-US" dirty="0" err="1"/>
              <a:t>ori</a:t>
            </a:r>
            <a:r>
              <a:rPr lang="en-US" dirty="0"/>
              <a:t>.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utilizatorii</a:t>
            </a:r>
            <a:r>
              <a:rPr lang="en-US" dirty="0"/>
              <a:t> </a:t>
            </a:r>
            <a:r>
              <a:rPr lang="en-US" dirty="0" err="1"/>
              <a:t>încep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observe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prototipul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fals</a:t>
            </a:r>
            <a:r>
              <a:rPr lang="en-US" dirty="0"/>
              <a:t>, </a:t>
            </a:r>
            <a:r>
              <a:rPr lang="en-US" dirty="0" err="1"/>
              <a:t>rezultatele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</a:t>
            </a:r>
            <a:r>
              <a:rPr lang="ro-MD" dirty="0"/>
              <a:t>fi greșite</a:t>
            </a:r>
            <a:r>
              <a:rPr lang="en-US" dirty="0"/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60084B-70D2-414D-891C-74B4B74E6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471" y="2678958"/>
            <a:ext cx="38195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9C6597-8F6A-4452-AE5D-05426DBA4926}"/>
              </a:ext>
            </a:extLst>
          </p:cNvPr>
          <p:cNvSpPr txBox="1"/>
          <p:nvPr/>
        </p:nvSpPr>
        <p:spPr>
          <a:xfrm>
            <a:off x="213064" y="6454063"/>
            <a:ext cx="11833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https://www.simpleusability.com/inspiration/2018/08/wizard-of-oz-testing-a-method-of-testing-a-system-that-does-not-yet-exist/</a:t>
            </a:r>
          </a:p>
        </p:txBody>
      </p:sp>
    </p:spTree>
    <p:extLst>
      <p:ext uri="{BB962C8B-B14F-4D97-AF65-F5344CB8AC3E}">
        <p14:creationId xmlns:p14="http://schemas.microsoft.com/office/powerpoint/2010/main" val="2869007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DABB-D164-43D4-A7E8-24DDFCD9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Editarea și testarea iterativă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DB50C-A36E-4328-A8D1-EA39CF387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Pe </a:t>
            </a:r>
            <a:r>
              <a:rPr lang="en-US" sz="2800" dirty="0" err="1"/>
              <a:t>măsură</a:t>
            </a:r>
            <a:r>
              <a:rPr lang="en-US" sz="2800" dirty="0"/>
              <a:t> </a:t>
            </a:r>
            <a:r>
              <a:rPr lang="en-US" sz="2800" dirty="0" err="1"/>
              <a:t>ce</a:t>
            </a:r>
            <a:r>
              <a:rPr lang="en-US" sz="2800" dirty="0"/>
              <a:t> </a:t>
            </a:r>
            <a:r>
              <a:rPr lang="en-US" sz="2800" dirty="0" err="1"/>
              <a:t>erorile</a:t>
            </a:r>
            <a:r>
              <a:rPr lang="en-US" sz="2800" dirty="0"/>
              <a:t> sunt eliminate </a:t>
            </a:r>
            <a:r>
              <a:rPr lang="en-US" sz="2800" dirty="0" err="1"/>
              <a:t>și</a:t>
            </a:r>
            <a:r>
              <a:rPr lang="en-US" sz="2800" dirty="0"/>
              <a:t> </a:t>
            </a:r>
            <a:r>
              <a:rPr lang="en-US" sz="2800" dirty="0" err="1"/>
              <a:t>interfața</a:t>
            </a:r>
            <a:r>
              <a:rPr lang="en-US" sz="2800" dirty="0"/>
              <a:t> </a:t>
            </a:r>
            <a:r>
              <a:rPr lang="en-US" sz="2800" dirty="0" err="1"/>
              <a:t>este</a:t>
            </a:r>
            <a:r>
              <a:rPr lang="en-US" sz="2800" dirty="0"/>
              <a:t> </a:t>
            </a:r>
            <a:r>
              <a:rPr lang="en-US" sz="2800" dirty="0" err="1"/>
              <a:t>îmbunătățită</a:t>
            </a:r>
            <a:r>
              <a:rPr lang="en-US" sz="2800" dirty="0"/>
              <a:t>, </a:t>
            </a:r>
            <a:r>
              <a:rPr lang="en-US" sz="2800" dirty="0" err="1"/>
              <a:t>efectuați</a:t>
            </a:r>
            <a:r>
              <a:rPr lang="en-US" sz="2800" dirty="0"/>
              <a:t> test</a:t>
            </a:r>
            <a:r>
              <a:rPr lang="ro-MD" sz="2800" dirty="0"/>
              <a:t>area</a:t>
            </a:r>
            <a:r>
              <a:rPr lang="en-US" sz="2800" dirty="0"/>
              <a:t> pe </a:t>
            </a:r>
            <a:r>
              <a:rPr lang="ro-MD" sz="2800" dirty="0"/>
              <a:t>versiunea curentă</a:t>
            </a:r>
            <a:r>
              <a:rPr lang="en-US" sz="2800" dirty="0"/>
              <a:t>. </a:t>
            </a:r>
            <a:endParaRPr lang="ro-MD" sz="2800" dirty="0"/>
          </a:p>
          <a:p>
            <a:pPr marL="0" indent="0">
              <a:buNone/>
            </a:pPr>
            <a:r>
              <a:rPr lang="ro-MD" sz="2800" dirty="0"/>
              <a:t>T</a:t>
            </a:r>
            <a:r>
              <a:rPr lang="en-US" sz="2800" dirty="0" err="1"/>
              <a:t>estați</a:t>
            </a:r>
            <a:r>
              <a:rPr lang="en-US" sz="2800" dirty="0"/>
              <a:t> site-ul </a:t>
            </a:r>
            <a:r>
              <a:rPr lang="en-US" sz="2800" dirty="0" err="1"/>
              <a:t>după</a:t>
            </a:r>
            <a:r>
              <a:rPr lang="en-US" sz="2800" dirty="0"/>
              <a:t> </a:t>
            </a:r>
            <a:r>
              <a:rPr lang="en-US" sz="2800" dirty="0" err="1"/>
              <a:t>fiecare</a:t>
            </a:r>
            <a:r>
              <a:rPr lang="en-US" sz="2800" dirty="0"/>
              <a:t> </a:t>
            </a:r>
            <a:r>
              <a:rPr lang="en-US" sz="2800" dirty="0" err="1"/>
              <a:t>nouă</a:t>
            </a:r>
            <a:r>
              <a:rPr lang="en-US" sz="2800" dirty="0"/>
              <a:t> </a:t>
            </a:r>
            <a:r>
              <a:rPr lang="ro-MD" sz="2800" dirty="0"/>
              <a:t>modificare</a:t>
            </a:r>
            <a:r>
              <a:rPr lang="en-US" sz="2800" dirty="0"/>
              <a:t>. </a:t>
            </a:r>
            <a:endParaRPr lang="ro-MD" sz="2800" dirty="0"/>
          </a:p>
          <a:p>
            <a:r>
              <a:rPr lang="en-US" sz="2800" dirty="0" err="1"/>
              <a:t>Marcați</a:t>
            </a:r>
            <a:r>
              <a:rPr lang="en-US" sz="2800" dirty="0"/>
              <a:t> </a:t>
            </a:r>
            <a:r>
              <a:rPr lang="en-US" sz="2800" dirty="0" err="1"/>
              <a:t>editările</a:t>
            </a:r>
            <a:r>
              <a:rPr lang="en-US" sz="2800" dirty="0"/>
              <a:t> </a:t>
            </a:r>
            <a:r>
              <a:rPr lang="en-US" sz="2800" dirty="0" err="1"/>
              <a:t>reușite</a:t>
            </a:r>
            <a:r>
              <a:rPr lang="ro-MD" sz="2800" dirty="0"/>
              <a:t>,</a:t>
            </a:r>
            <a:r>
              <a:rPr lang="en-US" sz="2800" dirty="0"/>
              <a:t> </a:t>
            </a:r>
            <a:r>
              <a:rPr lang="en-US" sz="2800" dirty="0" err="1"/>
              <a:t>după</a:t>
            </a:r>
            <a:r>
              <a:rPr lang="en-US" sz="2800" dirty="0"/>
              <a:t> </a:t>
            </a:r>
            <a:r>
              <a:rPr lang="en-US" sz="2800" dirty="0" err="1"/>
              <a:t>introducerea</a:t>
            </a:r>
            <a:r>
              <a:rPr lang="en-US" sz="2800" dirty="0"/>
              <a:t> </a:t>
            </a:r>
            <a:r>
              <a:rPr lang="en-US" sz="2800" dirty="0" err="1"/>
              <a:t>cărora</a:t>
            </a:r>
            <a:r>
              <a:rPr lang="en-US" sz="2800" dirty="0"/>
              <a:t> </a:t>
            </a:r>
            <a:r>
              <a:rPr lang="en-US" sz="2800" dirty="0" err="1"/>
              <a:t>indicele</a:t>
            </a:r>
            <a:r>
              <a:rPr lang="en-US" sz="2800" dirty="0"/>
              <a:t> de </a:t>
            </a:r>
            <a:r>
              <a:rPr lang="en-US" sz="2800" dirty="0" err="1"/>
              <a:t>utilizare</a:t>
            </a:r>
            <a:r>
              <a:rPr lang="en-US" sz="2800" dirty="0"/>
              <a:t> a site-</a:t>
            </a:r>
            <a:r>
              <a:rPr lang="en-US" sz="2800" dirty="0" err="1"/>
              <a:t>ului</a:t>
            </a:r>
            <a:r>
              <a:rPr lang="en-US" sz="2800" dirty="0"/>
              <a:t> </a:t>
            </a:r>
            <a:r>
              <a:rPr lang="en-US" sz="2800" dirty="0" err="1"/>
              <a:t>devin</a:t>
            </a:r>
            <a:r>
              <a:rPr lang="en-US" sz="2800" dirty="0"/>
              <a:t> </a:t>
            </a:r>
            <a:r>
              <a:rPr lang="en-US" sz="2800" dirty="0" err="1"/>
              <a:t>mai</a:t>
            </a:r>
            <a:r>
              <a:rPr lang="en-US" sz="2800" dirty="0"/>
              <a:t> bun</a:t>
            </a:r>
            <a:r>
              <a:rPr lang="ro-MD" sz="2800" dirty="0"/>
              <a:t>i</a:t>
            </a:r>
            <a:r>
              <a:rPr lang="en-US" sz="2800" dirty="0"/>
              <a:t>. </a:t>
            </a:r>
            <a:endParaRPr lang="ro-MD" sz="2800" dirty="0"/>
          </a:p>
          <a:p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890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57124-2ACC-4E20-9025-1147D8EE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Cerințele moderne de uzabilitate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E3701-7E69-4B51-9668-7221186BE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61460"/>
            <a:ext cx="10058400" cy="3507632"/>
          </a:xfrm>
        </p:spPr>
        <p:txBody>
          <a:bodyPr>
            <a:normAutofit/>
          </a:bodyPr>
          <a:lstStyle/>
          <a:p>
            <a:r>
              <a:rPr lang="en-US" sz="2800" dirty="0" err="1"/>
              <a:t>Examinați</a:t>
            </a:r>
            <a:r>
              <a:rPr lang="en-US" sz="2800" dirty="0"/>
              <a:t> site-ul final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raport</a:t>
            </a:r>
            <a:r>
              <a:rPr lang="en-US" sz="2800" dirty="0"/>
              <a:t> cu </a:t>
            </a:r>
            <a:r>
              <a:rPr lang="ro-MD" sz="2800" dirty="0"/>
              <a:t>cerințele moderne de uzabilitate larg</a:t>
            </a:r>
            <a:r>
              <a:rPr lang="en-US" sz="2800" dirty="0"/>
              <a:t> </a:t>
            </a:r>
            <a:r>
              <a:rPr lang="en-US" sz="2800" dirty="0" err="1"/>
              <a:t>acceptate</a:t>
            </a:r>
            <a:r>
              <a:rPr lang="en-US" sz="2800" dirty="0"/>
              <a:t> </a:t>
            </a:r>
            <a:r>
              <a:rPr lang="en-US" sz="2800" dirty="0" err="1"/>
              <a:t>și</a:t>
            </a:r>
            <a:r>
              <a:rPr lang="en-US" sz="2800" dirty="0"/>
              <a:t> cu </a:t>
            </a:r>
            <a:r>
              <a:rPr lang="en-US" sz="2800" dirty="0" err="1"/>
              <a:t>rezultatele</a:t>
            </a:r>
            <a:r>
              <a:rPr lang="en-US" sz="2800" dirty="0"/>
              <a:t> </a:t>
            </a:r>
            <a:r>
              <a:rPr lang="en-US" sz="2800" dirty="0" err="1"/>
              <a:t>testelor</a:t>
            </a:r>
            <a:r>
              <a:rPr lang="en-US" sz="2800" dirty="0"/>
              <a:t> </a:t>
            </a:r>
            <a:r>
              <a:rPr lang="en-US" sz="2800" dirty="0" err="1"/>
              <a:t>anterioare</a:t>
            </a:r>
            <a:r>
              <a:rPr lang="en-US" sz="2800" dirty="0"/>
              <a:t>.</a:t>
            </a:r>
            <a:endParaRPr lang="ro-MD" sz="2800" dirty="0"/>
          </a:p>
          <a:p>
            <a:endParaRPr lang="ro-MD" sz="2800" dirty="0"/>
          </a:p>
          <a:p>
            <a:endParaRPr lang="ro-MD" sz="2800" dirty="0"/>
          </a:p>
          <a:p>
            <a:r>
              <a:rPr lang="en-US" sz="2800" dirty="0"/>
              <a:t>https://www.nngroup.com/reports/</a:t>
            </a:r>
          </a:p>
        </p:txBody>
      </p:sp>
    </p:spTree>
    <p:extLst>
      <p:ext uri="{BB962C8B-B14F-4D97-AF65-F5344CB8AC3E}">
        <p14:creationId xmlns:p14="http://schemas.microsoft.com/office/powerpoint/2010/main" val="1113360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5EB3F-A78A-4220-8A7C-484ABE589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Testarea ”pe viu”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F1AA5-D7EF-4DD2-8135-6E430FA06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Faceți</a:t>
            </a:r>
            <a:r>
              <a:rPr lang="en-US" sz="3200" dirty="0"/>
              <a:t> din </a:t>
            </a:r>
            <a:r>
              <a:rPr lang="en-US" sz="3200" dirty="0" err="1"/>
              <a:t>nou</a:t>
            </a:r>
            <a:r>
              <a:rPr lang="en-US" sz="3200" dirty="0"/>
              <a:t> </a:t>
            </a:r>
            <a:r>
              <a:rPr lang="en-US" sz="3200" dirty="0" err="1"/>
              <a:t>testarea</a:t>
            </a:r>
            <a:r>
              <a:rPr lang="en-US" sz="3200" dirty="0"/>
              <a:t> </a:t>
            </a:r>
            <a:r>
              <a:rPr lang="en-US" sz="3200" dirty="0" err="1"/>
              <a:t>finală</a:t>
            </a:r>
            <a:r>
              <a:rPr lang="en-US" sz="3200" dirty="0"/>
              <a:t>, </a:t>
            </a:r>
            <a:r>
              <a:rPr lang="en-US" sz="3200" dirty="0" err="1"/>
              <a:t>după</a:t>
            </a:r>
            <a:r>
              <a:rPr lang="en-US" sz="3200" dirty="0"/>
              <a:t> </a:t>
            </a:r>
            <a:r>
              <a:rPr lang="en-US" sz="3200" dirty="0" err="1"/>
              <a:t>ce</a:t>
            </a:r>
            <a:r>
              <a:rPr lang="en-US" sz="3200" dirty="0"/>
              <a:t> au </a:t>
            </a:r>
            <a:r>
              <a:rPr lang="en-US" sz="3200" dirty="0" err="1"/>
              <a:t>fost</a:t>
            </a:r>
            <a:r>
              <a:rPr lang="en-US" sz="3200" dirty="0"/>
              <a:t> </a:t>
            </a:r>
            <a:r>
              <a:rPr lang="en-US" sz="3200" dirty="0" err="1"/>
              <a:t>făcute</a:t>
            </a:r>
            <a:r>
              <a:rPr lang="en-US" sz="3200" dirty="0"/>
              <a:t> </a:t>
            </a:r>
            <a:r>
              <a:rPr lang="en-US" sz="3200" dirty="0" err="1"/>
              <a:t>toate</a:t>
            </a:r>
            <a:r>
              <a:rPr lang="en-US" sz="3200" dirty="0"/>
              <a:t> </a:t>
            </a:r>
            <a:r>
              <a:rPr lang="en-US" sz="3200" dirty="0" err="1"/>
              <a:t>modificările</a:t>
            </a:r>
            <a:r>
              <a:rPr lang="ro-MD" sz="3200" dirty="0"/>
              <a:t> și</a:t>
            </a:r>
            <a:r>
              <a:rPr lang="en-US" sz="3200" dirty="0"/>
              <a:t> site-ul </a:t>
            </a:r>
            <a:r>
              <a:rPr lang="en-US" sz="3200" dirty="0" err="1"/>
              <a:t>și</a:t>
            </a:r>
            <a:r>
              <a:rPr lang="en-US" sz="3200" dirty="0"/>
              <a:t>-a </a:t>
            </a:r>
            <a:r>
              <a:rPr lang="en-US" sz="3200" dirty="0" err="1"/>
              <a:t>început</a:t>
            </a:r>
            <a:r>
              <a:rPr lang="en-US" sz="3200" dirty="0"/>
              <a:t> </a:t>
            </a:r>
            <a:r>
              <a:rPr lang="en-US" sz="3200" dirty="0" err="1"/>
              <a:t>deja</a:t>
            </a:r>
            <a:r>
              <a:rPr lang="en-US" sz="3200" dirty="0"/>
              <a:t> „</a:t>
            </a:r>
            <a:r>
              <a:rPr lang="en-US" sz="3200" dirty="0" err="1"/>
              <a:t>noua</a:t>
            </a:r>
            <a:r>
              <a:rPr lang="en-US" sz="3200" dirty="0"/>
              <a:t>” </a:t>
            </a:r>
            <a:r>
              <a:rPr lang="en-US" sz="3200" dirty="0" err="1"/>
              <a:t>viață</a:t>
            </a:r>
            <a:r>
              <a:rPr lang="en-US" sz="3200" dirty="0"/>
              <a:t>.</a:t>
            </a:r>
            <a:endParaRPr lang="ro-MD" sz="3200" dirty="0"/>
          </a:p>
          <a:p>
            <a:endParaRPr lang="ro-MD" sz="3200" dirty="0"/>
          </a:p>
          <a:p>
            <a:r>
              <a:rPr lang="en-US" sz="3200" dirty="0" err="1"/>
              <a:t>Efectuați</a:t>
            </a:r>
            <a:r>
              <a:rPr lang="en-US" sz="3200" dirty="0"/>
              <a:t> </a:t>
            </a:r>
            <a:r>
              <a:rPr lang="en-US" sz="3200" dirty="0" err="1"/>
              <a:t>cercetări</a:t>
            </a:r>
            <a:r>
              <a:rPr lang="en-US" sz="3200" dirty="0"/>
              <a:t> de </a:t>
            </a:r>
            <a:r>
              <a:rPr lang="en-US" sz="3200" dirty="0" err="1"/>
              <a:t>teren</a:t>
            </a:r>
            <a:r>
              <a:rPr lang="en-US" sz="3200" dirty="0"/>
              <a:t> </a:t>
            </a:r>
            <a:r>
              <a:rPr lang="en-US" sz="3200" dirty="0" err="1"/>
              <a:t>pentru</a:t>
            </a:r>
            <a:r>
              <a:rPr lang="en-US" sz="3200" dirty="0"/>
              <a:t> a </a:t>
            </a:r>
            <a:r>
              <a:rPr lang="en-US" sz="3200" dirty="0" err="1"/>
              <a:t>înțelege</a:t>
            </a:r>
            <a:r>
              <a:rPr lang="en-US" sz="3200" dirty="0"/>
              <a:t> cum se </a:t>
            </a:r>
            <a:r>
              <a:rPr lang="en-US" sz="3200" dirty="0" err="1"/>
              <a:t>comportă</a:t>
            </a:r>
            <a:r>
              <a:rPr lang="en-US" sz="3200" dirty="0"/>
              <a:t> </a:t>
            </a:r>
            <a:r>
              <a:rPr lang="ro-MD" sz="3200" dirty="0"/>
              <a:t>utilizator</a:t>
            </a:r>
            <a:r>
              <a:rPr lang="en-US" sz="3200" dirty="0"/>
              <a:t>ii </a:t>
            </a:r>
            <a:r>
              <a:rPr lang="en-US" sz="3200" dirty="0" err="1"/>
              <a:t>în</a:t>
            </a:r>
            <a:r>
              <a:rPr lang="en-US" sz="3200" dirty="0"/>
              <a:t> </a:t>
            </a:r>
            <a:r>
              <a:rPr lang="en-US" sz="3200" dirty="0" err="1"/>
              <a:t>mediul</a:t>
            </a:r>
            <a:r>
              <a:rPr lang="en-US" sz="3200" dirty="0"/>
              <a:t> lor familiar.</a:t>
            </a:r>
          </a:p>
        </p:txBody>
      </p:sp>
    </p:spTree>
    <p:extLst>
      <p:ext uri="{BB962C8B-B14F-4D97-AF65-F5344CB8AC3E}">
        <p14:creationId xmlns:p14="http://schemas.microsoft.com/office/powerpoint/2010/main" val="310255557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{B92CF4D7-CA17-4609-8099-5A747C4D3A3B}tf22712842_win32</Template>
  <TotalTime>871</TotalTime>
  <Words>1060</Words>
  <Application>Microsoft Office PowerPoint</Application>
  <PresentationFormat>Widescreen</PresentationFormat>
  <Paragraphs>77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-apple-system</vt:lpstr>
      <vt:lpstr>Arial</vt:lpstr>
      <vt:lpstr>Bookman Old Style</vt:lpstr>
      <vt:lpstr>Calibri</vt:lpstr>
      <vt:lpstr>Franklin Gothic Book</vt:lpstr>
      <vt:lpstr>Roboto</vt:lpstr>
      <vt:lpstr>1_RetrospectVTI</vt:lpstr>
      <vt:lpstr>Testarea uzabilității</vt:lpstr>
      <vt:lpstr>Pașii ce pot economisi timp și bani</vt:lpstr>
      <vt:lpstr>Testați versiunea precedentă</vt:lpstr>
      <vt:lpstr>Testați site-urile concurenților</vt:lpstr>
      <vt:lpstr>Testați prototipuri  inainte de implementare</vt:lpstr>
      <vt:lpstr>Metoda Vrăjitorul din Oz</vt:lpstr>
      <vt:lpstr>Editarea și testarea iterativă</vt:lpstr>
      <vt:lpstr>Cerințele moderne de uzabilitate</vt:lpstr>
      <vt:lpstr>Testarea ”pe viu”</vt:lpstr>
      <vt:lpstr>Testarea uzabilității</vt:lpstr>
      <vt:lpstr>Observații importante</vt:lpstr>
      <vt:lpstr>Testarea A/B – ce testăm</vt:lpstr>
      <vt:lpstr>Testarea A/B – volumul necesar</vt:lpstr>
      <vt:lpstr>Testarea A/B – formulăm ipoteza</vt:lpstr>
      <vt:lpstr>Testarea A/B</vt:lpstr>
      <vt:lpstr>Testarea A/B – softul special</vt:lpstr>
      <vt:lpstr>Testarea A/B – softul special</vt:lpstr>
      <vt:lpstr>Testarea A/B – softul special</vt:lpstr>
      <vt:lpstr>Hotjar</vt:lpstr>
      <vt:lpstr>Crazy Egg     Harta click-urilor</vt:lpstr>
      <vt:lpstr>Inspectlet   -    harta mișcării mousului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Testarea uzabilității</dc:title>
  <dc:creator>Bobicev Victoria</dc:creator>
  <cp:lastModifiedBy>Bobicev Victoria</cp:lastModifiedBy>
  <cp:revision>9</cp:revision>
  <dcterms:created xsi:type="dcterms:W3CDTF">2022-02-09T10:34:16Z</dcterms:created>
  <dcterms:modified xsi:type="dcterms:W3CDTF">2022-02-16T10:10:29Z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