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sldIdLst>
    <p:sldId id="256" r:id="rId5"/>
    <p:sldId id="284" r:id="rId6"/>
    <p:sldId id="282" r:id="rId7"/>
    <p:sldId id="281" r:id="rId8"/>
    <p:sldId id="280" r:id="rId9"/>
    <p:sldId id="279" r:id="rId10"/>
    <p:sldId id="278" r:id="rId11"/>
    <p:sldId id="277" r:id="rId12"/>
    <p:sldId id="313" r:id="rId13"/>
    <p:sldId id="275" r:id="rId14"/>
    <p:sldId id="288" r:id="rId15"/>
    <p:sldId id="314" r:id="rId16"/>
    <p:sldId id="286" r:id="rId17"/>
    <p:sldId id="285" r:id="rId18"/>
    <p:sldId id="292" r:id="rId19"/>
    <p:sldId id="291" r:id="rId20"/>
    <p:sldId id="290" r:id="rId21"/>
    <p:sldId id="289" r:id="rId22"/>
    <p:sldId id="293" r:id="rId23"/>
    <p:sldId id="294" r:id="rId24"/>
    <p:sldId id="295" r:id="rId25"/>
    <p:sldId id="296" r:id="rId26"/>
    <p:sldId id="297" r:id="rId27"/>
    <p:sldId id="299" r:id="rId28"/>
    <p:sldId id="300" r:id="rId29"/>
    <p:sldId id="301" r:id="rId30"/>
    <p:sldId id="302" r:id="rId31"/>
    <p:sldId id="303" r:id="rId32"/>
    <p:sldId id="304" r:id="rId33"/>
    <p:sldId id="305" r:id="rId34"/>
    <p:sldId id="306" r:id="rId35"/>
    <p:sldId id="307" r:id="rId36"/>
    <p:sldId id="308" r:id="rId37"/>
    <p:sldId id="309" r:id="rId38"/>
    <p:sldId id="310" r:id="rId39"/>
    <p:sldId id="311" r:id="rId40"/>
    <p:sldId id="312" r:id="rId41"/>
    <p:sldId id="274"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87" autoAdjust="0"/>
  </p:normalViewPr>
  <p:slideViewPr>
    <p:cSldViewPr snapToGrid="0">
      <p:cViewPr varScale="1">
        <p:scale>
          <a:sx n="92" d="100"/>
          <a:sy n="92" d="100"/>
        </p:scale>
        <p:origin x="6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97073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E01757-E667-4613-BE4B-3E73638EF006}"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18662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4267413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7336122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167933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E01757-E667-4613-BE4B-3E73638EF006}" type="datetimeFigureOut">
              <a:rPr lang="en-US" smtClean="0"/>
              <a:t>10/17/2025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2819952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E01757-E667-4613-BE4B-3E73638EF006}" type="datetimeFigureOut">
              <a:rPr lang="en-US" smtClean="0"/>
              <a:t>10/17/2025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503273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4786589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2337188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BE01757-E667-4613-BE4B-3E73638EF006}"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150581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2696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E01757-E667-4613-BE4B-3E73638EF006}"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49558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E01757-E667-4613-BE4B-3E73638EF006}" type="datetimeFigureOut">
              <a:rPr lang="en-US" smtClean="0"/>
              <a:t>10/17/2025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2246965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BE01757-E667-4613-BE4B-3E73638EF006}" type="datetimeFigureOut">
              <a:rPr lang="en-US" smtClean="0"/>
              <a:t>10/17/2025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25029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BE01757-E667-4613-BE4B-3E73638EF006}" type="datetimeFigureOut">
              <a:rPr lang="en-US" smtClean="0"/>
              <a:t>10/17/2025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695199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BE01757-E667-4613-BE4B-3E73638EF006}" type="datetimeFigureOut">
              <a:rPr lang="en-US" smtClean="0"/>
              <a:t>10/17/2025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380906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E01757-E667-4613-BE4B-3E73638EF006}"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4170137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BE01757-E667-4613-BE4B-3E73638EF006}" type="datetimeFigureOut">
              <a:rPr lang="en-US" smtClean="0"/>
              <a:t>10/17/2025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AA5DF09-7617-4F07-81D5-1F0152CAB3C7}" type="slidenum">
              <a:rPr lang="en-US" smtClean="0"/>
              <a:t>‹#›</a:t>
            </a:fld>
            <a:endParaRPr lang="en-US"/>
          </a:p>
        </p:txBody>
      </p:sp>
    </p:spTree>
    <p:extLst>
      <p:ext uri="{BB962C8B-B14F-4D97-AF65-F5344CB8AC3E}">
        <p14:creationId xmlns:p14="http://schemas.microsoft.com/office/powerpoint/2010/main" val="393391312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138" y="1056904"/>
            <a:ext cx="11932919" cy="1282536"/>
          </a:xfrm>
        </p:spPr>
        <p:txBody>
          <a:bodyPr/>
          <a:lstStyle/>
          <a:p>
            <a:pPr algn="ctr"/>
            <a:br>
              <a:rPr lang="ro-RO" sz="4400" dirty="0">
                <a:latin typeface="Times New Roman" panose="02020603050405020304" pitchFamily="18" charset="0"/>
                <a:cs typeface="Times New Roman" panose="02020603050405020304" pitchFamily="18" charset="0"/>
              </a:rPr>
            </a:br>
            <a:br>
              <a:rPr lang="ro-RO" sz="4400" dirty="0">
                <a:latin typeface="Times New Roman" panose="02020603050405020304" pitchFamily="18" charset="0"/>
                <a:cs typeface="Times New Roman" panose="02020603050405020304" pitchFamily="18" charset="0"/>
              </a:rPr>
            </a:br>
            <a:endParaRPr lang="en-US" dirty="0">
              <a:latin typeface="Andalus" panose="02020603050405020304" pitchFamily="18" charset="-78"/>
              <a:cs typeface="Andalus" panose="02020603050405020304" pitchFamily="18" charset="-78"/>
            </a:endParaRPr>
          </a:p>
        </p:txBody>
      </p:sp>
      <p:sp>
        <p:nvSpPr>
          <p:cNvPr id="3" name="Subtitle 2"/>
          <p:cNvSpPr>
            <a:spLocks noGrp="1"/>
          </p:cNvSpPr>
          <p:nvPr>
            <p:ph type="subTitle" idx="1"/>
          </p:nvPr>
        </p:nvSpPr>
        <p:spPr>
          <a:xfrm>
            <a:off x="217715" y="2802578"/>
            <a:ext cx="11778342" cy="3941122"/>
          </a:xfrm>
        </p:spPr>
        <p:txBody>
          <a:bodyPr>
            <a:noAutofit/>
          </a:bodyPr>
          <a:lstStyle/>
          <a:p>
            <a:r>
              <a:rPr lang="ro-RO" sz="2400" dirty="0">
                <a:latin typeface="Times New Roman" pitchFamily="18" charset="0"/>
                <a:cs typeface="Times New Roman" pitchFamily="18" charset="0"/>
              </a:rPr>
              <a:t>3.1. Microclimatul aerului zonei de muncă şi metabolismul termic la om.</a:t>
            </a:r>
            <a:endParaRPr lang="ru-RU" sz="2400" dirty="0">
              <a:latin typeface="Times New Roman" pitchFamily="18" charset="0"/>
              <a:cs typeface="Times New Roman" pitchFamily="18" charset="0"/>
            </a:endParaRPr>
          </a:p>
          <a:p>
            <a:r>
              <a:rPr lang="ro-RO" sz="2400" i="1" dirty="0">
                <a:latin typeface="Times New Roman" pitchFamily="18" charset="0"/>
                <a:cs typeface="Times New Roman" pitchFamily="18" charset="0"/>
              </a:rPr>
              <a:t>3</a:t>
            </a:r>
            <a:r>
              <a:rPr lang="ro-RO" sz="2400" dirty="0">
                <a:latin typeface="Times New Roman" pitchFamily="18" charset="0"/>
                <a:cs typeface="Times New Roman" pitchFamily="18" charset="0"/>
              </a:rPr>
              <a:t>.2. Acţiunea parametrilor microclimatului asupra organismului uman (O.U.)</a:t>
            </a:r>
            <a:endParaRPr lang="ru-RU" sz="2400" dirty="0">
              <a:latin typeface="Times New Roman" pitchFamily="18" charset="0"/>
              <a:cs typeface="Times New Roman" pitchFamily="18" charset="0"/>
            </a:endParaRPr>
          </a:p>
          <a:p>
            <a:r>
              <a:rPr lang="ro-RO" sz="2400" dirty="0">
                <a:latin typeface="Times New Roman" pitchFamily="18" charset="0"/>
                <a:cs typeface="Times New Roman" pitchFamily="18" charset="0"/>
              </a:rPr>
              <a:t>3.3. Normarea componentelor microclimatului la posturile de lucru.</a:t>
            </a:r>
            <a:endParaRPr lang="ru-RU" sz="2400" dirty="0">
              <a:latin typeface="Times New Roman" pitchFamily="18" charset="0"/>
              <a:cs typeface="Times New Roman" pitchFamily="18" charset="0"/>
            </a:endParaRPr>
          </a:p>
          <a:p>
            <a:r>
              <a:rPr lang="ro-RO" sz="2400" dirty="0">
                <a:latin typeface="Times New Roman" pitchFamily="18" charset="0"/>
                <a:cs typeface="Times New Roman" pitchFamily="18" charset="0"/>
              </a:rPr>
              <a:t>3.4. Substanţele nocive (S.N.), acţiunea lor asupra O.U. </a:t>
            </a:r>
            <a:endParaRPr lang="ru-RU" sz="2400" dirty="0">
              <a:latin typeface="Times New Roman" pitchFamily="18" charset="0"/>
              <a:cs typeface="Times New Roman" pitchFamily="18" charset="0"/>
            </a:endParaRPr>
          </a:p>
          <a:p>
            <a:r>
              <a:rPr lang="ro-RO" sz="2400" dirty="0">
                <a:latin typeface="Times New Roman" pitchFamily="18" charset="0"/>
                <a:cs typeface="Times New Roman" pitchFamily="18" charset="0"/>
              </a:rPr>
              <a:t>3.5. Normarea igienică, măsurile de protecţie.</a:t>
            </a:r>
            <a:endParaRPr lang="ru-RU" sz="2400" dirty="0">
              <a:latin typeface="Times New Roman" pitchFamily="18" charset="0"/>
              <a:cs typeface="Times New Roman" pitchFamily="18" charset="0"/>
            </a:endParaRPr>
          </a:p>
          <a:p>
            <a:r>
              <a:rPr lang="ro-RO" sz="2400" dirty="0">
                <a:latin typeface="Times New Roman" pitchFamily="18" charset="0"/>
                <a:cs typeface="Times New Roman" pitchFamily="18" charset="0"/>
              </a:rPr>
              <a:t>3.6. Calculul sistemului de ventilare (forțat</a:t>
            </a:r>
            <a:r>
              <a:rPr lang="ro-RO" sz="2400" b="1"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
        <p:nvSpPr>
          <p:cNvPr id="4" name="Прямоугольник 3"/>
          <p:cNvSpPr/>
          <p:nvPr/>
        </p:nvSpPr>
        <p:spPr>
          <a:xfrm>
            <a:off x="344384" y="1287290"/>
            <a:ext cx="10865922" cy="1077218"/>
          </a:xfrm>
          <a:prstGeom prst="rect">
            <a:avLst/>
          </a:prstGeom>
        </p:spPr>
        <p:txBody>
          <a:bodyPr wrap="square">
            <a:spAutoFit/>
          </a:bodyPr>
          <a:lstStyle/>
          <a:p>
            <a:pPr algn="ctr"/>
            <a:r>
              <a:rPr lang="ro-RO" sz="3200" b="1"/>
              <a:t>3. </a:t>
            </a:r>
            <a:r>
              <a:rPr lang="ro-RO" sz="3200" b="1" dirty="0"/>
              <a:t>CERINȚE NORMATIVE FAȚĂ DE CALITATEA MEDIULUI DE PRODUCȚIE</a:t>
            </a:r>
            <a:endParaRPr lang="ru-RU" sz="3200" dirty="0"/>
          </a:p>
        </p:txBody>
      </p:sp>
    </p:spTree>
    <p:extLst>
      <p:ext uri="{BB962C8B-B14F-4D97-AF65-F5344CB8AC3E}">
        <p14:creationId xmlns:p14="http://schemas.microsoft.com/office/powerpoint/2010/main" val="4200190668"/>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02989" cy="512482"/>
          </a:xfrm>
        </p:spPr>
        <p:txBody>
          <a:bodyPr/>
          <a:lstStyle/>
          <a:p>
            <a:endParaRPr lang="ru-RU" dirty="0"/>
          </a:p>
        </p:txBody>
      </p:sp>
      <p:sp>
        <p:nvSpPr>
          <p:cNvPr id="3" name="Объект 2"/>
          <p:cNvSpPr>
            <a:spLocks noGrp="1"/>
          </p:cNvSpPr>
          <p:nvPr>
            <p:ph idx="1"/>
          </p:nvPr>
        </p:nvSpPr>
        <p:spPr>
          <a:xfrm>
            <a:off x="317500" y="1155700"/>
            <a:ext cx="11493500" cy="5334000"/>
          </a:xfrm>
        </p:spPr>
        <p:txBody>
          <a:bodyPr>
            <a:normAutofit fontScale="92500"/>
          </a:bodyPr>
          <a:lstStyle/>
          <a:p>
            <a:pPr marL="0" indent="0" algn="just">
              <a:buNone/>
            </a:pPr>
            <a:r>
              <a:rPr lang="ro-RO" sz="2400" dirty="0">
                <a:latin typeface="Times New Roman" pitchFamily="18" charset="0"/>
                <a:cs typeface="Times New Roman" pitchFamily="18" charset="0"/>
              </a:rPr>
              <a:t>	</a:t>
            </a:r>
            <a:r>
              <a:rPr lang="ro-RO" sz="2800" dirty="0">
                <a:latin typeface="Times New Roman" pitchFamily="18" charset="0"/>
                <a:cs typeface="Times New Roman" pitchFamily="18" charset="0"/>
              </a:rPr>
              <a:t>2) boală de cârcei de muşchi, care este rezultatul eliminării îndelungate a sărurilor din corpul uman prin transpiraţie abundentă şi drept consecinţă dereglarea echilibrului salin. Eliminarea unei cantități mari de săruri reduce capacitatea sîngelui de a reține apa, deaceea din organism se elimină mai multă apă decît se întroduce (pînă la 5-8</a:t>
            </a:r>
            <a:r>
              <a:rPr lang="ro-RO" sz="2800" i="1" dirty="0">
                <a:latin typeface="Times New Roman" pitchFamily="18" charset="0"/>
                <a:cs typeface="Times New Roman" pitchFamily="18" charset="0"/>
              </a:rPr>
              <a:t>l</a:t>
            </a:r>
            <a:r>
              <a:rPr lang="ro-RO" sz="2800" dirty="0">
                <a:latin typeface="Times New Roman" pitchFamily="18" charset="0"/>
                <a:cs typeface="Times New Roman" pitchFamily="18" charset="0"/>
              </a:rPr>
              <a:t> în schimb), și împreună cu ea se elimină elementele vitale ca caliu, calciu, NaCl, vitamine.</a:t>
            </a:r>
          </a:p>
          <a:p>
            <a:pPr marL="0" indent="0" algn="just">
              <a:buNone/>
            </a:pPr>
            <a:r>
              <a:rPr lang="ro-RO" sz="2800" dirty="0">
                <a:latin typeface="Times New Roman" pitchFamily="18" charset="0"/>
                <a:cs typeface="Times New Roman" pitchFamily="18" charset="0"/>
              </a:rPr>
              <a:t>	 În așa mod în organism se formează un dezichilibru apă-săruri. În legătură cu pierderea unei cantități mari de săruri și de apă se îngroașă sîngele, se ridică vîscozitatea. </a:t>
            </a:r>
          </a:p>
          <a:p>
            <a:pPr marL="0" indent="0" algn="just">
              <a:buNone/>
            </a:pPr>
            <a:r>
              <a:rPr lang="ro-RO" sz="2800" dirty="0">
                <a:latin typeface="Times New Roman" pitchFamily="18" charset="0"/>
                <a:cs typeface="Times New Roman" pitchFamily="18" charset="0"/>
              </a:rPr>
              <a:t>	Prin urmare ridicarea vîscozității sîngelui crează tensiuni în activitatea sistemului cardiac care se manifestă prin majorarea pulsului (pînă la 100 bătăi în minută chiar și în starea de repaos), se ridică tensiunea arterială, se mărește frecvența respiratorie etc. </a:t>
            </a:r>
            <a:endParaRPr lang="ru-RU" sz="28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169606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41089" cy="347382"/>
          </a:xfrm>
        </p:spPr>
        <p:txBody>
          <a:bodyPr/>
          <a:lstStyle/>
          <a:p>
            <a:endParaRPr lang="ru-RU" dirty="0"/>
          </a:p>
        </p:txBody>
      </p:sp>
      <p:sp>
        <p:nvSpPr>
          <p:cNvPr id="3" name="Объект 2"/>
          <p:cNvSpPr>
            <a:spLocks noGrp="1"/>
          </p:cNvSpPr>
          <p:nvPr>
            <p:ph idx="1"/>
          </p:nvPr>
        </p:nvSpPr>
        <p:spPr>
          <a:xfrm>
            <a:off x="457200" y="1079500"/>
            <a:ext cx="11391900" cy="5499100"/>
          </a:xfrm>
        </p:spPr>
        <p:txBody>
          <a:bodyPr>
            <a:normAutofit/>
          </a:bodyPr>
          <a:lstStyle/>
          <a:p>
            <a:pPr marL="0" indent="0" algn="just">
              <a:buNone/>
            </a:pPr>
            <a:r>
              <a:rPr lang="ro-RO" sz="2400" dirty="0">
                <a:latin typeface="Times New Roman" pitchFamily="18" charset="0"/>
                <a:cs typeface="Times New Roman" pitchFamily="18" charset="0"/>
              </a:rPr>
              <a:t>	În condiţii de temperaturi majorate, dacă ele n-au condus la dereglarea termoreglării, capacitatea de muncă scade, starea psihologică se înrăutăţeşte, creşte oboseala din cauză că organele interne se alimentează mai puţin cu sânge.</a:t>
            </a:r>
            <a:endParaRPr lang="ru-RU" sz="2400" dirty="0">
              <a:latin typeface="Times New Roman" pitchFamily="18" charset="0"/>
              <a:cs typeface="Times New Roman" pitchFamily="18" charset="0"/>
            </a:endParaRPr>
          </a:p>
          <a:p>
            <a:pPr marL="0" indent="0" algn="just">
              <a:buNone/>
            </a:pPr>
            <a:r>
              <a:rPr lang="ro-RO" sz="2400" b="1" dirty="0">
                <a:latin typeface="Times New Roman" pitchFamily="18" charset="0"/>
                <a:cs typeface="Times New Roman" pitchFamily="18" charset="0"/>
              </a:rPr>
              <a:t>	La temperaturi reduse </a:t>
            </a:r>
            <a:r>
              <a:rPr lang="ro-RO" sz="2400" dirty="0">
                <a:latin typeface="Times New Roman" pitchFamily="18" charset="0"/>
                <a:cs typeface="Times New Roman" pitchFamily="18" charset="0"/>
              </a:rPr>
              <a:t>organismul reacționează atît prin vasoconstrucție periferică având ca rezultat reducerea pierderii de căldură, cât și prin intensificarea termogeneze: metabolismul crește de câteva ori peste valoarea normală și mărirea tonusului muscular caraterizat de tremurat de frig. Acest aspecte conduce la micșorarea pulsului, micșorarea tensiunii arteriale, dispariția unor reflexe de sensibilitate etc. Toate acestea sunt materializate prin următoarele: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 îmbolnăvirea organelor respiratorii (răceală, pneumonie);</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b) suprarăcire gravă, care duce la somnolenţă, pierderea cunoştinţei şi la deces;</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c) boli profesionale de muşchi legate cu spasmele vaselor sangvine (contractarea permanentă a vaselor sangvine înrăutăţeşte alimentarea muşchilor cu substanţe necesare).</a:t>
            </a:r>
            <a:endParaRPr lang="ru-RU" sz="24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4068753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999789" cy="321982"/>
          </a:xfrm>
        </p:spPr>
        <p:txBody>
          <a:bodyPr/>
          <a:lstStyle/>
          <a:p>
            <a:endParaRPr lang="ru-RU" dirty="0"/>
          </a:p>
        </p:txBody>
      </p:sp>
      <p:sp>
        <p:nvSpPr>
          <p:cNvPr id="3" name="Объект 2"/>
          <p:cNvSpPr>
            <a:spLocks noGrp="1"/>
          </p:cNvSpPr>
          <p:nvPr>
            <p:ph idx="1"/>
          </p:nvPr>
        </p:nvSpPr>
        <p:spPr>
          <a:xfrm>
            <a:off x="393700" y="1079500"/>
            <a:ext cx="11468100" cy="5486400"/>
          </a:xfrm>
        </p:spPr>
        <p:txBody>
          <a:bodyPr>
            <a:noAutofit/>
          </a:bodyPr>
          <a:lstStyle/>
          <a:p>
            <a:pPr marL="0" indent="0" algn="just">
              <a:buNone/>
            </a:pPr>
            <a:r>
              <a:rPr lang="ro-RO" sz="3200" dirty="0">
                <a:latin typeface="Times New Roman" pitchFamily="18" charset="0"/>
                <a:cs typeface="Times New Roman" pitchFamily="18" charset="0"/>
              </a:rPr>
              <a:t>	Încălcarea permanentă a termoreglării prin suprarăcire sau supraîncălzire a organismului favorizează o serie de îmbolnăviri.</a:t>
            </a:r>
            <a:endParaRPr lang="ru-RU" sz="3200" dirty="0">
              <a:latin typeface="Times New Roman" pitchFamily="18" charset="0"/>
              <a:cs typeface="Times New Roman" pitchFamily="18" charset="0"/>
            </a:endParaRPr>
          </a:p>
          <a:p>
            <a:pPr marL="0" indent="0" algn="just">
              <a:buNone/>
            </a:pPr>
            <a:r>
              <a:rPr lang="ro-RO" sz="3200" dirty="0">
                <a:latin typeface="Times New Roman" pitchFamily="18" charset="0"/>
                <a:cs typeface="Times New Roman" pitchFamily="18" charset="0"/>
              </a:rPr>
              <a:t>	Încălcarea termoreglării organismului la temperaturi reduse pot conduce la inițierea unor îmbolnăviri ca degerarea, anghio-nevroză etc.</a:t>
            </a:r>
            <a:endParaRPr lang="ru-RU" sz="3200" dirty="0">
              <a:latin typeface="Times New Roman" pitchFamily="18" charset="0"/>
              <a:cs typeface="Times New Roman" pitchFamily="18" charset="0"/>
            </a:endParaRPr>
          </a:p>
          <a:p>
            <a:pPr marL="0" indent="0" algn="just">
              <a:buNone/>
            </a:pPr>
            <a:r>
              <a:rPr lang="ro-RO" sz="3200" dirty="0">
                <a:latin typeface="Times New Roman" pitchFamily="18" charset="0"/>
                <a:cs typeface="Times New Roman" pitchFamily="18" charset="0"/>
              </a:rPr>
              <a:t>	Degerările sunt de trei grade: la I grad se observă înălbirea pielii din contul spasmei vaselor sanguine, care trec în culoare fiolet roșu; gradul II de degerare  - se caracterizează prin apariția pe sectoarele răcite aa pielii bule; la gradul III are loc pierderea sensibilității, dar în prezența unei infecții în locurile date a pielii pot apărea surse de gangrenă. </a:t>
            </a:r>
            <a:endParaRPr lang="ru-RU" sz="3200" dirty="0">
              <a:latin typeface="Times New Roman" pitchFamily="18" charset="0"/>
              <a:cs typeface="Times New Roman" pitchFamily="18" charset="0"/>
            </a:endParaRPr>
          </a:p>
          <a:p>
            <a:pPr marL="0" indent="0" algn="just">
              <a:buNone/>
            </a:pP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4406928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796589" cy="474382"/>
          </a:xfrm>
        </p:spPr>
        <p:txBody>
          <a:bodyPr/>
          <a:lstStyle/>
          <a:p>
            <a:endParaRPr lang="ru-RU" dirty="0"/>
          </a:p>
        </p:txBody>
      </p:sp>
      <p:sp>
        <p:nvSpPr>
          <p:cNvPr id="3" name="Объект 2"/>
          <p:cNvSpPr>
            <a:spLocks noGrp="1"/>
          </p:cNvSpPr>
          <p:nvPr>
            <p:ph idx="1"/>
          </p:nvPr>
        </p:nvSpPr>
        <p:spPr>
          <a:xfrm>
            <a:off x="457200" y="1168400"/>
            <a:ext cx="11290300" cy="5181600"/>
          </a:xfrm>
        </p:spPr>
        <p:txBody>
          <a:bodyPr>
            <a:noAutofit/>
          </a:bodyPr>
          <a:lstStyle/>
          <a:p>
            <a:pPr marL="0" indent="0" algn="just">
              <a:buNone/>
            </a:pPr>
            <a:r>
              <a:rPr lang="ro-RO" sz="2800" dirty="0">
                <a:latin typeface="Times New Roman" pitchFamily="18" charset="0"/>
                <a:cs typeface="Times New Roman" pitchFamily="18" charset="0"/>
              </a:rPr>
              <a:t>	Temperatura mediului de muncă influențează sănătatea și performanțele angajaților prin: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a) combinația temperaturii cu umiditatea;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b) durata de expunere la condiții termice din afara zonei de confort, caz în care este necesară aclamatizarea;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c) temperatura obiectelor și uneltelor cu care se lucrează (diferențele mari dintre temperatura obiectului și temperatura corpului  poate produce senzația de durere sau chiar distrugeri de țesuturi).</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Realizarea unei ambianțe termice corespunzătoare unei bunăstări fiziologice a organismului se bazează pe un echilibru stabil între temperatura și umiditatea mediului.</a:t>
            </a:r>
            <a:endParaRPr lang="ru-RU" sz="2800"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714220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9404723" cy="461682"/>
          </a:xfrm>
        </p:spPr>
        <p:txBody>
          <a:bodyPr/>
          <a:lstStyle/>
          <a:p>
            <a:endParaRPr lang="ru-RU" dirty="0"/>
          </a:p>
        </p:txBody>
      </p:sp>
      <p:sp>
        <p:nvSpPr>
          <p:cNvPr id="3" name="Объект 2"/>
          <p:cNvSpPr>
            <a:spLocks noGrp="1"/>
          </p:cNvSpPr>
          <p:nvPr>
            <p:ph idx="1"/>
          </p:nvPr>
        </p:nvSpPr>
        <p:spPr>
          <a:xfrm>
            <a:off x="508000" y="1054100"/>
            <a:ext cx="11264900" cy="5410200"/>
          </a:xfrm>
        </p:spPr>
        <p:txBody>
          <a:bodyPr>
            <a:noAutofit/>
          </a:bodyPr>
          <a:lstStyle/>
          <a:p>
            <a:pPr marL="0" indent="0" algn="just">
              <a:buNone/>
            </a:pPr>
            <a:r>
              <a:rPr lang="ro-RO" sz="2800" b="1" dirty="0">
                <a:latin typeface="Times New Roman" pitchFamily="18" charset="0"/>
                <a:cs typeface="Times New Roman" pitchFamily="18" charset="0"/>
              </a:rPr>
              <a:t>	Umiditatea relativă</a:t>
            </a:r>
            <a:r>
              <a:rPr lang="ro-RO" sz="2800" i="1" dirty="0">
                <a:latin typeface="Times New Roman" pitchFamily="18" charset="0"/>
                <a:cs typeface="Times New Roman" pitchFamily="18" charset="0"/>
              </a:rPr>
              <a:t> </a:t>
            </a:r>
            <a:r>
              <a:rPr lang="ro-RO" sz="2800" dirty="0">
                <a:latin typeface="Times New Roman" pitchFamily="18" charset="0"/>
                <a:cs typeface="Times New Roman" pitchFamily="18" charset="0"/>
              </a:rPr>
              <a:t>are o acțiune benefică asupra omului în limitele 40...60%, acesta este intervaalul confortului organic. </a:t>
            </a:r>
          </a:p>
          <a:p>
            <a:pPr marL="0" indent="0" algn="just">
              <a:buNone/>
            </a:pPr>
            <a:r>
              <a:rPr lang="ro-RO" sz="2800" dirty="0">
                <a:latin typeface="Times New Roman" pitchFamily="18" charset="0"/>
                <a:cs typeface="Times New Roman" pitchFamily="18" charset="0"/>
              </a:rPr>
              <a:t>	La umiditatea (φ &gt; 85 %) în condițiile prestării unei munci grele, înrăutăţeşte eliminarea căldurii prin evaporare, duce la dereglarea termoreglării în cazul temperaturii majorate, multiplică acţiunea temperaturii asupra organismului omului; la umiditate mare, temperaturile majorate omul le sesizează ca şi cum ar fi încă mai mari, iar temperaturile reduse le sesizează ca şi mai mici. </a:t>
            </a:r>
          </a:p>
          <a:p>
            <a:pPr marL="0" indent="0" algn="just">
              <a:buNone/>
            </a:pPr>
            <a:r>
              <a:rPr lang="ro-RO" sz="2800" dirty="0">
                <a:latin typeface="Times New Roman" pitchFamily="18" charset="0"/>
                <a:cs typeface="Times New Roman" pitchFamily="18" charset="0"/>
              </a:rPr>
              <a:t>	La umiditatea (φ &lt; 18 %) apar repercusiuni negative asupra structurilor și funcțiilor mucoasi respiratorii care asigură eliminarea impurităților din aerul inspirat, aspect ce provoacă dereglarea funcţiilor organelor respiratorii şi a organelor de vedere.</a:t>
            </a:r>
            <a:endParaRPr lang="ru-RU" sz="2800"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876337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4889" cy="245782"/>
          </a:xfrm>
        </p:spPr>
        <p:txBody>
          <a:bodyPr/>
          <a:lstStyle/>
          <a:p>
            <a:endParaRPr lang="ru-RU" dirty="0"/>
          </a:p>
        </p:txBody>
      </p:sp>
      <p:sp>
        <p:nvSpPr>
          <p:cNvPr id="3" name="Объект 2"/>
          <p:cNvSpPr>
            <a:spLocks noGrp="1"/>
          </p:cNvSpPr>
          <p:nvPr>
            <p:ph idx="1"/>
          </p:nvPr>
        </p:nvSpPr>
        <p:spPr>
          <a:xfrm>
            <a:off x="266700" y="965200"/>
            <a:ext cx="11658600" cy="5283199"/>
          </a:xfrm>
        </p:spPr>
        <p:txBody>
          <a:bodyPr/>
          <a:lstStyle/>
          <a:p>
            <a:pPr marL="0" indent="0" algn="just">
              <a:buNone/>
            </a:pPr>
            <a:r>
              <a:rPr lang="ro-RO" sz="2800" b="1" dirty="0">
                <a:latin typeface="Times New Roman" pitchFamily="18" charset="0"/>
                <a:cs typeface="Times New Roman" pitchFamily="18" charset="0"/>
              </a:rPr>
              <a:t>	Viteza mişcării aerului</a:t>
            </a:r>
            <a:r>
              <a:rPr lang="ro-RO" sz="2800" dirty="0">
                <a:latin typeface="Times New Roman" pitchFamily="18" charset="0"/>
                <a:cs typeface="Times New Roman" pitchFamily="18" charset="0"/>
              </a:rPr>
              <a:t> în încăperi constituie un factor, care acţionează asupra stării termice a angajaţilor.</a:t>
            </a:r>
          </a:p>
          <a:p>
            <a:pPr marL="0" indent="0" algn="just">
              <a:buNone/>
            </a:pPr>
            <a:r>
              <a:rPr lang="ro-RO" sz="2800" dirty="0">
                <a:latin typeface="Times New Roman" pitchFamily="18" charset="0"/>
                <a:cs typeface="Times New Roman" pitchFamily="18" charset="0"/>
              </a:rPr>
              <a:t>	 Cercetările efectuate arată că organismul omului pote suporta fără pericol curenții de aer cu viteze chiar de 3...4m/s, dacă temperatura lor nu este prea scăzută. La temperaturi sporite ale aerului mişcarea lui este binevenită în limitele de la 0,2 până la 1,0 m/s, dar numai dacă temperatura lui nu depăşeşte 36 °C. </a:t>
            </a:r>
          </a:p>
          <a:p>
            <a:pPr marL="0" indent="0" algn="just">
              <a:buNone/>
            </a:pPr>
            <a:r>
              <a:rPr lang="ro-RO" sz="2800" dirty="0">
                <a:latin typeface="Times New Roman" pitchFamily="18" charset="0"/>
                <a:cs typeface="Times New Roman" pitchFamily="18" charset="0"/>
              </a:rPr>
              <a:t>	La temperaturile aerului mai mari de 40 °C mişcarea aerului are acţiuni negative asupra organismului uman. La temperaturi joase mişcarea aerului cu o viteză mai mare de 0,5 m/s este foarte periculoasă, deoarece poate conduce la suprarăcirea locală (la schimbarea configuraţiei muşchilor).</a:t>
            </a:r>
            <a:endParaRPr lang="ru-RU" sz="28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067751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37889" cy="372782"/>
          </a:xfrm>
        </p:spPr>
        <p:txBody>
          <a:bodyPr/>
          <a:lstStyle/>
          <a:p>
            <a:endParaRPr lang="ru-RU" dirty="0"/>
          </a:p>
        </p:txBody>
      </p:sp>
      <p:sp>
        <p:nvSpPr>
          <p:cNvPr id="3" name="Объект 2"/>
          <p:cNvSpPr>
            <a:spLocks noGrp="1"/>
          </p:cNvSpPr>
          <p:nvPr>
            <p:ph idx="1"/>
          </p:nvPr>
        </p:nvSpPr>
        <p:spPr>
          <a:xfrm>
            <a:off x="508000" y="1079500"/>
            <a:ext cx="11252200" cy="5168899"/>
          </a:xfrm>
        </p:spPr>
        <p:txBody>
          <a:bodyPr>
            <a:normAutofit/>
          </a:bodyPr>
          <a:lstStyle/>
          <a:p>
            <a:pPr marL="0" indent="0" algn="just">
              <a:buNone/>
            </a:pPr>
            <a:r>
              <a:rPr lang="ro-RO" sz="2800" b="1" dirty="0">
                <a:latin typeface="Times New Roman" pitchFamily="18" charset="0"/>
                <a:cs typeface="Times New Roman" pitchFamily="18" charset="0"/>
              </a:rPr>
              <a:t>	Presiunea atmosferică </a:t>
            </a:r>
            <a:r>
              <a:rPr lang="ro-RO" sz="2800" dirty="0">
                <a:latin typeface="Times New Roman" pitchFamily="18" charset="0"/>
                <a:cs typeface="Times New Roman" pitchFamily="18" charset="0"/>
              </a:rPr>
              <a:t>are impact direct asupra stării de sănătate a lucrătorului. </a:t>
            </a:r>
          </a:p>
          <a:p>
            <a:pPr marL="0" indent="0" algn="just">
              <a:buNone/>
            </a:pPr>
            <a:r>
              <a:rPr lang="ro-RO" sz="2800" dirty="0">
                <a:latin typeface="Times New Roman" pitchFamily="18" charset="0"/>
                <a:cs typeface="Times New Roman" pitchFamily="18" charset="0"/>
              </a:rPr>
              <a:t>	Valoarea presiunii normale constituie 760mm col. Hg, variațiile mici nu sunt resimțite de către organismul uman. În cazul presiunii atmosferice normalee, presiunea internă în țesuturi și diverse cavități ale organismului uman este echivalentă cu cea externă. </a:t>
            </a:r>
          </a:p>
          <a:p>
            <a:pPr marL="0" indent="0" algn="just">
              <a:buNone/>
            </a:pPr>
            <a:r>
              <a:rPr lang="ro-RO" sz="2800" dirty="0">
                <a:latin typeface="Times New Roman" pitchFamily="18" charset="0"/>
                <a:cs typeface="Times New Roman" pitchFamily="18" charset="0"/>
              </a:rPr>
              <a:t>	O deviere sporită a presiunii atmosferice influențează dăunător asupra organismului uman, apar </a:t>
            </a:r>
            <a:r>
              <a:rPr lang="ro-RO" sz="2800" b="1" dirty="0">
                <a:latin typeface="Times New Roman" pitchFamily="18" charset="0"/>
                <a:cs typeface="Times New Roman" pitchFamily="18" charset="0"/>
              </a:rPr>
              <a:t>slăbiciuni, amețeli, vometare, hemoragie din nas și gură. </a:t>
            </a:r>
            <a:endParaRPr lang="ru-RU" sz="2800" b="1"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7543596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52189" cy="1400530"/>
          </a:xfrm>
        </p:spPr>
        <p:txBody>
          <a:bodyPr/>
          <a:lstStyle/>
          <a:p>
            <a:pPr algn="ctr"/>
            <a:r>
              <a:rPr lang="ro-RO" sz="3600" b="1" dirty="0"/>
              <a:t>3.3. Normarea componentelor microclimatului la posturile de lucru</a:t>
            </a:r>
            <a:endParaRPr lang="ru-RU" sz="3600" dirty="0"/>
          </a:p>
        </p:txBody>
      </p:sp>
      <p:sp>
        <p:nvSpPr>
          <p:cNvPr id="3" name="Объект 2"/>
          <p:cNvSpPr>
            <a:spLocks noGrp="1"/>
          </p:cNvSpPr>
          <p:nvPr>
            <p:ph idx="1"/>
          </p:nvPr>
        </p:nvSpPr>
        <p:spPr>
          <a:xfrm>
            <a:off x="342900" y="2052918"/>
            <a:ext cx="11582400" cy="4195481"/>
          </a:xfrm>
        </p:spPr>
        <p:txBody>
          <a:bodyPr>
            <a:normAutofit fontScale="92500" lnSpcReduction="10000"/>
          </a:bodyPr>
          <a:lstStyle/>
          <a:p>
            <a:pPr marL="0" indent="0" algn="just">
              <a:buNone/>
            </a:pPr>
            <a:r>
              <a:rPr lang="ro-RO" sz="2800" dirty="0">
                <a:latin typeface="Times New Roman" pitchFamily="18" charset="0"/>
                <a:cs typeface="Times New Roman" pitchFamily="18" charset="0"/>
              </a:rPr>
              <a:t>	Microclimatul la posturile de lucru este determinat următoarele componente: </a:t>
            </a:r>
            <a:r>
              <a:rPr lang="ro-RO" sz="2800" b="1" dirty="0">
                <a:latin typeface="Times New Roman" pitchFamily="18" charset="0"/>
                <a:cs typeface="Times New Roman" pitchFamily="18" charset="0"/>
              </a:rPr>
              <a:t>temperatura şi umiditatea aerului, viteza curenţilor de aer și radiaţiile calorice </a:t>
            </a:r>
            <a:r>
              <a:rPr lang="ro-RO" sz="2800" dirty="0">
                <a:latin typeface="Times New Roman" pitchFamily="18" charset="0"/>
                <a:cs typeface="Times New Roman" pitchFamily="18" charset="0"/>
              </a:rPr>
              <a:t>emise în zona de lucru.</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Ca lucrătorul să se simtă normal, condiţiile de microclimat la posturile de lucru trebuie să asigure menţinerea echilibrului termic al organismului uman, corespunzător nivelului activităţii desfăşurate.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Asigurarea acestor condiții poate fi realizat prin </a:t>
            </a:r>
            <a:r>
              <a:rPr lang="ro-RO" sz="2800" b="1" dirty="0">
                <a:latin typeface="Times New Roman" pitchFamily="18" charset="0"/>
                <a:cs typeface="Times New Roman" pitchFamily="18" charset="0"/>
              </a:rPr>
              <a:t>procedura de normare</a:t>
            </a:r>
            <a:r>
              <a:rPr lang="ro-RO" sz="2800" dirty="0">
                <a:latin typeface="Times New Roman" pitchFamily="18" charset="0"/>
                <a:cs typeface="Times New Roman" pitchFamily="18" charset="0"/>
              </a:rPr>
              <a:t>. </a:t>
            </a:r>
            <a:r>
              <a:rPr lang="ro-RO" sz="2800" b="1" dirty="0">
                <a:latin typeface="Times New Roman" pitchFamily="18" charset="0"/>
                <a:cs typeface="Times New Roman" pitchFamily="18" charset="0"/>
              </a:rPr>
              <a:t>Normarea condițiilor </a:t>
            </a:r>
            <a:r>
              <a:rPr lang="ro-RO" sz="2800" dirty="0">
                <a:latin typeface="Times New Roman" pitchFamily="18" charset="0"/>
                <a:cs typeface="Times New Roman" pitchFamily="18" charset="0"/>
              </a:rPr>
              <a:t>de microclimat la posturile de lucru constă în asigurarea unor astfel de valori a parametrilor microclimatului la care s-ar menține o stare stabilă a organismului pe o perioadă îndelungată fără schimbări patologice esențiale în el. </a:t>
            </a:r>
            <a:endParaRPr lang="ru-RU" sz="28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9101505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25189" cy="385482"/>
          </a:xfrm>
        </p:spPr>
        <p:txBody>
          <a:bodyPr/>
          <a:lstStyle/>
          <a:p>
            <a:endParaRPr lang="ru-RU" dirty="0"/>
          </a:p>
        </p:txBody>
      </p:sp>
      <p:sp>
        <p:nvSpPr>
          <p:cNvPr id="3" name="Объект 2"/>
          <p:cNvSpPr>
            <a:spLocks noGrp="1"/>
          </p:cNvSpPr>
          <p:nvPr>
            <p:ph idx="1"/>
          </p:nvPr>
        </p:nvSpPr>
        <p:spPr>
          <a:xfrm>
            <a:off x="254000" y="1016000"/>
            <a:ext cx="11442700" cy="5232399"/>
          </a:xfrm>
        </p:spPr>
        <p:txBody>
          <a:bodyPr>
            <a:normAutofit/>
          </a:bodyPr>
          <a:lstStyle/>
          <a:p>
            <a:pPr marL="0" indent="0" algn="just">
              <a:buNone/>
            </a:pPr>
            <a:r>
              <a:rPr lang="ro-RO" sz="2400" dirty="0">
                <a:latin typeface="Times New Roman" pitchFamily="18" charset="0"/>
                <a:cs typeface="Times New Roman" pitchFamily="18" charset="0"/>
              </a:rPr>
              <a:t>	</a:t>
            </a:r>
            <a:r>
              <a:rPr lang="ro-RO" sz="2800" dirty="0">
                <a:latin typeface="Times New Roman" pitchFamily="18" charset="0"/>
                <a:cs typeface="Times New Roman" pitchFamily="18" charset="0"/>
              </a:rPr>
              <a:t>Deosebim </a:t>
            </a:r>
            <a:r>
              <a:rPr lang="ro-RO" sz="2800" i="1" dirty="0">
                <a:latin typeface="Times New Roman" pitchFamily="18" charset="0"/>
                <a:cs typeface="Times New Roman" pitchFamily="18" charset="0"/>
              </a:rPr>
              <a:t>valori optimale și admisibile</a:t>
            </a:r>
            <a:r>
              <a:rPr lang="ro-RO" sz="2800" dirty="0">
                <a:latin typeface="Times New Roman" pitchFamily="18" charset="0"/>
                <a:cs typeface="Times New Roman" pitchFamily="18" charset="0"/>
              </a:rPr>
              <a:t> ale microclimatului. </a:t>
            </a:r>
          </a:p>
          <a:p>
            <a:pPr marL="0" indent="0" algn="just">
              <a:buNone/>
            </a:pPr>
            <a:r>
              <a:rPr lang="ro-RO" sz="2800" dirty="0">
                <a:latin typeface="Times New Roman" pitchFamily="18" charset="0"/>
                <a:cs typeface="Times New Roman" pitchFamily="18" charset="0"/>
              </a:rPr>
              <a:t>	Prin </a:t>
            </a:r>
            <a:r>
              <a:rPr lang="ro-RO" sz="2800" b="1" dirty="0">
                <a:latin typeface="Times New Roman" pitchFamily="18" charset="0"/>
                <a:cs typeface="Times New Roman" pitchFamily="18" charset="0"/>
              </a:rPr>
              <a:t>valori optimale se </a:t>
            </a:r>
            <a:r>
              <a:rPr lang="ro-RO" sz="2800" dirty="0">
                <a:latin typeface="Times New Roman" pitchFamily="18" charset="0"/>
                <a:cs typeface="Times New Roman" pitchFamily="18" charset="0"/>
              </a:rPr>
              <a:t>înțelege valoarea parametrilor micrclimatului care asigură condițiile de confort în perioada unui schimb de muncă necreînd abateri esențiale în starea sănătății a omului.</a:t>
            </a:r>
            <a:endParaRPr lang="ru-RU" sz="2800" dirty="0">
              <a:latin typeface="Times New Roman" pitchFamily="18" charset="0"/>
              <a:cs typeface="Times New Roman" pitchFamily="18" charset="0"/>
            </a:endParaRPr>
          </a:p>
          <a:p>
            <a:pPr marL="0" indent="0" algn="just">
              <a:buNone/>
            </a:pPr>
            <a:r>
              <a:rPr lang="ro-RO" sz="2800" b="1" dirty="0">
                <a:latin typeface="Times New Roman" pitchFamily="18" charset="0"/>
                <a:cs typeface="Times New Roman" pitchFamily="18" charset="0"/>
              </a:rPr>
              <a:t>	Valorile admisibile a parametrilor</a:t>
            </a:r>
            <a:r>
              <a:rPr lang="ro-RO" sz="2800" dirty="0">
                <a:latin typeface="Times New Roman" pitchFamily="18" charset="0"/>
                <a:cs typeface="Times New Roman" pitchFamily="18" charset="0"/>
              </a:rPr>
              <a:t> microclimatului - reprezintă valorile minime sau maxime, stabilite astfel încît în perioada unui schimb de lucru nu crează schimbări esențiale asupra stării sănătății omului, dar poate conduce la apariția  unor senzații de discomfort termic.</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Componentele microclimatului la posturile de lucru în activitatea profesională se normează în raport cu metabolismul organismului uman.</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5573850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90289" cy="448982"/>
          </a:xfrm>
        </p:spPr>
        <p:txBody>
          <a:bodyPr/>
          <a:lstStyle/>
          <a:p>
            <a:endParaRPr lang="ru-RU" dirty="0"/>
          </a:p>
        </p:txBody>
      </p:sp>
      <p:sp>
        <p:nvSpPr>
          <p:cNvPr id="3" name="Объект 2"/>
          <p:cNvSpPr>
            <a:spLocks noGrp="1"/>
          </p:cNvSpPr>
          <p:nvPr>
            <p:ph idx="1"/>
          </p:nvPr>
        </p:nvSpPr>
        <p:spPr>
          <a:xfrm>
            <a:off x="406400" y="1079500"/>
            <a:ext cx="11315700" cy="5168899"/>
          </a:xfrm>
        </p:spPr>
        <p:txBody>
          <a:bodyPr>
            <a:noAutofit/>
          </a:bodyPr>
          <a:lstStyle/>
          <a:p>
            <a:pPr marL="0" indent="0" algn="just">
              <a:buNone/>
            </a:pPr>
            <a:r>
              <a:rPr lang="ro-RO" sz="2800" dirty="0">
                <a:latin typeface="Times New Roman" pitchFamily="18" charset="0"/>
                <a:cs typeface="Times New Roman" pitchFamily="18" charset="0"/>
              </a:rPr>
              <a:t>	Prin </a:t>
            </a:r>
            <a:r>
              <a:rPr lang="ro-RO" sz="2800" b="1" dirty="0">
                <a:latin typeface="Times New Roman" pitchFamily="18" charset="0"/>
                <a:cs typeface="Times New Roman" pitchFamily="18" charset="0"/>
              </a:rPr>
              <a:t>metabolism</a:t>
            </a:r>
            <a:r>
              <a:rPr lang="ro-RO" sz="2800" dirty="0">
                <a:latin typeface="Times New Roman" pitchFamily="18" charset="0"/>
                <a:cs typeface="Times New Roman" pitchFamily="18" charset="0"/>
              </a:rPr>
              <a:t> se înţelege ansamblul de procese complexe de sinteză şi înmagazinare de energie (asimilaţie sau anabolism) şi de degradare, cu eliberare de energie (dezasimilaţie sau catabolism), pe care le suferă substanţele dintr-un organism viu.</a:t>
            </a:r>
            <a:endParaRPr lang="ru-RU" sz="2800" dirty="0">
              <a:latin typeface="Times New Roman" pitchFamily="18" charset="0"/>
              <a:cs typeface="Times New Roman" pitchFamily="18" charset="0"/>
            </a:endParaRPr>
          </a:p>
          <a:p>
            <a:pPr marL="0" indent="0" algn="just">
              <a:buNone/>
            </a:pPr>
            <a:r>
              <a:rPr lang="ro-RO" sz="2800" b="1" dirty="0">
                <a:latin typeface="Times New Roman" pitchFamily="18" charset="0"/>
                <a:cs typeface="Times New Roman" pitchFamily="18" charset="0"/>
              </a:rPr>
              <a:t>	Metabolismul organismului </a:t>
            </a:r>
            <a:r>
              <a:rPr lang="ro-RO" sz="2800" dirty="0">
                <a:latin typeface="Times New Roman" pitchFamily="18" charset="0"/>
                <a:cs typeface="Times New Roman" pitchFamily="18" charset="0"/>
              </a:rPr>
              <a:t>uman reprezintă</a:t>
            </a:r>
            <a:r>
              <a:rPr lang="ro-RO" sz="2800" b="1" dirty="0">
                <a:latin typeface="Times New Roman" pitchFamily="18" charset="0"/>
                <a:cs typeface="Times New Roman" pitchFamily="18" charset="0"/>
              </a:rPr>
              <a:t> </a:t>
            </a:r>
            <a:r>
              <a:rPr lang="ro-RO" sz="2800" dirty="0">
                <a:latin typeface="Times New Roman" pitchFamily="18" charset="0"/>
                <a:cs typeface="Times New Roman" pitchFamily="18" charset="0"/>
              </a:rPr>
              <a:t>cantitatea de căldură produsă într-o oră, în condiţii de repaus al organismului, raportată la un metru pătrat din suprafaţa corpului.</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Limitele termice minime și maxime ale aerului admise la posturile de lucru sunt determinate de metabolismul omului M(W).</a:t>
            </a:r>
            <a:endParaRPr lang="ru-RU" sz="2800"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528247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91889" cy="1400530"/>
          </a:xfrm>
        </p:spPr>
        <p:txBody>
          <a:bodyPr/>
          <a:lstStyle/>
          <a:p>
            <a:pPr algn="ctr"/>
            <a:r>
              <a:rPr lang="ro-RO" sz="3600" b="1" dirty="0"/>
              <a:t>3.1. Microclimatul aerului zonei de muncă şi metabolismul termic la om</a:t>
            </a:r>
            <a:br>
              <a:rPr lang="ru-RU" dirty="0"/>
            </a:br>
            <a:endParaRPr lang="ru-RU" dirty="0"/>
          </a:p>
        </p:txBody>
      </p:sp>
      <p:sp>
        <p:nvSpPr>
          <p:cNvPr id="3" name="Объект 2"/>
          <p:cNvSpPr>
            <a:spLocks noGrp="1"/>
          </p:cNvSpPr>
          <p:nvPr>
            <p:ph idx="1"/>
          </p:nvPr>
        </p:nvSpPr>
        <p:spPr>
          <a:xfrm>
            <a:off x="393700" y="1816100"/>
            <a:ext cx="11417300" cy="4432299"/>
          </a:xfrm>
        </p:spPr>
        <p:txBody>
          <a:bodyPr>
            <a:normAutofit lnSpcReduction="10000"/>
          </a:bodyPr>
          <a:lstStyle/>
          <a:p>
            <a:pPr marL="0" indent="0" algn="just">
              <a:buNone/>
            </a:pPr>
            <a:r>
              <a:rPr lang="ro-RO" sz="2800" dirty="0">
                <a:latin typeface="Times New Roman" pitchFamily="18" charset="0"/>
                <a:cs typeface="Times New Roman" pitchFamily="18" charset="0"/>
              </a:rPr>
              <a:t>	</a:t>
            </a:r>
            <a:r>
              <a:rPr lang="ro-RO" sz="3200" dirty="0">
                <a:latin typeface="Times New Roman" pitchFamily="18" charset="0"/>
                <a:cs typeface="Times New Roman" pitchFamily="18" charset="0"/>
              </a:rPr>
              <a:t>Producerea căldurii (termogeneza) de către organism sporeşte odată cu intensificarea actului muscular. În stare de repaus corpul omenesc produce 60...85 J/s, iar în timpul muncii grele atinge 400...600 J/s şi chiar mai mult.</a:t>
            </a:r>
            <a:br>
              <a:rPr lang="ru-RU" sz="3200" dirty="0">
                <a:latin typeface="Times New Roman" pitchFamily="18" charset="0"/>
                <a:cs typeface="Times New Roman" pitchFamily="18" charset="0"/>
              </a:rPr>
            </a:br>
            <a:r>
              <a:rPr lang="ro-RO" sz="3200" dirty="0">
                <a:latin typeface="Times New Roman" pitchFamily="18" charset="0"/>
                <a:cs typeface="Times New Roman" pitchFamily="18" charset="0"/>
              </a:rPr>
              <a:t>	Căldura formată în organismul uman datorită conductibilității țesuturilor prin intermediul fluxului arterial se transmite învelișului de piele unde și are loc cedarea căldurii mediului, deci pierderea de căldură.   </a:t>
            </a:r>
            <a:br>
              <a:rPr lang="ru-RU" sz="3200" dirty="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12672370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4889" cy="423582"/>
          </a:xfrm>
        </p:spPr>
        <p:txBody>
          <a:bodyPr/>
          <a:lstStyle/>
          <a:p>
            <a:endParaRPr lang="ru-RU" dirty="0"/>
          </a:p>
        </p:txBody>
      </p:sp>
      <p:sp>
        <p:nvSpPr>
          <p:cNvPr id="3" name="Объект 2"/>
          <p:cNvSpPr>
            <a:spLocks noGrp="1"/>
          </p:cNvSpPr>
          <p:nvPr>
            <p:ph idx="1"/>
          </p:nvPr>
        </p:nvSpPr>
        <p:spPr>
          <a:xfrm>
            <a:off x="254000" y="1054100"/>
            <a:ext cx="11671300" cy="5079999"/>
          </a:xfrm>
        </p:spPr>
        <p:txBody>
          <a:bodyPr>
            <a:normAutofit/>
          </a:bodyPr>
          <a:lstStyle/>
          <a:p>
            <a:pPr marL="0" indent="0" algn="just">
              <a:buNone/>
            </a:pPr>
            <a:r>
              <a:rPr lang="ro-RO" sz="2800" dirty="0">
                <a:latin typeface="Times New Roman" pitchFamily="18" charset="0"/>
                <a:cs typeface="Times New Roman" pitchFamily="18" charset="0"/>
              </a:rPr>
              <a:t>	Umiditatea relativă a aerului în toate cazurile nu va depăşi 60%. Valorile temperaturilor şi vitezelor curenţilor de aer reprezintă valori medii în secţiunea transversală a fluxului de aer la nivelul jumătăţii superioare a corpului lucrătorului.</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Nivelul radiaţiilor calorice (cal/cm</a:t>
            </a:r>
            <a:r>
              <a:rPr lang="ro-RO" sz="2800" baseline="30000" dirty="0">
                <a:latin typeface="Times New Roman" pitchFamily="18" charset="0"/>
                <a:cs typeface="Times New Roman" pitchFamily="18" charset="0"/>
              </a:rPr>
              <a:t>2</a:t>
            </a:r>
            <a:r>
              <a:rPr lang="ro-RO" sz="2800" dirty="0">
                <a:latin typeface="Times New Roman" pitchFamily="18" charset="0"/>
                <a:cs typeface="Times New Roman" pitchFamily="18" charset="0"/>
              </a:rPr>
              <a:t>/min) se estimează după cum urmează:</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a:t>
            </a:r>
            <a:r>
              <a:rPr lang="ro-RO" sz="2800" i="1" dirty="0">
                <a:latin typeface="Times New Roman" pitchFamily="18" charset="0"/>
                <a:cs typeface="Times New Roman" pitchFamily="18" charset="0"/>
              </a:rPr>
              <a:t>nivelul 1</a:t>
            </a:r>
            <a:r>
              <a:rPr lang="ro-RO" sz="2800" dirty="0">
                <a:latin typeface="Times New Roman" pitchFamily="18" charset="0"/>
                <a:cs typeface="Times New Roman" pitchFamily="18" charset="0"/>
              </a:rPr>
              <a:t> – dacă timpul de suportare a expunerii lucrătorului este de 240 s;</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a:t>
            </a:r>
            <a:r>
              <a:rPr lang="ro-RO" sz="2800" i="1" dirty="0">
                <a:latin typeface="Times New Roman" pitchFamily="18" charset="0"/>
                <a:cs typeface="Times New Roman" pitchFamily="18" charset="0"/>
              </a:rPr>
              <a:t>nivelul 2</a:t>
            </a:r>
            <a:r>
              <a:rPr lang="ro-RO" sz="2800" dirty="0">
                <a:latin typeface="Times New Roman" pitchFamily="18" charset="0"/>
                <a:cs typeface="Times New Roman" pitchFamily="18" charset="0"/>
              </a:rPr>
              <a:t> – dacă timpul de suportare a expunerii lucrătorului este de 50 s;</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a:t>
            </a:r>
            <a:r>
              <a:rPr lang="ro-RO" sz="2800" i="1" dirty="0">
                <a:latin typeface="Times New Roman" pitchFamily="18" charset="0"/>
                <a:cs typeface="Times New Roman" pitchFamily="18" charset="0"/>
              </a:rPr>
              <a:t>nivelul 3</a:t>
            </a:r>
            <a:r>
              <a:rPr lang="ro-RO" sz="2800" dirty="0">
                <a:latin typeface="Times New Roman" pitchFamily="18" charset="0"/>
                <a:cs typeface="Times New Roman" pitchFamily="18" charset="0"/>
              </a:rPr>
              <a:t> – dacă timpul de suportare a expunerii lucrătorului este de 20 s.</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37517718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53789" cy="461682"/>
          </a:xfrm>
        </p:spPr>
        <p:txBody>
          <a:bodyPr/>
          <a:lstStyle/>
          <a:p>
            <a:endParaRPr lang="ru-RU" dirty="0"/>
          </a:p>
        </p:txBody>
      </p:sp>
      <p:sp>
        <p:nvSpPr>
          <p:cNvPr id="3" name="Объект 2"/>
          <p:cNvSpPr>
            <a:spLocks noGrp="1"/>
          </p:cNvSpPr>
          <p:nvPr>
            <p:ph idx="1"/>
          </p:nvPr>
        </p:nvSpPr>
        <p:spPr>
          <a:xfrm>
            <a:off x="292100" y="1104900"/>
            <a:ext cx="11518900" cy="5384800"/>
          </a:xfrm>
        </p:spPr>
        <p:txBody>
          <a:bodyPr>
            <a:normAutofit fontScale="77500" lnSpcReduction="20000"/>
          </a:bodyPr>
          <a:lstStyle/>
          <a:p>
            <a:pPr marL="0" indent="0" algn="just">
              <a:buNone/>
            </a:pPr>
            <a:r>
              <a:rPr lang="ro-RO" sz="2800" dirty="0">
                <a:latin typeface="Times New Roman" pitchFamily="18" charset="0"/>
                <a:cs typeface="Times New Roman" pitchFamily="18" charset="0"/>
              </a:rPr>
              <a:t>	La unele posturi de lucru (birouri, camere de comandă, încăperi cu videoterminale, încăperi social-culturale etc.), unde desfăşurarea activităţii profesionale necesită confort termic, trebuie asigurate următoarele condiţii:</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1</a:t>
            </a:r>
            <a:r>
              <a:rPr lang="ro-RO" sz="2800" b="1" dirty="0">
                <a:latin typeface="Times New Roman" pitchFamily="18" charset="0"/>
                <a:cs typeface="Times New Roman" pitchFamily="18" charset="0"/>
              </a:rPr>
              <a:t>) în perioada 16 aprilie – 15 octombrie:</a:t>
            </a:r>
            <a:endParaRPr lang="ru-RU" sz="2800" b="1"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temperatura între 23 – 26 °C;</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diferenţa pe verticală a valorilor temperaturii aerului la 1,1 m şi 0,1 m deasupra pardoselii (nivelului capului şi al gleznelor) mai mică de 3 °C;</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umiditatea relativă a aerului între 30 – 70 %; - viteza medie a curenţilor de aer între 0,1 – 0,3 m/s;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2</a:t>
            </a:r>
            <a:r>
              <a:rPr lang="ro-RO" sz="2800" b="1" dirty="0">
                <a:latin typeface="Times New Roman" pitchFamily="18" charset="0"/>
                <a:cs typeface="Times New Roman" pitchFamily="18" charset="0"/>
              </a:rPr>
              <a:t>) în perioada 16 octombrie – 15 aprilie:</a:t>
            </a:r>
            <a:endParaRPr lang="ru-RU" sz="2800" b="1"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temperatura între 20 – 24 °C;</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diferenţa pe verticală a valorilor temperaturii aerului la  1,1 m şi 0,1 m deasupra pardoselii (nivelului capului şi al gleznelor) mai mică de 3 °C;</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umiditatea relativă a aerului între 30 – 70 %; - viteza medie a curenţilor de aer între 0,1 – 0,3 m/s;</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diferenţe mai mici de 10 °C între temperatura de radiaţie a ferestrelor sau a altor suprafeţe verticale şi temperatura de radiaţie a obiectelor din încăpere.</a:t>
            </a:r>
            <a:endParaRPr lang="ru-RU" sz="28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3313262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4889" cy="1400530"/>
          </a:xfrm>
        </p:spPr>
        <p:txBody>
          <a:bodyPr/>
          <a:lstStyle/>
          <a:p>
            <a:pPr algn="ctr"/>
            <a:r>
              <a:rPr lang="ro-RO" sz="3600" b="1" dirty="0">
                <a:latin typeface="Times New Roman" pitchFamily="18" charset="0"/>
                <a:cs typeface="Times New Roman" pitchFamily="18" charset="0"/>
              </a:rPr>
              <a:t>3.4. Substanţele nocive (S.N.), acţiunea lor asupra O.U. </a:t>
            </a: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304800" y="1244600"/>
            <a:ext cx="11455400" cy="5003799"/>
          </a:xfrm>
        </p:spPr>
        <p:txBody>
          <a:bodyPr>
            <a:noAutofit/>
          </a:bodyPr>
          <a:lstStyle/>
          <a:p>
            <a:pPr marL="0" indent="0" algn="just">
              <a:buNone/>
            </a:pPr>
            <a:r>
              <a:rPr lang="ro-RO" sz="2800" dirty="0">
                <a:latin typeface="Times New Roman" pitchFamily="18" charset="0"/>
                <a:cs typeface="Times New Roman" pitchFamily="18" charset="0"/>
              </a:rPr>
              <a:t>	În orice producere practic se folosesc cantități de diverse substanțe chimice care într-o măsură oarecare sunt mai mult sau mai puțin periculoase. </a:t>
            </a:r>
          </a:p>
          <a:p>
            <a:pPr marL="0" indent="0" algn="just">
              <a:buNone/>
            </a:pPr>
            <a:r>
              <a:rPr lang="ro-RO" sz="2800" dirty="0">
                <a:latin typeface="Times New Roman" pitchFamily="18" charset="0"/>
                <a:cs typeface="Times New Roman" pitchFamily="18" charset="0"/>
              </a:rPr>
              <a:t>	Cu substanţele chimice omul contactează vremelnic sau permanent pe durata întregii vieţi. Substanţele chimice menţin activitatea vitală, creând condiţii confortabile de trai, la locul de muncă, în timpul odihnei. Ele pot exista în diferte stări de agregare (gaz, lichid, vapori, stare solidă, curate, în amestec, impurităţi etc.), în toate componentele mediului de trai (aer, apă, sol).</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Conform definiției </a:t>
            </a:r>
            <a:r>
              <a:rPr lang="ro-RO" sz="2800" b="1" dirty="0">
                <a:latin typeface="Times New Roman" pitchFamily="18" charset="0"/>
                <a:cs typeface="Times New Roman" pitchFamily="18" charset="0"/>
              </a:rPr>
              <a:t>substanțele chimice</a:t>
            </a:r>
            <a:r>
              <a:rPr lang="ro-RO" sz="2800" dirty="0">
                <a:latin typeface="Times New Roman" pitchFamily="18" charset="0"/>
                <a:cs typeface="Times New Roman" pitchFamily="18" charset="0"/>
              </a:rPr>
              <a:t> reprezintă substanțele și/sau  aerosolurile care în contact direct sau indirect cu organismul uman pot provoca/iniția îmbolnăvirile profesionale sau abateri de la starea sănătății. </a:t>
            </a:r>
            <a:endParaRPr lang="ru-RU" sz="2800"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9753061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04589" cy="220382"/>
          </a:xfrm>
        </p:spPr>
        <p:txBody>
          <a:bodyPr/>
          <a:lstStyle/>
          <a:p>
            <a:endParaRPr lang="ru-RU" dirty="0"/>
          </a:p>
        </p:txBody>
      </p:sp>
      <p:sp>
        <p:nvSpPr>
          <p:cNvPr id="3" name="Объект 2"/>
          <p:cNvSpPr>
            <a:spLocks noGrp="1"/>
          </p:cNvSpPr>
          <p:nvPr>
            <p:ph idx="1"/>
          </p:nvPr>
        </p:nvSpPr>
        <p:spPr>
          <a:xfrm>
            <a:off x="406400" y="952500"/>
            <a:ext cx="11341100" cy="5295899"/>
          </a:xfrm>
        </p:spPr>
        <p:txBody>
          <a:bodyPr>
            <a:normAutofit/>
          </a:bodyPr>
          <a:lstStyle/>
          <a:p>
            <a:pPr marL="0" indent="0" algn="just">
              <a:buNone/>
            </a:pPr>
            <a:r>
              <a:rPr lang="ro-RO" sz="2800" dirty="0">
                <a:latin typeface="Times New Roman" pitchFamily="18" charset="0"/>
                <a:cs typeface="Times New Roman" pitchFamily="18" charset="0"/>
              </a:rPr>
              <a:t>	Сonform normelor sanitaro-igienice după gradul de acțiune asupra organismului uman substanțele chimice se împart în patru clase: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1 – extrem de periculoase, CMA în aerul zonei de muncă mai mică de 0,1 mg/m</a:t>
            </a:r>
            <a:r>
              <a:rPr lang="ro-RO" sz="2800" baseline="30000" dirty="0">
                <a:latin typeface="Times New Roman" pitchFamily="18" charset="0"/>
                <a:cs typeface="Times New Roman" pitchFamily="18" charset="0"/>
              </a:rPr>
              <a:t>3</a:t>
            </a:r>
            <a:r>
              <a:rPr lang="ro-RO" sz="2800" dirty="0">
                <a:latin typeface="Times New Roman" pitchFamily="18" charset="0"/>
                <a:cs typeface="Times New Roman" pitchFamily="18" charset="0"/>
              </a:rPr>
              <a:t>;</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2 – înalt periculoase, CMA mai mare de 0,1...1,0 mg/m</a:t>
            </a:r>
            <a:r>
              <a:rPr lang="ro-RO" sz="2800" baseline="30000" dirty="0">
                <a:latin typeface="Times New Roman" pitchFamily="18" charset="0"/>
                <a:cs typeface="Times New Roman" pitchFamily="18" charset="0"/>
              </a:rPr>
              <a:t>3</a:t>
            </a:r>
            <a:r>
              <a:rPr lang="ro-RO" sz="2800" dirty="0">
                <a:latin typeface="Times New Roman" pitchFamily="18" charset="0"/>
                <a:cs typeface="Times New Roman" pitchFamily="18" charset="0"/>
              </a:rPr>
              <a:t>;</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3 – moderat periculoase, CMA de la 1,1...10 mg/m</a:t>
            </a:r>
            <a:r>
              <a:rPr lang="ro-RO" sz="2800" baseline="30000" dirty="0">
                <a:latin typeface="Times New Roman" pitchFamily="18" charset="0"/>
                <a:cs typeface="Times New Roman" pitchFamily="18" charset="0"/>
              </a:rPr>
              <a:t>3</a:t>
            </a:r>
            <a:r>
              <a:rPr lang="ro-RO" sz="2800" dirty="0">
                <a:latin typeface="Times New Roman" pitchFamily="18" charset="0"/>
                <a:cs typeface="Times New Roman" pitchFamily="18" charset="0"/>
              </a:rPr>
              <a:t>;</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4 – puţin periculoase, CMA mai mare de 10 mg/m</a:t>
            </a:r>
            <a:r>
              <a:rPr lang="ro-RO" sz="2800" baseline="30000" dirty="0">
                <a:latin typeface="Times New Roman" pitchFamily="18" charset="0"/>
                <a:cs typeface="Times New Roman" pitchFamily="18" charset="0"/>
              </a:rPr>
              <a:t>3</a:t>
            </a:r>
            <a:r>
              <a:rPr lang="ro-RO" sz="2800" dirty="0">
                <a:latin typeface="Times New Roman" pitchFamily="18" charset="0"/>
                <a:cs typeface="Times New Roman" pitchFamily="18" charset="0"/>
              </a:rPr>
              <a:t>.</a:t>
            </a:r>
            <a:endParaRPr lang="ru-RU" sz="2800"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571997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14089" cy="410882"/>
          </a:xfrm>
        </p:spPr>
        <p:txBody>
          <a:bodyPr/>
          <a:lstStyle/>
          <a:p>
            <a:endParaRPr lang="ru-RU" dirty="0"/>
          </a:p>
        </p:txBody>
      </p:sp>
      <p:sp>
        <p:nvSpPr>
          <p:cNvPr id="3" name="Объект 2"/>
          <p:cNvSpPr>
            <a:spLocks noGrp="1"/>
          </p:cNvSpPr>
          <p:nvPr>
            <p:ph idx="1"/>
          </p:nvPr>
        </p:nvSpPr>
        <p:spPr>
          <a:xfrm>
            <a:off x="406400" y="1016000"/>
            <a:ext cx="11569700" cy="5232399"/>
          </a:xfrm>
        </p:spPr>
        <p:txBody>
          <a:bodyPr>
            <a:normAutofit fontScale="92500" lnSpcReduction="10000"/>
          </a:bodyPr>
          <a:lstStyle/>
          <a:p>
            <a:pPr marL="0" indent="0" algn="just">
              <a:buNone/>
            </a:pPr>
            <a:r>
              <a:rPr lang="ro-RO" sz="2800" b="1" dirty="0">
                <a:latin typeface="Times New Roman" pitchFamily="18" charset="0"/>
                <a:cs typeface="Times New Roman" pitchFamily="18" charset="0"/>
              </a:rPr>
              <a:t>	Concentrația limit-admisibilă</a:t>
            </a:r>
            <a:r>
              <a:rPr lang="ro-RO" sz="2800" i="1" dirty="0">
                <a:latin typeface="Times New Roman" pitchFamily="18" charset="0"/>
                <a:cs typeface="Times New Roman" pitchFamily="18" charset="0"/>
              </a:rPr>
              <a:t> - </a:t>
            </a:r>
            <a:r>
              <a:rPr lang="ro-RO" sz="2800" dirty="0">
                <a:latin typeface="Times New Roman" pitchFamily="18" charset="0"/>
                <a:cs typeface="Times New Roman" pitchFamily="18" charset="0"/>
              </a:rPr>
              <a:t>este concentrația substanței periculoase care în timp de 8 ore zilnic sau 40 ore săptămînal nu provoacă îmbolnăviri sau abateri de la starea sănătății.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În organismul uman substanţele chimice </a:t>
            </a:r>
            <a:r>
              <a:rPr lang="ro-RO" sz="2800" b="1" dirty="0">
                <a:latin typeface="Times New Roman" pitchFamily="18" charset="0"/>
                <a:cs typeface="Times New Roman" pitchFamily="18" charset="0"/>
              </a:rPr>
              <a:t>nimeresc pe trei căi:</a:t>
            </a:r>
            <a:endParaRPr lang="ru-RU" sz="2800" b="1" dirty="0">
              <a:latin typeface="Times New Roman" pitchFamily="18" charset="0"/>
              <a:cs typeface="Times New Roman" pitchFamily="18" charset="0"/>
            </a:endParaRPr>
          </a:p>
          <a:p>
            <a:pPr marL="0" lvl="0" indent="0" algn="just">
              <a:buNone/>
            </a:pPr>
            <a:r>
              <a:rPr lang="ro-RO" sz="2800" dirty="0">
                <a:latin typeface="Times New Roman" pitchFamily="18" charset="0"/>
                <a:cs typeface="Times New Roman" pitchFamily="18" charset="0"/>
              </a:rPr>
              <a:t>	 - prin organele de respiraţie – cea mai frecventă cale de încorporare (pătrundere) a impurităţilor şi substanţelor sub formă de vapori, gaze, aerosoli (oxidul de carbon, dioxizii sulfului şi azotului, vaporii de plumb, mercur, mangan, prafurile organice şi minerale etc.);</a:t>
            </a:r>
            <a:endParaRPr lang="ru-RU" sz="2800" dirty="0">
              <a:latin typeface="Times New Roman" pitchFamily="18" charset="0"/>
              <a:cs typeface="Times New Roman" pitchFamily="18" charset="0"/>
            </a:endParaRPr>
          </a:p>
          <a:p>
            <a:pPr marL="0" lvl="0" indent="0" algn="just">
              <a:buNone/>
            </a:pPr>
            <a:r>
              <a:rPr lang="ro-RO" sz="2800" dirty="0">
                <a:latin typeface="Times New Roman" pitchFamily="18" charset="0"/>
                <a:cs typeface="Times New Roman" pitchFamily="18" charset="0"/>
              </a:rPr>
              <a:t>	 - prin tractul gastro-intestinal – cu produsele alimentare şi apa consumate, de pe mâinile murdare;</a:t>
            </a:r>
            <a:endParaRPr lang="ru-RU" sz="2800" dirty="0">
              <a:latin typeface="Times New Roman" pitchFamily="18" charset="0"/>
              <a:cs typeface="Times New Roman" pitchFamily="18" charset="0"/>
            </a:endParaRPr>
          </a:p>
          <a:p>
            <a:pPr marL="0" lvl="0" indent="0" algn="just">
              <a:buNone/>
            </a:pPr>
            <a:r>
              <a:rPr lang="ro-RO" sz="2800" dirty="0">
                <a:latin typeface="Times New Roman" pitchFamily="18" charset="0"/>
                <a:cs typeface="Times New Roman" pitchFamily="18" charset="0"/>
              </a:rPr>
              <a:t>	 - prin piele şi învelişurile mucozitare ale căilor superioare de respiraţie, a ochilor, cavităţii bucale ş.a. </a:t>
            </a:r>
            <a:endParaRPr lang="ru-RU" dirty="0"/>
          </a:p>
        </p:txBody>
      </p:sp>
    </p:spTree>
    <p:extLst>
      <p:ext uri="{BB962C8B-B14F-4D97-AF65-F5344CB8AC3E}">
        <p14:creationId xmlns:p14="http://schemas.microsoft.com/office/powerpoint/2010/main" val="9820621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02989" cy="398182"/>
          </a:xfrm>
        </p:spPr>
        <p:txBody>
          <a:bodyPr/>
          <a:lstStyle/>
          <a:p>
            <a:endParaRPr lang="ru-RU" dirty="0"/>
          </a:p>
        </p:txBody>
      </p:sp>
      <p:sp>
        <p:nvSpPr>
          <p:cNvPr id="3" name="Объект 2"/>
          <p:cNvSpPr>
            <a:spLocks noGrp="1"/>
          </p:cNvSpPr>
          <p:nvPr>
            <p:ph idx="1"/>
          </p:nvPr>
        </p:nvSpPr>
        <p:spPr>
          <a:xfrm>
            <a:off x="508000" y="1092200"/>
            <a:ext cx="11442700" cy="5156199"/>
          </a:xfrm>
        </p:spPr>
        <p:txBody>
          <a:bodyPr>
            <a:normAutofit/>
          </a:bodyPr>
          <a:lstStyle/>
          <a:p>
            <a:pPr marL="0" indent="0" algn="just">
              <a:buNone/>
            </a:pPr>
            <a:r>
              <a:rPr lang="ro-RO" sz="2400" dirty="0">
                <a:latin typeface="Times New Roman" pitchFamily="18" charset="0"/>
                <a:cs typeface="Times New Roman" pitchFamily="18" charset="0"/>
              </a:rPr>
              <a:t>	După modul de </a:t>
            </a:r>
            <a:r>
              <a:rPr lang="ro-RO" sz="2400" i="1" dirty="0">
                <a:latin typeface="Times New Roman" pitchFamily="18" charset="0"/>
                <a:cs typeface="Times New Roman" pitchFamily="18" charset="0"/>
              </a:rPr>
              <a:t>acţiune asupra organismului</a:t>
            </a:r>
            <a:r>
              <a:rPr lang="ro-RO" sz="2400" dirty="0">
                <a:latin typeface="Times New Roman" pitchFamily="18" charset="0"/>
                <a:cs typeface="Times New Roman" pitchFamily="18" charset="0"/>
              </a:rPr>
              <a:t> uman S.N. se împart în următoarele grupe:</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S.N. general toxice (oxidul de carbon, Pb, benzolul, compuşii arseniului etc.);</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S.N. iritante (amoniacul, clorul, ozonul sulfurat etc.);</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S.N. mutagene (plumbul, mercurul, substanţele adioactive etc.);</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S.N. cancerigene (nichelul, azbestul, oxizii cromului ş.a.);</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S.N. somatice (dereglează funcţia organismului sau a unor sisteme: Pb, Hg, benzolul, spirtul metilic, arseniul ş.a.).</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Compuşii chimici sunt capabili să provoace în organism, practic, toate stările şi procesele patologice. Către substanţele periculoase pentru apariţia şi dezvoltarea intoxicărilor acute pot fi atribuite: </a:t>
            </a:r>
            <a:r>
              <a:rPr lang="ro-RO" sz="2400" b="1" dirty="0">
                <a:latin typeface="Times New Roman" pitchFamily="18" charset="0"/>
                <a:cs typeface="Times New Roman" pitchFamily="18" charset="0"/>
              </a:rPr>
              <a:t>dioxidul de azot, bromul, oxidul de carbon, formaldehida, clorul. </a:t>
            </a:r>
            <a:endParaRPr lang="ru-RU" sz="2400" b="1"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7392864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898189" cy="360082"/>
          </a:xfrm>
        </p:spPr>
        <p:txBody>
          <a:bodyPr/>
          <a:lstStyle/>
          <a:p>
            <a:pPr algn="just"/>
            <a:br>
              <a:rPr lang="ro-RO" sz="2800" dirty="0">
                <a:latin typeface="Times New Roman" pitchFamily="18" charset="0"/>
                <a:cs typeface="Times New Roman" pitchFamily="18" charset="0"/>
              </a:rPr>
            </a:br>
            <a:br>
              <a:rPr lang="ro-RO" sz="2800" dirty="0">
                <a:latin typeface="Times New Roman" pitchFamily="18" charset="0"/>
                <a:cs typeface="Times New Roman" pitchFamily="18" charset="0"/>
              </a:rPr>
            </a:br>
            <a:br>
              <a:rPr lang="ro-RO" sz="2800" dirty="0">
                <a:latin typeface="Times New Roman" pitchFamily="18" charset="0"/>
                <a:cs typeface="Times New Roman" pitchFamily="18" charset="0"/>
              </a:rPr>
            </a:br>
            <a:r>
              <a:rPr lang="ro-RO" sz="2800" dirty="0">
                <a:latin typeface="Times New Roman" pitchFamily="18" charset="0"/>
                <a:cs typeface="Times New Roman" pitchFamily="18" charset="0"/>
              </a:rPr>
              <a:t>Substanţele ce pot provoca îmbolnăviri alergice – cromul, nichelul, carbonul şi compuşii acestora ş.a.</a:t>
            </a:r>
            <a:br>
              <a:rPr lang="ru-RU" sz="2800" dirty="0">
                <a:latin typeface="Times New Roman" pitchFamily="18" charset="0"/>
                <a:cs typeface="Times New Roman" pitchFamily="18" charset="0"/>
              </a:rPr>
            </a:br>
            <a:r>
              <a:rPr lang="ro-RO" sz="2800" dirty="0">
                <a:latin typeface="Times New Roman" pitchFamily="18" charset="0"/>
                <a:cs typeface="Times New Roman" pitchFamily="18" charset="0"/>
              </a:rPr>
              <a:t>Substanţele chimice nocive, nimerind în cantităţi mari în mediul de trai al omului sunt extrem de periculoase, inclusiv până la decesul oamenilor în rezultatul intoxicaţiilor acute şi a arsurilor grave.</a:t>
            </a:r>
            <a:br>
              <a:rPr lang="ru-RU" sz="2800" dirty="0">
                <a:latin typeface="Times New Roman" pitchFamily="18" charset="0"/>
                <a:cs typeface="Times New Roman" pitchFamily="18" charset="0"/>
              </a:rPr>
            </a:br>
            <a:r>
              <a:rPr lang="ro-RO" sz="2800" dirty="0">
                <a:latin typeface="Times New Roman" pitchFamily="18" charset="0"/>
                <a:cs typeface="Times New Roman" pitchFamily="18" charset="0"/>
              </a:rPr>
              <a:t>Substanţele nocive din aer reacţionează cu materialele de construcţie ori de altă natură sau sunt absorbite de acestea. Mediul creat în acest mod poate ani în şir să polueze mediul de trai, chiar şi după schimbarea acestor substanţe, din cauza procesului invers – de degajare. </a:t>
            </a:r>
            <a:br>
              <a:rPr lang="ru-RU" sz="2800" dirty="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
        <p:nvSpPr>
          <p:cNvPr id="3" name="Объект 2"/>
          <p:cNvSpPr>
            <a:spLocks noGrp="1"/>
          </p:cNvSpPr>
          <p:nvPr>
            <p:ph idx="1"/>
          </p:nvPr>
        </p:nvSpPr>
        <p:spPr>
          <a:xfrm>
            <a:off x="596900" y="990600"/>
            <a:ext cx="11087100" cy="5257799"/>
          </a:xfrm>
        </p:spPr>
        <p:txBody>
          <a:bodyPr/>
          <a:lstStyle/>
          <a:p>
            <a:pPr marL="0" indent="0">
              <a:buNone/>
            </a:pPr>
            <a:endParaRPr lang="ru-RU" dirty="0"/>
          </a:p>
        </p:txBody>
      </p:sp>
    </p:spTree>
    <p:extLst>
      <p:ext uri="{BB962C8B-B14F-4D97-AF65-F5344CB8AC3E}">
        <p14:creationId xmlns:p14="http://schemas.microsoft.com/office/powerpoint/2010/main" val="21971738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90289" cy="1134782"/>
          </a:xfrm>
        </p:spPr>
        <p:txBody>
          <a:bodyPr/>
          <a:lstStyle/>
          <a:p>
            <a:pPr algn="ctr"/>
            <a:r>
              <a:rPr lang="ro-RO" sz="3600" b="1" dirty="0"/>
              <a:t>3.5. Normarea igienică, măsurile de protecţie.</a:t>
            </a:r>
            <a:br>
              <a:rPr lang="ru-RU" sz="3600" dirty="0"/>
            </a:br>
            <a:endParaRPr lang="ru-RU" sz="3600" dirty="0"/>
          </a:p>
        </p:txBody>
      </p:sp>
      <p:sp>
        <p:nvSpPr>
          <p:cNvPr id="3" name="Объект 2"/>
          <p:cNvSpPr>
            <a:spLocks noGrp="1"/>
          </p:cNvSpPr>
          <p:nvPr>
            <p:ph idx="1"/>
          </p:nvPr>
        </p:nvSpPr>
        <p:spPr>
          <a:xfrm>
            <a:off x="254000" y="1130300"/>
            <a:ext cx="11684000" cy="5118099"/>
          </a:xfrm>
        </p:spPr>
        <p:txBody>
          <a:bodyPr>
            <a:noAutofit/>
          </a:bodyPr>
          <a:lstStyle/>
          <a:p>
            <a:pPr marL="0" indent="0" algn="just">
              <a:buNone/>
            </a:pPr>
            <a:r>
              <a:rPr lang="ro-RO" sz="2800" dirty="0">
                <a:latin typeface="Times New Roman" pitchFamily="18" charset="0"/>
                <a:cs typeface="Times New Roman" pitchFamily="18" charset="0"/>
              </a:rPr>
              <a:t>	Cauzele pătrunderii substanţelor chimice în mediul de trai şi bolile cauzate de acestea sunt foarte diverse, dar în integritate ele sunt rezultatul negativ al acţiunii antropice al substanţelor. Neajunsurile în sistemele de purificare a emisiilor în atmosferă, a evacuărilor de ape reziduale în bazinele acvatice, a poluării solurilor şi produselor alimentare – sunt cauzele generale, ce duc la dereglarea sănătăţii în rândul populaţiei.</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Măsurile de protecție a tuturor componentelor biosferice, inclusiv a produselor alimentare, trebuie orientate spre excluderea tuturor cauzelor ce duc la înrăutăţirea sănătăţii oamenilor ce au contact cu factorii chimici, prin limitarea sau evitarea nimeririi acestora în mediul de trai.</a:t>
            </a:r>
            <a:endParaRPr lang="ru-RU" sz="2800"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7482958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12489" cy="347382"/>
          </a:xfrm>
        </p:spPr>
        <p:txBody>
          <a:bodyPr/>
          <a:lstStyle/>
          <a:p>
            <a:endParaRPr lang="ru-RU" dirty="0"/>
          </a:p>
        </p:txBody>
      </p:sp>
      <p:sp>
        <p:nvSpPr>
          <p:cNvPr id="3" name="Объект 2"/>
          <p:cNvSpPr>
            <a:spLocks noGrp="1"/>
          </p:cNvSpPr>
          <p:nvPr>
            <p:ph idx="1"/>
          </p:nvPr>
        </p:nvSpPr>
        <p:spPr>
          <a:xfrm>
            <a:off x="330200" y="977900"/>
            <a:ext cx="11366500" cy="5270499"/>
          </a:xfrm>
        </p:spPr>
        <p:txBody>
          <a:bodyPr>
            <a:noAutofit/>
          </a:bodyPr>
          <a:lstStyle/>
          <a:p>
            <a:pPr marL="0" indent="0" algn="just">
              <a:buNone/>
            </a:pPr>
            <a:r>
              <a:rPr lang="ro-RO" sz="2800" dirty="0">
                <a:latin typeface="Times New Roman" pitchFamily="18" charset="0"/>
                <a:cs typeface="Times New Roman" pitchFamily="18" charset="0"/>
              </a:rPr>
              <a:t>	Normativele igienice CMA (concentraţia maximă admisă) şi CVC (concentraţie vremelnic coordonată) a conţinutului substanţelor chimice în mediile de trai ale omului (aerul zonei de muncă, al localităţilor, în apă, sol, produsele alimentare, pe piele, în materialele de construcţii etc.) sunt stabilite de lege.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Conținutul substanțelor nocive în aerul zonei de muncă necesită control sistematic pentru prevenirea îmbolnăvirilor și neadmiterea depășirii mai mult de CLA.</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a:t>
            </a:r>
            <a:r>
              <a:rPr lang="ro-RO" sz="2800" b="1" dirty="0">
                <a:latin typeface="Times New Roman" pitchFamily="18" charset="0"/>
                <a:cs typeface="Times New Roman" pitchFamily="18" charset="0"/>
              </a:rPr>
              <a:t>Periodicitatea controlului aerului zonei de muncă</a:t>
            </a:r>
            <a:r>
              <a:rPr lang="ro-RO" sz="2800" dirty="0">
                <a:latin typeface="Times New Roman" pitchFamily="18" charset="0"/>
                <a:cs typeface="Times New Roman" pitchFamily="18" charset="0"/>
              </a:rPr>
              <a:t> se determină în dependență </a:t>
            </a:r>
            <a:r>
              <a:rPr lang="ro-RO" sz="2800" b="1" dirty="0">
                <a:latin typeface="Times New Roman" pitchFamily="18" charset="0"/>
                <a:cs typeface="Times New Roman" pitchFamily="18" charset="0"/>
              </a:rPr>
              <a:t>de clasa de pericol a substanței chimice, de caracterul procesului tehnologic, de rezultatele controlului în producție privind conținutul substanțelor nocive în aerul zonei de muncă</a:t>
            </a:r>
            <a:r>
              <a:rPr lang="ro-RO"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33883491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53789" cy="360082"/>
          </a:xfrm>
        </p:spPr>
        <p:txBody>
          <a:bodyPr/>
          <a:lstStyle/>
          <a:p>
            <a:endParaRPr lang="ru-RU" dirty="0"/>
          </a:p>
        </p:txBody>
      </p:sp>
      <p:sp>
        <p:nvSpPr>
          <p:cNvPr id="3" name="Объект 2"/>
          <p:cNvSpPr>
            <a:spLocks noGrp="1"/>
          </p:cNvSpPr>
          <p:nvPr>
            <p:ph idx="1"/>
          </p:nvPr>
        </p:nvSpPr>
        <p:spPr>
          <a:xfrm>
            <a:off x="355600" y="1003300"/>
            <a:ext cx="11620500" cy="5245099"/>
          </a:xfrm>
        </p:spPr>
        <p:txBody>
          <a:bodyPr>
            <a:noAutofit/>
          </a:bodyPr>
          <a:lstStyle/>
          <a:p>
            <a:pPr marL="0" lvl="0" indent="0" algn="just">
              <a:buNone/>
            </a:pPr>
            <a:r>
              <a:rPr lang="ro-RO" sz="2800" b="1" dirty="0">
                <a:latin typeface="Times New Roman" pitchFamily="18" charset="0"/>
                <a:cs typeface="Times New Roman" pitchFamily="18" charset="0"/>
              </a:rPr>
              <a:t>	O dată în an</a:t>
            </a:r>
            <a:r>
              <a:rPr lang="ro-RO" sz="2800" dirty="0">
                <a:latin typeface="Times New Roman" pitchFamily="18" charset="0"/>
                <a:cs typeface="Times New Roman" pitchFamily="18" charset="0"/>
              </a:rPr>
              <a:t>  - în cazul cînd intensitatea degajărilor în mediul ambiant a substanțelor nocive de clasa III și IV de pericol se păstrează pe parcursul a ultimilor doi ani la nivelul concentrației limite admisibilșe și mai jos. </a:t>
            </a:r>
            <a:endParaRPr lang="ru-RU" sz="2800" dirty="0">
              <a:latin typeface="Times New Roman" pitchFamily="18" charset="0"/>
              <a:cs typeface="Times New Roman" pitchFamily="18" charset="0"/>
            </a:endParaRPr>
          </a:p>
          <a:p>
            <a:pPr marL="0" lvl="0" indent="0" algn="just">
              <a:buNone/>
            </a:pPr>
            <a:r>
              <a:rPr lang="ro-RO" sz="2800" b="1" dirty="0">
                <a:latin typeface="Times New Roman" pitchFamily="18" charset="0"/>
                <a:cs typeface="Times New Roman" pitchFamily="18" charset="0"/>
              </a:rPr>
              <a:t>	O dată în jumătate de an</a:t>
            </a:r>
            <a:r>
              <a:rPr lang="ro-RO" sz="2800" dirty="0">
                <a:latin typeface="Times New Roman" pitchFamily="18" charset="0"/>
                <a:cs typeface="Times New Roman" pitchFamily="18" charset="0"/>
              </a:rPr>
              <a:t>  - în cazul depășirii concentrației limite admisibile a substanțelor  nocive clasa III și IV de pericol în anul ce a trecut, precum și primii doi ani de petrecere a controlului în producție la întreprindere; </a:t>
            </a:r>
            <a:endParaRPr lang="ru-RU" sz="2800" dirty="0">
              <a:latin typeface="Times New Roman" pitchFamily="18" charset="0"/>
              <a:cs typeface="Times New Roman" pitchFamily="18" charset="0"/>
            </a:endParaRPr>
          </a:p>
          <a:p>
            <a:pPr marL="0" lvl="0" indent="0" algn="just">
              <a:buNone/>
            </a:pPr>
            <a:r>
              <a:rPr lang="ro-RO" sz="2800" b="1" dirty="0">
                <a:latin typeface="Times New Roman" pitchFamily="18" charset="0"/>
                <a:cs typeface="Times New Roman" pitchFamily="18" charset="0"/>
              </a:rPr>
              <a:t>	O dată în jumătate de an</a:t>
            </a:r>
            <a:r>
              <a:rPr lang="ro-RO" sz="2800" dirty="0">
                <a:latin typeface="Times New Roman" pitchFamily="18" charset="0"/>
                <a:cs typeface="Times New Roman" pitchFamily="18" charset="0"/>
              </a:rPr>
              <a:t>  - în cazul înregistrării stabile în zona de muncă a conținutului substanțelor nocive de clasa I și II de pericol la nivelul concentrației limitei admisibile și mai jos pentru ultimii 2 ani; </a:t>
            </a:r>
            <a:endParaRPr lang="ru-RU" sz="2800"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12192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75989" cy="321982"/>
          </a:xfrm>
        </p:spPr>
        <p:txBody>
          <a:bodyPr/>
          <a:lstStyle/>
          <a:p>
            <a:endParaRPr lang="ru-RU" dirty="0"/>
          </a:p>
        </p:txBody>
      </p:sp>
      <p:sp>
        <p:nvSpPr>
          <p:cNvPr id="3" name="Объект 2"/>
          <p:cNvSpPr>
            <a:spLocks noGrp="1"/>
          </p:cNvSpPr>
          <p:nvPr>
            <p:ph idx="1"/>
          </p:nvPr>
        </p:nvSpPr>
        <p:spPr>
          <a:xfrm>
            <a:off x="330200" y="1079500"/>
            <a:ext cx="11455400" cy="5168899"/>
          </a:xfrm>
        </p:spPr>
        <p:txBody>
          <a:bodyPr>
            <a:normAutofit/>
          </a:bodyPr>
          <a:lstStyle/>
          <a:p>
            <a:pPr marL="0" indent="0" algn="just">
              <a:buNone/>
            </a:pPr>
            <a:r>
              <a:rPr lang="ro-RO" sz="2800" dirty="0">
                <a:latin typeface="Times New Roman" pitchFamily="18" charset="0"/>
                <a:cs typeface="Times New Roman" pitchFamily="18" charset="0"/>
              </a:rPr>
              <a:t>	Pierderea căldurii (termoliza) de către organism depinde de condiţiile termice ale mediului înconjurător, care sunt determinate de temperatura, umiditatea, viteza deplasării aerului şi de energia radiantă, deoarece aceşti factori meteorologici luaţi în ansamblu influenţează schimbul caloric al organismului.</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Prin </a:t>
            </a:r>
            <a:r>
              <a:rPr lang="ro-RO" sz="2800" b="1" dirty="0">
                <a:latin typeface="Times New Roman" pitchFamily="18" charset="0"/>
                <a:cs typeface="Times New Roman" pitchFamily="18" charset="0"/>
              </a:rPr>
              <a:t>microclimat</a:t>
            </a:r>
            <a:r>
              <a:rPr lang="ro-RO" sz="2800" dirty="0">
                <a:latin typeface="Times New Roman" pitchFamily="18" charset="0"/>
                <a:cs typeface="Times New Roman" pitchFamily="18" charset="0"/>
              </a:rPr>
              <a:t> se subînţelege totalitatea elementelor meteorologice [temperatura, °C; umiditatea relativă, %; viteza mişcării aerului, m/s; presiunea atmosferică, Pa; intensitatea iradierii calorice, J/(m</a:t>
            </a:r>
            <a:r>
              <a:rPr lang="ro-RO" sz="2800" baseline="30000" dirty="0">
                <a:latin typeface="Times New Roman" pitchFamily="18" charset="0"/>
                <a:cs typeface="Times New Roman" pitchFamily="18" charset="0"/>
              </a:rPr>
              <a:t>3</a:t>
            </a:r>
            <a:r>
              <a:rPr lang="ro-RO" sz="2800" dirty="0">
                <a:latin typeface="Times New Roman" pitchFamily="18" charset="0"/>
                <a:cs typeface="Times New Roman" pitchFamily="18" charset="0"/>
              </a:rPr>
              <a:t>·s)], caracteristice pentru un anumit loc.</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a:t>
            </a:r>
            <a:endParaRPr lang="ru-RU" dirty="0"/>
          </a:p>
        </p:txBody>
      </p:sp>
    </p:spTree>
    <p:extLst>
      <p:ext uri="{BB962C8B-B14F-4D97-AF65-F5344CB8AC3E}">
        <p14:creationId xmlns:p14="http://schemas.microsoft.com/office/powerpoint/2010/main" val="14644264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80789" cy="233082"/>
          </a:xfrm>
        </p:spPr>
        <p:txBody>
          <a:bodyPr/>
          <a:lstStyle/>
          <a:p>
            <a:endParaRPr lang="ru-RU" dirty="0"/>
          </a:p>
        </p:txBody>
      </p:sp>
      <p:sp>
        <p:nvSpPr>
          <p:cNvPr id="3" name="Объект 2"/>
          <p:cNvSpPr>
            <a:spLocks noGrp="1"/>
          </p:cNvSpPr>
          <p:nvPr>
            <p:ph idx="1"/>
          </p:nvPr>
        </p:nvSpPr>
        <p:spPr>
          <a:xfrm>
            <a:off x="406400" y="825500"/>
            <a:ext cx="11455400" cy="5422899"/>
          </a:xfrm>
        </p:spPr>
        <p:txBody>
          <a:bodyPr>
            <a:normAutofit lnSpcReduction="10000"/>
          </a:bodyPr>
          <a:lstStyle/>
          <a:p>
            <a:pPr marL="0" lvl="0" indent="0" algn="just">
              <a:buNone/>
            </a:pPr>
            <a:r>
              <a:rPr lang="ro-RO" sz="2400" b="1" dirty="0">
                <a:latin typeface="Times New Roman" pitchFamily="18" charset="0"/>
                <a:cs typeface="Times New Roman" pitchFamily="18" charset="0"/>
              </a:rPr>
              <a:t>	</a:t>
            </a:r>
            <a:r>
              <a:rPr lang="ro-RO" sz="2800" b="1" dirty="0">
                <a:latin typeface="Times New Roman" pitchFamily="18" charset="0"/>
                <a:cs typeface="Times New Roman" pitchFamily="18" charset="0"/>
              </a:rPr>
              <a:t>O dată în trimestru</a:t>
            </a:r>
            <a:r>
              <a:rPr lang="ro-RO" sz="2800" dirty="0">
                <a:latin typeface="Times New Roman" pitchFamily="18" charset="0"/>
                <a:cs typeface="Times New Roman" pitchFamily="18" charset="0"/>
              </a:rPr>
              <a:t> în cazul cînd sunt depășiri de CLA în aerul zonei de muncă a substanțelor nocive clasa I și II de pericol în anul ce a trecut, precum și în primii doi ani de realizare a controlului în producție la întreprindere.</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Măsurarea  concentrațiilor medii diurne a substanțelor nocive în zona de muncă trebuie realizată prin metoda instrumentală individual sau în baza unor măsurări succesive separate cu evidența valorii medii cîntărite în timp și aflarea lucrătorului la toate etapele și operațiile tehnologice.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Concentrația medie diurnă trebuie să fie determinată în baza unor probe de aer luate în continuu în timpul sumar minimum de 75% din durata schimbului de muncă cu evidența operațiilor tehnologice de bază și secundare și a pauzelor în lucru. </a:t>
            </a:r>
          </a:p>
          <a:p>
            <a:pPr marL="0" indent="0" algn="just">
              <a:buNone/>
            </a:pPr>
            <a:r>
              <a:rPr lang="ro-RO" sz="2800" dirty="0">
                <a:latin typeface="Times New Roman" pitchFamily="18" charset="0"/>
                <a:cs typeface="Times New Roman" pitchFamily="18" charset="0"/>
              </a:rPr>
              <a:t>	Numărul de probe într-un schimb nu trebuie să fie mai puține de 5. </a:t>
            </a:r>
            <a:endParaRPr lang="ru-RU" sz="28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2728559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28389" cy="360082"/>
          </a:xfrm>
        </p:spPr>
        <p:txBody>
          <a:bodyPr/>
          <a:lstStyle/>
          <a:p>
            <a:endParaRPr lang="ru-RU" dirty="0"/>
          </a:p>
        </p:txBody>
      </p:sp>
      <p:sp>
        <p:nvSpPr>
          <p:cNvPr id="3" name="Объект 2"/>
          <p:cNvSpPr>
            <a:spLocks noGrp="1"/>
          </p:cNvSpPr>
          <p:nvPr>
            <p:ph idx="1"/>
          </p:nvPr>
        </p:nvSpPr>
        <p:spPr>
          <a:xfrm>
            <a:off x="317500" y="990600"/>
            <a:ext cx="11658600" cy="5257799"/>
          </a:xfrm>
        </p:spPr>
        <p:txBody>
          <a:bodyPr>
            <a:noAutofit/>
          </a:bodyPr>
          <a:lstStyle/>
          <a:p>
            <a:pPr marL="0" indent="0" algn="just">
              <a:buNone/>
            </a:pPr>
            <a:r>
              <a:rPr lang="ro-RO" sz="2400" dirty="0">
                <a:latin typeface="Times New Roman" pitchFamily="18" charset="0"/>
                <a:cs typeface="Times New Roman" pitchFamily="18" charset="0"/>
              </a:rPr>
              <a:t>	Calculul concentrației medii pe schimb se realizează conform relației: </a:t>
            </a:r>
            <a:endParaRPr lang="ru-RU" sz="2400" dirty="0">
              <a:latin typeface="Times New Roman" pitchFamily="18" charset="0"/>
              <a:cs typeface="Times New Roman" pitchFamily="18" charset="0"/>
            </a:endParaRPr>
          </a:p>
          <a:p>
            <a:pPr marL="0" indent="0" algn="just">
              <a:buNone/>
            </a:pPr>
            <a:r>
              <a:rPr lang="ro-RO" sz="2400" i="1" dirty="0">
                <a:latin typeface="Times New Roman" pitchFamily="18" charset="0"/>
                <a:cs typeface="Times New Roman" pitchFamily="18" charset="0"/>
              </a:rPr>
              <a:t>К</a:t>
            </a:r>
            <a:r>
              <a:rPr lang="ro-RO" sz="2400" i="1" baseline="-25000" dirty="0">
                <a:latin typeface="Times New Roman" pitchFamily="18" charset="0"/>
                <a:cs typeface="Times New Roman" pitchFamily="18" charset="0"/>
              </a:rPr>
              <a:t>sc </a:t>
            </a:r>
            <a:r>
              <a:rPr lang="ro-RO" sz="2400" i="1" dirty="0">
                <a:latin typeface="Times New Roman" pitchFamily="18" charset="0"/>
                <a:cs typeface="Times New Roman" pitchFamily="18" charset="0"/>
              </a:rPr>
              <a:t>= (К</a:t>
            </a:r>
            <a:r>
              <a:rPr lang="ro-RO" sz="2400" i="1" baseline="-25000" dirty="0">
                <a:latin typeface="Times New Roman" pitchFamily="18" charset="0"/>
                <a:cs typeface="Times New Roman" pitchFamily="18" charset="0"/>
              </a:rPr>
              <a:t>1 </a:t>
            </a:r>
            <a:r>
              <a:rPr lang="ro-RO" sz="2400" i="1" dirty="0">
                <a:latin typeface="Times New Roman" pitchFamily="18" charset="0"/>
                <a:cs typeface="Times New Roman" pitchFamily="18" charset="0"/>
              </a:rPr>
              <a:t>⋅ t</a:t>
            </a:r>
            <a:r>
              <a:rPr lang="ro-RO" sz="2400" i="1" baseline="-25000" dirty="0">
                <a:latin typeface="Times New Roman" pitchFamily="18" charset="0"/>
                <a:cs typeface="Times New Roman" pitchFamily="18" charset="0"/>
              </a:rPr>
              <a:t>1</a:t>
            </a:r>
            <a:r>
              <a:rPr lang="ro-RO" sz="2400" i="1" dirty="0">
                <a:latin typeface="Times New Roman" pitchFamily="18" charset="0"/>
                <a:cs typeface="Times New Roman" pitchFamily="18" charset="0"/>
              </a:rPr>
              <a:t> + К</a:t>
            </a:r>
            <a:r>
              <a:rPr lang="ro-RO" sz="2400" i="1" baseline="-25000" dirty="0">
                <a:latin typeface="Times New Roman" pitchFamily="18" charset="0"/>
                <a:cs typeface="Times New Roman" pitchFamily="18" charset="0"/>
              </a:rPr>
              <a:t>2</a:t>
            </a:r>
            <a:r>
              <a:rPr lang="ro-RO" sz="2400" i="1" dirty="0">
                <a:latin typeface="Times New Roman" pitchFamily="18" charset="0"/>
                <a:cs typeface="Times New Roman" pitchFamily="18" charset="0"/>
              </a:rPr>
              <a:t> ⋅ t</a:t>
            </a:r>
            <a:r>
              <a:rPr lang="ro-RO" sz="2400" i="1" baseline="-25000" dirty="0">
                <a:latin typeface="Times New Roman" pitchFamily="18" charset="0"/>
                <a:cs typeface="Times New Roman" pitchFamily="18" charset="0"/>
              </a:rPr>
              <a:t>2</a:t>
            </a:r>
            <a:r>
              <a:rPr lang="ro-RO" sz="2400" i="1" dirty="0">
                <a:latin typeface="Times New Roman" pitchFamily="18" charset="0"/>
                <a:cs typeface="Times New Roman" pitchFamily="18" charset="0"/>
              </a:rPr>
              <a:t> + ... + К</a:t>
            </a:r>
            <a:r>
              <a:rPr lang="ro-RO" sz="2400" i="1" baseline="-25000" dirty="0">
                <a:latin typeface="Times New Roman" pitchFamily="18" charset="0"/>
                <a:cs typeface="Times New Roman" pitchFamily="18" charset="0"/>
              </a:rPr>
              <a:t>n</a:t>
            </a:r>
            <a:r>
              <a:rPr lang="ro-RO" sz="2400" i="1" dirty="0">
                <a:latin typeface="Times New Roman" pitchFamily="18" charset="0"/>
                <a:cs typeface="Times New Roman" pitchFamily="18" charset="0"/>
              </a:rPr>
              <a:t> ⋅ t</a:t>
            </a:r>
            <a:r>
              <a:rPr lang="ro-RO" sz="2400" i="1" baseline="-25000" dirty="0">
                <a:latin typeface="Times New Roman" pitchFamily="18" charset="0"/>
                <a:cs typeface="Times New Roman" pitchFamily="18" charset="0"/>
              </a:rPr>
              <a:t>n</a:t>
            </a:r>
            <a:r>
              <a:rPr lang="ro-RO" sz="2400" i="1" dirty="0">
                <a:latin typeface="Times New Roman" pitchFamily="18" charset="0"/>
                <a:cs typeface="Times New Roman" pitchFamily="18" charset="0"/>
              </a:rPr>
              <a:t>)/(t</a:t>
            </a:r>
            <a:r>
              <a:rPr lang="ro-RO" sz="2400" i="1" baseline="-25000" dirty="0">
                <a:latin typeface="Times New Roman" pitchFamily="18" charset="0"/>
                <a:cs typeface="Times New Roman" pitchFamily="18" charset="0"/>
              </a:rPr>
              <a:t>1 </a:t>
            </a:r>
            <a:r>
              <a:rPr lang="ro-RO" sz="2400" i="1" dirty="0">
                <a:latin typeface="Times New Roman" pitchFamily="18" charset="0"/>
                <a:cs typeface="Times New Roman" pitchFamily="18" charset="0"/>
              </a:rPr>
              <a:t>+ t</a:t>
            </a:r>
            <a:r>
              <a:rPr lang="ro-RO" sz="2400" i="1" baseline="-25000" dirty="0">
                <a:latin typeface="Times New Roman" pitchFamily="18" charset="0"/>
                <a:cs typeface="Times New Roman" pitchFamily="18" charset="0"/>
              </a:rPr>
              <a:t>2</a:t>
            </a:r>
            <a:r>
              <a:rPr lang="ro-RO" sz="2400" i="1" dirty="0">
                <a:latin typeface="Times New Roman" pitchFamily="18" charset="0"/>
                <a:cs typeface="Times New Roman" pitchFamily="18" charset="0"/>
              </a:rPr>
              <a:t> + ... + t</a:t>
            </a:r>
            <a:r>
              <a:rPr lang="ro-RO" sz="2400" i="1" baseline="-25000" dirty="0">
                <a:latin typeface="Times New Roman" pitchFamily="18" charset="0"/>
                <a:cs typeface="Times New Roman" pitchFamily="18" charset="0"/>
              </a:rPr>
              <a:t>n</a:t>
            </a:r>
            <a:r>
              <a:rPr lang="ro-RO" sz="2400" i="1"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în care: </a:t>
            </a:r>
            <a:r>
              <a:rPr lang="ro-RO" sz="2400" i="1" dirty="0">
                <a:latin typeface="Times New Roman" pitchFamily="18" charset="0"/>
                <a:cs typeface="Times New Roman" pitchFamily="18" charset="0"/>
              </a:rPr>
              <a:t>К</a:t>
            </a:r>
            <a:r>
              <a:rPr lang="ro-RO" sz="2400" i="1" baseline="-25000" dirty="0">
                <a:latin typeface="Times New Roman" pitchFamily="18" charset="0"/>
                <a:cs typeface="Times New Roman" pitchFamily="18" charset="0"/>
              </a:rPr>
              <a:t>sc</a:t>
            </a:r>
            <a:r>
              <a:rPr lang="ro-RO" sz="2400" dirty="0">
                <a:latin typeface="Times New Roman" pitchFamily="18" charset="0"/>
                <a:cs typeface="Times New Roman" pitchFamily="18" charset="0"/>
              </a:rPr>
              <a:t> – concentrația medie pe schimb, mg/m</a:t>
            </a:r>
            <a:r>
              <a:rPr lang="ro-RO" sz="2400" baseline="30000" dirty="0">
                <a:latin typeface="Times New Roman" pitchFamily="18" charset="0"/>
                <a:cs typeface="Times New Roman" pitchFamily="18" charset="0"/>
              </a:rPr>
              <a:t>3</a:t>
            </a:r>
            <a:r>
              <a:rPr lang="ro-RO" sz="2400" dirty="0">
                <a:latin typeface="Times New Roman" pitchFamily="18" charset="0"/>
                <a:cs typeface="Times New Roman" pitchFamily="18" charset="0"/>
              </a:rPr>
              <a:t>; К</a:t>
            </a:r>
            <a:r>
              <a:rPr lang="ro-RO" sz="2400" baseline="-25000" dirty="0">
                <a:latin typeface="Times New Roman" pitchFamily="18" charset="0"/>
                <a:cs typeface="Times New Roman" pitchFamily="18" charset="0"/>
              </a:rPr>
              <a:t>1</a:t>
            </a:r>
            <a:r>
              <a:rPr lang="ro-RO" sz="2400" dirty="0">
                <a:latin typeface="Times New Roman" pitchFamily="18" charset="0"/>
                <a:cs typeface="Times New Roman" pitchFamily="18" charset="0"/>
              </a:rPr>
              <a:t>, К</a:t>
            </a:r>
            <a:r>
              <a:rPr lang="ro-RO" sz="2400" baseline="-25000" dirty="0">
                <a:latin typeface="Times New Roman" pitchFamily="18" charset="0"/>
                <a:cs typeface="Times New Roman" pitchFamily="18" charset="0"/>
              </a:rPr>
              <a:t>2</a:t>
            </a:r>
            <a:r>
              <a:rPr lang="ro-RO" sz="2400" dirty="0">
                <a:latin typeface="Times New Roman" pitchFamily="18" charset="0"/>
                <a:cs typeface="Times New Roman" pitchFamily="18" charset="0"/>
              </a:rPr>
              <a:t>, ..., К</a:t>
            </a:r>
            <a:r>
              <a:rPr lang="ro-RO" sz="2400" baseline="-25000" dirty="0">
                <a:latin typeface="Times New Roman" pitchFamily="18" charset="0"/>
                <a:cs typeface="Times New Roman" pitchFamily="18" charset="0"/>
              </a:rPr>
              <a:t>n </a:t>
            </a:r>
            <a:r>
              <a:rPr lang="ro-RO" sz="2400" dirty="0">
                <a:latin typeface="Times New Roman" pitchFamily="18" charset="0"/>
                <a:cs typeface="Times New Roman" pitchFamily="18" charset="0"/>
              </a:rPr>
              <a:t>– valorile medii aritmetice a unor măsurări în parte de concentrație pe unele tronsoane aparte sau operații a procesului tehnologic, mg/m</a:t>
            </a:r>
            <a:r>
              <a:rPr lang="ro-RO" sz="2400" baseline="30000" dirty="0">
                <a:latin typeface="Times New Roman" pitchFamily="18" charset="0"/>
                <a:cs typeface="Times New Roman" pitchFamily="18" charset="0"/>
              </a:rPr>
              <a:t>3</a:t>
            </a:r>
            <a:r>
              <a:rPr lang="ro-RO" sz="2400" i="1" dirty="0">
                <a:latin typeface="Times New Roman" pitchFamily="18" charset="0"/>
                <a:cs typeface="Times New Roman" pitchFamily="18" charset="0"/>
              </a:rPr>
              <a:t>; t</a:t>
            </a:r>
            <a:r>
              <a:rPr lang="ro-RO" sz="2400" i="1" baseline="-25000" dirty="0">
                <a:latin typeface="Times New Roman" pitchFamily="18" charset="0"/>
                <a:cs typeface="Times New Roman" pitchFamily="18" charset="0"/>
              </a:rPr>
              <a:t>1</a:t>
            </a:r>
            <a:r>
              <a:rPr lang="ro-RO" sz="2400" i="1" dirty="0">
                <a:latin typeface="Times New Roman" pitchFamily="18" charset="0"/>
                <a:cs typeface="Times New Roman" pitchFamily="18" charset="0"/>
              </a:rPr>
              <a:t>, t</a:t>
            </a:r>
            <a:r>
              <a:rPr lang="ro-RO" sz="2400" i="1" baseline="30000" dirty="0">
                <a:latin typeface="Times New Roman" pitchFamily="18" charset="0"/>
                <a:cs typeface="Times New Roman" pitchFamily="18" charset="0"/>
              </a:rPr>
              <a:t>2</a:t>
            </a:r>
            <a:r>
              <a:rPr lang="ro-RO" sz="2400" i="1" dirty="0">
                <a:latin typeface="Times New Roman" pitchFamily="18" charset="0"/>
                <a:cs typeface="Times New Roman" pitchFamily="18" charset="0"/>
              </a:rPr>
              <a:t>, t</a:t>
            </a:r>
            <a:r>
              <a:rPr lang="ro-RO" sz="2400" i="1" baseline="-25000" dirty="0">
                <a:latin typeface="Times New Roman" pitchFamily="18" charset="0"/>
                <a:cs typeface="Times New Roman" pitchFamily="18" charset="0"/>
              </a:rPr>
              <a:t>n</a:t>
            </a:r>
            <a:r>
              <a:rPr lang="ro-RO" sz="2400" baseline="-25000" dirty="0">
                <a:latin typeface="Times New Roman" pitchFamily="18" charset="0"/>
                <a:cs typeface="Times New Roman" pitchFamily="18" charset="0"/>
              </a:rPr>
              <a:t> </a:t>
            </a:r>
            <a:r>
              <a:rPr lang="ro-RO" sz="2400" dirty="0">
                <a:latin typeface="Times New Roman" pitchFamily="18" charset="0"/>
                <a:cs typeface="Times New Roman" pitchFamily="18" charset="0"/>
              </a:rPr>
              <a:t>– durata unor etape (operații) a proceselor tehnologice, </a:t>
            </a:r>
            <a:r>
              <a:rPr lang="ro-RO" sz="2400" i="1" dirty="0">
                <a:latin typeface="Times New Roman" pitchFamily="18" charset="0"/>
                <a:cs typeface="Times New Roman" pitchFamily="18" charset="0"/>
              </a:rPr>
              <a:t>min.</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Metoda de control a substanțelor nocive în aerul zonei de muncă trebuie să asigure determinarea concentrației a substanței nu mai jos de 0,5 CLA. </a:t>
            </a:r>
          </a:p>
          <a:p>
            <a:pPr marL="0" indent="0" algn="just">
              <a:buNone/>
            </a:pPr>
            <a:r>
              <a:rPr lang="ro-RO" sz="2400" dirty="0">
                <a:latin typeface="Times New Roman" pitchFamily="18" charset="0"/>
                <a:cs typeface="Times New Roman" pitchFamily="18" charset="0"/>
              </a:rPr>
              <a:t>	Rezultatele controlului în producție a substanțelor nocive pe suprafața pielei a angajaților trebuie să fie folosite de către întreprindere pentru evaluarea riscului profesional privind încălcarea starea sănătății. </a:t>
            </a:r>
          </a:p>
          <a:p>
            <a:pPr marL="0" indent="0" algn="just">
              <a:buNone/>
            </a:pPr>
            <a:r>
              <a:rPr lang="ro-RO" sz="2400" dirty="0">
                <a:latin typeface="Times New Roman" pitchFamily="18" charset="0"/>
                <a:cs typeface="Times New Roman" pitchFamily="18" charset="0"/>
              </a:rPr>
              <a:t>	Informația privind conținutul de substanțe nocive în aerul zonei de muncă se prezintă organelor sau instituțiilor teritoriale care realizează control în sectorul public sanitar de stat.</a:t>
            </a:r>
            <a:endParaRPr lang="ru-RU" sz="24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7541873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79189" cy="436282"/>
          </a:xfrm>
        </p:spPr>
        <p:txBody>
          <a:bodyPr/>
          <a:lstStyle/>
          <a:p>
            <a:endParaRPr lang="ru-RU" dirty="0"/>
          </a:p>
        </p:txBody>
      </p:sp>
      <p:sp>
        <p:nvSpPr>
          <p:cNvPr id="3" name="Объект 2"/>
          <p:cNvSpPr>
            <a:spLocks noGrp="1"/>
          </p:cNvSpPr>
          <p:nvPr>
            <p:ph idx="1"/>
          </p:nvPr>
        </p:nvSpPr>
        <p:spPr>
          <a:xfrm>
            <a:off x="228600" y="1143000"/>
            <a:ext cx="11861800" cy="5105399"/>
          </a:xfrm>
        </p:spPr>
        <p:txBody>
          <a:bodyPr/>
          <a:lstStyle/>
          <a:p>
            <a:pPr marL="0" indent="0" algn="just">
              <a:buNone/>
            </a:pPr>
            <a:r>
              <a:rPr lang="ro-RO" dirty="0"/>
              <a:t>	</a:t>
            </a:r>
            <a:r>
              <a:rPr lang="ro-RO" sz="2800" dirty="0">
                <a:latin typeface="Times New Roman" pitchFamily="18" charset="0"/>
                <a:cs typeface="Times New Roman" pitchFamily="18" charset="0"/>
              </a:rPr>
              <a:t>Pentru prevenirea sau reducerea gradului de influenţă a SN asupra organismului uman sunt folosite următoarele </a:t>
            </a:r>
            <a:r>
              <a:rPr lang="ro-RO" sz="2800" b="1" dirty="0">
                <a:latin typeface="Times New Roman" pitchFamily="18" charset="0"/>
                <a:cs typeface="Times New Roman" pitchFamily="18" charset="0"/>
              </a:rPr>
              <a:t>măsuri de protecție:</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1. Amenajarea sistemelor de ventilaţie;</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2. Ermetizarea utilajului în care circulă S.N.;</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3. Purificarea aerului prin sisteme cu interacţiune chimică;</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4. Mecanizarea şi automatizarea proceselor tehnologice;</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5. Înlocuirea S.N. cu alte substanţe mai puţin nocive;</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6. Folosirea mijloacelor individuale de protecţie (măşti de gaze, ochelari de protecţie, mănuşi de latex, paste, unguente, halate de cauciuc ş.a.).</a:t>
            </a:r>
            <a:endParaRPr lang="ru-RU" sz="2800"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7650802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15689" cy="956982"/>
          </a:xfrm>
        </p:spPr>
        <p:txBody>
          <a:bodyPr/>
          <a:lstStyle/>
          <a:p>
            <a:pPr algn="ctr"/>
            <a:r>
              <a:rPr lang="ro-RO" sz="3600" b="1" dirty="0">
                <a:latin typeface="Times New Roman" pitchFamily="18" charset="0"/>
                <a:cs typeface="Times New Roman" pitchFamily="18" charset="0"/>
              </a:rPr>
              <a:t>3.6. Calculul sistemului de ventilare (forțat)</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317500" y="1206500"/>
            <a:ext cx="11493500" cy="5041899"/>
          </a:xfrm>
        </p:spPr>
        <p:txBody>
          <a:bodyPr>
            <a:normAutofit/>
          </a:bodyPr>
          <a:lstStyle/>
          <a:p>
            <a:pPr marL="0" indent="0" algn="just">
              <a:buNone/>
            </a:pPr>
            <a:r>
              <a:rPr lang="ro-RO" dirty="0">
                <a:latin typeface="Times New Roman" pitchFamily="18" charset="0"/>
                <a:cs typeface="Times New Roman" pitchFamily="18" charset="0"/>
              </a:rPr>
              <a:t>	Pentru calculul sistemului de ventilare sunt necesare următoarele date generale: </a:t>
            </a:r>
            <a:endParaRPr lang="ru-RU" dirty="0">
              <a:latin typeface="Times New Roman" pitchFamily="18" charset="0"/>
              <a:cs typeface="Times New Roman" pitchFamily="18" charset="0"/>
            </a:endParaRPr>
          </a:p>
          <a:p>
            <a:pPr marL="0" indent="0" algn="just">
              <a:buNone/>
            </a:pPr>
            <a:r>
              <a:rPr lang="ro-RO" dirty="0">
                <a:latin typeface="Times New Roman" pitchFamily="18" charset="0"/>
                <a:cs typeface="Times New Roman" pitchFamily="18" charset="0"/>
              </a:rPr>
              <a:t> - dimensiunile încăperii (lungimea, înălțimea încăperii), cantitatea de degajări sub formă de căldură, a umiditărții, prafurilor, gazelor, care se determină pe cale experimentală sau de calcul, CLA a impurităților evacuate, conținutul de substanțe nocive în aerul refulat. </a:t>
            </a:r>
            <a:endParaRPr lang="ru-RU" dirty="0">
              <a:latin typeface="Times New Roman" pitchFamily="18" charset="0"/>
              <a:cs typeface="Times New Roman" pitchFamily="18" charset="0"/>
            </a:endParaRPr>
          </a:p>
          <a:p>
            <a:pPr marL="0" indent="0" algn="just">
              <a:buNone/>
            </a:pPr>
            <a:r>
              <a:rPr lang="ro-RO" dirty="0">
                <a:latin typeface="Times New Roman" pitchFamily="18" charset="0"/>
                <a:cs typeface="Times New Roman" pitchFamily="18" charset="0"/>
              </a:rPr>
              <a:t>	Debitul de aer refulat sau aspirat din încăpere L, m</a:t>
            </a:r>
            <a:r>
              <a:rPr lang="ro-RO" baseline="30000" dirty="0">
                <a:latin typeface="Times New Roman" pitchFamily="18" charset="0"/>
                <a:cs typeface="Times New Roman" pitchFamily="18" charset="0"/>
              </a:rPr>
              <a:t>3</a:t>
            </a:r>
            <a:r>
              <a:rPr lang="ro-RO" dirty="0">
                <a:latin typeface="Times New Roman" pitchFamily="18" charset="0"/>
                <a:cs typeface="Times New Roman" pitchFamily="18" charset="0"/>
              </a:rPr>
              <a:t>/h se determină prin două metode:</a:t>
            </a:r>
            <a:endParaRPr lang="ru-RU" dirty="0">
              <a:latin typeface="Times New Roman" pitchFamily="18" charset="0"/>
              <a:cs typeface="Times New Roman" pitchFamily="18" charset="0"/>
            </a:endParaRPr>
          </a:p>
          <a:p>
            <a:pPr marL="0" indent="0" algn="just">
              <a:buNone/>
            </a:pPr>
            <a:r>
              <a:rPr lang="ro-RO" dirty="0">
                <a:latin typeface="Times New Roman" pitchFamily="18" charset="0"/>
                <a:cs typeface="Times New Roman" pitchFamily="18" charset="0"/>
              </a:rPr>
              <a:t>	a)utilizarea relațiilor de calcul: </a:t>
            </a:r>
            <a:endParaRPr lang="ru-RU" dirty="0">
              <a:latin typeface="Times New Roman" pitchFamily="18" charset="0"/>
              <a:cs typeface="Times New Roman" pitchFamily="18" charset="0"/>
            </a:endParaRPr>
          </a:p>
          <a:p>
            <a:pPr marL="0" indent="0" algn="just">
              <a:buNone/>
            </a:pPr>
            <a:r>
              <a:rPr lang="ro-RO" dirty="0">
                <a:latin typeface="Times New Roman" pitchFamily="18" charset="0"/>
                <a:cs typeface="Times New Roman" pitchFamily="18" charset="0"/>
              </a:rPr>
              <a:t>	1) la degajări de vapori nocivi, gaze, prafuri  - din condiția dizolvării noxelor evacuate pînă la concentrația limit admisibilă: </a:t>
            </a:r>
            <a:endParaRPr lang="ru-RU" dirty="0">
              <a:latin typeface="Times New Roman" pitchFamily="18" charset="0"/>
              <a:cs typeface="Times New Roman" pitchFamily="18" charset="0"/>
            </a:endParaRPr>
          </a:p>
          <a:p>
            <a:pPr marL="0" indent="0" algn="just">
              <a:buNone/>
            </a:pPr>
            <a:r>
              <a:rPr lang="ro-RO" dirty="0">
                <a:latin typeface="Times New Roman" pitchFamily="18" charset="0"/>
                <a:cs typeface="Times New Roman" pitchFamily="18" charset="0"/>
              </a:rPr>
              <a:t>L</a:t>
            </a:r>
            <a:r>
              <a:rPr lang="ro-RO" baseline="-25000" dirty="0">
                <a:latin typeface="Times New Roman" pitchFamily="18" charset="0"/>
                <a:cs typeface="Times New Roman" pitchFamily="18" charset="0"/>
              </a:rPr>
              <a:t>c </a:t>
            </a:r>
            <a:r>
              <a:rPr lang="ro-RO" dirty="0">
                <a:latin typeface="Times New Roman" pitchFamily="18" charset="0"/>
                <a:cs typeface="Times New Roman" pitchFamily="18" charset="0"/>
              </a:rPr>
              <a:t>= G / (CLA</a:t>
            </a:r>
            <a:r>
              <a:rPr lang="ro-RO" baseline="-25000" dirty="0">
                <a:latin typeface="Times New Roman" pitchFamily="18" charset="0"/>
                <a:cs typeface="Times New Roman" pitchFamily="18" charset="0"/>
              </a:rPr>
              <a:t>ev</a:t>
            </a:r>
            <a:r>
              <a:rPr lang="ro-RO" dirty="0">
                <a:latin typeface="Times New Roman" pitchFamily="18" charset="0"/>
                <a:cs typeface="Times New Roman" pitchFamily="18" charset="0"/>
              </a:rPr>
              <a:t> – CLA</a:t>
            </a:r>
            <a:r>
              <a:rPr lang="ro-RO" baseline="-25000" dirty="0">
                <a:latin typeface="Times New Roman" pitchFamily="18" charset="0"/>
                <a:cs typeface="Times New Roman" pitchFamily="18" charset="0"/>
              </a:rPr>
              <a:t>ref</a:t>
            </a:r>
            <a:r>
              <a:rPr lang="ro-RO" dirty="0">
                <a:latin typeface="Times New Roman" pitchFamily="18" charset="0"/>
                <a:cs typeface="Times New Roman" pitchFamily="18" charset="0"/>
              </a:rPr>
              <a:t>),</a:t>
            </a:r>
            <a:endParaRPr lang="ru-RU" dirty="0">
              <a:latin typeface="Times New Roman" pitchFamily="18" charset="0"/>
              <a:cs typeface="Times New Roman" pitchFamily="18" charset="0"/>
            </a:endParaRPr>
          </a:p>
          <a:p>
            <a:pPr marL="0" indent="0" algn="just">
              <a:buNone/>
            </a:pPr>
            <a:r>
              <a:rPr lang="ro-RO" dirty="0">
                <a:latin typeface="Times New Roman" pitchFamily="18" charset="0"/>
                <a:cs typeface="Times New Roman" pitchFamily="18" charset="0"/>
              </a:rPr>
              <a:t>în care: G – cantitatea de substanțe periculoase evacuate, mg/h;</a:t>
            </a:r>
            <a:endParaRPr lang="ru-RU" dirty="0">
              <a:latin typeface="Times New Roman" pitchFamily="18" charset="0"/>
              <a:cs typeface="Times New Roman" pitchFamily="18" charset="0"/>
            </a:endParaRPr>
          </a:p>
          <a:p>
            <a:pPr marL="0" indent="0" algn="just">
              <a:buNone/>
            </a:pPr>
            <a:r>
              <a:rPr lang="ro-RO" dirty="0">
                <a:latin typeface="Times New Roman" pitchFamily="18" charset="0"/>
                <a:cs typeface="Times New Roman" pitchFamily="18" charset="0"/>
              </a:rPr>
              <a:t>CLA</a:t>
            </a:r>
            <a:r>
              <a:rPr lang="ro-RO" baseline="-25000" dirty="0">
                <a:latin typeface="Times New Roman" pitchFamily="18" charset="0"/>
                <a:cs typeface="Times New Roman" pitchFamily="18" charset="0"/>
              </a:rPr>
              <a:t>ev</a:t>
            </a:r>
            <a:r>
              <a:rPr lang="ro-RO" dirty="0">
                <a:latin typeface="Times New Roman" pitchFamily="18" charset="0"/>
                <a:cs typeface="Times New Roman" pitchFamily="18" charset="0"/>
              </a:rPr>
              <a:t> – concentrația limit admisibilă a substanțelor în aerul zonei de lucru, mg/m</a:t>
            </a:r>
            <a:r>
              <a:rPr lang="ro-RO" baseline="30000" dirty="0">
                <a:latin typeface="Times New Roman" pitchFamily="18" charset="0"/>
                <a:cs typeface="Times New Roman" pitchFamily="18" charset="0"/>
              </a:rPr>
              <a:t>3</a:t>
            </a:r>
            <a:r>
              <a:rPr lang="ro-RO" dirty="0">
                <a:latin typeface="Times New Roman" pitchFamily="18" charset="0"/>
                <a:cs typeface="Times New Roman" pitchFamily="18" charset="0"/>
              </a:rPr>
              <a:t>;</a:t>
            </a:r>
            <a:endParaRPr lang="ru-RU" dirty="0">
              <a:latin typeface="Times New Roman" pitchFamily="18" charset="0"/>
              <a:cs typeface="Times New Roman" pitchFamily="18" charset="0"/>
            </a:endParaRPr>
          </a:p>
          <a:p>
            <a:pPr marL="0" indent="0" algn="just">
              <a:buNone/>
            </a:pPr>
            <a:r>
              <a:rPr lang="ro-RO" dirty="0">
                <a:latin typeface="Times New Roman" pitchFamily="18" charset="0"/>
                <a:cs typeface="Times New Roman" pitchFamily="18" charset="0"/>
              </a:rPr>
              <a:t>CLA</a:t>
            </a:r>
            <a:r>
              <a:rPr lang="ro-RO" baseline="-25000" dirty="0">
                <a:latin typeface="Times New Roman" pitchFamily="18" charset="0"/>
                <a:cs typeface="Times New Roman" pitchFamily="18" charset="0"/>
              </a:rPr>
              <a:t>ref </a:t>
            </a:r>
            <a:r>
              <a:rPr lang="ro-RO" dirty="0">
                <a:latin typeface="Times New Roman" pitchFamily="18" charset="0"/>
                <a:cs typeface="Times New Roman" pitchFamily="18" charset="0"/>
              </a:rPr>
              <a:t>– concentrația noxelor în arul refulat, mg/m</a:t>
            </a:r>
            <a:r>
              <a:rPr lang="ro-RO" baseline="30000" dirty="0">
                <a:latin typeface="Times New Roman" pitchFamily="18" charset="0"/>
                <a:cs typeface="Times New Roman" pitchFamily="18" charset="0"/>
              </a:rPr>
              <a:t>3</a:t>
            </a:r>
            <a:r>
              <a:rPr lang="ro-RO" dirty="0">
                <a:latin typeface="Times New Roman" pitchFamily="18" charset="0"/>
                <a:cs typeface="Times New Roman" pitchFamily="18" charset="0"/>
              </a:rPr>
              <a:t>; </a:t>
            </a: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9829826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4889" cy="271182"/>
          </a:xfrm>
        </p:spPr>
        <p:txBody>
          <a:bodyPr/>
          <a:lstStyle/>
          <a:p>
            <a:endParaRPr lang="ru-RU" dirty="0"/>
          </a:p>
        </p:txBody>
      </p:sp>
      <p:sp>
        <p:nvSpPr>
          <p:cNvPr id="3" name="Объект 2"/>
          <p:cNvSpPr>
            <a:spLocks noGrp="1"/>
          </p:cNvSpPr>
          <p:nvPr>
            <p:ph idx="1"/>
          </p:nvPr>
        </p:nvSpPr>
        <p:spPr>
          <a:xfrm>
            <a:off x="317500" y="914400"/>
            <a:ext cx="11442700" cy="5651500"/>
          </a:xfrm>
        </p:spPr>
        <p:txBody>
          <a:bodyPr>
            <a:normAutofit lnSpcReduction="10000"/>
          </a:bodyPr>
          <a:lstStyle/>
          <a:p>
            <a:pPr marL="0" indent="0" algn="just">
              <a:buNone/>
            </a:pPr>
            <a:r>
              <a:rPr lang="ro-RO" dirty="0">
                <a:latin typeface="Times New Roman" pitchFamily="18" charset="0"/>
                <a:cs typeface="Times New Roman" pitchFamily="18" charset="0"/>
              </a:rPr>
              <a:t>	</a:t>
            </a:r>
            <a:r>
              <a:rPr lang="ro-RO" sz="2400" b="1" dirty="0">
                <a:latin typeface="Times New Roman" pitchFamily="18" charset="0"/>
                <a:cs typeface="Times New Roman" pitchFamily="18" charset="0"/>
              </a:rPr>
              <a:t>2) la degajări de căldură din supradegajările de căldură </a:t>
            </a:r>
            <a:r>
              <a:rPr lang="ro-RO" sz="2400" dirty="0">
                <a:latin typeface="Times New Roman" pitchFamily="18" charset="0"/>
                <a:cs typeface="Times New Roman" pitchFamily="18" charset="0"/>
              </a:rPr>
              <a:t>din condiția degajărilor de căldură din supradegajări de căldura: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L</a:t>
            </a:r>
            <a:r>
              <a:rPr lang="ro-RO" sz="2400" baseline="-25000" dirty="0">
                <a:latin typeface="Times New Roman" pitchFamily="18" charset="0"/>
                <a:cs typeface="Times New Roman" pitchFamily="18" charset="0"/>
              </a:rPr>
              <a:t>t</a:t>
            </a:r>
            <a:r>
              <a:rPr lang="ro-RO" sz="2400" dirty="0">
                <a:latin typeface="Times New Roman" pitchFamily="18" charset="0"/>
                <a:cs typeface="Times New Roman" pitchFamily="18" charset="0"/>
              </a:rPr>
              <a:t> == Q</a:t>
            </a:r>
            <a:r>
              <a:rPr lang="ro-RO" sz="2400" baseline="-25000" dirty="0">
                <a:latin typeface="Times New Roman" pitchFamily="18" charset="0"/>
                <a:cs typeface="Times New Roman" pitchFamily="18" charset="0"/>
              </a:rPr>
              <a:t>srp</a:t>
            </a:r>
            <a:r>
              <a:rPr lang="ro-RO" sz="2400" dirty="0">
                <a:latin typeface="Times New Roman" pitchFamily="18" charset="0"/>
                <a:cs typeface="Times New Roman" pitchFamily="18" charset="0"/>
              </a:rPr>
              <a:t> /с</a:t>
            </a:r>
            <a:r>
              <a:rPr lang="ro-RO" sz="2400" baseline="-25000" dirty="0">
                <a:latin typeface="Times New Roman" pitchFamily="18" charset="0"/>
                <a:cs typeface="Times New Roman" pitchFamily="18" charset="0"/>
              </a:rPr>
              <a:t>a</a:t>
            </a:r>
            <a:r>
              <a:rPr lang="ro-RO" sz="2400" dirty="0">
                <a:latin typeface="Times New Roman" pitchFamily="18" charset="0"/>
                <a:cs typeface="Times New Roman" pitchFamily="18" charset="0"/>
              </a:rPr>
              <a:t> (t</a:t>
            </a:r>
            <a:r>
              <a:rPr lang="ro-RO" sz="2400" baseline="-25000" dirty="0">
                <a:latin typeface="Times New Roman" pitchFamily="18" charset="0"/>
                <a:cs typeface="Times New Roman" pitchFamily="18" charset="0"/>
              </a:rPr>
              <a:t>as</a:t>
            </a:r>
            <a:r>
              <a:rPr lang="ro-RO" sz="2400" dirty="0">
                <a:latin typeface="Times New Roman" pitchFamily="18" charset="0"/>
                <a:cs typeface="Times New Roman" pitchFamily="18" charset="0"/>
              </a:rPr>
              <a:t> – t</a:t>
            </a:r>
            <a:r>
              <a:rPr lang="ro-RO" sz="2400" baseline="-25000" dirty="0">
                <a:latin typeface="Times New Roman" pitchFamily="18" charset="0"/>
                <a:cs typeface="Times New Roman" pitchFamily="18" charset="0"/>
              </a:rPr>
              <a:t>ref</a:t>
            </a:r>
            <a:r>
              <a:rPr lang="ro-RO" sz="2400" dirty="0">
                <a:latin typeface="Times New Roman" pitchFamily="18" charset="0"/>
                <a:cs typeface="Times New Roman" pitchFamily="18" charset="0"/>
              </a:rPr>
              <a:t>) ρ</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în care: Q</a:t>
            </a:r>
            <a:r>
              <a:rPr lang="ro-RO" sz="2400" baseline="-25000" dirty="0">
                <a:latin typeface="Times New Roman" pitchFamily="18" charset="0"/>
                <a:cs typeface="Times New Roman" pitchFamily="18" charset="0"/>
              </a:rPr>
              <a:t>srp</a:t>
            </a:r>
            <a:r>
              <a:rPr lang="ro-RO" sz="2400" dirty="0">
                <a:latin typeface="Times New Roman" pitchFamily="18" charset="0"/>
                <a:cs typeface="Times New Roman" pitchFamily="18" charset="0"/>
              </a:rPr>
              <a:t> – cădura în exces necesară degajării din încăpere, кJ/h; с</a:t>
            </a:r>
            <a:r>
              <a:rPr lang="ro-RO" sz="2400" baseline="-25000" dirty="0">
                <a:latin typeface="Times New Roman" pitchFamily="18" charset="0"/>
                <a:cs typeface="Times New Roman" pitchFamily="18" charset="0"/>
              </a:rPr>
              <a:t>a </a:t>
            </a:r>
            <a:r>
              <a:rPr lang="ro-RO" sz="2400" dirty="0">
                <a:latin typeface="Times New Roman" pitchFamily="18" charset="0"/>
                <a:cs typeface="Times New Roman" pitchFamily="18" charset="0"/>
              </a:rPr>
              <a:t>– capacitatea termică specifică a aerului, кJ/(кg·К);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с</a:t>
            </a:r>
            <a:r>
              <a:rPr lang="ro-RO" sz="2400" baseline="-25000" dirty="0">
                <a:latin typeface="Times New Roman" pitchFamily="18" charset="0"/>
                <a:cs typeface="Times New Roman" pitchFamily="18" charset="0"/>
              </a:rPr>
              <a:t>a</a:t>
            </a:r>
            <a:r>
              <a:rPr lang="ro-RO" sz="2400" dirty="0">
                <a:latin typeface="Times New Roman" pitchFamily="18" charset="0"/>
                <a:cs typeface="Times New Roman" pitchFamily="18" charset="0"/>
              </a:rPr>
              <a:t> = 1,005 кJ/(кg·°С); t</a:t>
            </a:r>
            <a:r>
              <a:rPr lang="ro-RO" sz="2400" baseline="-25000" dirty="0">
                <a:latin typeface="Times New Roman" pitchFamily="18" charset="0"/>
                <a:cs typeface="Times New Roman" pitchFamily="18" charset="0"/>
              </a:rPr>
              <a:t>ev</a:t>
            </a:r>
            <a:r>
              <a:rPr lang="ro-RO" sz="2400" dirty="0">
                <a:latin typeface="Times New Roman" pitchFamily="18" charset="0"/>
                <a:cs typeface="Times New Roman" pitchFamily="18" charset="0"/>
              </a:rPr>
              <a:t> – temperatura aerului evacuat, °С;  t</a:t>
            </a:r>
            <a:r>
              <a:rPr lang="ro-RO" sz="2400" baseline="-25000" dirty="0">
                <a:latin typeface="Times New Roman" pitchFamily="18" charset="0"/>
                <a:cs typeface="Times New Roman" pitchFamily="18" charset="0"/>
              </a:rPr>
              <a:t>ref</a:t>
            </a:r>
            <a:r>
              <a:rPr lang="ro-RO" sz="2400" dirty="0">
                <a:latin typeface="Times New Roman" pitchFamily="18" charset="0"/>
                <a:cs typeface="Times New Roman" pitchFamily="18" charset="0"/>
              </a:rPr>
              <a:t>. -  temperatura aerului refulat, °С;</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ρ – densitatea aerului refulat, кg/m</a:t>
            </a:r>
            <a:r>
              <a:rPr lang="ro-RO" sz="2400" baseline="30000" dirty="0">
                <a:latin typeface="Times New Roman" pitchFamily="18" charset="0"/>
                <a:cs typeface="Times New Roman" pitchFamily="18" charset="0"/>
              </a:rPr>
              <a:t>3</a:t>
            </a:r>
            <a:r>
              <a:rPr lang="ro-RO"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3) la degajări de umiditate în exces </a:t>
            </a:r>
            <a:r>
              <a:rPr lang="ro-RO" sz="2400" dirty="0">
                <a:latin typeface="Times New Roman" pitchFamily="18" charset="0"/>
                <a:cs typeface="Times New Roman" pitchFamily="18" charset="0"/>
              </a:rPr>
              <a:t>– din condiția evacuării a umidității în exces: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L</a:t>
            </a:r>
            <a:r>
              <a:rPr lang="ro-RO" sz="2400" baseline="-25000" dirty="0">
                <a:latin typeface="Times New Roman" pitchFamily="18" charset="0"/>
                <a:cs typeface="Times New Roman" pitchFamily="18" charset="0"/>
              </a:rPr>
              <a:t>w</a:t>
            </a:r>
            <a:r>
              <a:rPr lang="ro-RO" sz="2400" dirty="0">
                <a:latin typeface="Times New Roman" pitchFamily="18" charset="0"/>
                <a:cs typeface="Times New Roman" pitchFamily="18" charset="0"/>
              </a:rPr>
              <a:t>=G</a:t>
            </a:r>
            <a:r>
              <a:rPr lang="ro-RO" sz="2400" baseline="-25000" dirty="0">
                <a:latin typeface="Times New Roman" pitchFamily="18" charset="0"/>
                <a:cs typeface="Times New Roman" pitchFamily="18" charset="0"/>
              </a:rPr>
              <a:t>u</a:t>
            </a:r>
            <a:r>
              <a:rPr lang="ro-RO" sz="2400" dirty="0">
                <a:latin typeface="Times New Roman" pitchFamily="18" charset="0"/>
                <a:cs typeface="Times New Roman" pitchFamily="18" charset="0"/>
              </a:rPr>
              <a:t>/d</a:t>
            </a:r>
            <a:r>
              <a:rPr lang="ro-RO" sz="2400" baseline="-25000" dirty="0">
                <a:latin typeface="Times New Roman" pitchFamily="18" charset="0"/>
                <a:cs typeface="Times New Roman" pitchFamily="18" charset="0"/>
              </a:rPr>
              <a:t>ev</a:t>
            </a:r>
            <a:r>
              <a:rPr lang="ro-RO" sz="2400" dirty="0">
                <a:latin typeface="Times New Roman" pitchFamily="18" charset="0"/>
                <a:cs typeface="Times New Roman" pitchFamily="18" charset="0"/>
              </a:rPr>
              <a:t>-d</a:t>
            </a:r>
            <a:r>
              <a:rPr lang="ro-RO" sz="2400" baseline="-25000" dirty="0">
                <a:latin typeface="Times New Roman" pitchFamily="18" charset="0"/>
                <a:cs typeface="Times New Roman" pitchFamily="18" charset="0"/>
              </a:rPr>
              <a:t>ref</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în care: G</a:t>
            </a:r>
            <a:r>
              <a:rPr lang="ro-RO" sz="2400" baseline="-25000" dirty="0">
                <a:latin typeface="Times New Roman" pitchFamily="18" charset="0"/>
                <a:cs typeface="Times New Roman" pitchFamily="18" charset="0"/>
              </a:rPr>
              <a:t>u </a:t>
            </a:r>
            <a:r>
              <a:rPr lang="ro-RO" sz="2400" dirty="0">
                <a:latin typeface="Times New Roman" pitchFamily="18" charset="0"/>
                <a:cs typeface="Times New Roman" pitchFamily="18" charset="0"/>
              </a:rPr>
              <a:t>– cantitatea de umiditate evacuată din încăpere, g/h;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d</a:t>
            </a:r>
            <a:r>
              <a:rPr lang="ro-RO" sz="2400" baseline="-25000" dirty="0">
                <a:latin typeface="Times New Roman" pitchFamily="18" charset="0"/>
                <a:cs typeface="Times New Roman" pitchFamily="18" charset="0"/>
              </a:rPr>
              <a:t>ev</a:t>
            </a:r>
            <a:r>
              <a:rPr lang="ro-RO" sz="2400" dirty="0">
                <a:latin typeface="Times New Roman" pitchFamily="18" charset="0"/>
                <a:cs typeface="Times New Roman" pitchFamily="18" charset="0"/>
              </a:rPr>
              <a:t> – conținutul de umiditate în aerul evacuat, g/m</a:t>
            </a:r>
            <a:r>
              <a:rPr lang="ro-RO" sz="2400" baseline="30000" dirty="0">
                <a:latin typeface="Times New Roman" pitchFamily="18" charset="0"/>
                <a:cs typeface="Times New Roman" pitchFamily="18" charset="0"/>
              </a:rPr>
              <a:t>3</a:t>
            </a:r>
            <a:r>
              <a:rPr lang="ro-RO" sz="2400" dirty="0">
                <a:latin typeface="Times New Roman" pitchFamily="18" charset="0"/>
                <a:cs typeface="Times New Roman" pitchFamily="18" charset="0"/>
              </a:rPr>
              <a:t>;  dref – conținutul de umiditate în aerul refulat, g/m</a:t>
            </a:r>
            <a:r>
              <a:rPr lang="ro-RO" sz="2400" baseline="30000" dirty="0">
                <a:latin typeface="Times New Roman" pitchFamily="18" charset="0"/>
                <a:cs typeface="Times New Roman" pitchFamily="18" charset="0"/>
              </a:rPr>
              <a:t>3</a:t>
            </a:r>
            <a:r>
              <a:rPr lang="ro-RO"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4663674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26789" cy="144182"/>
          </a:xfrm>
        </p:spPr>
        <p:txBody>
          <a:bodyPr/>
          <a:lstStyle/>
          <a:p>
            <a:endParaRPr lang="ru-RU" dirty="0"/>
          </a:p>
        </p:txBody>
      </p:sp>
      <p:sp>
        <p:nvSpPr>
          <p:cNvPr id="3" name="Объект 2"/>
          <p:cNvSpPr>
            <a:spLocks noGrp="1"/>
          </p:cNvSpPr>
          <p:nvPr>
            <p:ph idx="1"/>
          </p:nvPr>
        </p:nvSpPr>
        <p:spPr>
          <a:xfrm>
            <a:off x="381000" y="889000"/>
            <a:ext cx="11493500" cy="5359399"/>
          </a:xfrm>
        </p:spPr>
        <p:txBody>
          <a:bodyPr>
            <a:noAutofit/>
          </a:bodyPr>
          <a:lstStyle/>
          <a:p>
            <a:pPr marL="0" indent="0" algn="just">
              <a:buNone/>
            </a:pPr>
            <a:r>
              <a:rPr lang="ro-RO" sz="2800" dirty="0">
                <a:latin typeface="Times New Roman" pitchFamily="18" charset="0"/>
                <a:cs typeface="Times New Roman" pitchFamily="18" charset="0"/>
              </a:rPr>
              <a:t>	În cazul cînd în aerul încăperii/mediului de muncă se degajă concomitent mai multe substanțe cu același efect asupra OU calculul sistemului de ventilare general se realizează pe calea însumării volumelor de aer necesar pentru descompunerea/dizolvarea fiecărui element în parte pînă la CLA.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La determinarea schimbului de aer necesar în încăperi la deagări concomitente de substanțe nocive, degajări de căldură și de umiditate trebuie de adoptat valoarea maximă din toate cele trei în parte. Schimbul de aer</a:t>
            </a:r>
            <a:r>
              <a:rPr lang="ro-RO" sz="2800" i="1" dirty="0">
                <a:latin typeface="Times New Roman" pitchFamily="18" charset="0"/>
                <a:cs typeface="Times New Roman" pitchFamily="18" charset="0"/>
              </a:rPr>
              <a:t>, 1/h</a:t>
            </a:r>
            <a:r>
              <a:rPr lang="ro-RO" sz="2800" dirty="0">
                <a:latin typeface="Times New Roman" pitchFamily="18" charset="0"/>
                <a:cs typeface="Times New Roman" pitchFamily="18" charset="0"/>
              </a:rPr>
              <a:t>, în încăperile de producere se determină: </a:t>
            </a:r>
            <a:endParaRPr lang="ru-RU" sz="2800" dirty="0">
              <a:latin typeface="Times New Roman" pitchFamily="18" charset="0"/>
              <a:cs typeface="Times New Roman" pitchFamily="18" charset="0"/>
            </a:endParaRPr>
          </a:p>
          <a:p>
            <a:pPr marL="0" indent="0" algn="just">
              <a:buNone/>
            </a:pPr>
            <a:r>
              <a:rPr lang="ro-RO" sz="2800" i="1" dirty="0">
                <a:latin typeface="Times New Roman" pitchFamily="18" charset="0"/>
                <a:cs typeface="Times New Roman" pitchFamily="18" charset="0"/>
              </a:rPr>
              <a:t>К = L</a:t>
            </a:r>
            <a:r>
              <a:rPr lang="ro-RO" sz="2800" i="1" baseline="-25000" dirty="0">
                <a:latin typeface="Times New Roman" pitchFamily="18" charset="0"/>
                <a:cs typeface="Times New Roman" pitchFamily="18" charset="0"/>
              </a:rPr>
              <a:t>max</a:t>
            </a:r>
            <a:r>
              <a:rPr lang="ro-RO" sz="2800" i="1" dirty="0">
                <a:latin typeface="Times New Roman" pitchFamily="18" charset="0"/>
                <a:cs typeface="Times New Roman" pitchFamily="18" charset="0"/>
              </a:rPr>
              <a:t>/V</a:t>
            </a:r>
            <a:r>
              <a:rPr lang="ro-RO" sz="2800" i="1" baseline="-25000" dirty="0">
                <a:latin typeface="Times New Roman" pitchFamily="18" charset="0"/>
                <a:cs typeface="Times New Roman" pitchFamily="18" charset="0"/>
              </a:rPr>
              <a:t>î</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în care: L</a:t>
            </a:r>
            <a:r>
              <a:rPr lang="ro-RO" sz="2800" baseline="-25000" dirty="0">
                <a:latin typeface="Times New Roman" pitchFamily="18" charset="0"/>
                <a:cs typeface="Times New Roman" pitchFamily="18" charset="0"/>
              </a:rPr>
              <a:t>max </a:t>
            </a:r>
            <a:r>
              <a:rPr lang="ro-RO" sz="2800" dirty="0">
                <a:latin typeface="Times New Roman" pitchFamily="18" charset="0"/>
                <a:cs typeface="Times New Roman" pitchFamily="18" charset="0"/>
              </a:rPr>
              <a:t>– cantitatea de aer refulat sau aspirat, m</a:t>
            </a:r>
            <a:r>
              <a:rPr lang="ro-RO" sz="2800" baseline="30000" dirty="0">
                <a:latin typeface="Times New Roman" pitchFamily="18" charset="0"/>
                <a:cs typeface="Times New Roman" pitchFamily="18" charset="0"/>
              </a:rPr>
              <a:t>3</a:t>
            </a:r>
            <a:r>
              <a:rPr lang="ro-RO" sz="2800" dirty="0">
                <a:latin typeface="Times New Roman" pitchFamily="18" charset="0"/>
                <a:cs typeface="Times New Roman" pitchFamily="18" charset="0"/>
              </a:rPr>
              <a:t>/h; V</a:t>
            </a:r>
            <a:r>
              <a:rPr lang="ro-RO" sz="2800" baseline="-25000" dirty="0">
                <a:latin typeface="Times New Roman" pitchFamily="18" charset="0"/>
                <a:cs typeface="Times New Roman" pitchFamily="18" charset="0"/>
              </a:rPr>
              <a:t>î </a:t>
            </a:r>
            <a:r>
              <a:rPr lang="ro-RO" sz="2800" dirty="0">
                <a:latin typeface="Times New Roman" pitchFamily="18" charset="0"/>
                <a:cs typeface="Times New Roman" pitchFamily="18" charset="0"/>
              </a:rPr>
              <a:t>– volumul încăperilor, m</a:t>
            </a:r>
            <a:r>
              <a:rPr lang="ro-RO" sz="2800" baseline="30000" dirty="0">
                <a:latin typeface="Times New Roman" pitchFamily="18" charset="0"/>
                <a:cs typeface="Times New Roman" pitchFamily="18" charset="0"/>
              </a:rPr>
              <a:t>3</a:t>
            </a:r>
            <a:r>
              <a:rPr lang="ro-RO"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8561781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37889" cy="436282"/>
          </a:xfrm>
        </p:spPr>
        <p:txBody>
          <a:bodyPr/>
          <a:lstStyle/>
          <a:p>
            <a:endParaRPr lang="ru-RU" dirty="0"/>
          </a:p>
        </p:txBody>
      </p:sp>
      <p:sp>
        <p:nvSpPr>
          <p:cNvPr id="3" name="Объект 2"/>
          <p:cNvSpPr>
            <a:spLocks noGrp="1"/>
          </p:cNvSpPr>
          <p:nvPr>
            <p:ph idx="1"/>
          </p:nvPr>
        </p:nvSpPr>
        <p:spPr>
          <a:xfrm>
            <a:off x="165100" y="1003300"/>
            <a:ext cx="11798300" cy="5245099"/>
          </a:xfrm>
        </p:spPr>
        <p:txBody>
          <a:bodyPr/>
          <a:lstStyle/>
          <a:p>
            <a:pPr marL="0" indent="0">
              <a:buNone/>
            </a:pPr>
            <a:r>
              <a:rPr lang="ro-RO" dirty="0"/>
              <a:t>	</a:t>
            </a:r>
            <a:r>
              <a:rPr lang="ro-RO" sz="3200" dirty="0">
                <a:latin typeface="Times New Roman" pitchFamily="18" charset="0"/>
                <a:cs typeface="Times New Roman" pitchFamily="18" charset="0"/>
              </a:rPr>
              <a:t>La calculul coeficientului de schimb de aer în încăperile de producție cu exces de umiditate, este necesar de luat în considerare perioada anului, categoria lucrărilor îndeplinite, temperatura aerului refulat și umiditatea relativă. </a:t>
            </a:r>
            <a:endParaRPr lang="ru-RU" sz="3200" dirty="0">
              <a:latin typeface="Times New Roman" pitchFamily="18" charset="0"/>
              <a:cs typeface="Times New Roman" pitchFamily="18" charset="0"/>
            </a:endParaRPr>
          </a:p>
          <a:p>
            <a:pPr marL="0" indent="0">
              <a:buNone/>
            </a:pPr>
            <a:r>
              <a:rPr lang="ro-RO" sz="3200" dirty="0">
                <a:latin typeface="Times New Roman" pitchFamily="18" charset="0"/>
                <a:cs typeface="Times New Roman" pitchFamily="18" charset="0"/>
              </a:rPr>
              <a:t>	Productivitatea ventilatorului se determină: </a:t>
            </a:r>
            <a:endParaRPr lang="ru-RU" sz="3200" dirty="0">
              <a:latin typeface="Times New Roman" pitchFamily="18" charset="0"/>
              <a:cs typeface="Times New Roman" pitchFamily="18" charset="0"/>
            </a:endParaRPr>
          </a:p>
          <a:p>
            <a:pPr marL="0" indent="0">
              <a:buNone/>
            </a:pPr>
            <a:r>
              <a:rPr lang="ro-RO" sz="3200" i="1" dirty="0">
                <a:latin typeface="Times New Roman" pitchFamily="18" charset="0"/>
                <a:cs typeface="Times New Roman" pitchFamily="18" charset="0"/>
              </a:rPr>
              <a:t>Lv=L</a:t>
            </a:r>
            <a:r>
              <a:rPr lang="ro-RO" sz="3200" i="1" baseline="-25000" dirty="0">
                <a:latin typeface="Times New Roman" pitchFamily="18" charset="0"/>
                <a:cs typeface="Times New Roman" pitchFamily="18" charset="0"/>
              </a:rPr>
              <a:t>max</a:t>
            </a:r>
            <a:r>
              <a:rPr lang="ro-RO" sz="3200" i="1" dirty="0">
                <a:latin typeface="Times New Roman" pitchFamily="18" charset="0"/>
                <a:cs typeface="Times New Roman" pitchFamily="18" charset="0"/>
              </a:rPr>
              <a:t>(L</a:t>
            </a:r>
            <a:r>
              <a:rPr lang="ro-RO" sz="3200" i="1" baseline="-25000" dirty="0">
                <a:latin typeface="Times New Roman" pitchFamily="18" charset="0"/>
                <a:cs typeface="Times New Roman" pitchFamily="18" charset="0"/>
              </a:rPr>
              <a:t>t</a:t>
            </a:r>
            <a:r>
              <a:rPr lang="ro-RO" sz="3200" i="1" dirty="0">
                <a:latin typeface="Times New Roman" pitchFamily="18" charset="0"/>
                <a:cs typeface="Times New Roman" pitchFamily="18" charset="0"/>
              </a:rPr>
              <a:t>, L</a:t>
            </a:r>
            <a:r>
              <a:rPr lang="ro-RO" sz="3200" i="1" baseline="-25000" dirty="0">
                <a:latin typeface="Times New Roman" pitchFamily="18" charset="0"/>
                <a:cs typeface="Times New Roman" pitchFamily="18" charset="0"/>
              </a:rPr>
              <a:t>w</a:t>
            </a:r>
            <a:r>
              <a:rPr lang="ro-RO" sz="3200" i="1" dirty="0">
                <a:latin typeface="Times New Roman" pitchFamily="18" charset="0"/>
                <a:cs typeface="Times New Roman" pitchFamily="18" charset="0"/>
              </a:rPr>
              <a:t>, L</a:t>
            </a:r>
            <a:r>
              <a:rPr lang="ro-RO" sz="3200" i="1" baseline="-25000" dirty="0">
                <a:latin typeface="Times New Roman" pitchFamily="18" charset="0"/>
                <a:cs typeface="Times New Roman" pitchFamily="18" charset="0"/>
              </a:rPr>
              <a:t>c</a:t>
            </a:r>
            <a:r>
              <a:rPr lang="ro-RO" sz="3200" i="1" dirty="0">
                <a:latin typeface="Times New Roman" pitchFamily="18" charset="0"/>
                <a:cs typeface="Times New Roman" pitchFamily="18" charset="0"/>
              </a:rPr>
              <a:t>)</a:t>
            </a:r>
            <a:endParaRPr lang="ru-RU" sz="3200" dirty="0">
              <a:latin typeface="Times New Roman" pitchFamily="18" charset="0"/>
              <a:cs typeface="Times New Roman" pitchFamily="18" charset="0"/>
            </a:endParaRPr>
          </a:p>
          <a:p>
            <a:pPr marL="0" indent="0">
              <a:buNone/>
            </a:pPr>
            <a:r>
              <a:rPr lang="ro-RO" sz="3200" dirty="0">
                <a:latin typeface="Times New Roman" pitchFamily="18" charset="0"/>
                <a:cs typeface="Times New Roman" pitchFamily="18" charset="0"/>
              </a:rPr>
              <a:t>Această metodă este precisă.</a:t>
            </a:r>
            <a:endParaRPr lang="ru-RU" sz="3200" dirty="0">
              <a:latin typeface="Times New Roman" pitchFamily="18" charset="0"/>
              <a:cs typeface="Times New Roman" pitchFamily="18" charset="0"/>
            </a:endParaRPr>
          </a:p>
          <a:p>
            <a:pPr marL="0" indent="0">
              <a:buNone/>
            </a:pPr>
            <a:r>
              <a:rPr lang="ro-RO" sz="3200" i="1" dirty="0">
                <a:latin typeface="Times New Roman" pitchFamily="18" charset="0"/>
                <a:cs typeface="Times New Roman" pitchFamily="18" charset="0"/>
              </a:rPr>
              <a:t>	b</a:t>
            </a:r>
            <a:r>
              <a:rPr lang="ro-RO" sz="3200" dirty="0">
                <a:latin typeface="Times New Roman" pitchFamily="18" charset="0"/>
                <a:cs typeface="Times New Roman" pitchFamily="18" charset="0"/>
              </a:rPr>
              <a:t>) Metoda aproximațiilor prin utilizarea coeficientiului de schimb. </a:t>
            </a:r>
            <a:endParaRPr lang="ru-RU" sz="3200" dirty="0">
              <a:latin typeface="Times New Roman" pitchFamily="18" charset="0"/>
              <a:cs typeface="Times New Roman" pitchFamily="18" charset="0"/>
            </a:endParaRPr>
          </a:p>
          <a:p>
            <a:pPr marL="0" indent="0">
              <a:buNone/>
            </a:pPr>
            <a:r>
              <a:rPr lang="ro-RO" sz="3200" i="1" dirty="0">
                <a:latin typeface="Times New Roman" pitchFamily="18" charset="0"/>
                <a:cs typeface="Times New Roman" pitchFamily="18" charset="0"/>
              </a:rPr>
              <a:t>L</a:t>
            </a:r>
            <a:r>
              <a:rPr lang="ro-RO" sz="3200" i="1" baseline="-25000" dirty="0">
                <a:latin typeface="Times New Roman" pitchFamily="18" charset="0"/>
                <a:cs typeface="Times New Roman" pitchFamily="18" charset="0"/>
              </a:rPr>
              <a:t>v</a:t>
            </a:r>
            <a:r>
              <a:rPr lang="ro-RO" sz="3200" i="1" dirty="0">
                <a:latin typeface="Times New Roman" pitchFamily="18" charset="0"/>
                <a:cs typeface="Times New Roman" pitchFamily="18" charset="0"/>
              </a:rPr>
              <a:t>=k</a:t>
            </a:r>
            <a:r>
              <a:rPr lang="ro-RO" sz="3200" i="1" baseline="-25000" dirty="0">
                <a:latin typeface="Times New Roman" pitchFamily="18" charset="0"/>
                <a:cs typeface="Times New Roman" pitchFamily="18" charset="0"/>
              </a:rPr>
              <a:t>a</a:t>
            </a:r>
            <a:r>
              <a:rPr lang="ro-RO" sz="3200" i="1" dirty="0">
                <a:latin typeface="Times New Roman" pitchFamily="18" charset="0"/>
                <a:cs typeface="Times New Roman" pitchFamily="18" charset="0"/>
              </a:rPr>
              <a:t>*V</a:t>
            </a:r>
            <a:r>
              <a:rPr lang="ro-RO" sz="3200" i="1" baseline="-25000" dirty="0">
                <a:latin typeface="Times New Roman" pitchFamily="18" charset="0"/>
                <a:cs typeface="Times New Roman" pitchFamily="18" charset="0"/>
              </a:rPr>
              <a:t>î</a:t>
            </a:r>
            <a:r>
              <a:rPr lang="ro-RO" sz="3200" i="1" dirty="0">
                <a:latin typeface="Times New Roman" pitchFamily="18" charset="0"/>
                <a:cs typeface="Times New Roman" pitchFamily="18" charset="0"/>
              </a:rPr>
              <a:t>.</a:t>
            </a:r>
            <a:endParaRPr lang="ru-RU" sz="3200" dirty="0">
              <a:latin typeface="Times New Roman" pitchFamily="18" charset="0"/>
              <a:cs typeface="Times New Roman" pitchFamily="18" charset="0"/>
            </a:endParaRPr>
          </a:p>
          <a:p>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40046205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75989" cy="804582"/>
          </a:xfrm>
        </p:spPr>
        <p:txBody>
          <a:bodyPr/>
          <a:lstStyle/>
          <a:p>
            <a:pPr algn="ctr"/>
            <a:r>
              <a:rPr lang="ro-RO" sz="3600" b="1" dirty="0">
                <a:latin typeface="Times New Roman" pitchFamily="18" charset="0"/>
                <a:cs typeface="Times New Roman" pitchFamily="18" charset="0"/>
              </a:rPr>
              <a:t>Cerințe față de sistemul de ventilare</a:t>
            </a:r>
            <a:r>
              <a:rPr lang="ro-RO" b="1" dirty="0"/>
              <a:t>: </a:t>
            </a:r>
            <a:br>
              <a:rPr lang="ru-RU" dirty="0"/>
            </a:br>
            <a:endParaRPr lang="ru-RU" dirty="0"/>
          </a:p>
        </p:txBody>
      </p:sp>
      <p:sp>
        <p:nvSpPr>
          <p:cNvPr id="3" name="Объект 2"/>
          <p:cNvSpPr>
            <a:spLocks noGrp="1"/>
          </p:cNvSpPr>
          <p:nvPr>
            <p:ph idx="1"/>
          </p:nvPr>
        </p:nvSpPr>
        <p:spPr>
          <a:xfrm>
            <a:off x="228600" y="1117600"/>
            <a:ext cx="11442700" cy="5130799"/>
          </a:xfrm>
        </p:spPr>
        <p:txBody>
          <a:bodyPr/>
          <a:lstStyle/>
          <a:p>
            <a:pPr marL="0" indent="0">
              <a:buNone/>
            </a:pPr>
            <a:r>
              <a:rPr lang="ro-RO" dirty="0"/>
              <a:t>- </a:t>
            </a:r>
            <a:r>
              <a:rPr lang="ro-RO" sz="3200" dirty="0">
                <a:latin typeface="Times New Roman" pitchFamily="18" charset="0"/>
                <a:cs typeface="Times New Roman" pitchFamily="18" charset="0"/>
              </a:rPr>
              <a:t>să fie corect proiectată; </a:t>
            </a:r>
            <a:endParaRPr lang="ru-RU" sz="3200" dirty="0">
              <a:latin typeface="Times New Roman" pitchFamily="18" charset="0"/>
              <a:cs typeface="Times New Roman" pitchFamily="18" charset="0"/>
            </a:endParaRPr>
          </a:p>
          <a:p>
            <a:pPr marL="0" indent="0">
              <a:buNone/>
            </a:pPr>
            <a:r>
              <a:rPr lang="ro-RO" sz="3200" dirty="0">
                <a:latin typeface="Times New Roman" pitchFamily="18" charset="0"/>
                <a:cs typeface="Times New Roman" pitchFamily="18" charset="0"/>
              </a:rPr>
              <a:t> - să fie corect montată; </a:t>
            </a:r>
            <a:endParaRPr lang="ru-RU" sz="3200" dirty="0">
              <a:latin typeface="Times New Roman" pitchFamily="18" charset="0"/>
              <a:cs typeface="Times New Roman" pitchFamily="18" charset="0"/>
            </a:endParaRPr>
          </a:p>
          <a:p>
            <a:pPr marL="0" indent="0">
              <a:buNone/>
            </a:pPr>
            <a:r>
              <a:rPr lang="ro-RO" sz="3200" dirty="0">
                <a:latin typeface="Times New Roman" pitchFamily="18" charset="0"/>
                <a:cs typeface="Times New Roman" pitchFamily="18" charset="0"/>
              </a:rPr>
              <a:t> - volumul de aer rezultat să corespundă volumului de aer aspirat; </a:t>
            </a:r>
            <a:endParaRPr lang="ru-RU" sz="3200" dirty="0">
              <a:latin typeface="Times New Roman" pitchFamily="18" charset="0"/>
              <a:cs typeface="Times New Roman" pitchFamily="18" charset="0"/>
            </a:endParaRPr>
          </a:p>
          <a:p>
            <a:pPr marL="0" indent="0">
              <a:buNone/>
            </a:pPr>
            <a:r>
              <a:rPr lang="ro-RO" sz="3200" dirty="0">
                <a:latin typeface="Times New Roman" pitchFamily="18" charset="0"/>
                <a:cs typeface="Times New Roman" pitchFamily="18" charset="0"/>
              </a:rPr>
              <a:t> - să nu conducă la suprarăcirea încăperilor;</a:t>
            </a:r>
            <a:endParaRPr lang="ru-RU" sz="3200" dirty="0">
              <a:latin typeface="Times New Roman" pitchFamily="18" charset="0"/>
              <a:cs typeface="Times New Roman" pitchFamily="18" charset="0"/>
            </a:endParaRPr>
          </a:p>
          <a:p>
            <a:pPr marL="0" indent="0">
              <a:buNone/>
            </a:pPr>
            <a:r>
              <a:rPr lang="ro-RO" sz="3200" dirty="0">
                <a:latin typeface="Times New Roman" pitchFamily="18" charset="0"/>
                <a:cs typeface="Times New Roman" pitchFamily="18" charset="0"/>
              </a:rPr>
              <a:t>-să corespundă cerințelor de electrosecuritate; </a:t>
            </a:r>
            <a:endParaRPr lang="ru-RU" sz="3200" dirty="0">
              <a:latin typeface="Times New Roman" pitchFamily="18" charset="0"/>
              <a:cs typeface="Times New Roman" pitchFamily="18" charset="0"/>
            </a:endParaRPr>
          </a:p>
          <a:p>
            <a:pPr marL="0" indent="0">
              <a:buNone/>
            </a:pPr>
            <a:r>
              <a:rPr lang="ro-RO" sz="3200" dirty="0">
                <a:latin typeface="Times New Roman" pitchFamily="18" charset="0"/>
                <a:cs typeface="Times New Roman" pitchFamily="18" charset="0"/>
              </a:rPr>
              <a:t>- concentrația substanțelor nocive în aerul refulat să nu depășească C≤0,3 CLA.</a:t>
            </a:r>
            <a:endParaRPr lang="ru-RU" sz="3200" dirty="0">
              <a:latin typeface="Times New Roman" pitchFamily="18" charset="0"/>
              <a:cs typeface="Times New Roman" pitchFamily="18" charset="0"/>
            </a:endParaRPr>
          </a:p>
          <a:p>
            <a:pPr marL="0" indent="0">
              <a:buNone/>
            </a:pPr>
            <a:r>
              <a:rPr lang="ro-RO" sz="3200" dirty="0">
                <a:latin typeface="Times New Roman" pitchFamily="18" charset="0"/>
                <a:cs typeface="Times New Roman" pitchFamily="18" charset="0"/>
              </a:rPr>
              <a:t> </a:t>
            </a:r>
            <a:endParaRPr lang="ru-RU" sz="32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4198501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2550" y="452718"/>
            <a:ext cx="8942119" cy="1124622"/>
          </a:xfrm>
        </p:spPr>
        <p:txBody>
          <a:bodyPr/>
          <a:lstStyle/>
          <a:p>
            <a:pPr algn="ctr"/>
            <a:r>
              <a:rPr lang="x-none" sz="4000" dirty="0">
                <a:latin typeface="Times New Roman" panose="02020603050405020304" pitchFamily="18" charset="0"/>
                <a:cs typeface="Times New Roman" panose="02020603050405020304" pitchFamily="18" charset="0"/>
              </a:rPr>
              <a:t>Vă mulțumesc pentru atenție</a:t>
            </a:r>
            <a:endParaRPr lang="en-US" sz="4000"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52551" y="1577340"/>
            <a:ext cx="8942119" cy="4170317"/>
          </a:xfrm>
        </p:spPr>
      </p:pic>
    </p:spTree>
    <p:extLst>
      <p:ext uri="{BB962C8B-B14F-4D97-AF65-F5344CB8AC3E}">
        <p14:creationId xmlns:p14="http://schemas.microsoft.com/office/powerpoint/2010/main" val="522825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211" y="440018"/>
            <a:ext cx="11164889" cy="1400530"/>
          </a:xfrm>
        </p:spPr>
        <p:txBody>
          <a:bodyPr/>
          <a:lstStyle/>
          <a:p>
            <a:pPr algn="ctr"/>
            <a:r>
              <a:rPr lang="ro-RO" sz="3600" dirty="0">
                <a:latin typeface="Times New Roman" pitchFamily="18" charset="0"/>
                <a:cs typeface="Times New Roman" pitchFamily="18" charset="0"/>
              </a:rPr>
              <a:t>Căile de pierdere a căldurii: convecție, radiație și prin evaporarea sudorii. </a:t>
            </a:r>
            <a:br>
              <a:rPr lang="ru-RU" sz="3600" dirty="0">
                <a:latin typeface="Times New Roman" pitchFamily="18" charset="0"/>
                <a:cs typeface="Times New Roman" pitchFamily="18" charset="0"/>
              </a:rPr>
            </a:br>
            <a:endParaRPr lang="ru-RU" sz="3600" dirty="0"/>
          </a:p>
        </p:txBody>
      </p:sp>
      <p:sp>
        <p:nvSpPr>
          <p:cNvPr id="3" name="Объект 2"/>
          <p:cNvSpPr>
            <a:spLocks noGrp="1"/>
          </p:cNvSpPr>
          <p:nvPr>
            <p:ph idx="1"/>
          </p:nvPr>
        </p:nvSpPr>
        <p:spPr>
          <a:xfrm>
            <a:off x="292100" y="1689100"/>
            <a:ext cx="11645900" cy="4559299"/>
          </a:xfrm>
        </p:spPr>
        <p:txBody>
          <a:bodyPr>
            <a:normAutofit/>
          </a:bodyPr>
          <a:lstStyle/>
          <a:p>
            <a:pPr marL="0" indent="0" algn="just">
              <a:buNone/>
            </a:pPr>
            <a:r>
              <a:rPr lang="ro-RO" sz="2400" dirty="0">
                <a:latin typeface="Times New Roman" pitchFamily="18" charset="0"/>
                <a:cs typeface="Times New Roman" pitchFamily="18" charset="0"/>
              </a:rPr>
              <a:t>	În condiţii normale (t= 18...20 °C) omul pierde circa 85 % de căldură prin piele, iar 15 %  - pentru încălzirea produselor alimentare şi băuturii consumate, a aerului inspirat, precum şi pentru evaporarea apei în plămâni. Din cele 85 % de căldură, cedată prin piele, aproximativ 14-30 % se pierd prin convecţie, 45 % - prin radiaţie şi 10 % - prin evaporarea sudorii de pe suprafaţa corpului. Aceste relaţii se schimbă considerabil în funcţie de condiţiile microclimatului.</a:t>
            </a:r>
            <a:endParaRPr lang="ru-RU" sz="2400" dirty="0">
              <a:latin typeface="Times New Roman" pitchFamily="18" charset="0"/>
              <a:cs typeface="Times New Roman" pitchFamily="18" charset="0"/>
            </a:endParaRPr>
          </a:p>
          <a:p>
            <a:pPr marL="0" indent="0" algn="just">
              <a:buNone/>
            </a:pPr>
            <a:r>
              <a:rPr lang="ro-RO" sz="2400" i="1" dirty="0">
                <a:latin typeface="Times New Roman" pitchFamily="18" charset="0"/>
                <a:cs typeface="Times New Roman" pitchFamily="18" charset="0"/>
              </a:rPr>
              <a:t>	Pierderea căldurii prin convecţie</a:t>
            </a:r>
            <a:r>
              <a:rPr lang="ro-RO" sz="2400" dirty="0">
                <a:latin typeface="Times New Roman" pitchFamily="18" charset="0"/>
                <a:cs typeface="Times New Roman" pitchFamily="18" charset="0"/>
              </a:rPr>
              <a:t> este direct proporţională cu diferenţa dintre temperatura pielii şi temperatura aerului. Cu cât este mai scăzută temperatura aerului, cu atât este mai mare pierderea de căldură prin convecţie. </a:t>
            </a:r>
          </a:p>
          <a:p>
            <a:pPr marL="0" indent="0" algn="just">
              <a:buNone/>
            </a:pPr>
            <a:r>
              <a:rPr lang="ro-RO" sz="2400" dirty="0">
                <a:latin typeface="Times New Roman" pitchFamily="18" charset="0"/>
                <a:cs typeface="Times New Roman" pitchFamily="18" charset="0"/>
              </a:rPr>
              <a:t>	Odată cu creşterea temperaturii aerului pierderea de căldură prin convecţie devine din ce în ce mai mică, iar la temperatura de 35 - 36 °C se opreşte definitiv.</a:t>
            </a:r>
            <a:endParaRPr lang="ru-RU" sz="24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020366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02989" cy="575982"/>
          </a:xfrm>
        </p:spPr>
        <p:txBody>
          <a:bodyPr/>
          <a:lstStyle/>
          <a:p>
            <a:endParaRPr lang="ru-RU" dirty="0"/>
          </a:p>
        </p:txBody>
      </p:sp>
      <p:sp>
        <p:nvSpPr>
          <p:cNvPr id="3" name="Объект 2"/>
          <p:cNvSpPr>
            <a:spLocks noGrp="1"/>
          </p:cNvSpPr>
          <p:nvPr>
            <p:ph idx="1"/>
          </p:nvPr>
        </p:nvSpPr>
        <p:spPr>
          <a:xfrm>
            <a:off x="520700" y="1270000"/>
            <a:ext cx="11226800" cy="4978399"/>
          </a:xfrm>
        </p:spPr>
        <p:txBody>
          <a:bodyPr>
            <a:noAutofit/>
          </a:bodyPr>
          <a:lstStyle/>
          <a:p>
            <a:pPr marL="0" indent="0" algn="just">
              <a:buNone/>
            </a:pPr>
            <a:r>
              <a:rPr lang="ro-RO" sz="2800" i="1" dirty="0">
                <a:latin typeface="Times New Roman" pitchFamily="18" charset="0"/>
                <a:cs typeface="Times New Roman" pitchFamily="18" charset="0"/>
              </a:rPr>
              <a:t>	Pierderea căldurii </a:t>
            </a:r>
            <a:r>
              <a:rPr lang="ro-RO" sz="2800" b="1" i="1" dirty="0">
                <a:latin typeface="Times New Roman" pitchFamily="18" charset="0"/>
                <a:cs typeface="Times New Roman" pitchFamily="18" charset="0"/>
              </a:rPr>
              <a:t>prin radiaţie </a:t>
            </a:r>
            <a:r>
              <a:rPr lang="ro-RO" sz="2800" i="1" dirty="0">
                <a:latin typeface="Times New Roman" pitchFamily="18" charset="0"/>
                <a:cs typeface="Times New Roman" pitchFamily="18" charset="0"/>
              </a:rPr>
              <a:t>are loc în direcția suprafeței cu temperatură mai joasă în raport cu temperatura corpului. </a:t>
            </a:r>
          </a:p>
          <a:p>
            <a:pPr marL="0" indent="0" algn="just">
              <a:buNone/>
            </a:pPr>
            <a:r>
              <a:rPr lang="ro-RO" sz="2800" i="1" dirty="0">
                <a:latin typeface="Times New Roman" pitchFamily="18" charset="0"/>
                <a:cs typeface="Times New Roman" pitchFamily="18" charset="0"/>
              </a:rPr>
              <a:t>	</a:t>
            </a:r>
            <a:r>
              <a:rPr lang="ro-RO" sz="2800" b="1" dirty="0">
                <a:latin typeface="Times New Roman" pitchFamily="18" charset="0"/>
                <a:cs typeface="Times New Roman" pitchFamily="18" charset="0"/>
              </a:rPr>
              <a:t>Radiația</a:t>
            </a:r>
            <a:r>
              <a:rPr lang="ro-RO" sz="2800" dirty="0">
                <a:latin typeface="Times New Roman" pitchFamily="18" charset="0"/>
                <a:cs typeface="Times New Roman" pitchFamily="18" charset="0"/>
              </a:rPr>
              <a:t>  - cedarea căldurii corpului uman mediului înconjurător chiar dacă se află la distanță și mai ales cînd temperatura acestuia este mai joasă decît a corpului uman.</a:t>
            </a:r>
            <a:r>
              <a:rPr lang="ro-RO" sz="2800" i="1" dirty="0">
                <a:latin typeface="Times New Roman" pitchFamily="18" charset="0"/>
                <a:cs typeface="Times New Roman" pitchFamily="18" charset="0"/>
              </a:rPr>
              <a:t> </a:t>
            </a:r>
            <a:r>
              <a:rPr lang="ro-RO" sz="2800" dirty="0">
                <a:latin typeface="Times New Roman" pitchFamily="18" charset="0"/>
                <a:cs typeface="Times New Roman" pitchFamily="18" charset="0"/>
              </a:rPr>
              <a:t>Odată cu creşterea temperaturii corpului sporeşte radiaţia calorică. Cu cât este mai mare diferenţa de temperatură dintre corpul uman şi obiectele înconjurătoare (pereţi, tavan, pardoseală, utilaje) cu atât este mai mare pierderea de căldură prin radiaţie şi devine egală cu zero când obiectele înconjurătoare ating temperatura corpului.</a:t>
            </a:r>
            <a:endParaRPr lang="ru-RU" sz="2800"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965283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88689" cy="296582"/>
          </a:xfrm>
        </p:spPr>
        <p:txBody>
          <a:bodyPr/>
          <a:lstStyle/>
          <a:p>
            <a:br>
              <a:rPr lang="ro-RO" sz="3200" dirty="0">
                <a:latin typeface="Times New Roman" pitchFamily="18" charset="0"/>
                <a:cs typeface="Times New Roman" pitchFamily="18" charset="0"/>
              </a:rPr>
            </a:br>
            <a:br>
              <a:rPr lang="ro-RO" sz="3200" dirty="0">
                <a:latin typeface="Times New Roman" pitchFamily="18" charset="0"/>
                <a:cs typeface="Times New Roman" pitchFamily="18" charset="0"/>
              </a:rPr>
            </a:br>
            <a:br>
              <a:rPr lang="ro-RO" sz="3200" dirty="0">
                <a:latin typeface="Times New Roman" pitchFamily="18" charset="0"/>
                <a:cs typeface="Times New Roman" pitchFamily="18" charset="0"/>
              </a:rPr>
            </a:br>
            <a:br>
              <a:rPr lang="ro-RO" sz="3200" dirty="0">
                <a:latin typeface="Times New Roman" pitchFamily="18" charset="0"/>
                <a:cs typeface="Times New Roman" pitchFamily="18" charset="0"/>
              </a:rPr>
            </a:br>
            <a:r>
              <a:rPr lang="ro-RO" sz="3200" dirty="0">
                <a:latin typeface="Times New Roman" pitchFamily="18" charset="0"/>
                <a:cs typeface="Times New Roman" pitchFamily="18" charset="0"/>
              </a:rPr>
              <a:t>Evaporarea 1 g de sudoare este însoţită de cedarea a circa 600 calorii de căldură. Atunci când temperatura aerului şi a obiectelor înconjurătoare atinge sau depăşeşte temperatura corpului uman unica cale de cedare a căldurii este prin evaporare, aşa că în condiţii deosebit de grele (muncă grea, temperatură înaltă a mediului) secreţia sudorală atinge 6...10 litri pe zi şi org</a:t>
            </a:r>
            <a:br>
              <a:rPr lang="ru-RU" sz="3200" dirty="0">
                <a:latin typeface="Times New Roman" pitchFamily="18" charset="0"/>
                <a:cs typeface="Times New Roman" pitchFamily="18" charset="0"/>
              </a:rPr>
            </a:br>
            <a:r>
              <a:rPr lang="ro-RO" sz="3200" dirty="0">
                <a:latin typeface="Times New Roman" pitchFamily="18" charset="0"/>
                <a:cs typeface="Times New Roman" pitchFamily="18" charset="0"/>
              </a:rPr>
              <a:t>anismul poate să piardă prin transpiraţie 3600...6000 kcal de căldură. </a:t>
            </a:r>
            <a:br>
              <a:rPr lang="ru-RU" sz="3200" dirty="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
        <p:nvSpPr>
          <p:cNvPr id="3" name="Объект 2"/>
          <p:cNvSpPr>
            <a:spLocks noGrp="1"/>
          </p:cNvSpPr>
          <p:nvPr>
            <p:ph idx="1"/>
          </p:nvPr>
        </p:nvSpPr>
        <p:spPr>
          <a:xfrm>
            <a:off x="342900" y="1066800"/>
            <a:ext cx="11264900" cy="5181599"/>
          </a:xfrm>
        </p:spPr>
        <p:txBody>
          <a:bodyPr>
            <a:normAutofit/>
          </a:bodyPr>
          <a:lstStyle/>
          <a:p>
            <a:pPr marL="0" indent="0" algn="just">
              <a:buNone/>
            </a:pPr>
            <a:r>
              <a:rPr lang="ro-RO" sz="2800" i="1" dirty="0">
                <a:latin typeface="Times New Roman" pitchFamily="18" charset="0"/>
                <a:cs typeface="Times New Roman" pitchFamily="18" charset="0"/>
              </a:rPr>
              <a:t>Pierderea căldurii prin</a:t>
            </a:r>
            <a:r>
              <a:rPr lang="ro-RO" sz="2800" dirty="0">
                <a:latin typeface="Times New Roman" pitchFamily="18" charset="0"/>
                <a:cs typeface="Times New Roman" pitchFamily="18" charset="0"/>
              </a:rPr>
              <a:t> </a:t>
            </a:r>
            <a:r>
              <a:rPr lang="ro-RO" sz="2800" i="1" dirty="0">
                <a:latin typeface="Times New Roman" pitchFamily="18" charset="0"/>
                <a:cs typeface="Times New Roman" pitchFamily="18" charset="0"/>
              </a:rPr>
              <a:t>evaporare</a:t>
            </a:r>
            <a:r>
              <a:rPr lang="ro-RO" sz="2800" dirty="0">
                <a:latin typeface="Times New Roman" pitchFamily="18" charset="0"/>
                <a:cs typeface="Times New Roman" pitchFamily="18" charset="0"/>
              </a:rPr>
              <a:t> depinde de cantitatea de umezeală (sudoare) evaporată de pe suprafaţa corpului. </a:t>
            </a:r>
            <a:br>
              <a:rPr lang="ro-RO" sz="2800" dirty="0">
                <a:latin typeface="Times New Roman" pitchFamily="18" charset="0"/>
                <a:cs typeface="Times New Roman" pitchFamily="18" charset="0"/>
              </a:rPr>
            </a:br>
            <a:br>
              <a:rPr lang="ro-RO" sz="2800" dirty="0">
                <a:latin typeface="Times New Roman" pitchFamily="18" charset="0"/>
                <a:cs typeface="Times New Roman" pitchFamily="18" charset="0"/>
              </a:rPr>
            </a:br>
            <a:endParaRPr lang="ru-RU" sz="2800" dirty="0"/>
          </a:p>
        </p:txBody>
      </p:sp>
    </p:spTree>
    <p:extLst>
      <p:ext uri="{BB962C8B-B14F-4D97-AF65-F5344CB8AC3E}">
        <p14:creationId xmlns:p14="http://schemas.microsoft.com/office/powerpoint/2010/main" val="3433970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15689" cy="1400530"/>
          </a:xfrm>
        </p:spPr>
        <p:txBody>
          <a:bodyPr/>
          <a:lstStyle/>
          <a:p>
            <a:pPr algn="ctr"/>
            <a:r>
              <a:rPr lang="ro-RO" sz="3600" i="1" dirty="0">
                <a:latin typeface="Times New Roman" pitchFamily="18" charset="0"/>
                <a:cs typeface="Times New Roman" pitchFamily="18" charset="0"/>
              </a:rPr>
              <a:t>3</a:t>
            </a:r>
            <a:r>
              <a:rPr lang="ro-RO" sz="3600" dirty="0">
                <a:latin typeface="Times New Roman" pitchFamily="18" charset="0"/>
                <a:cs typeface="Times New Roman" pitchFamily="18" charset="0"/>
              </a:rPr>
              <a:t>.</a:t>
            </a:r>
            <a:r>
              <a:rPr lang="ro-RO" sz="3600" b="1" dirty="0">
                <a:latin typeface="Times New Roman" pitchFamily="18" charset="0"/>
                <a:cs typeface="Times New Roman" pitchFamily="18" charset="0"/>
              </a:rPr>
              <a:t>2. Acţiunea parametrilor microclimatului asupra organismului uman (O.U.)</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393700" y="1739900"/>
            <a:ext cx="11353800" cy="4508499"/>
          </a:xfrm>
        </p:spPr>
        <p:txBody>
          <a:bodyPr/>
          <a:lstStyle/>
          <a:p>
            <a:pPr marL="0" indent="0" algn="just">
              <a:buNone/>
            </a:pPr>
            <a:r>
              <a:rPr lang="ro-RO" sz="3200" dirty="0">
                <a:latin typeface="Times New Roman" pitchFamily="18" charset="0"/>
                <a:cs typeface="Times New Roman" pitchFamily="18" charset="0"/>
              </a:rPr>
              <a:t>	În condiții de microclimat normal se respectă echilibrul termic între căldura produsă (generată de organism) și căldura pierdută (cedată mediului ambiant). </a:t>
            </a:r>
            <a:endParaRPr lang="ru-RU" sz="3200" dirty="0">
              <a:latin typeface="Times New Roman" pitchFamily="18" charset="0"/>
              <a:cs typeface="Times New Roman" pitchFamily="18" charset="0"/>
            </a:endParaRPr>
          </a:p>
          <a:p>
            <a:pPr marL="0" indent="0" algn="just">
              <a:buNone/>
            </a:pPr>
            <a:r>
              <a:rPr lang="ro-RO" sz="3200" dirty="0">
                <a:latin typeface="Times New Roman" pitchFamily="18" charset="0"/>
                <a:cs typeface="Times New Roman" pitchFamily="18" charset="0"/>
              </a:rPr>
              <a:t>	La o combinație nereușită a parametrilor microclimei organismul uman acționează la orice influență ce poate încălca echilibrul termic cu reacții fiziologice îndreptate pentru compensarea acțiunilor nevaforabile din exterior, deci cu alte cuvinte se include mecanismul de termoreglare. </a:t>
            </a:r>
            <a:endParaRPr lang="ru-RU" sz="32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634041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41089" cy="436282"/>
          </a:xfrm>
        </p:spPr>
        <p:txBody>
          <a:bodyPr/>
          <a:lstStyle/>
          <a:p>
            <a:endParaRPr lang="ru-RU" dirty="0"/>
          </a:p>
        </p:txBody>
      </p:sp>
      <p:sp>
        <p:nvSpPr>
          <p:cNvPr id="3" name="Объект 2"/>
          <p:cNvSpPr>
            <a:spLocks noGrp="1"/>
          </p:cNvSpPr>
          <p:nvPr>
            <p:ph idx="1"/>
          </p:nvPr>
        </p:nvSpPr>
        <p:spPr>
          <a:xfrm>
            <a:off x="698500" y="1079500"/>
            <a:ext cx="11112500" cy="5435600"/>
          </a:xfrm>
        </p:spPr>
        <p:txBody>
          <a:bodyPr/>
          <a:lstStyle/>
          <a:p>
            <a:pPr marL="0" indent="0" algn="just">
              <a:buNone/>
            </a:pPr>
            <a:r>
              <a:rPr lang="ro-RO" sz="2800" dirty="0">
                <a:latin typeface="Times New Roman" pitchFamily="18" charset="0"/>
                <a:cs typeface="Times New Roman" pitchFamily="18" charset="0"/>
              </a:rPr>
              <a:t>	Termoreglarea organismului - mecanism fiziologic cu ajutorul căruia se menține continuitatea dinamică a funcțiilor organismului la diverse condiții de microclimat. </a:t>
            </a:r>
          </a:p>
          <a:p>
            <a:pPr marL="0" indent="0" algn="just">
              <a:buNone/>
            </a:pPr>
            <a:r>
              <a:rPr lang="ro-RO" sz="2800" dirty="0">
                <a:latin typeface="Times New Roman" pitchFamily="18" charset="0"/>
                <a:cs typeface="Times New Roman" pitchFamily="18" charset="0"/>
              </a:rPr>
              <a:t>	La diverse condiții de microclimat în organismul uman se produc anumite schimbări funcționale ale unor sisteme și organe care participă în procesul de termoreglare – în sistemul de circulație sanguină, sistemul nervos și de eliminare a sudorii.</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La temperaturi majorate ale aerului vasele sangvine de pe suprafaţa pielii se dilată şi căldura din interiorul corpului se elimină în mediul înconjurător, iar la temperaturi reduse vasele sangvine se contractează şi în mediul ambiant se elimină mai puţină energie termică.</a:t>
            </a:r>
            <a:endParaRPr lang="ru-RU" sz="28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464046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41089" cy="258482"/>
          </a:xfrm>
        </p:spPr>
        <p:txBody>
          <a:bodyPr/>
          <a:lstStyle/>
          <a:p>
            <a:endParaRPr lang="ru-RU" dirty="0"/>
          </a:p>
        </p:txBody>
      </p:sp>
      <p:sp>
        <p:nvSpPr>
          <p:cNvPr id="3" name="Объект 2"/>
          <p:cNvSpPr>
            <a:spLocks noGrp="1"/>
          </p:cNvSpPr>
          <p:nvPr>
            <p:ph idx="1"/>
          </p:nvPr>
        </p:nvSpPr>
        <p:spPr>
          <a:xfrm>
            <a:off x="584200" y="927100"/>
            <a:ext cx="11188700" cy="5321299"/>
          </a:xfrm>
        </p:spPr>
        <p:txBody>
          <a:bodyPr>
            <a:normAutofit/>
          </a:bodyPr>
          <a:lstStyle/>
          <a:p>
            <a:pPr marL="0" indent="0" algn="just">
              <a:buNone/>
            </a:pPr>
            <a:r>
              <a:rPr lang="ro-RO" sz="2800" b="1" dirty="0">
                <a:latin typeface="Times New Roman" pitchFamily="18" charset="0"/>
                <a:cs typeface="Times New Roman" pitchFamily="18" charset="0"/>
              </a:rPr>
              <a:t>La temperaturi sporite:</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1) supraîncălzirea corpului uman:</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a) starea uşoară, însoţită de dureri de cap, ameţeli, sete, slăbiciune, transpiraţie excesivă, înroşirea pielii şi temperatura corpului uman creşte până la 39 °C;</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b) starea grea (şocul termic), însoţită de aceleaşi simptome dar într-o stare mai gravă şi temperatura corpului depăşeşte 39 °C. Dacă angajatului, care se găseşte în stare de şoc termic, nu i se acordă ajutor medical el poate deceda. Şocul termic prezintă un pericol foarte mare;</a:t>
            </a:r>
            <a:endParaRPr lang="ru-RU" sz="2800"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2709802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Документ" ma:contentTypeID="0x010100B16D698526F68942B86FA32771882233" ma:contentTypeVersion="4" ma:contentTypeDescription="Создание документа." ma:contentTypeScope="" ma:versionID="549f3fe1194ab9288eb49867b15f2765">
  <xsd:schema xmlns:xsd="http://www.w3.org/2001/XMLSchema" xmlns:xs="http://www.w3.org/2001/XMLSchema" xmlns:p="http://schemas.microsoft.com/office/2006/metadata/properties" xmlns:ns2="de854e4e-149e-409d-afb2-37dc5a1081fe" targetNamespace="http://schemas.microsoft.com/office/2006/metadata/properties" ma:root="true" ma:fieldsID="87f3677b98efd5db56d2b5efb6e28cb4" ns2:_="">
    <xsd:import namespace="de854e4e-149e-409d-afb2-37dc5a1081f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854e4e-149e-409d-afb2-37dc5a1081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Тип контента"/>
        <xsd:element ref="dc:title" minOccurs="0" maxOccurs="1" ma:index="4" ma:displayName="Название"/>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65CA6C6-58C9-4DC3-819F-2FD3F1FBA7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854e4e-149e-409d-afb2-37dc5a1081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F2B8DA0-9F1D-4703-85A6-02BEB5CBECEE}">
  <ds:schemaRefs>
    <ds:schemaRef ds:uri="http://schemas.microsoft.com/sharepoint/v3/contenttype/forms"/>
  </ds:schemaRefs>
</ds:datastoreItem>
</file>

<file path=customXml/itemProps3.xml><?xml version="1.0" encoding="utf-8"?>
<ds:datastoreItem xmlns:ds="http://schemas.openxmlformats.org/officeDocument/2006/customXml" ds:itemID="{8DCF830F-FAB8-4305-A85F-37B6B0534D21}">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Ion</Template>
  <TotalTime>1382</TotalTime>
  <Words>4449</Words>
  <Application>Microsoft Office PowerPoint</Application>
  <PresentationFormat>Widescreen</PresentationFormat>
  <Paragraphs>169</Paragraphs>
  <Slides>38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Andalus</vt:lpstr>
      <vt:lpstr>Century Gothic</vt:lpstr>
      <vt:lpstr>Times New Roman</vt:lpstr>
      <vt:lpstr>Wingdings 3</vt:lpstr>
      <vt:lpstr>Ion</vt:lpstr>
      <vt:lpstr>  </vt:lpstr>
      <vt:lpstr>3.1. Microclimatul aerului zonei de muncă şi metabolismul termic la om </vt:lpstr>
      <vt:lpstr>PowerPoint Presentation</vt:lpstr>
      <vt:lpstr>Căile de pierdere a căldurii: convecție, radiație și prin evaporarea sudorii.  </vt:lpstr>
      <vt:lpstr>PowerPoint Presentation</vt:lpstr>
      <vt:lpstr>    Evaporarea 1 g de sudoare este însoţită de cedarea a circa 600 calorii de căldură. Atunci când temperatura aerului şi a obiectelor înconjurătoare atinge sau depăşeşte temperatura corpului uman unica cale de cedare a căldurii este prin evaporare, aşa că în condiţii deosebit de grele (muncă grea, temperatură înaltă a mediului) secreţia sudorală atinge 6...10 litri pe zi şi org anismul poate să piardă prin transpiraţie 3600...6000 kcal de căldură.  </vt:lpstr>
      <vt:lpstr>3.2. Acţiunea parametrilor microclimatului asupra organismului uman (O.U.)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3.3. Normarea componentelor microclimatului la posturile de lucru</vt:lpstr>
      <vt:lpstr>PowerPoint Presentation</vt:lpstr>
      <vt:lpstr>PowerPoint Presentation</vt:lpstr>
      <vt:lpstr>PowerPoint Presentation</vt:lpstr>
      <vt:lpstr>PowerPoint Presentation</vt:lpstr>
      <vt:lpstr>3.4. Substanţele nocive (S.N.), acţiunea lor asupra O.U. </vt:lpstr>
      <vt:lpstr>PowerPoint Presentation</vt:lpstr>
      <vt:lpstr>PowerPoint Presentation</vt:lpstr>
      <vt:lpstr>PowerPoint Presentation</vt:lpstr>
      <vt:lpstr>   Substanţele ce pot provoca îmbolnăviri alergice – cromul, nichelul, carbonul şi compuşii acestora ş.a. Substanţele chimice nocive, nimerind în cantităţi mari în mediul de trai al omului sunt extrem de periculoase, inclusiv până la decesul oamenilor în rezultatul intoxicaţiilor acute şi a arsurilor grave. Substanţele nocive din aer reacţionează cu materialele de construcţie ori de altă natură sau sunt absorbite de acestea. Mediul creat în acest mod poate ani în şir să polueze mediul de trai, chiar şi după schimbarea acestor substanţe, din cauza procesului invers – de degajare.  </vt:lpstr>
      <vt:lpstr>3.5. Normarea igienică, măsurile de protecţie. </vt:lpstr>
      <vt:lpstr>PowerPoint Presentation</vt:lpstr>
      <vt:lpstr>PowerPoint Presentation</vt:lpstr>
      <vt:lpstr>PowerPoint Presentation</vt:lpstr>
      <vt:lpstr>PowerPoint Presentation</vt:lpstr>
      <vt:lpstr>PowerPoint Presentation</vt:lpstr>
      <vt:lpstr>3.6. Calculul sistemului de ventilare (forțat) </vt:lpstr>
      <vt:lpstr>PowerPoint Presentation</vt:lpstr>
      <vt:lpstr>PowerPoint Presentation</vt:lpstr>
      <vt:lpstr>PowerPoint Presentation</vt:lpstr>
      <vt:lpstr>Cerințe față de sistemul de ventilare:  </vt:lpstr>
      <vt:lpstr>Vă mulțumesc pentru atenție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Amplasarea construcților și conformarea acestora la foc</dc:title>
  <dc:creator>Tatiana Butuc</dc:creator>
  <cp:lastModifiedBy>Mihaibencheci@outlook.com</cp:lastModifiedBy>
  <cp:revision>103</cp:revision>
  <dcterms:created xsi:type="dcterms:W3CDTF">2016-06-03T11:42:11Z</dcterms:created>
  <dcterms:modified xsi:type="dcterms:W3CDTF">2025-10-17T14:11:38Z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0x010100B16D698526F68942B86FA32771882233</vt:lpwstr>
  </property>
</Properties>
</file>