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7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7" r:id="rId14"/>
    <p:sldId id="268" r:id="rId15"/>
    <p:sldId id="269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70" autoAdjust="0"/>
    <p:restoredTop sz="94937" autoAdjust="0"/>
  </p:normalViewPr>
  <p:slideViewPr>
    <p:cSldViewPr snapToGrid="0">
      <p:cViewPr>
        <p:scale>
          <a:sx n="66" d="100"/>
          <a:sy n="66" d="100"/>
        </p:scale>
        <p:origin x="-12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27F67-3A50-4297-B8B6-693DA88AA5E4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8DB0D-707A-4B4F-9F6C-74B60B20FB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65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x-none" smtClean="0"/>
              <a:t>Lectia 21</a:t>
            </a: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8DB0D-707A-4B4F-9F6C-74B60B20FB9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452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20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76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19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35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16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97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4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47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8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06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58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34564" y="422567"/>
            <a:ext cx="11633703" cy="1426913"/>
          </a:xfrm>
        </p:spPr>
        <p:txBody>
          <a:bodyPr anchor="t">
            <a:normAutofit fontScale="90000"/>
          </a:bodyPr>
          <a:lstStyle/>
          <a:p>
            <a:r>
              <a:rPr lang="x-non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REȚELE DE CALCULATOARE</a:t>
            </a:r>
            <a:br>
              <a:rPr lang="x-non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x-none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MO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x-none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x-none" sz="40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Nivelul Aplicație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06305" y="6047715"/>
            <a:ext cx="9144000" cy="495678"/>
          </a:xfrm>
        </p:spPr>
        <p:txBody>
          <a:bodyPr/>
          <a:lstStyle/>
          <a:p>
            <a:r>
              <a:rPr lang="x-none" dirty="0" smtClean="0"/>
              <a:t>Conf. Univ. Dr. Crețu Vasilii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66662" y="3302529"/>
            <a:ext cx="10429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 smtClean="0"/>
              <a:t>Scopul Lecției: </a:t>
            </a:r>
            <a:r>
              <a:rPr lang="en-US" b="1" dirty="0" smtClean="0"/>
              <a:t>De a face </a:t>
            </a:r>
            <a:r>
              <a:rPr lang="en-US" b="1" dirty="0" err="1" smtClean="0"/>
              <a:t>cunoștință</a:t>
            </a:r>
            <a:r>
              <a:rPr lang="en-US" b="1" dirty="0" smtClean="0"/>
              <a:t> </a:t>
            </a:r>
            <a:r>
              <a:rPr lang="en-US" b="1" smtClean="0"/>
              <a:t>cu</a:t>
            </a:r>
            <a:r>
              <a:rPr lang="x-none" b="1" smtClean="0"/>
              <a:t> </a:t>
            </a:r>
            <a:r>
              <a:rPr lang="ro-MO" b="1" smtClean="0"/>
              <a:t>protocoalele de bază a nivelului Aplicație. De a înțelege funcțiile nivelului Aplicație.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76471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smtClean="0"/>
              <a:t>Protocoalele nivelului aplica</a:t>
            </a:r>
            <a:r>
              <a:rPr lang="ro-MO" b="1" smtClean="0"/>
              <a:t>ție</a:t>
            </a:r>
            <a:r>
              <a:rPr lang="ro-RO" b="1" smtClean="0"/>
              <a:t>. Protocolul HTTP. Protocolul TELNET. Protocolul FTP. Protocolul SMTP. Protocolul DNS. Protocolul DHCP. Protocolul SNMP </a:t>
            </a:r>
            <a:endParaRPr lang="en-US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34563" y="4247437"/>
            <a:ext cx="1023494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/>
              <a:t>Studentul trebuie </a:t>
            </a:r>
            <a:r>
              <a:rPr lang="ro-RO" b="1" i="1" dirty="0"/>
              <a:t>să cunoască:</a:t>
            </a:r>
            <a:endParaRPr lang="ro-RO" b="1" dirty="0"/>
          </a:p>
          <a:p>
            <a:r>
              <a:rPr lang="ro-RO" b="1" i="1" dirty="0"/>
              <a:t>§ </a:t>
            </a:r>
            <a:r>
              <a:rPr lang="ro-RO" b="1" i="1"/>
              <a:t> </a:t>
            </a:r>
            <a:r>
              <a:rPr lang="ro-RO" b="1" i="1" smtClean="0"/>
              <a:t>Protocoalele de bază a nivelului Aplicație</a:t>
            </a:r>
            <a:endParaRPr lang="ro-RO" b="1" dirty="0"/>
          </a:p>
          <a:p>
            <a:r>
              <a:rPr lang="ro-RO" b="1" i="1" dirty="0"/>
              <a:t>§ </a:t>
            </a:r>
            <a:r>
              <a:rPr lang="ro-RO" b="1" i="1"/>
              <a:t> </a:t>
            </a:r>
            <a:r>
              <a:rPr lang="ro-RO" b="1" i="1" smtClean="0"/>
              <a:t>Protocolul HTTP utilizarea </a:t>
            </a:r>
            <a:endParaRPr lang="ro-RO" b="1" dirty="0"/>
          </a:p>
          <a:p>
            <a:r>
              <a:rPr lang="ro-RO" b="1" i="1" dirty="0"/>
              <a:t>§ </a:t>
            </a:r>
            <a:r>
              <a:rPr lang="ro-RO" b="1" i="1"/>
              <a:t> </a:t>
            </a:r>
            <a:r>
              <a:rPr lang="ro-RO" b="1" i="1" smtClean="0"/>
              <a:t>Protocolul FTP utilizarea</a:t>
            </a:r>
            <a:endParaRPr lang="ro-RO" b="1" i="1" dirty="0" smtClean="0"/>
          </a:p>
          <a:p>
            <a:r>
              <a:rPr lang="ro-RO" b="1" i="1" dirty="0"/>
              <a:t>§ </a:t>
            </a:r>
            <a:r>
              <a:rPr lang="ro-RO" b="1" i="1"/>
              <a:t> </a:t>
            </a:r>
            <a:r>
              <a:rPr lang="ro-RO" b="1" i="1" smtClean="0"/>
              <a:t>Protocolul SMTP și DNS funcțiile și utilizarea</a:t>
            </a:r>
            <a:endParaRPr lang="ro-RO" b="1" dirty="0"/>
          </a:p>
        </p:txBody>
      </p:sp>
    </p:spTree>
    <p:extLst>
      <p:ext uri="{BB962C8B-B14F-4D97-AF65-F5344CB8AC3E}">
        <p14:creationId xmlns:p14="http://schemas.microsoft.com/office/powerpoint/2010/main" val="3391795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76225" y="232023"/>
            <a:ext cx="11535561" cy="651461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500" b="1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Принцип работы этого протокола следующий: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5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Связь между клиентом/передатчиком и сервером/приемником осуществляется посредством текстов ASCII. Сначала клиент устанавливает соединение с сервером и ждет, пока сервер ответит сообщением «220 </a:t>
            </a:r>
            <a:r>
              <a:rPr kumimoji="0" lang="ru-RU" altLang="ru-RU" sz="25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Service</a:t>
            </a:r>
            <a:r>
              <a:rPr kumimoji="0" lang="ru-RU" altLang="ru-RU" sz="25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ru-RU" altLang="ru-RU" sz="25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Ready</a:t>
            </a:r>
            <a:r>
              <a:rPr kumimoji="0" lang="ru-RU" altLang="ru-RU" sz="25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». Если сервер перегружен, он может задерживаться в отправке ответа;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5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Получив сообщение с кодом 220, клиент отправляет команду HELO с указанием своей личности;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5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После установления связи клиент может отправить одно или несколько сообщений (через команду MAIL), разорвать соединение или воспользоваться некоторыми услугами, такими как проверка адресов электронной почты;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5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Сервер должен после каждой команды отвечать, указывая, принята ли она, следует ли ждать команд, нет ли ошибок при написании этих команд;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5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Когда сообщение отправляется нескольким получателям, протокол SMTP стремится отправить данные из сообщения только один раз всем получателям, принадлежащим к одной и той же системе назначения.</a:t>
            </a:r>
            <a:r>
              <a:rPr kumimoji="0" lang="ru-RU" alt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88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3"/>
          <a:srcRect l="3329" t="2076" r="1773" b="13226"/>
          <a:stretch/>
        </p:blipFill>
        <p:spPr bwMode="auto">
          <a:xfrm>
            <a:off x="2302962" y="322716"/>
            <a:ext cx="7812587" cy="599024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4055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5054"/>
          </a:xfrm>
        </p:spPr>
        <p:txBody>
          <a:bodyPr>
            <a:normAutofit fontScale="90000"/>
          </a:bodyPr>
          <a:lstStyle/>
          <a:p>
            <a:r>
              <a:rPr lang="x-none" b="1" u="sng" dirty="0" smtClean="0"/>
              <a:t>Протокол</a:t>
            </a:r>
            <a:r>
              <a:rPr lang="en-US" b="1" u="sng" dirty="0" smtClean="0"/>
              <a:t> </a:t>
            </a:r>
            <a:r>
              <a:rPr lang="en-US" b="1" u="sng" dirty="0"/>
              <a:t>DNS </a:t>
            </a:r>
            <a:endParaRPr lang="en-US" u="sng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1350861"/>
            <a:ext cx="12192000" cy="514500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DNS (служба доменных имен) — это буквальный интернет-протокол в числовых интернет-адресах, адресах, используемых компьютером для поиска принимающего компьютера.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x-none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       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Характеристики системы имен (DNS):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использует иерархическую структуру;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делегирует полномочия по именам;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x-none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       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Домены верхнего уровня делятся на две категории: </a:t>
            </a:r>
            <a:endParaRPr kumimoji="0" lang="x-none" altLang="ru-RU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универсальный (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com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edu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gov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mil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net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org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); </a:t>
            </a:r>
            <a:endParaRPr kumimoji="0" lang="x-none" altLang="ru-RU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страны (включите одну запись для каждой страны, например, для румынского языка -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ro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).</a:t>
            </a:r>
            <a:endParaRPr kumimoji="0" lang="x-none" altLang="ru-RU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распределена база данных с IP-именами и адресами.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Domain_Name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— указывает домен, к которому применяется регистрация.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Life_time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— выражает в секундах, насколько стабильна запись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который переводит адреса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61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90450" y="4285673"/>
            <a:ext cx="10966087" cy="24705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03486"/>
            <a:ext cx="12192000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7868" y="265125"/>
            <a:ext cx="12124132" cy="625300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Тип - указывает типы записи.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К Запись A сохраняет IP-адрес главного компьютера.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MX указывает имя хост-компьютера, для которого готов принимать электронную почту. указанное поле.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NS указывает серверы имен.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К Записи CNAME позволяют создавать псевдонимы.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Тип PTR относится, как и CNAME, к другому имени.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x-none" altLang="ru-RU" sz="2400" dirty="0" smtClean="0">
                <a:solidFill>
                  <a:srgbClr val="202124"/>
                </a:solidFill>
                <a:latin typeface="inherit"/>
              </a:rPr>
              <a:t>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Значение — может быть числом, доменным именем или кодом ASCII.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Компоненты DNS следующие: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DNS-сервер — это станция, на которой запущена программа DNS-сервера.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с рекурсивным разрешением.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с итеративным разрешением.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x-none" altLang="ru-RU" sz="24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x-none" altLang="ru-RU" sz="2400" dirty="0" smtClean="0">
                <a:solidFill>
                  <a:srgbClr val="202124"/>
                </a:solidFill>
                <a:latin typeface="inherit"/>
              </a:rPr>
              <a:t> 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Зона DNS представляет собой непрерывный раздел пространства имен.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К первичный - раздел, где можно делать обновления;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К вторичная - копия основной области.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59983" y="435154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Serverele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DNS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stochează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informaţii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despre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o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porţiune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din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structura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ierarhică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spaţiului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nume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rezolvă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interogări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rezoluţie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nume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pentru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clienţii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DNS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1829" t="16696" r="20987" b="3136"/>
          <a:stretch/>
        </p:blipFill>
        <p:spPr bwMode="auto">
          <a:xfrm>
            <a:off x="8288457" y="1337412"/>
            <a:ext cx="4126502" cy="146604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8055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thumb/c/cb/DNS-names-ru.svg/1920px-DNS-names-ru.svg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866" y="271849"/>
            <a:ext cx="9790122" cy="5435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401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22250" y="771231"/>
            <a:ext cx="11740364" cy="557589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                 </a:t>
            </a:r>
            <a:r>
              <a:rPr kumimoji="0" lang="x-none" altLang="ru-RU" sz="3200" b="1" i="0" u="sng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Протокол </a:t>
            </a:r>
            <a:r>
              <a:rPr kumimoji="0" lang="ru-RU" altLang="ru-RU" sz="3200" b="1" i="0" u="sng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DHCP</a:t>
            </a:r>
            <a:endParaRPr kumimoji="0" lang="x-none" altLang="ru-RU" sz="3200" b="1" i="0" u="sng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Протокол динамической конфигурации хоста (DHCP) предназначен для того, чтобы позволить компьютерам в сети автоматически получать IP-адрес через запрос к DHCP-серверу.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ru-RU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ru-RU" sz="32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            </a:t>
            </a:r>
            <a:r>
              <a:rPr kumimoji="0" lang="x-none" altLang="ru-RU" sz="3200" b="1" i="0" u="sng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Протокол </a:t>
            </a:r>
            <a:r>
              <a:rPr kumimoji="0" lang="ru-RU" altLang="ru-RU" sz="3200" b="1" i="0" u="sng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SNMP</a:t>
            </a:r>
            <a:endParaRPr kumimoji="0" lang="x-none" altLang="ru-RU" sz="3200" b="1" i="0" u="sng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Простой протокол управления сетью (SNMP) — позволяет сетевым администраторам управлять производительностью сети, выявлять и решать возникающие проблемы, а также планировать дальнейшее развитие сети. </a:t>
            </a: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x-none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          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SNMP состоит из трех основных компонентов: </a:t>
            </a:r>
            <a:endParaRPr kumimoji="0" lang="x-none" altLang="ru-RU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Станция управления сетью — может быть любой из сетевых компьютеров, на которых работают программы управления; </a:t>
            </a:r>
            <a:endParaRPr kumimoji="0" lang="x-none" altLang="ru-RU" sz="18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Агентства - управляемые устройства; </a:t>
            </a:r>
            <a:endParaRPr kumimoji="0" lang="x-none" altLang="ru-RU" sz="18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Информационная база управления - совокупность иерархически организованных данных, обеспечивающих диалог между станцией управления и агентами.</a:t>
            </a:r>
            <a:r>
              <a:rPr kumimoji="0" lang="ru-RU" altLang="ru-RU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01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481" y="0"/>
            <a:ext cx="10707461" cy="6786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4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SO OSI and TCP/IP Model Comparison OSI Model ( Open System... | Osi model,  Osi layer, Computer networ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9614"/>
            <a:ext cx="12192000" cy="6397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721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3338"/>
          </a:xfrm>
        </p:spPr>
        <p:txBody>
          <a:bodyPr>
            <a:noAutofit/>
          </a:bodyPr>
          <a:lstStyle/>
          <a:p>
            <a:r>
              <a:rPr lang="en-US" sz="3600" b="1" dirty="0"/>
              <a:t>NIVELUL APLICAŢIE</a:t>
            </a:r>
            <a:br>
              <a:rPr lang="en-US" sz="3600" b="1" dirty="0"/>
            </a:br>
            <a:endParaRPr lang="en-US" sz="3600" b="1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b="12128"/>
          <a:stretch/>
        </p:blipFill>
        <p:spPr bwMode="auto">
          <a:xfrm>
            <a:off x="1053766" y="841169"/>
            <a:ext cx="10117430" cy="512649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4891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087582" y="342143"/>
            <a:ext cx="3859198" cy="34369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x-none" altLang="ru-RU" sz="2400" b="1" u="sng" dirty="0" smtClean="0">
                <a:solidFill>
                  <a:srgbClr val="202124"/>
                </a:solidFill>
                <a:latin typeface="inherit"/>
              </a:rPr>
              <a:t>У</a:t>
            </a:r>
            <a:r>
              <a:rPr kumimoji="0" lang="ru-RU" altLang="ru-RU" sz="2400" b="1" i="0" u="sng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РОВЕНЬ ПРИМЕНЕНИЯ</a:t>
            </a:r>
            <a:r>
              <a:rPr kumimoji="0" lang="ru-RU" alt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2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12437" y="777452"/>
            <a:ext cx="11767127" cy="191335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Уровень при</a:t>
            </a:r>
            <a:r>
              <a:rPr kumimoji="0" lang="x-none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менения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идентифицирует и устанавливает доступность партнера по связи, синхронизирует приложения друг с другом и устанавливает процедуры контроля целостности данных и ошибок. Он также определяет, достаточно ли ресурсов для поддержки связи между партнерами. Он обрабатывает протоколы высокого уровня, кодирует и контролирует диалоги, упаковывает данные и отправляет их на следующие уровни.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06218" y="2782421"/>
            <a:ext cx="11979563" cy="385234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HTTP (протокол передачи гипертекста) — веб-приложения (презентации, базы данных и т. д.); </a:t>
            </a:r>
            <a:endParaRPr kumimoji="0" lang="x-none" altLang="ru-RU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Telnet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- виртуальный терминал; </a:t>
            </a:r>
            <a:endParaRPr kumimoji="0" lang="x-none" altLang="ru-RU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FTP (протокол передачи файлов) - передача файлов; </a:t>
            </a:r>
            <a:endParaRPr kumimoji="0" lang="x-none" altLang="ru-RU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SMTP (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Simple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Mail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Transfer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 — стандарт для отправки электронной почты; </a:t>
            </a:r>
            <a:endParaRPr kumimoji="0" lang="x-none" altLang="ru-RU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IMAP (протокол доступа к сообщениям в Интернете) и POP (протокол почтового отделения) — протоколы, используемые локальными почтовыми клиентами для получения электронной почты с почтовых серверов; </a:t>
            </a:r>
            <a:endParaRPr kumimoji="0" lang="x-none" altLang="ru-RU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DNS (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Domain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Name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System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 — перевод имен в IP-адреса; </a:t>
            </a:r>
            <a:endParaRPr kumimoji="0" lang="x-none" altLang="ru-RU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DHCP (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Dynamic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Host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Configuration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 — динамическое назначение IP-адресов сетевому оборудованию; </a:t>
            </a:r>
            <a:endParaRPr kumimoji="0" lang="x-none" altLang="ru-RU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SNMP (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Simple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Network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Management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 — администрирование и мониторинг; </a:t>
            </a:r>
            <a:endParaRPr kumimoji="0" lang="x-none" altLang="ru-RU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SSH (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Secure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ru-RU" altLang="ru-RU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Shell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 — безопасная передача данных;</a:t>
            </a: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84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317421" cy="597401"/>
          </a:xfrm>
        </p:spPr>
        <p:txBody>
          <a:bodyPr>
            <a:normAutofit/>
          </a:bodyPr>
          <a:lstStyle/>
          <a:p>
            <a:r>
              <a:rPr lang="ru-RU" sz="3600" b="1" u="sng" dirty="0" smtClean="0"/>
              <a:t>Протокол</a:t>
            </a:r>
            <a:r>
              <a:rPr lang="en-US" sz="3600" b="1" u="sng" dirty="0" smtClean="0"/>
              <a:t> HTTP</a:t>
            </a:r>
            <a:endParaRPr lang="en-US" sz="3600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7060" y="3919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>
                <a:solidFill>
                  <a:srgbClr val="212529"/>
                </a:solidFill>
                <a:latin typeface="Times New Roman" pitchFamily="18" charset="0"/>
                <a:cs typeface="Times New Roman" pitchFamily="18" charset="0"/>
              </a:rPr>
              <a:t>URI = http://handynotes.ru/2009/09/uri-url-urn.html</a:t>
            </a:r>
            <a:r>
              <a:rPr lang="it-IT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dirty="0">
                <a:latin typeface="Times New Roman" pitchFamily="18" charset="0"/>
                <a:cs typeface="Times New Roman" pitchFamily="18" charset="0"/>
              </a:rPr>
            </a:br>
            <a:r>
              <a:rPr lang="it-IT" dirty="0">
                <a:solidFill>
                  <a:srgbClr val="212529"/>
                </a:solidFill>
                <a:latin typeface="Times New Roman" pitchFamily="18" charset="0"/>
                <a:cs typeface="Times New Roman" pitchFamily="18" charset="0"/>
              </a:rPr>
              <a:t>URL = http://handynotes.ru</a:t>
            </a:r>
            <a:r>
              <a:rPr lang="it-IT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dirty="0">
                <a:latin typeface="Times New Roman" pitchFamily="18" charset="0"/>
                <a:cs typeface="Times New Roman" pitchFamily="18" charset="0"/>
              </a:rPr>
            </a:br>
            <a:r>
              <a:rPr lang="it-IT" dirty="0">
                <a:solidFill>
                  <a:srgbClr val="212529"/>
                </a:solidFill>
                <a:latin typeface="Times New Roman" pitchFamily="18" charset="0"/>
                <a:cs typeface="Times New Roman" pitchFamily="18" charset="0"/>
              </a:rPr>
              <a:t>URN = /2009/09/uri-url-urn.html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1343662"/>
            <a:ext cx="12192000" cy="5514338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Это протокол, используемый для передачи информации между веб-браузером (браузером) и веб-сервером, являющийся текстовым (гипертекстовым) протоколом. HTML (язык гипертекстовой разметки)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               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Режим работы: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HTTP-сервер ожидает на 80-м порту запросов от клиентов (браузер/браузер), которые на самом деле являются адресами искомых документов;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Клиент получает текстовый документ и если находит в нем ссылки на изображения и хочет их, то и просит. Таким образом, передача гипертекстовой страницы фактически состоит из одного или нескольких сеансов передачи информации на HTTP-сервер и с него.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Получив информацию, браузер сам решает, в каком формате она будет отображаться. Приложения, использующие этот протокол, должны иметь возможность делать запросы и/или получать ответы (модель клиент-сервер). Клиент запрашивает доступ к ресурсу, а сервер отвечает статусной строкой (содержащей в том числе код успеха или ошибки и, в первом случае, необходимые данные).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       Должна быть возможность ссылаться на ресурс правильно и недвусмысленно.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Общий термин URI — унифицированный идентификатор ресурса используется для обозначения Интернет-ресурса. Общий термин URL — универсальный указатель ресурсов используется для обозначения адреса.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Если упоминается имя, используется общий термин URN — универсальное имя ресурса.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89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595"/>
            <a:ext cx="10515600" cy="753812"/>
          </a:xfrm>
        </p:spPr>
        <p:txBody>
          <a:bodyPr/>
          <a:lstStyle/>
          <a:p>
            <a:r>
              <a:rPr lang="ru-RU" b="1" u="sng" dirty="0" smtClean="0"/>
              <a:t>Протокол</a:t>
            </a:r>
            <a:r>
              <a:rPr lang="en-US" b="1" u="sng" dirty="0" smtClean="0"/>
              <a:t> TELNET</a:t>
            </a:r>
            <a:endParaRPr lang="en-US" u="sng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-1" y="1199398"/>
            <a:ext cx="12192001" cy="514500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Telnet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— это приложение, предназначенное для удаленного доступа, управления и устранения неполадок компьютеров и сетевых устройств. Этот протокол позволяет пользователю подключаться к удаленной системе и взаимодействовать с ней через интерфейс.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400" dirty="0">
              <a:solidFill>
                <a:srgbClr val="202124"/>
              </a:solidFill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400" dirty="0">
                <a:solidFill>
                  <a:srgbClr val="202124"/>
                </a:solidFill>
                <a:latin typeface="inherit"/>
              </a:rPr>
              <a:t> </a:t>
            </a:r>
            <a:r>
              <a:rPr lang="ru-RU" altLang="ru-RU" sz="2400" dirty="0" smtClean="0">
                <a:solidFill>
                  <a:srgbClr val="202124"/>
                </a:solidFill>
                <a:latin typeface="inherit"/>
              </a:rPr>
              <a:t> 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Для получения доступа необходимо иметь: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Сервер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Telnet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— устанавливается администратором сети на компьютер, который становится сервером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Telnet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Через сервер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Telnet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системный администратор создает учетные записи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Telnet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(имя пользователя и пароль) и определяет, в какой области клиент может подключаться и что он может делать в этой области;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Клиент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Telnet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- устанавливается на другом компьютере, который становится клиентом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Telnet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Программное обеспечение клиента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Telnet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открывает канал связи с сервером и подключается к серверному компьютеру.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76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3178629" cy="657559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>Протокол</a:t>
            </a:r>
            <a:r>
              <a:rPr lang="en-US" b="1" u="sng" dirty="0" smtClean="0"/>
              <a:t> FTP</a:t>
            </a:r>
            <a:endParaRPr lang="en-US" u="sng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1062000"/>
            <a:ext cx="12192000" cy="5391228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Протокол передачи файлов (FTP) — это протокол, предоставляющий средства для передачи файлов на компьютер в сети или с него.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3200" dirty="0">
              <a:solidFill>
                <a:srgbClr val="202124"/>
              </a:solidFill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  Трансфер может быть двух видов: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dirty="0"/>
              <a:t>Upload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- файлы передаются с локального компьютера на удаленный;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dirty="0" err="1" smtClean="0"/>
              <a:t>Downlod</a:t>
            </a:r>
            <a:r>
              <a:rPr lang="ru-RU" sz="3200" dirty="0" smtClean="0"/>
              <a:t>-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переносятся с удаленного компьютера на локальный;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FTP не требует шифрования файлов перед их загрузкой, как в случае файлов электронной почты или групп новостей.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54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70707"/>
            <a:ext cx="12192000" cy="686855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    Для передачи файлов необходимо иметь: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FTP-сервер — устанавливается сетевым администратором на компьютер, который становится FTP-сервером.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FTP-клиент, который устанавливается на другом компьютере и становится FTP-клиентом.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 Последовательность, в которой происходит передача, имеет следующую последовательность шагов: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Просьба указать компьютер, с которым вы хотите обмениваться файлами;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Запуск FTP-приложения (программы) и подключение к удаленному компьютеру;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Ввод пользователем (после авторизации) имени пользователя (логина) и пароля;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После того, как удаленная система примет имя пользователя и пароль, пользователь может начать передачу файлов;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4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0474"/>
            <a:ext cx="12192000" cy="667752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461986"/>
            <a:ext cx="12192000" cy="611450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FTP используется, когда: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загрузка файлов сайта на веб-хост в первый раз;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замена файла или изображения;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загружает файлы с другого компьютера на свой компьютер; другому человеку разрешено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загружать файл с определенного сайта;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ru-RU" altLang="ru-RU" sz="19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        В общем, при инициировании FTP-передачи следует учитывать следующее: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 Тип файла — указывает, как данные, содержащиеся в файле, будут представлены в сетевом формате: 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файлы ASCII — компьютер, передающий файл, преобразует его из локального текстового формата в формат ASCII; 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файлы EBCDIC — аналогичны ASCII; 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бинарные файлы — файл передается точно так же, как он хранится на исходном компьютере и сохраняется таким же образом на целевом компьютере; 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локальные файлы — используются в средах, где отправитель указывает количество бит/байтов;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Управление форматом — относится к текстовым файлам, которые передаются непосредственно на принтер.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Структура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Путь передачи - который может быть: 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Поток — файл передается последовательностью байтов; 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Блок - файл передается блок за блоком, каждый с заголовком; 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Сжатый — использует схему для сжатия идентичных последовательностей байтов.</a:t>
            </a:r>
            <a:r>
              <a:rPr kumimoji="0" lang="ru-RU" altLang="ru-RU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48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09432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>Протокол</a:t>
            </a:r>
            <a:r>
              <a:rPr lang="en-US" b="1" u="sng" dirty="0" smtClean="0"/>
              <a:t> </a:t>
            </a:r>
            <a:r>
              <a:rPr lang="en-US" b="1" u="sng" dirty="0"/>
              <a:t>SMTP</a:t>
            </a:r>
            <a:endParaRPr lang="en-US" u="sng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976632"/>
            <a:ext cx="12192000" cy="5514338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Электронная почта работает на основе протоколов связи.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</a:rPr>
              <a:t>Simple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</a:rPr>
              <a:t>Mail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</a:rPr>
              <a:t>Transport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</a:rPr>
              <a:t>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</a:rPr>
              <a:t>Protocol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</a:rPr>
              <a:t> (SMTP)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— Простой транспортный протокол электронной почты — предоставляет услуги обмена сообщениями TCP/IP и поддерживает большинство программ электронной почты в Интернете.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Чтобы клиент электронной почты получил сообщение от сервера, который специализируется на этих типах служб, он использует либо протокол почтового отделения (POP), либо POP3, либо протокол доступа к сообщениям в Интернете (IMAP).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        Замечено, что: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Протокол SMTP используется для отправки электронной почты от отправителя на серверы, а также для их отправки между промежуточными серверами (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Send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и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Forward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e-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mail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);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Протокол POP используется для доставки (приема) с последнего сервера на клиентский компьютер (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Deliver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e-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mail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);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61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12825</TotalTime>
  <Words>1554</Words>
  <Application>Microsoft Office PowerPoint</Application>
  <PresentationFormat>Произвольный</PresentationFormat>
  <Paragraphs>127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REȚELE DE CALCULATOARE T.3 –Nivelul Aplicație    </vt:lpstr>
      <vt:lpstr>NIVELUL APLICAŢIE </vt:lpstr>
      <vt:lpstr>УРОВЕНЬ ПРИМЕНЕНИЯ </vt:lpstr>
      <vt:lpstr>Протокол HTTP</vt:lpstr>
      <vt:lpstr>Протокол TELNET</vt:lpstr>
      <vt:lpstr>Протокол FTP</vt:lpstr>
      <vt:lpstr>Презентация PowerPoint</vt:lpstr>
      <vt:lpstr>Презентация PowerPoint</vt:lpstr>
      <vt:lpstr>Протокол SMTP</vt:lpstr>
      <vt:lpstr>Презентация PowerPoint</vt:lpstr>
      <vt:lpstr>Презентация PowerPoint</vt:lpstr>
      <vt:lpstr>Протокол DNS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Circuite și Dispozitive Electronice  L.1 – Introducere</dc:title>
  <dc:creator>Пользователь Windows</dc:creator>
  <cp:lastModifiedBy>Asus</cp:lastModifiedBy>
  <cp:revision>565</cp:revision>
  <dcterms:created xsi:type="dcterms:W3CDTF">2020-08-28T11:28:42Z</dcterms:created>
  <dcterms:modified xsi:type="dcterms:W3CDTF">2022-05-01T11:13:32Z</dcterms:modified>
</cp:coreProperties>
</file>