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5253" autoAdjust="0"/>
  </p:normalViewPr>
  <p:slideViewPr>
    <p:cSldViewPr snapToGrid="0">
      <p:cViewPr varScale="1">
        <p:scale>
          <a:sx n="94" d="100"/>
          <a:sy n="94" d="100"/>
        </p:scale>
        <p:origin x="514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01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280656"/>
            <a:ext cx="12068268" cy="3648547"/>
          </a:xfrm>
        </p:spPr>
        <p:txBody>
          <a:bodyPr anchor="t">
            <a:norm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Bazele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microelectronicii</a:t>
            </a:r>
            <a:b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x-none" sz="320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Pelicule în tehnologia microelectronicii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60832" y="1643264"/>
            <a:ext cx="10429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b="1" dirty="0"/>
              <a:t>Scopul </a:t>
            </a:r>
            <a:r>
              <a:rPr lang="x-none" b="1"/>
              <a:t>Lecției:</a:t>
            </a:r>
            <a:endParaRPr lang="ro-RO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8024" y="2631395"/>
            <a:ext cx="11930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</a:t>
            </a:r>
            <a:r>
              <a:rPr lang="ro-RO" b="1" i="1"/>
              <a:t>cunoască: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898" y="149184"/>
            <a:ext cx="108328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>
                <a:latin typeface="+mj-lt"/>
              </a:rPr>
              <a:t>Creşterea peliculelor subţiri de SiO2 prin oxidarea termică a Si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898" y="760831"/>
            <a:ext cx="117173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O" sz="200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n CI pe scară mare grosimea peliculei de SiO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 este mai mică decât 500Å (100 de</a:t>
            </a:r>
            <a:r>
              <a:rPr lang="ro-MO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straturi moleculare de SiO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). Aceste pelicule se caracterizează printr-o tensiune de</a:t>
            </a:r>
            <a:r>
              <a:rPr lang="ro-MO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străpungere E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 SiO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 (peliculă groasă)=10</a:t>
            </a:r>
            <a:r>
              <a:rPr lang="vi-VN" sz="2000" baseline="300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V/cm şi E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 SiO</a:t>
            </a:r>
            <a:r>
              <a:rPr 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 (peliculă subţire-</a:t>
            </a:r>
            <a:r>
              <a:rPr lang="ro-MO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500Å)=5*10</a:t>
            </a:r>
            <a:r>
              <a:rPr lang="vi-VN" sz="2000" baseline="3000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V/cm. </a:t>
            </a:r>
            <a:endParaRPr lang="ro-MO" sz="2000">
              <a:latin typeface="Times New Roman" pitchFamily="18" charset="0"/>
              <a:cs typeface="Times New Roman" pitchFamily="18" charset="0"/>
            </a:endParaRPr>
          </a:p>
          <a:p>
            <a:endParaRPr lang="ro-MO" sz="200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>
                <a:latin typeface="Times New Roman" pitchFamily="18" charset="0"/>
                <a:cs typeface="Times New Roman" pitchFamily="18" charset="0"/>
              </a:rPr>
              <a:t>S-a observat din analiza cinetică că grosimea peliculei de SiO</a:t>
            </a:r>
            <a:r>
              <a:rPr lang="pt-BR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 depinde liniar de</a:t>
            </a:r>
            <a:r>
              <a:rPr lang="ro-MO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timp: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14" y="2448259"/>
            <a:ext cx="3024975" cy="759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946752" y="2649112"/>
            <a:ext cx="7245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constantă care în cazul creşterii peliculei la</a:t>
            </a:r>
            <a:r>
              <a:rPr lang="ro-MO"/>
              <a:t> </a:t>
            </a:r>
            <a:r>
              <a:rPr lang="vi-VN"/>
              <a:t>nivel de 500Å, aceasta trebuie înmulţită cu 10, rezultă deci că viteza de creştere a</a:t>
            </a:r>
            <a:r>
              <a:rPr lang="ro-MO"/>
              <a:t> </a:t>
            </a:r>
            <a:r>
              <a:rPr lang="vi-VN"/>
              <a:t>peliculei subţiri este mult mai mare ca la cele groase.</a:t>
            </a:r>
            <a:endParaRPr lang="en-US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469" y="2536306"/>
            <a:ext cx="814242" cy="58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54898" y="3728884"/>
            <a:ext cx="118822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Cu cât timpul este mai mare, cu atât grosimea peliculei este mai precisă, calitatea</a:t>
            </a:r>
            <a:r>
              <a:rPr lang="ro-MO"/>
              <a:t> </a:t>
            </a:r>
            <a:r>
              <a:rPr lang="vi-VN"/>
              <a:t>este mai bună dacă aceasta este oxidată în oxigen uscat şi la temperaturi minime posibile.</a:t>
            </a:r>
            <a:r>
              <a:rPr lang="ro-MO"/>
              <a:t> </a:t>
            </a:r>
            <a:r>
              <a:rPr lang="vi-VN"/>
              <a:t>Se doreşte ca timpul de oxidare să fie cât mai lung pt. a putea controla bine grosimea (se</a:t>
            </a:r>
            <a:r>
              <a:rPr lang="ro-MO"/>
              <a:t> </a:t>
            </a:r>
            <a:r>
              <a:rPr lang="vi-VN"/>
              <a:t>vor folosi 400 – 450ºC). </a:t>
            </a:r>
            <a:endParaRPr lang="en-US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076" y="4648200"/>
            <a:ext cx="54483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033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5518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S-a constatat că oxidarea uscată nu este bună în cazul obţinerii de pelicule de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500Å. Aceste pelicule conţin ioni de Na</a:t>
            </a:r>
            <a:r>
              <a:rPr lang="vi-VN" sz="2000" baseline="30000">
                <a:latin typeface="+mj-lt"/>
              </a:rPr>
              <a:t>+</a:t>
            </a:r>
            <a:r>
              <a:rPr lang="vi-VN" sz="2000">
                <a:latin typeface="+mj-lt"/>
              </a:rPr>
              <a:t> (ioni sateliţi). </a:t>
            </a:r>
            <a:endParaRPr lang="en-US" sz="200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849" y="1036236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Dacă la G punem 1V la 500Å ⇒câmpul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373" y="1074588"/>
            <a:ext cx="4291337" cy="769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2710" y="1134549"/>
            <a:ext cx="2360613" cy="44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9856" y="1843790"/>
            <a:ext cx="119721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Ionii de Na în câmpul electric polarizează dielectricul. Noi trbuie să punem la G un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potenţial pozitiv ca să iasă negativ sub G. Dar dacă ionii polarizează, rezultă că câmpul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neutralizează câmpul electric format de electroni şi atunci ar fi ca şi cum nu s-ar fi aplicat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nici un potenţial (ionii se vor orienta după câmp şi vor anula câmpul elctric format de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elctroni). Noi trebuie să scăpăm însă de aceşti ioni de Na din pelicula subţire (apăreau şi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în pelicula groasă dar nu deranjau), şi putem proceda în felul următor. </a:t>
            </a:r>
            <a:endParaRPr lang="ro-MO"/>
          </a:p>
          <a:p>
            <a:r>
              <a:rPr lang="vi-VN" sz="2000">
                <a:latin typeface="+mj-lt"/>
              </a:rPr>
              <a:t>Soluţie: în procesul de oxidare termică a Si, în oxigenul uscat se adaugă vapori de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acid clorhidric (HCl): </a:t>
            </a:r>
            <a:endParaRPr lang="en-US" sz="2000">
              <a:latin typeface="+mj-lt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55" y="3782782"/>
            <a:ext cx="3242284" cy="519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947172" y="3782782"/>
            <a:ext cx="82448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- se obţine molecula de sare de bucătărie care este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neutră în câmpul electric. </a:t>
            </a:r>
            <a:endParaRPr lang="en-US" sz="200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9927" y="4444186"/>
            <a:ext cx="118822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Pt. a obţine pelicule subţiri sub 500Å, este necesar de oxidat Si la temperaturi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joase, în atmosferă de oxigen uscat cu adausul vaporilor de HCl.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6560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918" y="6283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Stratul îngropat în tranzistor: 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18" y="462941"/>
            <a:ext cx="3528298" cy="1425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258" y="794850"/>
            <a:ext cx="7014698" cy="1093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4918" y="2136339"/>
            <a:ext cx="120670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Neajunsul principal a oxidării termice a Si (pt. a obţine o peliculă de 1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 grosime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trebuie să avem la oxidare temperaturi mari) este temperatura mare care face ca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abrupteţea joncţiunilor să se piardă în urma redifuziilor impurităţilor dintr-o regiune în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alta.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S-a pus problema obţinerii de pelicule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. </a:t>
            </a:r>
            <a:endParaRPr lang="en-US" sz="200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4918" y="3479393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Depunerea peliculelor de SiO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477" y="3911319"/>
            <a:ext cx="121025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Această metodă dă posibilitatea de micşorare a temperaturii de depunere a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peliculei, şi asfel pelicula poate fi depusă pe orice suport. Dar calitatea peliculei nu este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însă la fel de bună ca la oxidarea termică.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Pt. a depune pelicule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se foloseşte aşa numita metoda pirolizei, care se mai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numeşte şi descompunerea termică a unei substanţe care conţine molecula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În tehnologia microelectronicii se foloseşte ca substanţă iniţială (din grupa</a:t>
            </a:r>
            <a:r>
              <a:rPr lang="ro-MO" sz="2000">
                <a:latin typeface="+mj-lt"/>
              </a:rPr>
              <a:t> </a:t>
            </a:r>
            <a:r>
              <a:rPr lang="vi-VN" sz="2000" i="1">
                <a:latin typeface="+mj-lt"/>
              </a:rPr>
              <a:t>alcooxisilane</a:t>
            </a:r>
            <a:r>
              <a:rPr lang="vi-VN" sz="2000">
                <a:latin typeface="+mj-lt"/>
              </a:rPr>
              <a:t>) </a:t>
            </a:r>
            <a:r>
              <a:rPr lang="vi-VN" sz="2000" i="1">
                <a:latin typeface="+mj-lt"/>
              </a:rPr>
              <a:t>tetraetaxisilanul</a:t>
            </a:r>
            <a:r>
              <a:rPr lang="vi-VN" sz="2000">
                <a:latin typeface="+mj-lt"/>
              </a:rPr>
              <a:t>, o substanţă organică care are formula: Si(OC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H</a:t>
            </a:r>
            <a:r>
              <a:rPr lang="vi-VN" sz="2000" baseline="-25000">
                <a:latin typeface="+mj-lt"/>
              </a:rPr>
              <a:t>5</a:t>
            </a:r>
            <a:r>
              <a:rPr lang="vi-VN" sz="2000">
                <a:latin typeface="+mj-lt"/>
              </a:rPr>
              <a:t>)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Această substanţă are temperatura de fierbere t=167ºC şi temperatura de descompunere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(piroliză) t=728 – 840ºC.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Construcţia instalaţiei pt. depunerea acestei pelicule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este: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868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04" y="262875"/>
            <a:ext cx="5101969" cy="44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801020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Această substanţă reprezintă un lichid străveziu (în condiţii atmosferice) care în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principiu se poate polimeriza sub acţiunea razelor solare. Este o substanţă otrăvitoare.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Formarea peliculei: </a:t>
            </a:r>
            <a:endParaRPr lang="en-US" sz="2000">
              <a:latin typeface="+mj-lt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37" y="1816683"/>
            <a:ext cx="8102751" cy="259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4729398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Paşi: - robinetul 1 deschis ⇒ este scos aerul din reactor şi intră argonul.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Obs.! Se foloseşte glicerina pt. că are o presiune a vaporilor saturaţi mică şi nu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intră în reactor.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- se închide robinetul 1, se dechide robinetul 2, vine Ar şi pe suport are loc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reacţia de piroliză.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8853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4" y="0"/>
            <a:ext cx="7094096" cy="2338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4918" y="235632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Putem să avem un cuptor cu două regiuni de temperatură: </a:t>
            </a:r>
            <a:endParaRPr lang="en-US" sz="2000">
              <a:latin typeface="+mj-lt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4" y="2918320"/>
            <a:ext cx="5193081" cy="178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45675" y="306867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Putem depune pelicula pe orice suport la 300ºC deoarece are o adeziune bună pe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suport. </a:t>
            </a:r>
            <a:endParaRPr lang="en-US" sz="200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4919" y="4706911"/>
            <a:ext cx="11616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i="1">
                <a:latin typeface="+mj-lt"/>
              </a:rPr>
              <a:t>Legea tehnologiei</a:t>
            </a:r>
            <a:r>
              <a:rPr lang="vi-VN" sz="2000">
                <a:latin typeface="+mj-lt"/>
              </a:rPr>
              <a:t>: orice operaţie se îndeplineşte la temperaturi mai joase decât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temperatura de la operaţia precedentă (în tehnologie în general).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Altă metodă de depunere a peliculei de SiO2 care are la bază reacţia: </a:t>
            </a:r>
            <a:endParaRPr lang="en-US" sz="2000">
              <a:latin typeface="+mj-lt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19" y="5974486"/>
            <a:ext cx="3202348" cy="42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587646" y="5974486"/>
            <a:ext cx="6200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>
                <a:latin typeface="Times New Roman" pitchFamily="18" charset="0"/>
                <a:cs typeface="Times New Roman" pitchFamily="18" charset="0"/>
              </a:rPr>
              <a:t>această reacţie poate avea loc şi la temperatura</a:t>
            </a:r>
            <a:r>
              <a:rPr lang="ro-MO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000">
                <a:latin typeface="Times New Roman" pitchFamily="18" charset="0"/>
                <a:cs typeface="Times New Roman" pitchFamily="18" charset="0"/>
              </a:rPr>
              <a:t>camerei;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82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4879" y="82047"/>
            <a:ext cx="11627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SiH4 – silan, este un gaz explozibil în reacţie cu aerul.</a:t>
            </a:r>
            <a:br>
              <a:rPr lang="vi-VN" sz="2000">
                <a:latin typeface="Times New Roman" pitchFamily="18" charset="0"/>
                <a:cs typeface="Times New Roman" pitchFamily="18" charset="0"/>
              </a:rPr>
            </a:br>
            <a:r>
              <a:rPr lang="vi-VN" sz="2000">
                <a:latin typeface="Times New Roman" pitchFamily="18" charset="0"/>
                <a:cs typeface="Times New Roman" pitchFamily="18" charset="0"/>
              </a:rPr>
              <a:t>Pt. a nu exploda trebuie să punem cantităţi foarte mici din această substanţă.</a:t>
            </a:r>
            <a:br>
              <a:rPr lang="vi-VN" sz="2000">
                <a:latin typeface="Times New Roman" pitchFamily="18" charset="0"/>
                <a:cs typeface="Times New Roman" pitchFamily="18" charset="0"/>
              </a:rPr>
            </a:br>
            <a:r>
              <a:rPr lang="vi-VN" sz="2000">
                <a:latin typeface="Times New Roman" pitchFamily="18" charset="0"/>
                <a:cs typeface="Times New Roman" pitchFamily="18" charset="0"/>
              </a:rPr>
              <a:t>Instalaţia: </a:t>
            </a:r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3" y="1097710"/>
            <a:ext cx="4019471" cy="2546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876799" y="1131198"/>
            <a:ext cx="713032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N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este folosit pt. a evita pericolul exploziei şi de a scoate aerul din instalaţie.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vine exact deasupra suportului pt. ca pelicula să se depună numai pe acesta şi nu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pe toţi pereţii instalaţiei. </a:t>
            </a:r>
            <a:endParaRPr lang="en-US" sz="2000">
              <a:latin typeface="+mj-lt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3" y="3944286"/>
            <a:ext cx="3598537" cy="258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543464" y="4312862"/>
            <a:ext cx="6759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Grosimea peliculei creşte liniar cu concentraţia lui SiH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, şi viteza reacţiei la un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moment dat este constantă (la 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).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5295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4878" y="17861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b="1">
                <a:latin typeface="Times New Roman" pitchFamily="18" charset="0"/>
                <a:cs typeface="Times New Roman" pitchFamily="18" charset="0"/>
              </a:rPr>
              <a:t>Depunerea peliculei de Al</a:t>
            </a:r>
            <a:r>
              <a:rPr lang="pt-BR" sz="20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0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b="1">
                <a:latin typeface="Times New Roman" pitchFamily="18" charset="0"/>
                <a:cs typeface="Times New Roman" pitchFamily="18" charset="0"/>
              </a:rPr>
              <a:t> şi Si</a:t>
            </a:r>
            <a:r>
              <a:rPr lang="pt-BR" sz="20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b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0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878" y="459913"/>
            <a:ext cx="12007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Aceste pelicule se caracterizează prin diferiţi parametri: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- pelicula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se dizolvă numai în HCl pe când pelicula de Al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O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şi Si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N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 pot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fi dizolvate (corodate) în acid ortofosforic la temperatura de 70 – 80ºC.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- pelicula de Al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O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are cea mai mare valoare a lui </a:t>
            </a:r>
            <a:r>
              <a:rPr lang="el-GR" sz="2000">
                <a:latin typeface="+mj-lt"/>
              </a:rPr>
              <a:t>ε </a:t>
            </a:r>
            <a:r>
              <a:rPr lang="vi-VN" sz="2000">
                <a:latin typeface="+mj-lt"/>
              </a:rPr>
              <a:t>faţă de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; Si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N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 se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caracterizează printr-o tensiune de străpungere mare.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Pe această plachetă trebuie crescută o matrice de leduri şi apoi o matrice de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fotoreceptori: </a:t>
            </a:r>
            <a:endParaRPr lang="en-US" sz="2000">
              <a:latin typeface="+mj-lt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39" y="2398904"/>
            <a:ext cx="6165564" cy="405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595672" y="2896611"/>
            <a:ext cx="53065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Pt. mască nu se poate folosi SiO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pt. că se dizolvă în GaAs topit. Ca urmare dacă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această peliculă este înlocuită cu o peliculă de Al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O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, atunci este posibilă umplerea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canalelor cu GaAs.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Şi astfel a fost formată prima matrice de leduri. 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2738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871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Obţinerea peliculei de Al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29294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Cea mai simplă metodă este cea de descompunere termică a moleculei de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Al(C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H</a:t>
            </a:r>
            <a:r>
              <a:rPr lang="vi-VN" sz="2000" baseline="-25000">
                <a:latin typeface="+mj-lt"/>
              </a:rPr>
              <a:t>7</a:t>
            </a:r>
            <a:r>
              <a:rPr lang="vi-VN" sz="2000">
                <a:latin typeface="+mj-lt"/>
              </a:rPr>
              <a:t>O)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(această substanţă reprezintă un praf alb şi intră foarte uşor în reacţie chimică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cu vaporii de apă din aer). Această moleculă la temperatură nu mai mare de 120ºC se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descompune în: </a:t>
            </a:r>
            <a:endParaRPr lang="en-US" sz="2000">
              <a:latin typeface="+mj-lt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4" y="1614800"/>
            <a:ext cx="4978393" cy="528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4898" y="2281376"/>
            <a:ext cx="2378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Instalaţia folosită</a:t>
            </a:r>
            <a:r>
              <a:rPr lang="vi-VN"/>
              <a:t>: </a:t>
            </a:r>
            <a:endParaRPr lang="en-US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681485"/>
            <a:ext cx="2793167" cy="270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632616" y="2486216"/>
            <a:ext cx="823959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Se încălzeşte până la 450ºC.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Când temperatura ajunge la 120ºC toată substanţa se vaporizează momentan.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Grosimea peliculei depuse depinde de cantitatea de substanţă din vaporizator. Această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substanţă hidrolizează foarte uşor, nu poate fi pusă în contact cu atmosfera. Ea trebuie</a:t>
            </a:r>
            <a:r>
              <a:rPr lang="ro-MO" sz="2000">
                <a:latin typeface="+mj-lt"/>
              </a:rPr>
              <a:t>  </a:t>
            </a:r>
            <a:r>
              <a:rPr lang="vi-VN" sz="2000">
                <a:latin typeface="+mj-lt"/>
              </a:rPr>
              <a:t>cântărită cu mare precizie. Într-un bol se pune cântarul şi în atmosferă de Ar se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cântăreşte.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Pelicula are culoarea proporţională cu grosimea (grosimea peliculei se determină</a:t>
            </a:r>
            <a:r>
              <a:rPr lang="ro-MO" sz="2000">
                <a:latin typeface="+mj-lt"/>
              </a:rPr>
              <a:t> </a:t>
            </a:r>
            <a:r>
              <a:rPr lang="vi-VN" sz="2000">
                <a:latin typeface="+mj-lt"/>
              </a:rPr>
              <a:t>prin culoare).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56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3263AC2-D138-6618-F5CC-4947392DDF38}"/>
              </a:ext>
            </a:extLst>
          </p:cNvPr>
          <p:cNvSpPr txBox="1"/>
          <p:nvPr/>
        </p:nvSpPr>
        <p:spPr>
          <a:xfrm>
            <a:off x="812549" y="123151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Obţinerea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Si</a:t>
            </a:r>
            <a:r>
              <a:rPr lang="en-US" sz="105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n-US" sz="105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13F8C8-2BF0-F5C3-009E-DBF750768840}"/>
              </a:ext>
            </a:extLst>
          </p:cNvPr>
          <p:cNvSpPr txBox="1"/>
          <p:nvPr/>
        </p:nvSpPr>
        <p:spPr>
          <a:xfrm>
            <a:off x="359876" y="492483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Se obţine prin metoda care are la bază reacţia chimică: 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4CAA3A7-30DB-F977-70CC-7E01D6BB4C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1450244" y="861815"/>
            <a:ext cx="4362082" cy="97394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3F8E9B8-BD3B-252D-FEF9-B1B72AD49A70}"/>
              </a:ext>
            </a:extLst>
          </p:cNvPr>
          <p:cNvSpPr txBox="1"/>
          <p:nvPr/>
        </p:nvSpPr>
        <p:spPr>
          <a:xfrm>
            <a:off x="359875" y="1835762"/>
            <a:ext cx="88022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Instalaţia: - grosimea peliculei depinde de fluxul reactanţilor: SiH</a:t>
            </a:r>
            <a:r>
              <a:rPr lang="pt-BR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NH</a:t>
            </a:r>
            <a:r>
              <a:rPr lang="pt-BR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N</a:t>
            </a:r>
            <a:r>
              <a:rPr lang="pt-BR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98CD981-1CC6-8F48-EEFD-3021643CC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875" y="2202831"/>
            <a:ext cx="5562023" cy="372456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D83B9E0-04F5-93B3-F849-CC90ECAC4647}"/>
              </a:ext>
            </a:extLst>
          </p:cNvPr>
          <p:cNvSpPr txBox="1"/>
          <p:nvPr/>
        </p:nvSpPr>
        <p:spPr>
          <a:xfrm>
            <a:off x="1627361" y="6294469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Obs.! Întâi se dezlocuieşte aerul.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19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4E70CA-D5F2-C8E5-C36B-671525A1575F}"/>
              </a:ext>
            </a:extLst>
          </p:cNvPr>
          <p:cNvSpPr txBox="1"/>
          <p:nvPr/>
        </p:nvSpPr>
        <p:spPr>
          <a:xfrm>
            <a:off x="0" y="0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Măsurarea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grosimii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dielectrice</a:t>
            </a:r>
            <a:r>
              <a:rPr lang="en-US" sz="1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F52AF7-78FF-5384-38DF-BEC2D9EC19EA}"/>
              </a:ext>
            </a:extLst>
          </p:cNvPr>
          <p:cNvSpPr txBox="1"/>
          <p:nvPr/>
        </p:nvSpPr>
        <p:spPr>
          <a:xfrm>
            <a:off x="0" y="369332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are o mare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importanţă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pt.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aplicarea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acestor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anumite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cazuri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Cea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simplă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metodă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metoda</a:t>
            </a:r>
            <a:r>
              <a:rPr lang="en-US" sz="1800" b="0" i="1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măsurării</a:t>
            </a:r>
            <a:r>
              <a:rPr lang="en-US" sz="1800" b="0" i="1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precise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90FD3B-9838-E820-8E79-C1B145438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686" y="943321"/>
            <a:ext cx="3124636" cy="111458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DE2625D-C045-F407-FD96-A964ED3ABA57}"/>
              </a:ext>
            </a:extLst>
          </p:cNvPr>
          <p:cNvSpPr txBox="1"/>
          <p:nvPr/>
        </p:nvSpPr>
        <p:spPr>
          <a:xfrm>
            <a:off x="4481466" y="982784"/>
            <a:ext cx="61201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Putem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cântări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masa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suportului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cu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⇒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sup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Corodăm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pelicula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⇒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Grosimea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peliculei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Masa: </a:t>
            </a:r>
            <a:r>
              <a:rPr lang="en-US" i="1" dirty="0"/>
              <a:t>m</a:t>
            </a:r>
            <a:r>
              <a:rPr lang="en-US" dirty="0"/>
              <a:t>=</a:t>
            </a:r>
            <a:r>
              <a:rPr lang="el-GR" dirty="0"/>
              <a:t>ρ</a:t>
            </a:r>
            <a:r>
              <a:rPr lang="en-US" dirty="0"/>
              <a:t>⋅</a:t>
            </a:r>
            <a:r>
              <a:rPr lang="en-US" i="1" dirty="0"/>
              <a:t>v</a:t>
            </a:r>
            <a:r>
              <a:rPr lang="en-US" dirty="0"/>
              <a:t>=</a:t>
            </a:r>
            <a:r>
              <a:rPr lang="el-GR" dirty="0"/>
              <a:t>ρ</a:t>
            </a:r>
            <a:r>
              <a:rPr lang="en-US" dirty="0"/>
              <a:t>⋅</a:t>
            </a:r>
            <a:r>
              <a:rPr lang="en-US" i="1" dirty="0"/>
              <a:t>X</a:t>
            </a:r>
            <a:r>
              <a:rPr lang="en-US" dirty="0"/>
              <a:t>⋅</a:t>
            </a:r>
            <a:r>
              <a:rPr lang="en-US" i="1" dirty="0"/>
              <a:t>S</a:t>
            </a:r>
            <a:r>
              <a:rPr lang="el-GR" dirty="0"/>
              <a:t>; </a:t>
            </a:r>
            <a:r>
              <a:rPr lang="en-US" dirty="0"/>
              <a:t>v- </a:t>
            </a:r>
            <a:r>
              <a:rPr lang="en-US" dirty="0" err="1"/>
              <a:t>volumul</a:t>
            </a:r>
            <a:r>
              <a:rPr lang="en-US" dirty="0"/>
              <a:t>, S – </a:t>
            </a:r>
            <a:r>
              <a:rPr lang="en-US" dirty="0" err="1"/>
              <a:t>suprafaţa</a:t>
            </a:r>
            <a:r>
              <a:rPr lang="en-US" dirty="0"/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0893C51-CFDC-C74B-B680-36BE6DD46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9601" y="1709209"/>
            <a:ext cx="2140614" cy="59249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4E3DB19-B83C-8DE3-FB86-DF0E9DD2AF36}"/>
              </a:ext>
            </a:extLst>
          </p:cNvPr>
          <p:cNvSpPr txBox="1"/>
          <p:nvPr/>
        </p:nvSpPr>
        <p:spPr>
          <a:xfrm>
            <a:off x="316873" y="2753245"/>
            <a:ext cx="88633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industrie</a:t>
            </a:r>
            <a:r>
              <a:rPr lang="en-US" dirty="0"/>
              <a:t> se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i="1" u="sng" dirty="0" err="1"/>
              <a:t>metoda</a:t>
            </a:r>
            <a:r>
              <a:rPr lang="en-US" i="1" u="sng" dirty="0"/>
              <a:t> </a:t>
            </a:r>
            <a:r>
              <a:rPr lang="en-US" i="1" u="sng" dirty="0" err="1"/>
              <a:t>culorilor</a:t>
            </a:r>
            <a:r>
              <a:rPr lang="en-US" i="1" u="sng" dirty="0"/>
              <a:t> </a:t>
            </a:r>
            <a:r>
              <a:rPr lang="en-US" dirty="0"/>
              <a:t>pt. </a:t>
            </a:r>
            <a:r>
              <a:rPr lang="en-US" dirty="0" err="1"/>
              <a:t>determinarea</a:t>
            </a:r>
            <a:r>
              <a:rPr lang="en-US" dirty="0"/>
              <a:t> </a:t>
            </a:r>
            <a:r>
              <a:rPr lang="en-US" dirty="0" err="1"/>
              <a:t>grosimii</a:t>
            </a:r>
            <a:r>
              <a:rPr lang="en-US" dirty="0"/>
              <a:t> </a:t>
            </a:r>
            <a:r>
              <a:rPr lang="en-US" dirty="0" err="1"/>
              <a:t>peliculei</a:t>
            </a:r>
            <a:r>
              <a:rPr lang="en-US" dirty="0"/>
              <a:t>. </a:t>
            </a:r>
          </a:p>
          <a:p>
            <a:r>
              <a:rPr lang="en-US" dirty="0"/>
              <a:t>Obs.! </a:t>
            </a:r>
            <a:r>
              <a:rPr lang="en-US" dirty="0" err="1"/>
              <a:t>Culorile</a:t>
            </a:r>
            <a:r>
              <a:rPr lang="en-US" dirty="0"/>
              <a:t> </a:t>
            </a:r>
            <a:r>
              <a:rPr lang="en-US" dirty="0" err="1"/>
              <a:t>unsorii</a:t>
            </a:r>
            <a:r>
              <a:rPr lang="en-US" dirty="0"/>
              <a:t> cu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interferenţa</a:t>
            </a:r>
            <a:r>
              <a:rPr lang="en-US" dirty="0"/>
              <a:t> </a:t>
            </a:r>
            <a:r>
              <a:rPr lang="en-US" dirty="0" err="1"/>
              <a:t>luminii</a:t>
            </a:r>
            <a:r>
              <a:rPr lang="en-US" dirty="0"/>
              <a:t> (</a:t>
            </a:r>
            <a:r>
              <a:rPr lang="en-US" dirty="0" err="1"/>
              <a:t>Inelele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Newton).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A423275-BE66-1550-551F-383B0217B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89" y="3458425"/>
            <a:ext cx="6523842" cy="191933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4FB71F2-0B07-408A-1240-DFC4FA4B98B6}"/>
              </a:ext>
            </a:extLst>
          </p:cNvPr>
          <p:cNvSpPr txBox="1"/>
          <p:nvPr/>
        </p:nvSpPr>
        <p:spPr>
          <a:xfrm>
            <a:off x="470779" y="5268348"/>
            <a:ext cx="71975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Culorile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curcubeului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pot fi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repetate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funcţie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BDFB67-6490-6503-4C57-2C73E060EF25}"/>
              </a:ext>
            </a:extLst>
          </p:cNvPr>
          <p:cNvSpPr txBox="1"/>
          <p:nvPr/>
        </p:nvSpPr>
        <p:spPr>
          <a:xfrm>
            <a:off x="143941" y="5875216"/>
            <a:ext cx="82567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Determinăm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ordinul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interferenţă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exemplu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la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suprafaţă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vedem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roşu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vedem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două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⇒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ordinul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interferenţă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= 3. Se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foloseşte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un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tabel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funcţie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culoare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ordin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interferenţă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⇒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CF58693-40FA-5008-37D6-8C203FB3C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4505" y="2893651"/>
            <a:ext cx="4537495" cy="288062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988473A-6787-5D21-2CA0-F93E39EDD689}"/>
              </a:ext>
            </a:extLst>
          </p:cNvPr>
          <p:cNvSpPr txBox="1"/>
          <p:nvPr/>
        </p:nvSpPr>
        <p:spPr>
          <a:xfrm>
            <a:off x="5649363" y="6488668"/>
            <a:ext cx="61201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culoarea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nu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omogenă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nu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omogenă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7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latin typeface="+mj-lt"/>
              </a:rPr>
              <a:t>Fără pelicule nu există circuite integrate (CI). În electronică se utilizează trei tipuri: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- pel</a:t>
            </a:r>
            <a:r>
              <a:rPr lang="en-US" sz="2000" dirty="0" err="1">
                <a:latin typeface="+mj-lt"/>
              </a:rPr>
              <a:t>i</a:t>
            </a:r>
            <a:r>
              <a:rPr lang="vi-VN" sz="2000" dirty="0">
                <a:latin typeface="+mj-lt"/>
              </a:rPr>
              <a:t>cule dielectrice;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- pelicule conductoare (metalice);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- pelicule epitaxiale (semiconductoare).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Toate ledurile, receptorii, laserele au la bază pelicule epitaxiale. </a:t>
            </a:r>
            <a:endParaRPr lang="en-US" sz="2000" dirty="0">
              <a:latin typeface="+mj-lt"/>
            </a:endParaRPr>
          </a:p>
          <a:p>
            <a:endParaRPr lang="en-US" dirty="0"/>
          </a:p>
          <a:p>
            <a:r>
              <a:rPr lang="vi-VN" sz="2000" b="1" i="1" dirty="0">
                <a:latin typeface="+mj-lt"/>
              </a:rPr>
              <a:t>Peliculele dielectrice </a:t>
            </a:r>
            <a:r>
              <a:rPr lang="vi-VN" sz="2000" dirty="0">
                <a:latin typeface="+mj-lt"/>
              </a:rPr>
              <a:t>se utilizează pt. formarea locală a joncţiunilor pn </a:t>
            </a:r>
            <a:endParaRPr lang="en-US" sz="2000" dirty="0">
              <a:latin typeface="+mj-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870" y="1680170"/>
            <a:ext cx="2740339" cy="107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2361" y="2868545"/>
            <a:ext cx="117672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Un condensator pelicular are în construcţia sa: peliculă metalică, dielectric,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peliculă metalică. În circuitele VLSI sunt un şir de trasee de contacte întretăiate care se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izolează cu pelicule dielectrice. Tranzistorul MOS utilizează pelicula dielectrică. CI după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ce este realizat se utilizează o peliculă dielectrică pt. pasivizarea circuitului integrat.</a:t>
            </a:r>
            <a:br>
              <a:rPr lang="vi-VN" sz="2000">
                <a:latin typeface="+mj-lt"/>
              </a:rPr>
            </a:br>
            <a:r>
              <a:rPr lang="vi-VN" sz="2000" b="1" i="1">
                <a:latin typeface="+mj-lt"/>
              </a:rPr>
              <a:t>Peliculele metalice </a:t>
            </a:r>
            <a:r>
              <a:rPr lang="vi-VN" sz="2000">
                <a:latin typeface="+mj-lt"/>
              </a:rPr>
              <a:t>se utilizează la dispozitive şi circuite integrate.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- plăcile condensatorului sunt pelicule metalice;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- dispozitivele cu barieră Shotchi.</a:t>
            </a:r>
            <a:br>
              <a:rPr lang="vi-VN" sz="2000">
                <a:latin typeface="+mj-lt"/>
              </a:rPr>
            </a:br>
            <a:r>
              <a:rPr lang="vi-VN" sz="2000" b="1" i="1">
                <a:latin typeface="+mj-lt"/>
              </a:rPr>
              <a:t>Peliculele epitaxiale </a:t>
            </a:r>
            <a:r>
              <a:rPr lang="vi-VN" sz="2000">
                <a:latin typeface="+mj-lt"/>
              </a:rPr>
              <a:t>pot avea grosimea între zeci de nm şi până la 10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Epitaxie: „epi” – pe , „taxis” – a aşeza, se aşează o peliculă monocristalină pe un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semiconductor monocristalin. Au cea mai mare utilizare.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8899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6A9B7B-EECA-1515-C6F1-6C9799784E17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/>
            <a:r>
              <a:rPr lang="en-US" sz="1800" b="0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Altă</a:t>
            </a:r>
            <a:r>
              <a:rPr lang="en-US" sz="1800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metodă</a:t>
            </a:r>
            <a:r>
              <a:rPr lang="en-US" sz="1800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sz="1800" b="0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măsurare</a:t>
            </a:r>
            <a:r>
              <a:rPr lang="en-US" sz="1800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ajutorul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unui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microscop</a:t>
            </a:r>
            <a:r>
              <a:rPr lang="en-US" sz="1800" b="0" i="1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interferenţiometric</a:t>
            </a:r>
            <a:r>
              <a:rPr lang="en-US" sz="1800" b="0" i="1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care ne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posibilitatea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măsurăm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R="0" algn="l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Shema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acestui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microscop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637BF7-E564-FB98-445D-0F825CCB4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39" y="706718"/>
            <a:ext cx="4996543" cy="27670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299AE3E-AD35-2367-807A-24696DBCFCAB}"/>
              </a:ext>
            </a:extLst>
          </p:cNvPr>
          <p:cNvSpPr txBox="1"/>
          <p:nvPr/>
        </p:nvSpPr>
        <p:spPr>
          <a:xfrm>
            <a:off x="8115408" y="646331"/>
            <a:ext cx="2649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/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ocular se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observă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ED51DD-E67C-1D34-A43A-CA727F1EE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247" y="1314379"/>
            <a:ext cx="2289125" cy="134879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ACDBEB8-89E2-E1DD-9FC4-AB3F21FE787A}"/>
              </a:ext>
            </a:extLst>
          </p:cNvPr>
          <p:cNvSpPr txBox="1"/>
          <p:nvPr/>
        </p:nvSpPr>
        <p:spPr>
          <a:xfrm>
            <a:off x="183602" y="3534159"/>
            <a:ext cx="9811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raze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nimeresc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pe 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suprafaţă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omogenă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nu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trebuie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existe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frontieră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35A34-E019-5E46-AF2D-56C65991943A}"/>
              </a:ext>
            </a:extLst>
          </p:cNvPr>
          <p:cNvSpPr txBox="1"/>
          <p:nvPr/>
        </p:nvSpPr>
        <p:spPr>
          <a:xfrm>
            <a:off x="2136618" y="4160093"/>
            <a:ext cx="35655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lumina (raza)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verde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avem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1D97D88-0FBA-EBCC-BA50-FDD4D12820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216" y="3903491"/>
            <a:ext cx="2002283" cy="79455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EA6F2E1-A30B-8FF6-6F56-495A0FE8FC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2028" y="5067380"/>
            <a:ext cx="5315692" cy="8764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F85B883-9B5C-1BCE-6781-FEAD3D9218B9}"/>
              </a:ext>
            </a:extLst>
          </p:cNvPr>
          <p:cNvSpPr txBox="1"/>
          <p:nvPr/>
        </p:nvSpPr>
        <p:spPr>
          <a:xfrm>
            <a:off x="7540683" y="5181668"/>
            <a:ext cx="3893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se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calculează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grosimea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peliculei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6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861"/>
            <a:ext cx="2338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Pelicule dielectrice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17971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i="1" dirty="0"/>
              <a:t>Oxidarea termică a Si</a:t>
            </a:r>
            <a:br>
              <a:rPr lang="vi-VN" i="1" dirty="0"/>
            </a:br>
            <a:r>
              <a:rPr lang="vi-VN" dirty="0"/>
              <a:t>Plachtă de Si o introducem într-un cuptor electric la o temperatură de 1000-</a:t>
            </a:r>
            <a:r>
              <a:rPr lang="en-US" dirty="0"/>
              <a:t> 1400</a:t>
            </a:r>
            <a:r>
              <a:rPr lang="vi-VN" dirty="0"/>
              <a:t>ºC. Dacă se introduce O</a:t>
            </a:r>
            <a:r>
              <a:rPr lang="vi-VN" baseline="-25000" dirty="0"/>
              <a:t>2</a:t>
            </a:r>
            <a:r>
              <a:rPr lang="vi-VN" dirty="0"/>
              <a:t> în cuptor pe plachetă se depune rugină (se oxidează în</a:t>
            </a:r>
            <a:r>
              <a:rPr lang="en-US" dirty="0"/>
              <a:t> </a:t>
            </a:r>
            <a:r>
              <a:rPr lang="vi-VN" dirty="0"/>
              <a:t>atmosferă de O</a:t>
            </a:r>
            <a:r>
              <a:rPr lang="vi-VN" baseline="-25000" dirty="0"/>
              <a:t>2</a:t>
            </a:r>
            <a:r>
              <a:rPr lang="vi-VN" dirty="0"/>
              <a:t>).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341301"/>
            <a:ext cx="3356859" cy="922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4918" y="2248446"/>
            <a:ext cx="12067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În calitate de oxidant poate fi utilizat: 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uscat, vapori de H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O, şi un amestec: O</a:t>
            </a:r>
            <a:r>
              <a:rPr lang="vi-VN" sz="2000" baseline="-25000">
                <a:latin typeface="+mj-lt"/>
              </a:rPr>
              <a:t>2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umed.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Instalaţia industrială, care în principiu poate îndeplini oxidarea în oxigen uscat,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oxigen umed sau în vapori de apă este: </a:t>
            </a:r>
            <a:endParaRPr lang="en-US" sz="2000">
              <a:latin typeface="+mj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20" y="3369040"/>
            <a:ext cx="5265452" cy="291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852175" y="3878706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Într-un singur proces se pot introduce 100 de plachete de Si. Oxidarea se face întrun tub deschis.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1 deschis – se realizează oxidarea cu oxigen uscat; 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2 deschis – se realizează oxidarea cu vapori de apă;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2 şi 3 deschise – se realizează oxidarea în oxigen umed.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7975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867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i="1">
                <a:latin typeface="+mj-lt"/>
              </a:rPr>
              <a:t>Procesul oxidării în oxigen uscat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0110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Când oxidăm în 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uscat pelicula obţinută are o calitate înaltă (pelicula nu are pori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şi are o viteză mică de corodare în HF), însă viteza de creştere a peliculei în 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uscat este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destul de mică. </a:t>
            </a:r>
            <a:endParaRPr lang="en-US" sz="200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70" y="1107995"/>
            <a:ext cx="6442797" cy="2234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135318" y="2411343"/>
            <a:ext cx="4681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O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la temperatura de 1200ºC este sub formă de ioni negativi </a:t>
            </a:r>
            <a:endParaRPr lang="en-US" sz="2000">
              <a:latin typeface="+mj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21" y="3913681"/>
            <a:ext cx="2467599" cy="1815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048000" y="4147970"/>
            <a:ext cx="87692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La câmp de 1KV/cm viteza de creştere se majorează şi ca urmare placheta atrage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ioni negativi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582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861"/>
            <a:ext cx="41172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i="1">
                <a:latin typeface="+mj-lt"/>
              </a:rPr>
              <a:t>Procesul de oxidare în vapori de apă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944" y="455048"/>
            <a:ext cx="11997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În vapori de H</a:t>
            </a:r>
            <a:r>
              <a:rPr lang="vi-VN" baseline="-25000"/>
              <a:t>2</a:t>
            </a:r>
            <a:r>
              <a:rPr lang="vi-VN"/>
              <a:t>O calitatea oxidului este mult mai rea, însă viteza de creştere este</a:t>
            </a:r>
            <a:r>
              <a:rPr lang="en-US"/>
              <a:t> </a:t>
            </a:r>
            <a:r>
              <a:rPr lang="vi-VN"/>
              <a:t>mult mai mare. S-a dovedit că în cazul oxidării cu vapori de H</a:t>
            </a:r>
            <a:r>
              <a:rPr lang="vi-VN" baseline="-25000"/>
              <a:t>2</a:t>
            </a:r>
            <a:r>
              <a:rPr lang="vi-VN"/>
              <a:t>O, pe suprafaţa plachetei 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8" y="1101379"/>
            <a:ext cx="2678320" cy="1276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4944" y="2377625"/>
            <a:ext cx="1199712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latin typeface="+mj-lt"/>
              </a:rPr>
              <a:t>se formează prima peliculă de SiO2 prin care vaporii de apă ar trebui să difuzeze pt.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a oxida în continuare. Se demonstrează că vor difuza prin pelicula de oxid doar grupări de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hidroxil (OH). Acestea vor forma pori în oxid.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Din aceste considerente viteza de creştere la oxidarea în vapori de apă este mai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mare decât viteza de creştere în oxigen uscat. </a:t>
            </a:r>
            <a:endParaRPr lang="en-US" sz="2000" dirty="0">
              <a:latin typeface="+mj-lt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Problema oxidării în oxigen umed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Oxidând în O2 umed noi putem reg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 calitatea. Adăugând vapori de apă se strică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însă calitatea dar mărim viteza de creştere.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Procesul oxidării ideale este: se face întâi oxidare în O2 uscat, după care se dă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drumul la vapori şi oxidăm în vapori de apă, după care din nou oxidăm în O2 uscat.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Obs.! Pt. obţinerea peliculei de SiO2 de 1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m se oxidează în O2 uscat timp de o oră.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Practic se fac pelicule de 0.1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m prin oxidare în O2 uscat, vapori de H2O, O2 uscat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în timp de 1-2h.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57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84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000" b="1">
                <a:latin typeface="Times New Roman" pitchFamily="18" charset="0"/>
                <a:cs typeface="Times New Roman" pitchFamily="18" charset="0"/>
              </a:rPr>
              <a:t>Cinetica oxidării termice a Si</a:t>
            </a:r>
            <a:r>
              <a:rPr lang="it-IT" sz="20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64" y="447952"/>
            <a:ext cx="7702244" cy="253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114676" y="382012"/>
            <a:ext cx="37725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C3 – concentraţia oxidantului dizolvat în oxid;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C4 – concentrţia oxidantului la suprafaţa plachetei de Si – numai acest oxidant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poate intra în reacţie chimică şi poate forma oxid. </a:t>
            </a:r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94" y="2983043"/>
            <a:ext cx="9647535" cy="1391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5164" y="4401018"/>
            <a:ext cx="119668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latin typeface="+mj-lt"/>
              </a:rPr>
              <a:t>Fluxul se realizează întotdeauna când sunt diferenţe de concentraţii, şi reprezintă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cantitatea de atomi ai oxidantului care pâtrund într-o unitate de timp printr-o unitate de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suprafaţă, F[at/cm</a:t>
            </a:r>
            <a:r>
              <a:rPr lang="vi-VN" sz="2000" baseline="30000" dirty="0">
                <a:latin typeface="+mj-lt"/>
              </a:rPr>
              <a:t>2</a:t>
            </a:r>
            <a:r>
              <a:rPr lang="vi-VN" sz="2000" dirty="0">
                <a:latin typeface="+mj-lt"/>
              </a:rPr>
              <a:t>*s] 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8754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85" y="214858"/>
            <a:ext cx="7967291" cy="3412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85" y="3627619"/>
            <a:ext cx="5133115" cy="311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9387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29" y="114300"/>
            <a:ext cx="6557260" cy="2776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29" y="2890366"/>
            <a:ext cx="7728891" cy="3060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41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38" y="0"/>
            <a:ext cx="7790982" cy="458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889" y="4904655"/>
            <a:ext cx="27382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Reprezentare grafică: </a:t>
            </a:r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209" y="2571556"/>
            <a:ext cx="3858719" cy="3765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1178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9859</TotalTime>
  <Words>2103</Words>
  <Application>Microsoft Office PowerPoint</Application>
  <PresentationFormat>Широкоэкранный</PresentationFormat>
  <Paragraphs>81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Bazele Tehnologice ale microelectronicii T.4 – Pelicule în tehnologia microelectronicii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Пользователь Windows</cp:lastModifiedBy>
  <cp:revision>432</cp:revision>
  <dcterms:created xsi:type="dcterms:W3CDTF">2020-08-28T11:28:42Z</dcterms:created>
  <dcterms:modified xsi:type="dcterms:W3CDTF">2025-11-11T10:01:24Z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1018573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