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8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70" autoAdjust="0"/>
    <p:restoredTop sz="94937" autoAdjust="0"/>
  </p:normalViewPr>
  <p:slideViewPr>
    <p:cSldViewPr snapToGrid="0">
      <p:cViewPr varScale="1">
        <p:scale>
          <a:sx n="111" d="100"/>
          <a:sy n="111" d="100"/>
        </p:scale>
        <p:origin x="-85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27F67-3A50-4297-B8B6-693DA88AA5E4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8DB0D-707A-4B4F-9F6C-74B60B20FB9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655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01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207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767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19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35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16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97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48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47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827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06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CAE28-B5DB-416C-BBE2-FF443ED9C5B5}" type="datetimeFigureOut">
              <a:rPr lang="en-US" smtClean="0"/>
              <a:t>5/1/2022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C0902-DFCD-4542-83AB-0F1E2C26E2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58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34564" y="422567"/>
            <a:ext cx="11633703" cy="1426913"/>
          </a:xfrm>
        </p:spPr>
        <p:txBody>
          <a:bodyPr anchor="t">
            <a:normAutofit fontScale="90000"/>
          </a:bodyPr>
          <a:lstStyle/>
          <a:p>
            <a:r>
              <a:rPr lang="x-none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REȚELE DE CALCULATOARE</a:t>
            </a:r>
            <a:br>
              <a:rPr lang="x-none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x-none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x-none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o-MO" sz="4000" b="1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Legături de Date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06305" y="6047715"/>
            <a:ext cx="9144000" cy="495678"/>
          </a:xfrm>
        </p:spPr>
        <p:txBody>
          <a:bodyPr/>
          <a:lstStyle/>
          <a:p>
            <a:r>
              <a:rPr lang="x-none" dirty="0" smtClean="0"/>
              <a:t>Conf. Univ. Dr. Crețu Vasilii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66662" y="3302529"/>
            <a:ext cx="10429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b="1" dirty="0" smtClean="0"/>
              <a:t>Scopul Lecției: </a:t>
            </a:r>
            <a:r>
              <a:rPr lang="en-US" b="1" dirty="0" smtClean="0"/>
              <a:t>De a face </a:t>
            </a:r>
            <a:r>
              <a:rPr lang="en-US" b="1" err="1" smtClean="0"/>
              <a:t>cunoștință</a:t>
            </a:r>
            <a:r>
              <a:rPr lang="en-US" b="1" smtClean="0"/>
              <a:t> </a:t>
            </a:r>
            <a:r>
              <a:rPr lang="en-US" b="1" smtClean="0"/>
              <a:t>cu</a:t>
            </a:r>
            <a:r>
              <a:rPr lang="ro-MO" b="1" smtClean="0"/>
              <a:t> funcșiile și utilizarea Nivelului Legături de Date. De a cunoaște funcțiile Subnivelurilor LLC și MAC.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74855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smtClean="0"/>
              <a:t>Func</a:t>
            </a:r>
            <a:r>
              <a:rPr lang="ro-MO" b="1" smtClean="0"/>
              <a:t>ț</a:t>
            </a:r>
            <a:r>
              <a:rPr lang="en-US" b="1" smtClean="0"/>
              <a:t>iile </a:t>
            </a:r>
            <a:r>
              <a:rPr lang="ro-MO" b="1" smtClean="0"/>
              <a:t>și utilizarea Nivelului Legături de Date</a:t>
            </a:r>
            <a:r>
              <a:rPr lang="ro-RO" b="1"/>
              <a:t>. Subnivelul LLC. Subnivelul MAC. Antetul Nivelului Legături de Date. Protocoale de acces </a:t>
            </a:r>
            <a:r>
              <a:rPr lang="ro-RO" b="1"/>
              <a:t>la </a:t>
            </a:r>
            <a:r>
              <a:rPr lang="ro-RO" b="1" smtClean="0"/>
              <a:t>mediu</a:t>
            </a:r>
            <a:r>
              <a:rPr lang="ro-RO" b="1"/>
              <a:t>. </a:t>
            </a:r>
            <a:r>
              <a:rPr lang="en-US" b="1"/>
              <a:t>Protocolul </a:t>
            </a:r>
            <a:r>
              <a:rPr lang="en-US" b="1" smtClean="0"/>
              <a:t>CSMA/CD</a:t>
            </a:r>
            <a:r>
              <a:rPr lang="ro-MO" b="1" smtClean="0"/>
              <a:t>. </a:t>
            </a:r>
            <a:r>
              <a:rPr lang="ro-RO" b="1"/>
              <a:t>Protocolul </a:t>
            </a:r>
            <a:r>
              <a:rPr lang="ro-RO" b="1"/>
              <a:t>CSMA/CA </a:t>
            </a:r>
            <a:r>
              <a:rPr lang="ro-RO" b="1"/>
              <a:t>. Domeniul de coliziune şi </a:t>
            </a:r>
            <a:r>
              <a:rPr lang="ro-RO" b="1"/>
              <a:t>de </a:t>
            </a:r>
            <a:r>
              <a:rPr lang="ro-RO" b="1" smtClean="0"/>
              <a:t>broadcast.</a:t>
            </a:r>
            <a:endParaRPr lang="en-US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3985" y="4503812"/>
            <a:ext cx="1023494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dirty="0"/>
              <a:t>Studentul trebuie </a:t>
            </a:r>
            <a:r>
              <a:rPr lang="ro-RO" b="1" i="1" dirty="0"/>
              <a:t>să cunoască:</a:t>
            </a:r>
            <a:endParaRPr lang="ro-RO" b="1" dirty="0"/>
          </a:p>
          <a:p>
            <a:r>
              <a:rPr lang="ro-RO" b="1" i="1" dirty="0"/>
              <a:t>§ </a:t>
            </a:r>
            <a:r>
              <a:rPr lang="ro-RO" b="1" i="1"/>
              <a:t> </a:t>
            </a:r>
            <a:r>
              <a:rPr lang="ro-RO" b="1" i="1" smtClean="0"/>
              <a:t>Funcțiile și utilizarea nivelului Legături de Date</a:t>
            </a:r>
            <a:endParaRPr lang="ro-RO" b="1" dirty="0"/>
          </a:p>
          <a:p>
            <a:r>
              <a:rPr lang="ro-RO" b="1" i="1" dirty="0"/>
              <a:t>§ </a:t>
            </a:r>
            <a:r>
              <a:rPr lang="ro-RO" b="1" i="1"/>
              <a:t> </a:t>
            </a:r>
            <a:r>
              <a:rPr lang="ro-RO" b="1" i="1" smtClean="0"/>
              <a:t>Funcționarea subnivelurilor LLC și MAC.</a:t>
            </a:r>
            <a:endParaRPr lang="ro-RO" b="1" dirty="0"/>
          </a:p>
          <a:p>
            <a:r>
              <a:rPr lang="ro-RO" b="1" i="1" dirty="0"/>
              <a:t>§ </a:t>
            </a:r>
            <a:r>
              <a:rPr lang="ro-RO" b="1" i="1"/>
              <a:t> </a:t>
            </a:r>
            <a:r>
              <a:rPr lang="ro-RO" b="1" i="1" smtClean="0"/>
              <a:t>Protocoalele CSMA/CD și CSMA/CA</a:t>
            </a:r>
            <a:endParaRPr lang="ro-RO" b="1" i="1" dirty="0" smtClean="0"/>
          </a:p>
          <a:p>
            <a:r>
              <a:rPr lang="ro-RO" b="1" i="1" dirty="0"/>
              <a:t>§ </a:t>
            </a:r>
            <a:r>
              <a:rPr lang="ro-RO" b="1" i="1"/>
              <a:t> </a:t>
            </a:r>
            <a:r>
              <a:rPr lang="ro-RO" b="1" i="1" smtClean="0"/>
              <a:t>Noțiunea de domeniu de coliziune și brodcast. </a:t>
            </a:r>
            <a:endParaRPr lang="ro-RO" b="1" dirty="0"/>
          </a:p>
        </p:txBody>
      </p:sp>
    </p:spTree>
    <p:extLst>
      <p:ext uri="{BB962C8B-B14F-4D97-AF65-F5344CB8AC3E}">
        <p14:creationId xmlns:p14="http://schemas.microsoft.com/office/powerpoint/2010/main" val="2699953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536918"/>
          </a:xfrm>
        </p:spPr>
        <p:txBody>
          <a:bodyPr>
            <a:normAutofit fontScale="90000"/>
          </a:bodyPr>
          <a:lstStyle/>
          <a:p>
            <a:r>
              <a:rPr lang="en-US" i="1" dirty="0" err="1"/>
              <a:t>Protocolul</a:t>
            </a:r>
            <a:r>
              <a:rPr lang="en-US" i="1" dirty="0"/>
              <a:t> </a:t>
            </a:r>
            <a:r>
              <a:rPr lang="en-US" i="1" dirty="0" smtClean="0"/>
              <a:t>CSMA/CD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0065" y="679622"/>
            <a:ext cx="11837773" cy="60671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Când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staţie</a:t>
            </a:r>
            <a:r>
              <a:rPr lang="en-US" dirty="0"/>
              <a:t> </a:t>
            </a:r>
            <a:r>
              <a:rPr lang="en-US" dirty="0" err="1"/>
              <a:t>doreşte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transmită</a:t>
            </a:r>
            <a:r>
              <a:rPr lang="en-US" dirty="0"/>
              <a:t>,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urmează</a:t>
            </a:r>
            <a:r>
              <a:rPr lang="en-US" dirty="0"/>
              <a:t> </a:t>
            </a:r>
            <a:r>
              <a:rPr lang="en-US" dirty="0" err="1"/>
              <a:t>umătorul</a:t>
            </a:r>
            <a:r>
              <a:rPr lang="en-US" dirty="0"/>
              <a:t> </a:t>
            </a:r>
            <a:r>
              <a:rPr lang="en-US" dirty="0" err="1"/>
              <a:t>procedeu</a:t>
            </a:r>
            <a:r>
              <a:rPr lang="en-US" dirty="0"/>
              <a:t>: </a:t>
            </a:r>
          </a:p>
          <a:p>
            <a:r>
              <a:rPr lang="en-US" dirty="0" smtClean="0"/>
              <a:t> </a:t>
            </a:r>
            <a:r>
              <a:rPr lang="en-US" dirty="0" err="1"/>
              <a:t>Ascultă</a:t>
            </a:r>
            <a:r>
              <a:rPr lang="en-US" dirty="0"/>
              <a:t> </a:t>
            </a:r>
            <a:r>
              <a:rPr lang="en-US" dirty="0" err="1"/>
              <a:t>mediul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nu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transmite</a:t>
            </a:r>
            <a:r>
              <a:rPr lang="en-US" dirty="0"/>
              <a:t> </a:t>
            </a:r>
            <a:r>
              <a:rPr lang="en-US" dirty="0" err="1"/>
              <a:t>nimeni</a:t>
            </a:r>
            <a:r>
              <a:rPr lang="en-US" dirty="0"/>
              <a:t> (</a:t>
            </a:r>
            <a:r>
              <a:rPr lang="en-US" dirty="0" err="1"/>
              <a:t>exista</a:t>
            </a:r>
            <a:r>
              <a:rPr lang="en-US" dirty="0"/>
              <a:t> </a:t>
            </a:r>
            <a:r>
              <a:rPr lang="en-US" dirty="0" err="1"/>
              <a:t>mijloace</a:t>
            </a:r>
            <a:r>
              <a:rPr lang="en-US" dirty="0"/>
              <a:t> hardware de </a:t>
            </a:r>
            <a:r>
              <a:rPr lang="en-US" dirty="0" err="1"/>
              <a:t>detecţie</a:t>
            </a:r>
            <a:r>
              <a:rPr lang="en-US" dirty="0"/>
              <a:t> a </a:t>
            </a:r>
            <a:r>
              <a:rPr lang="en-US" dirty="0" err="1"/>
              <a:t>faptului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o </a:t>
            </a:r>
            <a:r>
              <a:rPr lang="en-US" dirty="0" err="1"/>
              <a:t>altă</a:t>
            </a:r>
            <a:r>
              <a:rPr lang="en-US" dirty="0"/>
              <a:t> </a:t>
            </a:r>
            <a:r>
              <a:rPr lang="en-US" dirty="0" err="1"/>
              <a:t>staţie</a:t>
            </a:r>
            <a:r>
              <a:rPr lang="en-US" dirty="0"/>
              <a:t> </a:t>
            </a:r>
            <a:r>
              <a:rPr lang="en-US" dirty="0" err="1"/>
              <a:t>foloseşte</a:t>
            </a:r>
            <a:r>
              <a:rPr lang="en-US" dirty="0"/>
              <a:t> </a:t>
            </a:r>
            <a:r>
              <a:rPr lang="en-US" dirty="0" err="1"/>
              <a:t>mediul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transmite</a:t>
            </a:r>
            <a:r>
              <a:rPr lang="en-US" dirty="0"/>
              <a:t>); </a:t>
            </a:r>
          </a:p>
          <a:p>
            <a:r>
              <a:rPr lang="en-US" dirty="0" smtClean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sesizat</a:t>
            </a:r>
            <a:r>
              <a:rPr lang="en-US" dirty="0"/>
              <a:t> </a:t>
            </a:r>
            <a:r>
              <a:rPr lang="en-US" dirty="0" err="1"/>
              <a:t>faptul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nimeni</a:t>
            </a:r>
            <a:r>
              <a:rPr lang="en-US" dirty="0"/>
              <a:t> </a:t>
            </a:r>
            <a:r>
              <a:rPr lang="en-US" dirty="0" err="1"/>
              <a:t>altcineva</a:t>
            </a:r>
            <a:r>
              <a:rPr lang="en-US" dirty="0"/>
              <a:t> nu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transmite</a:t>
            </a:r>
            <a:r>
              <a:rPr lang="en-US" dirty="0"/>
              <a:t>, se </a:t>
            </a:r>
            <a:r>
              <a:rPr lang="en-US" dirty="0" err="1"/>
              <a:t>aşteaptă</a:t>
            </a:r>
            <a:r>
              <a:rPr lang="en-US" dirty="0"/>
              <a:t> un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aleator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apoi</a:t>
            </a:r>
            <a:r>
              <a:rPr lang="en-US" dirty="0"/>
              <a:t> se </a:t>
            </a:r>
            <a:r>
              <a:rPr lang="en-US" dirty="0" err="1"/>
              <a:t>începe</a:t>
            </a:r>
            <a:r>
              <a:rPr lang="en-US" dirty="0"/>
              <a:t> </a:t>
            </a:r>
            <a:r>
              <a:rPr lang="en-US" dirty="0" err="1"/>
              <a:t>transmisia</a:t>
            </a:r>
            <a:r>
              <a:rPr lang="en-US" dirty="0"/>
              <a:t>. Este </a:t>
            </a:r>
            <a:r>
              <a:rPr lang="en-US" dirty="0" err="1"/>
              <a:t>posibil</a:t>
            </a:r>
            <a:r>
              <a:rPr lang="en-US" dirty="0"/>
              <a:t> </a:t>
            </a:r>
            <a:r>
              <a:rPr lang="en-US" dirty="0" err="1"/>
              <a:t>însă</a:t>
            </a:r>
            <a:r>
              <a:rPr lang="en-US" dirty="0"/>
              <a:t> ca la </a:t>
            </a:r>
            <a:r>
              <a:rPr lang="en-US" dirty="0" err="1"/>
              <a:t>acelaşi</a:t>
            </a:r>
            <a:r>
              <a:rPr lang="en-US" dirty="0"/>
              <a:t> moment o </a:t>
            </a:r>
            <a:r>
              <a:rPr lang="en-US" dirty="0" err="1"/>
              <a:t>altă</a:t>
            </a:r>
            <a:r>
              <a:rPr lang="en-US" dirty="0"/>
              <a:t> </a:t>
            </a:r>
            <a:r>
              <a:rPr lang="en-US" dirty="0" err="1"/>
              <a:t>staţie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fi </a:t>
            </a:r>
            <a:r>
              <a:rPr lang="en-US" dirty="0" err="1"/>
              <a:t>început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transmită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acelaşi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, </a:t>
            </a:r>
            <a:r>
              <a:rPr lang="en-US" dirty="0" err="1"/>
              <a:t>caz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apare</a:t>
            </a:r>
            <a:r>
              <a:rPr lang="en-US" dirty="0"/>
              <a:t> o </a:t>
            </a:r>
            <a:r>
              <a:rPr lang="en-US" dirty="0" err="1"/>
              <a:t>coliziune</a:t>
            </a:r>
            <a:r>
              <a:rPr lang="en-US" dirty="0"/>
              <a:t>; </a:t>
            </a:r>
          </a:p>
          <a:p>
            <a:r>
              <a:rPr lang="en-US" dirty="0" smtClean="0"/>
              <a:t> </a:t>
            </a:r>
            <a:r>
              <a:rPr lang="en-US" dirty="0"/>
              <a:t>La </a:t>
            </a:r>
            <a:r>
              <a:rPr lang="en-US" dirty="0" err="1"/>
              <a:t>detectarea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coliziuni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transmis</a:t>
            </a:r>
            <a:r>
              <a:rPr lang="en-US" dirty="0"/>
              <a:t> un </a:t>
            </a:r>
            <a:r>
              <a:rPr lang="en-US" dirty="0" err="1"/>
              <a:t>semnal</a:t>
            </a:r>
            <a:r>
              <a:rPr lang="en-US" dirty="0"/>
              <a:t> de </a:t>
            </a:r>
            <a:r>
              <a:rPr lang="en-US" dirty="0" err="1"/>
              <a:t>bruiaj</a:t>
            </a:r>
            <a:r>
              <a:rPr lang="en-US" dirty="0"/>
              <a:t> (</a:t>
            </a:r>
            <a:r>
              <a:rPr lang="en-US" dirty="0" err="1"/>
              <a:t>semnalul</a:t>
            </a:r>
            <a:r>
              <a:rPr lang="en-US" dirty="0"/>
              <a:t> de jam) o </a:t>
            </a:r>
            <a:r>
              <a:rPr lang="en-US" dirty="0" err="1"/>
              <a:t>perioada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scurtă</a:t>
            </a:r>
            <a:r>
              <a:rPr lang="en-US" dirty="0"/>
              <a:t> de </a:t>
            </a:r>
            <a:r>
              <a:rPr lang="en-US" dirty="0" err="1"/>
              <a:t>timp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avertiza</a:t>
            </a:r>
            <a:r>
              <a:rPr lang="en-US" dirty="0"/>
              <a:t>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staţiile</a:t>
            </a:r>
            <a:r>
              <a:rPr lang="en-US" dirty="0"/>
              <a:t> din </a:t>
            </a:r>
            <a:r>
              <a:rPr lang="en-US" dirty="0" err="1"/>
              <a:t>reţea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producerii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coliziuni</a:t>
            </a:r>
            <a:r>
              <a:rPr lang="en-US" dirty="0"/>
              <a:t>. </a:t>
            </a:r>
          </a:p>
          <a:p>
            <a:r>
              <a:rPr lang="en-US" dirty="0" smtClean="0"/>
              <a:t>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coliziune</a:t>
            </a:r>
            <a:r>
              <a:rPr lang="en-US" dirty="0"/>
              <a:t>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remarcată</a:t>
            </a:r>
            <a:r>
              <a:rPr lang="en-US" dirty="0"/>
              <a:t> de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staţiile</a:t>
            </a:r>
            <a:r>
              <a:rPr lang="en-US" dirty="0"/>
              <a:t> din </a:t>
            </a:r>
            <a:r>
              <a:rPr lang="en-US" dirty="0" err="1"/>
              <a:t>reţea</a:t>
            </a:r>
            <a:r>
              <a:rPr lang="en-US" dirty="0"/>
              <a:t> (din </a:t>
            </a:r>
            <a:r>
              <a:rPr lang="en-US" dirty="0" err="1"/>
              <a:t>domeniul</a:t>
            </a:r>
            <a:r>
              <a:rPr lang="en-US" dirty="0"/>
              <a:t> de </a:t>
            </a:r>
            <a:r>
              <a:rPr lang="en-US" dirty="0" err="1"/>
              <a:t>coliziune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exact),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apelat</a:t>
            </a:r>
            <a:r>
              <a:rPr lang="en-US" dirty="0"/>
              <a:t> un </a:t>
            </a:r>
            <a:r>
              <a:rPr lang="en-US" dirty="0" err="1"/>
              <a:t>algoritm</a:t>
            </a:r>
            <a:r>
              <a:rPr lang="en-US" dirty="0"/>
              <a:t> de </a:t>
            </a:r>
            <a:r>
              <a:rPr lang="en-US" dirty="0" err="1"/>
              <a:t>backoff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transmisia</a:t>
            </a:r>
            <a:r>
              <a:rPr lang="en-US" dirty="0"/>
              <a:t> </a:t>
            </a:r>
            <a:r>
              <a:rPr lang="en-US" dirty="0" err="1"/>
              <a:t>încetează</a:t>
            </a:r>
            <a:r>
              <a:rPr lang="en-US" dirty="0"/>
              <a:t>.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staţiile</a:t>
            </a:r>
            <a:r>
              <a:rPr lang="en-US" dirty="0"/>
              <a:t> se </a:t>
            </a:r>
            <a:r>
              <a:rPr lang="en-US" dirty="0" err="1"/>
              <a:t>opresc</a:t>
            </a:r>
            <a:r>
              <a:rPr lang="en-US" dirty="0"/>
              <a:t> din </a:t>
            </a:r>
            <a:r>
              <a:rPr lang="en-US" dirty="0" err="1"/>
              <a:t>transmis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o </a:t>
            </a:r>
            <a:r>
              <a:rPr lang="en-US" dirty="0" err="1"/>
              <a:t>perioadă</a:t>
            </a:r>
            <a:r>
              <a:rPr lang="en-US" dirty="0"/>
              <a:t> </a:t>
            </a:r>
            <a:r>
              <a:rPr lang="en-US" dirty="0" err="1"/>
              <a:t>aleatoare</a:t>
            </a:r>
            <a:r>
              <a:rPr lang="en-US" dirty="0"/>
              <a:t> de </a:t>
            </a:r>
            <a:r>
              <a:rPr lang="en-US" dirty="0" err="1"/>
              <a:t>timp</a:t>
            </a:r>
            <a:r>
              <a:rPr lang="en-US" dirty="0"/>
              <a:t>, </a:t>
            </a:r>
            <a:r>
              <a:rPr lang="en-US" dirty="0" err="1"/>
              <a:t>după</a:t>
            </a:r>
            <a:r>
              <a:rPr lang="en-US" dirty="0"/>
              <a:t> care </a:t>
            </a:r>
            <a:r>
              <a:rPr lang="en-US" dirty="0" err="1"/>
              <a:t>reîncearcă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transmită</a:t>
            </a:r>
            <a:r>
              <a:rPr lang="en-US" dirty="0"/>
              <a:t>. </a:t>
            </a:r>
            <a:r>
              <a:rPr lang="en-US" dirty="0" err="1"/>
              <a:t>Procedurile</a:t>
            </a:r>
            <a:r>
              <a:rPr lang="en-US" dirty="0"/>
              <a:t> </a:t>
            </a:r>
            <a:r>
              <a:rPr lang="en-US" dirty="0" err="1"/>
              <a:t>anterioare</a:t>
            </a:r>
            <a:r>
              <a:rPr lang="en-US" dirty="0"/>
              <a:t> </a:t>
            </a:r>
            <a:r>
              <a:rPr lang="en-US" dirty="0" err="1"/>
              <a:t>ridică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de </a:t>
            </a:r>
            <a:r>
              <a:rPr lang="en-US" dirty="0" err="1"/>
              <a:t>timp</a:t>
            </a:r>
            <a:r>
              <a:rPr lang="en-US" dirty="0"/>
              <a:t> (</a:t>
            </a:r>
            <a:r>
              <a:rPr lang="en-US" dirty="0" err="1"/>
              <a:t>temporizare</a:t>
            </a:r>
            <a:r>
              <a:rPr lang="en-US" dirty="0"/>
              <a:t>),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depinzind</a:t>
            </a:r>
            <a:r>
              <a:rPr lang="en-US" dirty="0"/>
              <a:t> de </a:t>
            </a:r>
            <a:r>
              <a:rPr lang="en-US" dirty="0" err="1"/>
              <a:t>Perioada</a:t>
            </a:r>
            <a:r>
              <a:rPr lang="en-US" dirty="0"/>
              <a:t> </a:t>
            </a:r>
            <a:r>
              <a:rPr lang="en-US" dirty="0" err="1"/>
              <a:t>Critică</a:t>
            </a:r>
            <a:r>
              <a:rPr lang="en-US" dirty="0"/>
              <a:t> ( Slot Time).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737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62370"/>
            <a:ext cx="12192000" cy="651601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	Slot </a:t>
            </a:r>
            <a:r>
              <a:rPr lang="en-US" dirty="0"/>
              <a:t>Time are </a:t>
            </a:r>
            <a:r>
              <a:rPr lang="en-US" dirty="0" err="1"/>
              <a:t>următoarele</a:t>
            </a:r>
            <a:r>
              <a:rPr lang="en-US" dirty="0"/>
              <a:t> </a:t>
            </a:r>
            <a:r>
              <a:rPr lang="en-US" dirty="0" err="1"/>
              <a:t>semnificaţii</a:t>
            </a:r>
            <a:r>
              <a:rPr lang="en-US" dirty="0"/>
              <a:t>: </a:t>
            </a:r>
          </a:p>
          <a:p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limită</a:t>
            </a:r>
            <a:r>
              <a:rPr lang="en-US" dirty="0"/>
              <a:t> </a:t>
            </a:r>
            <a:r>
              <a:rPr lang="en-US" dirty="0" err="1"/>
              <a:t>superioară</a:t>
            </a:r>
            <a:r>
              <a:rPr lang="en-US" dirty="0"/>
              <a:t> a </a:t>
            </a:r>
            <a:r>
              <a:rPr lang="en-US" dirty="0" err="1"/>
              <a:t>timpului</a:t>
            </a:r>
            <a:r>
              <a:rPr lang="en-US" dirty="0"/>
              <a:t> </a:t>
            </a:r>
            <a:r>
              <a:rPr lang="en-US" dirty="0" err="1"/>
              <a:t>necesar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detecta</a:t>
            </a:r>
            <a:r>
              <a:rPr lang="en-US" dirty="0"/>
              <a:t> o </a:t>
            </a:r>
            <a:r>
              <a:rPr lang="en-US" dirty="0" err="1"/>
              <a:t>coliziune</a:t>
            </a:r>
            <a:r>
              <a:rPr lang="en-US" dirty="0"/>
              <a:t>, </a:t>
            </a:r>
            <a:r>
              <a:rPr lang="en-US" dirty="0" err="1"/>
              <a:t>deci</a:t>
            </a:r>
            <a:r>
              <a:rPr lang="en-US" dirty="0"/>
              <a:t> a </a:t>
            </a:r>
            <a:r>
              <a:rPr lang="en-US" dirty="0" err="1"/>
              <a:t>pierderii</a:t>
            </a:r>
            <a:r>
              <a:rPr lang="en-US" dirty="0"/>
              <a:t> de </a:t>
            </a:r>
            <a:r>
              <a:rPr lang="en-US" dirty="0" err="1"/>
              <a:t>banda</a:t>
            </a:r>
            <a:r>
              <a:rPr lang="en-US" dirty="0"/>
              <a:t> de </a:t>
            </a:r>
            <a:r>
              <a:rPr lang="en-US" dirty="0" err="1"/>
              <a:t>transmisie</a:t>
            </a:r>
            <a:r>
              <a:rPr lang="en-US" dirty="0"/>
              <a:t>; </a:t>
            </a:r>
          </a:p>
          <a:p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limită</a:t>
            </a:r>
            <a:r>
              <a:rPr lang="en-US" dirty="0"/>
              <a:t> </a:t>
            </a:r>
            <a:r>
              <a:rPr lang="en-US" dirty="0" err="1"/>
              <a:t>superioară</a:t>
            </a:r>
            <a:r>
              <a:rPr lang="en-US" dirty="0"/>
              <a:t> a </a:t>
            </a:r>
            <a:r>
              <a:rPr lang="en-US" dirty="0" err="1"/>
              <a:t>timpului</a:t>
            </a:r>
            <a:r>
              <a:rPr lang="en-US" dirty="0"/>
              <a:t> de </a:t>
            </a:r>
            <a:r>
              <a:rPr lang="en-US" dirty="0" err="1"/>
              <a:t>ocupare</a:t>
            </a:r>
            <a:r>
              <a:rPr lang="en-US" dirty="0"/>
              <a:t> </a:t>
            </a:r>
            <a:r>
              <a:rPr lang="en-US" dirty="0" err="1"/>
              <a:t>efectivă</a:t>
            </a:r>
            <a:r>
              <a:rPr lang="en-US" dirty="0"/>
              <a:t> a </a:t>
            </a:r>
            <a:r>
              <a:rPr lang="en-US" dirty="0" err="1"/>
              <a:t>mediului</a:t>
            </a:r>
            <a:r>
              <a:rPr lang="en-US" dirty="0"/>
              <a:t> (acquisition time of the o medium), </a:t>
            </a:r>
            <a:r>
              <a:rPr lang="en-US" dirty="0" err="1"/>
              <a:t>adică</a:t>
            </a:r>
            <a:r>
              <a:rPr lang="en-US" dirty="0"/>
              <a:t> </a:t>
            </a:r>
            <a:r>
              <a:rPr lang="en-US" dirty="0" err="1"/>
              <a:t>perioada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care </a:t>
            </a:r>
            <a:r>
              <a:rPr lang="en-US" dirty="0" err="1"/>
              <a:t>transmisia</a:t>
            </a:r>
            <a:r>
              <a:rPr lang="en-US" dirty="0"/>
              <a:t> nu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sufera</a:t>
            </a:r>
            <a:r>
              <a:rPr lang="en-US" dirty="0"/>
              <a:t> </a:t>
            </a:r>
            <a:r>
              <a:rPr lang="en-US" dirty="0" err="1"/>
              <a:t>coliziuni</a:t>
            </a:r>
            <a:r>
              <a:rPr lang="en-US" dirty="0"/>
              <a:t>; </a:t>
            </a:r>
          </a:p>
          <a:p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limită</a:t>
            </a:r>
            <a:r>
              <a:rPr lang="en-US" dirty="0"/>
              <a:t> </a:t>
            </a:r>
            <a:r>
              <a:rPr lang="en-US" dirty="0" err="1"/>
              <a:t>superioară</a:t>
            </a:r>
            <a:r>
              <a:rPr lang="en-US" dirty="0"/>
              <a:t> a </a:t>
            </a:r>
            <a:r>
              <a:rPr lang="en-US" dirty="0" err="1"/>
              <a:t>lungimii</a:t>
            </a:r>
            <a:r>
              <a:rPr lang="en-US" dirty="0"/>
              <a:t> </a:t>
            </a:r>
            <a:r>
              <a:rPr lang="en-US" dirty="0" err="1"/>
              <a:t>fragmentului</a:t>
            </a:r>
            <a:r>
              <a:rPr lang="en-US" dirty="0"/>
              <a:t> de </a:t>
            </a:r>
            <a:r>
              <a:rPr lang="en-US" dirty="0" err="1"/>
              <a:t>cadru</a:t>
            </a:r>
            <a:r>
              <a:rPr lang="en-US" dirty="0"/>
              <a:t> </a:t>
            </a:r>
            <a:r>
              <a:rPr lang="en-US" dirty="0" err="1"/>
              <a:t>transmis</a:t>
            </a:r>
            <a:r>
              <a:rPr lang="en-US" dirty="0"/>
              <a:t> la </a:t>
            </a:r>
            <a:r>
              <a:rPr lang="en-US" dirty="0" err="1"/>
              <a:t>apariţia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coliziuni</a:t>
            </a:r>
            <a:r>
              <a:rPr lang="en-US" dirty="0"/>
              <a:t>; </a:t>
            </a:r>
          </a:p>
          <a:p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cuantă</a:t>
            </a:r>
            <a:r>
              <a:rPr lang="en-US" dirty="0"/>
              <a:t> de </a:t>
            </a:r>
            <a:r>
              <a:rPr lang="en-US" dirty="0" err="1"/>
              <a:t>planificare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retransmisie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21087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1480"/>
            <a:ext cx="4672693" cy="532183"/>
          </a:xfrm>
        </p:spPr>
        <p:txBody>
          <a:bodyPr>
            <a:normAutofit fontScale="90000"/>
          </a:bodyPr>
          <a:lstStyle/>
          <a:p>
            <a:r>
              <a:rPr lang="en-US" i="1" dirty="0" err="1"/>
              <a:t>Protocolul</a:t>
            </a:r>
            <a:r>
              <a:rPr lang="en-US" i="1" dirty="0"/>
              <a:t> CSMA/CA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37488"/>
            <a:ext cx="12191999" cy="59136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CSMA/CA (Carrier Sense Multiple Access with Collision Avoidance) </a:t>
            </a:r>
            <a:r>
              <a:rPr lang="en-US" dirty="0" err="1"/>
              <a:t>este</a:t>
            </a:r>
            <a:r>
              <a:rPr lang="en-US" dirty="0"/>
              <a:t> un protocol de </a:t>
            </a:r>
            <a:r>
              <a:rPr lang="en-US" dirty="0" err="1"/>
              <a:t>acces</a:t>
            </a:r>
            <a:r>
              <a:rPr lang="en-US" dirty="0"/>
              <a:t> la </a:t>
            </a:r>
            <a:r>
              <a:rPr lang="en-US" dirty="0" err="1"/>
              <a:t>mediu</a:t>
            </a:r>
            <a:r>
              <a:rPr lang="en-US" dirty="0"/>
              <a:t> care </a:t>
            </a:r>
            <a:r>
              <a:rPr lang="en-US" dirty="0" err="1"/>
              <a:t>ascultă</a:t>
            </a:r>
            <a:r>
              <a:rPr lang="en-US" dirty="0"/>
              <a:t> </a:t>
            </a:r>
            <a:r>
              <a:rPr lang="en-US" dirty="0" err="1"/>
              <a:t>mediul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evita</a:t>
            </a:r>
            <a:r>
              <a:rPr lang="en-US" dirty="0"/>
              <a:t> </a:t>
            </a:r>
            <a:r>
              <a:rPr lang="en-US" dirty="0" err="1"/>
              <a:t>coliziunile</a:t>
            </a:r>
            <a:r>
              <a:rPr lang="en-US" dirty="0"/>
              <a:t>,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deosebire</a:t>
            </a:r>
            <a:r>
              <a:rPr lang="en-US" dirty="0"/>
              <a:t> de CSMA/CD, care </a:t>
            </a:r>
            <a:r>
              <a:rPr lang="en-US" dirty="0" err="1"/>
              <a:t>îşi</a:t>
            </a:r>
            <a:r>
              <a:rPr lang="en-US" dirty="0"/>
              <a:t> </a:t>
            </a:r>
            <a:r>
              <a:rPr lang="en-US" dirty="0" err="1"/>
              <a:t>reglează</a:t>
            </a:r>
            <a:r>
              <a:rPr lang="en-US" dirty="0"/>
              <a:t> </a:t>
            </a:r>
            <a:r>
              <a:rPr lang="en-US" dirty="0" err="1"/>
              <a:t>transmisia</a:t>
            </a:r>
            <a:r>
              <a:rPr lang="en-US" dirty="0"/>
              <a:t> de date </a:t>
            </a:r>
            <a:r>
              <a:rPr lang="en-US" dirty="0" err="1"/>
              <a:t>odată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coliziunile</a:t>
            </a:r>
            <a:r>
              <a:rPr lang="en-US" dirty="0"/>
              <a:t> s-au </a:t>
            </a:r>
            <a:r>
              <a:rPr lang="en-US" dirty="0" err="1"/>
              <a:t>produs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/>
              <a:t>Tehnica</a:t>
            </a:r>
            <a:r>
              <a:rPr lang="en-US" dirty="0"/>
              <a:t> de </a:t>
            </a:r>
            <a:r>
              <a:rPr lang="en-US" dirty="0" err="1"/>
              <a:t>acces</a:t>
            </a:r>
            <a:r>
              <a:rPr lang="en-US" dirty="0"/>
              <a:t> la </a:t>
            </a:r>
            <a:r>
              <a:rPr lang="en-US" dirty="0" err="1"/>
              <a:t>mediu</a:t>
            </a:r>
            <a:r>
              <a:rPr lang="en-US" dirty="0"/>
              <a:t> </a:t>
            </a:r>
            <a:r>
              <a:rPr lang="en-US" dirty="0" err="1"/>
              <a:t>folosită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prezent</a:t>
            </a:r>
            <a:r>
              <a:rPr lang="en-US" dirty="0"/>
              <a:t> de </a:t>
            </a:r>
            <a:r>
              <a:rPr lang="en-US" dirty="0" err="1"/>
              <a:t>reţelele</a:t>
            </a:r>
            <a:r>
              <a:rPr lang="en-US" dirty="0"/>
              <a:t> locale </a:t>
            </a:r>
            <a:r>
              <a:rPr lang="en-US" dirty="0" err="1"/>
              <a:t>este</a:t>
            </a:r>
            <a:r>
              <a:rPr lang="en-US" dirty="0"/>
              <a:t> CSMA/CA, un protocol de </a:t>
            </a:r>
            <a:r>
              <a:rPr lang="en-US" dirty="0" err="1"/>
              <a:t>acces</a:t>
            </a:r>
            <a:r>
              <a:rPr lang="en-US" dirty="0"/>
              <a:t> care are </a:t>
            </a:r>
            <a:r>
              <a:rPr lang="en-US" dirty="0" err="1"/>
              <a:t>câteva</a:t>
            </a:r>
            <a:r>
              <a:rPr lang="en-US" dirty="0"/>
              <a:t> </a:t>
            </a:r>
            <a:r>
              <a:rPr lang="en-US" dirty="0" err="1"/>
              <a:t>asemănări</a:t>
            </a:r>
            <a:r>
              <a:rPr lang="en-US" dirty="0"/>
              <a:t> cu CSMA/CD </a:t>
            </a:r>
            <a:r>
              <a:rPr lang="en-US" dirty="0" err="1"/>
              <a:t>pe</a:t>
            </a:r>
            <a:r>
              <a:rPr lang="en-US" dirty="0"/>
              <a:t> Ethernet. CSMA/CA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proiectat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încât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reducă</a:t>
            </a:r>
            <a:r>
              <a:rPr lang="en-US" dirty="0"/>
              <a:t> </a:t>
            </a:r>
            <a:r>
              <a:rPr lang="en-US" dirty="0" err="1"/>
              <a:t>probabilitatea</a:t>
            </a:r>
            <a:r>
              <a:rPr lang="en-US" dirty="0"/>
              <a:t> de </a:t>
            </a:r>
            <a:r>
              <a:rPr lang="en-US" dirty="0" err="1"/>
              <a:t>coliziune</a:t>
            </a:r>
            <a:r>
              <a:rPr lang="en-US" dirty="0"/>
              <a:t> la </a:t>
            </a:r>
            <a:r>
              <a:rPr lang="en-US" dirty="0" err="1"/>
              <a:t>accesarea</a:t>
            </a:r>
            <a:r>
              <a:rPr lang="en-US" dirty="0"/>
              <a:t> </a:t>
            </a:r>
            <a:r>
              <a:rPr lang="en-US" dirty="0" err="1"/>
              <a:t>multiplă</a:t>
            </a:r>
            <a:r>
              <a:rPr lang="en-US" dirty="0"/>
              <a:t> a </a:t>
            </a:r>
            <a:r>
              <a:rPr lang="en-US" dirty="0" err="1"/>
              <a:t>mediului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punctele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e </a:t>
            </a:r>
            <a:r>
              <a:rPr lang="en-US" dirty="0" err="1"/>
              <a:t>cel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probabil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apară</a:t>
            </a:r>
            <a:r>
              <a:rPr lang="en-US" dirty="0"/>
              <a:t> </a:t>
            </a:r>
            <a:r>
              <a:rPr lang="en-US" dirty="0" err="1"/>
              <a:t>coliziuni</a:t>
            </a:r>
            <a:r>
              <a:rPr lang="en-US" dirty="0"/>
              <a:t>, </a:t>
            </a:r>
            <a:r>
              <a:rPr lang="en-US" dirty="0" err="1"/>
              <a:t>adică</a:t>
            </a:r>
            <a:r>
              <a:rPr lang="en-US" dirty="0"/>
              <a:t> </a:t>
            </a:r>
            <a:r>
              <a:rPr lang="en-US" dirty="0" err="1"/>
              <a:t>imediat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mediul</a:t>
            </a:r>
            <a:r>
              <a:rPr lang="en-US" dirty="0"/>
              <a:t> de </a:t>
            </a:r>
            <a:r>
              <a:rPr lang="en-US" dirty="0" err="1"/>
              <a:t>transmisie</a:t>
            </a:r>
            <a:r>
              <a:rPr lang="en-US" dirty="0"/>
              <a:t> </a:t>
            </a:r>
            <a:r>
              <a:rPr lang="en-US" dirty="0" err="1"/>
              <a:t>devine</a:t>
            </a:r>
            <a:r>
              <a:rPr lang="en-US" dirty="0"/>
              <a:t> liber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urma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transmisii</a:t>
            </a:r>
            <a:r>
              <a:rPr lang="en-US" dirty="0"/>
              <a:t>,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staţii</a:t>
            </a:r>
            <a:r>
              <a:rPr lang="en-US" dirty="0"/>
              <a:t> care </a:t>
            </a:r>
            <a:r>
              <a:rPr lang="en-US" dirty="0" err="1"/>
              <a:t>îşi</a:t>
            </a:r>
            <a:r>
              <a:rPr lang="en-US" dirty="0"/>
              <a:t> </a:t>
            </a:r>
            <a:r>
              <a:rPr lang="en-US" dirty="0" err="1"/>
              <a:t>aşteptau</a:t>
            </a:r>
            <a:r>
              <a:rPr lang="en-US" dirty="0"/>
              <a:t> </a:t>
            </a:r>
            <a:r>
              <a:rPr lang="en-US" dirty="0" err="1"/>
              <a:t>rândul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putea</a:t>
            </a:r>
            <a:r>
              <a:rPr lang="en-US" dirty="0"/>
              <a:t> </a:t>
            </a:r>
            <a:r>
              <a:rPr lang="en-US" dirty="0" err="1"/>
              <a:t>începe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transmită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/>
              <a:t>Distribuirea</a:t>
            </a:r>
            <a:r>
              <a:rPr lang="en-US" dirty="0"/>
              <a:t> </a:t>
            </a:r>
            <a:r>
              <a:rPr lang="en-US" dirty="0" err="1"/>
              <a:t>informaţiilor</a:t>
            </a:r>
            <a:r>
              <a:rPr lang="en-US" dirty="0"/>
              <a:t> de </a:t>
            </a:r>
            <a:r>
              <a:rPr lang="en-US" dirty="0" err="1"/>
              <a:t>rezervare</a:t>
            </a:r>
            <a:r>
              <a:rPr lang="en-US" dirty="0"/>
              <a:t> a </a:t>
            </a:r>
            <a:r>
              <a:rPr lang="en-US" dirty="0" err="1"/>
              <a:t>mediului</a:t>
            </a:r>
            <a:r>
              <a:rPr lang="en-US" dirty="0"/>
              <a:t> se face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interschimbarea</a:t>
            </a:r>
            <a:r>
              <a:rPr lang="en-US" dirty="0"/>
              <a:t> de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staţiile</a:t>
            </a:r>
            <a:r>
              <a:rPr lang="en-US" dirty="0"/>
              <a:t> care </a:t>
            </a:r>
            <a:r>
              <a:rPr lang="en-US" dirty="0" err="1"/>
              <a:t>vor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converseze</a:t>
            </a:r>
            <a:r>
              <a:rPr lang="en-US" dirty="0"/>
              <a:t> a </a:t>
            </a:r>
            <a:r>
              <a:rPr lang="en-US" dirty="0" err="1"/>
              <a:t>unor</a:t>
            </a:r>
            <a:r>
              <a:rPr lang="en-US" dirty="0"/>
              <a:t> cadre de tip RTS (Request to Send) </a:t>
            </a:r>
            <a:r>
              <a:rPr lang="en-US" dirty="0" err="1"/>
              <a:t>şi</a:t>
            </a:r>
            <a:r>
              <a:rPr lang="en-US" dirty="0"/>
              <a:t> CTS (Clear to Send).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tipuri</a:t>
            </a:r>
            <a:r>
              <a:rPr lang="en-US" dirty="0"/>
              <a:t> de cadre </a:t>
            </a:r>
            <a:r>
              <a:rPr lang="en-US" dirty="0" err="1"/>
              <a:t>conţin</a:t>
            </a:r>
            <a:r>
              <a:rPr lang="en-US" dirty="0"/>
              <a:t> un </a:t>
            </a:r>
            <a:r>
              <a:rPr lang="en-US" dirty="0" err="1"/>
              <a:t>câmp</a:t>
            </a:r>
            <a:r>
              <a:rPr lang="en-US" dirty="0"/>
              <a:t> de </a:t>
            </a:r>
            <a:r>
              <a:rPr lang="en-US" dirty="0" err="1"/>
              <a:t>durată</a:t>
            </a:r>
            <a:r>
              <a:rPr lang="en-US" dirty="0"/>
              <a:t>, care </a:t>
            </a:r>
            <a:r>
              <a:rPr lang="en-US" dirty="0" err="1"/>
              <a:t>specifică</a:t>
            </a:r>
            <a:r>
              <a:rPr lang="en-US" dirty="0"/>
              <a:t> </a:t>
            </a:r>
            <a:r>
              <a:rPr lang="en-US" dirty="0" err="1"/>
              <a:t>perioada</a:t>
            </a:r>
            <a:r>
              <a:rPr lang="en-US" dirty="0"/>
              <a:t> de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care se </a:t>
            </a:r>
            <a:r>
              <a:rPr lang="en-US" dirty="0" err="1"/>
              <a:t>doreşte</a:t>
            </a:r>
            <a:r>
              <a:rPr lang="en-US" dirty="0"/>
              <a:t> </a:t>
            </a:r>
            <a:r>
              <a:rPr lang="en-US" dirty="0" err="1"/>
              <a:t>ocuparea</a:t>
            </a:r>
            <a:r>
              <a:rPr lang="en-US" dirty="0"/>
              <a:t> </a:t>
            </a:r>
            <a:r>
              <a:rPr lang="en-US" dirty="0" err="1"/>
              <a:t>mediului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transmisia</a:t>
            </a:r>
            <a:r>
              <a:rPr lang="en-US" dirty="0"/>
              <a:t> </a:t>
            </a:r>
            <a:r>
              <a:rPr lang="en-US" dirty="0" err="1"/>
              <a:t>datelor</a:t>
            </a:r>
            <a:r>
              <a:rPr lang="en-US" dirty="0"/>
              <a:t>, a </a:t>
            </a:r>
            <a:r>
              <a:rPr lang="en-US" dirty="0" err="1"/>
              <a:t>cadrului</a:t>
            </a:r>
            <a:r>
              <a:rPr lang="en-US" dirty="0"/>
              <a:t> ACK de la </a:t>
            </a:r>
            <a:r>
              <a:rPr lang="en-US" dirty="0" err="1"/>
              <a:t>terminarea</a:t>
            </a:r>
            <a:r>
              <a:rPr lang="en-US" dirty="0"/>
              <a:t> </a:t>
            </a:r>
            <a:r>
              <a:rPr lang="en-US" dirty="0" err="1"/>
              <a:t>conversaţiei</a:t>
            </a:r>
            <a:r>
              <a:rPr lang="en-US" dirty="0"/>
              <a:t>, </a:t>
            </a:r>
            <a:r>
              <a:rPr lang="en-US" dirty="0" err="1"/>
              <a:t>şi</a:t>
            </a:r>
            <a:r>
              <a:rPr lang="en-US" dirty="0"/>
              <a:t> a </a:t>
            </a:r>
            <a:r>
              <a:rPr lang="en-US" dirty="0" err="1"/>
              <a:t>tuturor</a:t>
            </a:r>
            <a:r>
              <a:rPr lang="en-US" dirty="0"/>
              <a:t> </a:t>
            </a:r>
            <a:r>
              <a:rPr lang="en-US" dirty="0" err="1"/>
              <a:t>intervalelor</a:t>
            </a:r>
            <a:r>
              <a:rPr lang="en-US" dirty="0"/>
              <a:t> de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cadrele</a:t>
            </a:r>
            <a:r>
              <a:rPr lang="en-US" dirty="0"/>
              <a:t> </a:t>
            </a:r>
            <a:r>
              <a:rPr lang="en-US" dirty="0" err="1"/>
              <a:t>trimise</a:t>
            </a:r>
            <a:r>
              <a:rPr lang="en-US" dirty="0"/>
              <a:t>. </a:t>
            </a:r>
            <a:r>
              <a:rPr lang="en-US" dirty="0" err="1"/>
              <a:t>routerele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159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7897586" cy="498000"/>
          </a:xfrm>
        </p:spPr>
        <p:txBody>
          <a:bodyPr>
            <a:normAutofit fontScale="90000"/>
          </a:bodyPr>
          <a:lstStyle/>
          <a:p>
            <a:r>
              <a:rPr lang="en-US" i="1" dirty="0" err="1"/>
              <a:t>Domeniul</a:t>
            </a:r>
            <a:r>
              <a:rPr lang="en-US" i="1" dirty="0"/>
              <a:t> de </a:t>
            </a:r>
            <a:r>
              <a:rPr lang="en-US" i="1" dirty="0" err="1"/>
              <a:t>coliziune</a:t>
            </a:r>
            <a:r>
              <a:rPr lang="en-US" i="1" dirty="0"/>
              <a:t> </a:t>
            </a:r>
            <a:r>
              <a:rPr lang="en-US" i="1" dirty="0" err="1"/>
              <a:t>şi</a:t>
            </a:r>
            <a:r>
              <a:rPr lang="en-US" i="1" dirty="0"/>
              <a:t> de broadcast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1064" y="1053193"/>
            <a:ext cx="11715750" cy="5666014"/>
          </a:xfrm>
        </p:spPr>
        <p:txBody>
          <a:bodyPr/>
          <a:lstStyle/>
          <a:p>
            <a:r>
              <a:rPr lang="en-US" dirty="0" err="1"/>
              <a:t>Domeniul</a:t>
            </a:r>
            <a:r>
              <a:rPr lang="en-US" dirty="0"/>
              <a:t> de </a:t>
            </a:r>
            <a:r>
              <a:rPr lang="en-US" dirty="0" err="1"/>
              <a:t>coliziune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acea</a:t>
            </a:r>
            <a:r>
              <a:rPr lang="en-US" dirty="0"/>
              <a:t> zona </a:t>
            </a:r>
            <a:r>
              <a:rPr lang="en-US" dirty="0" err="1"/>
              <a:t>dintr</a:t>
            </a:r>
            <a:r>
              <a:rPr lang="en-US" dirty="0"/>
              <a:t>-o </a:t>
            </a:r>
            <a:r>
              <a:rPr lang="en-US" dirty="0" err="1"/>
              <a:t>retea</a:t>
            </a:r>
            <a:r>
              <a:rPr lang="en-US" dirty="0"/>
              <a:t> care </a:t>
            </a:r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afectată</a:t>
            </a:r>
            <a:r>
              <a:rPr lang="en-US" dirty="0"/>
              <a:t> de </a:t>
            </a:r>
            <a:r>
              <a:rPr lang="en-US" dirty="0" err="1"/>
              <a:t>apariţia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coliziuni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interiorul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Creşterea</a:t>
            </a:r>
            <a:r>
              <a:rPr lang="en-US" dirty="0"/>
              <a:t> </a:t>
            </a:r>
            <a:r>
              <a:rPr lang="en-US" dirty="0" err="1"/>
              <a:t>numărului</a:t>
            </a:r>
            <a:r>
              <a:rPr lang="en-US" dirty="0"/>
              <a:t> broadcast-</a:t>
            </a:r>
            <a:r>
              <a:rPr lang="en-US" dirty="0" err="1"/>
              <a:t>urilor</a:t>
            </a:r>
            <a:r>
              <a:rPr lang="en-US" dirty="0"/>
              <a:t> duce la </a:t>
            </a:r>
            <a:r>
              <a:rPr lang="en-US" dirty="0" err="1"/>
              <a:t>scăderea</a:t>
            </a:r>
            <a:r>
              <a:rPr lang="en-US" dirty="0"/>
              <a:t> </a:t>
            </a:r>
            <a:r>
              <a:rPr lang="en-US" dirty="0" err="1"/>
              <a:t>performanţelor</a:t>
            </a:r>
            <a:r>
              <a:rPr lang="en-US" dirty="0"/>
              <a:t> </a:t>
            </a:r>
            <a:r>
              <a:rPr lang="en-US" dirty="0" err="1"/>
              <a:t>reţelei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Singurele</a:t>
            </a:r>
            <a:r>
              <a:rPr lang="en-US" dirty="0"/>
              <a:t> </a:t>
            </a:r>
            <a:r>
              <a:rPr lang="en-US" dirty="0" err="1"/>
              <a:t>dispozitive</a:t>
            </a:r>
            <a:r>
              <a:rPr lang="en-US" dirty="0"/>
              <a:t> care pot </a:t>
            </a:r>
            <a:r>
              <a:rPr lang="en-US" dirty="0" err="1"/>
              <a:t>separa</a:t>
            </a:r>
            <a:r>
              <a:rPr lang="en-US" dirty="0"/>
              <a:t> </a:t>
            </a:r>
            <a:r>
              <a:rPr lang="en-US" dirty="0" err="1"/>
              <a:t>domeniile</a:t>
            </a:r>
            <a:r>
              <a:rPr lang="en-US" dirty="0"/>
              <a:t> de broadcast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routerele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310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499848"/>
          </a:xfrm>
        </p:spPr>
        <p:txBody>
          <a:bodyPr>
            <a:normAutofit fontScale="90000"/>
          </a:bodyPr>
          <a:lstStyle/>
          <a:p>
            <a:r>
              <a:rPr lang="en-US" dirty="0"/>
              <a:t>NIVELUL LEGĂTURII DE </a:t>
            </a:r>
            <a:r>
              <a:rPr lang="en-US" dirty="0" smtClean="0"/>
              <a:t>DATE</a:t>
            </a:r>
            <a:endParaRPr lang="en-US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1544" t="1583" r="1159" b="15656"/>
          <a:stretch/>
        </p:blipFill>
        <p:spPr bwMode="auto">
          <a:xfrm>
            <a:off x="73920" y="614941"/>
            <a:ext cx="11748528" cy="60947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6553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568" y="172995"/>
            <a:ext cx="11862486" cy="6003968"/>
          </a:xfrm>
        </p:spPr>
        <p:txBody>
          <a:bodyPr/>
          <a:lstStyle/>
          <a:p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Legăturii</a:t>
            </a:r>
            <a:r>
              <a:rPr lang="en-US" dirty="0"/>
              <a:t> de date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nivelul</a:t>
            </a:r>
            <a:r>
              <a:rPr lang="en-US" dirty="0"/>
              <a:t> care face </a:t>
            </a:r>
            <a:r>
              <a:rPr lang="en-US" dirty="0" err="1"/>
              <a:t>trecerea</a:t>
            </a:r>
            <a:r>
              <a:rPr lang="en-US" dirty="0"/>
              <a:t> </a:t>
            </a:r>
            <a:r>
              <a:rPr lang="en-US" dirty="0" err="1"/>
              <a:t>datelor</a:t>
            </a:r>
            <a:r>
              <a:rPr lang="en-US" dirty="0"/>
              <a:t> din calculator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mediul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trimisă</a:t>
            </a:r>
            <a:r>
              <a:rPr lang="en-US" dirty="0"/>
              <a:t> </a:t>
            </a:r>
            <a:r>
              <a:rPr lang="en-US" dirty="0" err="1"/>
              <a:t>informaţia</a:t>
            </a:r>
            <a:r>
              <a:rPr lang="en-US" dirty="0"/>
              <a:t> (</a:t>
            </a:r>
            <a:r>
              <a:rPr lang="en-US" dirty="0" err="1"/>
              <a:t>cablu</a:t>
            </a:r>
            <a:r>
              <a:rPr lang="en-US" dirty="0"/>
              <a:t>, </a:t>
            </a:r>
            <a:r>
              <a:rPr lang="en-US" dirty="0" err="1"/>
              <a:t>fibra</a:t>
            </a:r>
            <a:r>
              <a:rPr lang="en-US" dirty="0"/>
              <a:t> </a:t>
            </a:r>
            <a:r>
              <a:rPr lang="en-US" dirty="0" err="1"/>
              <a:t>optică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radio).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nivel</a:t>
            </a:r>
            <a:r>
              <a:rPr lang="en-US" dirty="0"/>
              <a:t> </a:t>
            </a:r>
            <a:r>
              <a:rPr lang="en-US" dirty="0" err="1"/>
              <a:t>controlează</a:t>
            </a:r>
            <a:r>
              <a:rPr lang="en-US" dirty="0"/>
              <a:t> </a:t>
            </a:r>
            <a:r>
              <a:rPr lang="en-US" dirty="0" err="1"/>
              <a:t>fluxul</a:t>
            </a:r>
            <a:r>
              <a:rPr lang="en-US" dirty="0"/>
              <a:t> de date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mediul</a:t>
            </a:r>
            <a:r>
              <a:rPr lang="en-US" dirty="0"/>
              <a:t> de transport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oferă</a:t>
            </a:r>
            <a:r>
              <a:rPr lang="en-US" dirty="0"/>
              <a:t> </a:t>
            </a:r>
            <a:r>
              <a:rPr lang="en-US" dirty="0" err="1"/>
              <a:t>adresarea</a:t>
            </a:r>
            <a:r>
              <a:rPr lang="en-US" dirty="0"/>
              <a:t> </a:t>
            </a:r>
            <a:r>
              <a:rPr lang="en-US" dirty="0" err="1"/>
              <a:t>fizică</a:t>
            </a:r>
            <a:r>
              <a:rPr lang="en-US" dirty="0"/>
              <a:t> (</a:t>
            </a:r>
            <a:r>
              <a:rPr lang="en-US" dirty="0" err="1"/>
              <a:t>adresele</a:t>
            </a:r>
            <a:r>
              <a:rPr lang="en-US" dirty="0"/>
              <a:t> MAC). </a:t>
            </a:r>
            <a:endParaRPr lang="en-US" dirty="0" smtClean="0"/>
          </a:p>
          <a:p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scurt</a:t>
            </a:r>
            <a:r>
              <a:rPr lang="en-US" dirty="0"/>
              <a:t>,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afirma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Legătură</a:t>
            </a:r>
            <a:r>
              <a:rPr lang="en-US" dirty="0"/>
              <a:t> de date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responsabil</a:t>
            </a:r>
            <a:r>
              <a:rPr lang="en-US" dirty="0"/>
              <a:t> cu </a:t>
            </a:r>
            <a:r>
              <a:rPr lang="en-US" dirty="0" err="1" smtClean="0"/>
              <a:t>adresarea</a:t>
            </a:r>
            <a:r>
              <a:rPr lang="en-US" dirty="0" smtClean="0"/>
              <a:t> </a:t>
            </a:r>
            <a:r>
              <a:rPr lang="en-US" dirty="0" err="1"/>
              <a:t>fizică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cu </a:t>
            </a:r>
            <a:r>
              <a:rPr lang="en-US" dirty="0" err="1"/>
              <a:t>accesul</a:t>
            </a:r>
            <a:r>
              <a:rPr lang="en-US" dirty="0"/>
              <a:t> la </a:t>
            </a:r>
            <a:r>
              <a:rPr lang="en-US" dirty="0" err="1"/>
              <a:t>mediu</a:t>
            </a:r>
            <a:r>
              <a:rPr lang="en-US" dirty="0"/>
              <a:t> (canal de </a:t>
            </a:r>
            <a:r>
              <a:rPr lang="en-US" dirty="0" err="1"/>
              <a:t>comunicare</a:t>
            </a:r>
            <a:r>
              <a:rPr lang="en-US" dirty="0"/>
              <a:t>). </a:t>
            </a:r>
            <a:endParaRPr lang="en-US" dirty="0" smtClean="0"/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nivelului</a:t>
            </a:r>
            <a:r>
              <a:rPr lang="en-US" dirty="0"/>
              <a:t> </a:t>
            </a:r>
            <a:r>
              <a:rPr lang="en-US" dirty="0" err="1"/>
              <a:t>Legăturii</a:t>
            </a:r>
            <a:r>
              <a:rPr lang="en-US" dirty="0"/>
              <a:t> de date are </a:t>
            </a:r>
            <a:r>
              <a:rPr lang="en-US" dirty="0" err="1"/>
              <a:t>loc</a:t>
            </a:r>
            <a:r>
              <a:rPr lang="en-US" dirty="0"/>
              <a:t> un </a:t>
            </a:r>
            <a:r>
              <a:rPr lang="en-US" dirty="0" err="1"/>
              <a:t>nou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de </a:t>
            </a:r>
            <a:r>
              <a:rPr lang="en-US" dirty="0" err="1"/>
              <a:t>încapsulare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adaugarea</a:t>
            </a:r>
            <a:r>
              <a:rPr lang="en-US" dirty="0"/>
              <a:t>: </a:t>
            </a:r>
          </a:p>
          <a:p>
            <a:pPr lvl="1"/>
            <a:r>
              <a:rPr lang="en-US" dirty="0" smtClean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antet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principala</a:t>
            </a:r>
            <a:r>
              <a:rPr lang="en-US" dirty="0"/>
              <a:t> </a:t>
            </a:r>
            <a:r>
              <a:rPr lang="en-US" dirty="0" err="1"/>
              <a:t>informaţie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adresa</a:t>
            </a:r>
            <a:r>
              <a:rPr lang="en-US" dirty="0"/>
              <a:t> </a:t>
            </a:r>
            <a:r>
              <a:rPr lang="en-US" dirty="0" err="1"/>
              <a:t>fizică</a:t>
            </a:r>
            <a:r>
              <a:rPr lang="en-US" dirty="0"/>
              <a:t> (MAC address); </a:t>
            </a:r>
          </a:p>
          <a:p>
            <a:pPr lvl="1"/>
            <a:r>
              <a:rPr lang="en-US" dirty="0" smtClean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cozi</a:t>
            </a:r>
            <a:r>
              <a:rPr lang="en-US" dirty="0"/>
              <a:t> (trailer)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conţine</a:t>
            </a:r>
            <a:r>
              <a:rPr lang="en-US" dirty="0"/>
              <a:t> </a:t>
            </a:r>
            <a:r>
              <a:rPr lang="en-US" dirty="0" err="1"/>
              <a:t>informaţii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corectarea</a:t>
            </a:r>
            <a:r>
              <a:rPr lang="en-US" dirty="0"/>
              <a:t> de </a:t>
            </a:r>
            <a:r>
              <a:rPr lang="en-US" dirty="0" err="1"/>
              <a:t>erori</a:t>
            </a:r>
            <a:r>
              <a:rPr lang="en-US" dirty="0"/>
              <a:t>. </a:t>
            </a:r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urma</a:t>
            </a:r>
            <a:r>
              <a:rPr lang="en-US" dirty="0"/>
              <a:t> </a:t>
            </a:r>
            <a:r>
              <a:rPr lang="en-US" dirty="0" err="1"/>
              <a:t>acestui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PDU </a:t>
            </a:r>
            <a:r>
              <a:rPr lang="en-US" dirty="0" err="1"/>
              <a:t>poartă</a:t>
            </a:r>
            <a:r>
              <a:rPr lang="en-US" dirty="0"/>
              <a:t> </a:t>
            </a:r>
            <a:r>
              <a:rPr lang="en-US" dirty="0" err="1"/>
              <a:t>numele</a:t>
            </a:r>
            <a:r>
              <a:rPr lang="en-US" dirty="0"/>
              <a:t> de </a:t>
            </a:r>
            <a:r>
              <a:rPr lang="en-US" dirty="0" err="1"/>
              <a:t>cadru</a:t>
            </a:r>
            <a:r>
              <a:rPr lang="en-US" dirty="0"/>
              <a:t> (frame). </a:t>
            </a:r>
          </a:p>
          <a:p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legătură</a:t>
            </a:r>
            <a:r>
              <a:rPr lang="en-US" dirty="0"/>
              <a:t> de date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deci</a:t>
            </a:r>
            <a:r>
              <a:rPr lang="en-US" dirty="0"/>
              <a:t> </a:t>
            </a:r>
            <a:r>
              <a:rPr lang="en-US" dirty="0" err="1"/>
              <a:t>responsabil</a:t>
            </a:r>
            <a:r>
              <a:rPr lang="en-US" dirty="0"/>
              <a:t> cu </a:t>
            </a:r>
            <a:r>
              <a:rPr lang="en-US" dirty="0" err="1"/>
              <a:t>transmiterea</a:t>
            </a:r>
            <a:r>
              <a:rPr lang="en-US" dirty="0"/>
              <a:t> </a:t>
            </a:r>
            <a:r>
              <a:rPr lang="en-US" dirty="0" err="1"/>
              <a:t>corectă</a:t>
            </a:r>
            <a:r>
              <a:rPr lang="en-US" dirty="0"/>
              <a:t> a </a:t>
            </a:r>
            <a:r>
              <a:rPr lang="en-US" dirty="0" err="1"/>
              <a:t>datelor</a:t>
            </a:r>
            <a:r>
              <a:rPr lang="en-US" dirty="0"/>
              <a:t> </a:t>
            </a:r>
            <a:r>
              <a:rPr lang="en-US" dirty="0" err="1"/>
              <a:t>printr</a:t>
            </a:r>
            <a:r>
              <a:rPr lang="en-US" dirty="0"/>
              <a:t>-o </a:t>
            </a:r>
            <a:r>
              <a:rPr lang="en-US" dirty="0" err="1"/>
              <a:t>legătură</a:t>
            </a:r>
            <a:r>
              <a:rPr lang="en-US" dirty="0"/>
              <a:t> </a:t>
            </a:r>
            <a:r>
              <a:rPr lang="en-US" dirty="0" err="1"/>
              <a:t>fizică</a:t>
            </a:r>
            <a:r>
              <a:rPr lang="en-US" dirty="0"/>
              <a:t> </a:t>
            </a:r>
            <a:r>
              <a:rPr lang="en-US" dirty="0" err="1"/>
              <a:t>existentă</a:t>
            </a:r>
            <a:r>
              <a:rPr lang="en-US" dirty="0"/>
              <a:t>,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puncte</a:t>
            </a:r>
            <a:r>
              <a:rPr lang="en-US" dirty="0"/>
              <a:t> </a:t>
            </a:r>
            <a:r>
              <a:rPr lang="en-US" dirty="0" err="1"/>
              <a:t>conectate</a:t>
            </a:r>
            <a:r>
              <a:rPr lang="en-US" dirty="0"/>
              <a:t> direct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legătură</a:t>
            </a:r>
            <a:r>
              <a:rPr lang="en-US" dirty="0"/>
              <a:t> </a:t>
            </a:r>
            <a:r>
              <a:rPr lang="en-US" dirty="0" err="1"/>
              <a:t>fizică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481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34778"/>
            <a:ext cx="12192000" cy="636373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legătură</a:t>
            </a:r>
            <a:r>
              <a:rPr lang="en-US" dirty="0"/>
              <a:t> de date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împărţit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subniveluri</a:t>
            </a:r>
            <a:r>
              <a:rPr lang="en-US" dirty="0"/>
              <a:t>, cu </a:t>
            </a:r>
            <a:r>
              <a:rPr lang="en-US" dirty="0" err="1"/>
              <a:t>roluri</a:t>
            </a:r>
            <a:r>
              <a:rPr lang="en-US" dirty="0"/>
              <a:t> </a:t>
            </a:r>
            <a:r>
              <a:rPr lang="en-US" dirty="0" err="1"/>
              <a:t>diferite</a:t>
            </a:r>
            <a:r>
              <a:rPr lang="en-US" dirty="0"/>
              <a:t>: </a:t>
            </a:r>
          </a:p>
          <a:p>
            <a:r>
              <a:rPr lang="en-US" dirty="0" err="1" smtClean="0"/>
              <a:t>Subnivelul</a:t>
            </a:r>
            <a:r>
              <a:rPr lang="en-US" dirty="0" smtClean="0"/>
              <a:t> </a:t>
            </a:r>
            <a:r>
              <a:rPr lang="en-US" dirty="0"/>
              <a:t>de control al </a:t>
            </a:r>
            <a:r>
              <a:rPr lang="en-US" dirty="0" err="1"/>
              <a:t>legăturii</a:t>
            </a:r>
            <a:r>
              <a:rPr lang="en-US" dirty="0"/>
              <a:t> </a:t>
            </a:r>
            <a:r>
              <a:rPr lang="en-US" dirty="0" err="1"/>
              <a:t>logice</a:t>
            </a:r>
            <a:r>
              <a:rPr lang="en-US" dirty="0"/>
              <a:t>, LLC (Logical Link Control); </a:t>
            </a:r>
            <a:endParaRPr lang="en-US" dirty="0" smtClean="0"/>
          </a:p>
          <a:p>
            <a:pPr lvl="1"/>
            <a:r>
              <a:rPr lang="en-US" dirty="0" err="1" smtClean="0"/>
              <a:t>Acest</a:t>
            </a:r>
            <a:r>
              <a:rPr lang="en-US" dirty="0" smtClean="0"/>
              <a:t> </a:t>
            </a:r>
            <a:r>
              <a:rPr lang="en-US" dirty="0" err="1"/>
              <a:t>subnivel</a:t>
            </a:r>
            <a:r>
              <a:rPr lang="en-US" dirty="0"/>
              <a:t> are </a:t>
            </a:r>
            <a:r>
              <a:rPr lang="en-US" dirty="0" err="1"/>
              <a:t>scopul</a:t>
            </a:r>
            <a:r>
              <a:rPr lang="en-US" dirty="0"/>
              <a:t> de a </a:t>
            </a:r>
            <a:r>
              <a:rPr lang="en-US" dirty="0" err="1"/>
              <a:t>asigura</a:t>
            </a:r>
            <a:r>
              <a:rPr lang="en-US" dirty="0"/>
              <a:t> </a:t>
            </a:r>
            <a:r>
              <a:rPr lang="en-US" dirty="0" err="1"/>
              <a:t>comunicarea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Legăturii</a:t>
            </a:r>
            <a:r>
              <a:rPr lang="en-US" dirty="0"/>
              <a:t> de date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nivelul</a:t>
            </a:r>
            <a:r>
              <a:rPr lang="en-US" dirty="0"/>
              <a:t> superior, </a:t>
            </a: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Reţea</a:t>
            </a:r>
            <a:r>
              <a:rPr lang="en-US" dirty="0"/>
              <a:t>.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subnivel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independent de </a:t>
            </a:r>
            <a:r>
              <a:rPr lang="en-US" dirty="0" err="1"/>
              <a:t>tehnologie</a:t>
            </a:r>
            <a:r>
              <a:rPr lang="en-US" dirty="0"/>
              <a:t>, </a:t>
            </a:r>
            <a:r>
              <a:rPr lang="en-US" dirty="0" err="1"/>
              <a:t>adică</a:t>
            </a:r>
            <a:r>
              <a:rPr lang="en-US" dirty="0"/>
              <a:t> el </a:t>
            </a:r>
            <a:r>
              <a:rPr lang="en-US" dirty="0" err="1"/>
              <a:t>oferă</a:t>
            </a:r>
            <a:r>
              <a:rPr lang="en-US" dirty="0"/>
              <a:t> </a:t>
            </a:r>
            <a:r>
              <a:rPr lang="en-US" dirty="0" err="1"/>
              <a:t>nivelurilor</a:t>
            </a:r>
            <a:r>
              <a:rPr lang="en-US" dirty="0"/>
              <a:t> </a:t>
            </a:r>
            <a:r>
              <a:rPr lang="en-US" dirty="0" err="1"/>
              <a:t>superioare</a:t>
            </a:r>
            <a:r>
              <a:rPr lang="en-US" dirty="0"/>
              <a:t> </a:t>
            </a:r>
            <a:r>
              <a:rPr lang="en-US" dirty="0" err="1"/>
              <a:t>funcţii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aceleaşi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orice</a:t>
            </a:r>
            <a:r>
              <a:rPr lang="en-US" dirty="0"/>
              <a:t> </a:t>
            </a:r>
            <a:r>
              <a:rPr lang="en-US" dirty="0" err="1"/>
              <a:t>variaţii</a:t>
            </a:r>
            <a:r>
              <a:rPr lang="en-US" dirty="0"/>
              <a:t> ale </a:t>
            </a:r>
            <a:r>
              <a:rPr lang="en-US" dirty="0" err="1"/>
              <a:t>nivelului</a:t>
            </a:r>
            <a:r>
              <a:rPr lang="en-US" dirty="0"/>
              <a:t> </a:t>
            </a:r>
            <a:r>
              <a:rPr lang="en-US" dirty="0" err="1"/>
              <a:t>fizic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ale </a:t>
            </a:r>
            <a:r>
              <a:rPr lang="en-US" dirty="0" err="1"/>
              <a:t>subnivelului</a:t>
            </a:r>
            <a:r>
              <a:rPr lang="en-US" dirty="0"/>
              <a:t> MAC. </a:t>
            </a:r>
            <a:endParaRPr lang="en-US" dirty="0" smtClean="0"/>
          </a:p>
          <a:p>
            <a:pPr marL="185738" lvl="1" indent="-185738"/>
            <a:r>
              <a:rPr lang="en-US" sz="2800" dirty="0" err="1"/>
              <a:t>Subnivelul</a:t>
            </a:r>
            <a:r>
              <a:rPr lang="en-US" sz="2800" dirty="0"/>
              <a:t> de control al </a:t>
            </a:r>
            <a:r>
              <a:rPr lang="en-US" sz="2800" dirty="0" err="1"/>
              <a:t>accesului</a:t>
            </a:r>
            <a:r>
              <a:rPr lang="en-US" sz="2800" dirty="0"/>
              <a:t> la </a:t>
            </a:r>
            <a:r>
              <a:rPr lang="en-US" sz="2800" dirty="0" err="1"/>
              <a:t>mediu</a:t>
            </a:r>
            <a:r>
              <a:rPr lang="en-US" sz="2800" dirty="0"/>
              <a:t>, MAC (Media </a:t>
            </a:r>
            <a:r>
              <a:rPr lang="en-US" sz="2800" dirty="0" err="1"/>
              <a:t>Acces</a:t>
            </a:r>
            <a:r>
              <a:rPr lang="en-US" sz="2800" dirty="0"/>
              <a:t> Control) </a:t>
            </a:r>
          </a:p>
          <a:p>
            <a:pPr marL="0" indent="0">
              <a:buNone/>
            </a:pPr>
            <a:r>
              <a:rPr lang="en-US" dirty="0" smtClean="0"/>
              <a:t>		Al </a:t>
            </a:r>
            <a:r>
              <a:rPr lang="en-US" dirty="0" err="1"/>
              <a:t>doilea</a:t>
            </a:r>
            <a:r>
              <a:rPr lang="en-US" dirty="0"/>
              <a:t> </a:t>
            </a:r>
            <a:r>
              <a:rPr lang="en-US" dirty="0" err="1"/>
              <a:t>subnivel</a:t>
            </a:r>
            <a:r>
              <a:rPr lang="en-US" dirty="0"/>
              <a:t> are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roluri</a:t>
            </a:r>
            <a:r>
              <a:rPr lang="en-US" dirty="0"/>
              <a:t> </a:t>
            </a:r>
            <a:r>
              <a:rPr lang="en-US" dirty="0" err="1"/>
              <a:t>majore</a:t>
            </a:r>
            <a:r>
              <a:rPr lang="en-US" dirty="0"/>
              <a:t>: </a:t>
            </a:r>
            <a:endParaRPr lang="en-US" sz="2400" dirty="0"/>
          </a:p>
          <a:p>
            <a:pPr lvl="1"/>
            <a:r>
              <a:rPr lang="en-US" dirty="0" smtClean="0"/>
              <a:t> </a:t>
            </a:r>
            <a:r>
              <a:rPr lang="en-US" dirty="0" err="1"/>
              <a:t>stabilirea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respectarea</a:t>
            </a:r>
            <a:r>
              <a:rPr lang="en-US" dirty="0"/>
              <a:t> </a:t>
            </a:r>
            <a:r>
              <a:rPr lang="en-US" dirty="0" err="1"/>
              <a:t>regulilor</a:t>
            </a:r>
            <a:r>
              <a:rPr lang="en-US" dirty="0"/>
              <a:t> de </a:t>
            </a:r>
            <a:r>
              <a:rPr lang="en-US" dirty="0" err="1"/>
              <a:t>acces</a:t>
            </a:r>
            <a:r>
              <a:rPr lang="en-US" dirty="0"/>
              <a:t> la </a:t>
            </a:r>
            <a:r>
              <a:rPr lang="en-US" dirty="0" err="1"/>
              <a:t>mediu</a:t>
            </a:r>
            <a:r>
              <a:rPr lang="en-US" dirty="0"/>
              <a:t> </a:t>
            </a:r>
            <a:r>
              <a:rPr lang="en-US" dirty="0" err="1"/>
              <a:t>comun</a:t>
            </a:r>
            <a:r>
              <a:rPr lang="en-US" dirty="0"/>
              <a:t> de </a:t>
            </a:r>
            <a:r>
              <a:rPr lang="en-US" dirty="0" err="1"/>
              <a:t>transmisie</a:t>
            </a:r>
            <a:r>
              <a:rPr lang="en-US" dirty="0"/>
              <a:t> a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multor</a:t>
            </a:r>
            <a:r>
              <a:rPr lang="en-US" dirty="0"/>
              <a:t> </a:t>
            </a:r>
            <a:r>
              <a:rPr lang="en-US" dirty="0" err="1"/>
              <a:t>utilizatori</a:t>
            </a:r>
            <a:r>
              <a:rPr lang="en-US" dirty="0"/>
              <a:t>; </a:t>
            </a:r>
            <a:endParaRPr lang="en-US" sz="2000" dirty="0"/>
          </a:p>
          <a:p>
            <a:pPr lvl="1"/>
            <a:r>
              <a:rPr lang="en-US" dirty="0" smtClean="0"/>
              <a:t> </a:t>
            </a:r>
            <a:r>
              <a:rPr lang="en-US" dirty="0" err="1"/>
              <a:t>adaptarea</a:t>
            </a:r>
            <a:r>
              <a:rPr lang="en-US" dirty="0"/>
              <a:t> la </a:t>
            </a:r>
            <a:r>
              <a:rPr lang="en-US" dirty="0" err="1"/>
              <a:t>mediul</a:t>
            </a:r>
            <a:r>
              <a:rPr lang="en-US" dirty="0"/>
              <a:t> </a:t>
            </a:r>
            <a:r>
              <a:rPr lang="en-US" dirty="0" err="1"/>
              <a:t>fizic</a:t>
            </a:r>
            <a:r>
              <a:rPr lang="en-US" dirty="0"/>
              <a:t>,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încât</a:t>
            </a:r>
            <a:r>
              <a:rPr lang="en-US" dirty="0"/>
              <a:t>,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ascundă</a:t>
            </a:r>
            <a:r>
              <a:rPr lang="en-US" dirty="0"/>
              <a:t> </a:t>
            </a:r>
            <a:r>
              <a:rPr lang="en-US" dirty="0" err="1"/>
              <a:t>diferenţele</a:t>
            </a:r>
            <a:r>
              <a:rPr lang="en-US" dirty="0"/>
              <a:t> legate de </a:t>
            </a:r>
            <a:r>
              <a:rPr lang="en-US" dirty="0" err="1"/>
              <a:t>diferite</a:t>
            </a:r>
            <a:r>
              <a:rPr lang="en-US" dirty="0"/>
              <a:t> </a:t>
            </a:r>
            <a:r>
              <a:rPr lang="en-US" dirty="0" err="1"/>
              <a:t>medii</a:t>
            </a:r>
            <a:r>
              <a:rPr lang="en-US" dirty="0"/>
              <a:t> de </a:t>
            </a:r>
            <a:r>
              <a:rPr lang="en-US" dirty="0" err="1"/>
              <a:t>transmitere</a:t>
            </a:r>
            <a:r>
              <a:rPr lang="en-US" dirty="0"/>
              <a:t>, </a:t>
            </a:r>
            <a:r>
              <a:rPr lang="en-US" dirty="0" err="1"/>
              <a:t>forme</a:t>
            </a:r>
            <a:r>
              <a:rPr lang="en-US" dirty="0"/>
              <a:t> de </a:t>
            </a:r>
            <a:r>
              <a:rPr lang="en-US" dirty="0" err="1"/>
              <a:t>semnal</a:t>
            </a:r>
            <a:r>
              <a:rPr lang="en-US" dirty="0"/>
              <a:t>, </a:t>
            </a:r>
            <a:r>
              <a:rPr lang="en-US" dirty="0" err="1"/>
              <a:t>coduri</a:t>
            </a:r>
            <a:r>
              <a:rPr lang="en-US" dirty="0"/>
              <a:t> de </a:t>
            </a:r>
            <a:r>
              <a:rPr lang="en-US" dirty="0" err="1"/>
              <a:t>linie</a:t>
            </a:r>
            <a:r>
              <a:rPr lang="en-US" dirty="0"/>
              <a:t> etc. </a:t>
            </a:r>
            <a:endParaRPr lang="en-US" sz="2000" dirty="0"/>
          </a:p>
          <a:p>
            <a:pPr marL="457200" lvl="1" indent="0">
              <a:buNone/>
            </a:pPr>
            <a:r>
              <a:rPr lang="en-US" dirty="0" err="1" smtClean="0"/>
              <a:t>Acest</a:t>
            </a:r>
            <a:r>
              <a:rPr lang="en-US" dirty="0" smtClean="0"/>
              <a:t> </a:t>
            </a:r>
            <a:r>
              <a:rPr lang="en-US" dirty="0" err="1"/>
              <a:t>subnivel</a:t>
            </a:r>
            <a:r>
              <a:rPr lang="en-US" dirty="0"/>
              <a:t> </a:t>
            </a:r>
            <a:r>
              <a:rPr lang="en-US" dirty="0" err="1"/>
              <a:t>asigură</a:t>
            </a:r>
            <a:r>
              <a:rPr lang="en-US" dirty="0"/>
              <a:t> </a:t>
            </a:r>
            <a:r>
              <a:rPr lang="en-US" dirty="0" err="1"/>
              <a:t>accesul</a:t>
            </a:r>
            <a:r>
              <a:rPr lang="en-US" dirty="0"/>
              <a:t> </a:t>
            </a:r>
            <a:r>
              <a:rPr lang="en-US" dirty="0" err="1"/>
              <a:t>ordonat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controlat</a:t>
            </a:r>
            <a:r>
              <a:rPr lang="en-US" dirty="0"/>
              <a:t> la </a:t>
            </a:r>
            <a:r>
              <a:rPr lang="en-US" dirty="0" err="1"/>
              <a:t>mediu</a:t>
            </a:r>
            <a:r>
              <a:rPr lang="en-US" dirty="0"/>
              <a:t>.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înseamnă</a:t>
            </a:r>
            <a:r>
              <a:rPr lang="en-US" dirty="0"/>
              <a:t>,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exemplu</a:t>
            </a:r>
            <a:r>
              <a:rPr lang="en-US" dirty="0"/>
              <a:t>,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staţii</a:t>
            </a:r>
            <a:r>
              <a:rPr lang="en-US" dirty="0"/>
              <a:t> nu pot </a:t>
            </a:r>
            <a:r>
              <a:rPr lang="en-US" dirty="0" err="1"/>
              <a:t>transmite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acelaşi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erorile</a:t>
            </a:r>
            <a:r>
              <a:rPr lang="en-US" dirty="0"/>
              <a:t> </a:t>
            </a:r>
            <a:r>
              <a:rPr lang="en-US" dirty="0" err="1"/>
              <a:t>cauzate</a:t>
            </a:r>
            <a:r>
              <a:rPr lang="en-US" dirty="0"/>
              <a:t> de </a:t>
            </a:r>
            <a:r>
              <a:rPr lang="en-US" dirty="0" err="1"/>
              <a:t>încercările</a:t>
            </a:r>
            <a:r>
              <a:rPr lang="en-US" dirty="0"/>
              <a:t> de a </a:t>
            </a:r>
            <a:r>
              <a:rPr lang="en-US" dirty="0" err="1"/>
              <a:t>transmite</a:t>
            </a:r>
            <a:r>
              <a:rPr lang="en-US" dirty="0"/>
              <a:t> </a:t>
            </a:r>
            <a:r>
              <a:rPr lang="en-US" dirty="0" err="1"/>
              <a:t>simultan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detectate</a:t>
            </a:r>
            <a:r>
              <a:rPr lang="en-US" dirty="0"/>
              <a:t>.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subnivel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dependent de </a:t>
            </a:r>
            <a:r>
              <a:rPr lang="en-US" dirty="0" err="1"/>
              <a:t>tehnologia</a:t>
            </a:r>
            <a:r>
              <a:rPr lang="en-US" dirty="0"/>
              <a:t> LAN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implementată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89424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707" y="1136822"/>
            <a:ext cx="11837773" cy="554818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Semnificaţia</a:t>
            </a:r>
            <a:r>
              <a:rPr lang="en-US" dirty="0" smtClean="0"/>
              <a:t> </a:t>
            </a:r>
            <a:r>
              <a:rPr lang="en-US" dirty="0" err="1"/>
              <a:t>câmpurilor</a:t>
            </a:r>
            <a:r>
              <a:rPr lang="en-US" dirty="0"/>
              <a:t> din </a:t>
            </a:r>
            <a:r>
              <a:rPr lang="en-US" dirty="0" err="1"/>
              <a:t>figura</a:t>
            </a:r>
            <a:r>
              <a:rPr lang="en-US" dirty="0"/>
              <a:t> 2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următoarea</a:t>
            </a:r>
            <a:r>
              <a:rPr lang="en-US" dirty="0"/>
              <a:t>: </a:t>
            </a:r>
          </a:p>
          <a:p>
            <a:r>
              <a:rPr lang="en-US" dirty="0" err="1" smtClean="0"/>
              <a:t>Câmpurile</a:t>
            </a:r>
            <a:r>
              <a:rPr lang="en-US" dirty="0" smtClean="0"/>
              <a:t> </a:t>
            </a:r>
            <a:r>
              <a:rPr lang="en-US" dirty="0"/>
              <a:t>Start </a:t>
            </a:r>
            <a:r>
              <a:rPr lang="en-US" dirty="0" err="1"/>
              <a:t>şi</a:t>
            </a:r>
            <a:r>
              <a:rPr lang="en-US" dirty="0"/>
              <a:t> Stop au </a:t>
            </a:r>
            <a:r>
              <a:rPr lang="en-US" dirty="0" err="1"/>
              <a:t>structură</a:t>
            </a:r>
            <a:r>
              <a:rPr lang="en-US" dirty="0"/>
              <a:t> </a:t>
            </a:r>
            <a:r>
              <a:rPr lang="en-US" dirty="0" err="1"/>
              <a:t>fixă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delimitatori</a:t>
            </a:r>
            <a:r>
              <a:rPr lang="en-US" dirty="0"/>
              <a:t> de </a:t>
            </a:r>
            <a:r>
              <a:rPr lang="en-US" dirty="0" err="1"/>
              <a:t>cadru</a:t>
            </a:r>
            <a:r>
              <a:rPr lang="en-US" dirty="0"/>
              <a:t>; </a:t>
            </a:r>
          </a:p>
          <a:p>
            <a:r>
              <a:rPr lang="en-US" dirty="0" err="1" smtClean="0"/>
              <a:t>Câmpul</a:t>
            </a:r>
            <a:r>
              <a:rPr lang="en-US" dirty="0" smtClean="0"/>
              <a:t> </a:t>
            </a:r>
            <a:r>
              <a:rPr lang="en-US" dirty="0" err="1"/>
              <a:t>Adresă</a:t>
            </a:r>
            <a:r>
              <a:rPr lang="en-US" dirty="0"/>
              <a:t> </a:t>
            </a:r>
            <a:r>
              <a:rPr lang="en-US" dirty="0" err="1"/>
              <a:t>conţine</a:t>
            </a:r>
            <a:r>
              <a:rPr lang="en-US" dirty="0"/>
              <a:t> </a:t>
            </a:r>
            <a:r>
              <a:rPr lang="en-US" dirty="0" err="1"/>
              <a:t>adresele</a:t>
            </a:r>
            <a:r>
              <a:rPr lang="en-US" dirty="0"/>
              <a:t> de </a:t>
            </a:r>
            <a:r>
              <a:rPr lang="en-US" dirty="0" err="1"/>
              <a:t>nivel</a:t>
            </a:r>
            <a:r>
              <a:rPr lang="en-US" dirty="0"/>
              <a:t> </a:t>
            </a:r>
            <a:r>
              <a:rPr lang="en-US" dirty="0" err="1"/>
              <a:t>fizic</a:t>
            </a:r>
            <a:r>
              <a:rPr lang="en-US" dirty="0"/>
              <a:t> (</a:t>
            </a:r>
            <a:r>
              <a:rPr lang="en-US" dirty="0" err="1"/>
              <a:t>sau</a:t>
            </a:r>
            <a:r>
              <a:rPr lang="en-US" dirty="0"/>
              <a:t> MAC) ale </a:t>
            </a:r>
            <a:r>
              <a:rPr lang="en-US" dirty="0" err="1"/>
              <a:t>sursei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ale </a:t>
            </a:r>
            <a:r>
              <a:rPr lang="en-US" dirty="0" err="1"/>
              <a:t>destinaţiei</a:t>
            </a:r>
            <a:r>
              <a:rPr lang="en-US" dirty="0"/>
              <a:t>;</a:t>
            </a:r>
          </a:p>
          <a:p>
            <a:r>
              <a:rPr lang="en-US" dirty="0" err="1" smtClean="0"/>
              <a:t>Câmpul</a:t>
            </a:r>
            <a:r>
              <a:rPr lang="en-US" dirty="0" smtClean="0"/>
              <a:t> </a:t>
            </a:r>
            <a:r>
              <a:rPr lang="en-US" dirty="0"/>
              <a:t>Control are </a:t>
            </a:r>
            <a:r>
              <a:rPr lang="en-US" dirty="0" err="1"/>
              <a:t>rolul</a:t>
            </a:r>
            <a:r>
              <a:rPr lang="en-US" dirty="0"/>
              <a:t> de a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controlul</a:t>
            </a:r>
            <a:r>
              <a:rPr lang="en-US" dirty="0"/>
              <a:t> </a:t>
            </a:r>
            <a:r>
              <a:rPr lang="en-US" dirty="0" err="1"/>
              <a:t>transmisiei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funcţie</a:t>
            </a:r>
            <a:r>
              <a:rPr lang="en-US" dirty="0"/>
              <a:t> de </a:t>
            </a:r>
            <a:r>
              <a:rPr lang="en-US" dirty="0" err="1"/>
              <a:t>timpul</a:t>
            </a:r>
            <a:r>
              <a:rPr lang="en-US" dirty="0"/>
              <a:t> de </a:t>
            </a:r>
            <a:r>
              <a:rPr lang="en-US" dirty="0" err="1"/>
              <a:t>recepţie</a:t>
            </a:r>
            <a:r>
              <a:rPr lang="en-US" dirty="0"/>
              <a:t>, </a:t>
            </a:r>
            <a:r>
              <a:rPr lang="en-US" dirty="0" err="1"/>
              <a:t>inclusiv</a:t>
            </a:r>
            <a:r>
              <a:rPr lang="en-US" dirty="0"/>
              <a:t> </a:t>
            </a:r>
            <a:r>
              <a:rPr lang="en-US" dirty="0" err="1"/>
              <a:t>prelucrare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retransmisie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caz</a:t>
            </a:r>
            <a:r>
              <a:rPr lang="en-US" dirty="0"/>
              <a:t> de </a:t>
            </a:r>
            <a:r>
              <a:rPr lang="en-US" dirty="0" err="1"/>
              <a:t>erori</a:t>
            </a:r>
            <a:r>
              <a:rPr lang="en-US" dirty="0"/>
              <a:t>; </a:t>
            </a:r>
          </a:p>
          <a:p>
            <a:r>
              <a:rPr lang="en-US" dirty="0" err="1" smtClean="0"/>
              <a:t>Câmpul</a:t>
            </a:r>
            <a:r>
              <a:rPr lang="en-US" dirty="0" smtClean="0"/>
              <a:t> </a:t>
            </a:r>
            <a:r>
              <a:rPr lang="en-US" dirty="0" err="1"/>
              <a:t>Verificare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destinat</a:t>
            </a:r>
            <a:r>
              <a:rPr lang="en-US" dirty="0"/>
              <a:t> </a:t>
            </a:r>
            <a:r>
              <a:rPr lang="en-US" dirty="0" err="1"/>
              <a:t>monitorizării</a:t>
            </a:r>
            <a:r>
              <a:rPr lang="en-US" dirty="0"/>
              <a:t> </a:t>
            </a:r>
            <a:r>
              <a:rPr lang="en-US" dirty="0" err="1"/>
              <a:t>erorilor</a:t>
            </a:r>
            <a:r>
              <a:rPr lang="en-US" dirty="0"/>
              <a:t> de </a:t>
            </a:r>
            <a:r>
              <a:rPr lang="en-US" dirty="0" err="1"/>
              <a:t>transmisie</a:t>
            </a:r>
            <a:r>
              <a:rPr lang="en-US" dirty="0"/>
              <a:t>; </a:t>
            </a:r>
          </a:p>
          <a:p>
            <a:endParaRPr lang="en-US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b="29049"/>
          <a:stretch/>
        </p:blipFill>
        <p:spPr bwMode="auto">
          <a:xfrm>
            <a:off x="838200" y="89381"/>
            <a:ext cx="10226084" cy="9362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8929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632" y="130347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Funcţiile</a:t>
            </a:r>
            <a:r>
              <a:rPr lang="en-US" b="1" dirty="0"/>
              <a:t> </a:t>
            </a:r>
            <a:r>
              <a:rPr lang="en-US" b="1" dirty="0" err="1"/>
              <a:t>nivelului</a:t>
            </a:r>
            <a:r>
              <a:rPr lang="en-US" b="1" dirty="0"/>
              <a:t> </a:t>
            </a:r>
            <a:r>
              <a:rPr lang="en-US" b="1" dirty="0" err="1"/>
              <a:t>Legăturii</a:t>
            </a:r>
            <a:r>
              <a:rPr lang="en-US" b="1" dirty="0"/>
              <a:t> de </a:t>
            </a:r>
            <a:r>
              <a:rPr lang="en-US" b="1" dirty="0" smtClean="0"/>
              <a:t>date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707" y="679622"/>
            <a:ext cx="11800703" cy="606716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Rolul</a:t>
            </a:r>
            <a:r>
              <a:rPr lang="en-US" dirty="0"/>
              <a:t> </a:t>
            </a:r>
            <a:r>
              <a:rPr lang="en-US" dirty="0" err="1"/>
              <a:t>său</a:t>
            </a:r>
            <a:r>
              <a:rPr lang="en-US" dirty="0"/>
              <a:t> de </a:t>
            </a:r>
            <a:r>
              <a:rPr lang="en-US" dirty="0" err="1"/>
              <a:t>bază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transmiterea</a:t>
            </a:r>
            <a:r>
              <a:rPr lang="en-US" dirty="0"/>
              <a:t> </a:t>
            </a:r>
            <a:r>
              <a:rPr lang="en-US" dirty="0" err="1"/>
              <a:t>corectă</a:t>
            </a:r>
            <a:r>
              <a:rPr lang="en-US" dirty="0"/>
              <a:t> a </a:t>
            </a:r>
            <a:r>
              <a:rPr lang="en-US" dirty="0" err="1"/>
              <a:t>blocurilor</a:t>
            </a:r>
            <a:r>
              <a:rPr lang="en-US" dirty="0"/>
              <a:t> de date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noduri</a:t>
            </a:r>
            <a:r>
              <a:rPr lang="en-US" dirty="0"/>
              <a:t> </a:t>
            </a:r>
            <a:r>
              <a:rPr lang="en-US" dirty="0" err="1"/>
              <a:t>vecine</a:t>
            </a:r>
            <a:r>
              <a:rPr lang="en-US" dirty="0"/>
              <a:t> din </a:t>
            </a:r>
            <a:r>
              <a:rPr lang="en-US" dirty="0" err="1"/>
              <a:t>reţea</a:t>
            </a:r>
            <a:r>
              <a:rPr lang="en-US" dirty="0"/>
              <a:t>. </a:t>
            </a: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legătură</a:t>
            </a:r>
            <a:r>
              <a:rPr lang="en-US" dirty="0"/>
              <a:t> de date </a:t>
            </a:r>
            <a:r>
              <a:rPr lang="en-US" dirty="0" err="1"/>
              <a:t>oferă</a:t>
            </a:r>
            <a:r>
              <a:rPr lang="en-US" dirty="0"/>
              <a:t> </a:t>
            </a:r>
            <a:r>
              <a:rPr lang="en-US" dirty="0" err="1"/>
              <a:t>transportul</a:t>
            </a:r>
            <a:r>
              <a:rPr lang="en-US" dirty="0"/>
              <a:t> </a:t>
            </a:r>
            <a:r>
              <a:rPr lang="en-US" dirty="0" err="1"/>
              <a:t>sigur</a:t>
            </a:r>
            <a:r>
              <a:rPr lang="en-US" dirty="0"/>
              <a:t> al </a:t>
            </a:r>
            <a:r>
              <a:rPr lang="en-US" dirty="0" err="1"/>
              <a:t>informaţiei</a:t>
            </a:r>
            <a:r>
              <a:rPr lang="en-US" dirty="0"/>
              <a:t> </a:t>
            </a:r>
            <a:r>
              <a:rPr lang="en-US" dirty="0" err="1"/>
              <a:t>printr</a:t>
            </a:r>
            <a:r>
              <a:rPr lang="en-US" dirty="0"/>
              <a:t>-o </a:t>
            </a:r>
            <a:r>
              <a:rPr lang="en-US" dirty="0" err="1"/>
              <a:t>legătură</a:t>
            </a:r>
            <a:r>
              <a:rPr lang="en-US" dirty="0"/>
              <a:t> </a:t>
            </a:r>
            <a:r>
              <a:rPr lang="en-US" dirty="0" err="1"/>
              <a:t>fizică</a:t>
            </a:r>
            <a:r>
              <a:rPr lang="en-US" dirty="0"/>
              <a:t> </a:t>
            </a:r>
            <a:r>
              <a:rPr lang="en-US" dirty="0" err="1"/>
              <a:t>directă</a:t>
            </a:r>
            <a:r>
              <a:rPr lang="en-US" dirty="0"/>
              <a:t>.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realiza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, </a:t>
            </a: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legătură</a:t>
            </a:r>
            <a:r>
              <a:rPr lang="en-US" dirty="0"/>
              <a:t> de date se </a:t>
            </a:r>
            <a:r>
              <a:rPr lang="en-US" dirty="0" err="1"/>
              <a:t>ocupă</a:t>
            </a:r>
            <a:r>
              <a:rPr lang="en-US" dirty="0"/>
              <a:t> cu </a:t>
            </a:r>
            <a:r>
              <a:rPr lang="en-US" dirty="0" err="1"/>
              <a:t>adresarea</a:t>
            </a:r>
            <a:r>
              <a:rPr lang="en-US" dirty="0"/>
              <a:t> </a:t>
            </a:r>
            <a:r>
              <a:rPr lang="en-US" dirty="0" err="1"/>
              <a:t>fizică</a:t>
            </a:r>
            <a:r>
              <a:rPr lang="en-US" dirty="0"/>
              <a:t>, </a:t>
            </a:r>
            <a:r>
              <a:rPr lang="en-US" dirty="0" err="1"/>
              <a:t>topologia</a:t>
            </a:r>
            <a:r>
              <a:rPr lang="en-US" dirty="0"/>
              <a:t> </a:t>
            </a:r>
            <a:r>
              <a:rPr lang="en-US" dirty="0" err="1"/>
              <a:t>reţelei</a:t>
            </a:r>
            <a:r>
              <a:rPr lang="en-US" dirty="0"/>
              <a:t>, </a:t>
            </a:r>
            <a:r>
              <a:rPr lang="en-US" dirty="0" err="1"/>
              <a:t>accesul</a:t>
            </a:r>
            <a:r>
              <a:rPr lang="en-US" dirty="0"/>
              <a:t> la </a:t>
            </a:r>
            <a:r>
              <a:rPr lang="en-US" dirty="0" err="1"/>
              <a:t>reţea</a:t>
            </a:r>
            <a:r>
              <a:rPr lang="en-US" dirty="0"/>
              <a:t>, </a:t>
            </a:r>
            <a:r>
              <a:rPr lang="en-US" dirty="0" err="1"/>
              <a:t>detecţia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anunţarea</a:t>
            </a:r>
            <a:r>
              <a:rPr lang="en-US" dirty="0"/>
              <a:t> </a:t>
            </a:r>
            <a:r>
              <a:rPr lang="en-US" dirty="0" err="1"/>
              <a:t>erorilor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controlul</a:t>
            </a:r>
            <a:r>
              <a:rPr lang="en-US" dirty="0"/>
              <a:t> </a:t>
            </a:r>
            <a:r>
              <a:rPr lang="en-US" dirty="0" err="1"/>
              <a:t>fluxului</a:t>
            </a:r>
            <a:r>
              <a:rPr lang="en-US" dirty="0"/>
              <a:t> </a:t>
            </a:r>
            <a:r>
              <a:rPr lang="en-US" dirty="0" err="1"/>
              <a:t>fizic</a:t>
            </a:r>
            <a:r>
              <a:rPr lang="en-US" dirty="0"/>
              <a:t> (flow control).</a:t>
            </a:r>
          </a:p>
          <a:p>
            <a:pPr marL="0" indent="0">
              <a:buNone/>
            </a:pPr>
            <a:r>
              <a:rPr lang="en-US" dirty="0" err="1"/>
              <a:t>Problemele</a:t>
            </a:r>
            <a:r>
              <a:rPr lang="en-US" dirty="0"/>
              <a:t> </a:t>
            </a:r>
            <a:r>
              <a:rPr lang="en-US" dirty="0" err="1"/>
              <a:t>principale</a:t>
            </a:r>
            <a:r>
              <a:rPr lang="en-US" dirty="0"/>
              <a:t> </a:t>
            </a:r>
            <a:r>
              <a:rPr lang="en-US" dirty="0" err="1"/>
              <a:t>rezolvate</a:t>
            </a:r>
            <a:r>
              <a:rPr lang="en-US" dirty="0"/>
              <a:t> de </a:t>
            </a: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legatura</a:t>
            </a:r>
            <a:r>
              <a:rPr lang="en-US" dirty="0"/>
              <a:t> de date se </a:t>
            </a:r>
            <a:r>
              <a:rPr lang="en-US" dirty="0" err="1"/>
              <a:t>refera</a:t>
            </a:r>
            <a:r>
              <a:rPr lang="en-US" dirty="0"/>
              <a:t> la: </a:t>
            </a:r>
          </a:p>
          <a:p>
            <a:r>
              <a:rPr lang="en-US" dirty="0" err="1" smtClean="0"/>
              <a:t>Oferirea</a:t>
            </a:r>
            <a:r>
              <a:rPr lang="en-US" dirty="0" smtClean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funcţii</a:t>
            </a:r>
            <a:r>
              <a:rPr lang="en-US" dirty="0"/>
              <a:t> de </a:t>
            </a:r>
            <a:r>
              <a:rPr lang="en-US" dirty="0" err="1"/>
              <a:t>comunicare</a:t>
            </a:r>
            <a:r>
              <a:rPr lang="en-US" dirty="0"/>
              <a:t> </a:t>
            </a:r>
            <a:r>
              <a:rPr lang="en-US" dirty="0" err="1"/>
              <a:t>generice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nivelurile</a:t>
            </a:r>
            <a:r>
              <a:rPr lang="en-US" dirty="0"/>
              <a:t> </a:t>
            </a:r>
            <a:r>
              <a:rPr lang="en-US" dirty="0" err="1"/>
              <a:t>superioare</a:t>
            </a:r>
            <a:r>
              <a:rPr lang="en-US" dirty="0"/>
              <a:t>, </a:t>
            </a:r>
            <a:r>
              <a:rPr lang="en-US" dirty="0" err="1"/>
              <a:t>ascunzând</a:t>
            </a:r>
            <a:r>
              <a:rPr lang="en-US" dirty="0"/>
              <a:t> </a:t>
            </a:r>
            <a:r>
              <a:rPr lang="en-US" dirty="0" err="1"/>
              <a:t>tehnologia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care se </a:t>
            </a:r>
            <a:r>
              <a:rPr lang="en-US" dirty="0" err="1"/>
              <a:t>bazează</a:t>
            </a:r>
            <a:r>
              <a:rPr lang="en-US" dirty="0"/>
              <a:t> </a:t>
            </a:r>
            <a:r>
              <a:rPr lang="en-US" dirty="0" err="1"/>
              <a:t>reţeaua</a:t>
            </a:r>
            <a:r>
              <a:rPr lang="en-US" dirty="0"/>
              <a:t>. </a:t>
            </a:r>
          </a:p>
          <a:p>
            <a:r>
              <a:rPr lang="en-US" dirty="0" err="1"/>
              <a:t>Oferirea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modalităţi</a:t>
            </a:r>
            <a:r>
              <a:rPr lang="en-US" dirty="0"/>
              <a:t> de </a:t>
            </a:r>
            <a:r>
              <a:rPr lang="en-US" dirty="0" err="1"/>
              <a:t>indetificare</a:t>
            </a:r>
            <a:r>
              <a:rPr lang="en-US" dirty="0"/>
              <a:t> </a:t>
            </a:r>
            <a:r>
              <a:rPr lang="en-US" dirty="0" err="1"/>
              <a:t>fizică</a:t>
            </a:r>
            <a:r>
              <a:rPr lang="en-US" dirty="0"/>
              <a:t> a </a:t>
            </a:r>
            <a:r>
              <a:rPr lang="en-US" dirty="0" err="1"/>
              <a:t>nodurilor</a:t>
            </a:r>
            <a:r>
              <a:rPr lang="en-US" dirty="0"/>
              <a:t> care </a:t>
            </a:r>
            <a:r>
              <a:rPr lang="en-US" dirty="0" err="1"/>
              <a:t>comunică</a:t>
            </a:r>
            <a:r>
              <a:rPr lang="en-US" dirty="0"/>
              <a:t> (</a:t>
            </a:r>
            <a:r>
              <a:rPr lang="en-US" dirty="0" err="1"/>
              <a:t>identificarea</a:t>
            </a:r>
            <a:r>
              <a:rPr lang="en-US" dirty="0"/>
              <a:t> </a:t>
            </a:r>
            <a:r>
              <a:rPr lang="en-US" dirty="0" err="1"/>
              <a:t>sursei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destinatiei</a:t>
            </a:r>
            <a:r>
              <a:rPr lang="en-US" dirty="0"/>
              <a:t> </a:t>
            </a:r>
            <a:r>
              <a:rPr lang="en-US" dirty="0" err="1"/>
              <a:t>datelor</a:t>
            </a:r>
            <a:r>
              <a:rPr lang="en-US" dirty="0"/>
              <a:t>).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se </a:t>
            </a:r>
            <a:r>
              <a:rPr lang="en-US" dirty="0" err="1"/>
              <a:t>realizează</a:t>
            </a:r>
            <a:r>
              <a:rPr lang="en-US" dirty="0"/>
              <a:t> </a:t>
            </a:r>
            <a:r>
              <a:rPr lang="en-US" dirty="0" err="1"/>
              <a:t>printr</a:t>
            </a:r>
            <a:r>
              <a:rPr lang="en-US" dirty="0"/>
              <a:t>-o </a:t>
            </a:r>
            <a:r>
              <a:rPr lang="en-US" dirty="0" err="1"/>
              <a:t>schemă</a:t>
            </a:r>
            <a:r>
              <a:rPr lang="en-US" dirty="0"/>
              <a:t> de </a:t>
            </a:r>
            <a:r>
              <a:rPr lang="en-US" dirty="0" err="1"/>
              <a:t>adresare</a:t>
            </a:r>
            <a:r>
              <a:rPr lang="en-US" dirty="0"/>
              <a:t> </a:t>
            </a:r>
            <a:r>
              <a:rPr lang="en-US" dirty="0" err="1"/>
              <a:t>fizică</a:t>
            </a:r>
            <a:r>
              <a:rPr lang="en-US" dirty="0"/>
              <a:t> </a:t>
            </a:r>
            <a:r>
              <a:rPr lang="en-US" dirty="0" err="1"/>
              <a:t>bazată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adrese</a:t>
            </a:r>
            <a:r>
              <a:rPr lang="en-US" dirty="0"/>
              <a:t> MAC. </a:t>
            </a:r>
          </a:p>
          <a:p>
            <a:r>
              <a:rPr lang="en-US" dirty="0" err="1"/>
              <a:t>Gruparea</a:t>
            </a:r>
            <a:r>
              <a:rPr lang="en-US" dirty="0"/>
              <a:t> </a:t>
            </a:r>
            <a:r>
              <a:rPr lang="en-US" dirty="0" err="1"/>
              <a:t>şirurilor</a:t>
            </a:r>
            <a:r>
              <a:rPr lang="en-US" dirty="0"/>
              <a:t> de </a:t>
            </a:r>
            <a:r>
              <a:rPr lang="en-US" dirty="0" err="1"/>
              <a:t>biţi</a:t>
            </a:r>
            <a:r>
              <a:rPr lang="en-US" dirty="0"/>
              <a:t> </a:t>
            </a:r>
            <a:r>
              <a:rPr lang="en-US" dirty="0" err="1"/>
              <a:t>transmise</a:t>
            </a:r>
            <a:r>
              <a:rPr lang="en-US" dirty="0"/>
              <a:t> de </a:t>
            </a: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fizic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cadre.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prima forma de </a:t>
            </a:r>
            <a:r>
              <a:rPr lang="en-US" dirty="0" err="1"/>
              <a:t>interpretare</a:t>
            </a:r>
            <a:r>
              <a:rPr lang="en-US" dirty="0"/>
              <a:t> a </a:t>
            </a:r>
            <a:r>
              <a:rPr lang="en-US" dirty="0" err="1"/>
              <a:t>biţilor</a:t>
            </a:r>
            <a:r>
              <a:rPr lang="en-US" dirty="0"/>
              <a:t>, care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grupare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cadre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lipsiţi</a:t>
            </a:r>
            <a:r>
              <a:rPr lang="en-US" dirty="0"/>
              <a:t> de </a:t>
            </a:r>
            <a:r>
              <a:rPr lang="en-US" dirty="0" err="1"/>
              <a:t>semnificaţie</a:t>
            </a:r>
            <a:r>
              <a:rPr lang="en-US" dirty="0"/>
              <a:t>; </a:t>
            </a:r>
          </a:p>
          <a:p>
            <a:r>
              <a:rPr lang="en-US" dirty="0" err="1" smtClean="0"/>
              <a:t>Asigurarea</a:t>
            </a:r>
            <a:r>
              <a:rPr lang="en-US" dirty="0" smtClean="0"/>
              <a:t> </a:t>
            </a:r>
            <a:r>
              <a:rPr lang="en-US" dirty="0" err="1"/>
              <a:t>accesului</a:t>
            </a:r>
            <a:r>
              <a:rPr lang="en-US" dirty="0"/>
              <a:t> </a:t>
            </a:r>
            <a:r>
              <a:rPr lang="en-US" dirty="0" err="1"/>
              <a:t>ordonat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controlat</a:t>
            </a:r>
            <a:r>
              <a:rPr lang="en-US" dirty="0"/>
              <a:t> la </a:t>
            </a:r>
            <a:r>
              <a:rPr lang="en-US" dirty="0" err="1"/>
              <a:t>mediu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subnivelul</a:t>
            </a:r>
            <a:r>
              <a:rPr lang="en-US" dirty="0"/>
              <a:t> MAC; </a:t>
            </a:r>
          </a:p>
          <a:p>
            <a:r>
              <a:rPr lang="en-US" dirty="0" err="1" smtClean="0"/>
              <a:t>Detecţia</a:t>
            </a:r>
            <a:r>
              <a:rPr lang="en-US" dirty="0" smtClean="0"/>
              <a:t> </a:t>
            </a:r>
            <a:r>
              <a:rPr lang="en-US" dirty="0" err="1"/>
              <a:t>erorilor</a:t>
            </a:r>
            <a:r>
              <a:rPr lang="en-US" dirty="0"/>
              <a:t> de </a:t>
            </a:r>
            <a:r>
              <a:rPr lang="en-US" dirty="0" err="1"/>
              <a:t>transmisie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698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425707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Protocoale</a:t>
            </a:r>
            <a:r>
              <a:rPr lang="en-US" b="1" dirty="0"/>
              <a:t> de </a:t>
            </a:r>
            <a:r>
              <a:rPr lang="en-US" b="1" dirty="0" err="1"/>
              <a:t>acces</a:t>
            </a:r>
            <a:r>
              <a:rPr lang="en-US" b="1" dirty="0"/>
              <a:t> la </a:t>
            </a:r>
            <a:r>
              <a:rPr lang="en-US" b="1" dirty="0" err="1"/>
              <a:t>mediu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518984"/>
            <a:ext cx="12192000" cy="6339016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Subnivelul</a:t>
            </a:r>
            <a:r>
              <a:rPr lang="en-US" dirty="0"/>
              <a:t> MAC </a:t>
            </a:r>
            <a:r>
              <a:rPr lang="en-US" dirty="0" err="1"/>
              <a:t>conţine</a:t>
            </a:r>
            <a:r>
              <a:rPr lang="en-US" dirty="0"/>
              <a:t> </a:t>
            </a:r>
            <a:r>
              <a:rPr lang="en-US" dirty="0" err="1"/>
              <a:t>protocoalele</a:t>
            </a:r>
            <a:r>
              <a:rPr lang="en-US" dirty="0"/>
              <a:t> care 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reţea</a:t>
            </a:r>
            <a:r>
              <a:rPr lang="en-US" dirty="0"/>
              <a:t> </a:t>
            </a:r>
            <a:r>
              <a:rPr lang="en-US" dirty="0" err="1"/>
              <a:t>locală</a:t>
            </a:r>
            <a:r>
              <a:rPr lang="en-US" dirty="0"/>
              <a:t> care </a:t>
            </a:r>
            <a:r>
              <a:rPr lang="en-US" dirty="0" err="1"/>
              <a:t>staţie</a:t>
            </a:r>
            <a:r>
              <a:rPr lang="en-US" dirty="0"/>
              <a:t> are </a:t>
            </a:r>
            <a:r>
              <a:rPr lang="en-US" dirty="0" err="1"/>
              <a:t>dreptul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transmită</a:t>
            </a:r>
            <a:r>
              <a:rPr lang="en-US" dirty="0"/>
              <a:t> la un moment dat.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protocoale</a:t>
            </a:r>
            <a:r>
              <a:rPr lang="en-US" dirty="0"/>
              <a:t> </a:t>
            </a:r>
            <a:r>
              <a:rPr lang="en-US" dirty="0" err="1"/>
              <a:t>organizează</a:t>
            </a:r>
            <a:r>
              <a:rPr lang="en-US" dirty="0"/>
              <a:t> </a:t>
            </a:r>
            <a:r>
              <a:rPr lang="en-US" dirty="0" err="1"/>
              <a:t>comunicarea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gestionează</a:t>
            </a:r>
            <a:r>
              <a:rPr lang="en-US" dirty="0"/>
              <a:t> </a:t>
            </a:r>
            <a:r>
              <a:rPr lang="en-US" dirty="0" err="1"/>
              <a:t>modul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momentul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staţie</a:t>
            </a:r>
            <a:r>
              <a:rPr lang="en-US" dirty="0"/>
              <a:t> are </a:t>
            </a:r>
            <a:r>
              <a:rPr lang="en-US" dirty="0" err="1"/>
              <a:t>acces</a:t>
            </a:r>
            <a:r>
              <a:rPr lang="en-US" dirty="0"/>
              <a:t> la </a:t>
            </a:r>
            <a:r>
              <a:rPr lang="en-US" dirty="0" err="1"/>
              <a:t>mediul</a:t>
            </a:r>
            <a:r>
              <a:rPr lang="en-US" dirty="0"/>
              <a:t> de </a:t>
            </a:r>
            <a:r>
              <a:rPr lang="en-US" dirty="0" err="1"/>
              <a:t>transmisie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err="1"/>
              <a:t>Exista</a:t>
            </a:r>
            <a:r>
              <a:rPr lang="en-US" dirty="0"/>
              <a:t> </a:t>
            </a:r>
            <a:r>
              <a:rPr lang="en-US" dirty="0" err="1"/>
              <a:t>doua</a:t>
            </a:r>
            <a:r>
              <a:rPr lang="en-US" dirty="0"/>
              <a:t> </a:t>
            </a:r>
            <a:r>
              <a:rPr lang="en-US" dirty="0" err="1"/>
              <a:t>mari</a:t>
            </a:r>
            <a:r>
              <a:rPr lang="en-US" dirty="0"/>
              <a:t> </a:t>
            </a:r>
            <a:r>
              <a:rPr lang="en-US" dirty="0" err="1"/>
              <a:t>categorii</a:t>
            </a:r>
            <a:r>
              <a:rPr lang="en-US" dirty="0"/>
              <a:t> de </a:t>
            </a:r>
            <a:r>
              <a:rPr lang="en-US" dirty="0" err="1"/>
              <a:t>acces</a:t>
            </a:r>
            <a:r>
              <a:rPr lang="en-US" dirty="0"/>
              <a:t> la </a:t>
            </a:r>
            <a:r>
              <a:rPr lang="en-US" dirty="0" err="1"/>
              <a:t>mediu</a:t>
            </a:r>
            <a:r>
              <a:rPr lang="en-US" dirty="0"/>
              <a:t> de </a:t>
            </a:r>
            <a:r>
              <a:rPr lang="en-US" dirty="0" err="1"/>
              <a:t>transmisie</a:t>
            </a:r>
            <a:r>
              <a:rPr lang="en-US" dirty="0"/>
              <a:t>: </a:t>
            </a:r>
          </a:p>
          <a:p>
            <a:r>
              <a:rPr lang="en-US" dirty="0" smtClean="0"/>
              <a:t>Determinist </a:t>
            </a:r>
            <a:r>
              <a:rPr lang="en-US" dirty="0"/>
              <a:t>(</a:t>
            </a:r>
            <a:r>
              <a:rPr lang="en-US" dirty="0" err="1"/>
              <a:t>asigurarea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interval </a:t>
            </a:r>
            <a:r>
              <a:rPr lang="en-US" dirty="0" err="1"/>
              <a:t>exclusiv</a:t>
            </a:r>
            <a:r>
              <a:rPr lang="en-US" dirty="0"/>
              <a:t> de </a:t>
            </a:r>
            <a:r>
              <a:rPr lang="en-US" dirty="0" err="1"/>
              <a:t>emisie</a:t>
            </a:r>
            <a:r>
              <a:rPr lang="en-US" dirty="0"/>
              <a:t>,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rând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staţie</a:t>
            </a:r>
            <a:r>
              <a:rPr lang="en-US" dirty="0" smtClean="0"/>
              <a:t>), </a:t>
            </a:r>
            <a:r>
              <a:rPr lang="en-US" dirty="0" err="1">
                <a:solidFill>
                  <a:srgbClr val="FF0000"/>
                </a:solidFill>
              </a:rPr>
              <a:t>jeton</a:t>
            </a:r>
            <a:r>
              <a:rPr lang="en-US" dirty="0">
                <a:solidFill>
                  <a:srgbClr val="FF0000"/>
                </a:solidFill>
              </a:rPr>
              <a:t> (token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r>
              <a:rPr lang="en-US" dirty="0"/>
              <a:t> </a:t>
            </a:r>
            <a:r>
              <a:rPr lang="en-US" dirty="0" err="1" smtClean="0"/>
              <a:t>magistrală</a:t>
            </a:r>
            <a:r>
              <a:rPr lang="en-US" dirty="0" smtClean="0"/>
              <a:t> (IEEE </a:t>
            </a:r>
            <a:r>
              <a:rPr lang="en-US" dirty="0"/>
              <a:t>802.4 - Token bus)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 smtClean="0"/>
              <a:t>inel</a:t>
            </a:r>
            <a:r>
              <a:rPr lang="en-US" dirty="0" smtClean="0"/>
              <a:t> </a:t>
            </a:r>
            <a:r>
              <a:rPr lang="en-US" dirty="0"/>
              <a:t>(IEEE 802.5 - Token ring)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err="1"/>
              <a:t>Nedeterminist</a:t>
            </a:r>
            <a:r>
              <a:rPr lang="en-US" dirty="0"/>
              <a:t> (</a:t>
            </a:r>
            <a:r>
              <a:rPr lang="en-US" dirty="0" err="1"/>
              <a:t>acceptarea</a:t>
            </a:r>
            <a:r>
              <a:rPr lang="en-US" dirty="0"/>
              <a:t> </a:t>
            </a:r>
            <a:r>
              <a:rPr lang="en-US" dirty="0" err="1"/>
              <a:t>posibilităţii</a:t>
            </a:r>
            <a:r>
              <a:rPr lang="en-US" dirty="0"/>
              <a:t> </a:t>
            </a:r>
            <a:r>
              <a:rPr lang="en-US" dirty="0" err="1"/>
              <a:t>coliziunilor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retransmisia</a:t>
            </a:r>
            <a:r>
              <a:rPr lang="en-US" dirty="0"/>
              <a:t> </a:t>
            </a:r>
            <a:r>
              <a:rPr lang="en-US" dirty="0" err="1"/>
              <a:t>pachetelor</a:t>
            </a:r>
            <a:r>
              <a:rPr lang="en-US" dirty="0"/>
              <a:t> </a:t>
            </a:r>
            <a:r>
              <a:rPr lang="en-US" dirty="0" err="1"/>
              <a:t>distruse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coliziuni</a:t>
            </a:r>
            <a:r>
              <a:rPr lang="en-US" dirty="0"/>
              <a:t>)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dirty="0" err="1" smtClean="0"/>
              <a:t>Alocarea</a:t>
            </a:r>
            <a:r>
              <a:rPr lang="en-US" dirty="0" smtClean="0"/>
              <a:t> </a:t>
            </a:r>
            <a:r>
              <a:rPr lang="en-US" dirty="0" err="1"/>
              <a:t>dinamică</a:t>
            </a:r>
            <a:r>
              <a:rPr lang="en-US" dirty="0"/>
              <a:t> are la </a:t>
            </a:r>
            <a:r>
              <a:rPr lang="en-US" dirty="0" err="1"/>
              <a:t>bază</a:t>
            </a:r>
            <a:r>
              <a:rPr lang="en-US" dirty="0"/>
              <a:t> </a:t>
            </a:r>
            <a:r>
              <a:rPr lang="en-US" dirty="0" err="1"/>
              <a:t>câteva</a:t>
            </a:r>
            <a:r>
              <a:rPr lang="en-US" dirty="0"/>
              <a:t> </a:t>
            </a:r>
            <a:r>
              <a:rPr lang="en-US" dirty="0" err="1"/>
              <a:t>ipoteze</a:t>
            </a:r>
            <a:r>
              <a:rPr lang="en-US" dirty="0"/>
              <a:t>: </a:t>
            </a:r>
          </a:p>
          <a:p>
            <a:r>
              <a:rPr lang="en-US" dirty="0" err="1"/>
              <a:t>Există</a:t>
            </a:r>
            <a:r>
              <a:rPr lang="en-US" dirty="0"/>
              <a:t> N </a:t>
            </a:r>
            <a:r>
              <a:rPr lang="en-US" dirty="0" err="1"/>
              <a:t>staţii</a:t>
            </a:r>
            <a:r>
              <a:rPr lang="en-US" dirty="0"/>
              <a:t> (</a:t>
            </a:r>
            <a:r>
              <a:rPr lang="en-US" dirty="0" err="1"/>
              <a:t>terminale</a:t>
            </a:r>
            <a:r>
              <a:rPr lang="en-US" dirty="0"/>
              <a:t>) </a:t>
            </a:r>
            <a:r>
              <a:rPr lang="en-US" dirty="0" err="1"/>
              <a:t>independente</a:t>
            </a:r>
            <a:r>
              <a:rPr lang="en-US" dirty="0"/>
              <a:t> care </a:t>
            </a:r>
            <a:r>
              <a:rPr lang="en-US" dirty="0" err="1"/>
              <a:t>generează</a:t>
            </a:r>
            <a:r>
              <a:rPr lang="en-US" dirty="0"/>
              <a:t> cadre de </a:t>
            </a:r>
            <a:r>
              <a:rPr lang="en-US" dirty="0" err="1"/>
              <a:t>transmis</a:t>
            </a:r>
            <a:r>
              <a:rPr lang="en-US" dirty="0" smtClean="0"/>
              <a:t>. </a:t>
            </a:r>
            <a:r>
              <a:rPr lang="en-US" dirty="0"/>
              <a:t>Rata </a:t>
            </a:r>
            <a:r>
              <a:rPr lang="en-US" dirty="0" err="1"/>
              <a:t>generării</a:t>
            </a:r>
            <a:r>
              <a:rPr lang="en-US" dirty="0"/>
              <a:t> </a:t>
            </a:r>
            <a:r>
              <a:rPr lang="en-US" dirty="0" err="1"/>
              <a:t>cadrelor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constantă</a:t>
            </a:r>
            <a:r>
              <a:rPr lang="en-US" dirty="0"/>
              <a:t>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probabilitatea</a:t>
            </a:r>
            <a:r>
              <a:rPr lang="en-US" dirty="0"/>
              <a:t> de a genera un </a:t>
            </a:r>
            <a:r>
              <a:rPr lang="en-US" dirty="0" err="1"/>
              <a:t>cadru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interval de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proporţională</a:t>
            </a:r>
            <a:r>
              <a:rPr lang="en-US" dirty="0"/>
              <a:t> cu </a:t>
            </a:r>
            <a:r>
              <a:rPr lang="en-US" dirty="0" err="1"/>
              <a:t>acest</a:t>
            </a:r>
            <a:r>
              <a:rPr lang="en-US" dirty="0"/>
              <a:t> interval. </a:t>
            </a:r>
            <a:r>
              <a:rPr lang="en-US" dirty="0" err="1"/>
              <a:t>Odată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generat</a:t>
            </a:r>
            <a:r>
              <a:rPr lang="en-US" dirty="0"/>
              <a:t> un </a:t>
            </a:r>
            <a:r>
              <a:rPr lang="en-US" dirty="0" err="1"/>
              <a:t>cadru</a:t>
            </a:r>
            <a:r>
              <a:rPr lang="en-US" dirty="0"/>
              <a:t>, </a:t>
            </a:r>
            <a:r>
              <a:rPr lang="en-US" dirty="0" err="1"/>
              <a:t>staţia</a:t>
            </a:r>
            <a:r>
              <a:rPr lang="en-US" dirty="0"/>
              <a:t> nu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generează</a:t>
            </a:r>
            <a:r>
              <a:rPr lang="en-US" dirty="0"/>
              <a:t> </a:t>
            </a:r>
            <a:r>
              <a:rPr lang="en-US" dirty="0" err="1"/>
              <a:t>altul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nu s-a </a:t>
            </a:r>
            <a:r>
              <a:rPr lang="en-US" dirty="0" err="1"/>
              <a:t>transmis</a:t>
            </a:r>
            <a:r>
              <a:rPr lang="en-US" dirty="0"/>
              <a:t> </a:t>
            </a:r>
            <a:r>
              <a:rPr lang="en-US" dirty="0" err="1"/>
              <a:t>acesta</a:t>
            </a:r>
            <a:r>
              <a:rPr lang="en-US" dirty="0"/>
              <a:t>. </a:t>
            </a:r>
          </a:p>
          <a:p>
            <a:r>
              <a:rPr lang="en-US" dirty="0" err="1" smtClean="0"/>
              <a:t>Canalul</a:t>
            </a:r>
            <a:r>
              <a:rPr lang="en-US" dirty="0" smtClean="0"/>
              <a:t> </a:t>
            </a:r>
            <a:r>
              <a:rPr lang="en-US" dirty="0" err="1"/>
              <a:t>unic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accesibil</a:t>
            </a:r>
            <a:r>
              <a:rPr lang="en-US" dirty="0"/>
              <a:t> </a:t>
            </a:r>
            <a:r>
              <a:rPr lang="en-US" dirty="0" err="1"/>
              <a:t>tuturor</a:t>
            </a:r>
            <a:r>
              <a:rPr lang="en-US" dirty="0"/>
              <a:t> </a:t>
            </a:r>
            <a:r>
              <a:rPr lang="en-US" dirty="0" err="1"/>
              <a:t>staţiilor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transmite</a:t>
            </a:r>
            <a:r>
              <a:rPr lang="en-US" dirty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recepţiona</a:t>
            </a:r>
            <a:r>
              <a:rPr lang="en-US" dirty="0" smtClean="0"/>
              <a:t> din </a:t>
            </a:r>
            <a:r>
              <a:rPr lang="en-US" dirty="0" err="1" smtClean="0"/>
              <a:t>linie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Când</a:t>
            </a:r>
            <a:r>
              <a:rPr lang="en-US" dirty="0" smtClean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cadre se </a:t>
            </a:r>
            <a:r>
              <a:rPr lang="en-US" dirty="0" err="1"/>
              <a:t>suparpun</a:t>
            </a:r>
            <a:r>
              <a:rPr lang="en-US" dirty="0"/>
              <a:t> </a:t>
            </a:r>
            <a:r>
              <a:rPr lang="en-US" dirty="0" err="1"/>
              <a:t>chiar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parţial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canal, </a:t>
            </a:r>
            <a:r>
              <a:rPr lang="en-US" dirty="0" err="1"/>
              <a:t>apare</a:t>
            </a:r>
            <a:r>
              <a:rPr lang="en-US" dirty="0"/>
              <a:t> o </a:t>
            </a:r>
            <a:r>
              <a:rPr lang="en-US" dirty="0" err="1"/>
              <a:t>coliziune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transmisia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înceteze</a:t>
            </a:r>
            <a:r>
              <a:rPr lang="en-US" dirty="0"/>
              <a:t>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semnalele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 </a:t>
            </a:r>
            <a:r>
              <a:rPr lang="en-US" dirty="0" err="1"/>
              <a:t>interferează</a:t>
            </a:r>
            <a:r>
              <a:rPr lang="en-US" dirty="0"/>
              <a:t>. </a:t>
            </a:r>
          </a:p>
          <a:p>
            <a:r>
              <a:rPr lang="en-US" dirty="0" err="1" smtClean="0"/>
              <a:t>Timpul</a:t>
            </a:r>
            <a:r>
              <a:rPr lang="en-US" dirty="0" smtClean="0"/>
              <a:t> </a:t>
            </a:r>
            <a:r>
              <a:rPr lang="en-US" dirty="0" err="1"/>
              <a:t>apariţiei</a:t>
            </a:r>
            <a:r>
              <a:rPr lang="en-US" dirty="0"/>
              <a:t> </a:t>
            </a:r>
            <a:r>
              <a:rPr lang="en-US" dirty="0" err="1"/>
              <a:t>cadrelor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varibilă</a:t>
            </a:r>
            <a:r>
              <a:rPr lang="en-US" dirty="0"/>
              <a:t> </a:t>
            </a:r>
            <a:r>
              <a:rPr lang="en-US" dirty="0" err="1"/>
              <a:t>continuă</a:t>
            </a:r>
            <a:r>
              <a:rPr lang="en-US" dirty="0"/>
              <a:t>. Nu </a:t>
            </a:r>
            <a:r>
              <a:rPr lang="en-US" dirty="0" err="1"/>
              <a:t>există</a:t>
            </a:r>
            <a:r>
              <a:rPr lang="en-US" dirty="0"/>
              <a:t> un </a:t>
            </a:r>
            <a:r>
              <a:rPr lang="en-US" dirty="0" err="1"/>
              <a:t>ceas</a:t>
            </a:r>
            <a:r>
              <a:rPr lang="en-US" dirty="0"/>
              <a:t> care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împartă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momente</a:t>
            </a:r>
            <a:r>
              <a:rPr lang="en-US" dirty="0"/>
              <a:t> discrete.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altă</a:t>
            </a:r>
            <a:r>
              <a:rPr lang="en-US" dirty="0"/>
              <a:t> </a:t>
            </a:r>
            <a:r>
              <a:rPr lang="en-US" dirty="0" err="1"/>
              <a:t>variantă</a:t>
            </a:r>
            <a:r>
              <a:rPr lang="en-US" dirty="0"/>
              <a:t>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lua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considerare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ipoteza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discret</a:t>
            </a:r>
            <a:r>
              <a:rPr lang="en-US" dirty="0"/>
              <a:t>. </a:t>
            </a:r>
          </a:p>
          <a:p>
            <a:r>
              <a:rPr lang="en-US" dirty="0" err="1" smtClean="0"/>
              <a:t>Detecţia</a:t>
            </a:r>
            <a:r>
              <a:rPr lang="en-US" dirty="0" smtClean="0"/>
              <a:t> </a:t>
            </a:r>
            <a:r>
              <a:rPr lang="en-US" dirty="0" err="1"/>
              <a:t>purtătoarei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curentă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care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afla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un canal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ocupat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liber. </a:t>
            </a:r>
          </a:p>
        </p:txBody>
      </p:sp>
    </p:spTree>
    <p:extLst>
      <p:ext uri="{BB962C8B-B14F-4D97-AF65-F5344CB8AC3E}">
        <p14:creationId xmlns:p14="http://schemas.microsoft.com/office/powerpoint/2010/main" val="389809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b="10644"/>
          <a:stretch/>
        </p:blipFill>
        <p:spPr bwMode="auto">
          <a:xfrm>
            <a:off x="1210354" y="580344"/>
            <a:ext cx="10350275" cy="47944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21041" y="5963041"/>
            <a:ext cx="51539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IEEE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Institutul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Inginerilor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Electicieni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Electronişti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145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919" y="296562"/>
            <a:ext cx="11627708" cy="5880401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scopul</a:t>
            </a:r>
            <a:r>
              <a:rPr lang="en-US" dirty="0"/>
              <a:t> </a:t>
            </a:r>
            <a:r>
              <a:rPr lang="en-US" dirty="0" err="1"/>
              <a:t>reducerii</a:t>
            </a:r>
            <a:r>
              <a:rPr lang="en-US" dirty="0"/>
              <a:t> </a:t>
            </a:r>
            <a:r>
              <a:rPr lang="en-US" dirty="0" err="1"/>
              <a:t>riscului</a:t>
            </a:r>
            <a:r>
              <a:rPr lang="en-US" dirty="0"/>
              <a:t> </a:t>
            </a:r>
            <a:r>
              <a:rPr lang="en-US" dirty="0" err="1"/>
              <a:t>coliziunilor</a:t>
            </a:r>
            <a:r>
              <a:rPr lang="en-US" dirty="0"/>
              <a:t>, </a:t>
            </a:r>
            <a:r>
              <a:rPr lang="en-US" dirty="0" err="1"/>
              <a:t>înainte</a:t>
            </a:r>
            <a:r>
              <a:rPr lang="en-US" dirty="0"/>
              <a:t> de a </a:t>
            </a:r>
            <a:r>
              <a:rPr lang="en-US" dirty="0" err="1"/>
              <a:t>transmite</a:t>
            </a:r>
            <a:r>
              <a:rPr lang="en-US" dirty="0"/>
              <a:t>, o </a:t>
            </a:r>
            <a:r>
              <a:rPr lang="en-US" dirty="0" err="1"/>
              <a:t>staţei</a:t>
            </a:r>
            <a:r>
              <a:rPr lang="en-US" dirty="0"/>
              <a:t> </a:t>
            </a:r>
            <a:r>
              <a:rPr lang="en-US" dirty="0" err="1"/>
              <a:t>ascultă</a:t>
            </a:r>
            <a:r>
              <a:rPr lang="en-US" dirty="0"/>
              <a:t> </a:t>
            </a:r>
            <a:r>
              <a:rPr lang="en-US" dirty="0" err="1"/>
              <a:t>mediul</a:t>
            </a:r>
            <a:r>
              <a:rPr lang="en-US" dirty="0"/>
              <a:t> de </a:t>
            </a:r>
            <a:r>
              <a:rPr lang="en-US" dirty="0" err="1"/>
              <a:t>transmisie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vedea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libel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apoi</a:t>
            </a:r>
            <a:r>
              <a:rPr lang="en-US" dirty="0"/>
              <a:t> </a:t>
            </a:r>
            <a:r>
              <a:rPr lang="en-US" dirty="0" err="1"/>
              <a:t>transmite</a:t>
            </a:r>
            <a:r>
              <a:rPr lang="en-US" dirty="0"/>
              <a:t>.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caz</a:t>
            </a:r>
            <a:r>
              <a:rPr lang="en-US" dirty="0"/>
              <a:t>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reguli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CSMA </a:t>
            </a:r>
            <a:r>
              <a:rPr lang="en-US" dirty="0"/>
              <a:t>(Carrier Sense Multiple Access) persistent. </a:t>
            </a:r>
            <a:endParaRPr lang="en-US" dirty="0" smtClean="0"/>
          </a:p>
          <a:p>
            <a:r>
              <a:rPr lang="en-US" dirty="0"/>
              <a:t>CSMA </a:t>
            </a:r>
            <a:r>
              <a:rPr lang="en-US" dirty="0" err="1" smtClean="0"/>
              <a:t>nepersistent</a:t>
            </a:r>
            <a:r>
              <a:rPr lang="en-US" dirty="0" smtClean="0"/>
              <a:t> </a:t>
            </a:r>
          </a:p>
          <a:p>
            <a:r>
              <a:rPr lang="en-US" dirty="0"/>
              <a:t>CSMA cu </a:t>
            </a:r>
            <a:r>
              <a:rPr lang="en-US" dirty="0" err="1"/>
              <a:t>detecţia</a:t>
            </a:r>
            <a:r>
              <a:rPr lang="en-US" dirty="0"/>
              <a:t> </a:t>
            </a:r>
            <a:r>
              <a:rPr lang="en-US" dirty="0" err="1"/>
              <a:t>coliziunii</a:t>
            </a:r>
            <a:r>
              <a:rPr lang="en-US" dirty="0"/>
              <a:t> (CSMA/CD). </a:t>
            </a:r>
            <a:r>
              <a:rPr lang="en-US" dirty="0" smtClean="0"/>
              <a:t>Ethernet</a:t>
            </a:r>
          </a:p>
          <a:p>
            <a:r>
              <a:rPr lang="en-US" dirty="0"/>
              <a:t>CSMA cu </a:t>
            </a:r>
            <a:r>
              <a:rPr lang="en-US" dirty="0" err="1"/>
              <a:t>evitarea</a:t>
            </a:r>
            <a:r>
              <a:rPr lang="en-US" dirty="0"/>
              <a:t> </a:t>
            </a:r>
            <a:r>
              <a:rPr lang="en-US" dirty="0" err="1"/>
              <a:t>coliziunii</a:t>
            </a:r>
            <a:r>
              <a:rPr lang="en-US" dirty="0"/>
              <a:t> CSMA/CA</a:t>
            </a:r>
            <a:r>
              <a:rPr lang="en-US" dirty="0" smtClean="0"/>
              <a:t>). Wireless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152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12648</TotalTime>
  <Words>936</Words>
  <Application>Microsoft Office PowerPoint</Application>
  <PresentationFormat>Произвольный</PresentationFormat>
  <Paragraphs>74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REȚELE DE CALCULATOARE T.6 –Legături de Date    </vt:lpstr>
      <vt:lpstr>NIVELUL LEGĂTURII DE DATE</vt:lpstr>
      <vt:lpstr>Презентация PowerPoint</vt:lpstr>
      <vt:lpstr>Презентация PowerPoint</vt:lpstr>
      <vt:lpstr>Презентация PowerPoint</vt:lpstr>
      <vt:lpstr>Funcţiile nivelului Legăturii de date</vt:lpstr>
      <vt:lpstr>Protocoale de acces la mediu </vt:lpstr>
      <vt:lpstr>Презентация PowerPoint</vt:lpstr>
      <vt:lpstr>Презентация PowerPoint</vt:lpstr>
      <vt:lpstr>Protocolul CSMA/CD</vt:lpstr>
      <vt:lpstr>Презентация PowerPoint</vt:lpstr>
      <vt:lpstr>Protocolul CSMA/CA </vt:lpstr>
      <vt:lpstr>Domeniul de coliziune şi de broadcast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Circuite și Dispozitive Electronice  L.1 – Introducere </dc:title>
  <dc:creator>Пользователь Windows</dc:creator>
  <cp:lastModifiedBy>Asus</cp:lastModifiedBy>
  <cp:revision>560</cp:revision>
  <dcterms:created xsi:type="dcterms:W3CDTF">2020-08-28T11:28:42Z</dcterms:created>
  <dcterms:modified xsi:type="dcterms:W3CDTF">2022-05-01T12:06:38Z</dcterms:modified>
</cp:coreProperties>
</file>