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57" r:id="rId9"/>
    <p:sldId id="258" r:id="rId10"/>
    <p:sldId id="259" r:id="rId11"/>
    <p:sldId id="26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680" autoAdjust="0"/>
    <p:restoredTop sz="95253" autoAdjust="0"/>
  </p:normalViewPr>
  <p:slideViewPr>
    <p:cSldViewPr snapToGrid="0">
      <p:cViewPr>
        <p:scale>
          <a:sx n="100" d="100"/>
          <a:sy n="100" d="100"/>
        </p:scale>
        <p:origin x="-1410" y="-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27F67-3A50-4297-B8B6-693DA88AA5E4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8DB0D-707A-4B4F-9F6C-74B60B20FB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55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014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207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767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19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351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166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72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483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77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2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06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CAE28-B5DB-416C-BBE2-FF443ED9C5B5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C0902-DFCD-4542-83AB-0F1E2C26E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582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34565" y="280656"/>
            <a:ext cx="11633703" cy="3648547"/>
          </a:xfrm>
        </p:spPr>
        <p:txBody>
          <a:bodyPr anchor="t">
            <a:normAutofit/>
          </a:bodyPr>
          <a:lstStyle/>
          <a:p>
            <a:r>
              <a:rPr lang="x-none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Arhitectura Calculatoarelor </a:t>
            </a:r>
            <a:br>
              <a:rPr lang="x-none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x-non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.1 </a:t>
            </a:r>
            <a:r>
              <a:rPr lang="x-none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MO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406305" y="6047715"/>
            <a:ext cx="9144000" cy="495678"/>
          </a:xfrm>
        </p:spPr>
        <p:txBody>
          <a:bodyPr/>
          <a:lstStyle/>
          <a:p>
            <a:r>
              <a:rPr lang="x-none" dirty="0" smtClean="0"/>
              <a:t>Conf. Univ. Dr. Crețu Vasilii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846497" y="3023857"/>
            <a:ext cx="10429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MO" b="1"/>
              <a:t>Цель урока: </a:t>
            </a:r>
            <a:r>
              <a:rPr lang="ru-MO"/>
              <a:t>Ознакомиться с основами компьютерной архитектуры, понять понятие концептуальных уровней, понять структуру компьютерной системы и функции ее компонентов.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46497" y="1779935"/>
            <a:ext cx="10429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MO" b="1" smtClean="0"/>
              <a:t>Введение</a:t>
            </a:r>
            <a:r>
              <a:rPr lang="ro-RO" b="1" smtClean="0"/>
              <a:t>. </a:t>
            </a:r>
            <a:r>
              <a:rPr lang="ru-MO" b="1"/>
              <a:t>Цели дисциплины. Базовая схема компьютера. Роли основных компонентов, Принцип их работы, Схема понятийных уровней ЭВМ.</a:t>
            </a:r>
            <a:endParaRPr lang="en-US" strike="sngStrike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46497" y="3925545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MO" b="1" i="1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Студент должен </a:t>
            </a:r>
            <a:r>
              <a:rPr lang="ru-MO" b="1" i="1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знать</a:t>
            </a:r>
            <a:r>
              <a:rPr lang="ru-MO" b="1" i="1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o-RO" b="1" i="1" dirty="0">
              <a:solidFill>
                <a:srgbClr val="555555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o-RO" b="1" i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§ </a:t>
            </a:r>
            <a:r>
              <a:rPr lang="ro-RO" b="1" i="1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MO" b="1" i="1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Принципиальная схема цифровых компьютеров</a:t>
            </a:r>
            <a:r>
              <a:rPr lang="ro-RO" b="1" i="1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o-RO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o-RO" b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o-RO" b="1" i="1" dirty="0" smtClean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ro-RO" b="1" i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o-RO" b="1" i="1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MO" b="1" i="1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Роли основных компонентов компьютера</a:t>
            </a:r>
            <a:endParaRPr lang="ro-RO" b="1" dirty="0">
              <a:solidFill>
                <a:srgbClr val="555555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o-RO" b="1" i="1" dirty="0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§ </a:t>
            </a:r>
            <a:r>
              <a:rPr lang="ro-RO" b="1" i="1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MO" b="1" i="1">
                <a:solidFill>
                  <a:srgbClr val="555555"/>
                </a:solidFill>
                <a:latin typeface="Times New Roman" pitchFamily="18" charset="0"/>
                <a:cs typeface="Times New Roman" pitchFamily="18" charset="0"/>
              </a:rPr>
              <a:t>Схема концептуальных уровней компьютера</a:t>
            </a:r>
            <a:endParaRPr lang="ro-RO" b="1" i="0" dirty="0">
              <a:solidFill>
                <a:srgbClr val="555555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95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0535" y="0"/>
            <a:ext cx="69440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0"/>
              </a:spcAft>
            </a:pPr>
            <a:r>
              <a:rPr lang="ru-MO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СХЕМА КОНЦЕПТУАЛЬНЫХ УРОВНЕЙ КОМПЬЮТЕРА</a:t>
            </a:r>
            <a:endParaRPr lang="en-US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21395" y="272182"/>
            <a:ext cx="73999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Текущая виртуальная машина имеет семь концептуальных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уровней</a:t>
            </a:r>
            <a:r>
              <a:rPr lang="ru-M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t="305"/>
          <a:stretch/>
        </p:blipFill>
        <p:spPr>
          <a:xfrm>
            <a:off x="178004" y="669956"/>
            <a:ext cx="5915025" cy="548867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5601077" y="62153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ru-MO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Концептуальные уровни виртуальной машины, соответствующие текущим компьютерам</a:t>
            </a:r>
            <a:r>
              <a:rPr lang="ro-RO" b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20008" y="1316287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M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Виртуальная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машина организована по уровням, и между двумя уровнями может быть две операции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M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перевод</a:t>
            </a:r>
            <a:r>
              <a:rPr lang="ro-R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M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M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интерпретация</a:t>
            </a:r>
            <a:r>
              <a:rPr lang="ro-R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3777" y="2461329"/>
            <a:ext cx="4362450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7321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0" y="0"/>
                <a:ext cx="12192000" cy="294696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450215" algn="just">
                  <a:spcAft>
                    <a:spcPts val="0"/>
                  </a:spcAft>
                </a:pPr>
                <a:r>
                  <a:rPr lang="ru-RU" sz="1600" smtClean="0"/>
                  <a:t> </a:t>
                </a:r>
                <a:r>
                  <a:rPr lang="ru-RU" sz="1600">
                    <a:latin typeface="Times New Roman" pitchFamily="18" charset="0"/>
                    <a:cs typeface="Times New Roman" pitchFamily="18" charset="0"/>
                  </a:rPr>
                  <a:t>Использование низшего языка обременительно, и поэтому был создан более высокий язык, намного более близкий к человеческому мышлению. Программы могут быть написаны как для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/>
                        </m:ctrlPr>
                      </m:sSubPr>
                      <m:e>
                        <m:r>
                          <a:rPr lang="ru-RU" sz="1600" i="1"/>
                          <m:t>𝐿</m:t>
                        </m:r>
                      </m:e>
                      <m:sub>
                        <m:r>
                          <a:rPr lang="ru-RU" sz="1600" i="1"/>
                          <m:t>𝑠𝑢𝑝</m:t>
                        </m:r>
                      </m:sub>
                    </m:sSub>
                  </m:oMath>
                </a14:m>
                <a:r>
                  <a:rPr lang="ru-RU" sz="1600">
                    <a:latin typeface="Times New Roman" pitchFamily="18" charset="0"/>
                    <a:cs typeface="Times New Roman" pitchFamily="18" charset="0"/>
                  </a:rPr>
                  <a:t>, так и для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/>
                        </m:ctrlPr>
                      </m:sSubPr>
                      <m:e>
                        <m:r>
                          <a:rPr lang="ru-RU" sz="1600" i="1"/>
                          <m:t>𝐿</m:t>
                        </m:r>
                      </m:e>
                      <m:sub>
                        <m:r>
                          <a:rPr lang="ru-RU" sz="1600" i="1"/>
                          <m:t>𝑖𝑛𝑓</m:t>
                        </m:r>
                      </m:sub>
                    </m:sSub>
                  </m:oMath>
                </a14:m>
                <a:r>
                  <a:rPr lang="ru-RU" sz="1600">
                    <a:latin typeface="Times New Roman" pitchFamily="18" charset="0"/>
                    <a:cs typeface="Times New Roman" pitchFamily="18" charset="0"/>
                  </a:rPr>
                  <a:t>, но компьютер всегда будет выполнять набор команд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/>
                        </m:ctrlPr>
                      </m:sSubPr>
                      <m:e>
                        <m:r>
                          <a:rPr lang="ru-RU" sz="1600" i="1"/>
                          <m:t>𝐿</m:t>
                        </m:r>
                      </m:e>
                      <m:sub>
                        <m:r>
                          <a:rPr lang="ru-RU" sz="1600" i="1"/>
                          <m:t>𝑖𝑛𝑓</m:t>
                        </m:r>
                      </m:sub>
                    </m:sSub>
                  </m:oMath>
                </a14:m>
                <a:r>
                  <a:rPr lang="ru-RU" sz="1600">
                    <a:latin typeface="Times New Roman" pitchFamily="18" charset="0"/>
                    <a:cs typeface="Times New Roman" pitchFamily="18" charset="0"/>
                  </a:rPr>
                  <a:t>, для которых он был </a:t>
                </a:r>
                <a:r>
                  <a:rPr lang="ru-RU" sz="1600">
                    <a:latin typeface="Times New Roman" pitchFamily="18" charset="0"/>
                    <a:cs typeface="Times New Roman" pitchFamily="18" charset="0"/>
                  </a:rPr>
                  <a:t>физически </a:t>
                </a:r>
                <a:r>
                  <a:rPr lang="ru-RU" sz="1600" smtClean="0">
                    <a:latin typeface="Times New Roman" pitchFamily="18" charset="0"/>
                    <a:cs typeface="Times New Roman" pitchFamily="18" charset="0"/>
                  </a:rPr>
                  <a:t>разработан</a:t>
                </a:r>
                <a:r>
                  <a:rPr lang="ro-RO" sz="160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endParaRPr lang="en-US" sz="1400" dirty="0">
                  <a:latin typeface="Times New Roman" pitchFamily="18" charset="0"/>
                  <a:ea typeface="Times New Roman" panose="02020603050405020304" pitchFamily="18" charset="0"/>
                  <a:cs typeface="Times New Roman" pitchFamily="18" charset="0"/>
                </a:endParaRPr>
              </a:p>
              <a:p>
                <a:pPr indent="450215" algn="just"/>
                <a:r>
                  <a:rPr lang="ru-RU" sz="1600" u="sng">
                    <a:latin typeface="Times New Roman" pitchFamily="18" charset="0"/>
                    <a:cs typeface="Times New Roman" pitchFamily="18" charset="0"/>
                  </a:rPr>
                  <a:t>Перевод</a:t>
                </a:r>
                <a:r>
                  <a:rPr lang="ru-RU" sz="1600">
                    <a:latin typeface="Times New Roman" pitchFamily="18" charset="0"/>
                    <a:cs typeface="Times New Roman" pitchFamily="18" charset="0"/>
                  </a:rPr>
                  <a:t> означает преобразование всей программы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/>
                        </m:ctrlPr>
                      </m:sSubPr>
                      <m:e>
                        <m:r>
                          <a:rPr lang="ru-RU" sz="1600" i="1"/>
                          <m:t>𝐿</m:t>
                        </m:r>
                      </m:e>
                      <m:sub>
                        <m:r>
                          <a:rPr lang="ru-RU" sz="1600" i="1"/>
                          <m:t>𝑠𝑢𝑝</m:t>
                        </m:r>
                      </m:sub>
                    </m:sSub>
                  </m:oMath>
                </a14:m>
                <a:r>
                  <a:rPr lang="ru-RU" sz="1600">
                    <a:latin typeface="Times New Roman" pitchFamily="18" charset="0"/>
                    <a:cs typeface="Times New Roman" pitchFamily="18" charset="0"/>
                  </a:rPr>
                  <a:t> в программу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/>
                        </m:ctrlPr>
                      </m:sSubPr>
                      <m:e>
                        <m:r>
                          <a:rPr lang="ru-RU" sz="1600" i="1"/>
                          <m:t>𝐿</m:t>
                        </m:r>
                      </m:e>
                      <m:sub>
                        <m:r>
                          <a:rPr lang="ru-RU" sz="1600" i="1"/>
                          <m:t>𝑖𝑛𝑓</m:t>
                        </m:r>
                      </m:sub>
                    </m:sSub>
                  </m:oMath>
                </a14:m>
                <a:r>
                  <a:rPr lang="ru-RU" sz="1600">
                    <a:latin typeface="Times New Roman" pitchFamily="18" charset="0"/>
                    <a:cs typeface="Times New Roman" pitchFamily="18" charset="0"/>
                  </a:rPr>
                  <a:t>. Программа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/>
                        </m:ctrlPr>
                      </m:sSubPr>
                      <m:e>
                        <m:r>
                          <a:rPr lang="ru-RU" sz="1600" i="1"/>
                          <m:t>𝐿</m:t>
                        </m:r>
                      </m:e>
                      <m:sub>
                        <m:r>
                          <a:rPr lang="ru-RU" sz="1600" i="1"/>
                          <m:t>𝑠𝑢𝑝</m:t>
                        </m:r>
                      </m:sub>
                    </m:sSub>
                  </m:oMath>
                </a14:m>
                <a:r>
                  <a:rPr lang="ru-RU" sz="1600">
                    <a:latin typeface="Times New Roman" pitchFamily="18" charset="0"/>
                    <a:cs typeface="Times New Roman" pitchFamily="18" charset="0"/>
                  </a:rPr>
                  <a:t> удаляется, а новая программа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/>
                        </m:ctrlPr>
                      </m:sSubPr>
                      <m:e>
                        <m:r>
                          <a:rPr lang="ru-RU" sz="1600" i="1"/>
                          <m:t>𝐿</m:t>
                        </m:r>
                      </m:e>
                      <m:sub>
                        <m:r>
                          <a:rPr lang="ru-RU" sz="1600" i="1"/>
                          <m:t>𝑖𝑛𝑓</m:t>
                        </m:r>
                      </m:sub>
                    </m:sSub>
                  </m:oMath>
                </a14:m>
                <a:r>
                  <a:rPr lang="ru-RU" sz="1600">
                    <a:latin typeface="Times New Roman" pitchFamily="18" charset="0"/>
                    <a:cs typeface="Times New Roman" pitchFamily="18" charset="0"/>
                  </a:rPr>
                  <a:t> загружается в память и выполняется. Перевод это </a:t>
                </a:r>
                <a:r>
                  <a:rPr lang="ru-RU" sz="1600">
                    <a:latin typeface="Times New Roman" pitchFamily="18" charset="0"/>
                    <a:cs typeface="Times New Roman" pitchFamily="18" charset="0"/>
                  </a:rPr>
                  <a:t>как </a:t>
                </a:r>
                <a:r>
                  <a:rPr lang="ru-RU" sz="1600" smtClean="0">
                    <a:latin typeface="Times New Roman" pitchFamily="18" charset="0"/>
                    <a:cs typeface="Times New Roman" pitchFamily="18" charset="0"/>
                  </a:rPr>
                  <a:t>компиляция</a:t>
                </a:r>
                <a:r>
                  <a:rPr lang="ro-RO" sz="160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1400" dirty="0">
                  <a:latin typeface="Times New Roman" pitchFamily="18" charset="0"/>
                  <a:ea typeface="Times New Roman" panose="02020603050405020304" pitchFamily="18" charset="0"/>
                  <a:cs typeface="Times New Roman" pitchFamily="18" charset="0"/>
                </a:endParaRPr>
              </a:p>
              <a:p>
                <a:r>
                  <a:rPr lang="ru-RU" sz="1600" u="sng">
                    <a:latin typeface="Times New Roman" pitchFamily="18" charset="0"/>
                    <a:cs typeface="Times New Roman" pitchFamily="18" charset="0"/>
                  </a:rPr>
                  <a:t>Интерпретация</a:t>
                </a:r>
                <a:r>
                  <a:rPr lang="ru-RU" sz="1600">
                    <a:latin typeface="Times New Roman" pitchFamily="18" charset="0"/>
                    <a:cs typeface="Times New Roman" pitchFamily="18" charset="0"/>
                  </a:rPr>
                  <a:t> означает выполнение инструкций в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/>
                        </m:ctrlPr>
                      </m:sSubPr>
                      <m:e>
                        <m:r>
                          <a:rPr lang="ru-RU" sz="1600" i="1"/>
                          <m:t>𝐿</m:t>
                        </m:r>
                      </m:e>
                      <m:sub>
                        <m:r>
                          <a:rPr lang="ru-RU" sz="1600" i="1"/>
                          <m:t>𝑠𝑢𝑝</m:t>
                        </m:r>
                      </m:sub>
                    </m:sSub>
                  </m:oMath>
                </a14:m>
                <a:r>
                  <a:rPr lang="ru-RU" sz="1600">
                    <a:latin typeface="Times New Roman" pitchFamily="18" charset="0"/>
                    <a:cs typeface="Times New Roman" pitchFamily="18" charset="0"/>
                  </a:rPr>
                  <a:t>, шаг за шагом, каждая инструкция выполняется немедленно. Это написание программы на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/>
                        </m:ctrlPr>
                      </m:sSubPr>
                      <m:e>
                        <m:r>
                          <a:rPr lang="ru-RU" sz="1600" i="1"/>
                          <m:t>𝐿</m:t>
                        </m:r>
                      </m:e>
                      <m:sub>
                        <m:r>
                          <a:rPr lang="ru-RU" sz="1600" i="1"/>
                          <m:t>𝑖𝑛𝑓</m:t>
                        </m:r>
                      </m:sub>
                    </m:sSub>
                  </m:oMath>
                </a14:m>
                <a:r>
                  <a:rPr lang="ru-RU" sz="1600">
                    <a:latin typeface="Times New Roman" pitchFamily="18" charset="0"/>
                    <a:cs typeface="Times New Roman" pitchFamily="18" charset="0"/>
                  </a:rPr>
                  <a:t>, которая берет программы из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/>
                        </m:ctrlPr>
                      </m:sSubPr>
                      <m:e>
                        <m:r>
                          <a:rPr lang="ru-RU" sz="1600" i="1"/>
                          <m:t>𝐿</m:t>
                        </m:r>
                      </m:e>
                      <m:sub>
                        <m:r>
                          <a:rPr lang="ru-RU" sz="1600" i="1"/>
                          <m:t>𝑠𝑢𝑝</m:t>
                        </m:r>
                      </m:sub>
                    </m:sSub>
                  </m:oMath>
                </a14:m>
                <a:r>
                  <a:rPr lang="ru-RU" sz="1600">
                    <a:latin typeface="Times New Roman" pitchFamily="18" charset="0"/>
                    <a:cs typeface="Times New Roman" pitchFamily="18" charset="0"/>
                  </a:rPr>
                  <a:t> в качестве входных данных и выполняет их, проверяя каждую инструкцию по очереди и выполняя эквивалентную последовательность инструкций непосредственно в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/>
                        </m:ctrlPr>
                      </m:sSubPr>
                      <m:e>
                        <m:r>
                          <a:rPr lang="ru-RU" sz="1600" i="1"/>
                          <m:t>𝐿</m:t>
                        </m:r>
                      </m:e>
                      <m:sub>
                        <m:r>
                          <a:rPr lang="ru-RU" sz="1600" i="1"/>
                          <m:t>𝑖𝑛𝑓</m:t>
                        </m:r>
                      </m:sub>
                    </m:sSub>
                  </m:oMath>
                </a14:m>
                <a:r>
                  <a:rPr lang="ru-RU" sz="1600">
                    <a:latin typeface="Times New Roman" pitchFamily="18" charset="0"/>
                    <a:cs typeface="Times New Roman" pitchFamily="18" charset="0"/>
                  </a:rPr>
                  <a:t>, но не генерируя новую программу в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/>
                        </m:ctrlPr>
                      </m:sSubPr>
                      <m:e>
                        <m:r>
                          <a:rPr lang="ru-RU" sz="1600" i="1"/>
                          <m:t>𝐿</m:t>
                        </m:r>
                      </m:e>
                      <m:sub>
                        <m:r>
                          <a:rPr lang="ru-RU" sz="1600" i="1"/>
                          <m:t>𝑖𝑛𝑓</m:t>
                        </m:r>
                      </m:sub>
                    </m:sSub>
                  </m:oMath>
                </a14:m>
                <a:r>
                  <a:rPr lang="ru-RU" sz="1600"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en-US" sz="160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ru-RU" sz="1600">
                    <a:latin typeface="Times New Roman" pitchFamily="18" charset="0"/>
                    <a:cs typeface="Times New Roman" pitchFamily="18" charset="0"/>
                  </a:rPr>
                  <a:t>Принципиальное различие между этими двумя методами состоит в том, что при переводе программа сначала полностью преобразуется в другую программу, а затем выполняется переведенная программа, а при интерпретации каждая инструкция выполняется шаг за шагом.</a:t>
                </a:r>
                <a:endParaRPr lang="en-US" sz="160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ru-RU" sz="1600">
                    <a:latin typeface="Times New Roman" pitchFamily="18" charset="0"/>
                    <a:cs typeface="Times New Roman" pitchFamily="18" charset="0"/>
                  </a:rPr>
                  <a:t>По сравнению с интерпретацией, перевод имеет преимущество в гораздо более высокой скорости выполнения.</a:t>
                </a:r>
                <a:endParaRPr lang="en-US" sz="16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192000" cy="2946961"/>
              </a:xfrm>
              <a:prstGeom prst="rect">
                <a:avLst/>
              </a:prstGeom>
              <a:blipFill rotWithShape="1">
                <a:blip r:embed="rId2"/>
                <a:stretch>
                  <a:fillRect l="-250" t="-828" r="-250" b="-8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150892" y="2846606"/>
            <a:ext cx="1204110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Уровни имеют следующие значения</a:t>
            </a:r>
            <a:r>
              <a:rPr lang="ro-RO" sz="160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2913">
              <a:spcAft>
                <a:spcPts val="0"/>
              </a:spcAft>
            </a:pPr>
            <a:r>
              <a:rPr lang="ru-MO" sz="1600" b="1" u="sng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</a:t>
            </a:r>
            <a:r>
              <a:rPr lang="ru-MO" sz="1600" b="1" u="sng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1 -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чисто жесткий. Он состоит из электрических и электронных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схем</a:t>
            </a:r>
            <a:r>
              <a:rPr lang="ru-MO" sz="160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42913">
              <a:spcAft>
                <a:spcPts val="0"/>
              </a:spcAft>
            </a:pPr>
            <a:r>
              <a:rPr lang="ru-MO" sz="1600" b="1" u="sng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</a:t>
            </a:r>
            <a:r>
              <a:rPr lang="ru-MO" sz="1600" b="1" u="sng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2 - </a:t>
            </a:r>
            <a:r>
              <a:rPr lang="ru-MO" sz="1600">
                <a:latin typeface="Times New Roman" panose="02020603050405020304" pitchFamily="18" charset="0"/>
                <a:cs typeface="Times New Roman" panose="02020603050405020304" pitchFamily="18" charset="0"/>
              </a:rPr>
              <a:t>это уровень встроенного ПО, который интерпретирует инструкции уровня 3 и выполняет их на уровне 1. Каждая инструкция уровня 3 выполняется встроенным ПО</a:t>
            </a:r>
            <a:r>
              <a:rPr lang="en-U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MO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2913">
              <a:spcAft>
                <a:spcPts val="0"/>
              </a:spcAft>
            </a:pPr>
            <a:r>
              <a:rPr lang="ru-MO" sz="1600" b="1" u="sng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</a:t>
            </a:r>
            <a:r>
              <a:rPr lang="ru-MO" sz="1600" b="1" u="sng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3 - </a:t>
            </a:r>
            <a:r>
              <a:rPr lang="ru-MO" sz="1600">
                <a:latin typeface="Times New Roman" panose="02020603050405020304" pitchFamily="18" charset="0"/>
                <a:cs typeface="Times New Roman" panose="02020603050405020304" pitchFamily="18" charset="0"/>
              </a:rPr>
              <a:t>это уровень набора инструкций машины, инструкции выполняются на </a:t>
            </a:r>
            <a:r>
              <a:rPr lang="ru-MO" sz="1600">
                <a:latin typeface="Times New Roman" panose="02020603050405020304" pitchFamily="18" charset="0"/>
                <a:cs typeface="Times New Roman" panose="02020603050405020304" pitchFamily="18" charset="0"/>
              </a:rPr>
              <a:t>жестком </a:t>
            </a:r>
            <a:r>
              <a:rPr lang="ru-MO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уровне.</a:t>
            </a:r>
          </a:p>
          <a:p>
            <a:pPr indent="442913">
              <a:spcAft>
                <a:spcPts val="0"/>
              </a:spcAft>
            </a:pPr>
            <a:r>
              <a:rPr lang="ru-MO" sz="1600" b="1" u="sng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4 - </a:t>
            </a:r>
            <a:r>
              <a:rPr lang="ru-MO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операционная система является гибридной, поскольку включает как интерпретируемые инструкции четвертого, так и третьего уровня.</a:t>
            </a:r>
          </a:p>
          <a:p>
            <a:pPr indent="442913">
              <a:spcAft>
                <a:spcPts val="0"/>
              </a:spcAft>
            </a:pPr>
            <a:r>
              <a:rPr lang="ru-RU" sz="1600" b="1" u="sng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Уровни </a:t>
            </a:r>
            <a:r>
              <a:rPr lang="ru-RU" sz="1600" b="1" u="sng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1-4 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- не используются программистами, они содержат интерпретаторы и переводчики, созданные 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системными 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программистами.</a:t>
            </a:r>
            <a:endParaRPr lang="ru-MO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2913">
              <a:spcAft>
                <a:spcPts val="0"/>
              </a:spcAft>
            </a:pPr>
            <a:r>
              <a:rPr lang="ru-RU" sz="1600" b="1" u="sng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</a:t>
            </a:r>
            <a:r>
              <a:rPr lang="ru-RU" sz="1600" b="1" u="sng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- это уровень ассемблера для разработчиков приложений. Если первые уровни были интерпретированы, он переводится программой, 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называемой 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ассемблером.</a:t>
            </a:r>
            <a:endParaRPr lang="ru-MO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2913">
              <a:spcAft>
                <a:spcPts val="0"/>
              </a:spcAft>
            </a:pPr>
            <a:r>
              <a:rPr lang="ru-RU" sz="1600" b="1" u="sng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</a:t>
            </a:r>
            <a:r>
              <a:rPr lang="ru-RU" sz="1600" b="1" u="sng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- это высокий уровень языка. Программы, написанные на этом уровне, переводятся на уровни пять и шесть специализированными программами, 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называемыми 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компиляторами.</a:t>
            </a:r>
            <a:endParaRPr lang="ru-MO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2913">
              <a:spcAft>
                <a:spcPts val="0"/>
              </a:spcAft>
            </a:pPr>
            <a:r>
              <a:rPr lang="ru-RU" sz="1600" b="1" u="sng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</a:t>
            </a:r>
            <a:r>
              <a:rPr lang="ru-RU" sz="1600" b="1" u="sng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- содержит языки для очень особых областей, таких как вспомогательный дизайн, администрирование, графика и 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т.д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170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45529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MO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Основные понятие о системы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1482" y="369332"/>
            <a:ext cx="1211051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MO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(определение)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Набор взаимосвязанных элементов, составляющих целое число. Термин «система» в переводе с латинского и греческого означает «собирать,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сочетать</a:t>
            </a:r>
            <a:r>
              <a:rPr lang="ru-MO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MO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Подсистема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частью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</a:t>
            </a:r>
            <a:r>
              <a:rPr lang="ru-MO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правило, система состоит из компонентов (элементов), которые связаны между собой и взаимодействуют друг с другом для облегчения потока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</a:t>
            </a:r>
            <a:r>
              <a:rPr lang="ru-MO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зависимости от типа системы ее можно дифференцировать от элементов, машин,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процессов</a:t>
            </a:r>
            <a:r>
              <a:rPr lang="ru-MO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MO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Типы </a:t>
            </a:r>
            <a:r>
              <a:rPr lang="ru-MO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</a:t>
            </a:r>
            <a:r>
              <a:rPr lang="ru-MO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MO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Открытые системы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системы, на которые могут влиять события за их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пределами</a:t>
            </a:r>
            <a:r>
              <a:rPr lang="ru-MO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MO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Закрытые системы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системы, на которые не влияют события за их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пределами</a:t>
            </a:r>
            <a:r>
              <a:rPr lang="ru-MO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MO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Динамические системы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системы с компонентами или потоками, которые изменяются во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времени</a:t>
            </a:r>
            <a:r>
              <a:rPr lang="ru-MO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различать </a:t>
            </a:r>
            <a:r>
              <a:rPr lang="ru-MO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физические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MO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концептуальные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</a:t>
            </a:r>
            <a:r>
              <a:rPr lang="ru-MO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Концептуальные абстрактны и основаны на идеях, помогающих формировать физические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</a:t>
            </a:r>
            <a:r>
              <a:rPr lang="ru-MO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MO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Архитектура системы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расположение и взаимосвязь компонентов для получения желаемой функциональности системы</a:t>
            </a:r>
            <a:r>
              <a:rPr lang="en-US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4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43458"/>
            <a:ext cx="121920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MO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Концепция </a:t>
            </a:r>
            <a:r>
              <a:rPr lang="ru-MO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черного </a:t>
            </a:r>
            <a:r>
              <a:rPr lang="ru-MO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ящика </a:t>
            </a:r>
            <a:r>
              <a:rPr lang="en-US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(black </a:t>
            </a:r>
            <a:r>
              <a:rPr lang="en-US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box)</a:t>
            </a:r>
            <a:r>
              <a:rPr lang="en-US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MO" sz="1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Определение.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с известными входами (I), выходами (E) и преобразованиями (F (x)), но с неизвестным содержимым, называется черным ящиком. Наиболее важным свойством черного ящика является удобство использования. т.е. использовать, не зная деталей реализации.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875871"/>
            <a:ext cx="12192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 черного ящика используется при проектировании и реализации компьютерных систем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MO" sz="160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MO" sz="16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спроектированы модульно с использованием черных ящиков в соответствии со следующим правилом: «всякий раз, когда в системе требуется функция, используется черный ящик, который выполняет эту функцию». Пользователя интересует не способ реализации соответствующей функции, а только функциональность черного ящика и способ его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</a:t>
            </a:r>
            <a:r>
              <a:rPr lang="ru-MO" sz="16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 чтобы облегчить построение систем из модулей с известным функционалом (черный ящик), они были </a:t>
            </a:r>
            <a:r>
              <a:rPr lang="ru-MO" sz="1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стандартизированы</a:t>
            </a:r>
            <a:r>
              <a:rPr lang="ru-MO" sz="16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MO" sz="1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включает описание того, как использовать модуль (спецификации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</a:t>
            </a:r>
            <a:r>
              <a:rPr lang="ru-MO" sz="16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MO" sz="16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Международные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по стандартизации: </a:t>
            </a:r>
            <a:r>
              <a:rPr lang="ru-MO" sz="1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ISO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(Международная организация по стандартизации), </a:t>
            </a:r>
            <a:r>
              <a:rPr lang="ru-MO" sz="1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IEEE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(Институт инженеров по электротехнике и электронике), </a:t>
            </a:r>
            <a:r>
              <a:rPr lang="ru-MO" sz="1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IETF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(Целевая инженерная группа по Интернету) разработали ряд стандартов, соблюдаемых производителями при реализации этих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модулей</a:t>
            </a:r>
            <a:r>
              <a:rPr lang="ru-MO" sz="16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MO" sz="16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2755" y="919064"/>
            <a:ext cx="4038600" cy="94297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0" y="4184195"/>
            <a:ext cx="12192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MO" sz="1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Вычислительная система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это система, выполняющая хранящиеся в памяти программы во взаимодействии с внешней средой. Компоненты компьютерной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</a:t>
            </a:r>
            <a:r>
              <a:rPr lang="ru-MO" sz="16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MO" sz="16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6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hardware</a:t>
            </a:r>
            <a:r>
              <a:rPr lang="ru-MO" sz="16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- оборудование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MO" sz="160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MO" sz="16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6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</a:t>
            </a:r>
            <a:r>
              <a:rPr lang="ru-MO" sz="16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-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</a:t>
            </a:r>
            <a:r>
              <a:rPr lang="ru-MO" sz="16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MO" sz="16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137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0535" y="0"/>
            <a:ext cx="12101465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MO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Архитектура </a:t>
            </a:r>
            <a:r>
              <a:rPr lang="ru-MO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компьютерных </a:t>
            </a:r>
            <a:r>
              <a:rPr lang="ru-MO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систем</a:t>
            </a:r>
          </a:p>
          <a:p>
            <a:r>
              <a:rPr lang="ru-MO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Архитектура компьютерных систем или архитектура компьютеров — это </a:t>
            </a:r>
            <a:r>
              <a:rPr lang="ru-MO" sz="1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теория</a:t>
            </a:r>
            <a:r>
              <a:rPr lang="ru-MO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построения компьютера. Точно так же, как архитектор устанавливает принципы и цели построения проекта в качестве основы для некоторых планов строительства, точно так же компьютерный архитектор устанавливает архитектуру вычислительной системы в качестве основы для проектных </a:t>
            </a:r>
            <a:r>
              <a:rPr lang="ru-MO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спецификаций</a:t>
            </a:r>
            <a:r>
              <a:rPr lang="ru-MO" sz="16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MO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Основной задачей в архитектуре вычислительной системы является наилучшее соотношение </a:t>
            </a:r>
            <a:r>
              <a:rPr lang="ru-MO" sz="1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цена/производительность</a:t>
            </a:r>
            <a:r>
              <a:rPr lang="ru-MO" sz="16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MO" sz="16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Компонент системы = черный ящик.</a:t>
            </a: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MO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Архитектура системы = расположение и взаимосвязь компонентов для получения желаемой функциональности </a:t>
            </a:r>
            <a:r>
              <a:rPr lang="ru-MO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системы</a:t>
            </a:r>
            <a:r>
              <a:rPr lang="ru-MO" sz="16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16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MO" sz="1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Общие </a:t>
            </a:r>
            <a:r>
              <a:rPr lang="ru-MO" sz="16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архитектуры</a:t>
            </a:r>
          </a:p>
          <a:p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MO" sz="1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Многоуровневая архитектура </a:t>
            </a:r>
            <a:r>
              <a:rPr lang="ru-MO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иерархические уровни. Нижний уровень обеспечивает поддержку более высокого уровня для выполнения его функций.</a:t>
            </a:r>
          </a:p>
          <a:p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MO" sz="1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Функциональная декомпозиция </a:t>
            </a:r>
            <a:r>
              <a:rPr lang="ru-MO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декомпозиция компонентов по выполняемым функциям</a:t>
            </a:r>
            <a:r>
              <a:rPr lang="en-US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MO" sz="1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Концептуальная декомпозиция </a:t>
            </a:r>
            <a:r>
              <a:rPr lang="ru-MO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декомпозиция системы по выявленным сущностям (включающая в себя все функциональные возможности объекта).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0535" y="3438287"/>
            <a:ext cx="12013948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MO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</a:t>
            </a:r>
            <a:r>
              <a:rPr lang="ru-MO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компьютерной </a:t>
            </a:r>
            <a:r>
              <a:rPr lang="ru-MO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</a:t>
            </a:r>
          </a:p>
          <a:p>
            <a:r>
              <a:rPr lang="ru-MO" sz="1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Определение.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Вычислительная машина, последовательно выполняющая программы, написанные на языке соответствующей машины, хранящиеся в памяти, во взаимодействии с внешней средой.</a:t>
            </a:r>
            <a:r>
              <a:rPr lang="en-US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MO" sz="1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= алгоритмическое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проблемы, написанное на языке, называемом языком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программирования</a:t>
            </a:r>
            <a:r>
              <a:rPr lang="ru-MO" sz="1600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MO" sz="1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последовательное решение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</a:t>
            </a:r>
            <a:r>
              <a:rPr lang="ru-MO" sz="16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Язык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программирования</a:t>
            </a:r>
            <a:r>
              <a:rPr lang="en-US" sz="16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язык машины</a:t>
            </a:r>
            <a:r>
              <a:rPr lang="en-US" sz="16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MO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Машинный язык </a:t>
            </a:r>
            <a:r>
              <a:rPr lang="ru-MO" sz="160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язык, исполняемый </a:t>
            </a:r>
            <a:r>
              <a:rPr lang="ru-MO" sz="1600">
                <a:latin typeface="Times New Roman" panose="02020603050405020304" pitchFamily="18" charset="0"/>
                <a:cs typeface="Times New Roman" panose="02020603050405020304" pitchFamily="18" charset="0"/>
              </a:rPr>
              <a:t>машиной</a:t>
            </a:r>
            <a:r>
              <a:rPr lang="ru-MO" sz="1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MO" sz="1600">
                <a:latin typeface="Times New Roman" panose="02020603050405020304" pitchFamily="18" charset="0"/>
                <a:cs typeface="Times New Roman" panose="02020603050405020304" pitchFamily="18" charset="0"/>
              </a:rPr>
              <a:t>Язык программирования переводится на машинный язык для </a:t>
            </a:r>
            <a:r>
              <a:rPr lang="ru-MO" sz="160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выполнения</a:t>
            </a:r>
            <a:r>
              <a:rPr lang="ru-MO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MO" sz="160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две формы </a:t>
            </a:r>
            <a:r>
              <a:rPr lang="ru-MO" sz="160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исполнения</a:t>
            </a:r>
            <a:r>
              <a:rPr lang="ru-MO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MO" sz="16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MO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компиляция </a:t>
            </a:r>
            <a:r>
              <a:rPr lang="ru-MO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MO" sz="1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</a:t>
            </a:r>
          </a:p>
          <a:p>
            <a:r>
              <a:rPr lang="en-U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MO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интерпретация </a:t>
            </a:r>
            <a:r>
              <a:rPr lang="ru-MO" sz="1600">
                <a:latin typeface="Times New Roman" panose="02020603050405020304" pitchFamily="18" charset="0"/>
                <a:cs typeface="Times New Roman" panose="02020603050405020304" pitchFamily="18" charset="0"/>
              </a:rPr>
              <a:t>(виртуальная машина, которая интерпретирует и выполняет программу)</a:t>
            </a:r>
            <a:r>
              <a:rPr lang="en-U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2483" y="4524021"/>
            <a:ext cx="4659517" cy="132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505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463" y="0"/>
            <a:ext cx="738159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Элементы компонентов</a:t>
            </a:r>
            <a:r>
              <a:rPr lang="en-US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MO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процесирования </a:t>
            </a:r>
            <a:r>
              <a:rPr lang="en-US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MO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обработки</a:t>
            </a:r>
            <a:r>
              <a:rPr lang="en-US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MO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памяти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MO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комуникаций </a:t>
            </a:r>
            <a:endParaRPr lang="x-none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MO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MO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внешней </a:t>
            </a:r>
            <a:r>
              <a:rPr lang="ru-MO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средой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MO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коммуникационная </a:t>
            </a:r>
            <a:r>
              <a:rPr lang="ru-MO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</a:t>
            </a:r>
          </a:p>
          <a:p>
            <a:r>
              <a:rPr lang="ru-MO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последовательность инструкций, реализующих алгоритм</a:t>
            </a:r>
            <a:r>
              <a:rPr lang="en-US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8463" y="2308324"/>
            <a:ext cx="1197169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MO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 точки зрения восприятия компьютерная система делится на две основные части</a:t>
            </a:r>
            <a:r>
              <a:rPr lang="en-US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x-none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mtClean="0">
                <a:solidFill>
                  <a:srgbClr val="000000"/>
                </a:solidFill>
                <a:latin typeface="Symbol" panose="05050102010706020507" pitchFamily="18" charset="2"/>
              </a:rPr>
              <a:t> </a:t>
            </a:r>
            <a:r>
              <a:rPr lang="ru-MO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хардваре</a:t>
            </a:r>
            <a:r>
              <a:rPr lang="ru-MO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MO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представлена ​​электронными схемами, платами, кабелями, памятью и т.п. которые представляют собой фактическое вычислительное оборудование и которые являются </a:t>
            </a:r>
            <a:r>
              <a:rPr lang="ru-MO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материальными</a:t>
            </a:r>
            <a:r>
              <a:rPr lang="ru-MO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x-none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x-none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MO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софтваре -</a:t>
            </a:r>
            <a:r>
              <a:rPr lang="ru-MO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MO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представлена ​​программами, реализующими алгоритмы и представляющими абстрактные </a:t>
            </a:r>
            <a:r>
              <a:rPr lang="ru-MO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идеи</a:t>
            </a:r>
            <a:r>
              <a:rPr lang="ru-MO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MO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MO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MO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недавнего времени разница между аппаратным и программным обеспечением была очевидна, но со временем они стали логически эквивалентны. Обе могут выполнять одни и те же функции, а выбор реализации производится по критерию цена/производительность.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3647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68738"/>
            <a:ext cx="12192000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MO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Компоненты компьютерной </a:t>
            </a:r>
            <a:r>
              <a:rPr lang="ru-MO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</a:t>
            </a:r>
            <a:r>
              <a:rPr lang="ru-MO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MO" sz="1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Поток информации</a:t>
            </a:r>
            <a:r>
              <a:rPr lang="en-US" sz="1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понимания работы компьютера введем понятие </a:t>
            </a:r>
            <a:r>
              <a:rPr lang="ru-MO" sz="1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которая, предоставленная пользователем или средой, преобразуется в двоичный, внутренний формат, обрабатывается компьютерной системой (</a:t>
            </a:r>
            <a:r>
              <a:rPr lang="ru-MO" sz="1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данные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Принятие двоичного представления было обусловлено использованием в конструкции ЭВМ устройств с двумя устойчивыми состояниями, условно обозначаемыми 0 и 1. Единицей измерения двоичных чисел является </a:t>
            </a:r>
            <a:r>
              <a:rPr lang="ru-MO" sz="1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бит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(двоичная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цифра</a:t>
            </a:r>
            <a:r>
              <a:rPr lang="ru-MO" sz="16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Краткое описание компонентов компьютерных систем с прямой ссылкой на компьютеры. Многочисленные компоненты вычислительной системы можно сгруппировать в блоки с более сложными четко определенными функциями. На следующем рисунке название каждого блока указывает его функцию, а стрелки связи показывают, как информация передается от одного блока к другому.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1259" y="2270364"/>
            <a:ext cx="8067675" cy="192405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0" y="4194414"/>
            <a:ext cx="1211353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Информация, предоставленная внешней средой (пользователем), принимается </a:t>
            </a:r>
            <a:r>
              <a:rPr lang="ru-MO" sz="1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устройством ввода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кодируется (преобразуется в двоичный формат) и передается на </a:t>
            </a:r>
            <a:r>
              <a:rPr lang="ru-MO" sz="1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блок ввода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который взаимодействует с блоком обработки (центральный процессор = ЦП).</a:t>
            </a:r>
          </a:p>
          <a:p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устройств ввода: клавиатура, мышь, сканер, МОДЕМ и т. д. Таким образом, на клавиатуре нажатие клавиши создает соответствующий двоичный код нажатой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клавиши</a:t>
            </a:r>
            <a:r>
              <a:rPr lang="ru-MO" sz="16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Сканер берет изображение и превращает его в последовательность двоичных кодов. МОДЕМ извлекает данные, переданные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удаленно</a:t>
            </a:r>
            <a:r>
              <a:rPr lang="ru-MO" sz="16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Блок ввода взаимодействует с CPU a.i. устройства ввода могут быть разными. Информация записывается и хранится в </a:t>
            </a:r>
            <a:r>
              <a:rPr lang="ru-MO" sz="1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памяти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Отсюда </a:t>
            </a:r>
            <a:r>
              <a:rPr lang="ru-MO" sz="16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она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быть </a:t>
            </a:r>
            <a:r>
              <a:rPr lang="ru-MO" sz="16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передана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другим функциональным блокам. Информация подлежит обработке в </a:t>
            </a:r>
            <a:r>
              <a:rPr lang="ru-MO" sz="1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ЦП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Центральный процессор </a:t>
            </a:r>
            <a:r>
              <a:rPr lang="ru-MO" sz="1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из вычислительного блока и блока управления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Вычислительный блок выполняет простые операции, арифметические и логические, над некоторыми операциями в памяти, записывая результаты также в память. </a:t>
            </a:r>
            <a:r>
              <a:rPr lang="ru-MO" sz="1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Блок управления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выполняет роль координации работы других блоков на основе инструкций или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</a:t>
            </a:r>
            <a:r>
              <a:rPr lang="ru-MO" sz="16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MO" sz="16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814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63374" y="0"/>
            <a:ext cx="1198678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Информация, которая не обрабатывается в данный момент времени, может храниться во </a:t>
            </a:r>
            <a:r>
              <a:rPr lang="ru-MO" sz="1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внешней памяти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(обычно на магнитных дисках), более медленной, чем </a:t>
            </a:r>
            <a:r>
              <a:rPr lang="ru-MO" sz="1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внутренняя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(оперативная)</a:t>
            </a:r>
            <a:r>
              <a:rPr lang="ru-MO" sz="1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память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но большей емкости. При необходимости информация может быть передана из одной памяти в другую.</a:t>
            </a:r>
          </a:p>
          <a:p>
            <a:r>
              <a:rPr lang="ru-MO" sz="1600">
                <a:latin typeface="Times New Roman" panose="02020603050405020304" pitchFamily="18" charset="0"/>
                <a:cs typeface="Times New Roman" panose="02020603050405020304" pitchFamily="18" charset="0"/>
              </a:rPr>
              <a:t>По месту расположения системная память компьютера делится на</a:t>
            </a:r>
            <a:r>
              <a:rPr lang="en-U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MO" sz="160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внутреннюю память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MO" sz="1600">
                <a:latin typeface="Times New Roman" panose="02020603050405020304" pitchFamily="18" charset="0"/>
                <a:cs typeface="Times New Roman" panose="02020603050405020304" pitchFamily="18" charset="0"/>
              </a:rPr>
              <a:t>внешнюю память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MO" sz="160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Внутренняя память состоит из </a:t>
            </a:r>
            <a:r>
              <a:rPr lang="en-US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RAM (Read Only </a:t>
            </a:r>
            <a:r>
              <a:rPr 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Memory</a:t>
            </a:r>
            <a:r>
              <a:rPr lang="en-US" sz="1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MO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 ОЗУ (память только для чтения)</a:t>
            </a:r>
            <a:r>
              <a:rPr lang="en-US" sz="1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MO" sz="160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энергозависимая (теряет свое содержимое, если не снабжается электричеством) = основная память компьютерной системы (незаменимая)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PROM (Programmable Read Only Memory) 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MO" sz="160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энергонезависимая = постоянная память, содержащая программы от производителей компьютеров.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CMOS (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Complementar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Metal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Oxid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Siliciu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MO" sz="160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оперативная память очень малой емкости, постоянно питаемая от батареи, в которой хранятся настройки конфигурации компьютерной </a:t>
            </a:r>
            <a:r>
              <a:rPr lang="ru-MO" sz="160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</a:t>
            </a:r>
            <a:r>
              <a:rPr lang="ru-MO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x-none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MO" sz="1600">
                <a:latin typeface="Times New Roman" panose="02020603050405020304" pitchFamily="18" charset="0"/>
                <a:cs typeface="Times New Roman" panose="02020603050405020304" pitchFamily="18" charset="0"/>
              </a:rPr>
              <a:t>Внешняя память - </a:t>
            </a:r>
            <a:r>
              <a:rPr lang="ru-MO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магнитные и оптические </a:t>
            </a:r>
            <a:r>
              <a:rPr lang="ru-MO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диски</a:t>
            </a:r>
            <a:r>
              <a:rPr lang="ru-MO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MO" sz="160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обработки передаются пользователю через </a:t>
            </a:r>
            <a:r>
              <a:rPr lang="ru-MO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блок вывода </a:t>
            </a:r>
            <a:r>
              <a:rPr lang="ru-MO" sz="160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MO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устройство вывода</a:t>
            </a:r>
            <a:r>
              <a:rPr lang="ru-MO" sz="1600">
                <a:latin typeface="Times New Roman" panose="02020603050405020304" pitchFamily="18" charset="0"/>
                <a:cs typeface="Times New Roman" panose="02020603050405020304" pitchFamily="18" charset="0"/>
              </a:rPr>
              <a:t>. Устройство вывода преобразует данные из двоичного формата в формат, необходимый для представления информации. Примеры устройств вывода: монитор, принтер, МОДЕМ, плоттер и т.д. Например, принтер преобразует двоичные коды символов в печатный формат. Точно так же монитор преобразует двоичные представления информации в отображаемый </a:t>
            </a:r>
            <a:r>
              <a:rPr lang="ru-MO" sz="160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</a:t>
            </a:r>
            <a:r>
              <a:rPr lang="ru-MO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MO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375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5251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MO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ОСНОВНАЯ СХЕМА КОМПЬЮТЕРА</a:t>
            </a:r>
            <a:endParaRPr lang="en-US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9393" y="0"/>
            <a:ext cx="6802607" cy="382961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50042" y="876372"/>
            <a:ext cx="436763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Каждый компьютер состоит из четырех основных фундаментальных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единиц</a:t>
            </a:r>
            <a:r>
              <a:rPr lang="ru-M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M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Центральный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блок (UC).</a:t>
            </a:r>
          </a:p>
          <a:p>
            <a:pPr indent="450215" algn="just">
              <a:spcAft>
                <a:spcPts val="0"/>
              </a:spcAft>
            </a:pPr>
            <a:r>
              <a:rPr lang="ro-R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M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Блок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памяти (UM).</a:t>
            </a:r>
          </a:p>
          <a:p>
            <a:pPr indent="450215" algn="just">
              <a:spcAft>
                <a:spcPts val="0"/>
              </a:spcAft>
            </a:pPr>
            <a:r>
              <a:rPr lang="ro-R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M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Вход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 Выходной блок (U I / E).</a:t>
            </a:r>
          </a:p>
          <a:p>
            <a:pPr indent="450215" algn="just">
              <a:spcAft>
                <a:spcPts val="0"/>
              </a:spcAft>
            </a:pPr>
            <a:r>
              <a:rPr lang="ro-R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M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Соединение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взаимосвязей (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BUS-uri</a:t>
            </a:r>
            <a:r>
              <a:rPr lang="ru-M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o-R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3441680"/>
            <a:ext cx="12192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MO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Роли этих компонентов</a:t>
            </a:r>
            <a:r>
              <a:rPr lang="ro-R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o-R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MO" u="sng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Центральный блок (UC)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контролирует все компоненты, выполняя инструкции программы; выполняет арифметические и логические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вычисления</a:t>
            </a:r>
            <a:r>
              <a:rPr lang="ru-M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o-R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MO" u="sng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Память (UM)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сохраняет запущенные программы и связанные с ними данные</a:t>
            </a:r>
            <a:r>
              <a:rPr lang="ro-R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o-R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MO" u="sng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Модуль ввода / вывода (U I / E)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соединяет систему с внешним миром через периферийные устройства: экран, клавиатуру, диски, магнитные ленты, сети и т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M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o-R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o-R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Существует три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типа</a:t>
            </a:r>
            <a:r>
              <a:rPr lang="ru-MO" u="sng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MO" u="sng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магистралей</a:t>
            </a:r>
            <a:r>
              <a:rPr lang="ro-R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5965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MO" sz="1600" u="sng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адресные шины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которые несут адрес памяти или модуль ввода / вывода, сгенерированный ЦП (или, в некоторых случаях, другими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блоками </a:t>
            </a:r>
            <a:r>
              <a:rPr lang="ru-MO" sz="160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управления) </a:t>
            </a:r>
            <a:r>
              <a:rPr lang="ro-RO" sz="160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4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5965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MO" sz="1600" u="sng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шины данных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которые передают информацию (инструкции, данные) между процессором, памятью и блоками ввода-вывода</a:t>
            </a:r>
            <a:r>
              <a:rPr lang="ro-RO" sz="160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4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5965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MO" sz="1600" u="sng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управляющие шины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которые переносят сигналы,  используемые UC для управления системой (адрес, действительная память, действительный адрес ввода-вывода, чтение / запись, ожидание, прерывание и т. д.)</a:t>
            </a:r>
            <a:r>
              <a:rPr lang="ro-RO" sz="160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794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" y="67311"/>
            <a:ext cx="1219200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MO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Принцип работы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компьютера относительно прост. В единой системе обмена сообщениями есть программы, каждая из которых имеет ряд инструкций. Циклы выполнения инструкции следующие</a:t>
            </a:r>
            <a:r>
              <a:rPr lang="ro-R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MO" u="sng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Инструкция выборки цикла (извлечение инструкции).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UC считывает память по адресу инструкции. Инструкция имеет несколько битов, в зависимости от архитектуры компьютера, обычно кратных 8. Инструкция чтения передается на шину и помещается в регистр UC</a:t>
            </a:r>
            <a:r>
              <a:rPr lang="ro-R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MO" u="sng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Цикл нахождения операндов.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Любая инструкция работает с операндами. Операция, заданная полем инструкции, называемая кодом инструкции, происходит между операндами. На этом этапе операнды должны быть обнаружены, точнее адреса, где расположены операнды. Их можно найти в двух типах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локаций</a:t>
            </a:r>
            <a:r>
              <a:rPr lang="ru-M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M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общих регистрах </a:t>
            </a:r>
            <a:r>
              <a:rPr lang="ro-R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UC;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M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адресе памяти</a:t>
            </a:r>
            <a:r>
              <a:rPr lang="ro-R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Существует несколько типов адресации для определения адресов операндов. В конце этого цикла в UC должны существовать физические адреса операндов, участвующих в инструкции</a:t>
            </a:r>
            <a:r>
              <a:rPr lang="ro-R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MO" u="sng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Цикл доставки операндов в UC.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этом цикле операнды, участвующие в команде, извлекаются из адресов, определенных в предыдущем цикле. Они заносятся из общих регистров или из адресов памяти в функциональные регистры</a:t>
            </a:r>
            <a:r>
              <a:rPr lang="ro-RO" sz="160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4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MO" u="sng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 цикл исполнения.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этом цикле происходит фактическое выполнение команды, заданное кодом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команды</a:t>
            </a:r>
            <a:r>
              <a:rPr lang="ru-MO" sz="160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o-R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MO" u="sng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Цикл представления результатов. 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Конечная цель любой инструкции - найти результат, который может быть операндом в случае арифметических инструкций (например, сумма для кода сложения, произведение для кода умножения) или расположение индикаторов в случае логических инструкций (например, в случае кода сравнение двух операндов, расположение индикатора z = 1 для идентичности двух </a:t>
            </a:r>
            <a:r>
              <a:rPr lang="ru-MO" sz="16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операндов</a:t>
            </a:r>
            <a:r>
              <a:rPr lang="ru-MO" sz="160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14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конце этого цикла, который также означает конец выполнения инструкции, вычисляются адрес следующей инструкции и адрес, с которого будет выведена следующая инструкция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6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MO" u="sng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Выполнение программы </a:t>
            </a:r>
            <a:r>
              <a:rPr lang="ru-MO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означает последовательное выполнение инструкций, из которых она состоит. Программы, входящие в состав операционной системы, обеспечивают управление ресурсами (процессор, память, ввод-вывод) и подключаются к прикладным программам.</a:t>
            </a:r>
            <a:r>
              <a:rPr lang="ro-RO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625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9313</TotalTime>
  <Words>1695</Words>
  <Application>Microsoft Office PowerPoint</Application>
  <PresentationFormat>Произвольный</PresentationFormat>
  <Paragraphs>101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Arhitectura Calculatoarelor  T.1 – Введение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Circuite și Dispozitive Electronice  L.1 – Introducere </dc:title>
  <dc:creator>Пользователь Windows</dc:creator>
  <cp:lastModifiedBy>Asus</cp:lastModifiedBy>
  <cp:revision>388</cp:revision>
  <dcterms:created xsi:type="dcterms:W3CDTF">2020-08-28T11:28:42Z</dcterms:created>
  <dcterms:modified xsi:type="dcterms:W3CDTF">2022-01-23T11:27:28Z</dcterms:modified>
</cp:coreProperties>
</file>