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0" r:id="rId12"/>
    <p:sldId id="266" r:id="rId13"/>
    <p:sldId id="267" r:id="rId14"/>
    <p:sldId id="268" r:id="rId15"/>
    <p:sldId id="269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70" autoAdjust="0"/>
    <p:restoredTop sz="94937" autoAdjust="0"/>
  </p:normalViewPr>
  <p:slideViewPr>
    <p:cSldViewPr snapToGrid="0">
      <p:cViewPr varScale="1">
        <p:scale>
          <a:sx n="10" d="100"/>
          <a:sy n="10" d="100"/>
        </p:scale>
        <p:origin x="5" y="245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527F67-3A50-4297-B8B6-693DA88AA5E4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58DB0D-707A-4B4F-9F6C-74B60B20FB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06558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x-none"/>
              <a:t>Lectia 21</a:t>
            </a:r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58DB0D-707A-4B4F-9F6C-74B60B20FB92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34529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014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4207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9767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6196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6351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1166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2972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0483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4477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882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6069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7CAE28-B5DB-416C-BBE2-FF443ED9C5B5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BC0902-DFCD-4542-83AB-0F1E2C26E2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1582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434564" y="422567"/>
            <a:ext cx="11633703" cy="1426913"/>
          </a:xfrm>
        </p:spPr>
        <p:txBody>
          <a:bodyPr anchor="t">
            <a:normAutofit fontScale="90000"/>
          </a:bodyPr>
          <a:lstStyle/>
          <a:p>
            <a:r>
              <a:rPr lang="x-none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REȚELE DE CALCULATOARE</a:t>
            </a:r>
            <a:br>
              <a:rPr lang="x-none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x-none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o-MO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x-none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ru-RU" sz="4000" b="1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Уровень приложения</a:t>
            </a:r>
            <a:br>
              <a:rPr lang="en-US" dirty="0"/>
            </a:br>
            <a:br>
              <a:rPr lang="en-US" dirty="0"/>
            </a:br>
            <a:b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o-RO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406305" y="6047715"/>
            <a:ext cx="9144000" cy="495678"/>
          </a:xfrm>
        </p:spPr>
        <p:txBody>
          <a:bodyPr/>
          <a:lstStyle/>
          <a:p>
            <a:r>
              <a:rPr lang="x-none" dirty="0"/>
              <a:t>Conf. Univ. Dr. Crețu Vasilii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366662" y="3302529"/>
            <a:ext cx="104295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x-none" b="1" dirty="0"/>
              <a:t>Scopul Lecției: </a:t>
            </a:r>
            <a:r>
              <a:rPr lang="en-US" b="1" dirty="0"/>
              <a:t>De a face </a:t>
            </a:r>
            <a:r>
              <a:rPr lang="en-US" b="1" dirty="0" err="1"/>
              <a:t>cunoștință</a:t>
            </a:r>
            <a:r>
              <a:rPr lang="en-US" b="1" dirty="0"/>
              <a:t> </a:t>
            </a:r>
            <a:r>
              <a:rPr lang="en-US" b="1"/>
              <a:t>cu</a:t>
            </a:r>
            <a:r>
              <a:rPr lang="x-none" b="1"/>
              <a:t> </a:t>
            </a:r>
            <a:r>
              <a:rPr lang="ro-MO" b="1"/>
              <a:t>protocoalele de bază a nivelului Aplicație. De a înțelege funcțiile nivelului Aplicație.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0" y="1764713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b="1" dirty="0"/>
              <a:t>Протоколы на уровне приложений. Протокол HTTP. Протокол TELNET. Протокол FTP. Протокол SMTP. Протокол DNS. Протокол DHCP. Протокол SNMP</a:t>
            </a:r>
            <a:endParaRPr lang="en-US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34563" y="4247437"/>
            <a:ext cx="1023494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o-RO" b="1" dirty="0"/>
              <a:t>Studentul trebuie </a:t>
            </a:r>
            <a:r>
              <a:rPr lang="ro-RO" b="1" i="1" dirty="0"/>
              <a:t>să cunoască:</a:t>
            </a:r>
            <a:endParaRPr lang="ro-RO" b="1" dirty="0"/>
          </a:p>
          <a:p>
            <a:r>
              <a:rPr lang="ro-RO" b="1" i="1" dirty="0"/>
              <a:t>§ </a:t>
            </a:r>
            <a:r>
              <a:rPr lang="ro-RO" b="1" i="1"/>
              <a:t> Protocoalele de bază a nivelului Aplicație</a:t>
            </a:r>
            <a:endParaRPr lang="ro-RO" b="1" dirty="0"/>
          </a:p>
          <a:p>
            <a:r>
              <a:rPr lang="ro-RO" b="1" i="1" dirty="0"/>
              <a:t>§ </a:t>
            </a:r>
            <a:r>
              <a:rPr lang="ro-RO" b="1" i="1"/>
              <a:t> Protocolul HTTP utilizarea </a:t>
            </a:r>
            <a:endParaRPr lang="ro-RO" b="1" dirty="0"/>
          </a:p>
          <a:p>
            <a:r>
              <a:rPr lang="ro-RO" b="1" i="1" dirty="0"/>
              <a:t>§ </a:t>
            </a:r>
            <a:r>
              <a:rPr lang="ro-RO" b="1" i="1"/>
              <a:t> Protocolul FTP utilizarea</a:t>
            </a:r>
            <a:endParaRPr lang="ro-RO" b="1" i="1" dirty="0"/>
          </a:p>
          <a:p>
            <a:r>
              <a:rPr lang="ro-RO" b="1" i="1" dirty="0"/>
              <a:t>§ </a:t>
            </a:r>
            <a:r>
              <a:rPr lang="ro-RO" b="1" i="1"/>
              <a:t> Protocolul SMTP și DNS funcțiile și utilizarea</a:t>
            </a:r>
            <a:endParaRPr lang="ro-RO" b="1" dirty="0"/>
          </a:p>
        </p:txBody>
      </p:sp>
    </p:spTree>
    <p:extLst>
      <p:ext uri="{BB962C8B-B14F-4D97-AF65-F5344CB8AC3E}">
        <p14:creationId xmlns:p14="http://schemas.microsoft.com/office/powerpoint/2010/main" val="26999531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6725" y="228600"/>
            <a:ext cx="11574379" cy="6521116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/>
              <a:t>Режим работы этого протокола следующий</a:t>
            </a:r>
            <a:r>
              <a:rPr lang="en-US" dirty="0"/>
              <a:t>: </a:t>
            </a:r>
          </a:p>
          <a:p>
            <a:r>
              <a:rPr lang="ru-RU" dirty="0"/>
              <a:t>Связь между клиентом/передатчиком и сервером/приёмником осуществляется через ASCII-тексты. Изначально клиент устанавливает соединение с сервером и ждёт ответа сервера сообщением «220 Service Ready». Если сервер перегружен, он может опоздать с отправкой ответа</a:t>
            </a:r>
            <a:r>
              <a:rPr lang="en-US" dirty="0"/>
              <a:t>; </a:t>
            </a:r>
          </a:p>
          <a:p>
            <a:r>
              <a:rPr lang="ru-RU" dirty="0"/>
              <a:t>После получения сообщения с кодом 220 клиент отправляет HELO заказ, указывающий свою личность</a:t>
            </a:r>
            <a:r>
              <a:rPr lang="en-US" dirty="0"/>
              <a:t>; </a:t>
            </a:r>
          </a:p>
          <a:p>
            <a:r>
              <a:rPr lang="ru-RU" dirty="0"/>
              <a:t>После установления связи клиент может отправить одно или несколько сообщений (с помощью команды MAIL), завершить соединение или воспользоваться сервисами, например, проверять адреса электронной почты</a:t>
            </a:r>
            <a:r>
              <a:rPr lang="en-US" dirty="0"/>
              <a:t>; </a:t>
            </a:r>
          </a:p>
          <a:p>
            <a:r>
              <a:rPr lang="ru-RU" dirty="0"/>
              <a:t>Сервер должен отвечать после каждой команды, указывая, была ли она принята, ожидаются ли команды или есть ли ошибки при написании этих команд</a:t>
            </a:r>
            <a:r>
              <a:rPr lang="en-US" dirty="0"/>
              <a:t>; </a:t>
            </a:r>
          </a:p>
          <a:p>
            <a:r>
              <a:rPr lang="ru-RU" dirty="0"/>
              <a:t>Когда сообщение отправляется нескольким получателям, протокол SMTP стремится отправить данные в сообщении только один раз для всех получателей, принадлежащих к одной системе назначения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28866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 rotWithShape="1">
          <a:blip r:embed="rId3"/>
          <a:srcRect l="3329" t="2076" r="1773" b="13226"/>
          <a:stretch/>
        </p:blipFill>
        <p:spPr bwMode="auto">
          <a:xfrm>
            <a:off x="2302962" y="322716"/>
            <a:ext cx="7812587" cy="599024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1405527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65054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Протокол </a:t>
            </a:r>
            <a:r>
              <a:rPr lang="en-US" b="1" dirty="0"/>
              <a:t>DNS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968243"/>
            <a:ext cx="12165594" cy="5799222"/>
          </a:xfrm>
        </p:spPr>
        <p:txBody>
          <a:bodyPr>
            <a:normAutofit/>
          </a:bodyPr>
          <a:lstStyle/>
          <a:p>
            <a:r>
              <a:rPr lang="ru-RU" dirty="0"/>
              <a:t>DNS (Domain Name Service) — это буквальный интернет-протокол в числовых интернет-адресах, адресах, используемых компьютером для поиска принимающего компьютера</a:t>
            </a:r>
            <a:r>
              <a:rPr lang="en-US" dirty="0"/>
              <a:t>.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ru-RU" dirty="0"/>
              <a:t>Характеристики системы имён (DNS) таковы:</a:t>
            </a:r>
            <a:r>
              <a:rPr lang="en-US" dirty="0"/>
              <a:t>: </a:t>
            </a:r>
          </a:p>
          <a:p>
            <a:r>
              <a:rPr lang="ru-RU" dirty="0"/>
              <a:t>использует иерархическую структуру</a:t>
            </a:r>
            <a:r>
              <a:rPr lang="en-US" dirty="0"/>
              <a:t>; </a:t>
            </a:r>
          </a:p>
          <a:p>
            <a:r>
              <a:rPr lang="ru-RU" dirty="0"/>
              <a:t>Делегирует полномочия для назначения имен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		</a:t>
            </a:r>
            <a:r>
              <a:rPr lang="ru-RU" sz="2000" dirty="0"/>
              <a:t>Домены первого уровня делятся на две категории</a:t>
            </a:r>
            <a:r>
              <a:rPr lang="en-US" sz="2000" dirty="0"/>
              <a:t>:</a:t>
            </a:r>
            <a:r>
              <a:rPr lang="en-US" dirty="0"/>
              <a:t> </a:t>
            </a:r>
            <a:endParaRPr lang="en-US" sz="2400" dirty="0"/>
          </a:p>
          <a:p>
            <a:pPr lvl="2"/>
            <a:r>
              <a:rPr lang="pt-BR" dirty="0"/>
              <a:t>общие (com, edu, gov, int, mil, net, org);</a:t>
            </a:r>
            <a:endParaRPr lang="ru-RU" dirty="0"/>
          </a:p>
          <a:p>
            <a:pPr lvl="2"/>
            <a:r>
              <a:rPr lang="ru-RU" dirty="0"/>
              <a:t>страны (включая по одной заявке для каждой страны, например, для румынского — RO).</a:t>
            </a:r>
            <a:endParaRPr lang="en-US" dirty="0"/>
          </a:p>
          <a:p>
            <a:pPr marL="271463" lvl="2" indent="-271463"/>
            <a:r>
              <a:rPr lang="ru-RU" sz="2800" dirty="0"/>
              <a:t>база данных с именами и IP-адресами распределяется</a:t>
            </a:r>
            <a:r>
              <a:rPr lang="en-US" sz="2800" dirty="0"/>
              <a:t>. </a:t>
            </a:r>
          </a:p>
          <a:p>
            <a:pPr marL="271463" lvl="2" indent="-271463"/>
            <a:r>
              <a:rPr lang="ru-RU" sz="2800" dirty="0" err="1"/>
              <a:t>Nume_domeniu</a:t>
            </a:r>
            <a:r>
              <a:rPr lang="ru-RU" sz="2800" dirty="0"/>
              <a:t> — указывает поле, к которому применяется регистрация</a:t>
            </a:r>
          </a:p>
          <a:p>
            <a:pPr marL="271463" lvl="2" indent="-271463"/>
            <a:r>
              <a:rPr lang="ru-RU" sz="2800" dirty="0" err="1"/>
              <a:t>Timp_de_viaţă</a:t>
            </a:r>
            <a:r>
              <a:rPr lang="ru-RU" sz="2800" dirty="0"/>
              <a:t> — выражает за секунды стабильность записи </a:t>
            </a:r>
            <a:r>
              <a:rPr lang="ru-RU" dirty="0"/>
              <a:t>который переводит адреса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26125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48282"/>
            <a:ext cx="12191999" cy="6709718"/>
          </a:xfrm>
        </p:spPr>
        <p:txBody>
          <a:bodyPr>
            <a:normAutofit lnSpcReduction="10000"/>
          </a:bodyPr>
          <a:lstStyle/>
          <a:p>
            <a:r>
              <a:rPr lang="ru-RU" dirty="0"/>
              <a:t>Тип — определяет типы записей</a:t>
            </a:r>
            <a:r>
              <a:rPr lang="en-US" dirty="0"/>
              <a:t>. </a:t>
            </a:r>
          </a:p>
          <a:p>
            <a:pPr lvl="1"/>
            <a:r>
              <a:rPr lang="ru-RU" dirty="0"/>
              <a:t>Запись A сохраняет IP-адрес хост-компьютера</a:t>
            </a:r>
          </a:p>
          <a:p>
            <a:pPr lvl="1"/>
            <a:r>
              <a:rPr lang="ru-RU" dirty="0"/>
              <a:t>MX указывает имя хост-компьютера, готового принимать электронную почту для указанного домена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NS </a:t>
            </a:r>
            <a:r>
              <a:rPr lang="ru-RU" dirty="0"/>
              <a:t>определяет серверы имён</a:t>
            </a:r>
            <a:r>
              <a:rPr lang="en-US" dirty="0"/>
              <a:t>. </a:t>
            </a:r>
          </a:p>
          <a:p>
            <a:pPr lvl="1"/>
            <a:r>
              <a:rPr lang="ru-RU" dirty="0"/>
              <a:t>Записи CNAME позволяют создавать псевдонимы</a:t>
            </a:r>
          </a:p>
          <a:p>
            <a:pPr lvl="1"/>
            <a:r>
              <a:rPr lang="ru-RU" dirty="0"/>
              <a:t>Тип PTR, как и CNAME, относится к другому названию</a:t>
            </a:r>
            <a:r>
              <a:rPr lang="en-US" dirty="0"/>
              <a:t>.</a:t>
            </a:r>
          </a:p>
          <a:p>
            <a:r>
              <a:rPr lang="ru-RU" dirty="0"/>
              <a:t>Значение — может быть номером, доменным именем или ASCII-кодом</a:t>
            </a:r>
            <a:endParaRPr lang="en-US" dirty="0"/>
          </a:p>
          <a:p>
            <a:pPr marL="0" indent="0">
              <a:buNone/>
            </a:pPr>
            <a:r>
              <a:rPr lang="ru-RU" dirty="0"/>
              <a:t>Компоненты </a:t>
            </a:r>
            <a:r>
              <a:rPr lang="en-US" dirty="0"/>
              <a:t>DNS </a:t>
            </a:r>
            <a:r>
              <a:rPr lang="ru-RU" dirty="0"/>
              <a:t>следующие</a:t>
            </a:r>
            <a:r>
              <a:rPr lang="en-US" dirty="0"/>
              <a:t>:</a:t>
            </a:r>
          </a:p>
          <a:p>
            <a:r>
              <a:rPr lang="ru-RU" dirty="0"/>
              <a:t>DNS-серверы – DNS-сервер — это станция, на которой работает программа DNS-сервера</a:t>
            </a:r>
            <a:r>
              <a:rPr lang="en-US" dirty="0"/>
              <a:t>.</a:t>
            </a:r>
          </a:p>
          <a:p>
            <a:pPr lvl="1"/>
            <a:r>
              <a:rPr lang="ru-RU" dirty="0"/>
              <a:t>с рекурсивным разрешением</a:t>
            </a:r>
          </a:p>
          <a:p>
            <a:pPr lvl="1"/>
            <a:r>
              <a:rPr lang="ru-RU" dirty="0"/>
              <a:t>с итеративным разрешением</a:t>
            </a:r>
          </a:p>
          <a:p>
            <a:r>
              <a:rPr lang="ru-RU" dirty="0"/>
              <a:t>DNS-зоны — DNS-зона — это непрерывный раздел внутри пространства имён</a:t>
            </a:r>
            <a:r>
              <a:rPr lang="en-US" dirty="0"/>
              <a:t>. </a:t>
            </a:r>
          </a:p>
          <a:p>
            <a:pPr lvl="1"/>
            <a:r>
              <a:rPr lang="ru-RU" dirty="0" err="1"/>
              <a:t>первичьный</a:t>
            </a:r>
            <a:r>
              <a:rPr lang="ru-RU" dirty="0"/>
              <a:t> — раздел, где можно обновлять</a:t>
            </a:r>
            <a:r>
              <a:rPr lang="en-US" dirty="0"/>
              <a:t>; </a:t>
            </a:r>
          </a:p>
          <a:p>
            <a:pPr lvl="1"/>
            <a:r>
              <a:rPr lang="ru-RU" dirty="0"/>
              <a:t>вторичный — копия первичной зоны</a:t>
            </a:r>
            <a:r>
              <a:rPr lang="en-US" dirty="0"/>
              <a:t>.</a:t>
            </a:r>
          </a:p>
          <a:p>
            <a:pPr lvl="1"/>
            <a:endParaRPr lang="en-US" dirty="0"/>
          </a:p>
        </p:txBody>
      </p:sp>
      <p:pic>
        <p:nvPicPr>
          <p:cNvPr id="5" name="Рисунок 4"/>
          <p:cNvPicPr/>
          <p:nvPr/>
        </p:nvPicPr>
        <p:blipFill rotWithShape="1">
          <a:blip r:embed="rId2"/>
          <a:srcRect l="1829" t="16696" r="20987" b="3136"/>
          <a:stretch/>
        </p:blipFill>
        <p:spPr bwMode="auto">
          <a:xfrm>
            <a:off x="8005212" y="1251304"/>
            <a:ext cx="4126502" cy="146604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5309637" y="4140656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DNS-серверы хранят информацию о части иерархической структуры пространства имён и разрешают запросы по разрешению имён для DNS-клиентов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05510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upload.wikimedia.org/wikipedia/commons/thumb/c/cb/DNS-names-ru.svg/1920px-DNS-names-ru.svg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866" y="271849"/>
            <a:ext cx="9790122" cy="54355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40131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2421" y="123568"/>
            <a:ext cx="11738919" cy="687035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		</a:t>
            </a:r>
            <a:r>
              <a:rPr lang="ru-RU" b="1" dirty="0"/>
              <a:t>Протокол </a:t>
            </a:r>
            <a:r>
              <a:rPr lang="en-US" b="1" dirty="0"/>
              <a:t>DHCP</a:t>
            </a:r>
            <a:endParaRPr lang="en-US" dirty="0"/>
          </a:p>
          <a:p>
            <a:r>
              <a:rPr lang="ru-RU" dirty="0"/>
              <a:t>Протокол конфигурации динамического хоста (DHCP) предназначен для того, чтобы компьютеры в сети могли автоматически получать IP-адрес путем запроса DHCP-сервера</a:t>
            </a:r>
            <a:r>
              <a:rPr lang="en-US" dirty="0"/>
              <a:t>.</a:t>
            </a:r>
          </a:p>
          <a:p>
            <a:endParaRPr lang="en-GB" dirty="0"/>
          </a:p>
          <a:p>
            <a:pPr marL="0" indent="0">
              <a:buNone/>
            </a:pPr>
            <a:r>
              <a:rPr lang="en-US" b="1" dirty="0"/>
              <a:t>		</a:t>
            </a:r>
            <a:r>
              <a:rPr lang="ru-RU" b="1" dirty="0"/>
              <a:t>Протокол </a:t>
            </a:r>
            <a:r>
              <a:rPr lang="en-US" b="1" dirty="0"/>
              <a:t>SNMP</a:t>
            </a:r>
          </a:p>
          <a:p>
            <a:r>
              <a:rPr lang="ru-RU" dirty="0"/>
              <a:t>SNMP (Simple Network Management Protocol) — позволяет сетевым администраторам управлять производительностью сети, выявлять и устранять возникающие проблемы, а также планировать дальнейшие разработки сети</a:t>
            </a:r>
            <a:r>
              <a:rPr lang="en-US" dirty="0"/>
              <a:t>. 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ru-RU" sz="2600" dirty="0"/>
              <a:t>SNMP состоит из трёх основных компонентов</a:t>
            </a:r>
            <a:r>
              <a:rPr lang="en-US" sz="2600" dirty="0"/>
              <a:t>:</a:t>
            </a:r>
          </a:p>
          <a:p>
            <a:pPr lvl="1"/>
            <a:r>
              <a:rPr lang="ru-RU" sz="2200" dirty="0"/>
              <a:t>Станции управления сетями — могут быть любыми компьютерами в сети, на которых выполняются административные программы</a:t>
            </a:r>
            <a:r>
              <a:rPr lang="en-US" sz="2200" dirty="0"/>
              <a:t>;</a:t>
            </a:r>
            <a:endParaRPr lang="en-US" sz="1800" dirty="0"/>
          </a:p>
          <a:p>
            <a:pPr lvl="1"/>
            <a:r>
              <a:rPr lang="ru-RU" sz="2200"/>
              <a:t>Агенты </a:t>
            </a:r>
            <a:r>
              <a:rPr lang="ru-RU" sz="2200" dirty="0"/>
              <a:t>— управляемые устройства</a:t>
            </a:r>
            <a:r>
              <a:rPr lang="en-US" sz="2200" dirty="0"/>
              <a:t>; </a:t>
            </a:r>
            <a:endParaRPr lang="en-US" sz="1800" dirty="0"/>
          </a:p>
          <a:p>
            <a:pPr lvl="1"/>
            <a:r>
              <a:rPr lang="ru-RU" sz="2200" dirty="0"/>
              <a:t>База управленческой информации — сборник иерархически организованных данных, обеспечивающий диалог между административной станцией и агентами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0168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8481" y="0"/>
            <a:ext cx="10707461" cy="6786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90488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SO OSI and TCP/IP Model Comparison OSI Model ( Open System... | Osi model,  Osi layer, Computer networ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9614"/>
            <a:ext cx="12192000" cy="6397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72183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73338"/>
          </a:xfrm>
        </p:spPr>
        <p:txBody>
          <a:bodyPr>
            <a:noAutofit/>
          </a:bodyPr>
          <a:lstStyle/>
          <a:p>
            <a:r>
              <a:rPr lang="en-US" sz="3600" b="1" dirty="0"/>
              <a:t>NIVELUL APLICAŢIE</a:t>
            </a:r>
            <a:br>
              <a:rPr lang="en-US" sz="3600" b="1" dirty="0"/>
            </a:br>
            <a:endParaRPr lang="en-US" sz="3600" b="1" dirty="0"/>
          </a:p>
        </p:txBody>
      </p:sp>
      <p:pic>
        <p:nvPicPr>
          <p:cNvPr id="4" name="Объект 3"/>
          <p:cNvPicPr>
            <a:picLocks noGrp="1"/>
          </p:cNvPicPr>
          <p:nvPr>
            <p:ph idx="1"/>
          </p:nvPr>
        </p:nvPicPr>
        <p:blipFill rotWithShape="1">
          <a:blip r:embed="rId2"/>
          <a:srcRect b="12128"/>
          <a:stretch/>
        </p:blipFill>
        <p:spPr bwMode="auto">
          <a:xfrm>
            <a:off x="1053766" y="841169"/>
            <a:ext cx="10117430" cy="512649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6489176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224422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УРОВЕНЬ ПРИЛОЖЕНИЯ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" y="766845"/>
            <a:ext cx="12192000" cy="6091155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Уровень приложений определяет и устанавливает доступность партнёра по коммуникации, синхронизирует приложения друг с другом и устанавливает процедуры контроля целостности данных и ошибок. Также определяется, достаточно ли ресурсов для поддержки коммуникации между партнёрами. Он занимается высокоуровневыми протоколами, кодированием и управлением диалогом, упаковкой данных и отправкой их на следующие уровни</a:t>
            </a:r>
          </a:p>
          <a:p>
            <a:endParaRPr lang="en-GB" dirty="0"/>
          </a:p>
          <a:p>
            <a:r>
              <a:rPr lang="en-US" dirty="0"/>
              <a:t>HTTP (Hyper Text Transfer Protocol) - </a:t>
            </a:r>
            <a:r>
              <a:rPr lang="ru-RU" dirty="0"/>
              <a:t>веб-приложения (презентация, базы данных и др.);</a:t>
            </a:r>
            <a:endParaRPr lang="en-US" dirty="0"/>
          </a:p>
          <a:p>
            <a:r>
              <a:rPr lang="en-US" dirty="0"/>
              <a:t>Telnet - </a:t>
            </a:r>
            <a:r>
              <a:rPr lang="ru-RU" dirty="0"/>
              <a:t>Виртуальный терминал</a:t>
            </a:r>
            <a:r>
              <a:rPr lang="en-US" dirty="0"/>
              <a:t>;</a:t>
            </a:r>
          </a:p>
          <a:p>
            <a:r>
              <a:rPr lang="en-US" dirty="0"/>
              <a:t>FTP (File Transfer Protocol) - </a:t>
            </a:r>
            <a:r>
              <a:rPr lang="ru-RU" dirty="0"/>
              <a:t>Передача файлов</a:t>
            </a:r>
            <a:r>
              <a:rPr lang="en-US" dirty="0"/>
              <a:t>;</a:t>
            </a:r>
          </a:p>
          <a:p>
            <a:r>
              <a:rPr lang="en-US" dirty="0"/>
              <a:t>SMTP (Simple Mail Transfer Protocol)- </a:t>
            </a:r>
            <a:r>
              <a:rPr lang="ru-RU" dirty="0"/>
              <a:t>Стандарт для отправки электронных писем</a:t>
            </a:r>
            <a:r>
              <a:rPr lang="en-US" dirty="0"/>
              <a:t>;</a:t>
            </a:r>
          </a:p>
          <a:p>
            <a:r>
              <a:rPr lang="en-US" dirty="0"/>
              <a:t>IMAP (Internet Message Access Protocol) </a:t>
            </a:r>
            <a:r>
              <a:rPr lang="ru-RU" dirty="0"/>
              <a:t>и</a:t>
            </a:r>
            <a:r>
              <a:rPr lang="en-US" dirty="0"/>
              <a:t> POP (Post Office Protocol) –</a:t>
            </a:r>
            <a:r>
              <a:rPr lang="ru-RU" dirty="0"/>
              <a:t>протоколы, используемые локальными почтовыми клиентами для получения писем с почтовых серверов;</a:t>
            </a:r>
            <a:endParaRPr lang="en-US" dirty="0"/>
          </a:p>
          <a:p>
            <a:r>
              <a:rPr lang="en-US" dirty="0"/>
              <a:t>DNS (Domain Name System) – </a:t>
            </a:r>
            <a:r>
              <a:rPr lang="ru-RU" dirty="0"/>
              <a:t>перевод имён в </a:t>
            </a:r>
            <a:r>
              <a:rPr lang="en-US" dirty="0"/>
              <a:t>IP-</a:t>
            </a:r>
            <a:r>
              <a:rPr lang="ru-RU" dirty="0"/>
              <a:t>адреса</a:t>
            </a:r>
            <a:r>
              <a:rPr lang="en-US" dirty="0"/>
              <a:t>;</a:t>
            </a:r>
          </a:p>
          <a:p>
            <a:r>
              <a:rPr lang="en-US" dirty="0"/>
              <a:t>DHCP (Dynamic Host Configuration Protocol) - </a:t>
            </a:r>
            <a:r>
              <a:rPr lang="ru-RU" dirty="0"/>
              <a:t>динамическое присвоение IP-адресов сетевому оборудованию;</a:t>
            </a:r>
            <a:endParaRPr lang="en-US" dirty="0"/>
          </a:p>
          <a:p>
            <a:r>
              <a:rPr lang="en-US" dirty="0"/>
              <a:t>SNMP (Simple Network Management Protocol) -</a:t>
            </a:r>
            <a:r>
              <a:rPr lang="ru-RU" dirty="0"/>
              <a:t>Администрирование и мониторинг</a:t>
            </a:r>
            <a:r>
              <a:rPr lang="en-US" dirty="0"/>
              <a:t>; </a:t>
            </a:r>
          </a:p>
          <a:p>
            <a:r>
              <a:rPr lang="en-US" dirty="0"/>
              <a:t>SSH (Secure Shell) – </a:t>
            </a:r>
            <a:r>
              <a:rPr lang="ru-RU" dirty="0"/>
              <a:t>Безопасная передача данных</a:t>
            </a:r>
            <a:r>
              <a:rPr lang="en-US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6688413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3317421" cy="597401"/>
          </a:xfrm>
        </p:spPr>
        <p:txBody>
          <a:bodyPr>
            <a:normAutofit/>
          </a:bodyPr>
          <a:lstStyle/>
          <a:p>
            <a:r>
              <a:rPr lang="en-US" sz="3600" b="1" dirty="0" err="1"/>
              <a:t>Protocolul</a:t>
            </a:r>
            <a:r>
              <a:rPr lang="en-US" sz="3600" b="1" dirty="0"/>
              <a:t> HTTP</a:t>
            </a:r>
            <a:endParaRPr lang="en-US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962526"/>
            <a:ext cx="12191999" cy="5895474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Это протокол, используемый для передачи информации между веб-браузером и веб-сервером, являясь текстовым (гипертекстовым) протоколом.</a:t>
            </a:r>
            <a:r>
              <a:rPr lang="en-US" dirty="0">
                <a:solidFill>
                  <a:srgbClr val="FF0000"/>
                </a:solidFill>
              </a:rPr>
              <a:t>HTML (Hyper Text Markup Language)</a:t>
            </a:r>
          </a:p>
          <a:p>
            <a:endParaRPr lang="en-GB" dirty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ru-RU" dirty="0"/>
              <a:t>Как это работает</a:t>
            </a:r>
            <a:r>
              <a:rPr lang="en-US" dirty="0"/>
              <a:t>: </a:t>
            </a:r>
          </a:p>
          <a:p>
            <a:r>
              <a:rPr lang="ru-RU" dirty="0"/>
              <a:t>HTTP-сервер ждёт на порте 80 запросов от клиентов (браузера/браузера), которые на самом деле являются адресами нужных документов</a:t>
            </a:r>
            <a:r>
              <a:rPr lang="en-US" dirty="0"/>
              <a:t>; </a:t>
            </a:r>
          </a:p>
          <a:p>
            <a:r>
              <a:rPr lang="ru-RU" dirty="0"/>
              <a:t>Клиент получает документ в текстовом режиме, и если находит в нём ссылки на изображения, он тоже хочет их и просит. Таким образом, передача гипертекстовой страницы фактически состоит из одной или нескольких сессий передачи информации на и от HTTP-сервера</a:t>
            </a:r>
            <a:r>
              <a:rPr lang="en-US" dirty="0"/>
              <a:t>.</a:t>
            </a:r>
          </a:p>
          <a:p>
            <a:r>
              <a:rPr lang="ru-RU" dirty="0"/>
              <a:t>После получения информации браузер решает, в каком формате она будет отображаться. Приложения, использующие этот протокол, должны уметь делать запросы и/или получать ответы (клиент-серверная модель). Клиент запрашивает доступ к ресурсу, и сервер отвечает строкой статуса (которая, среди прочего, содержит код успеха или ошибки, а в первом случае — запрашиваемые данные).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ru-RU" dirty="0"/>
              <a:t>Ресурс должен быть корректно и однозначно ссылаться</a:t>
            </a:r>
            <a:r>
              <a:rPr lang="en-US" dirty="0"/>
              <a:t>. </a:t>
            </a:r>
          </a:p>
          <a:p>
            <a:r>
              <a:rPr lang="ru-RU" dirty="0"/>
              <a:t>Для названия ресурса в Интернете используется общий термин URI – </a:t>
            </a:r>
            <a:r>
              <a:rPr lang="ru-RU" dirty="0" err="1"/>
              <a:t>Uniform</a:t>
            </a:r>
            <a:r>
              <a:rPr lang="ru-RU" dirty="0"/>
              <a:t> Resource </a:t>
            </a:r>
            <a:r>
              <a:rPr lang="ru-RU" dirty="0" err="1"/>
              <a:t>Identifier</a:t>
            </a:r>
            <a:r>
              <a:rPr lang="en-US" dirty="0"/>
              <a:t>. </a:t>
            </a:r>
          </a:p>
          <a:p>
            <a:r>
              <a:rPr lang="ru-RU" dirty="0"/>
              <a:t>Для названия адреса используется общий термин URL — Universal Resource </a:t>
            </a:r>
            <a:r>
              <a:rPr lang="ru-RU" dirty="0" err="1"/>
              <a:t>Locator</a:t>
            </a:r>
            <a:r>
              <a:rPr lang="en-US" dirty="0"/>
              <a:t>. </a:t>
            </a:r>
          </a:p>
          <a:p>
            <a:r>
              <a:rPr lang="ru-RU" dirty="0"/>
              <a:t>Если ссылается на имя, используется общий термин URN — универсальное имя ресурса</a:t>
            </a:r>
            <a:endParaRPr lang="en-US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717060" y="39196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t-IT" dirty="0">
                <a:solidFill>
                  <a:srgbClr val="212529"/>
                </a:solidFill>
                <a:latin typeface="Times New Roman" pitchFamily="18" charset="0"/>
                <a:cs typeface="Times New Roman" pitchFamily="18" charset="0"/>
              </a:rPr>
              <a:t>URI = http://handynotes.ru/2009/09/uri-url-urn.html</a:t>
            </a:r>
            <a:br>
              <a:rPr lang="it-IT" dirty="0">
                <a:latin typeface="Times New Roman" pitchFamily="18" charset="0"/>
                <a:cs typeface="Times New Roman" pitchFamily="18" charset="0"/>
              </a:rPr>
            </a:br>
            <a:r>
              <a:rPr lang="it-IT" dirty="0">
                <a:solidFill>
                  <a:srgbClr val="212529"/>
                </a:solidFill>
                <a:latin typeface="Times New Roman" pitchFamily="18" charset="0"/>
                <a:cs typeface="Times New Roman" pitchFamily="18" charset="0"/>
              </a:rPr>
              <a:t>URL = http://handynotes.ru</a:t>
            </a:r>
            <a:br>
              <a:rPr lang="it-IT" dirty="0">
                <a:latin typeface="Times New Roman" pitchFamily="18" charset="0"/>
                <a:cs typeface="Times New Roman" pitchFamily="18" charset="0"/>
              </a:rPr>
            </a:br>
            <a:r>
              <a:rPr lang="it-IT" dirty="0">
                <a:solidFill>
                  <a:srgbClr val="212529"/>
                </a:solidFill>
                <a:latin typeface="Times New Roman" pitchFamily="18" charset="0"/>
                <a:cs typeface="Times New Roman" pitchFamily="18" charset="0"/>
              </a:rPr>
              <a:t>URN = /2009/09/uri-url-urn.html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48955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8595"/>
            <a:ext cx="10515600" cy="753812"/>
          </a:xfrm>
        </p:spPr>
        <p:txBody>
          <a:bodyPr/>
          <a:lstStyle/>
          <a:p>
            <a:r>
              <a:rPr lang="en-US" b="1" dirty="0" err="1"/>
              <a:t>Protocolul</a:t>
            </a:r>
            <a:r>
              <a:rPr lang="en-US" b="1" dirty="0"/>
              <a:t> TELNET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1" y="685800"/>
            <a:ext cx="12192001" cy="6172200"/>
          </a:xfrm>
        </p:spPr>
        <p:txBody>
          <a:bodyPr>
            <a:normAutofit/>
          </a:bodyPr>
          <a:lstStyle/>
          <a:p>
            <a:r>
              <a:rPr lang="ru-RU" dirty="0" err="1"/>
              <a:t>Telnet</a:t>
            </a:r>
            <a:r>
              <a:rPr lang="ru-RU" dirty="0"/>
              <a:t> — это приложение, предназначенное для удалённого доступа, управления и устранения неисправностей компьютеров и сетевых устройств. Этот протокол позволяет пользователю удалённо подключаться к системе и общаться с ней через интерфейс</a:t>
            </a:r>
            <a:r>
              <a:rPr lang="en-US" dirty="0"/>
              <a:t>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ru-RU" dirty="0"/>
              <a:t>Для доступа необходимо иметь</a:t>
            </a:r>
            <a:r>
              <a:rPr lang="en-US" dirty="0"/>
              <a:t>: </a:t>
            </a:r>
          </a:p>
          <a:p>
            <a:r>
              <a:rPr lang="ru-RU" dirty="0" err="1"/>
              <a:t>Telnet</a:t>
            </a:r>
            <a:r>
              <a:rPr lang="ru-RU" dirty="0"/>
              <a:t>-сервер — устанавливается сетевым администратором на компьютере, который таким образом становится </a:t>
            </a:r>
            <a:r>
              <a:rPr lang="ru-RU" dirty="0" err="1"/>
              <a:t>Telnet</a:t>
            </a:r>
            <a:r>
              <a:rPr lang="ru-RU" dirty="0"/>
              <a:t>-сервером. Через сервер </a:t>
            </a:r>
            <a:r>
              <a:rPr lang="ru-RU" dirty="0" err="1"/>
              <a:t>Telnet</a:t>
            </a:r>
            <a:r>
              <a:rPr lang="ru-RU" dirty="0"/>
              <a:t> системный администратор создаёт аккаунты </a:t>
            </a:r>
            <a:r>
              <a:rPr lang="ru-RU" dirty="0" err="1"/>
              <a:t>Telnet</a:t>
            </a:r>
            <a:r>
              <a:rPr lang="ru-RU" dirty="0"/>
              <a:t> (имя пользователя и пароль) и определяет, в какой области клиент может подключаться и что он может делать в этой области</a:t>
            </a:r>
            <a:r>
              <a:rPr lang="en-US" dirty="0"/>
              <a:t>; </a:t>
            </a:r>
          </a:p>
          <a:p>
            <a:r>
              <a:rPr lang="ru-RU" dirty="0"/>
              <a:t>Клиент </a:t>
            </a:r>
            <a:r>
              <a:rPr lang="ru-RU" dirty="0" err="1"/>
              <a:t>Telnet</a:t>
            </a:r>
            <a:r>
              <a:rPr lang="ru-RU" dirty="0"/>
              <a:t> — установлен на другом компьютере, который становится клиентом </a:t>
            </a:r>
            <a:r>
              <a:rPr lang="ru-RU" dirty="0" err="1"/>
              <a:t>Telnet</a:t>
            </a:r>
            <a:r>
              <a:rPr lang="ru-RU" dirty="0"/>
              <a:t>. Клиентское программное обеспечение </a:t>
            </a:r>
            <a:r>
              <a:rPr lang="ru-RU" dirty="0" err="1"/>
              <a:t>Telnet</a:t>
            </a:r>
            <a:r>
              <a:rPr lang="ru-RU" dirty="0"/>
              <a:t> открывает канал связи с сервером и подключается к серверному компьютеру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9327610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0"/>
            <a:ext cx="3178629" cy="657559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Протокол </a:t>
            </a:r>
            <a:r>
              <a:rPr lang="en-US" b="1" dirty="0"/>
              <a:t>FTP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657558"/>
            <a:ext cx="12192000" cy="6200441"/>
          </a:xfrm>
        </p:spPr>
        <p:txBody>
          <a:bodyPr>
            <a:normAutofit/>
          </a:bodyPr>
          <a:lstStyle/>
          <a:p>
            <a:r>
              <a:rPr lang="ru-RU" dirty="0"/>
              <a:t>Протокол передачи файлов (FTP) — это протокол, предоставляющий возможности для передачи файлов на или с компьютера в сети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ru-RU" dirty="0"/>
              <a:t>Перенос может быть двух типов</a:t>
            </a:r>
            <a:r>
              <a:rPr lang="en-US" dirty="0"/>
              <a:t>: </a:t>
            </a:r>
          </a:p>
          <a:p>
            <a:r>
              <a:rPr lang="en-US" dirty="0"/>
              <a:t>Upload - </a:t>
            </a:r>
            <a:r>
              <a:rPr lang="ru-RU" dirty="0"/>
              <a:t>Файлы передаются с локального компьютера на удалённый компьютер</a:t>
            </a:r>
            <a:r>
              <a:rPr lang="en-US" dirty="0"/>
              <a:t>;</a:t>
            </a:r>
          </a:p>
          <a:p>
            <a:r>
              <a:rPr lang="en-US" dirty="0" err="1"/>
              <a:t>Downlod</a:t>
            </a:r>
            <a:r>
              <a:rPr lang="en-US" dirty="0"/>
              <a:t>- </a:t>
            </a:r>
            <a:r>
              <a:rPr lang="ru-RU" dirty="0"/>
              <a:t>Файлы передаются с удалённого компьютера на локальный компьютер</a:t>
            </a:r>
            <a:r>
              <a:rPr lang="en-US" dirty="0"/>
              <a:t>; </a:t>
            </a:r>
          </a:p>
          <a:p>
            <a:endParaRPr lang="en-US" dirty="0"/>
          </a:p>
          <a:p>
            <a:pPr marL="0" indent="0">
              <a:buNone/>
            </a:pPr>
            <a:r>
              <a:rPr lang="ru-RU" dirty="0"/>
              <a:t>FTP не требует кодирования файлов перед их загрузкой, как это бывает с файлами в электронной почте или в дискуссионных группах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05470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4368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Для осуществления передачи файлов необходимо иметь</a:t>
            </a:r>
            <a:r>
              <a:rPr lang="en-US" dirty="0"/>
              <a:t>: </a:t>
            </a:r>
          </a:p>
          <a:p>
            <a:r>
              <a:rPr lang="ru-RU" dirty="0"/>
              <a:t>FTP-сервер — который устанавливается сетевым администратором на компьютер, который становится FTP-сервером</a:t>
            </a:r>
            <a:r>
              <a:rPr lang="en-US" dirty="0"/>
              <a:t>. </a:t>
            </a:r>
          </a:p>
          <a:p>
            <a:r>
              <a:rPr lang="ru-RU" dirty="0"/>
              <a:t>FTP-клиент — который устанавливается на другом компьютере и таким образом становится FTP-клиентом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ru-RU" dirty="0"/>
              <a:t>Последовательность передачи имеет следующую последовательность шагов</a:t>
            </a:r>
            <a:r>
              <a:rPr lang="en-US" dirty="0"/>
              <a:t>:</a:t>
            </a:r>
          </a:p>
          <a:p>
            <a:r>
              <a:rPr lang="ru-RU" dirty="0"/>
              <a:t>Запрос на указание компьютера, с которого вы хотите изменить файлы</a:t>
            </a:r>
            <a:r>
              <a:rPr lang="en-US" dirty="0"/>
              <a:t>;</a:t>
            </a:r>
          </a:p>
          <a:p>
            <a:r>
              <a:rPr lang="ru-RU" dirty="0"/>
              <a:t>Запуск FTP-приложения (программы) и подключение к </a:t>
            </a:r>
            <a:r>
              <a:rPr lang="ru-RU" dirty="0" err="1"/>
              <a:t>удалёному</a:t>
            </a:r>
            <a:r>
              <a:rPr lang="ru-RU" dirty="0"/>
              <a:t> компьютеру</a:t>
            </a:r>
            <a:r>
              <a:rPr lang="en-US" dirty="0"/>
              <a:t>;</a:t>
            </a:r>
          </a:p>
          <a:p>
            <a:r>
              <a:rPr lang="ru-RU" dirty="0"/>
              <a:t>Ввод пользователя (после входа) имени пользователя (имя входа) и пароля</a:t>
            </a:r>
            <a:r>
              <a:rPr lang="en-US" dirty="0"/>
              <a:t>;</a:t>
            </a:r>
          </a:p>
          <a:p>
            <a:r>
              <a:rPr lang="ru-RU" dirty="0"/>
              <a:t>После того как удалённая система принимает имя входа и пароль, пользователь может начать передачу файлов</a:t>
            </a:r>
            <a:r>
              <a:rPr lang="en-US" dirty="0"/>
              <a:t>;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5429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80474"/>
            <a:ext cx="12192000" cy="667752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FTP </a:t>
            </a:r>
            <a:r>
              <a:rPr lang="ru-RU" dirty="0"/>
              <a:t>применяется, когда</a:t>
            </a:r>
            <a:r>
              <a:rPr lang="en-US" dirty="0"/>
              <a:t>:</a:t>
            </a:r>
          </a:p>
          <a:p>
            <a:r>
              <a:rPr lang="ru-RU" dirty="0"/>
              <a:t>Загрузка файлов с сайта на веб-хостинг впервые</a:t>
            </a:r>
            <a:r>
              <a:rPr lang="en-US" dirty="0"/>
              <a:t>;</a:t>
            </a:r>
          </a:p>
          <a:p>
            <a:r>
              <a:rPr lang="ru-RU" dirty="0"/>
              <a:t>Для замены </a:t>
            </a:r>
            <a:r>
              <a:rPr lang="ru-RU" dirty="0" err="1"/>
              <a:t>фаила</a:t>
            </a:r>
            <a:r>
              <a:rPr lang="ru-RU" dirty="0"/>
              <a:t> или изображения</a:t>
            </a:r>
            <a:r>
              <a:rPr lang="en-US" dirty="0"/>
              <a:t>;</a:t>
            </a:r>
          </a:p>
          <a:p>
            <a:r>
              <a:rPr lang="ru-RU" dirty="0"/>
              <a:t>Загружается (скачивается) файл с другого компьютера на свой собственный компьютер</a:t>
            </a:r>
            <a:r>
              <a:rPr lang="en-US" dirty="0"/>
              <a:t>;</a:t>
            </a:r>
          </a:p>
          <a:p>
            <a:r>
              <a:rPr lang="ru-RU" dirty="0"/>
              <a:t>Дается доступ другому человеку загрузить файл с конкретного сайта</a:t>
            </a:r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ru-RU" dirty="0"/>
              <a:t>В целом, при инициировании передачи через FTP необходимо указать следующие аспекты</a:t>
            </a:r>
            <a:r>
              <a:rPr lang="en-US" dirty="0"/>
              <a:t>:</a:t>
            </a:r>
          </a:p>
          <a:p>
            <a:r>
              <a:rPr lang="ru-RU" dirty="0"/>
              <a:t>Тип файла — указывает, как данные, содержащиеся в файле, будут передаваться в сетевой переносимый формат</a:t>
            </a:r>
            <a:r>
              <a:rPr lang="en-US" dirty="0"/>
              <a:t>: </a:t>
            </a:r>
          </a:p>
          <a:p>
            <a:pPr lvl="1"/>
            <a:r>
              <a:rPr lang="ru-RU" dirty="0"/>
              <a:t>ASCII-файлы — компьютер, передающий файл, преобразует его из локального текстового формата в ASCII</a:t>
            </a:r>
            <a:r>
              <a:rPr lang="en-US" dirty="0"/>
              <a:t>;</a:t>
            </a:r>
          </a:p>
          <a:p>
            <a:pPr lvl="1"/>
            <a:r>
              <a:rPr lang="en-US" dirty="0"/>
              <a:t>EBCDIC-</a:t>
            </a:r>
            <a:r>
              <a:rPr lang="ru-RU" dirty="0"/>
              <a:t>файлы — похожи на </a:t>
            </a:r>
            <a:r>
              <a:rPr lang="en-US" dirty="0"/>
              <a:t>ASCII;</a:t>
            </a:r>
          </a:p>
          <a:p>
            <a:pPr lvl="1"/>
            <a:r>
              <a:rPr lang="ru-RU" dirty="0"/>
              <a:t>Бинарные файлы — файл передаётся точно так, как он хранится на исходном компьютере, и хранится аналогичным образом на целевом компьютере</a:t>
            </a:r>
            <a:r>
              <a:rPr lang="en-US" dirty="0"/>
              <a:t>;</a:t>
            </a:r>
          </a:p>
          <a:p>
            <a:pPr lvl="1"/>
            <a:r>
              <a:rPr lang="ru-RU" dirty="0"/>
              <a:t>локальные файлы — используемые в средах, где отправитель указывает количество бит/байт</a:t>
            </a:r>
            <a:r>
              <a:rPr lang="en-US" dirty="0"/>
              <a:t>;</a:t>
            </a:r>
          </a:p>
          <a:p>
            <a:r>
              <a:rPr lang="ru-RU" dirty="0"/>
              <a:t>Управление форматированием — это текстовые файлы, которые передаются непосредственно на принтер</a:t>
            </a:r>
            <a:r>
              <a:rPr lang="en-US" dirty="0"/>
              <a:t>.</a:t>
            </a:r>
          </a:p>
          <a:p>
            <a:r>
              <a:rPr lang="ru-RU" dirty="0"/>
              <a:t>Структура</a:t>
            </a:r>
          </a:p>
          <a:p>
            <a:r>
              <a:rPr lang="ru-RU" dirty="0"/>
              <a:t>Способ передачи — который может быть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Stream – </a:t>
            </a:r>
            <a:r>
              <a:rPr lang="ru-RU" dirty="0"/>
              <a:t>Файл передаётся в серии байт</a:t>
            </a:r>
            <a:r>
              <a:rPr lang="en-US" dirty="0"/>
              <a:t>;</a:t>
            </a:r>
          </a:p>
          <a:p>
            <a:pPr lvl="1"/>
            <a:r>
              <a:rPr lang="ru-RU" dirty="0"/>
              <a:t>Блок</a:t>
            </a:r>
            <a:r>
              <a:rPr lang="en-US" dirty="0"/>
              <a:t> </a:t>
            </a:r>
            <a:r>
              <a:rPr lang="ru-RU" dirty="0"/>
              <a:t>– файл передаётся блок за блоком, каждый с заголовком</a:t>
            </a:r>
            <a:r>
              <a:rPr lang="en-US" dirty="0"/>
              <a:t>;</a:t>
            </a:r>
          </a:p>
          <a:p>
            <a:pPr lvl="1"/>
            <a:r>
              <a:rPr lang="ru-RU" dirty="0"/>
              <a:t>Сжатый — использует схему для сжатия последовательностей одинаковых байт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04815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609432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Протокол </a:t>
            </a:r>
            <a:r>
              <a:rPr lang="en-US" b="1" dirty="0"/>
              <a:t>SMTP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609432"/>
            <a:ext cx="12192000" cy="6248568"/>
          </a:xfrm>
        </p:spPr>
        <p:txBody>
          <a:bodyPr>
            <a:normAutofit/>
          </a:bodyPr>
          <a:lstStyle/>
          <a:p>
            <a:r>
              <a:rPr lang="ru-RU" dirty="0"/>
              <a:t>Электронная почта работает на основе протоколов коммуникации. SMTP (Simple Mail Transport Protocol) предоставляет услуги передачи сообщений через TCP/IP и поддерживает большинство почтовых программ в Интернете</a:t>
            </a:r>
            <a:r>
              <a:rPr lang="en-US" dirty="0"/>
              <a:t>.</a:t>
            </a:r>
          </a:p>
          <a:p>
            <a:r>
              <a:rPr lang="ru-RU" dirty="0"/>
              <a:t>Чтобы почтовый клиент мог получать сообщение от сервера, специализирующегося на таких услугах, он использует либо протокол Post Office Protocol (POP), либо POP3, либо Internet Message Access Protocol (IMAP)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ru-RU" dirty="0"/>
              <a:t>Отмечается, что</a:t>
            </a:r>
            <a:r>
              <a:rPr lang="en-US" dirty="0"/>
              <a:t>: </a:t>
            </a:r>
          </a:p>
          <a:p>
            <a:r>
              <a:rPr lang="ru-RU" dirty="0"/>
              <a:t>Протокол SMTP используется для отправки электронной почты от отправителя на серверы, а также для его передачи между промежуточными серверами (отправка и пересылка</a:t>
            </a:r>
            <a:r>
              <a:rPr lang="en-US" dirty="0"/>
              <a:t>); </a:t>
            </a:r>
          </a:p>
          <a:p>
            <a:r>
              <a:rPr lang="ru-RU" dirty="0"/>
              <a:t>Протокол POP используется для доставки (приёма) с последнего сервера на клиентский компьютер (доставка электронной почты).</a:t>
            </a:r>
            <a:r>
              <a:rPr lang="en-US" dirty="0"/>
              <a:t>);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66183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12769</TotalTime>
  <Words>1594</Words>
  <Application>Microsoft Office PowerPoint</Application>
  <PresentationFormat>Широкоэкранный</PresentationFormat>
  <Paragraphs>125</Paragraphs>
  <Slides>17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Times New Roman</vt:lpstr>
      <vt:lpstr>Office Theme</vt:lpstr>
      <vt:lpstr>REȚELE DE CALCULATOARE T.3 –Уровень приложения    </vt:lpstr>
      <vt:lpstr>NIVELUL APLICAŢIE </vt:lpstr>
      <vt:lpstr>УРОВЕНЬ ПРИЛОЖЕНИЯ</vt:lpstr>
      <vt:lpstr>Protocolul HTTP</vt:lpstr>
      <vt:lpstr>Protocolul TELNET</vt:lpstr>
      <vt:lpstr>Протокол FTP</vt:lpstr>
      <vt:lpstr>Презентация PowerPoint</vt:lpstr>
      <vt:lpstr>Презентация PowerPoint</vt:lpstr>
      <vt:lpstr>Протокол SMTP</vt:lpstr>
      <vt:lpstr>Презентация PowerPoint</vt:lpstr>
      <vt:lpstr>Презентация PowerPoint</vt:lpstr>
      <vt:lpstr>Протокол DNS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Circuite și Dispozitive Electronice  L.1 – Introducere </dc:title>
  <dc:creator>Пользователь Windows</dc:creator>
  <cp:lastModifiedBy>Creţu Vasilii</cp:lastModifiedBy>
  <cp:revision>555</cp:revision>
  <dcterms:created xsi:type="dcterms:W3CDTF">2020-08-28T11:28:42Z</dcterms:created>
  <dcterms:modified xsi:type="dcterms:W3CDTF">2026-05-08T09:33:10Z</dcterms:modified>
</cp:coreProperties>
</file>