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34" r:id="rId2"/>
    <p:sldId id="433" r:id="rId3"/>
    <p:sldId id="436" r:id="rId4"/>
    <p:sldId id="385" r:id="rId5"/>
    <p:sldId id="284" r:id="rId6"/>
    <p:sldId id="294" r:id="rId7"/>
    <p:sldId id="295" r:id="rId8"/>
    <p:sldId id="296" r:id="rId9"/>
    <p:sldId id="342" r:id="rId10"/>
    <p:sldId id="438" r:id="rId11"/>
    <p:sldId id="405" r:id="rId12"/>
    <p:sldId id="408" r:id="rId13"/>
    <p:sldId id="299" r:id="rId14"/>
    <p:sldId id="301" r:id="rId15"/>
    <p:sldId id="302" r:id="rId16"/>
    <p:sldId id="303" r:id="rId17"/>
    <p:sldId id="304" r:id="rId18"/>
    <p:sldId id="404" r:id="rId19"/>
    <p:sldId id="406" r:id="rId20"/>
    <p:sldId id="403" r:id="rId21"/>
    <p:sldId id="407" r:id="rId22"/>
    <p:sldId id="414" r:id="rId23"/>
    <p:sldId id="420" r:id="rId24"/>
    <p:sldId id="421" r:id="rId25"/>
    <p:sldId id="422" r:id="rId26"/>
    <p:sldId id="423" r:id="rId27"/>
    <p:sldId id="424" r:id="rId28"/>
    <p:sldId id="441" r:id="rId29"/>
    <p:sldId id="442" r:id="rId30"/>
    <p:sldId id="449" r:id="rId31"/>
    <p:sldId id="376" r:id="rId32"/>
    <p:sldId id="37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6" autoAdjust="0"/>
    <p:restoredTop sz="94660"/>
  </p:normalViewPr>
  <p:slideViewPr>
    <p:cSldViewPr>
      <p:cViewPr varScale="1">
        <p:scale>
          <a:sx n="61" d="100"/>
          <a:sy n="61" d="100"/>
        </p:scale>
        <p:origin x="90" y="90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11/23/2025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11/23/2025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11/23/2025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11/23/2025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66700"/>
            <a:ext cx="10363200" cy="1104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20800" y="16764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604000" y="1676400"/>
            <a:ext cx="5080000" cy="4114800"/>
          </a:xfrm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7817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11/23/2025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11/23/2025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11/23/2025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11/23/2025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11/23/2025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11/23/2025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r" defTabSz="914400" rtl="1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r" defTabSz="914400" rtl="1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r" defTabSz="914400" rtl="1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r" defTabSz="914400" rtl="1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4153" y="5029200"/>
            <a:ext cx="4100784" cy="1371600"/>
          </a:xfrm>
        </p:spPr>
        <p:txBody>
          <a:bodyPr>
            <a:normAutofit lnSpcReduction="10000"/>
          </a:bodyPr>
          <a:lstStyle/>
          <a:p>
            <a:r>
              <a:rPr lang="ro-RO" sz="2800" dirty="0">
                <a:latin typeface="Arial Narrow" panose="020B0606020202030204" pitchFamily="34" charset="0"/>
              </a:rPr>
              <a:t>Fiziologia sistemului vestibular </a:t>
            </a:r>
          </a:p>
          <a:p>
            <a:r>
              <a:rPr lang="ro-RO" sz="2800" dirty="0">
                <a:latin typeface="Arial Narrow" panose="020B0606020202030204" pitchFamily="34" charset="0"/>
              </a:rPr>
              <a:t>partea II</a:t>
            </a:r>
            <a:endParaRPr lang="ar-EG" sz="2800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08168" y="1412776"/>
            <a:ext cx="4243997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</a:t>
            </a:r>
            <a:r>
              <a:rPr lang="en-US" sz="5400" b="1" i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eu</a:t>
            </a:r>
            <a:r>
              <a:rPr lang="en-US" sz="5400" b="1" i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ral Integr</a:t>
            </a:r>
            <a:r>
              <a:rPr lang="en-US" sz="5400" b="1" i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ato</a:t>
            </a:r>
            <a:r>
              <a:rPr lang="en-US" sz="5400" b="1" i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</a:t>
            </a:r>
            <a:endParaRPr lang="ar-EG" sz="5400" b="1" cap="all" spc="0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5DF6FD-FE50-BA27-A187-75E566A27E0D}"/>
              </a:ext>
            </a:extLst>
          </p:cNvPr>
          <p:cNvSpPr txBox="1"/>
          <p:nvPr/>
        </p:nvSpPr>
        <p:spPr>
          <a:xfrm>
            <a:off x="339835" y="309956"/>
            <a:ext cx="644893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Semnalele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provenite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canale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semnalele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provenite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otoliți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 sunt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potrivite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acționarea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neuronilor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motori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oculari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care au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nevoie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semnal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neural care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codifice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poziția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ochiului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Transformarea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vitezei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poziție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realizată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structură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trunchiului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cerebral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numită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integrator neural.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Nucleul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prepositus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hypoglossi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situat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sub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vestibular medial, pare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asigure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funcție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oculomotor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orizontal.Deși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structură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similară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existe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vestibulospinal,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locația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integratorului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neural VSR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prezent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necunoscută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662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692696"/>
            <a:ext cx="1029714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73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92144" y="260648"/>
            <a:ext cx="4320480" cy="6597352"/>
          </a:xfrm>
        </p:spPr>
        <p:txBody>
          <a:bodyPr>
            <a:noAutofit/>
          </a:bodyPr>
          <a:lstStyle/>
          <a:p>
            <a:pPr algn="just" rtl="0"/>
            <a:r>
              <a:rPr lang="en-US" sz="2800" dirty="0"/>
              <a:t>Definition: </a:t>
            </a:r>
            <a:r>
              <a:rPr lang="en-US" sz="2800" dirty="0" err="1">
                <a:highlight>
                  <a:srgbClr val="0000FF"/>
                </a:highlight>
              </a:rPr>
              <a:t>capacitatea</a:t>
            </a:r>
            <a:r>
              <a:rPr lang="en-US" sz="2800" dirty="0">
                <a:highlight>
                  <a:srgbClr val="0000FF"/>
                </a:highlight>
              </a:rPr>
              <a:t> de a </a:t>
            </a:r>
            <a:r>
              <a:rPr lang="en-US" sz="2800" dirty="0" err="1">
                <a:highlight>
                  <a:srgbClr val="0000FF"/>
                </a:highlight>
              </a:rPr>
              <a:t>menține</a:t>
            </a:r>
            <a:r>
              <a:rPr lang="en-US" sz="2800" dirty="0">
                <a:highlight>
                  <a:srgbClr val="0000FF"/>
                </a:highlight>
              </a:rPr>
              <a:t> </a:t>
            </a:r>
            <a:r>
              <a:rPr lang="en-US" sz="2800" dirty="0" err="1">
                <a:highlight>
                  <a:srgbClr val="0000FF"/>
                </a:highlight>
              </a:rPr>
              <a:t>centrul</a:t>
            </a:r>
            <a:r>
              <a:rPr lang="en-US" sz="2800" dirty="0">
                <a:highlight>
                  <a:srgbClr val="0000FF"/>
                </a:highlight>
              </a:rPr>
              <a:t> de </a:t>
            </a:r>
            <a:r>
              <a:rPr lang="en-US" sz="2800" dirty="0" err="1">
                <a:highlight>
                  <a:srgbClr val="0000FF"/>
                </a:highlight>
              </a:rPr>
              <a:t>greutate</a:t>
            </a:r>
            <a:r>
              <a:rPr lang="en-US" sz="2800" dirty="0">
                <a:highlight>
                  <a:srgbClr val="0000FF"/>
                </a:highlight>
              </a:rPr>
              <a:t> (COG) al </a:t>
            </a:r>
            <a:r>
              <a:rPr lang="en-US" sz="2800" dirty="0" err="1">
                <a:highlight>
                  <a:srgbClr val="0000FF"/>
                </a:highlight>
              </a:rPr>
              <a:t>unui</a:t>
            </a:r>
            <a:r>
              <a:rPr lang="en-US" sz="2800" dirty="0">
                <a:highlight>
                  <a:srgbClr val="0000FF"/>
                </a:highlight>
              </a:rPr>
              <a:t> </a:t>
            </a:r>
            <a:r>
              <a:rPr lang="en-US" sz="2800" dirty="0" err="1">
                <a:highlight>
                  <a:srgbClr val="0000FF"/>
                </a:highlight>
              </a:rPr>
              <a:t>obiect</a:t>
            </a:r>
            <a:r>
              <a:rPr lang="en-US" sz="2800" dirty="0">
                <a:highlight>
                  <a:srgbClr val="0000FF"/>
                </a:highlight>
              </a:rPr>
              <a:t> </a:t>
            </a:r>
            <a:r>
              <a:rPr lang="en-US" sz="2800" dirty="0" err="1">
                <a:highlight>
                  <a:srgbClr val="0000FF"/>
                </a:highlight>
              </a:rPr>
              <a:t>în</a:t>
            </a:r>
            <a:r>
              <a:rPr lang="en-US" sz="2800" dirty="0">
                <a:highlight>
                  <a:srgbClr val="0000FF"/>
                </a:highlight>
              </a:rPr>
              <a:t> </a:t>
            </a:r>
            <a:r>
              <a:rPr lang="en-US" sz="2800" dirty="0" err="1">
                <a:highlight>
                  <a:srgbClr val="0000FF"/>
                </a:highlight>
              </a:rPr>
              <a:t>baza</a:t>
            </a:r>
            <a:r>
              <a:rPr lang="en-US" sz="2800" dirty="0">
                <a:highlight>
                  <a:srgbClr val="0000FF"/>
                </a:highlight>
              </a:rPr>
              <a:t> </a:t>
            </a:r>
            <a:r>
              <a:rPr lang="en-US" sz="2800" dirty="0" err="1">
                <a:highlight>
                  <a:srgbClr val="0000FF"/>
                </a:highlight>
              </a:rPr>
              <a:t>sa</a:t>
            </a:r>
            <a:r>
              <a:rPr lang="en-US" sz="2800" dirty="0">
                <a:highlight>
                  <a:srgbClr val="0000FF"/>
                </a:highlight>
              </a:rPr>
              <a:t> de </a:t>
            </a:r>
            <a:r>
              <a:rPr lang="en-US" sz="2800" dirty="0" err="1">
                <a:highlight>
                  <a:srgbClr val="0000FF"/>
                </a:highlight>
              </a:rPr>
              <a:t>susținere</a:t>
            </a:r>
            <a:r>
              <a:rPr lang="en-US" sz="2800" dirty="0">
                <a:highlight>
                  <a:srgbClr val="0000FF"/>
                </a:highlight>
              </a:rPr>
              <a:t> (BOS).</a:t>
            </a:r>
            <a:endParaRPr lang="ro-RO" sz="2800" dirty="0">
              <a:highlight>
                <a:srgbClr val="0000FF"/>
              </a:highlight>
            </a:endParaRPr>
          </a:p>
          <a:p>
            <a:pPr algn="just" rtl="0"/>
            <a:r>
              <a:rPr lang="en-US" sz="2400" dirty="0">
                <a:solidFill>
                  <a:schemeClr val="bg1"/>
                </a:solidFill>
              </a:rPr>
              <a:t>COG (center of gravity): </a:t>
            </a:r>
            <a:r>
              <a:rPr lang="en-US" dirty="0" err="1"/>
              <a:t>proiecția</a:t>
            </a:r>
            <a:r>
              <a:rPr lang="en-US" dirty="0"/>
              <a:t> </a:t>
            </a:r>
            <a:r>
              <a:rPr lang="en-US" dirty="0" err="1"/>
              <a:t>verticală</a:t>
            </a:r>
            <a:r>
              <a:rPr lang="en-US" dirty="0"/>
              <a:t> a COM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punctul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jurul</a:t>
            </a:r>
            <a:r>
              <a:rPr lang="en-US" dirty="0"/>
              <a:t> </a:t>
            </a:r>
            <a:r>
              <a:rPr lang="en-US" dirty="0" err="1"/>
              <a:t>căruia</a:t>
            </a:r>
            <a:r>
              <a:rPr lang="en-US" dirty="0"/>
              <a:t> masa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distribuită</a:t>
            </a:r>
            <a:r>
              <a:rPr lang="en-US" dirty="0"/>
              <a:t> uniform.</a:t>
            </a:r>
            <a:endParaRPr lang="ro-RO" dirty="0"/>
          </a:p>
          <a:p>
            <a:pPr marL="457200" indent="-457200" algn="just" rtl="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 (center of mass): </a:t>
            </a:r>
            <a:r>
              <a:rPr lang="it-IT" dirty="0"/>
              <a:t>punctul care este centrul masei totale a corpului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 algn="just" rtl="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Base of support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en-US" dirty="0" err="1"/>
              <a:t>definită</a:t>
            </a:r>
            <a:r>
              <a:rPr lang="en-US" dirty="0"/>
              <a:t> de </a:t>
            </a:r>
            <a:r>
              <a:rPr lang="en-US" dirty="0" err="1"/>
              <a:t>părțile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aflate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contact cu </a:t>
            </a:r>
            <a:r>
              <a:rPr lang="en-US" dirty="0" err="1"/>
              <a:t>suprafața</a:t>
            </a:r>
            <a:r>
              <a:rPr lang="en-US" dirty="0"/>
              <a:t> de </a:t>
            </a:r>
            <a:r>
              <a:rPr lang="en-US" dirty="0" err="1"/>
              <a:t>sprijin</a:t>
            </a:r>
            <a:r>
              <a:rPr lang="en-US" dirty="0"/>
              <a:t>.</a:t>
            </a:r>
            <a:endParaRPr lang="ro-RO" dirty="0"/>
          </a:p>
          <a:p>
            <a:pPr marL="457200" indent="-457200" algn="just" rtl="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COP (center of pressure): </a:t>
            </a:r>
            <a:r>
              <a:rPr lang="en-US" dirty="0" err="1"/>
              <a:t>centrul</a:t>
            </a:r>
            <a:r>
              <a:rPr lang="en-US" dirty="0"/>
              <a:t> de </a:t>
            </a:r>
            <a:r>
              <a:rPr lang="en-US" dirty="0" err="1"/>
              <a:t>distribuție</a:t>
            </a:r>
            <a:r>
              <a:rPr lang="en-US" dirty="0"/>
              <a:t> a </a:t>
            </a:r>
            <a:r>
              <a:rPr lang="en-US" dirty="0" err="1"/>
              <a:t>forței</a:t>
            </a:r>
            <a:r>
              <a:rPr lang="en-US" dirty="0"/>
              <a:t> </a:t>
            </a:r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aplicate</a:t>
            </a:r>
            <a:r>
              <a:rPr lang="en-US" dirty="0"/>
              <a:t> pe </a:t>
            </a:r>
            <a:r>
              <a:rPr lang="en-US" dirty="0" err="1"/>
              <a:t>suprafața</a:t>
            </a:r>
            <a:r>
              <a:rPr lang="en-US" dirty="0"/>
              <a:t> de </a:t>
            </a:r>
            <a:r>
              <a:rPr lang="en-US" dirty="0" err="1"/>
              <a:t>sprijin</a:t>
            </a:r>
            <a:r>
              <a:rPr lang="en-US" dirty="0"/>
              <a:t>. Este </a:t>
            </a:r>
            <a:r>
              <a:rPr lang="en-US" dirty="0" err="1"/>
              <a:t>punctul</a:t>
            </a:r>
            <a:r>
              <a:rPr lang="en-US" dirty="0"/>
              <a:t> de </a:t>
            </a:r>
            <a:r>
              <a:rPr lang="en-US" dirty="0" err="1"/>
              <a:t>amplasare</a:t>
            </a:r>
            <a:r>
              <a:rPr lang="en-US" dirty="0"/>
              <a:t> al </a:t>
            </a:r>
            <a:r>
              <a:rPr lang="en-US" dirty="0" err="1"/>
              <a:t>tuturor</a:t>
            </a:r>
            <a:r>
              <a:rPr lang="en-US" dirty="0"/>
              <a:t> </a:t>
            </a:r>
            <a:r>
              <a:rPr lang="en-US" dirty="0" err="1"/>
              <a:t>vectorilor</a:t>
            </a:r>
            <a:r>
              <a:rPr lang="en-US" dirty="0"/>
              <a:t> </a:t>
            </a:r>
            <a:r>
              <a:rPr lang="en-US" dirty="0" err="1"/>
              <a:t>forței</a:t>
            </a:r>
            <a:r>
              <a:rPr lang="en-US" dirty="0"/>
              <a:t> de </a:t>
            </a:r>
            <a:r>
              <a:rPr lang="en-US" dirty="0" err="1"/>
              <a:t>reacție</a:t>
            </a:r>
            <a:r>
              <a:rPr lang="en-US" dirty="0"/>
              <a:t> </a:t>
            </a:r>
            <a:r>
              <a:rPr lang="en-US" dirty="0" err="1"/>
              <a:t>verticale</a:t>
            </a:r>
            <a:r>
              <a:rPr lang="en-US" dirty="0"/>
              <a:t> a </a:t>
            </a:r>
            <a:r>
              <a:rPr lang="en-US" dirty="0" err="1"/>
              <a:t>solului</a:t>
            </a:r>
            <a:r>
              <a:rPr lang="en-US" dirty="0"/>
              <a:t> (GRF) care </a:t>
            </a:r>
            <a:r>
              <a:rPr lang="en-US" dirty="0" err="1"/>
              <a:t>acționează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piciorului</a:t>
            </a:r>
            <a:r>
              <a:rPr lang="en-US" dirty="0"/>
              <a:t> plantar.</a:t>
            </a:r>
            <a:endParaRPr lang="en-US" sz="2000" dirty="0">
              <a:solidFill>
                <a:schemeClr val="bg1"/>
              </a:solidFill>
            </a:endParaRPr>
          </a:p>
          <a:p>
            <a:endParaRPr lang="ar-EG" sz="1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0" t="6234" b="12255"/>
          <a:stretch/>
        </p:blipFill>
        <p:spPr bwMode="auto">
          <a:xfrm>
            <a:off x="3287688" y="476672"/>
            <a:ext cx="3528392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4653136"/>
            <a:ext cx="338517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731529"/>
            <a:ext cx="338517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4" y="476672"/>
            <a:ext cx="283845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22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4400" dirty="0"/>
              <a:t>Or</a:t>
            </a:r>
            <a:r>
              <a:rPr lang="en-US" sz="5400" dirty="0"/>
              <a:t>, </a:t>
            </a:r>
            <a:endParaRPr lang="ar-EG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capacitatea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poziția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corpului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spațiu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dublu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stabilitate.orientare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o-RO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Sau: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capacitatea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menține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relații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sarcinii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între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segmentele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corpului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între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ro-RO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tabilitate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capacitatea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susținere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E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0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828799"/>
            <a:ext cx="10873208" cy="4572001"/>
          </a:xfrm>
        </p:spPr>
        <p:txBody>
          <a:bodyPr>
            <a:normAutofit/>
          </a:bodyPr>
          <a:lstStyle/>
          <a:p>
            <a:pPr algn="just" rtl="0"/>
            <a:r>
              <a:rPr lang="en-US" sz="3200" dirty="0" err="1">
                <a:solidFill>
                  <a:schemeClr val="tx1"/>
                </a:solidFill>
              </a:rPr>
              <a:t>Controlul</a:t>
            </a:r>
            <a:r>
              <a:rPr lang="en-US" sz="3200" dirty="0">
                <a:solidFill>
                  <a:schemeClr val="tx1"/>
                </a:solidFill>
              </a:rPr>
              <a:t> postural </a:t>
            </a:r>
            <a:r>
              <a:rPr lang="en-US" sz="3200" dirty="0" err="1">
                <a:solidFill>
                  <a:schemeClr val="tx1"/>
                </a:solidFill>
              </a:rPr>
              <a:t>rezultă</a:t>
            </a:r>
            <a:r>
              <a:rPr lang="en-US" sz="3200" dirty="0">
                <a:solidFill>
                  <a:schemeClr val="tx1"/>
                </a:solidFill>
              </a:rPr>
              <a:t> din </a:t>
            </a:r>
            <a:r>
              <a:rPr lang="en-US" sz="3200" dirty="0" err="1">
                <a:solidFill>
                  <a:schemeClr val="tx1"/>
                </a:solidFill>
              </a:rPr>
              <a:t>interacțiunea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capacităților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indivizilor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  <a:r>
              <a:rPr lang="ro-RO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propriile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inputuri</a:t>
            </a:r>
            <a:r>
              <a:rPr lang="en-US" sz="3200" dirty="0">
                <a:solidFill>
                  <a:schemeClr val="tx1"/>
                </a:solidFill>
              </a:rPr>
              <a:t> ale </a:t>
            </a:r>
            <a:r>
              <a:rPr lang="en-US" sz="3200" dirty="0" err="1">
                <a:solidFill>
                  <a:schemeClr val="tx1"/>
                </a:solidFill>
              </a:rPr>
              <a:t>persoanei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ro-RO" sz="3200" dirty="0">
              <a:solidFill>
                <a:schemeClr val="tx1"/>
              </a:solidFill>
            </a:endParaRPr>
          </a:p>
          <a:p>
            <a:pPr algn="just" rtl="0"/>
            <a:r>
              <a:rPr lang="en-US" sz="3200" dirty="0" err="1">
                <a:solidFill>
                  <a:srgbClr val="FF0000"/>
                </a:solidFill>
              </a:rPr>
              <a:t>cerințele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sarcinii</a:t>
            </a:r>
            <a:endParaRPr lang="ro-RO" sz="3200" dirty="0">
              <a:solidFill>
                <a:srgbClr val="FF0000"/>
              </a:solidFill>
            </a:endParaRPr>
          </a:p>
          <a:p>
            <a:pPr algn="just" rtl="0"/>
            <a:r>
              <a:rPr lang="en-US" sz="3200" dirty="0" err="1">
                <a:solidFill>
                  <a:schemeClr val="tx1"/>
                </a:solidFill>
              </a:rPr>
              <a:t>constrângerile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posibilitățile</a:t>
            </a:r>
            <a:r>
              <a:rPr lang="en-US" sz="3200" dirty="0">
                <a:solidFill>
                  <a:schemeClr val="tx1"/>
                </a:solidFill>
              </a:rPr>
              <a:t> de </a:t>
            </a:r>
            <a:r>
              <a:rPr lang="en-US" sz="3200" dirty="0" err="1">
                <a:solidFill>
                  <a:schemeClr val="tx1"/>
                </a:solidFill>
              </a:rPr>
              <a:t>mediu</a:t>
            </a:r>
            <a:r>
              <a:rPr lang="en-US" sz="3200" dirty="0">
                <a:solidFill>
                  <a:schemeClr val="tx1"/>
                </a:solidFill>
              </a:rPr>
              <a:t>: </a:t>
            </a:r>
            <a:r>
              <a:rPr lang="en-US" sz="3200" dirty="0" err="1">
                <a:solidFill>
                  <a:schemeClr val="tx1"/>
                </a:solidFill>
              </a:rPr>
              <a:t>obstacolele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oferite</a:t>
            </a:r>
            <a:r>
              <a:rPr lang="en-US" sz="3200" dirty="0">
                <a:solidFill>
                  <a:schemeClr val="tx1"/>
                </a:solidFill>
              </a:rPr>
              <a:t> de </a:t>
            </a:r>
            <a:r>
              <a:rPr lang="en-US" sz="3200" dirty="0" err="1">
                <a:solidFill>
                  <a:schemeClr val="tx1"/>
                </a:solidFill>
              </a:rPr>
              <a:t>mediul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înconjurător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sau</a:t>
            </a:r>
            <a:r>
              <a:rPr lang="en-US" sz="3200" dirty="0">
                <a:solidFill>
                  <a:schemeClr val="tx1"/>
                </a:solidFill>
              </a:rPr>
              <a:t> de </a:t>
            </a:r>
            <a:r>
              <a:rPr lang="en-US" sz="3200" dirty="0" err="1">
                <a:solidFill>
                  <a:schemeClr val="tx1"/>
                </a:solidFill>
              </a:rPr>
              <a:t>facilitățile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înconjurătoare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5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772816"/>
            <a:ext cx="10441160" cy="4572001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static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menținerea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poziții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o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depășind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același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forțele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descendente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gravitației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o-RO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restabilirea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echilibrului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vertical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perturbații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poziției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cauzate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forțe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externe (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mișcarea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suprafeței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o-RO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Proactiv (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anticipativ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restabilirea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echilibrului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vertical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perturbații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poziției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cauzate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forțe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 (generate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mișcării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ar-EG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6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828799"/>
            <a:ext cx="10585176" cy="4572001"/>
          </a:xfrm>
        </p:spPr>
        <p:txBody>
          <a:bodyPr>
            <a:normAutofit/>
          </a:bodyPr>
          <a:lstStyle/>
          <a:p>
            <a:pPr algn="just" rtl="0"/>
            <a:r>
              <a:rPr lang="en-US" sz="2800" dirty="0" err="1">
                <a:solidFill>
                  <a:schemeClr val="tx1"/>
                </a:solidFill>
              </a:rPr>
              <a:t>Capacitatea</a:t>
            </a:r>
            <a:r>
              <a:rPr lang="en-US" sz="2800" dirty="0">
                <a:solidFill>
                  <a:schemeClr val="tx1"/>
                </a:solidFill>
              </a:rPr>
              <a:t> de a </a:t>
            </a:r>
            <a:r>
              <a:rPr lang="en-US" sz="2800" dirty="0" err="1">
                <a:solidFill>
                  <a:schemeClr val="tx1"/>
                </a:solidFill>
              </a:rPr>
              <a:t>alege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și</a:t>
            </a:r>
            <a:r>
              <a:rPr lang="en-US" sz="2800" dirty="0">
                <a:solidFill>
                  <a:schemeClr val="tx1"/>
                </a:solidFill>
              </a:rPr>
              <a:t> de a se </a:t>
            </a:r>
            <a:r>
              <a:rPr lang="en-US" sz="2800" dirty="0" err="1">
                <a:solidFill>
                  <a:schemeClr val="tx1"/>
                </a:solidFill>
              </a:rPr>
              <a:t>baza</a:t>
            </a:r>
            <a:r>
              <a:rPr lang="en-US" sz="2800" dirty="0">
                <a:solidFill>
                  <a:schemeClr val="tx1"/>
                </a:solidFill>
              </a:rPr>
              <a:t> pe </a:t>
            </a:r>
            <a:r>
              <a:rPr lang="en-US" sz="2800" dirty="0" err="1">
                <a:solidFill>
                  <a:schemeClr val="tx1"/>
                </a:solidFill>
              </a:rPr>
              <a:t>inputul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senzorial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adecvat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pentru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fiecare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condiție</a:t>
            </a:r>
            <a:r>
              <a:rPr lang="en-US" sz="2800" dirty="0">
                <a:solidFill>
                  <a:schemeClr val="tx1"/>
                </a:solidFill>
              </a:rPr>
              <a:t> se </a:t>
            </a:r>
            <a:r>
              <a:rPr lang="en-US" sz="2800" dirty="0" err="1">
                <a:solidFill>
                  <a:schemeClr val="tx1"/>
                </a:solidFill>
              </a:rPr>
              <a:t>numește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repondere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senzorială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ro-RO" sz="2800" dirty="0">
              <a:solidFill>
                <a:schemeClr val="tx1"/>
              </a:solidFill>
            </a:endParaRPr>
          </a:p>
          <a:p>
            <a:pPr algn="just" rtl="0"/>
            <a:r>
              <a:rPr lang="ro-RO" sz="2800" dirty="0">
                <a:solidFill>
                  <a:schemeClr val="tx1"/>
                </a:solidFill>
              </a:rPr>
              <a:t>e.g. -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când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cineva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stă</a:t>
            </a:r>
            <a:r>
              <a:rPr lang="en-US" sz="2800" dirty="0">
                <a:solidFill>
                  <a:schemeClr val="tx1"/>
                </a:solidFill>
              </a:rPr>
              <a:t> pe o </a:t>
            </a:r>
            <a:r>
              <a:rPr lang="en-US" sz="2800" dirty="0" err="1">
                <a:solidFill>
                  <a:schemeClr val="tx1"/>
                </a:solidFill>
              </a:rPr>
              <a:t>suprafață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instabilă</a:t>
            </a:r>
            <a:r>
              <a:rPr lang="en-US" sz="2800" dirty="0">
                <a:solidFill>
                  <a:schemeClr val="tx1"/>
                </a:solidFill>
              </a:rPr>
              <a:t>, SNC </a:t>
            </a:r>
            <a:r>
              <a:rPr lang="en-US" sz="2800" dirty="0" err="1">
                <a:solidFill>
                  <a:schemeClr val="tx1"/>
                </a:solidFill>
              </a:rPr>
              <a:t>crește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ponderarea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senzorială</a:t>
            </a:r>
            <a:r>
              <a:rPr lang="en-US" sz="2800" dirty="0">
                <a:solidFill>
                  <a:schemeClr val="tx1"/>
                </a:solidFill>
              </a:rPr>
              <a:t> a </a:t>
            </a:r>
            <a:r>
              <a:rPr lang="en-US" sz="2800" dirty="0" err="1">
                <a:solidFill>
                  <a:schemeClr val="tx1"/>
                </a:solidFill>
              </a:rPr>
              <a:t>informațiilor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vestibulare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și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vizuale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și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scade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dependența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inputurile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somatosenzoriale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suprafață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pentru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orientarea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posturală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ro-RO" sz="2800" dirty="0">
              <a:solidFill>
                <a:schemeClr val="tx1"/>
              </a:solidFill>
            </a:endParaRPr>
          </a:p>
          <a:p>
            <a:pPr algn="just" rtl="0"/>
            <a:r>
              <a:rPr lang="en-US" sz="2800" dirty="0">
                <a:solidFill>
                  <a:schemeClr val="tx1"/>
                </a:solidFill>
              </a:rPr>
              <a:t>Pe de </a:t>
            </a:r>
            <a:r>
              <a:rPr lang="en-US" sz="2800" dirty="0" err="1">
                <a:solidFill>
                  <a:schemeClr val="tx1"/>
                </a:solidFill>
              </a:rPr>
              <a:t>altă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parte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în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întuneric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controlul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echilibrului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depinde</a:t>
            </a:r>
            <a:r>
              <a:rPr lang="en-US" sz="2800" dirty="0">
                <a:solidFill>
                  <a:schemeClr val="tx1"/>
                </a:solidFill>
              </a:rPr>
              <a:t> de feedback-ul </a:t>
            </a:r>
            <a:r>
              <a:rPr lang="en-US" sz="2800" dirty="0" err="1">
                <a:solidFill>
                  <a:schemeClr val="tx1"/>
                </a:solidFill>
              </a:rPr>
              <a:t>somatosenzorial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și</a:t>
            </a:r>
            <a:r>
              <a:rPr lang="en-US" sz="2800" dirty="0">
                <a:solidFill>
                  <a:schemeClr val="tx1"/>
                </a:solidFill>
              </a:rPr>
              <a:t> vestibular.</a:t>
            </a:r>
            <a:endParaRPr lang="ar-EG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5480" y="140439"/>
            <a:ext cx="9361040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sensory 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modalities </a:t>
            </a:r>
            <a:r>
              <a:rPr lang="en-US" sz="36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and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integration:</a:t>
            </a:r>
            <a:b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Sensory </a:t>
            </a:r>
            <a:r>
              <a:rPr lang="en-US" sz="36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reweighting</a:t>
            </a:r>
            <a:endParaRPr lang="ar-EG" sz="36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28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2044823"/>
            <a:ext cx="11161240" cy="3112369"/>
          </a:xfrm>
        </p:spPr>
        <p:txBody>
          <a:bodyPr>
            <a:normAutofit/>
          </a:bodyPr>
          <a:lstStyle/>
          <a:p>
            <a:pPr algn="just" rtl="0"/>
            <a:r>
              <a:rPr lang="en-US" dirty="0" err="1">
                <a:solidFill>
                  <a:schemeClr val="tx1"/>
                </a:solidFill>
              </a:rPr>
              <a:t>Rependerea</a:t>
            </a:r>
            <a:r>
              <a:rPr lang="ro-RO" dirty="0">
                <a:solidFill>
                  <a:schemeClr val="tx1"/>
                </a:solidFill>
              </a:rPr>
              <a:t> (reașezarea)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senzorială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cazul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conflictelor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senzoriale</a:t>
            </a:r>
            <a:r>
              <a:rPr lang="en-US" dirty="0">
                <a:solidFill>
                  <a:schemeClr val="tx1"/>
                </a:solidFill>
              </a:rPr>
              <a:t>, cum </a:t>
            </a:r>
            <a:r>
              <a:rPr lang="en-US" dirty="0" err="1">
                <a:solidFill>
                  <a:schemeClr val="tx1"/>
                </a:solidFill>
              </a:rPr>
              <a:t>ar</a:t>
            </a:r>
            <a:r>
              <a:rPr lang="en-US" dirty="0">
                <a:solidFill>
                  <a:schemeClr val="tx1"/>
                </a:solidFill>
              </a:rPr>
              <a:t> fi </a:t>
            </a:r>
            <a:r>
              <a:rPr lang="en-US" dirty="0" err="1">
                <a:solidFill>
                  <a:schemeClr val="tx1"/>
                </a:solidFill>
              </a:rPr>
              <a:t>atunci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când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cineva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lângă</a:t>
            </a:r>
            <a:r>
              <a:rPr lang="en-US" dirty="0">
                <a:solidFill>
                  <a:schemeClr val="tx1"/>
                </a:solidFill>
              </a:rPr>
              <a:t> un </a:t>
            </a:r>
            <a:r>
              <a:rPr lang="en-US" dirty="0" err="1">
                <a:solidFill>
                  <a:schemeClr val="tx1"/>
                </a:solidFill>
              </a:rPr>
              <a:t>autobuz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mișcare.În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această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situație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sistemul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vizual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raportează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mișcarea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relativă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persoanei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raport</a:t>
            </a:r>
            <a:r>
              <a:rPr lang="en-US" dirty="0">
                <a:solidFill>
                  <a:schemeClr val="tx1"/>
                </a:solidFill>
              </a:rPr>
              <a:t> cu un </a:t>
            </a:r>
            <a:r>
              <a:rPr lang="en-US" dirty="0" err="1">
                <a:solidFill>
                  <a:schemeClr val="tx1"/>
                </a:solidFill>
              </a:rPr>
              <a:t>obiect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ceea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intră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conflict cu </a:t>
            </a:r>
            <a:r>
              <a:rPr lang="en-US" dirty="0" err="1">
                <a:solidFill>
                  <a:schemeClr val="tx1"/>
                </a:solidFill>
              </a:rPr>
              <a:t>informațiile</a:t>
            </a:r>
            <a:r>
              <a:rPr lang="en-US" dirty="0">
                <a:solidFill>
                  <a:schemeClr val="tx1"/>
                </a:solidFill>
              </a:rPr>
              <a:t> din </a:t>
            </a:r>
            <a:r>
              <a:rPr lang="en-US" dirty="0" err="1">
                <a:solidFill>
                  <a:schemeClr val="tx1"/>
                </a:solidFill>
              </a:rPr>
              <a:t>sistemele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somatosenzorial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vestibular.</a:t>
            </a:r>
            <a:endParaRPr lang="ro-RO" dirty="0">
              <a:solidFill>
                <a:schemeClr val="tx1"/>
              </a:solidFill>
            </a:endParaRPr>
          </a:p>
          <a:p>
            <a:pPr algn="just" rtl="0"/>
            <a:r>
              <a:rPr lang="en-US" dirty="0">
                <a:solidFill>
                  <a:schemeClr val="tx1"/>
                </a:solidFill>
              </a:rPr>
              <a:t>SNC </a:t>
            </a:r>
            <a:r>
              <a:rPr lang="en-US" dirty="0" err="1">
                <a:solidFill>
                  <a:schemeClr val="tx1"/>
                </a:solidFill>
              </a:rPr>
              <a:t>trebuie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respingă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informațiile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vizuale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să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ro-RO" dirty="0">
              <a:solidFill>
                <a:schemeClr val="tx1"/>
              </a:solidFill>
            </a:endParaRPr>
          </a:p>
          <a:p>
            <a:pPr marL="0" indent="0" algn="just" rtl="0">
              <a:buNone/>
            </a:pPr>
            <a:r>
              <a:rPr lang="en-US" dirty="0" err="1">
                <a:solidFill>
                  <a:schemeClr val="tx1"/>
                </a:solidFill>
              </a:rPr>
              <a:t>utilizeze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inputuri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vestibulare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somatosenzorial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ar-EG" dirty="0">
              <a:solidFill>
                <a:schemeClr val="tx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783987"/>
            <a:ext cx="4536504" cy="274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75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828799"/>
            <a:ext cx="10801200" cy="4572001"/>
          </a:xfrm>
        </p:spPr>
        <p:txBody>
          <a:bodyPr>
            <a:normAutofit/>
          </a:bodyPr>
          <a:lstStyle/>
          <a:p>
            <a:pPr lvl="1" algn="just" rtl="0"/>
            <a:r>
              <a:rPr lang="en-US" sz="2400" dirty="0" err="1">
                <a:solidFill>
                  <a:schemeClr val="accent1"/>
                </a:solidFill>
              </a:rPr>
              <a:t>Sistemul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piramidal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fibrele</a:t>
            </a:r>
            <a:r>
              <a:rPr lang="en-US" sz="2400" dirty="0">
                <a:solidFill>
                  <a:schemeClr val="tx1"/>
                </a:solidFill>
              </a:rPr>
              <a:t> lungi ale </a:t>
            </a:r>
            <a:r>
              <a:rPr lang="en-US" sz="2400" dirty="0" err="1">
                <a:solidFill>
                  <a:schemeClr val="tx1"/>
                </a:solidFill>
              </a:rPr>
              <a:t>tractului</a:t>
            </a:r>
            <a:r>
              <a:rPr lang="en-US" sz="2400" dirty="0">
                <a:solidFill>
                  <a:schemeClr val="tx1"/>
                </a:solidFill>
              </a:rPr>
              <a:t> cortico-spinal).are un </a:t>
            </a:r>
            <a:r>
              <a:rPr lang="en-US" sz="2400" dirty="0" err="1">
                <a:solidFill>
                  <a:schemeClr val="tx1"/>
                </a:solidFill>
              </a:rPr>
              <a:t>rol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în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controlul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mișcării</a:t>
            </a:r>
            <a:r>
              <a:rPr lang="en-US" sz="2400" dirty="0">
                <a:solidFill>
                  <a:schemeClr val="tx1"/>
                </a:solidFill>
              </a:rPr>
              <a:t> fine, </a:t>
            </a:r>
            <a:r>
              <a:rPr lang="en-US" sz="2400" dirty="0" err="1">
                <a:solidFill>
                  <a:schemeClr val="tx1"/>
                </a:solidFill>
              </a:rPr>
              <a:t>izolate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și</a:t>
            </a:r>
            <a:r>
              <a:rPr lang="en-US" sz="2400" dirty="0">
                <a:solidFill>
                  <a:schemeClr val="tx1"/>
                </a:solidFill>
              </a:rPr>
              <a:t> versatile, </a:t>
            </a:r>
            <a:r>
              <a:rPr lang="en-US" sz="2400" dirty="0" err="1">
                <a:solidFill>
                  <a:schemeClr val="tx1"/>
                </a:solidFill>
              </a:rPr>
              <a:t>responsabile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pentru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dobândirea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abilităților.origine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celulele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cortexului</a:t>
            </a:r>
            <a:r>
              <a:rPr lang="en-US" sz="2400" dirty="0">
                <a:solidFill>
                  <a:schemeClr val="tx1"/>
                </a:solidFill>
              </a:rPr>
              <a:t> cerebral </a:t>
            </a:r>
            <a:r>
              <a:rPr lang="en-US" sz="2400" dirty="0" err="1">
                <a:solidFill>
                  <a:schemeClr val="tx1"/>
                </a:solidFill>
              </a:rPr>
              <a:t>trec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piramida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medulară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și</a:t>
            </a:r>
            <a:r>
              <a:rPr lang="en-US" sz="2400" dirty="0">
                <a:solidFill>
                  <a:schemeClr val="tx1"/>
                </a:solidFill>
              </a:rPr>
              <a:t> se </a:t>
            </a:r>
            <a:r>
              <a:rPr lang="en-US" sz="2400" dirty="0" err="1">
                <a:solidFill>
                  <a:schemeClr val="tx1"/>
                </a:solidFill>
              </a:rPr>
              <a:t>extind</a:t>
            </a:r>
            <a:r>
              <a:rPr lang="en-US" sz="2400" dirty="0">
                <a:solidFill>
                  <a:schemeClr val="tx1"/>
                </a:solidFill>
              </a:rPr>
              <a:t> pe </a:t>
            </a:r>
            <a:r>
              <a:rPr lang="en-US" sz="2400" dirty="0" err="1">
                <a:solidFill>
                  <a:schemeClr val="tx1"/>
                </a:solidFill>
              </a:rPr>
              <a:t>toată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lungimea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măduvei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spinării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ro-RO" sz="2400" dirty="0">
              <a:solidFill>
                <a:schemeClr val="tx1"/>
              </a:solidFill>
            </a:endParaRPr>
          </a:p>
          <a:p>
            <a:pPr marL="228600" lvl="1" indent="0" algn="just" rtl="0">
              <a:buNone/>
            </a:pPr>
            <a:r>
              <a:rPr lang="ro-RO" sz="2400" dirty="0">
                <a:solidFill>
                  <a:schemeClr val="tx1"/>
                </a:solidFill>
              </a:rPr>
              <a:t>            - </a:t>
            </a:r>
            <a:r>
              <a:rPr lang="en-US" sz="2400" dirty="0">
                <a:solidFill>
                  <a:schemeClr val="tx1"/>
                </a:solidFill>
              </a:rPr>
              <a:t>55% din </a:t>
            </a:r>
            <a:r>
              <a:rPr lang="en-US" sz="2400" dirty="0" err="1">
                <a:solidFill>
                  <a:schemeClr val="tx1"/>
                </a:solidFill>
              </a:rPr>
              <a:t>fibre</a:t>
            </a:r>
            <a:r>
              <a:rPr lang="en-US" sz="2400" dirty="0">
                <a:solidFill>
                  <a:schemeClr val="tx1"/>
                </a:solidFill>
              </a:rPr>
              <a:t> se </a:t>
            </a:r>
            <a:r>
              <a:rPr lang="en-US" sz="2400" dirty="0" err="1">
                <a:solidFill>
                  <a:schemeClr val="tx1"/>
                </a:solidFill>
              </a:rPr>
              <a:t>termină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în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măduva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cervicală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iar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restul</a:t>
            </a:r>
            <a:r>
              <a:rPr lang="en-US" sz="2400" dirty="0">
                <a:solidFill>
                  <a:schemeClr val="tx1"/>
                </a:solidFill>
              </a:rPr>
              <a:t> se </a:t>
            </a:r>
            <a:r>
              <a:rPr lang="en-US" sz="2400" dirty="0" err="1">
                <a:solidFill>
                  <a:schemeClr val="tx1"/>
                </a:solidFill>
              </a:rPr>
              <a:t>termină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în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regiunea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toracică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și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lombosacrală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ro-RO" sz="2400" dirty="0">
              <a:solidFill>
                <a:schemeClr val="tx1"/>
              </a:solidFill>
            </a:endParaRPr>
          </a:p>
          <a:p>
            <a:pPr lvl="1" algn="just" rtl="0"/>
            <a:r>
              <a:rPr lang="en-US" sz="2400" dirty="0" err="1">
                <a:solidFill>
                  <a:schemeClr val="accent1"/>
                </a:solidFill>
              </a:rPr>
              <a:t>Sistemul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extrapiramidal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  <a:r>
              <a:rPr lang="ro-RO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este</a:t>
            </a:r>
            <a:r>
              <a:rPr lang="en-US" sz="2400" dirty="0">
                <a:solidFill>
                  <a:schemeClr val="tx1"/>
                </a:solidFill>
              </a:rPr>
              <a:t> format din 4 nuclei ai </a:t>
            </a:r>
            <a:r>
              <a:rPr lang="en-US" sz="2400" dirty="0" err="1">
                <a:solidFill>
                  <a:schemeClr val="tx1"/>
                </a:solidFill>
              </a:rPr>
              <a:t>trunchiului</a:t>
            </a:r>
            <a:r>
              <a:rPr lang="en-US" sz="2400" dirty="0">
                <a:solidFill>
                  <a:schemeClr val="tx1"/>
                </a:solidFill>
              </a:rPr>
              <a:t> cerebral; </a:t>
            </a:r>
            <a:r>
              <a:rPr lang="en-US" sz="2400" dirty="0" err="1">
                <a:solidFill>
                  <a:schemeClr val="tx1"/>
                </a:solidFill>
              </a:rPr>
              <a:t>nucleul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subtalamic</a:t>
            </a:r>
            <a:r>
              <a:rPr lang="en-US" sz="2400" dirty="0">
                <a:solidFill>
                  <a:schemeClr val="tx1"/>
                </a:solidFill>
              </a:rPr>
              <a:t>, substantia nigra, </a:t>
            </a:r>
            <a:r>
              <a:rPr lang="en-US" sz="2400" dirty="0" err="1">
                <a:solidFill>
                  <a:schemeClr val="tx1"/>
                </a:solidFill>
              </a:rPr>
              <a:t>nucleul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roșu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și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formațiunea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reticulară</a:t>
            </a:r>
            <a:r>
              <a:rPr lang="en-US" sz="2400" dirty="0">
                <a:solidFill>
                  <a:schemeClr val="tx1"/>
                </a:solidFill>
              </a:rPr>
              <a:t>, pe </a:t>
            </a:r>
            <a:r>
              <a:rPr lang="en-US" sz="2400" dirty="0" err="1">
                <a:solidFill>
                  <a:schemeClr val="tx1"/>
                </a:solidFill>
              </a:rPr>
              <a:t>lângă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ganglionii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bazali.responsabil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pentru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mișcarea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macroscopică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just" rtl="0"/>
            <a:endParaRPr lang="ar-EG" sz="2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392" y="295606"/>
            <a:ext cx="1065718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800"/>
              </a:spcBef>
              <a:buSzPct val="100000"/>
            </a:pPr>
            <a:r>
              <a:rPr lang="en-US" sz="3200" dirty="0">
                <a:solidFill>
                  <a:schemeClr val="bg1"/>
                </a:solidFill>
              </a:rPr>
              <a:t>For the control of static and dynamic postural system, the cerebral cortex has 2 pathways; </a:t>
            </a:r>
          </a:p>
        </p:txBody>
      </p:sp>
    </p:spTree>
    <p:extLst>
      <p:ext uri="{BB962C8B-B14F-4D97-AF65-F5344CB8AC3E}">
        <p14:creationId xmlns:p14="http://schemas.microsoft.com/office/powerpoint/2010/main" val="303485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92144" y="1484784"/>
            <a:ext cx="4536504" cy="5040560"/>
          </a:xfrm>
        </p:spPr>
        <p:txBody>
          <a:bodyPr>
            <a:noAutofit/>
          </a:bodyPr>
          <a:lstStyle/>
          <a:p>
            <a:pPr algn="just" rtl="0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Aferențele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labirintul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vestibular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proiectează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fiecare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nucleii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vestibulari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situați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medulara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rostrală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puntea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caudală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Aferențele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ampulele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canalelor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semicirculare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proiectează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vestibular superior (NSV)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porțiunea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rostrală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nucleului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vestibular medial (NMV). </a:t>
            </a: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Aferențele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maculele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utriculei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saculului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termină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vestibular lateral (NVI). </a:t>
            </a: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Unele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aferențe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din macula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saculului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proiectează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vestibular inferior (NVI).</a:t>
            </a:r>
            <a:endParaRPr lang="ar-EG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57200"/>
            <a:ext cx="648072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52184" y="476672"/>
            <a:ext cx="3816424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Central </a:t>
            </a:r>
            <a:r>
              <a:rPr lang="en-US" sz="24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vestibular</a:t>
            </a:r>
            <a:r>
              <a:rPr lang="en-US" sz="24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n-US" sz="24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pathways </a:t>
            </a:r>
            <a:endParaRPr lang="ar-EG" sz="2400" b="1" cap="all" spc="0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78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4581128"/>
            <a:ext cx="3932237" cy="1371600"/>
          </a:xfrm>
        </p:spPr>
        <p:txBody>
          <a:bodyPr>
            <a:normAutofit/>
          </a:bodyPr>
          <a:lstStyle/>
          <a:p>
            <a:pPr algn="just" rtl="0"/>
            <a:r>
              <a:rPr lang="es-ES" sz="2400" b="1" dirty="0" err="1"/>
              <a:t>Tractul</a:t>
            </a:r>
            <a:r>
              <a:rPr lang="es-ES" sz="2400" b="1" dirty="0"/>
              <a:t> </a:t>
            </a:r>
            <a:r>
              <a:rPr lang="es-ES" sz="2400" b="1" dirty="0" err="1"/>
              <a:t>vestibulospinal</a:t>
            </a:r>
            <a:r>
              <a:rPr lang="es-ES" sz="2400" b="1" dirty="0"/>
              <a:t> lateral </a:t>
            </a:r>
            <a:r>
              <a:rPr lang="es-ES" sz="2400" b="1" dirty="0" err="1"/>
              <a:t>pornește</a:t>
            </a:r>
            <a:r>
              <a:rPr lang="es-ES" sz="2400" b="1" dirty="0"/>
              <a:t> de la NVG</a:t>
            </a:r>
            <a:r>
              <a:rPr lang="ro-RO" sz="2400" b="1" dirty="0"/>
              <a:t> / LVN</a:t>
            </a:r>
            <a:endParaRPr lang="ar-EG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352" y="260648"/>
            <a:ext cx="6552728" cy="6140153"/>
          </a:xfrm>
        </p:spPr>
        <p:txBody>
          <a:bodyPr>
            <a:normAutofit fontScale="85000" lnSpcReduction="10000"/>
          </a:bodyPr>
          <a:lstStyle/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Coboară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trunchiul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cerebral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ventral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atât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cervical,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lombar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măduvei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spinării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vestibulospinale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(TVL)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primesc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informații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aferențele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vestibulare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nervului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VIII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formează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asemenea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aferențele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cerebeloase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(vermis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fastigial).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vestibulospinale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coboară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ipsilateral pe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toată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lungimea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măduvei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spinării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segmentele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cervicale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lombare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primind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număr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Facilitează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puternic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neuronii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extensori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folosind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acetilcolina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transmițător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de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proiecție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somatotopică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o-RO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Rostroventral region of the LVN-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-------------cervical region.</a:t>
            </a:r>
          </a:p>
          <a:p>
            <a:pPr lvl="1" algn="just" rtl="0"/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Dorsocaudal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lmbosacral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segment.</a:t>
            </a:r>
          </a:p>
          <a:p>
            <a:pPr lvl="1" algn="just" rtl="0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 region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---------------------thoracic spinal segment.</a:t>
            </a:r>
          </a:p>
          <a:p>
            <a:pPr algn="just" rtl="0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 pentru reflexul de întindere funcțional</a:t>
            </a:r>
            <a:r>
              <a:rPr lang="pt-BR" dirty="0">
                <a:solidFill>
                  <a:schemeClr val="tx1"/>
                </a:solidFill>
              </a:rPr>
              <a:t>.</a:t>
            </a:r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0176" y="476672"/>
            <a:ext cx="4090710" cy="258532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Descending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Vestibular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Pathways</a:t>
            </a:r>
            <a:endParaRPr lang="ar-EG" sz="5400" b="1" cap="all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9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828799"/>
            <a:ext cx="10369152" cy="4572001"/>
          </a:xfrm>
        </p:spPr>
        <p:txBody>
          <a:bodyPr>
            <a:normAutofit/>
          </a:bodyPr>
          <a:lstStyle/>
          <a:p>
            <a:pPr algn="just" rtl="0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Câștigul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VOR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modificarea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unghiului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ochiului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împărțită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modificarea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unghiului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capului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rotirii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capului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 ideal,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câștigul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VOR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rotațional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1,0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Câștigul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VOR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orizontal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vertical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obicei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1,0,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câștigul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VOR torsional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rotația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liniei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scăzut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Câștigul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VOR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translațional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funcție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distanță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cauza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geometriei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paralaxei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mișcării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paralaxa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mișcării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indiciu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adâncime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monocular care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vitezele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relative ale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obiectelor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se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mișcă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retina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mișcare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capul se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deplasează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unghiulară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țintelor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apropiate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schimbă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repede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unghiulară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țintelor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îndepărtate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E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9776" y="332656"/>
            <a:ext cx="3113866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VO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R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g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ain</a:t>
            </a:r>
            <a:endParaRPr lang="ar-EG" sz="5400" b="1" cap="all" spc="0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91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4581128"/>
            <a:ext cx="3932237" cy="1371600"/>
          </a:xfrm>
        </p:spPr>
        <p:txBody>
          <a:bodyPr>
            <a:normAutofit/>
          </a:bodyPr>
          <a:lstStyle/>
          <a:p>
            <a:pPr algn="just" rtl="0"/>
            <a:r>
              <a:rPr lang="es-ES" sz="2400" b="1" dirty="0" err="1"/>
              <a:t>Tractul</a:t>
            </a:r>
            <a:r>
              <a:rPr lang="es-ES" sz="2400" b="1" dirty="0"/>
              <a:t> </a:t>
            </a:r>
            <a:r>
              <a:rPr lang="es-ES" sz="2400" b="1" dirty="0" err="1"/>
              <a:t>vestibulospinal</a:t>
            </a:r>
            <a:r>
              <a:rPr lang="es-ES" sz="2400" b="1" dirty="0"/>
              <a:t> medial </a:t>
            </a:r>
            <a:r>
              <a:rPr lang="es-ES" sz="2400" b="1" dirty="0" err="1"/>
              <a:t>pornește</a:t>
            </a:r>
            <a:r>
              <a:rPr lang="es-ES" sz="2400" b="1" dirty="0"/>
              <a:t> de la </a:t>
            </a:r>
            <a:r>
              <a:rPr lang="ro-RO" sz="2400" b="1" dirty="0"/>
              <a:t>MVN/</a:t>
            </a:r>
            <a:r>
              <a:rPr lang="es-ES" sz="2400" b="1" dirty="0"/>
              <a:t>NVM.</a:t>
            </a:r>
            <a:r>
              <a:rPr lang="en-US" sz="2400" b="1" dirty="0"/>
              <a:t>,</a:t>
            </a:r>
            <a:endParaRPr lang="ar-EG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7368" y="1753345"/>
            <a:ext cx="6336704" cy="2899791"/>
          </a:xfrm>
        </p:spPr>
        <p:txBody>
          <a:bodyPr>
            <a:normAutofit/>
          </a:bodyPr>
          <a:lstStyle/>
          <a:p>
            <a:pPr algn="just" rtl="0"/>
            <a:r>
              <a:rPr lang="en-US" dirty="0" err="1">
                <a:solidFill>
                  <a:schemeClr val="tx1"/>
                </a:solidFill>
              </a:rPr>
              <a:t>Proiecțiile</a:t>
            </a:r>
            <a:r>
              <a:rPr lang="en-US" dirty="0">
                <a:solidFill>
                  <a:schemeClr val="tx1"/>
                </a:solidFill>
              </a:rPr>
              <a:t> din NVM </a:t>
            </a:r>
            <a:r>
              <a:rPr lang="en-US" dirty="0" err="1">
                <a:solidFill>
                  <a:schemeClr val="tx1"/>
                </a:solidFill>
              </a:rPr>
              <a:t>coboară</a:t>
            </a:r>
            <a:r>
              <a:rPr lang="en-US" dirty="0">
                <a:solidFill>
                  <a:schemeClr val="tx1"/>
                </a:solidFill>
              </a:rPr>
              <a:t> bilateral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MLF ca tract vestibulospinal medial, se </a:t>
            </a:r>
            <a:r>
              <a:rPr lang="en-US" dirty="0" err="1">
                <a:solidFill>
                  <a:schemeClr val="tx1"/>
                </a:solidFill>
              </a:rPr>
              <a:t>termină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măduva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spinării</a:t>
            </a:r>
            <a:r>
              <a:rPr lang="en-US" dirty="0">
                <a:solidFill>
                  <a:schemeClr val="tx1"/>
                </a:solidFill>
              </a:rPr>
              <a:t> cervicale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servesc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ajustarea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poziției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capului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gâtului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ro-RO" dirty="0">
              <a:solidFill>
                <a:schemeClr val="tx1"/>
              </a:solidFill>
            </a:endParaRPr>
          </a:p>
          <a:p>
            <a:pPr algn="just" rtl="0"/>
            <a:endParaRPr lang="ro-RO" dirty="0">
              <a:solidFill>
                <a:schemeClr val="tx1"/>
              </a:solidFill>
            </a:endParaRPr>
          </a:p>
          <a:p>
            <a:pPr algn="just" rtl="0"/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dirty="0" err="1">
                <a:solidFill>
                  <a:schemeClr val="tx1"/>
                </a:solidFill>
              </a:rPr>
              <a:t>conexiuni</a:t>
            </a:r>
            <a:r>
              <a:rPr lang="en-US" dirty="0">
                <a:solidFill>
                  <a:schemeClr val="tx1"/>
                </a:solidFill>
              </a:rPr>
              <a:t> cu </a:t>
            </a:r>
            <a:r>
              <a:rPr lang="en-US" dirty="0" err="1">
                <a:solidFill>
                  <a:schemeClr val="tx1"/>
                </a:solidFill>
              </a:rPr>
              <a:t>mușchii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extraoculari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80176" y="476672"/>
            <a:ext cx="4090710" cy="258532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Descending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Vestibular 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Pathways</a:t>
            </a:r>
            <a:endParaRPr lang="ar-EG" sz="5400" b="1" cap="all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0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4581128"/>
            <a:ext cx="3932237" cy="1371600"/>
          </a:xfrm>
        </p:spPr>
        <p:txBody>
          <a:bodyPr>
            <a:normAutofit/>
          </a:bodyPr>
          <a:lstStyle/>
          <a:p>
            <a:pPr algn="just" rtl="0"/>
            <a:r>
              <a:rPr lang="en-US" sz="2400" b="1" dirty="0"/>
              <a:t>The </a:t>
            </a:r>
            <a:r>
              <a:rPr lang="en-US" sz="2400" b="1" dirty="0" err="1"/>
              <a:t>reticulo</a:t>
            </a:r>
            <a:r>
              <a:rPr lang="en-US" sz="2400" b="1" dirty="0"/>
              <a:t>-spinal tract arises from the MVN,</a:t>
            </a:r>
            <a:endParaRPr lang="ar-EG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352" y="764705"/>
            <a:ext cx="6480720" cy="5472608"/>
          </a:xfrm>
        </p:spPr>
        <p:txBody>
          <a:bodyPr>
            <a:noAutofit/>
          </a:bodyPr>
          <a:lstStyle/>
          <a:p>
            <a:pPr algn="just" rtl="0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originea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formațiunile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reticulare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pontine (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medulare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tractul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reticulospinal lateral) din SB</a:t>
            </a: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/BS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tract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influențează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tonusul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muscular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provoacă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facilitarea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inhibarea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mișcărilor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volitive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activităților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generate cortical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80176" y="476672"/>
            <a:ext cx="4090710" cy="258532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Descending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Vestibular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Pathways</a:t>
            </a:r>
            <a:endParaRPr lang="ar-EG" sz="5400" b="1" cap="all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6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700808"/>
            <a:ext cx="10908704" cy="4752528"/>
          </a:xfrm>
        </p:spPr>
        <p:txBody>
          <a:bodyPr>
            <a:noAutofit/>
          </a:bodyPr>
          <a:lstStyle/>
          <a:p>
            <a:pPr algn="just" rtl="0"/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organul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efector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VOR sunt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mușchii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extraoculari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efectorul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VSR sunt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mușchii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extensori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gâtului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trunchiului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brațelor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membrelor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cu VOR,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aceleași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tragere-împingere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controlul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echilibrului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mușchii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extensori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flexori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Orice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mișcării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detectată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organele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vestibulare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compensată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printr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contracții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relaxări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multor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mușchi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Deoarece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libertatea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mișcare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corpului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ochiului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mușchi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implicați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lanțul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reacție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menține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poziția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verticală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stabilitatea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EG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3669" y="332656"/>
            <a:ext cx="812466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Vest</a:t>
            </a:r>
            <a:r>
              <a:rPr lang="en-US" sz="5400" b="1" cap="all" spc="0" dirty="0" err="1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ibulos</a:t>
            </a:r>
            <a:r>
              <a:rPr lang="en-US" sz="5400" b="1" cap="all" spc="0" dirty="0" err="1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pinal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reflex</a:t>
            </a:r>
            <a:endParaRPr lang="ar-EG" sz="5400" b="1" cap="all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9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 rtl="0"/>
            <a:r>
              <a:rPr lang="en-US" b="1" cap="all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Vestibular </a:t>
            </a:r>
            <a:r>
              <a:rPr lang="en-US" b="1" cap="all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visual</a:t>
            </a:r>
            <a:r>
              <a:rPr lang="en-US" b="1" cap="all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and </a:t>
            </a:r>
            <a:r>
              <a:rPr lang="en-US" b="1" cap="all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somatosensory</a:t>
            </a:r>
            <a:r>
              <a:rPr lang="en-US" b="1" cap="all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system </a:t>
            </a:r>
            <a:r>
              <a:rPr lang="en-US" b="1" cap="all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contributions </a:t>
            </a:r>
            <a:r>
              <a:rPr lang="en-US" b="1" cap="all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to the functional </a:t>
            </a:r>
            <a:r>
              <a:rPr lang="en-US" b="1" cap="all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stretch </a:t>
            </a:r>
            <a:r>
              <a:rPr lang="en-US" b="1" cap="all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reflex</a:t>
            </a:r>
            <a:endParaRPr lang="ar-EG" b="1" cap="all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356" y="1556792"/>
            <a:ext cx="11593288" cy="4572001"/>
          </a:xfrm>
        </p:spPr>
        <p:txBody>
          <a:bodyPr>
            <a:noAutofit/>
          </a:bodyPr>
          <a:lstStyle/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Translația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neașteptată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înainte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înapoi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suprafeței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care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subiect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descrisă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articulația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căreia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rotește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rtl="0">
              <a:buNone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loc (BOS fix):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Gleznă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Șold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Modificarea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BOS: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Pășire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Suspensorie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Strategiile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sunt automate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apar la 85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până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90 msec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realizează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percepția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instabilității</a:t>
            </a:r>
            <a:endParaRPr lang="ar-E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532" y="1828800"/>
            <a:ext cx="229712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3352" y="1772816"/>
            <a:ext cx="40324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Se utilizează, când perturbația este: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Lentă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Amplitudine mică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Suprafața de contact fermă, lată și mai lungă decât piciorul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Mușchi recrutați </a:t>
            </a:r>
            <a:r>
              <a:rPr 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distal-proximal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Mișcări ale capului în fază cu șoldurile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66" y="1628800"/>
            <a:ext cx="4994018" cy="477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0413" y="260648"/>
            <a:ext cx="1111118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Ankle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Strategy</a:t>
            </a:r>
            <a:r>
              <a:rPr lang="ro-RO" sz="54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/ pentru gleznă</a:t>
            </a:r>
            <a:endParaRPr lang="ar-EG" sz="5400" b="1" cap="all" spc="0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21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600" y="188640"/>
            <a:ext cx="8496944" cy="1065459"/>
          </a:xfrm>
          <a:solidFill>
            <a:schemeClr val="bg1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Hip</a:t>
            </a:r>
            <a:r>
              <a:rPr lang="en-US" sz="4800" b="1" cap="all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Strategy</a:t>
            </a:r>
            <a:r>
              <a:rPr lang="ro-RO" sz="4800" b="1" cap="all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/ pentru șold</a:t>
            </a:r>
            <a:endParaRPr lang="ar-EG" sz="4800" b="1" cap="all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700809"/>
            <a:ext cx="3419872" cy="4752528"/>
          </a:xfrm>
        </p:spPr>
        <p:txBody>
          <a:bodyPr>
            <a:normAutofit fontScale="85000" lnSpcReduction="10000"/>
          </a:bodyPr>
          <a:lstStyle/>
          <a:p>
            <a:pPr algn="just" rtl="0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utilizează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atunci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perturbația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amplitudine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mișcarea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gleznei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Suprafața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instabilă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scurtă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picioarele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Mușchii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recrutați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proximal-distal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Mișcarea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capului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defază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șoldurile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Mișcarea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centrului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gleznei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opus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direcției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balansare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E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248" y="1700808"/>
            <a:ext cx="3200400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47" y="1776809"/>
            <a:ext cx="4797425" cy="4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4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25600" y="1906488"/>
            <a:ext cx="5080000" cy="4114800"/>
          </a:xfrm>
        </p:spPr>
        <p:txBody>
          <a:bodyPr/>
          <a:lstStyle/>
          <a:p>
            <a:pPr algn="just" rtl="0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Folosit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cădere</a:t>
            </a:r>
            <a:endParaRPr lang="ro-RO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atunci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perturbațiile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amplitudine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 -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eșuează</a:t>
            </a:r>
            <a:endParaRPr lang="ro-RO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 se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mișcă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„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prinde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BOS</a:t>
            </a:r>
          </a:p>
        </p:txBody>
      </p:sp>
      <p:pic>
        <p:nvPicPr>
          <p:cNvPr id="34821" name="Picture 5" descr="A:\hipfi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40" y="1753319"/>
            <a:ext cx="37592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1659" y="188640"/>
            <a:ext cx="924868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Step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ping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Str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ateg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</a:t>
            </a:r>
            <a:r>
              <a:rPr lang="ro-RO" sz="54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/ la pas</a:t>
            </a:r>
            <a:endParaRPr lang="ar-EG" sz="5400" b="1" cap="all" spc="0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31241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0800" y="2194520"/>
            <a:ext cx="5080000" cy="2530624"/>
          </a:xfrm>
        </p:spPr>
        <p:txBody>
          <a:bodyPr/>
          <a:lstStyle/>
          <a:p>
            <a:pPr algn="l" rtl="0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Îndoirea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trunchiului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înainte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șoldului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genunchiului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până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o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poziție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ghemuită</a:t>
            </a:r>
            <a:endParaRPr lang="ro-RO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coborât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5" name="Picture 5" descr="C:\Convert Figure\susp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600200"/>
            <a:ext cx="4165600" cy="49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51985" y="260648"/>
            <a:ext cx="12695976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Suspe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nsory 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Strategy</a:t>
            </a:r>
            <a:r>
              <a:rPr lang="ro-RO" sz="54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/ suspensoare</a:t>
            </a:r>
            <a:endParaRPr lang="ar-EG" sz="5400" b="1" cap="all" spc="0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509787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Cerebelul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 receptor major al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fluxului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ieșire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complexul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nucleului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vestibular,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asemenea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sursă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majoră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input.</a:t>
            </a:r>
            <a:endParaRPr lang="ro-R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Deși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cerebelul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reflexele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vestibulare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acestea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necalibrate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ineficiente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atunci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structură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îndepărtată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Inițial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„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vestibulocerebelul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porțiunile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cerebelului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primesc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input direct de la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aferențele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vestibulare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Acum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înțelegem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majoritatea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părților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vermisului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cerebelos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mediană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răspund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stimularea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vestibulară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EG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5" name="Rectangle 4"/>
          <p:cNvSpPr/>
          <p:nvPr/>
        </p:nvSpPr>
        <p:spPr>
          <a:xfrm>
            <a:off x="7536160" y="2044005"/>
            <a:ext cx="421128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Cer</a:t>
            </a:r>
            <a:r>
              <a:rPr lang="en-US" sz="5400" b="1" i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ebe</a:t>
            </a:r>
            <a:r>
              <a:rPr lang="en-US" sz="5400" b="1" i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llum</a:t>
            </a:r>
            <a:endParaRPr lang="ar-EG" sz="54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31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endParaRPr lang="en-US" dirty="0">
              <a:solidFill>
                <a:schemeClr val="tx1"/>
              </a:solidFill>
            </a:endParaRPr>
          </a:p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Proiecțiile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cerebeloase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nuclear vestibular au 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influență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inhibitorie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asupra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complexului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nuclear vestibular.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Floculul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cerebelos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ajustează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menține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amplificarea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VOR.</a:t>
            </a:r>
            <a:endParaRPr lang="ro-RO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Nodulul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cerebelos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ajustează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durata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răspunsurilor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VOR </a:t>
            </a:r>
            <a:r>
              <a:rPr lang="en-U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asemenea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procesarea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inputului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otolitic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E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32" y="1340768"/>
            <a:ext cx="4248000" cy="328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02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828799"/>
            <a:ext cx="10513168" cy="4572001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obicei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amplificarea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rotației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lente 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capului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cu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frecvența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rotație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mare, cu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atât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amplificarea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  <a:endParaRPr lang="ro-RO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.La o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accelerație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foarte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 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capului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scădere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ușoară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semnificativă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amplificarii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VOR.</a:t>
            </a:r>
            <a:endParaRPr lang="ro-RO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rotația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capului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frecvență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joasă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amplificare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VOR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scăzută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mișcarea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ochilor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stabilizare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aproape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ochilor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spațiul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urmărirea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OPK.</a:t>
            </a:r>
            <a:endParaRPr lang="ar-EG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692696"/>
            <a:ext cx="3932237" cy="1392560"/>
          </a:xfrm>
        </p:spPr>
        <p:txBody>
          <a:bodyPr/>
          <a:lstStyle/>
          <a:p>
            <a:pPr algn="just" rtl="0"/>
            <a:r>
              <a:rPr lang="en-US" dirty="0"/>
              <a:t>What adjusts the VOR?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0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combinația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RO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calea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directă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nucleul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vestibular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mușchii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oculari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Calea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indirectă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cerebel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implică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fibrele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mușchioase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fibrele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paralele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celulele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Purkinje care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inhibă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nucleul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vestibular.</a:t>
            </a:r>
            <a:endParaRPr lang="ro-RO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Alunecarea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retiniană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intermediul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semnalelor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primite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fibrele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cățărătoare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modifică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puterea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conexiunilor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fibrele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paralele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care se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declanșează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același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celulele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Purkinje.</a:t>
            </a:r>
            <a:endParaRPr lang="ar-EG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08379" y="2492896"/>
            <a:ext cx="3932237" cy="3024336"/>
          </a:xfrm>
        </p:spPr>
        <p:txBody>
          <a:bodyPr>
            <a:noAutofit/>
          </a:bodyPr>
          <a:lstStyle/>
          <a:p>
            <a:pPr algn="just" rtl="0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Câștigul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determinat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diferența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căile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indirecte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Sarcina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cerebelului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menține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diferență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optimă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ciuda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tuturor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modificărilor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care pot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apărea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diferitele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părți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ale VOR-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direct.</a:t>
            </a:r>
            <a:endParaRPr lang="ar-E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1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1412776"/>
            <a:ext cx="3932237" cy="1752600"/>
          </a:xfrm>
        </p:spPr>
        <p:txBody>
          <a:bodyPr/>
          <a:lstStyle/>
          <a:p>
            <a:pPr algn="just" rtl="0"/>
            <a:r>
              <a:rPr lang="en-US" i="1" dirty="0"/>
              <a:t>What teaches the cerebellum?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81337"/>
            <a:ext cx="6480720" cy="2971799"/>
          </a:xfrm>
        </p:spPr>
        <p:txBody>
          <a:bodyPr>
            <a:normAutofit/>
          </a:bodyPr>
          <a:lstStyle/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VOR nu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funcționează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corect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se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rotește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suficient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rotește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alunecare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imaginii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detectată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trimisă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cerebel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ascensoare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olivare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inferioare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4077072"/>
            <a:ext cx="28803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71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1340768"/>
            <a:ext cx="3932237" cy="1752600"/>
          </a:xfrm>
        </p:spPr>
        <p:txBody>
          <a:bodyPr/>
          <a:lstStyle/>
          <a:p>
            <a:pPr algn="just"/>
            <a:r>
              <a:rPr lang="en-US" i="1" dirty="0"/>
              <a:t>What teaches the cerebellum? </a:t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404664"/>
            <a:ext cx="6480720" cy="5904656"/>
          </a:xfrm>
        </p:spPr>
        <p:txBody>
          <a:bodyPr>
            <a:noAutofit/>
          </a:bodyPr>
          <a:lstStyle/>
          <a:p>
            <a:pPr algn="just" rtl="0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contribuția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profesorului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care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semi-permanent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sinapsele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elevilor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tuturor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fibrelor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paralele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activate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concomitent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crește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scade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inhibiția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cerebeloasă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nucleului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vestibular.</a:t>
            </a:r>
            <a:endParaRPr lang="ro-RO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activitatea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nucleului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vestibular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corectă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alunecarea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retinei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oprește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profesorul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tăcere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Cerebelul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acționează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un atelier de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reparații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Efectuează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reajustări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reflexele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noastre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284984"/>
            <a:ext cx="2736304" cy="250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71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5479" y="1524848"/>
            <a:ext cx="9361041" cy="286232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Ocular </a:t>
            </a:r>
            <a:r>
              <a:rPr lang="en-US" sz="60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motor cont</a:t>
            </a:r>
            <a:r>
              <a:rPr lang="en-US" sz="60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rol </a:t>
            </a:r>
            <a:r>
              <a:rPr lang="ro-RO" sz="60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&amp;</a:t>
            </a:r>
            <a:r>
              <a:rPr lang="en-US" sz="60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endParaRPr lang="ro-RO" sz="6000" b="1" cap="all" spc="0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60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percep</a:t>
            </a:r>
            <a:r>
              <a:rPr lang="en-US" sz="60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tion</a:t>
            </a:r>
            <a:r>
              <a:rPr lang="en-US" sz="60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of mo</a:t>
            </a:r>
            <a:r>
              <a:rPr lang="en-US" sz="60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</a:t>
            </a:r>
            <a:r>
              <a:rPr lang="en-US" sz="60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on</a:t>
            </a:r>
            <a:endParaRPr lang="ar-EG" sz="6000" b="1" cap="all" spc="0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08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772816"/>
            <a:ext cx="7272808" cy="3816424"/>
          </a:xfrm>
        </p:spPr>
        <p:txBody>
          <a:bodyPr>
            <a:normAutofit fontScale="85000" lnSpcReduction="20000"/>
          </a:bodyPr>
          <a:lstStyle/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urmărirea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țintei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mișcare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ochiului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cum s-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singură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pasăre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zboară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Scop: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proiecție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imaginii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fovea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retinei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regiunea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sensibilitate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claritate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imaginii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Cerințe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Ținta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previzibilă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Frecvența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mișcării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1,2 Hz.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importanți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performanța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frecvența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viteza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accelerația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limitator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urmărirea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accelerația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E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4084" y="332656"/>
            <a:ext cx="8154989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Smooth 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pursuit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system</a:t>
            </a:r>
            <a:endParaRPr lang="ar-EG" sz="5400" b="1" cap="all" spc="0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628800"/>
            <a:ext cx="3384376" cy="214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9376" y="567402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Principalul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controlor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vestibulo-cerebelul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restul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cerebelului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porțiuni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trunchiul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cerebral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zonele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corticale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pot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juca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anumite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condiții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EG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3907110"/>
            <a:ext cx="3384376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7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729150"/>
            <a:ext cx="5687963" cy="3563232"/>
          </a:xfrm>
        </p:spPr>
        <p:txBody>
          <a:bodyPr>
            <a:normAutofit fontScale="85000" lnSpcReduction="20000"/>
          </a:bodyPr>
          <a:lstStyle/>
          <a:p>
            <a:pPr algn="just" rtl="0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sacadic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producerii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nistagmusului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brusc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REPOZIȚIONAREA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țintei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fovea cu 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mișcare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oculară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„SINGURĂ”, „RAPIDĂ”.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Cerințe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supratentorial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intensitatea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semnalului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neural care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mușchilor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extraoculari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produce 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mișcare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oculară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viteză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precizie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control: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activitatea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corticală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formațiunea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reticulară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pontină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vestibulo-cerebelul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5782" y="345430"/>
            <a:ext cx="709861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saccade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system:</a:t>
            </a:r>
            <a:endParaRPr lang="ar-EG" sz="5400" b="1" cap="all" spc="0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48" y="2132856"/>
            <a:ext cx="58293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3392" y="5264040"/>
            <a:ext cx="10943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highlight>
                  <a:srgbClr val="FFFF00"/>
                </a:highlight>
              </a:rPr>
              <a:t>Timp de </a:t>
            </a:r>
            <a:r>
              <a:rPr lang="en-US" dirty="0" err="1">
                <a:highlight>
                  <a:srgbClr val="FFFF00"/>
                </a:highlight>
              </a:rPr>
              <a:t>operare</a:t>
            </a:r>
            <a:r>
              <a:rPr lang="en-US" dirty="0">
                <a:highlight>
                  <a:srgbClr val="FFFF00"/>
                </a:highlight>
              </a:rPr>
              <a:t>: </a:t>
            </a:r>
            <a:r>
              <a:rPr lang="en-US" dirty="0" err="1">
                <a:highlight>
                  <a:srgbClr val="FFFF00"/>
                </a:highlight>
              </a:rPr>
              <a:t>atunci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când</a:t>
            </a:r>
            <a:r>
              <a:rPr lang="en-US" dirty="0">
                <a:highlight>
                  <a:srgbClr val="FFFF00"/>
                </a:highlight>
              </a:rPr>
              <a:t> o </a:t>
            </a:r>
            <a:r>
              <a:rPr lang="en-US" dirty="0" err="1">
                <a:highlight>
                  <a:srgbClr val="FFFF00"/>
                </a:highlight>
              </a:rPr>
              <a:t>țintă</a:t>
            </a:r>
            <a:r>
              <a:rPr lang="en-US" dirty="0">
                <a:highlight>
                  <a:srgbClr val="FFFF00"/>
                </a:highlight>
              </a:rPr>
              <a:t> de </a:t>
            </a:r>
            <a:r>
              <a:rPr lang="en-US" dirty="0" err="1">
                <a:highlight>
                  <a:srgbClr val="FFFF00"/>
                </a:highlight>
              </a:rPr>
              <a:t>interes</a:t>
            </a:r>
            <a:r>
              <a:rPr lang="en-US" dirty="0">
                <a:highlight>
                  <a:srgbClr val="FFFF00"/>
                </a:highlight>
              </a:rPr>
              <a:t> se </a:t>
            </a:r>
            <a:r>
              <a:rPr lang="en-US" dirty="0" err="1">
                <a:highlight>
                  <a:srgbClr val="FFFF00"/>
                </a:highlight>
              </a:rPr>
              <a:t>mișcă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în</a:t>
            </a:r>
            <a:r>
              <a:rPr lang="en-US" dirty="0">
                <a:highlight>
                  <a:srgbClr val="FFFF00"/>
                </a:highlight>
              </a:rPr>
              <a:t> afara </a:t>
            </a:r>
            <a:r>
              <a:rPr lang="en-US" dirty="0" err="1">
                <a:highlight>
                  <a:srgbClr val="FFFF00"/>
                </a:highlight>
              </a:rPr>
              <a:t>parametrilor</a:t>
            </a:r>
            <a:r>
              <a:rPr lang="en-US" dirty="0">
                <a:highlight>
                  <a:srgbClr val="FFFF00"/>
                </a:highlight>
              </a:rPr>
              <a:t> de </a:t>
            </a:r>
            <a:r>
              <a:rPr lang="en-US" dirty="0" err="1">
                <a:highlight>
                  <a:srgbClr val="FFFF00"/>
                </a:highlight>
              </a:rPr>
              <a:t>operare</a:t>
            </a:r>
            <a:r>
              <a:rPr lang="en-US" dirty="0">
                <a:highlight>
                  <a:srgbClr val="FFFF00"/>
                </a:highlight>
              </a:rPr>
              <a:t> ai </a:t>
            </a:r>
            <a:r>
              <a:rPr lang="en-US" dirty="0" err="1">
                <a:highlight>
                  <a:srgbClr val="FFFF00"/>
                </a:highlight>
              </a:rPr>
              <a:t>urmăririi</a:t>
            </a:r>
            <a:r>
              <a:rPr lang="en-US" dirty="0">
                <a:highlight>
                  <a:srgbClr val="FFFF00"/>
                </a:highlight>
              </a:rPr>
              <a:t> line. </a:t>
            </a:r>
            <a:r>
              <a:rPr lang="en-US" dirty="0" err="1">
                <a:highlight>
                  <a:srgbClr val="FFFF00"/>
                </a:highlight>
              </a:rPr>
              <a:t>Sistemul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sacadic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facilitează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urmărirea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abilității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prin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suprapunerea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mișcărilor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brusce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peste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sistemul</a:t>
            </a:r>
            <a:r>
              <a:rPr lang="en-US" dirty="0">
                <a:highlight>
                  <a:srgbClr val="FFFF00"/>
                </a:highlight>
              </a:rPr>
              <a:t> de </a:t>
            </a:r>
            <a:r>
              <a:rPr lang="en-US" dirty="0" err="1">
                <a:highlight>
                  <a:srgbClr val="FFFF00"/>
                </a:highlight>
              </a:rPr>
              <a:t>urmărire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line.Un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indiciu</a:t>
            </a:r>
            <a:r>
              <a:rPr lang="en-US" dirty="0">
                <a:highlight>
                  <a:srgbClr val="FFFF00"/>
                </a:highlight>
              </a:rPr>
              <a:t> important </a:t>
            </a:r>
            <a:r>
              <a:rPr lang="en-US" dirty="0" err="1">
                <a:highlight>
                  <a:srgbClr val="FFFF00"/>
                </a:highlight>
              </a:rPr>
              <a:t>pentru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calcularea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parametrului</a:t>
            </a:r>
            <a:r>
              <a:rPr lang="en-US" dirty="0">
                <a:highlight>
                  <a:srgbClr val="FFFF00"/>
                </a:highlight>
              </a:rPr>
              <a:t> de </a:t>
            </a:r>
            <a:r>
              <a:rPr lang="en-US" dirty="0" err="1">
                <a:highlight>
                  <a:srgbClr val="FFFF00"/>
                </a:highlight>
              </a:rPr>
              <a:t>mișcare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sacadă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este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ceea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ce</a:t>
            </a:r>
            <a:r>
              <a:rPr lang="en-US" dirty="0">
                <a:highlight>
                  <a:srgbClr val="FFFF00"/>
                </a:highlight>
              </a:rPr>
              <a:t> se </a:t>
            </a:r>
            <a:r>
              <a:rPr lang="en-US" dirty="0" err="1">
                <a:highlight>
                  <a:srgbClr val="FFFF00"/>
                </a:highlight>
              </a:rPr>
              <a:t>numește</a:t>
            </a:r>
            <a:r>
              <a:rPr lang="en-US" dirty="0">
                <a:highlight>
                  <a:srgbClr val="FFFF00"/>
                </a:highlight>
              </a:rPr>
              <a:t> „</a:t>
            </a:r>
            <a:r>
              <a:rPr lang="en-US" dirty="0" err="1">
                <a:highlight>
                  <a:srgbClr val="FFFF00"/>
                </a:highlight>
              </a:rPr>
              <a:t>alunecare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retiniană</a:t>
            </a:r>
            <a:r>
              <a:rPr lang="en-US" dirty="0">
                <a:highlight>
                  <a:srgbClr val="FFFF00"/>
                </a:highlight>
              </a:rPr>
              <a:t>”, care </a:t>
            </a:r>
            <a:r>
              <a:rPr lang="en-US" dirty="0" err="1">
                <a:highlight>
                  <a:srgbClr val="FFFF00"/>
                </a:highlight>
              </a:rPr>
              <a:t>este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diferența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dintre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poziția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țintei</a:t>
            </a:r>
            <a:r>
              <a:rPr lang="en-US" dirty="0">
                <a:highlight>
                  <a:srgbClr val="FFFF00"/>
                </a:highlight>
              </a:rPr>
              <a:t> pe </a:t>
            </a:r>
            <a:r>
              <a:rPr lang="en-US" dirty="0" err="1">
                <a:highlight>
                  <a:srgbClr val="FFFF00"/>
                </a:highlight>
              </a:rPr>
              <a:t>retină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și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poziția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dorită</a:t>
            </a:r>
            <a:r>
              <a:rPr lang="en-US" dirty="0">
                <a:highlight>
                  <a:srgbClr val="FFFF00"/>
                </a:highlight>
              </a:rPr>
              <a:t> pe fovea.</a:t>
            </a:r>
          </a:p>
        </p:txBody>
      </p:sp>
    </p:spTree>
    <p:extLst>
      <p:ext uri="{BB962C8B-B14F-4D97-AF65-F5344CB8AC3E}">
        <p14:creationId xmlns:p14="http://schemas.microsoft.com/office/powerpoint/2010/main" val="347135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828799"/>
            <a:ext cx="10873208" cy="4572001"/>
          </a:xfrm>
        </p:spPr>
        <p:txBody>
          <a:bodyPr>
            <a:normAutofit/>
          </a:bodyPr>
          <a:lstStyle/>
          <a:p>
            <a:pPr algn="just" rtl="0"/>
            <a:r>
              <a:rPr lang="en-US" sz="2800" dirty="0">
                <a:solidFill>
                  <a:schemeClr val="tx1"/>
                </a:solidFill>
              </a:rPr>
              <a:t>Este o </a:t>
            </a:r>
            <a:r>
              <a:rPr lang="en-US" sz="2800" dirty="0" err="1">
                <a:solidFill>
                  <a:schemeClr val="tx1"/>
                </a:solidFill>
              </a:rPr>
              <a:t>combinație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între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mecanisme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urmărire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lină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și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sacadă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endParaRPr lang="ro-RO" sz="2800" dirty="0">
              <a:solidFill>
                <a:schemeClr val="tx1"/>
              </a:solidFill>
            </a:endParaRPr>
          </a:p>
          <a:p>
            <a:pPr algn="just" rtl="0"/>
            <a:r>
              <a:rPr lang="en-US" sz="2800" dirty="0" err="1">
                <a:solidFill>
                  <a:schemeClr val="tx1"/>
                </a:solidFill>
              </a:rPr>
              <a:t>Produsă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mișcări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repetate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în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câmpul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vizual</a:t>
            </a:r>
            <a:r>
              <a:rPr lang="en-US" sz="2800" dirty="0">
                <a:solidFill>
                  <a:schemeClr val="tx1"/>
                </a:solidFill>
              </a:rPr>
              <a:t> al </a:t>
            </a:r>
            <a:r>
              <a:rPr lang="en-US" sz="2800" dirty="0" err="1">
                <a:solidFill>
                  <a:schemeClr val="tx1"/>
                </a:solidFill>
              </a:rPr>
              <a:t>unui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subiect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staționar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deplasând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subiectul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într</a:t>
            </a:r>
            <a:r>
              <a:rPr lang="en-US" sz="2800" dirty="0">
                <a:solidFill>
                  <a:schemeClr val="tx1"/>
                </a:solidFill>
              </a:rPr>
              <a:t>-un </a:t>
            </a:r>
            <a:r>
              <a:rPr lang="en-US" sz="2800" dirty="0" err="1">
                <a:solidFill>
                  <a:schemeClr val="tx1"/>
                </a:solidFill>
              </a:rPr>
              <a:t>câmp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vizual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staționar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ambele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ro-RO" sz="2800" dirty="0">
              <a:solidFill>
                <a:schemeClr val="tx1"/>
              </a:solidFill>
            </a:endParaRPr>
          </a:p>
          <a:p>
            <a:pPr algn="just" rtl="0"/>
            <a:r>
              <a:rPr lang="en-US" sz="2800" dirty="0" err="1">
                <a:solidFill>
                  <a:schemeClr val="tx1"/>
                </a:solidFill>
              </a:rPr>
              <a:t>Scopul</a:t>
            </a:r>
            <a:r>
              <a:rPr lang="en-US" sz="2800" dirty="0">
                <a:solidFill>
                  <a:schemeClr val="tx1"/>
                </a:solidFill>
              </a:rPr>
              <a:t> principal al OPK </a:t>
            </a:r>
            <a:r>
              <a:rPr lang="en-US" sz="2800" dirty="0" err="1">
                <a:solidFill>
                  <a:schemeClr val="tx1"/>
                </a:solidFill>
              </a:rPr>
              <a:t>este</a:t>
            </a:r>
            <a:r>
              <a:rPr lang="en-US" sz="2800" dirty="0">
                <a:solidFill>
                  <a:schemeClr val="tx1"/>
                </a:solidFill>
              </a:rPr>
              <a:t> de a </a:t>
            </a:r>
            <a:r>
              <a:rPr lang="en-US" sz="2800" dirty="0" err="1">
                <a:solidFill>
                  <a:schemeClr val="tx1"/>
                </a:solidFill>
              </a:rPr>
              <a:t>oferi</a:t>
            </a:r>
            <a:r>
              <a:rPr lang="en-US" sz="2800" dirty="0">
                <a:solidFill>
                  <a:schemeClr val="tx1"/>
                </a:solidFill>
              </a:rPr>
              <a:t> o imagine </a:t>
            </a:r>
            <a:r>
              <a:rPr lang="en-US" sz="2800" dirty="0" err="1">
                <a:solidFill>
                  <a:schemeClr val="tx1"/>
                </a:solidFill>
              </a:rPr>
              <a:t>vizuală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clară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în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timpul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mișcării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susținute</a:t>
            </a:r>
            <a:r>
              <a:rPr lang="en-US" sz="2800" dirty="0">
                <a:solidFill>
                  <a:schemeClr val="tx1"/>
                </a:solidFill>
              </a:rPr>
              <a:t> a </a:t>
            </a:r>
            <a:r>
              <a:rPr lang="en-US" sz="2800" dirty="0" err="1">
                <a:solidFill>
                  <a:schemeClr val="tx1"/>
                </a:solidFill>
              </a:rPr>
              <a:t>capului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ro-RO" sz="2800" dirty="0">
              <a:solidFill>
                <a:schemeClr val="tx1"/>
              </a:solidFill>
            </a:endParaRPr>
          </a:p>
          <a:p>
            <a:pPr algn="just" rtl="0"/>
            <a:r>
              <a:rPr lang="en-US" sz="2800" dirty="0" err="1">
                <a:solidFill>
                  <a:schemeClr val="tx1"/>
                </a:solidFill>
              </a:rPr>
              <a:t>Percepția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mișcării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generată</a:t>
            </a:r>
            <a:r>
              <a:rPr lang="en-US" sz="2800" dirty="0">
                <a:solidFill>
                  <a:schemeClr val="tx1"/>
                </a:solidFill>
              </a:rPr>
              <a:t> cu OPK </a:t>
            </a:r>
            <a:r>
              <a:rPr lang="en-US" sz="2800" dirty="0" err="1">
                <a:solidFill>
                  <a:schemeClr val="tx1"/>
                </a:solidFill>
              </a:rPr>
              <a:t>este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atât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intensă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încât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simptomele</a:t>
            </a:r>
            <a:r>
              <a:rPr lang="en-US" sz="2800" dirty="0">
                <a:solidFill>
                  <a:schemeClr val="tx1"/>
                </a:solidFill>
              </a:rPr>
              <a:t> vegetative ale </a:t>
            </a:r>
            <a:r>
              <a:rPr lang="en-US" sz="2800" dirty="0" err="1">
                <a:solidFill>
                  <a:schemeClr val="tx1"/>
                </a:solidFill>
              </a:rPr>
              <a:t>răului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mișcare</a:t>
            </a:r>
            <a:r>
              <a:rPr lang="en-US" sz="2800" dirty="0">
                <a:solidFill>
                  <a:schemeClr val="tx1"/>
                </a:solidFill>
              </a:rPr>
              <a:t> pot fi </a:t>
            </a:r>
            <a:r>
              <a:rPr lang="en-US" sz="2800" dirty="0" err="1">
                <a:solidFill>
                  <a:schemeClr val="tx1"/>
                </a:solidFill>
              </a:rPr>
              <a:t>produse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fără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mișcarea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efectivă</a:t>
            </a:r>
            <a:r>
              <a:rPr lang="en-US" sz="2800" dirty="0">
                <a:solidFill>
                  <a:schemeClr val="tx1"/>
                </a:solidFill>
              </a:rPr>
              <a:t> a </a:t>
            </a:r>
            <a:r>
              <a:rPr lang="en-US" sz="2800" dirty="0" err="1">
                <a:solidFill>
                  <a:schemeClr val="tx1"/>
                </a:solidFill>
              </a:rPr>
              <a:t>subiectului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11500" y="332656"/>
            <a:ext cx="912442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400" b="1" cap="all" spc="0" dirty="0" err="1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op</a:t>
            </a:r>
            <a:r>
              <a:rPr lang="en-US" sz="5400" b="1" cap="all" spc="0" dirty="0" err="1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tokine</a:t>
            </a:r>
            <a:r>
              <a:rPr lang="en-US" sz="5400" b="1" cap="all" spc="0" dirty="0" err="1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tic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response</a:t>
            </a:r>
            <a:endParaRPr lang="ar-EG" sz="5400" b="1" cap="all" spc="0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966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828799"/>
            <a:ext cx="10585176" cy="4572001"/>
          </a:xfrm>
        </p:spPr>
        <p:txBody>
          <a:bodyPr>
            <a:normAutofit/>
          </a:bodyPr>
          <a:lstStyle/>
          <a:p>
            <a:pPr algn="just" rtl="0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procesul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menținere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fixe a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privirii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asupra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ținte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urmă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atunci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privirea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îndreptată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lateral,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mișcarea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inițială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plasarea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țintei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fovea sunt o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proprietate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sistemului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sacadic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menținerea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privirii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perioadă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prelungită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implică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sistemul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fixare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vizuală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împreună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denumite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sistemul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sacadic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privirea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excentrică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6268" y="345430"/>
            <a:ext cx="927946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400" b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visual</a:t>
            </a: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fixation </a:t>
            </a:r>
            <a:r>
              <a:rPr lang="en-US" sz="5400" b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syst</a:t>
            </a: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em</a:t>
            </a:r>
            <a:endParaRPr lang="ar-EG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071" y="2354104"/>
            <a:ext cx="10270529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Postural</a:t>
            </a:r>
            <a:r>
              <a:rPr lang="en-US" sz="6000" b="1" cap="all" spc="0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control </a:t>
            </a:r>
            <a:r>
              <a:rPr lang="en-US" sz="6000" b="1" cap="all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system</a:t>
            </a:r>
            <a:endParaRPr lang="ar-EG" sz="6000" b="1" cap="all" spc="0" dirty="0">
              <a:ln w="0">
                <a:solidFill>
                  <a:schemeClr val="tx1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556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physiology of the vestibular system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physiology of the vestibular system</Template>
  <TotalTime>9109</TotalTime>
  <Words>2256</Words>
  <Application>Microsoft Office PowerPoint</Application>
  <PresentationFormat>Widescreen</PresentationFormat>
  <Paragraphs>152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Arial Narrow</vt:lpstr>
      <vt:lpstr>Franklin Gothic Medium</vt:lpstr>
      <vt:lpstr>physiology of the vestibular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Or,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Vestibular visual and somatosensory system contributions to the functional stretch reflex</vt:lpstr>
      <vt:lpstr>PowerPoint Presentation</vt:lpstr>
      <vt:lpstr>Hip Strategy/ pentru șold</vt:lpstr>
      <vt:lpstr>PowerPoint Presentation</vt:lpstr>
      <vt:lpstr>PowerPoint Presentation</vt:lpstr>
      <vt:lpstr>PowerPoint Presentation</vt:lpstr>
      <vt:lpstr>PowerPoint Presentation</vt:lpstr>
      <vt:lpstr>What adjusts the VOR? </vt:lpstr>
      <vt:lpstr>What teaches the cerebellum? </vt:lpstr>
      <vt:lpstr>What teaches the cerebellum?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 of the vestibular system</dc:title>
  <dc:creator>user</dc:creator>
  <cp:lastModifiedBy>buzdugan artur</cp:lastModifiedBy>
  <cp:revision>501</cp:revision>
  <dcterms:created xsi:type="dcterms:W3CDTF">2018-01-03T09:23:23Z</dcterms:created>
  <dcterms:modified xsi:type="dcterms:W3CDTF">2025-11-23T12:38:22Z</dcterms:modified>
</cp:coreProperties>
</file>