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57" r:id="rId3"/>
    <p:sldId id="265" r:id="rId4"/>
    <p:sldId id="266" r:id="rId5"/>
    <p:sldId id="270" r:id="rId6"/>
    <p:sldId id="271"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0" autoAdjust="0"/>
    <p:restoredTop sz="95253" autoAdjust="0"/>
  </p:normalViewPr>
  <p:slideViewPr>
    <p:cSldViewPr snapToGrid="0">
      <p:cViewPr varScale="1">
        <p:scale>
          <a:sx n="106" d="100"/>
          <a:sy n="106" d="100"/>
        </p:scale>
        <p:origin x="10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1/27/2026</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16</a:t>
            </a:fld>
            <a:endParaRPr lang="en-US"/>
          </a:p>
        </p:txBody>
      </p:sp>
    </p:spTree>
    <p:extLst>
      <p:ext uri="{BB962C8B-B14F-4D97-AF65-F5344CB8AC3E}">
        <p14:creationId xmlns:p14="http://schemas.microsoft.com/office/powerpoint/2010/main" val="496110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1/27/2026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a:latin typeface="Times New Roman" panose="02020603050405020304" pitchFamily="18" charset="0"/>
                <a:cs typeface="Times New Roman" panose="02020603050405020304" pitchFamily="18" charset="0"/>
              </a:rPr>
              <a:t>Arhitectura Calculatoarelor </a:t>
            </a:r>
            <a:br>
              <a:rPr lang="x-none" sz="5400" b="1"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x-none" sz="3200" dirty="0">
                <a:latin typeface="Times New Roman" panose="02020603050405020304" pitchFamily="18" charset="0"/>
                <a:cs typeface="Times New Roman" panose="02020603050405020304" pitchFamily="18" charset="0"/>
              </a:rPr>
              <a:t>.</a:t>
            </a:r>
            <a:r>
              <a:rPr lang="en-GB" sz="3200" dirty="0">
                <a:latin typeface="Times New Roman" panose="02020603050405020304" pitchFamily="18" charset="0"/>
                <a:cs typeface="Times New Roman" panose="02020603050405020304" pitchFamily="18" charset="0"/>
              </a:rPr>
              <a:t>1</a:t>
            </a:r>
            <a:r>
              <a:rPr lang="x-none" sz="3200" dirty="0">
                <a:latin typeface="Times New Roman" panose="02020603050405020304" pitchFamily="18" charset="0"/>
                <a:cs typeface="Times New Roman" panose="02020603050405020304" pitchFamily="18" charset="0"/>
              </a:rPr>
              <a:t> –</a:t>
            </a:r>
            <a:r>
              <a:rPr lang="x-none" sz="4000" b="1" dirty="0">
                <a:latin typeface="Times New Roman" panose="02020603050405020304" pitchFamily="18" charset="0"/>
                <a:ea typeface="+mn-ea"/>
                <a:cs typeface="Times New Roman" panose="02020603050405020304" pitchFamily="18" charset="0"/>
              </a:rPr>
              <a:t>P</a:t>
            </a:r>
            <a:r>
              <a:rPr lang="en-US" sz="4000" b="1" dirty="0" err="1">
                <a:latin typeface="Times New Roman" panose="02020603050405020304" pitchFamily="18" charset="0"/>
                <a:ea typeface="+mn-ea"/>
                <a:cs typeface="Times New Roman" panose="02020603050405020304" pitchFamily="18" charset="0"/>
              </a:rPr>
              <a:t>rocesorul</a:t>
            </a:r>
            <a:r>
              <a:rPr lang="en-US" dirty="0"/>
              <a:t> </a:t>
            </a:r>
            <a:br>
              <a:rPr lang="en-US" dirty="0"/>
            </a:br>
            <a:br>
              <a:rPr lang="en-US" dirty="0"/>
            </a:br>
            <a:br>
              <a:rPr lang="en-US" sz="3200" dirty="0">
                <a:latin typeface="Times New Roman" panose="02020603050405020304" pitchFamily="18" charset="0"/>
                <a:cs typeface="Times New Roman" panose="02020603050405020304" pitchFamily="18" charset="0"/>
              </a:rPr>
            </a:br>
            <a:r>
              <a:rPr lang="ro-RO"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a:t>Conf. Univ. Dr. Crețu Vasilii</a:t>
            </a:r>
            <a:endParaRPr lang="en-US" dirty="0"/>
          </a:p>
        </p:txBody>
      </p:sp>
      <p:sp>
        <p:nvSpPr>
          <p:cNvPr id="2" name="TextBox 1"/>
          <p:cNvSpPr txBox="1"/>
          <p:nvPr/>
        </p:nvSpPr>
        <p:spPr>
          <a:xfrm>
            <a:off x="366662" y="3302529"/>
            <a:ext cx="10429592" cy="646331"/>
          </a:xfrm>
          <a:prstGeom prst="rect">
            <a:avLst/>
          </a:prstGeom>
          <a:noFill/>
        </p:spPr>
        <p:txBody>
          <a:bodyPr wrap="square" rtlCol="0">
            <a:spAutoFit/>
          </a:bodyPr>
          <a:lstStyle/>
          <a:p>
            <a:r>
              <a:rPr lang="x-none" b="1" dirty="0"/>
              <a:t>Scopul Lecției: </a:t>
            </a:r>
            <a:r>
              <a:rPr lang="en-US" b="1" dirty="0"/>
              <a:t>De a face </a:t>
            </a:r>
            <a:r>
              <a:rPr lang="en-US" b="1" dirty="0" err="1"/>
              <a:t>cunoștință</a:t>
            </a:r>
            <a:r>
              <a:rPr lang="en-US" b="1" dirty="0"/>
              <a:t> cu</a:t>
            </a:r>
            <a:r>
              <a:rPr lang="x-none" b="1" dirty="0"/>
              <a:t> istoricul dezvoltării microprocesoarelor. Caracteristicile lor de bază și Schema generală a microprocesorului i8086 </a:t>
            </a:r>
            <a:endParaRPr lang="en-US" dirty="0"/>
          </a:p>
        </p:txBody>
      </p:sp>
      <p:sp>
        <p:nvSpPr>
          <p:cNvPr id="6" name="TextBox 5"/>
          <p:cNvSpPr txBox="1"/>
          <p:nvPr/>
        </p:nvSpPr>
        <p:spPr>
          <a:xfrm>
            <a:off x="0" y="1764713"/>
            <a:ext cx="12192000" cy="1200329"/>
          </a:xfrm>
          <a:prstGeom prst="rect">
            <a:avLst/>
          </a:prstGeom>
          <a:noFill/>
        </p:spPr>
        <p:txBody>
          <a:bodyPr wrap="square" rtlCol="0">
            <a:spAutoFit/>
          </a:bodyPr>
          <a:lstStyle/>
          <a:p>
            <a:pPr lvl="0"/>
            <a:r>
              <a:rPr lang="en-US" b="1" dirty="0" err="1"/>
              <a:t>Cipul</a:t>
            </a:r>
            <a:r>
              <a:rPr lang="en-US" b="1" dirty="0"/>
              <a:t> </a:t>
            </a:r>
            <a:r>
              <a:rPr lang="en-US" b="1" dirty="0" err="1"/>
              <a:t>microprocesorului</a:t>
            </a:r>
            <a:r>
              <a:rPr lang="ro-RO" b="1" dirty="0"/>
              <a:t>. </a:t>
            </a:r>
            <a:r>
              <a:rPr lang="en-US" b="1" dirty="0" err="1"/>
              <a:t>Unităţi</a:t>
            </a:r>
            <a:r>
              <a:rPr lang="en-US" b="1" dirty="0"/>
              <a:t> </a:t>
            </a:r>
            <a:r>
              <a:rPr lang="en-US" b="1" dirty="0" err="1"/>
              <a:t>funcţionale</a:t>
            </a:r>
            <a:r>
              <a:rPr lang="ro-RO" b="1" dirty="0"/>
              <a:t>. </a:t>
            </a:r>
            <a:r>
              <a:rPr lang="en-US" b="1" dirty="0" err="1"/>
              <a:t>Unitatea</a:t>
            </a:r>
            <a:r>
              <a:rPr lang="en-US" b="1" dirty="0"/>
              <a:t> </a:t>
            </a:r>
            <a:r>
              <a:rPr lang="en-US" b="1" dirty="0" err="1"/>
              <a:t>centrală</a:t>
            </a:r>
            <a:r>
              <a:rPr lang="en-US" b="1" dirty="0"/>
              <a:t> de </a:t>
            </a:r>
            <a:r>
              <a:rPr lang="en-US" b="1" dirty="0" err="1"/>
              <a:t>prelucrare</a:t>
            </a:r>
            <a:r>
              <a:rPr lang="x-none" b="1" dirty="0"/>
              <a:t>. </a:t>
            </a:r>
            <a:r>
              <a:rPr lang="en-US" b="1" dirty="0" err="1"/>
              <a:t>Caracteristicile</a:t>
            </a:r>
            <a:r>
              <a:rPr lang="en-US" b="1" dirty="0"/>
              <a:t> </a:t>
            </a:r>
            <a:r>
              <a:rPr lang="en-US" b="1" dirty="0" err="1"/>
              <a:t>microprocesorului</a:t>
            </a:r>
            <a:r>
              <a:rPr lang="x-none" b="1" dirty="0"/>
              <a:t>. </a:t>
            </a:r>
            <a:r>
              <a:rPr lang="en-US" b="1" dirty="0"/>
              <a:t>INTEL 8086</a:t>
            </a:r>
            <a:r>
              <a:rPr lang="x-none" b="1" dirty="0"/>
              <a:t>. </a:t>
            </a:r>
            <a:r>
              <a:rPr lang="en-US" b="1" dirty="0"/>
              <a:t>ARHITECTURA ŞI FUNCŢIONAREA UCP</a:t>
            </a:r>
            <a:r>
              <a:rPr lang="x-none" b="1" dirty="0"/>
              <a:t>. </a:t>
            </a:r>
            <a:r>
              <a:rPr lang="en-US" b="1" dirty="0" err="1"/>
              <a:t>Descrierea</a:t>
            </a:r>
            <a:r>
              <a:rPr lang="en-US" b="1" dirty="0"/>
              <a:t> </a:t>
            </a:r>
            <a:r>
              <a:rPr lang="en-US" b="1" dirty="0" err="1"/>
              <a:t>unităţilor</a:t>
            </a:r>
            <a:r>
              <a:rPr lang="en-US" b="1" dirty="0"/>
              <a:t> </a:t>
            </a:r>
            <a:r>
              <a:rPr lang="en-US" b="1" dirty="0" err="1"/>
              <a:t>funcţionale</a:t>
            </a:r>
            <a:r>
              <a:rPr lang="x-none" b="1" dirty="0"/>
              <a:t>. </a:t>
            </a:r>
            <a:r>
              <a:rPr lang="en-US" b="1" dirty="0" err="1"/>
              <a:t>Caracteristici</a:t>
            </a:r>
            <a:r>
              <a:rPr lang="en-US" b="1" dirty="0"/>
              <a:t> </a:t>
            </a:r>
            <a:r>
              <a:rPr lang="en-US" b="1" dirty="0" err="1"/>
              <a:t>arhitecturale</a:t>
            </a:r>
            <a:r>
              <a:rPr lang="x-none" b="1" dirty="0"/>
              <a:t>. </a:t>
            </a:r>
            <a:r>
              <a:rPr lang="ro-RO" b="1" dirty="0"/>
              <a:t>Schema generală a unui microprocesor 8086 Modelul programatorului de asembler. </a:t>
            </a:r>
            <a:r>
              <a:rPr lang="en-US" b="1" dirty="0" err="1"/>
              <a:t>Ciclul</a:t>
            </a:r>
            <a:r>
              <a:rPr lang="en-US" b="1" dirty="0"/>
              <a:t> </a:t>
            </a:r>
            <a:r>
              <a:rPr lang="en-US" b="1" dirty="0" err="1"/>
              <a:t>instrucţiune</a:t>
            </a:r>
            <a:r>
              <a:rPr lang="x-none" b="1" dirty="0"/>
              <a:t>. </a:t>
            </a:r>
            <a:r>
              <a:rPr lang="ro-RO" b="1" dirty="0"/>
              <a:t>Registrele microprocesorului Adresarea memoriei. Segmentarea memoriei. Formatul instrucţiunii. Moduri de adresare</a:t>
            </a:r>
            <a:endParaRPr lang="en-US" b="1" dirty="0"/>
          </a:p>
        </p:txBody>
      </p:sp>
      <p:sp>
        <p:nvSpPr>
          <p:cNvPr id="3" name="Прямоугольник 2"/>
          <p:cNvSpPr/>
          <p:nvPr/>
        </p:nvSpPr>
        <p:spPr>
          <a:xfrm>
            <a:off x="434564" y="3948335"/>
            <a:ext cx="10234945" cy="2308324"/>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Noțiunea de microprocesor</a:t>
            </a:r>
            <a:endParaRPr lang="ro-RO" b="1" dirty="0"/>
          </a:p>
          <a:p>
            <a:r>
              <a:rPr lang="ro-RO" b="1" i="1" dirty="0"/>
              <a:t>§  Caracteristicile microprocesoarelor</a:t>
            </a:r>
            <a:endParaRPr lang="ro-RO" b="1" dirty="0"/>
          </a:p>
          <a:p>
            <a:r>
              <a:rPr lang="ro-RO" b="1" i="1" dirty="0"/>
              <a:t>§  Arhitectura și funcționarea i8086</a:t>
            </a:r>
          </a:p>
          <a:p>
            <a:r>
              <a:rPr lang="ro-RO" b="1" i="1" dirty="0"/>
              <a:t>§  Modelul programatorului asembler</a:t>
            </a:r>
            <a:endParaRPr lang="ro-RO" b="1" dirty="0"/>
          </a:p>
          <a:p>
            <a:r>
              <a:rPr lang="ro-RO" b="1" i="1" dirty="0"/>
              <a:t>§ Registrele microprocesorului i8086</a:t>
            </a:r>
            <a:endParaRPr lang="ro-RO" b="1" dirty="0"/>
          </a:p>
          <a:p>
            <a:r>
              <a:rPr lang="ro-RO" b="1" i="1" dirty="0"/>
              <a:t>§ Segmentarea memoriei. Formatul instrucţiunii. Moduri de adresare  </a:t>
            </a:r>
            <a:endParaRPr lang="ro-RO" b="1" dirty="0"/>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68850"/>
            <a:ext cx="12192000" cy="6247864"/>
          </a:xfrm>
          <a:prstGeom prst="rect">
            <a:avLst/>
          </a:prstGeom>
        </p:spPr>
        <p:txBody>
          <a:bodyPr wrap="square">
            <a:spAutoFit/>
          </a:bodyPr>
          <a:lstStyle/>
          <a:p>
            <a:pPr lvl="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Schema generală a unui microprocesor 8086 Modelul programatorului de asembler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Microprocesorul 8086 are două componente: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bus-urile(UI)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Structura acestui microprocesor este de tip pipeline, adică este o structură în bandă de asamblare cu două segmente: UE şi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decodifică instrucţiunile numerice, elaborează comenzi interne pentru efectuarea calculelor şi comenzi externe către cea de-a doua unitate. UE conţine 8 locaţii de memorie internă numite registre de uz general.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 calculează adresele de memorie şi de intrare/ieşire, transferă datele între UE şi memorie, între UE şi I/O şi transferă către UE codurile numerice ale instrucţiunilor citite în memorie.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Cele două segmente efectuează autonom secvenţe de operaţii proprii, transferându-şi în acelaşi timp informaţii. Secvenţele de operaţii efectuate de cele două unităţi ale microprocesorului pentru a executa instrucţiunile se numesc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instrucţiune,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UE şi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maşină de bus,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a)Structura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are componentele: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aritmetică-logică (UAL), în engleză Arithmetic-Logic Unity (ALU), care execută operaţii aritmetice şi logice, deplasări  şi rotaţii.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temporare (RT), care preiau operanzii de pe bus-ul intern şi îi oferă unităţii UAL. Împreună cu UAL formează un automat.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de flaguri, F, care conţine indicatorii de stare ALU ai ultimei operaţii; registrul este actualizat de către ALU.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de comandă, care decodifică codul instrucţiunii curente, preluată din coada de aşteptare Q, execută operaţia şi elaborează comenzi externe pentru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este complet separată de exterior, toate sarcinile privind transferul cu exteriorul revenind UI-ului.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41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152446" y="-1"/>
            <a:ext cx="5967697" cy="6864645"/>
          </a:xfrm>
          <a:prstGeom prst="rect">
            <a:avLst/>
          </a:prstGeom>
          <a:noFill/>
          <a:ln>
            <a:noFill/>
          </a:ln>
        </p:spPr>
      </p:pic>
      <p:sp>
        <p:nvSpPr>
          <p:cNvPr id="5" name="Прямоугольник 4"/>
          <p:cNvSpPr/>
          <p:nvPr/>
        </p:nvSpPr>
        <p:spPr>
          <a:xfrm>
            <a:off x="6120143" y="62167"/>
            <a:ext cx="5993394" cy="6186309"/>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b)Structura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  conţine componentele date în continuare.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1)Blocul de interfaţă între bus-uri, care face transferurile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Are următoarele cicluri: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scriere memorie sau I/E (UC→MEM ,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citire memorie  sau   I/E (UC←MEM ,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2)Coada de aşteptare a codurilor de instrucţiuni (Q), care: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încărcată  de către UI cu coduri de instrucţiune, numai  în momentele de timp când UE nu are transferuri de 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inactivă dacă este plină sau se cer transferuri pe bus;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ştearsă complet dacă instrucţiunea este de salt.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endPar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9017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3)Blocul de calcul al adreselor fizice, care include: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segment ce conţin componenta segment a adresei locaţiei de memorie accesată;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indicator al instrucţiunii curente (IP) cu componenta offset a adresei instrucţiunii curente;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r>
              <a:rPr lang="ro-RO" dirty="0">
                <a:solidFill>
                  <a:srgbClr val="000000"/>
                </a:solidFill>
                <a:latin typeface="Times New Roman" panose="02020603050405020304" pitchFamily="18" charset="0"/>
                <a:ea typeface="Times New Roman" panose="02020603050405020304" pitchFamily="18" charset="0"/>
              </a:rPr>
              <a:t>-unitate de deplasare-adunare pentru calculul adresei fizice din componentele segment şi offset </a:t>
            </a:r>
            <a:endParaRPr lang="en-US" dirty="0"/>
          </a:p>
        </p:txBody>
      </p:sp>
    </p:spTree>
    <p:extLst>
      <p:ext uri="{BB962C8B-B14F-4D97-AF65-F5344CB8AC3E}">
        <p14:creationId xmlns:p14="http://schemas.microsoft.com/office/powerpoint/2010/main" val="2168615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427" y="0"/>
            <a:ext cx="11950575" cy="5447645"/>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Ciclul</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instruc</a:t>
            </a:r>
            <a:r>
              <a:rPr lang="en-US" sz="2400" dirty="0" err="1">
                <a:solidFill>
                  <a:srgbClr val="000000"/>
                </a:solidFill>
                <a:latin typeface="Times New Roman" panose="02020603050405020304" pitchFamily="18" charset="0"/>
                <a:cs typeface="Times New Roman" panose="02020603050405020304" pitchFamily="18" charset="0"/>
              </a:rPr>
              <a:t>ţ</a:t>
            </a:r>
            <a:r>
              <a:rPr lang="en-US" sz="2400" b="1" dirty="0" err="1">
                <a:solidFill>
                  <a:srgbClr val="000000"/>
                </a:solidFill>
                <a:latin typeface="Times New Roman" panose="02020603050405020304" pitchFamily="18" charset="0"/>
                <a:cs typeface="Times New Roman" panose="02020603050405020304" pitchFamily="18" charset="0"/>
              </a:rPr>
              <a:t>iune</a:t>
            </a:r>
            <a:br>
              <a:rPr lang="en-US" sz="24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Executia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instructiunilor</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realizeaza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secventa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pasi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numita</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ciclu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ciclu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compus</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masina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esential</a:t>
            </a:r>
            <a:r>
              <a:rPr lang="en-US" dirty="0">
                <a:solidFill>
                  <a:srgbClr val="000000"/>
                </a:solidFill>
                <a:latin typeface="Times New Roman" panose="02020603050405020304" pitchFamily="18" charset="0"/>
                <a:cs typeface="Times New Roman" panose="02020603050405020304" pitchFamily="18" charset="0"/>
              </a:rPr>
              <a:t> in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functionarea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oricarei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extrage-decodifica-executa</a:t>
            </a:r>
            <a:r>
              <a:rPr lang="en-US" dirty="0">
                <a:solidFill>
                  <a:srgbClr val="000000"/>
                </a:solidFill>
                <a:latin typeface="Times New Roman" panose="02020603050405020304" pitchFamily="18" charset="0"/>
                <a:cs typeface="Times New Roman" panose="02020603050405020304" pitchFamily="18" charset="0"/>
              </a:rPr>
              <a:t> (fetch-</a:t>
            </a:r>
            <a:r>
              <a:rPr lang="en-US" dirty="0" err="1">
                <a:solidFill>
                  <a:srgbClr val="000000"/>
                </a:solidFill>
                <a:latin typeface="Times New Roman" panose="02020603050405020304" pitchFamily="18" charset="0"/>
                <a:cs typeface="Times New Roman" panose="02020603050405020304" pitchFamily="18" charset="0"/>
              </a:rPr>
              <a:t>decodeexecute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Secventa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pasi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1. Se </a:t>
            </a:r>
            <a:r>
              <a:rPr lang="en-US" dirty="0" err="1">
                <a:solidFill>
                  <a:srgbClr val="000000"/>
                </a:solidFill>
                <a:latin typeface="Times New Roman" panose="02020603050405020304" pitchFamily="18" charset="0"/>
                <a:cs typeface="Times New Roman" panose="02020603050405020304" pitchFamily="18" charset="0"/>
              </a:rPr>
              <a:t>transfera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indicata</a:t>
            </a:r>
            <a:r>
              <a:rPr lang="en-US" dirty="0">
                <a:solidFill>
                  <a:srgbClr val="000000"/>
                </a:solidFill>
                <a:latin typeface="Times New Roman" panose="02020603050405020304" pitchFamily="18" charset="0"/>
                <a:cs typeface="Times New Roman" panose="02020603050405020304" pitchFamily="18" charset="0"/>
              </a:rPr>
              <a:t> de PC) in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2. Se </a:t>
            </a:r>
            <a:r>
              <a:rPr lang="en-US" dirty="0" err="1">
                <a:solidFill>
                  <a:srgbClr val="000000"/>
                </a:solidFill>
                <a:latin typeface="Times New Roman" panose="02020603050405020304" pitchFamily="18" charset="0"/>
                <a:cs typeface="Times New Roman" panose="02020603050405020304" pitchFamily="18" charset="0"/>
              </a:rPr>
              <a:t>schimba</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3. Se </a:t>
            </a:r>
            <a:r>
              <a:rPr lang="en-US" dirty="0" err="1">
                <a:solidFill>
                  <a:srgbClr val="000000"/>
                </a:solidFill>
                <a:latin typeface="Times New Roman" panose="02020603050405020304" pitchFamily="18" charset="0"/>
                <a:cs typeface="Times New Roman" panose="02020603050405020304" pitchFamily="18" charset="0"/>
              </a:rPr>
              <a:t>determina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extrase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4. </a:t>
            </a:r>
            <a:r>
              <a:rPr lang="en-US" dirty="0" err="1">
                <a:solidFill>
                  <a:srgbClr val="000000"/>
                </a:solidFill>
                <a:latin typeface="Times New Roman" panose="02020603050405020304" pitchFamily="18" charset="0"/>
                <a:cs typeface="Times New Roman" panose="02020603050405020304" pitchFamily="18" charset="0"/>
              </a:rPr>
              <a:t>Daca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foloseste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gaseste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5. Se </a:t>
            </a:r>
            <a:r>
              <a:rPr lang="en-US" dirty="0" err="1">
                <a:solidFill>
                  <a:srgbClr val="000000"/>
                </a:solidFill>
                <a:latin typeface="Times New Roman" panose="02020603050405020304" pitchFamily="18" charset="0"/>
                <a:cs typeface="Times New Roman" panose="02020603050405020304" pitchFamily="18" charset="0"/>
              </a:rPr>
              <a:t>executa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interpretare</a:t>
            </a:r>
            <a:r>
              <a:rPr lang="en-US" dirty="0">
                <a:solidFill>
                  <a:srgbClr val="000000"/>
                </a:solidFill>
                <a:latin typeface="Times New Roman" panose="02020603050405020304" pitchFamily="18" charset="0"/>
                <a:cs typeface="Times New Roman" panose="02020603050405020304" pitchFamily="18" charset="0"/>
              </a:rPr>
              <a:t> - microprogram – care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rapide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de control in care se </a:t>
            </a:r>
            <a:r>
              <a:rPr lang="en-US" dirty="0" err="1">
                <a:solidFill>
                  <a:srgbClr val="000000"/>
                </a:solidFill>
                <a:latin typeface="Times New Roman" panose="02020603050405020304" pitchFamily="18" charset="0"/>
                <a:cs typeface="Times New Roman" panose="02020603050405020304" pitchFamily="18" charset="0"/>
              </a:rPr>
              <a:t>stocheaza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direct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hardware (</a:t>
            </a:r>
            <a:r>
              <a:rPr lang="en-US" dirty="0" err="1">
                <a:solidFill>
                  <a:srgbClr val="000000"/>
                </a:solidFill>
                <a:latin typeface="Times New Roman" panose="02020603050405020304" pitchFamily="18" charset="0"/>
                <a:cs typeface="Times New Roman" panose="02020603050405020304" pitchFamily="18" charset="0"/>
              </a:rPr>
              <a:t>cablat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6. Se </a:t>
            </a:r>
            <a:r>
              <a:rPr lang="en-US" dirty="0" err="1">
                <a:solidFill>
                  <a:srgbClr val="000000"/>
                </a:solidFill>
                <a:latin typeface="Times New Roman" panose="02020603050405020304" pitchFamily="18" charset="0"/>
                <a:cs typeface="Times New Roman" panose="02020603050405020304" pitchFamily="18" charset="0"/>
              </a:rPr>
              <a:t>reia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pasul</a:t>
            </a:r>
            <a:r>
              <a:rPr lang="en-US" dirty="0">
                <a:solidFill>
                  <a:srgbClr val="000000"/>
                </a:solidFill>
                <a:latin typeface="Times New Roman" panose="02020603050405020304" pitchFamily="18" charset="0"/>
                <a:cs typeface="Times New Roman" panose="02020603050405020304" pitchFamily="18" charset="0"/>
              </a:rPr>
              <a:t> 1.</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masina</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citire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scriere</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memorie</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calcul</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98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10519" cy="6524863"/>
          </a:xfrm>
          <a:prstGeom prst="rect">
            <a:avLst/>
          </a:prstGeom>
        </p:spPr>
        <p:txBody>
          <a:bodyPr wrap="square">
            <a:spAutoFit/>
          </a:bodyPr>
          <a:lstStyle/>
          <a:p>
            <a:pPr lvl="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microprocesorului 8086 au o capacitate de 16 biţi şi pot fi clasificate în patru grupe, în funcţie de rolul pe care îl au în execuţia instrucţiunilor.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generale.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indicator al adresei instrucţiunii curente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de flaguri,F, şi registrul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generale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generale se impart în două seturi de registre: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de date: Ax,Bx,Cx,Dx.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de adresare: SP, BP, SI, DI.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a)Registre de 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patru registre de date de 16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Ax-acumulator;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Bx-baza în adresarea datelor;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Cx-contor;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Fiecare din aceste registre pot fi împărţite în două registre de 8 biţi: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4276130098"/>
              </p:ext>
            </p:extLst>
          </p:nvPr>
        </p:nvGraphicFramePr>
        <p:xfrm>
          <a:off x="9116840" y="1438782"/>
          <a:ext cx="2587759" cy="1874785"/>
        </p:xfrm>
        <a:graphic>
          <a:graphicData uri="http://schemas.openxmlformats.org/drawingml/2006/table">
            <a:tbl>
              <a:tblPr>
                <a:tableStyleId>{5C22544A-7EE6-4342-B048-85BDC9FD1C3A}</a:tableStyleId>
              </a:tblPr>
              <a:tblGrid>
                <a:gridCol w="862924">
                  <a:extLst>
                    <a:ext uri="{9D8B030D-6E8A-4147-A177-3AD203B41FA5}">
                      <a16:colId xmlns:a16="http://schemas.microsoft.com/office/drawing/2014/main" val="3438266465"/>
                    </a:ext>
                  </a:extLst>
                </a:gridCol>
                <a:gridCol w="861911">
                  <a:extLst>
                    <a:ext uri="{9D8B030D-6E8A-4147-A177-3AD203B41FA5}">
                      <a16:colId xmlns:a16="http://schemas.microsoft.com/office/drawing/2014/main" val="3208188692"/>
                    </a:ext>
                  </a:extLst>
                </a:gridCol>
                <a:gridCol w="862924">
                  <a:extLst>
                    <a:ext uri="{9D8B030D-6E8A-4147-A177-3AD203B41FA5}">
                      <a16:colId xmlns:a16="http://schemas.microsoft.com/office/drawing/2014/main" val="3592038127"/>
                    </a:ext>
                  </a:extLst>
                </a:gridCol>
              </a:tblGrid>
              <a:tr h="374957">
                <a:tc>
                  <a:txBody>
                    <a:bodyPr/>
                    <a:lstStyle/>
                    <a:p>
                      <a:pPr algn="just">
                        <a:lnSpc>
                          <a:spcPct val="107000"/>
                        </a:lnSpc>
                        <a:spcAft>
                          <a:spcPts val="0"/>
                        </a:spcAft>
                      </a:pPr>
                      <a:r>
                        <a:rPr lang="ro-RO" sz="1200">
                          <a:effectLst/>
                        </a:rPr>
                        <a:t>16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92752260"/>
                  </a:ext>
                </a:extLst>
              </a:tr>
              <a:tr h="374957">
                <a:tc>
                  <a:txBody>
                    <a:bodyPr/>
                    <a:lstStyle/>
                    <a:p>
                      <a:pPr algn="just">
                        <a:lnSpc>
                          <a:spcPct val="107000"/>
                        </a:lnSpc>
                        <a:spcAft>
                          <a:spcPts val="0"/>
                        </a:spcAft>
                      </a:pPr>
                      <a:r>
                        <a:rPr lang="ro-RO" sz="1200">
                          <a:effectLst/>
                        </a:rPr>
                        <a:t>Ax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7214005"/>
                  </a:ext>
                </a:extLst>
              </a:tr>
              <a:tr h="374957">
                <a:tc>
                  <a:txBody>
                    <a:bodyPr/>
                    <a:lstStyle/>
                    <a:p>
                      <a:pPr algn="just">
                        <a:lnSpc>
                          <a:spcPct val="107000"/>
                        </a:lnSpc>
                        <a:spcAft>
                          <a:spcPts val="0"/>
                        </a:spcAft>
                      </a:pPr>
                      <a:r>
                        <a:rPr lang="ro-RO" sz="1200">
                          <a:effectLst/>
                        </a:rPr>
                        <a:t>Bx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0501133"/>
                  </a:ext>
                </a:extLst>
              </a:tr>
              <a:tr h="374957">
                <a:tc>
                  <a:txBody>
                    <a:bodyPr/>
                    <a:lstStyle/>
                    <a:p>
                      <a:pPr algn="just">
                        <a:lnSpc>
                          <a:spcPct val="107000"/>
                        </a:lnSpc>
                        <a:spcAft>
                          <a:spcPts val="0"/>
                        </a:spcAft>
                      </a:pPr>
                      <a:r>
                        <a:rPr lang="ro-RO" sz="1200">
                          <a:effectLst/>
                        </a:rPr>
                        <a:t>Cx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39051143"/>
                  </a:ext>
                </a:extLst>
              </a:tr>
              <a:tr h="374957">
                <a:tc>
                  <a:txBody>
                    <a:bodyPr/>
                    <a:lstStyle/>
                    <a:p>
                      <a:pPr algn="just">
                        <a:lnSpc>
                          <a:spcPct val="107000"/>
                        </a:lnSpc>
                        <a:spcAft>
                          <a:spcPts val="0"/>
                        </a:spcAft>
                      </a:pPr>
                      <a:r>
                        <a:rPr lang="ro-RO" sz="1200">
                          <a:effectLst/>
                        </a:rPr>
                        <a:t>Dx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DH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dirty="0">
                          <a:effectLst/>
                        </a:rPr>
                        <a:t>DL</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9598316"/>
                  </a:ext>
                </a:extLst>
              </a:tr>
            </a:tbl>
          </a:graphicData>
        </a:graphic>
      </p:graphicFrame>
    </p:spTree>
    <p:extLst>
      <p:ext uri="{BB962C8B-B14F-4D97-AF65-F5344CB8AC3E}">
        <p14:creationId xmlns:p14="http://schemas.microsoft.com/office/powerpoint/2010/main" val="3538028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64429"/>
            <a:ext cx="12192000" cy="6463308"/>
          </a:xfrm>
          <a:prstGeom prst="rect">
            <a:avLst/>
          </a:prstGeom>
        </p:spPr>
        <p:txBody>
          <a:bodyPr wrap="square">
            <a:spAutoFit/>
          </a:bodyPr>
          <a:lstStyle/>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date sunt utilizate în majoritatea instrucţiunilor aritmetice şi logice. Majoritatea instrucţiunilor aritmetice utilizează în acelaşi mod toate registrele. Există şi instrucţiuni aritmetice pentru care anumite registre generale au  întrebuinţări speciale. De exemplu:</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 - operaţii de intrare/ieşire pe 16 biţi, înmulţiri şi împărţiri pe 16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 - operaţii de intrare/ieşire pe 8 biţi, translaţii, aritmetice BCD, înmulţiri şi împărţiri pe 8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AH – înmulţiri şi împărţiri pe 8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 – operaţii cu memoria, adresare indirectă, translaţii;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 – operaţii cu şiruri, bucle program;</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CL – operaţii de deplasare sau rotaţie cu mai mult de o poziţie;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 – operaţii de intrare/ieşire, adresare indirectă, înmulţiri şi împărţiri pe 16 biţi.</a:t>
            </a: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just">
              <a:spcAft>
                <a:spcPts val="0"/>
              </a:spcAft>
            </a:pPr>
            <a:r>
              <a:rPr lang="ro-RO"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b)Registre de adresare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Sunt de două tipuri: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1)Registre indicatoare de adresă în stivă (pointer):</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 (Stack Pointer), care conţine adresa curentă a vârfului stivei;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-BP (Base Pointer), care conţine adresa bază pentru adresarea indirectă a stivei.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2)Registre indicatoare de adrese pentru şiruri (index):</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 (Destination Index)–conţine adresa curentă pentru şirul  destinaţie;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-SI (Source Index)–conţine adresa curentă pentru şirul  sursei.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adresare pot fi utilizate şi pentru anumite instrucţiuni aritmetico-logice.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pointer conţin componente offset ale adreselor de stivă (adresele relative în segmentul de stivă curent) .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BP poate fi utilizat şi pentru adresarea în cadrul altor segmente.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index conţin componente offset ale adreselor variabilelor (adrese relative în segmentul de date curent). Ele sunt utilizate ca registre de adresare şi instrucţiunile de transfer sau prelucrări de şiruri de caractere. În acest ultim caz registrul SI conţine adresa relativă curentă a şirului destinaţie în cadrul segmentului de date curent (DS), iar DI conţine adresa relativă curentă a şirului sursă în cadrul segmentului de date suplimentar (ES).</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536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4524315"/>
          </a:xfrm>
          <a:prstGeom prst="rect">
            <a:avLst/>
          </a:prstGeom>
        </p:spPr>
        <p:txBody>
          <a:bodyPr wrap="squar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Spaţiul de memorie pe care poate să-l adreseze un microprocesor 8086 este împărţit în segmente logice de lungime 64KO. Există patru registre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-CS (Cod Segment), care conţine componenta segment a adreselor codului (instrucţiunile programului);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-DS (Data Segment), care conţine componenta segment a adreselor variabilelor (segment date curent);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 (Extra Segment), care conţine componenta segment a adreselor  variabilelor (segment suplimentar);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-SS (Stack Segment), care conţine componenta segment a adreselor datelor din segmentul stivă.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Instrucţiunea care urmează să fie executată se găseşte în segmentul a cărui adresă se află în registrul CS, la adresa relativă conţinută în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registrului DS defineşte segmentul de date curent. Toate referirile la datele din memorie, cu excepţia celor prin registrele BP şiSP sau registrul DI în instrucţiunile pentru şiruri, utilizează în mod implicit segmentul referit de DS.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 ES defineşte segmentul de date suplimentar. Referirile la date în instrucţiunile pentru şiruri utilizează în mod implicit segmentul referit de ES.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registrului SS defineşte segmentul curent al stivei. Toate referirile la datele din memorie prin registrele BP şi SP utilizează în mod implicit segmentul referit de registrul SS.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5999336" y="4251309"/>
            <a:ext cx="5734050" cy="1343025"/>
          </a:xfrm>
          <a:prstGeom prst="rect">
            <a:avLst/>
          </a:prstGeom>
        </p:spPr>
      </p:pic>
    </p:spTree>
    <p:extLst>
      <p:ext uri="{BB962C8B-B14F-4D97-AF65-F5344CB8AC3E}">
        <p14:creationId xmlns:p14="http://schemas.microsoft.com/office/powerpoint/2010/main" val="3953556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0307"/>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Registrele IP şi F</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indicator al adresei curente, IP (Instrucţion pointer), este un registru de 16 biţi care conţine componenta ofset a adresei instrucţiunii în segmentul de cod curent. Programele nu au acces direct la IP, dar există instrucţiuni care îl modifică şi îl încarcă sau îl descarcă prin stivă. Registrul de flaguri F cuprinde biţii indicatori de stare şi control, numiţi şi flaguri. Aceste flaguri sunt utilizate pentru a memora informaţii referitoare la rezultatul unor operaţii aritmetice şi logice (OF, SF, ZF, AF, PF, CF) şi pentru memorarea unor informaţii de control al microprocesorului (TF, DF, IF). Semnificaţiile acestor flaguri sunt date în continuare.</a:t>
            </a:r>
            <a:endParaRPr lang="x-none"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-CF (Carry Flag)  reflectă transportul în exterior al bitului cel mai semnificativ al rezultatului operaţiilor aritmetice. CF=1 înseamnă un transport la operaţia de adunare. CF mai este modificat la operaţiile de rotaţie şi deplasare.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-PF (Parity Plag) este indicator de paritate, el fiind 1 dacă rezultatul are paritate pară; de asemenea acest indicator este utilizat şi de instrucţiunile de aritmetică zecimală.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-AF (Auxiliary Cary Flag) este indicator de transport auxiliar şi este 1 dacă a fost transport de  la jumătatea de octet inferioară la jumătatea de octet superioară; este utilizat la instrucţiunile de aritmetică zecimală;. -ZF (Zero Flag) este indicatorul de zero, având valoarea 1 dacă rezultatul operaţiei a fost zero;</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-SF (Sign Flag), indicatorul de semn, este 1 dacă cel mai semnificativ bit al rezultatului este 1, adică, în reprezentarea numerelor în complement faţă de 2, rezultatul este negativ.</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 (Overflow Flag), indicatorul de depăşire aritmetică, a gamei de valori posibil de reprezentat, este 1 dacă dimensiunea rezultatului depăşeşte capacitatea locaţiei memoriei.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-IF (Interrupt Flag), indicatorul de validare a întreruperilor, este 1 dacă se pot valida întreruperile externe mascabile şi 0 dacă întreruperile externe sunt invalidate. De remarcat că acest flag nu afectează întreruperile interne sau pe cele externe nemascabile.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DF (Direction Flag) este utilizat de instrucţiunile pe şiruri de caractere şi specifică direcţia de parcurgere a 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0 – de la adrese mici spre adrese mari;   1 – de la adrese mari spre adrese mici.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-TF (Trace Flag) este utilizat pentru controlul execuţiei instrucţiunilor în regim pas cu pas în scopul depănării programelor. Dacă este 1, după execuţia fiecărei instrucţiuni se va genera un semnal de întreruperi intern.</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011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7785"/>
            <a:ext cx="12191999" cy="6494085"/>
          </a:xfrm>
          <a:prstGeom prst="rect">
            <a:avLst/>
          </a:prstGeom>
        </p:spPr>
        <p:txBody>
          <a:bodyPr wrap="square">
            <a:spAutoFit/>
          </a:bodyPr>
          <a:lstStyle/>
          <a:p>
            <a:pPr lvl="0">
              <a:spcAft>
                <a:spcPts val="0"/>
              </a:spcAft>
            </a:pP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Adresarea memoriei. Segmentarea memoriei.</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a:spcAft>
                <a:spcPts val="0"/>
              </a:spcAft>
            </a:pP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poate adresa un spaţiu  de memorie din memoria principală (MP) de 1 Moctet. Conform convenţiei INTEL, datele formate din mai mulţi octeţi sunt memorate cu octetul cel mai semnificativ la locaţia de adresă cea mai mare, adică octetul cel mai puţin semnificativ este memorat la adresa cea mai mică.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vede memoria principală organizată ca un grup de segmente. Un segment este un bloc de memorie de dimensiune 64 Kocteţi. Fiecare segment poate fi accesat, în scriere sau în citire, în mod independent.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Procesoarele pot lucra în două moduri: modul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real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şi modul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protejat</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real procesoarele adresează memoria principală printr-o adresă fizică directă.</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protejat, procesoarele adresează memoria principală ca pe o memorie virtuală. O adresă virtuală este, de fapt, un nume pentru o locaţie de memorie pe care procesorul o translatează într-o adresă fizică corespunzătoare. O adresă virtuală are două componente: o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adresă de bază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 şi un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deplasament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(ofset). Notaţia consacrată pentru adresa logică este: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 : offset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Trecerea de la  adresa logică la adresa fizică se face astfel:</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 adresă fizică</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Adresă fizică = segment x 10</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offset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Înmulţirea cu zece a unui număr în ….  înseamnă  deplasarea spre stânga cu o poziţie. Exemple: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spcAft>
                <a:spcPts val="0"/>
              </a:spcAft>
              <a:buFont typeface="+mj-lt"/>
              <a:buAutoNum type="arabicParenR"/>
              <a:tabLst>
                <a:tab pos="1136015" algn="l"/>
              </a:tabLs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ABC4 : EFB8</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11360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fizică = ABC40  +  EFB8 = BACF8</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spcAft>
                <a:spcPts val="0"/>
              </a:spcAft>
              <a:buFont typeface="+mj-lt"/>
              <a:buAutoNum type="arabicParenR"/>
              <a:tabLst>
                <a:tab pos="1136015" algn="l"/>
              </a:tabLs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AB00 : CD00</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11360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fizică =  AB000 + CD00 = B7D00</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Această adresă fizică este calculată în UI în funcţie de modul de adresare.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Structura pe segmente a memoriei face posibilă scrierea unor programe care sunt independente de poziţia lor în memorie, adică sunt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relocabile dinamic.</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Pentru ca un program să fie relocabil trebuie să fie scris astfel încât să nu altereze registrele sale segment şi să nu facă transferuri directe de la o locaţie în afara segmentului de cod. Aceasta permite programului să fie mutat oriunde în memoria disponibilă, atâta timp cât registrele segment sunt actualizate cu noua adresă de bază.</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868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0" y="0"/>
            <a:ext cx="12192000" cy="2616101"/>
          </a:xfrm>
          <a:prstGeom prst="rect">
            <a:avLst/>
          </a:prstGeom>
        </p:spPr>
        <p:txBody>
          <a:bodyPr wrap="square">
            <a:spAutoFit/>
          </a:bodyPr>
          <a:lstStyle/>
          <a:p>
            <a:pPr lvl="0">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Formatul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 codificate în binar, pot ocupa în memorie de la 1 la 6 octeţi. Codul instrucţiunii este format din:</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codul operaţiei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ocupă 1 sau 2 octeţi şi care specifică: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-tipul operaţiei;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-tipul operanzilor (8 sau 16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-sursa operanzilor (internă sau externă);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-destinaţia rezultatelor operaţiilor ALU;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-modul de calcul al EA;</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operanzii de tip imediat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date şi adrese.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2020080596"/>
              </p:ext>
            </p:extLst>
          </p:nvPr>
        </p:nvGraphicFramePr>
        <p:xfrm>
          <a:off x="5146594" y="1934807"/>
          <a:ext cx="7045407" cy="681294"/>
        </p:xfrm>
        <a:graphic>
          <a:graphicData uri="http://schemas.openxmlformats.org/drawingml/2006/table">
            <a:tbl>
              <a:tblPr>
                <a:tableStyleId>{5940675A-B579-460E-94D1-54222C63F5DA}</a:tableStyleId>
              </a:tblPr>
              <a:tblGrid>
                <a:gridCol w="491557">
                  <a:extLst>
                    <a:ext uri="{9D8B030D-6E8A-4147-A177-3AD203B41FA5}">
                      <a16:colId xmlns:a16="http://schemas.microsoft.com/office/drawing/2014/main" val="1813948301"/>
                    </a:ext>
                  </a:extLst>
                </a:gridCol>
                <a:gridCol w="491557">
                  <a:extLst>
                    <a:ext uri="{9D8B030D-6E8A-4147-A177-3AD203B41FA5}">
                      <a16:colId xmlns:a16="http://schemas.microsoft.com/office/drawing/2014/main" val="2844077724"/>
                    </a:ext>
                  </a:extLst>
                </a:gridCol>
                <a:gridCol w="235300">
                  <a:extLst>
                    <a:ext uri="{9D8B030D-6E8A-4147-A177-3AD203B41FA5}">
                      <a16:colId xmlns:a16="http://schemas.microsoft.com/office/drawing/2014/main" val="2683418713"/>
                    </a:ext>
                  </a:extLst>
                </a:gridCol>
                <a:gridCol w="240396">
                  <a:extLst>
                    <a:ext uri="{9D8B030D-6E8A-4147-A177-3AD203B41FA5}">
                      <a16:colId xmlns:a16="http://schemas.microsoft.com/office/drawing/2014/main" val="1093622424"/>
                    </a:ext>
                  </a:extLst>
                </a:gridCol>
                <a:gridCol w="241246">
                  <a:extLst>
                    <a:ext uri="{9D8B030D-6E8A-4147-A177-3AD203B41FA5}">
                      <a16:colId xmlns:a16="http://schemas.microsoft.com/office/drawing/2014/main" val="16385317"/>
                    </a:ext>
                  </a:extLst>
                </a:gridCol>
                <a:gridCol w="240396">
                  <a:extLst>
                    <a:ext uri="{9D8B030D-6E8A-4147-A177-3AD203B41FA5}">
                      <a16:colId xmlns:a16="http://schemas.microsoft.com/office/drawing/2014/main" val="873344196"/>
                    </a:ext>
                  </a:extLst>
                </a:gridCol>
                <a:gridCol w="241246">
                  <a:extLst>
                    <a:ext uri="{9D8B030D-6E8A-4147-A177-3AD203B41FA5}">
                      <a16:colId xmlns:a16="http://schemas.microsoft.com/office/drawing/2014/main" val="3853565966"/>
                    </a:ext>
                  </a:extLst>
                </a:gridCol>
                <a:gridCol w="361019">
                  <a:extLst>
                    <a:ext uri="{9D8B030D-6E8A-4147-A177-3AD203B41FA5}">
                      <a16:colId xmlns:a16="http://schemas.microsoft.com/office/drawing/2014/main" val="1750233686"/>
                    </a:ext>
                  </a:extLst>
                </a:gridCol>
                <a:gridCol w="491557">
                  <a:extLst>
                    <a:ext uri="{9D8B030D-6E8A-4147-A177-3AD203B41FA5}">
                      <a16:colId xmlns:a16="http://schemas.microsoft.com/office/drawing/2014/main" val="3058283223"/>
                    </a:ext>
                  </a:extLst>
                </a:gridCol>
                <a:gridCol w="401793">
                  <a:extLst>
                    <a:ext uri="{9D8B030D-6E8A-4147-A177-3AD203B41FA5}">
                      <a16:colId xmlns:a16="http://schemas.microsoft.com/office/drawing/2014/main" val="1886775436"/>
                    </a:ext>
                  </a:extLst>
                </a:gridCol>
                <a:gridCol w="320245">
                  <a:extLst>
                    <a:ext uri="{9D8B030D-6E8A-4147-A177-3AD203B41FA5}">
                      <a16:colId xmlns:a16="http://schemas.microsoft.com/office/drawing/2014/main" val="2034638855"/>
                    </a:ext>
                  </a:extLst>
                </a:gridCol>
                <a:gridCol w="361869">
                  <a:extLst>
                    <a:ext uri="{9D8B030D-6E8A-4147-A177-3AD203B41FA5}">
                      <a16:colId xmlns:a16="http://schemas.microsoft.com/office/drawing/2014/main" val="1053734340"/>
                    </a:ext>
                  </a:extLst>
                </a:gridCol>
                <a:gridCol w="401793">
                  <a:extLst>
                    <a:ext uri="{9D8B030D-6E8A-4147-A177-3AD203B41FA5}">
                      <a16:colId xmlns:a16="http://schemas.microsoft.com/office/drawing/2014/main" val="2657988593"/>
                    </a:ext>
                  </a:extLst>
                </a:gridCol>
                <a:gridCol w="320245">
                  <a:extLst>
                    <a:ext uri="{9D8B030D-6E8A-4147-A177-3AD203B41FA5}">
                      <a16:colId xmlns:a16="http://schemas.microsoft.com/office/drawing/2014/main" val="3074700019"/>
                    </a:ext>
                  </a:extLst>
                </a:gridCol>
                <a:gridCol w="361019">
                  <a:extLst>
                    <a:ext uri="{9D8B030D-6E8A-4147-A177-3AD203B41FA5}">
                      <a16:colId xmlns:a16="http://schemas.microsoft.com/office/drawing/2014/main" val="2211280738"/>
                    </a:ext>
                  </a:extLst>
                </a:gridCol>
                <a:gridCol w="401793">
                  <a:extLst>
                    <a:ext uri="{9D8B030D-6E8A-4147-A177-3AD203B41FA5}">
                      <a16:colId xmlns:a16="http://schemas.microsoft.com/office/drawing/2014/main" val="4165467551"/>
                    </a:ext>
                  </a:extLst>
                </a:gridCol>
                <a:gridCol w="1442376">
                  <a:extLst>
                    <a:ext uri="{9D8B030D-6E8A-4147-A177-3AD203B41FA5}">
                      <a16:colId xmlns:a16="http://schemas.microsoft.com/office/drawing/2014/main" val="807938009"/>
                    </a:ext>
                  </a:extLst>
                </a:gridCol>
              </a:tblGrid>
              <a:tr h="191535">
                <a:tc>
                  <a:txBody>
                    <a:bodyPr/>
                    <a:lstStyle/>
                    <a:p>
                      <a:pPr>
                        <a:lnSpc>
                          <a:spcPct val="107000"/>
                        </a:lnSpc>
                        <a:spcAft>
                          <a:spcPts val="0"/>
                        </a:spcAft>
                      </a:pPr>
                      <a:r>
                        <a:rPr lang="ro-RO" sz="1200" b="1" dirty="0">
                          <a:effectLst/>
                        </a:rPr>
                        <a:t>1</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7</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8</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9</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10</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11</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OFFSET</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12450090"/>
                  </a:ext>
                </a:extLst>
              </a:tr>
              <a:tr h="489759">
                <a:tc gridSpan="6">
                  <a:txBody>
                    <a:bodyPr/>
                    <a:lstStyle/>
                    <a:p>
                      <a:pPr algn="ctr">
                        <a:lnSpc>
                          <a:spcPct val="107000"/>
                        </a:lnSpc>
                        <a:spcAft>
                          <a:spcPts val="0"/>
                        </a:spcAft>
                      </a:pPr>
                      <a:r>
                        <a:rPr lang="ro-RO" sz="1600" b="1" dirty="0">
                          <a:effectLst/>
                        </a:rPr>
                        <a:t>COD  OPERAŢIE</a:t>
                      </a:r>
                      <a:endParaRPr lang="en-US"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1600" b="1" dirty="0">
                          <a:effectLst/>
                        </a:rPr>
                        <a:t>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600" b="1" dirty="0">
                          <a:effectLst/>
                        </a:rPr>
                        <a:t>W</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07000"/>
                        </a:lnSpc>
                        <a:spcAft>
                          <a:spcPts val="0"/>
                        </a:spcAft>
                      </a:pPr>
                      <a:r>
                        <a:rPr lang="ro-RO" sz="1600" b="1" dirty="0">
                          <a:effectLst/>
                        </a:rPr>
                        <a:t>MOD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3">
                  <a:txBody>
                    <a:bodyPr/>
                    <a:lstStyle/>
                    <a:p>
                      <a:pPr algn="ctr">
                        <a:lnSpc>
                          <a:spcPct val="107000"/>
                        </a:lnSpc>
                        <a:spcAft>
                          <a:spcPts val="0"/>
                        </a:spcAft>
                      </a:pPr>
                      <a:r>
                        <a:rPr lang="ro-RO" sz="1600" b="1" dirty="0">
                          <a:effectLst/>
                        </a:rPr>
                        <a:t>REG</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ro-RO" sz="1600" b="1" dirty="0">
                          <a:effectLst/>
                        </a:rPr>
                        <a:t>R/M</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2400" b="1" dirty="0">
                          <a:effectLst/>
                        </a:rPr>
                        <a:t> </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04809187"/>
                  </a:ext>
                </a:extLst>
              </a:tr>
            </a:tbl>
          </a:graphicData>
        </a:graphic>
      </p:graphicFrame>
      <p:sp>
        <p:nvSpPr>
          <p:cNvPr id="10" name="Прямоугольник 9"/>
          <p:cNvSpPr/>
          <p:nvPr/>
        </p:nvSpPr>
        <p:spPr>
          <a:xfrm>
            <a:off x="6942673" y="2692072"/>
            <a:ext cx="4281941"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Formatul instrucţiunii cu cod pe un octet.</a:t>
            </a:r>
            <a:endParaRPr lang="en-US" dirty="0"/>
          </a:p>
        </p:txBody>
      </p:sp>
      <p:sp>
        <p:nvSpPr>
          <p:cNvPr id="11" name="Прямоугольник 10"/>
          <p:cNvSpPr/>
          <p:nvPr/>
        </p:nvSpPr>
        <p:spPr>
          <a:xfrm>
            <a:off x="0" y="2976326"/>
            <a:ext cx="12192000" cy="2585323"/>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Semnificaţiile câmpurilor din figura. sunt date în continuare.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destinaţie. Specifică direcţia rezultatului  în combinaţie cu câmpurile MOD şi R/M.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word. Specifică tipul de transfer. W = 0 înseamnă transfer pe un octet iar W = 1, transfer pe 2 octeţi (1 cuvânt).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o codificare a modului de calcul al adresei efective sau lungimea deplasamentului. Este utilizat pentru a determina adresa efectivă împreună cu câmpul r/m.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9074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 1 1,  câmpul r/m este un câmp de registru cu următoarele semnificaţii:</a:t>
            </a: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 = 00,  câmpul deplasament nu este prezent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 = 01,  câmpul deplasament are 8 biţi (low)</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 = 10,  câmpul deplasament are 16 biţi.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2931849814"/>
              </p:ext>
            </p:extLst>
          </p:nvPr>
        </p:nvGraphicFramePr>
        <p:xfrm>
          <a:off x="9632889" y="4139801"/>
          <a:ext cx="2190991" cy="2718198"/>
        </p:xfrm>
        <a:graphic>
          <a:graphicData uri="http://schemas.openxmlformats.org/drawingml/2006/table">
            <a:tbl>
              <a:tblPr>
                <a:tableStyleId>{5940675A-B579-460E-94D1-54222C63F5DA}</a:tableStyleId>
              </a:tblPr>
              <a:tblGrid>
                <a:gridCol w="733472">
                  <a:extLst>
                    <a:ext uri="{9D8B030D-6E8A-4147-A177-3AD203B41FA5}">
                      <a16:colId xmlns:a16="http://schemas.microsoft.com/office/drawing/2014/main" val="2177728216"/>
                    </a:ext>
                  </a:extLst>
                </a:gridCol>
                <a:gridCol w="733472">
                  <a:extLst>
                    <a:ext uri="{9D8B030D-6E8A-4147-A177-3AD203B41FA5}">
                      <a16:colId xmlns:a16="http://schemas.microsoft.com/office/drawing/2014/main" val="1847109784"/>
                    </a:ext>
                  </a:extLst>
                </a:gridCol>
                <a:gridCol w="724047">
                  <a:extLst>
                    <a:ext uri="{9D8B030D-6E8A-4147-A177-3AD203B41FA5}">
                      <a16:colId xmlns:a16="http://schemas.microsoft.com/office/drawing/2014/main" val="3749513509"/>
                    </a:ext>
                  </a:extLst>
                </a:gridCol>
              </a:tblGrid>
              <a:tr h="224535">
                <a:tc rowSpan="2">
                  <a:txBody>
                    <a:bodyPr/>
                    <a:lstStyle/>
                    <a:p>
                      <a:pPr algn="just">
                        <a:lnSpc>
                          <a:spcPct val="107000"/>
                        </a:lnSpc>
                        <a:spcAft>
                          <a:spcPts val="0"/>
                        </a:spcAft>
                      </a:pPr>
                      <a:r>
                        <a:rPr lang="ro-RO" sz="1200" b="1" dirty="0">
                          <a:effectLst/>
                        </a:rPr>
                        <a:t> </a:t>
                      </a:r>
                      <a:endParaRPr lang="en-US" sz="1100" b="1" dirty="0">
                        <a:effectLst/>
                      </a:endParaRPr>
                    </a:p>
                    <a:p>
                      <a:pPr algn="ctr">
                        <a:lnSpc>
                          <a:spcPct val="107000"/>
                        </a:lnSpc>
                        <a:spcAft>
                          <a:spcPts val="0"/>
                        </a:spcAft>
                      </a:pPr>
                      <a:r>
                        <a:rPr lang="ro-RO" sz="1200" b="1" dirty="0">
                          <a:effectLst/>
                        </a:rPr>
                        <a:t>r/m</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ro-RO" sz="1200" b="1" dirty="0">
                          <a:effectLst/>
                        </a:rPr>
                        <a:t>registru</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097637453"/>
                  </a:ext>
                </a:extLst>
              </a:tr>
              <a:tr h="697383">
                <a:tc vMerge="1">
                  <a:txBody>
                    <a:bodyPr/>
                    <a:lstStyle/>
                    <a:p>
                      <a:endParaRPr lang="en-US"/>
                    </a:p>
                  </a:txBody>
                  <a:tcPr/>
                </a:tc>
                <a:tc>
                  <a:txBody>
                    <a:bodyPr/>
                    <a:lstStyle/>
                    <a:p>
                      <a:pPr algn="ctr">
                        <a:lnSpc>
                          <a:spcPct val="107000"/>
                        </a:lnSpc>
                        <a:spcAft>
                          <a:spcPts val="0"/>
                        </a:spcAft>
                      </a:pPr>
                      <a:r>
                        <a:rPr lang="ro-RO" sz="1200" b="1" dirty="0">
                          <a:effectLst/>
                        </a:rPr>
                        <a:t>(w=0)</a:t>
                      </a:r>
                      <a:endParaRPr lang="en-US" sz="1100" b="1" dirty="0">
                        <a:effectLst/>
                      </a:endParaRPr>
                    </a:p>
                    <a:p>
                      <a:pPr algn="ctr">
                        <a:lnSpc>
                          <a:spcPct val="107000"/>
                        </a:lnSpc>
                        <a:spcAft>
                          <a:spcPts val="0"/>
                        </a:spcAft>
                      </a:pPr>
                      <a:r>
                        <a:rPr lang="ro-RO" sz="1200" b="1" dirty="0">
                          <a:effectLst/>
                        </a:rPr>
                        <a:t>cuvânt</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(w=1)</a:t>
                      </a:r>
                      <a:endParaRPr lang="en-US" sz="1100" b="1">
                        <a:effectLst/>
                      </a:endParaRPr>
                    </a:p>
                    <a:p>
                      <a:pPr algn="ctr">
                        <a:lnSpc>
                          <a:spcPct val="107000"/>
                        </a:lnSpc>
                        <a:spcAft>
                          <a:spcPts val="0"/>
                        </a:spcAft>
                      </a:pPr>
                      <a:r>
                        <a:rPr lang="ro-RO" sz="1200" b="1">
                          <a:effectLst/>
                        </a:rPr>
                        <a:t>octet</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2721598"/>
                  </a:ext>
                </a:extLst>
              </a:tr>
              <a:tr h="224535">
                <a:tc>
                  <a:txBody>
                    <a:bodyPr/>
                    <a:lstStyle/>
                    <a:p>
                      <a:pPr algn="ctr">
                        <a:lnSpc>
                          <a:spcPct val="107000"/>
                        </a:lnSpc>
                        <a:spcAft>
                          <a:spcPts val="0"/>
                        </a:spcAft>
                      </a:pPr>
                      <a:r>
                        <a:rPr lang="ro-RO" sz="1200" b="1">
                          <a:effectLst/>
                        </a:rPr>
                        <a:t>000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Ax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3384505"/>
                  </a:ext>
                </a:extLst>
              </a:tr>
              <a:tr h="224535">
                <a:tc>
                  <a:txBody>
                    <a:bodyPr/>
                    <a:lstStyle/>
                    <a:p>
                      <a:pPr algn="ctr">
                        <a:lnSpc>
                          <a:spcPct val="107000"/>
                        </a:lnSpc>
                        <a:spcAft>
                          <a:spcPts val="0"/>
                        </a:spcAft>
                      </a:pPr>
                      <a:r>
                        <a:rPr lang="ro-RO" sz="1200" b="1">
                          <a:effectLst/>
                        </a:rPr>
                        <a:t>001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CL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41535278"/>
                  </a:ext>
                </a:extLst>
              </a:tr>
              <a:tr h="224535">
                <a:tc>
                  <a:txBody>
                    <a:bodyPr/>
                    <a:lstStyle/>
                    <a:p>
                      <a:pPr algn="ctr">
                        <a:lnSpc>
                          <a:spcPct val="107000"/>
                        </a:lnSpc>
                        <a:spcAft>
                          <a:spcPts val="0"/>
                        </a:spcAft>
                      </a:pPr>
                      <a:r>
                        <a:rPr lang="ro-RO" sz="1200" b="1">
                          <a:effectLst/>
                        </a:rPr>
                        <a:t>010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85755176"/>
                  </a:ext>
                </a:extLst>
              </a:tr>
              <a:tr h="224535">
                <a:tc>
                  <a:txBody>
                    <a:bodyPr/>
                    <a:lstStyle/>
                    <a:p>
                      <a:pPr algn="ctr">
                        <a:lnSpc>
                          <a:spcPct val="107000"/>
                        </a:lnSpc>
                        <a:spcAft>
                          <a:spcPts val="0"/>
                        </a:spcAft>
                      </a:pPr>
                      <a:r>
                        <a:rPr lang="ro-RO" sz="1200" b="1">
                          <a:effectLst/>
                        </a:rPr>
                        <a:t>011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BL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1268324"/>
                  </a:ext>
                </a:extLst>
              </a:tr>
              <a:tr h="224535">
                <a:tc>
                  <a:txBody>
                    <a:bodyPr/>
                    <a:lstStyle/>
                    <a:p>
                      <a:pPr algn="ctr">
                        <a:lnSpc>
                          <a:spcPct val="107000"/>
                        </a:lnSpc>
                        <a:spcAft>
                          <a:spcPts val="0"/>
                        </a:spcAft>
                      </a:pPr>
                      <a:r>
                        <a:rPr lang="ro-RO" sz="1200" b="1">
                          <a:effectLst/>
                        </a:rPr>
                        <a:t>100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SP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AH</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7438015"/>
                  </a:ext>
                </a:extLst>
              </a:tr>
              <a:tr h="224535">
                <a:tc>
                  <a:txBody>
                    <a:bodyPr/>
                    <a:lstStyle/>
                    <a:p>
                      <a:pPr algn="ctr">
                        <a:lnSpc>
                          <a:spcPct val="107000"/>
                        </a:lnSpc>
                        <a:spcAft>
                          <a:spcPts val="0"/>
                        </a:spcAft>
                      </a:pPr>
                      <a:r>
                        <a:rPr lang="ro-RO" sz="1200" b="1">
                          <a:effectLst/>
                        </a:rPr>
                        <a:t>101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14238121"/>
                  </a:ext>
                </a:extLst>
              </a:tr>
              <a:tr h="224535">
                <a:tc>
                  <a:txBody>
                    <a:bodyPr/>
                    <a:lstStyle/>
                    <a:p>
                      <a:pPr algn="ctr">
                        <a:lnSpc>
                          <a:spcPct val="107000"/>
                        </a:lnSpc>
                        <a:spcAft>
                          <a:spcPts val="0"/>
                        </a:spcAft>
                      </a:pPr>
                      <a:r>
                        <a:rPr lang="ro-RO" sz="1200" b="1">
                          <a:effectLst/>
                        </a:rPr>
                        <a:t>110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SI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36784319"/>
                  </a:ext>
                </a:extLst>
              </a:tr>
              <a:tr h="224535">
                <a:tc>
                  <a:txBody>
                    <a:bodyPr/>
                    <a:lstStyle/>
                    <a:p>
                      <a:pPr algn="ctr">
                        <a:lnSpc>
                          <a:spcPct val="107000"/>
                        </a:lnSpc>
                        <a:spcAft>
                          <a:spcPts val="0"/>
                        </a:spcAft>
                      </a:pPr>
                      <a:r>
                        <a:rPr lang="ro-RO" sz="1200" b="1">
                          <a:effectLst/>
                        </a:rPr>
                        <a:t>111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51545289"/>
                  </a:ext>
                </a:extLst>
              </a:tr>
            </a:tbl>
          </a:graphicData>
        </a:graphic>
      </p:graphicFrame>
    </p:spTree>
    <p:extLst>
      <p:ext uri="{BB962C8B-B14F-4D97-AF65-F5344CB8AC3E}">
        <p14:creationId xmlns:p14="http://schemas.microsoft.com/office/powerpoint/2010/main" val="1356906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1289671" cy="923330"/>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R/M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-adresa unui registru (pentru MOD=11)</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codificare utilizată pentru calculul adresei efective.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35082106"/>
              </p:ext>
            </p:extLst>
          </p:nvPr>
        </p:nvGraphicFramePr>
        <p:xfrm>
          <a:off x="2743262" y="923330"/>
          <a:ext cx="3232024" cy="2764143"/>
        </p:xfrm>
        <a:graphic>
          <a:graphicData uri="http://schemas.openxmlformats.org/drawingml/2006/table">
            <a:tbl>
              <a:tblPr>
                <a:tableStyleId>{616DA210-FB5B-4158-B5E0-FEB733F419BA}</a:tableStyleId>
              </a:tblPr>
              <a:tblGrid>
                <a:gridCol w="702916">
                  <a:extLst>
                    <a:ext uri="{9D8B030D-6E8A-4147-A177-3AD203B41FA5}">
                      <a16:colId xmlns:a16="http://schemas.microsoft.com/office/drawing/2014/main" val="2547383059"/>
                    </a:ext>
                  </a:extLst>
                </a:gridCol>
                <a:gridCol w="2529108">
                  <a:extLst>
                    <a:ext uri="{9D8B030D-6E8A-4147-A177-3AD203B41FA5}">
                      <a16:colId xmlns:a16="http://schemas.microsoft.com/office/drawing/2014/main" val="3214496186"/>
                    </a:ext>
                  </a:extLst>
                </a:gridCol>
              </a:tblGrid>
              <a:tr h="307127">
                <a:tc>
                  <a:txBody>
                    <a:bodyPr/>
                    <a:lstStyle/>
                    <a:p>
                      <a:pPr algn="just">
                        <a:lnSpc>
                          <a:spcPct val="107000"/>
                        </a:lnSpc>
                        <a:spcAft>
                          <a:spcPts val="0"/>
                        </a:spcAft>
                      </a:pPr>
                      <a:r>
                        <a:rPr lang="ro-RO" sz="1600" b="1">
                          <a:effectLst/>
                        </a:rPr>
                        <a:t>R/M</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Adresa efectivă</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46185832"/>
                  </a:ext>
                </a:extLst>
              </a:tr>
              <a:tr h="307127">
                <a:tc>
                  <a:txBody>
                    <a:bodyPr/>
                    <a:lstStyle/>
                    <a:p>
                      <a:pPr algn="ctr">
                        <a:lnSpc>
                          <a:spcPct val="107000"/>
                        </a:lnSpc>
                        <a:spcAft>
                          <a:spcPts val="0"/>
                        </a:spcAft>
                      </a:pPr>
                      <a:r>
                        <a:rPr lang="ro-RO" sz="1600" b="1">
                          <a:effectLst/>
                        </a:rPr>
                        <a:t>000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7605454"/>
                  </a:ext>
                </a:extLst>
              </a:tr>
              <a:tr h="307127">
                <a:tc>
                  <a:txBody>
                    <a:bodyPr/>
                    <a:lstStyle/>
                    <a:p>
                      <a:pPr algn="ctr">
                        <a:lnSpc>
                          <a:spcPct val="107000"/>
                        </a:lnSpc>
                        <a:spcAft>
                          <a:spcPts val="0"/>
                        </a:spcAft>
                      </a:pPr>
                      <a:r>
                        <a:rPr lang="ro-RO" sz="1600" b="1">
                          <a:effectLst/>
                        </a:rPr>
                        <a:t>001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6474760"/>
                  </a:ext>
                </a:extLst>
              </a:tr>
              <a:tr h="307127">
                <a:tc>
                  <a:txBody>
                    <a:bodyPr/>
                    <a:lstStyle/>
                    <a:p>
                      <a:pPr algn="ctr">
                        <a:lnSpc>
                          <a:spcPct val="107000"/>
                        </a:lnSpc>
                        <a:spcAft>
                          <a:spcPts val="0"/>
                        </a:spcAft>
                      </a:pPr>
                      <a:r>
                        <a:rPr lang="ro-RO" sz="1600" b="1">
                          <a:effectLst/>
                        </a:rPr>
                        <a:t>010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85094433"/>
                  </a:ext>
                </a:extLst>
              </a:tr>
              <a:tr h="307127">
                <a:tc>
                  <a:txBody>
                    <a:bodyPr/>
                    <a:lstStyle/>
                    <a:p>
                      <a:pPr algn="ctr">
                        <a:lnSpc>
                          <a:spcPct val="107000"/>
                        </a:lnSpc>
                        <a:spcAft>
                          <a:spcPts val="0"/>
                        </a:spcAft>
                      </a:pPr>
                      <a:r>
                        <a:rPr lang="ro-RO" sz="1600" b="1">
                          <a:effectLst/>
                        </a:rPr>
                        <a:t>011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60662399"/>
                  </a:ext>
                </a:extLst>
              </a:tr>
              <a:tr h="307127">
                <a:tc>
                  <a:txBody>
                    <a:bodyPr/>
                    <a:lstStyle/>
                    <a:p>
                      <a:pPr algn="ctr">
                        <a:lnSpc>
                          <a:spcPct val="107000"/>
                        </a:lnSpc>
                        <a:spcAft>
                          <a:spcPts val="0"/>
                        </a:spcAft>
                      </a:pPr>
                      <a:r>
                        <a:rPr lang="ro-RO" sz="1600" b="1">
                          <a:effectLst/>
                        </a:rPr>
                        <a:t>100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02234955"/>
                  </a:ext>
                </a:extLst>
              </a:tr>
              <a:tr h="307127">
                <a:tc>
                  <a:txBody>
                    <a:bodyPr/>
                    <a:lstStyle/>
                    <a:p>
                      <a:pPr algn="ctr">
                        <a:lnSpc>
                          <a:spcPct val="107000"/>
                        </a:lnSpc>
                        <a:spcAft>
                          <a:spcPts val="0"/>
                        </a:spcAft>
                      </a:pPr>
                      <a:r>
                        <a:rPr lang="ro-RO" sz="1600" b="1">
                          <a:effectLst/>
                        </a:rPr>
                        <a:t>101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41411338"/>
                  </a:ext>
                </a:extLst>
              </a:tr>
              <a:tr h="307127">
                <a:tc>
                  <a:txBody>
                    <a:bodyPr/>
                    <a:lstStyle/>
                    <a:p>
                      <a:pPr algn="ctr">
                        <a:lnSpc>
                          <a:spcPct val="107000"/>
                        </a:lnSpc>
                        <a:spcAft>
                          <a:spcPts val="0"/>
                        </a:spcAft>
                      </a:pPr>
                      <a:r>
                        <a:rPr lang="ro-RO" sz="1600" b="1">
                          <a:effectLst/>
                        </a:rPr>
                        <a:t>110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96512530"/>
                  </a:ext>
                </a:extLst>
              </a:tr>
              <a:tr h="307127">
                <a:tc>
                  <a:txBody>
                    <a:bodyPr/>
                    <a:lstStyle/>
                    <a:p>
                      <a:pPr algn="ctr">
                        <a:lnSpc>
                          <a:spcPct val="107000"/>
                        </a:lnSpc>
                        <a:spcAft>
                          <a:spcPts val="0"/>
                        </a:spcAft>
                      </a:pPr>
                      <a:r>
                        <a:rPr lang="ro-RO" sz="1600" b="1">
                          <a:effectLst/>
                        </a:rPr>
                        <a:t>111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BP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12837802"/>
                  </a:ext>
                </a:extLst>
              </a:tr>
            </a:tbl>
          </a:graphicData>
        </a:graphic>
      </p:graphicFrame>
      <p:sp>
        <p:nvSpPr>
          <p:cNvPr id="6" name="Прямоугольник 5"/>
          <p:cNvSpPr/>
          <p:nvPr/>
        </p:nvSpPr>
        <p:spPr>
          <a:xfrm>
            <a:off x="108642" y="3872139"/>
            <a:ext cx="11950574" cy="646331"/>
          </a:xfrm>
          <a:prstGeom prst="rect">
            <a:avLst/>
          </a:prstGeom>
        </p:spPr>
        <p:txBody>
          <a:bodyPr wrap="square">
            <a:spAutoFit/>
          </a:bodyPr>
          <a:lstStyle/>
          <a:p>
            <a:r>
              <a:rPr lang="ro-RO" dirty="0">
                <a:solidFill>
                  <a:srgbClr val="000000"/>
                </a:solidFill>
                <a:latin typeface="Times New Roman" panose="02020603050405020304" pitchFamily="18" charset="0"/>
                <a:ea typeface="Times New Roman" panose="02020603050405020304" pitchFamily="18" charset="0"/>
              </a:rPr>
              <a:t>Unitatea de execuţie (UE) are acces la operanziiimediaţi şi de registre; când este nevoie de un operand de memorie, se transmite la UI deplasamentul acestuia şi registrul de segment IC determină adresa fizică a operandului în funcţie de modul de adresare.</a:t>
            </a:r>
            <a:endParaRPr lang="en-US" dirty="0"/>
          </a:p>
        </p:txBody>
      </p:sp>
    </p:spTree>
    <p:extLst>
      <p:ext uri="{BB962C8B-B14F-4D97-AF65-F5344CB8AC3E}">
        <p14:creationId xmlns:p14="http://schemas.microsoft.com/office/powerpoint/2010/main" val="3052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92662"/>
          </a:xfrm>
          <a:prstGeom prst="rect">
            <a:avLst/>
          </a:prstGeom>
        </p:spPr>
        <p:txBody>
          <a:bodyPr wrap="square">
            <a:spAutoFit/>
          </a:bodyPr>
          <a:lstStyle/>
          <a:p>
            <a:r>
              <a:rPr lang="en-US" sz="2400" b="1" dirty="0" err="1">
                <a:solidFill>
                  <a:srgbClr val="000000"/>
                </a:solidFill>
                <a:latin typeface="Times New Roman" pitchFamily="18" charset="0"/>
                <a:cs typeface="Times New Roman" pitchFamily="18" charset="0"/>
              </a:rPr>
              <a:t>Cipul</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microprocesorului</a:t>
            </a:r>
            <a:br>
              <a:rPr lang="en-US" sz="2400" b="1"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creierul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calculatorului</a:t>
            </a:r>
            <a:r>
              <a:rPr lang="en-US" dirty="0">
                <a:solidFill>
                  <a:srgbClr val="000000"/>
                </a:solidFill>
                <a:latin typeface="Times New Roman" pitchFamily="18" charset="0"/>
                <a:cs typeface="Times New Roman" pitchFamily="18" charset="0"/>
              </a:rPr>
              <a:t>. El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unitatate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centrală</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procesare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încorporată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singură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pastilă</a:t>
            </a:r>
            <a:r>
              <a:rPr lang="en-US" dirty="0">
                <a:solidFill>
                  <a:srgbClr val="000000"/>
                </a:solidFill>
                <a:latin typeface="Times New Roman" pitchFamily="18" charset="0"/>
                <a:cs typeface="Times New Roman" pitchFamily="18" charset="0"/>
              </a:rPr>
              <a:t> de circuit </a:t>
            </a:r>
            <a:r>
              <a:rPr lang="en-US" dirty="0" err="1">
                <a:solidFill>
                  <a:srgbClr val="000000"/>
                </a:solidFill>
                <a:latin typeface="Times New Roman" pitchFamily="18" charset="0"/>
                <a:cs typeface="Times New Roman" pitchFamily="18" charset="0"/>
              </a:rPr>
              <a:t>integrat</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cip</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chip) care </a:t>
            </a:r>
            <a:r>
              <a:rPr lang="en-US" dirty="0" err="1">
                <a:solidFill>
                  <a:srgbClr val="000000"/>
                </a:solidFill>
                <a:latin typeface="Times New Roman" pitchFamily="18" charset="0"/>
                <a:cs typeface="Times New Roman" pitchFamily="18" charset="0"/>
              </a:rPr>
              <a:t>citeşte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unui</a:t>
            </a:r>
            <a:r>
              <a:rPr lang="en-US" dirty="0">
                <a:solidFill>
                  <a:srgbClr val="000000"/>
                </a:solidFill>
                <a:latin typeface="Times New Roman" pitchFamily="18" charset="0"/>
                <a:cs typeface="Times New Roman" pitchFamily="18" charset="0"/>
              </a:rPr>
              <a:t> program </a:t>
            </a:r>
            <a:r>
              <a:rPr lang="en-US" dirty="0" err="1">
                <a:solidFill>
                  <a:srgbClr val="000000"/>
                </a:solidFill>
                <a:latin typeface="Times New Roman" pitchFamily="18" charset="0"/>
                <a:cs typeface="Times New Roman" pitchFamily="18" charset="0"/>
              </a:rPr>
              <a:t>depus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principală</a:t>
            </a:r>
            <a:r>
              <a:rPr lang="en-US" dirty="0">
                <a:solidFill>
                  <a:srgbClr val="000000"/>
                </a:solidFill>
                <a:latin typeface="Times New Roman" pitchFamily="18" charset="0"/>
                <a:cs typeface="Times New Roman" pitchFamily="18" charset="0"/>
              </a:rPr>
              <a:t>, le </a:t>
            </a:r>
            <a:r>
              <a:rPr lang="en-US" dirty="0" err="1">
                <a:solidFill>
                  <a:srgbClr val="000000"/>
                </a:solidFill>
                <a:latin typeface="Times New Roman" pitchFamily="18" charset="0"/>
                <a:cs typeface="Times New Roman" pitchFamily="18" charset="0"/>
              </a:rPr>
              <a:t>decodifică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le execute </a:t>
            </a:r>
            <a:r>
              <a:rPr lang="en-US" dirty="0" err="1">
                <a:solidFill>
                  <a:srgbClr val="000000"/>
                </a:solidFill>
                <a:latin typeface="Times New Roman" pitchFamily="18" charset="0"/>
                <a:cs typeface="Times New Roman" pitchFamily="18" charset="0"/>
              </a:rPr>
              <a:t>secvenţial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după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alta</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pic>
        <p:nvPicPr>
          <p:cNvPr id="5" name="Рисунок 4"/>
          <p:cNvPicPr>
            <a:picLocks noChangeAspect="1"/>
          </p:cNvPicPr>
          <p:nvPr/>
        </p:nvPicPr>
        <p:blipFill>
          <a:blip r:embed="rId2"/>
          <a:stretch>
            <a:fillRect/>
          </a:stretch>
        </p:blipFill>
        <p:spPr>
          <a:xfrm>
            <a:off x="7475946" y="1292662"/>
            <a:ext cx="4616064" cy="2973734"/>
          </a:xfrm>
          <a:prstGeom prst="rect">
            <a:avLst/>
          </a:prstGeom>
        </p:spPr>
      </p:pic>
      <p:sp>
        <p:nvSpPr>
          <p:cNvPr id="6" name="Прямоугольник 5"/>
          <p:cNvSpPr/>
          <p:nvPr/>
        </p:nvSpPr>
        <p:spPr>
          <a:xfrm>
            <a:off x="0" y="1555212"/>
            <a:ext cx="7541537" cy="4247317"/>
          </a:xfrm>
          <a:prstGeom prst="rect">
            <a:avLst/>
          </a:prstGeom>
        </p:spPr>
        <p:txBody>
          <a:bodyPr wrap="square">
            <a:spAutoFit/>
          </a:bodyPr>
          <a:lstStyle/>
          <a:p>
            <a:r>
              <a:rPr lang="en-US" dirty="0" err="1">
                <a:solidFill>
                  <a:srgbClr val="000000"/>
                </a:solidFill>
                <a:latin typeface="Helvetica" panose="020B0604020202020204" pitchFamily="34" charset="0"/>
              </a:rPr>
              <a:t>Cipurile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comunica</a:t>
            </a:r>
            <a:r>
              <a:rPr lang="en-US" dirty="0">
                <a:solidFill>
                  <a:srgbClr val="000000"/>
                </a:solidFill>
                <a:latin typeface="Helvetica" panose="020B0604020202020204" pitchFamily="34" charset="0"/>
              </a:rPr>
              <a:t> cu </a:t>
            </a:r>
            <a:r>
              <a:rPr lang="en-US" dirty="0" err="1">
                <a:solidFill>
                  <a:srgbClr val="000000"/>
                </a:solidFill>
                <a:latin typeface="Helvetica" panose="020B0604020202020204" pitchFamily="34" charset="0"/>
              </a:rPr>
              <a:t>lumea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exterioara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a:t>
            </a:r>
            <a:r>
              <a:rPr lang="en-US" b="1" dirty="0" err="1">
                <a:solidFill>
                  <a:srgbClr val="000000"/>
                </a:solidFill>
                <a:latin typeface="Helvetica-Bold"/>
              </a:rPr>
              <a:t>pini</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functie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directia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circula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acestia</a:t>
            </a:r>
            <a:r>
              <a:rPr lang="en-US" dirty="0">
                <a:solidFill>
                  <a:srgbClr val="000000"/>
                </a:solidFill>
                <a:latin typeface="Helvetica" panose="020B0604020202020204" pitchFamily="34" charset="0"/>
              </a:rPr>
              <a:t> se </a:t>
            </a:r>
            <a:r>
              <a:rPr lang="en-US" dirty="0" err="1">
                <a:solidFill>
                  <a:srgbClr val="000000"/>
                </a:solidFill>
                <a:latin typeface="Helvetica" panose="020B0604020202020204" pitchFamily="34" charset="0"/>
              </a:rPr>
              <a:t>clasifica</a:t>
            </a:r>
            <a:r>
              <a:rPr lang="en-US" dirty="0">
                <a:solidFill>
                  <a:srgbClr val="000000"/>
                </a:solidFill>
                <a:latin typeface="Helvetica" panose="020B0604020202020204" pitchFamily="34" charset="0"/>
              </a:rPr>
              <a:t> in:</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intrare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primeste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a:solidFill>
                  <a:srgbClr val="000000"/>
                </a:solidFill>
                <a:latin typeface="Helvetica" panose="020B0604020202020204" pitchFamily="34" charset="0"/>
              </a:rPr>
              <a:t> de la </a:t>
            </a:r>
            <a:r>
              <a:rPr lang="en-US" dirty="0" err="1">
                <a:solidFill>
                  <a:srgbClr val="000000"/>
                </a:solidFill>
                <a:latin typeface="Helvetica" panose="020B0604020202020204" pitchFamily="34" charset="0"/>
              </a:rPr>
              <a:t>celelalte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unitati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functionale</a:t>
            </a:r>
            <a:r>
              <a:rPr lang="en-US" dirty="0">
                <a:solidFill>
                  <a:srgbClr val="000000"/>
                </a:solidFill>
                <a:latin typeface="Helvetica" panose="020B0604020202020204" pitchFamily="34" charset="0"/>
              </a:rPr>
              <a:t> ale </a:t>
            </a:r>
            <a:r>
              <a:rPr lang="en-US" dirty="0" err="1">
                <a:solidFill>
                  <a:srgbClr val="000000"/>
                </a:solidFill>
                <a:latin typeface="Helvetica" panose="020B0604020202020204" pitchFamily="34" charset="0"/>
              </a:rPr>
              <a:t>sistemului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calcu</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iesire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transmite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celorlalte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unitati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functionale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intrare</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iesire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poate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primi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transmite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a:solidFill>
                  <a:srgbClr val="000000"/>
                </a:solidFill>
                <a:latin typeface="Helvetica" panose="020B0604020202020204" pitchFamily="34" charset="0"/>
              </a:rPr>
              <a:t>.</a:t>
            </a:r>
          </a:p>
          <a:p>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In </a:t>
            </a:r>
            <a:r>
              <a:rPr lang="en-US" dirty="0" err="1">
                <a:solidFill>
                  <a:srgbClr val="000000"/>
                </a:solidFill>
                <a:latin typeface="Helvetica" panose="020B0604020202020204" pitchFamily="34" charset="0"/>
              </a:rPr>
              <a:t>functie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tipul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datelor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vehiculate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avem</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adresa</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date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control (</a:t>
            </a:r>
            <a:r>
              <a:rPr lang="en-US" dirty="0" err="1">
                <a:solidFill>
                  <a:srgbClr val="000000"/>
                </a:solidFill>
                <a:latin typeface="Helvetica" panose="020B0604020202020204" pitchFamily="34" charset="0"/>
              </a:rPr>
              <a:t>magistrala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intreruperi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semnalizare</a:t>
            </a:r>
            <a:r>
              <a:rPr lang="en-US" dirty="0">
                <a:solidFill>
                  <a:srgbClr val="000000"/>
                </a:solidFill>
                <a:latin typeface="Helvetica" panose="020B0604020202020204" pitchFamily="34" charset="0"/>
              </a:rPr>
              <a:t>, etc.)</a:t>
            </a:r>
            <a:br>
              <a:rPr lang="en-US" dirty="0">
                <a:solidFill>
                  <a:srgbClr val="000000"/>
                </a:solidFill>
                <a:latin typeface="Helvetica" panose="020B0604020202020204" pitchFamily="34" charset="0"/>
              </a:rPr>
            </a:b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stare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alimentare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masa</a:t>
            </a:r>
            <a:r>
              <a:rPr lang="en-US" dirty="0"/>
              <a:t> </a:t>
            </a:r>
          </a:p>
        </p:txBody>
      </p:sp>
    </p:spTree>
    <p:extLst>
      <p:ext uri="{BB962C8B-B14F-4D97-AF65-F5344CB8AC3E}">
        <p14:creationId xmlns:p14="http://schemas.microsoft.com/office/powerpoint/2010/main" val="1215595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997" y="78422"/>
            <a:ext cx="11863057" cy="1477328"/>
          </a:xfrm>
          <a:prstGeom prst="rect">
            <a:avLst/>
          </a:prstGeom>
        </p:spPr>
        <p:txBody>
          <a:bodyPr wrap="square">
            <a:spAutoFit/>
          </a:bodyPr>
          <a:lstStyle/>
          <a:p>
            <a:pPr lvl="0">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Moduri de adresare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în principal, cinci moduri de adresare.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directă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efectivă (AE) a operandului este reprezentată de deplasamentul conţinut în instrucţiune.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100024" y="1793152"/>
            <a:ext cx="5237619" cy="2244694"/>
            <a:chOff x="2421" y="10264"/>
            <a:chExt cx="6300" cy="2700"/>
          </a:xfrm>
        </p:grpSpPr>
        <p:sp>
          <p:nvSpPr>
            <p:cNvPr id="6" name="Text Box 180"/>
            <p:cNvSpPr txBox="1">
              <a:spLocks noChangeArrowheads="1"/>
            </p:cNvSpPr>
            <p:nvPr/>
          </p:nvSpPr>
          <p:spPr bwMode="auto">
            <a:xfrm>
              <a:off x="3501" y="102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181"/>
            <p:cNvSpPr>
              <a:spLocks noChangeArrowheads="1"/>
            </p:cNvSpPr>
            <p:nvPr/>
          </p:nvSpPr>
          <p:spPr bwMode="auto">
            <a:xfrm>
              <a:off x="2421" y="102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8" name="Text Box 182"/>
            <p:cNvSpPr txBox="1">
              <a:spLocks noChangeArrowheads="1"/>
            </p:cNvSpPr>
            <p:nvPr/>
          </p:nvSpPr>
          <p:spPr bwMode="auto">
            <a:xfrm>
              <a:off x="3681" y="1098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83"/>
            <p:cNvSpPr txBox="1">
              <a:spLocks noChangeArrowheads="1"/>
            </p:cNvSpPr>
            <p:nvPr/>
          </p:nvSpPr>
          <p:spPr bwMode="auto">
            <a:xfrm>
              <a:off x="3681" y="126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84"/>
            <p:cNvSpPr txBox="1">
              <a:spLocks noChangeArrowheads="1"/>
            </p:cNvSpPr>
            <p:nvPr/>
          </p:nvSpPr>
          <p:spPr bwMode="auto">
            <a:xfrm>
              <a:off x="512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185"/>
            <p:cNvSpPr txBox="1">
              <a:spLocks noChangeArrowheads="1"/>
            </p:cNvSpPr>
            <p:nvPr/>
          </p:nvSpPr>
          <p:spPr bwMode="auto">
            <a:xfrm>
              <a:off x="7461" y="11796"/>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Rectangle 186"/>
            <p:cNvSpPr>
              <a:spLocks noChangeArrowheads="1"/>
            </p:cNvSpPr>
            <p:nvPr/>
          </p:nvSpPr>
          <p:spPr bwMode="auto">
            <a:xfrm>
              <a:off x="7461" y="1107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3" name="Rectangle 187"/>
            <p:cNvSpPr>
              <a:spLocks noChangeArrowheads="1"/>
            </p:cNvSpPr>
            <p:nvPr/>
          </p:nvSpPr>
          <p:spPr bwMode="auto">
            <a:xfrm>
              <a:off x="7461" y="1215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4" name="Line 188"/>
            <p:cNvCxnSpPr>
              <a:cxnSpLocks noChangeShapeType="1"/>
            </p:cNvCxnSpPr>
            <p:nvPr/>
          </p:nvCxnSpPr>
          <p:spPr bwMode="auto">
            <a:xfrm>
              <a:off x="4041" y="106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89"/>
            <p:cNvCxnSpPr>
              <a:cxnSpLocks noChangeShapeType="1"/>
            </p:cNvCxnSpPr>
            <p:nvPr/>
          </p:nvCxnSpPr>
          <p:spPr bwMode="auto">
            <a:xfrm>
              <a:off x="4041" y="113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90"/>
            <p:cNvCxnSpPr>
              <a:cxnSpLocks noChangeShapeType="1"/>
            </p:cNvCxnSpPr>
            <p:nvPr/>
          </p:nvCxnSpPr>
          <p:spPr bwMode="auto">
            <a:xfrm flipV="1">
              <a:off x="4221" y="12064"/>
              <a:ext cx="9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91"/>
            <p:cNvCxnSpPr>
              <a:cxnSpLocks noChangeShapeType="1"/>
            </p:cNvCxnSpPr>
            <p:nvPr/>
          </p:nvCxnSpPr>
          <p:spPr bwMode="auto">
            <a:xfrm>
              <a:off x="5661" y="1206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92"/>
            <p:cNvCxnSpPr>
              <a:cxnSpLocks noChangeShapeType="1"/>
            </p:cNvCxnSpPr>
            <p:nvPr/>
          </p:nvCxnSpPr>
          <p:spPr bwMode="auto">
            <a:xfrm flipV="1">
              <a:off x="4041" y="122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Oval 193"/>
            <p:cNvSpPr>
              <a:spLocks noChangeArrowheads="1"/>
            </p:cNvSpPr>
            <p:nvPr/>
          </p:nvSpPr>
          <p:spPr bwMode="auto">
            <a:xfrm>
              <a:off x="3861" y="1170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94"/>
            <p:cNvSpPr txBox="1">
              <a:spLocks noChangeArrowheads="1"/>
            </p:cNvSpPr>
            <p:nvPr/>
          </p:nvSpPr>
          <p:spPr bwMode="auto">
            <a:xfrm flipV="1">
              <a:off x="7461" y="10624"/>
              <a:ext cx="126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21" name="Прямоугольник 20"/>
          <p:cNvSpPr/>
          <p:nvPr/>
        </p:nvSpPr>
        <p:spPr>
          <a:xfrm>
            <a:off x="820846" y="4251375"/>
            <a:ext cx="9400515" cy="369332"/>
          </a:xfrm>
          <a:prstGeom prst="rect">
            <a:avLst/>
          </a:prstGeom>
        </p:spPr>
        <p:txBody>
          <a:bodyPr wrap="square">
            <a:spAutoFit/>
          </a:bodyPr>
          <a:lstStyle/>
          <a:p>
            <a:r>
              <a:rPr lang="ro-RO" b="1" dirty="0">
                <a:solidFill>
                  <a:srgbClr val="000000"/>
                </a:solidFill>
                <a:latin typeface="Times New Roman" panose="02020603050405020304" pitchFamily="18" charset="0"/>
                <a:ea typeface="Times New Roman" panose="02020603050405020304" pitchFamily="18" charset="0"/>
              </a:rPr>
              <a:t>Adresare directă. AE, adresă efectivă. AS, adresă segment. AF, adresă fizică.</a:t>
            </a:r>
            <a:endParaRPr lang="en-US" dirty="0"/>
          </a:p>
        </p:txBody>
      </p:sp>
    </p:spTree>
    <p:extLst>
      <p:ext uri="{BB962C8B-B14F-4D97-AF65-F5344CB8AC3E}">
        <p14:creationId xmlns:p14="http://schemas.microsoft.com/office/powerpoint/2010/main" val="3842519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p:cNvSpPr/>
          <p:nvPr/>
        </p:nvSpPr>
        <p:spPr>
          <a:xfrm>
            <a:off x="96570" y="0"/>
            <a:ext cx="12095429"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 prin registre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x-none"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câmpul calculat nu se află operandul, ca la adresarea directă, ci o altă adresă de operand.</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30" name="Группа 29"/>
          <p:cNvGrpSpPr>
            <a:grpSpLocks/>
          </p:cNvGrpSpPr>
          <p:nvPr/>
        </p:nvGrpSpPr>
        <p:grpSpPr bwMode="auto">
          <a:xfrm>
            <a:off x="330073" y="923330"/>
            <a:ext cx="7648143" cy="3168836"/>
            <a:chOff x="2601" y="4546"/>
            <a:chExt cx="6840" cy="2834"/>
          </a:xfrm>
        </p:grpSpPr>
        <p:sp>
          <p:nvSpPr>
            <p:cNvPr id="31" name="Text Box 94"/>
            <p:cNvSpPr txBox="1">
              <a:spLocks noChangeArrowheads="1"/>
            </p:cNvSpPr>
            <p:nvPr/>
          </p:nvSpPr>
          <p:spPr bwMode="auto">
            <a:xfrm>
              <a:off x="2601" y="4546"/>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operaţie</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Text Box 95"/>
            <p:cNvSpPr txBox="1">
              <a:spLocks noChangeArrowheads="1"/>
            </p:cNvSpPr>
            <p:nvPr/>
          </p:nvSpPr>
          <p:spPr bwMode="auto">
            <a:xfrm>
              <a:off x="4041" y="4546"/>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3" name="Text Box 96"/>
            <p:cNvSpPr txBox="1">
              <a:spLocks noChangeArrowheads="1"/>
            </p:cNvSpPr>
            <p:nvPr/>
          </p:nvSpPr>
          <p:spPr bwMode="auto">
            <a:xfrm>
              <a:off x="476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4" name="Text Box 97"/>
            <p:cNvSpPr txBox="1">
              <a:spLocks noChangeArrowheads="1"/>
            </p:cNvSpPr>
            <p:nvPr/>
          </p:nvSpPr>
          <p:spPr bwMode="auto">
            <a:xfrm>
              <a:off x="4761" y="576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98"/>
            <p:cNvSpPr txBox="1">
              <a:spLocks noChangeArrowheads="1"/>
            </p:cNvSpPr>
            <p:nvPr/>
          </p:nvSpPr>
          <p:spPr bwMode="auto">
            <a:xfrm>
              <a:off x="476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99"/>
            <p:cNvSpPr txBox="1">
              <a:spLocks noChangeArrowheads="1"/>
            </p:cNvSpPr>
            <p:nvPr/>
          </p:nvSpPr>
          <p:spPr bwMode="auto">
            <a:xfrm>
              <a:off x="4761" y="6477"/>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7" name="Line 100"/>
            <p:cNvCxnSpPr>
              <a:cxnSpLocks noChangeShapeType="1"/>
            </p:cNvCxnSpPr>
            <p:nvPr/>
          </p:nvCxnSpPr>
          <p:spPr bwMode="auto">
            <a:xfrm>
              <a:off x="4761" y="4906"/>
              <a:ext cx="0" cy="3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Line 101"/>
            <p:cNvCxnSpPr>
              <a:cxnSpLocks noChangeShapeType="1"/>
            </p:cNvCxnSpPr>
            <p:nvPr/>
          </p:nvCxnSpPr>
          <p:spPr bwMode="auto">
            <a:xfrm flipH="1">
              <a:off x="4041" y="5266"/>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02"/>
            <p:cNvCxnSpPr>
              <a:cxnSpLocks noChangeShapeType="1"/>
            </p:cNvCxnSpPr>
            <p:nvPr/>
          </p:nvCxnSpPr>
          <p:spPr bwMode="auto">
            <a:xfrm>
              <a:off x="4041" y="5266"/>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03"/>
            <p:cNvCxnSpPr>
              <a:cxnSpLocks noChangeShapeType="1"/>
            </p:cNvCxnSpPr>
            <p:nvPr/>
          </p:nvCxnSpPr>
          <p:spPr bwMode="auto">
            <a:xfrm>
              <a:off x="4041" y="5940"/>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04"/>
            <p:cNvCxnSpPr>
              <a:cxnSpLocks noChangeShapeType="1"/>
            </p:cNvCxnSpPr>
            <p:nvPr/>
          </p:nvCxnSpPr>
          <p:spPr bwMode="auto">
            <a:xfrm>
              <a:off x="5301" y="5626"/>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2" name="Text Box 105"/>
            <p:cNvSpPr txBox="1">
              <a:spLocks noChangeArrowheads="1"/>
            </p:cNvSpPr>
            <p:nvPr/>
          </p:nvSpPr>
          <p:spPr bwMode="auto">
            <a:xfrm>
              <a:off x="602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3" name="Text Box 106"/>
            <p:cNvSpPr txBox="1">
              <a:spLocks noChangeArrowheads="1"/>
            </p:cNvSpPr>
            <p:nvPr/>
          </p:nvSpPr>
          <p:spPr bwMode="auto">
            <a:xfrm>
              <a:off x="6021" y="70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4" name="Text Box 107"/>
            <p:cNvSpPr txBox="1">
              <a:spLocks noChangeArrowheads="1"/>
            </p:cNvSpPr>
            <p:nvPr/>
          </p:nvSpPr>
          <p:spPr bwMode="auto">
            <a:xfrm>
              <a:off x="710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5" name="Oval 108"/>
            <p:cNvSpPr>
              <a:spLocks noChangeArrowheads="1"/>
            </p:cNvSpPr>
            <p:nvPr/>
          </p:nvSpPr>
          <p:spPr bwMode="auto">
            <a:xfrm>
              <a:off x="6021" y="6120"/>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46" name="Line 109"/>
            <p:cNvCxnSpPr>
              <a:cxnSpLocks noChangeShapeType="1"/>
            </p:cNvCxnSpPr>
            <p:nvPr/>
          </p:nvCxnSpPr>
          <p:spPr bwMode="auto">
            <a:xfrm>
              <a:off x="6201" y="5806"/>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7" name="Line 110"/>
            <p:cNvCxnSpPr>
              <a:cxnSpLocks noChangeShapeType="1"/>
            </p:cNvCxnSpPr>
            <p:nvPr/>
          </p:nvCxnSpPr>
          <p:spPr bwMode="auto">
            <a:xfrm flipV="1">
              <a:off x="6201" y="6660"/>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8" name="Line 111"/>
            <p:cNvCxnSpPr>
              <a:cxnSpLocks noChangeShapeType="1"/>
            </p:cNvCxnSpPr>
            <p:nvPr/>
          </p:nvCxnSpPr>
          <p:spPr bwMode="auto">
            <a:xfrm>
              <a:off x="656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9" name="Text Box 112"/>
            <p:cNvSpPr txBox="1">
              <a:spLocks noChangeArrowheads="1"/>
            </p:cNvSpPr>
            <p:nvPr/>
          </p:nvSpPr>
          <p:spPr bwMode="auto">
            <a:xfrm>
              <a:off x="8181" y="6256"/>
              <a:ext cx="1260" cy="314"/>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50" name="Line 113"/>
            <p:cNvCxnSpPr>
              <a:cxnSpLocks noChangeShapeType="1"/>
            </p:cNvCxnSpPr>
            <p:nvPr/>
          </p:nvCxnSpPr>
          <p:spPr bwMode="auto">
            <a:xfrm>
              <a:off x="764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 name="Rectangle 114"/>
            <p:cNvSpPr>
              <a:spLocks noChangeArrowheads="1"/>
            </p:cNvSpPr>
            <p:nvPr/>
          </p:nvSpPr>
          <p:spPr bwMode="auto">
            <a:xfrm flipH="1" flipV="1">
              <a:off x="8181" y="5626"/>
              <a:ext cx="1260" cy="632"/>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52" name="Rectangle 115"/>
            <p:cNvSpPr>
              <a:spLocks noChangeArrowheads="1"/>
            </p:cNvSpPr>
            <p:nvPr/>
          </p:nvSpPr>
          <p:spPr bwMode="auto">
            <a:xfrm flipH="1" flipV="1">
              <a:off x="8181" y="6480"/>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grpSp>
      <p:sp>
        <p:nvSpPr>
          <p:cNvPr id="53" name="Прямоугольник 52"/>
          <p:cNvSpPr/>
          <p:nvPr/>
        </p:nvSpPr>
        <p:spPr>
          <a:xfrm>
            <a:off x="96571" y="4241999"/>
            <a:ext cx="11844950" cy="1200329"/>
          </a:xfrm>
          <a:prstGeom prst="rect">
            <a:avLst/>
          </a:prstGeom>
        </p:spPr>
        <p:txBody>
          <a:bodyPr wrap="square">
            <a:spAutoFit/>
          </a:bodyPr>
          <a:lstStyle/>
          <a:p>
            <a:pPr indent="450215"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 prin registre.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Sintaxa instrucţiunilor în limbajul de asamblare utilizează pentru adresarea indirectă operatorul [ ]. De exemplu: </a:t>
            </a:r>
            <a:r>
              <a:rPr lang="ro-RO"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mov ax, [bx],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deplasează la adresa conţinută de bx.</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594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663881"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indexată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calculul adresei participă şi un registru index (SI sau DI în cazul procesoarelor 8086).</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576624" y="923330"/>
            <a:ext cx="4457700" cy="2021205"/>
            <a:chOff x="2421" y="10264"/>
            <a:chExt cx="7020" cy="3183"/>
          </a:xfrm>
        </p:grpSpPr>
        <p:grpSp>
          <p:nvGrpSpPr>
            <p:cNvPr id="6" name="Group 117"/>
            <p:cNvGrpSpPr>
              <a:grpSpLocks/>
            </p:cNvGrpSpPr>
            <p:nvPr/>
          </p:nvGrpSpPr>
          <p:grpSpPr bwMode="auto">
            <a:xfrm>
              <a:off x="2421" y="10613"/>
              <a:ext cx="7020" cy="2834"/>
              <a:chOff x="2421" y="11164"/>
              <a:chExt cx="7020" cy="2834"/>
            </a:xfrm>
          </p:grpSpPr>
          <p:sp>
            <p:nvSpPr>
              <p:cNvPr id="8" name="Text Box 118"/>
              <p:cNvSpPr txBox="1">
                <a:spLocks noChangeArrowheads="1"/>
              </p:cNvSpPr>
              <p:nvPr/>
            </p:nvSpPr>
            <p:spPr bwMode="auto">
              <a:xfrm>
                <a:off x="6021" y="1206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19"/>
              <p:cNvSpPr txBox="1">
                <a:spLocks noChangeArrowheads="1"/>
              </p:cNvSpPr>
              <p:nvPr/>
            </p:nvSpPr>
            <p:spPr bwMode="auto">
              <a:xfrm>
                <a:off x="6021" y="136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20"/>
              <p:cNvSpPr txBox="1">
                <a:spLocks noChangeArrowheads="1"/>
              </p:cNvSpPr>
              <p:nvPr/>
            </p:nvSpPr>
            <p:spPr bwMode="auto">
              <a:xfrm>
                <a:off x="7101" y="127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Oval 121"/>
              <p:cNvSpPr>
                <a:spLocks noChangeArrowheads="1"/>
              </p:cNvSpPr>
              <p:nvPr/>
            </p:nvSpPr>
            <p:spPr bwMode="auto">
              <a:xfrm>
                <a:off x="4941" y="1206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122"/>
              <p:cNvCxnSpPr>
                <a:cxnSpLocks noChangeShapeType="1"/>
              </p:cNvCxnSpPr>
              <p:nvPr/>
            </p:nvCxnSpPr>
            <p:spPr bwMode="auto">
              <a:xfrm>
                <a:off x="6201" y="12424"/>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23"/>
              <p:cNvCxnSpPr>
                <a:cxnSpLocks noChangeShapeType="1"/>
              </p:cNvCxnSpPr>
              <p:nvPr/>
            </p:nvCxnSpPr>
            <p:spPr bwMode="auto">
              <a:xfrm flipV="1">
                <a:off x="6201" y="13278"/>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24"/>
              <p:cNvCxnSpPr>
                <a:cxnSpLocks noChangeShapeType="1"/>
              </p:cNvCxnSpPr>
              <p:nvPr/>
            </p:nvCxnSpPr>
            <p:spPr bwMode="auto">
              <a:xfrm>
                <a:off x="656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 name="Text Box 125"/>
              <p:cNvSpPr txBox="1">
                <a:spLocks noChangeArrowheads="1"/>
              </p:cNvSpPr>
              <p:nvPr/>
            </p:nvSpPr>
            <p:spPr bwMode="auto">
              <a:xfrm>
                <a:off x="8181" y="1278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6" name="Line 126"/>
              <p:cNvCxnSpPr>
                <a:cxnSpLocks noChangeShapeType="1"/>
              </p:cNvCxnSpPr>
              <p:nvPr/>
            </p:nvCxnSpPr>
            <p:spPr bwMode="auto">
              <a:xfrm>
                <a:off x="764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 name="Text Box 127"/>
              <p:cNvSpPr txBox="1">
                <a:spLocks noChangeArrowheads="1"/>
              </p:cNvSpPr>
              <p:nvPr/>
            </p:nvSpPr>
            <p:spPr bwMode="auto">
              <a:xfrm>
                <a:off x="368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28"/>
              <p:cNvSpPr txBox="1">
                <a:spLocks noChangeArrowheads="1"/>
              </p:cNvSpPr>
              <p:nvPr/>
            </p:nvSpPr>
            <p:spPr bwMode="auto">
              <a:xfrm>
                <a:off x="3681" y="1224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29"/>
              <p:cNvSpPr txBox="1">
                <a:spLocks noChangeArrowheads="1"/>
              </p:cNvSpPr>
              <p:nvPr/>
            </p:nvSpPr>
            <p:spPr bwMode="auto">
              <a:xfrm>
                <a:off x="2421" y="111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30"/>
              <p:cNvSpPr txBox="1">
                <a:spLocks noChangeArrowheads="1"/>
              </p:cNvSpPr>
              <p:nvPr/>
            </p:nvSpPr>
            <p:spPr bwMode="auto">
              <a:xfrm>
                <a:off x="3501" y="111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 R/M</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Text Box 131"/>
              <p:cNvSpPr txBox="1">
                <a:spLocks noChangeArrowheads="1"/>
              </p:cNvSpPr>
              <p:nvPr/>
            </p:nvSpPr>
            <p:spPr bwMode="auto">
              <a:xfrm>
                <a:off x="4581" y="11164"/>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2" name="Oval 132"/>
              <p:cNvSpPr>
                <a:spLocks noChangeArrowheads="1"/>
              </p:cNvSpPr>
              <p:nvPr/>
            </p:nvSpPr>
            <p:spPr bwMode="auto">
              <a:xfrm>
                <a:off x="6021" y="1278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3" name="Line 133"/>
              <p:cNvCxnSpPr>
                <a:cxnSpLocks noChangeShapeType="1"/>
              </p:cNvCxnSpPr>
              <p:nvPr/>
            </p:nvCxnSpPr>
            <p:spPr bwMode="auto">
              <a:xfrm>
                <a:off x="4221" y="1224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134"/>
              <p:cNvCxnSpPr>
                <a:cxnSpLocks noChangeShapeType="1"/>
              </p:cNvCxnSpPr>
              <p:nvPr/>
            </p:nvCxnSpPr>
            <p:spPr bwMode="auto">
              <a:xfrm>
                <a:off x="5481" y="12244"/>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35"/>
              <p:cNvCxnSpPr>
                <a:cxnSpLocks noChangeShapeType="1"/>
              </p:cNvCxnSpPr>
              <p:nvPr/>
            </p:nvCxnSpPr>
            <p:spPr bwMode="auto">
              <a:xfrm>
                <a:off x="3861" y="115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136"/>
              <p:cNvCxnSpPr>
                <a:cxnSpLocks noChangeShapeType="1"/>
              </p:cNvCxnSpPr>
              <p:nvPr/>
            </p:nvCxnSpPr>
            <p:spPr bwMode="auto">
              <a:xfrm>
                <a:off x="5121" y="1152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137"/>
              <p:cNvCxnSpPr>
                <a:cxnSpLocks noChangeShapeType="1"/>
              </p:cNvCxnSpPr>
              <p:nvPr/>
            </p:nvCxnSpPr>
            <p:spPr bwMode="auto">
              <a:xfrm flipV="1">
                <a:off x="818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138"/>
              <p:cNvCxnSpPr>
                <a:cxnSpLocks noChangeShapeType="1"/>
              </p:cNvCxnSpPr>
              <p:nvPr/>
            </p:nvCxnSpPr>
            <p:spPr bwMode="auto">
              <a:xfrm flipV="1">
                <a:off x="944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139"/>
              <p:cNvCxnSpPr>
                <a:cxnSpLocks noChangeShapeType="1"/>
              </p:cNvCxnSpPr>
              <p:nvPr/>
            </p:nvCxnSpPr>
            <p:spPr bwMode="auto">
              <a:xfrm>
                <a:off x="818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140"/>
              <p:cNvCxnSpPr>
                <a:cxnSpLocks noChangeShapeType="1"/>
              </p:cNvCxnSpPr>
              <p:nvPr/>
            </p:nvCxnSpPr>
            <p:spPr bwMode="auto">
              <a:xfrm>
                <a:off x="944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7" name="Text Box 141"/>
            <p:cNvSpPr txBox="1">
              <a:spLocks noChangeArrowheads="1"/>
            </p:cNvSpPr>
            <p:nvPr/>
          </p:nvSpPr>
          <p:spPr bwMode="auto">
            <a:xfrm>
              <a:off x="2421" y="10264"/>
              <a:ext cx="37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7                  07                   015</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31" name="Прямоугольник 30"/>
          <p:cNvSpPr/>
          <p:nvPr/>
        </p:nvSpPr>
        <p:spPr>
          <a:xfrm>
            <a:off x="627154" y="2830235"/>
            <a:ext cx="2445541" cy="369332"/>
          </a:xfrm>
          <a:prstGeom prst="rect">
            <a:avLst/>
          </a:prstGeom>
        </p:spPr>
        <p:txBody>
          <a:bodyPr wrap="none">
            <a:spAutoFit/>
          </a:bodyPr>
          <a:lstStyle/>
          <a:p>
            <a:pPr indent="450215"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indexată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Прямоугольник 31"/>
          <p:cNvSpPr/>
          <p:nvPr/>
        </p:nvSpPr>
        <p:spPr>
          <a:xfrm>
            <a:off x="414574" y="3309660"/>
            <a:ext cx="6773877" cy="2862322"/>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se obţine din suma registrului index şi deplasamentul din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Acest mod de indexare este utilizat, în cele mai multe cazuri, pentru referirea elementelor unui vector. Deplasamentul marchează începutul vectorului iar registrul index selectează elementul prin poziţia sa relativă în cadrul vectorului. Deoarece toate elementele vectorului sunt de aceeaşi lungime, prin operaţii aritmetice elementare asupra registrului index se va selecta orice element.  De aceea se poate specifica un factor de scală (1,2,3,4) pentru index, pentru a referi vectori cu componente de lungime fixă de 1,2,3,4 octeţi.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33" name="Группа 32"/>
          <p:cNvGrpSpPr>
            <a:grpSpLocks/>
          </p:cNvGrpSpPr>
          <p:nvPr/>
        </p:nvGrpSpPr>
        <p:grpSpPr bwMode="auto">
          <a:xfrm>
            <a:off x="7359588" y="3432395"/>
            <a:ext cx="4020807" cy="2334662"/>
            <a:chOff x="2961" y="5764"/>
            <a:chExt cx="5580" cy="3240"/>
          </a:xfrm>
        </p:grpSpPr>
        <p:sp>
          <p:nvSpPr>
            <p:cNvPr id="34" name="Text Box 143"/>
            <p:cNvSpPr txBox="1">
              <a:spLocks noChangeArrowheads="1"/>
            </p:cNvSpPr>
            <p:nvPr/>
          </p:nvSpPr>
          <p:spPr bwMode="auto">
            <a:xfrm>
              <a:off x="2961" y="612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Adresare efectivă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144"/>
            <p:cNvSpPr txBox="1">
              <a:spLocks noChangeArrowheads="1"/>
            </p:cNvSpPr>
            <p:nvPr/>
          </p:nvSpPr>
          <p:spPr bwMode="auto">
            <a:xfrm>
              <a:off x="2961" y="684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145"/>
            <p:cNvSpPr txBox="1">
              <a:spLocks noChangeArrowheads="1"/>
            </p:cNvSpPr>
            <p:nvPr/>
          </p:nvSpPr>
          <p:spPr bwMode="auto">
            <a:xfrm>
              <a:off x="2961" y="8463"/>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Registru index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7" name="Oval 146"/>
            <p:cNvSpPr>
              <a:spLocks noChangeArrowheads="1"/>
            </p:cNvSpPr>
            <p:nvPr/>
          </p:nvSpPr>
          <p:spPr bwMode="auto">
            <a:xfrm>
              <a:off x="3681" y="7563"/>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8" name="Line 147"/>
            <p:cNvCxnSpPr>
              <a:cxnSpLocks noChangeShapeType="1"/>
            </p:cNvCxnSpPr>
            <p:nvPr/>
          </p:nvCxnSpPr>
          <p:spPr bwMode="auto">
            <a:xfrm flipV="1">
              <a:off x="3861" y="8103"/>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48"/>
            <p:cNvCxnSpPr>
              <a:cxnSpLocks noChangeShapeType="1"/>
            </p:cNvCxnSpPr>
            <p:nvPr/>
          </p:nvCxnSpPr>
          <p:spPr bwMode="auto">
            <a:xfrm flipV="1">
              <a:off x="3861" y="720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49"/>
            <p:cNvCxnSpPr>
              <a:cxnSpLocks noChangeShapeType="1"/>
            </p:cNvCxnSpPr>
            <p:nvPr/>
          </p:nvCxnSpPr>
          <p:spPr bwMode="auto">
            <a:xfrm flipV="1">
              <a:off x="3861" y="648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50"/>
            <p:cNvCxnSpPr>
              <a:cxnSpLocks noChangeShapeType="1"/>
            </p:cNvCxnSpPr>
            <p:nvPr/>
          </p:nvCxnSpPr>
          <p:spPr bwMode="auto">
            <a:xfrm>
              <a:off x="4941" y="6303"/>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Line 151"/>
            <p:cNvCxnSpPr>
              <a:cxnSpLocks noChangeShapeType="1"/>
            </p:cNvCxnSpPr>
            <p:nvPr/>
          </p:nvCxnSpPr>
          <p:spPr bwMode="auto">
            <a:xfrm>
              <a:off x="6741" y="5944"/>
              <a:ext cx="0" cy="30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Line 152"/>
            <p:cNvCxnSpPr>
              <a:cxnSpLocks noChangeShapeType="1"/>
            </p:cNvCxnSpPr>
            <p:nvPr/>
          </p:nvCxnSpPr>
          <p:spPr bwMode="auto">
            <a:xfrm>
              <a:off x="4941" y="702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4" name="Line 153"/>
            <p:cNvCxnSpPr>
              <a:cxnSpLocks noChangeShapeType="1"/>
            </p:cNvCxnSpPr>
            <p:nvPr/>
          </p:nvCxnSpPr>
          <p:spPr bwMode="auto">
            <a:xfrm flipV="1">
              <a:off x="4941" y="864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5" name="Line 154"/>
            <p:cNvCxnSpPr>
              <a:cxnSpLocks noChangeShapeType="1"/>
            </p:cNvCxnSpPr>
            <p:nvPr/>
          </p:nvCxnSpPr>
          <p:spPr bwMode="auto">
            <a:xfrm>
              <a:off x="6741" y="7563"/>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Text Box 155"/>
            <p:cNvSpPr txBox="1">
              <a:spLocks noChangeArrowheads="1"/>
            </p:cNvSpPr>
            <p:nvPr/>
          </p:nvSpPr>
          <p:spPr bwMode="auto">
            <a:xfrm>
              <a:off x="7461" y="7563"/>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V[2 ]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7" name="Text Box 156"/>
            <p:cNvSpPr txBox="1">
              <a:spLocks noChangeArrowheads="1"/>
            </p:cNvSpPr>
            <p:nvPr/>
          </p:nvSpPr>
          <p:spPr bwMode="auto">
            <a:xfrm>
              <a:off x="7461" y="79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V[1 ]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8" name="Text Box 157"/>
            <p:cNvSpPr txBox="1">
              <a:spLocks noChangeArrowheads="1"/>
            </p:cNvSpPr>
            <p:nvPr/>
          </p:nvSpPr>
          <p:spPr bwMode="auto">
            <a:xfrm>
              <a:off x="7461" y="82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V[0 ]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9" name="Text Box 158"/>
            <p:cNvSpPr txBox="1">
              <a:spLocks noChangeArrowheads="1"/>
            </p:cNvSpPr>
            <p:nvPr/>
          </p:nvSpPr>
          <p:spPr bwMode="auto">
            <a:xfrm>
              <a:off x="7461" y="72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V[3 ]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0" name="Text Box 159"/>
            <p:cNvSpPr txBox="1">
              <a:spLocks noChangeArrowheads="1"/>
            </p:cNvSpPr>
            <p:nvPr/>
          </p:nvSpPr>
          <p:spPr bwMode="auto">
            <a:xfrm>
              <a:off x="7461" y="684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V[4 ]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1" name="Text Box 160"/>
            <p:cNvSpPr txBox="1">
              <a:spLocks noChangeArrowheads="1"/>
            </p:cNvSpPr>
            <p:nvPr/>
          </p:nvSpPr>
          <p:spPr bwMode="auto">
            <a:xfrm>
              <a:off x="7461" y="64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V[5 ]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2" name="Text Box 161"/>
            <p:cNvSpPr txBox="1">
              <a:spLocks noChangeArrowheads="1"/>
            </p:cNvSpPr>
            <p:nvPr/>
          </p:nvSpPr>
          <p:spPr bwMode="auto">
            <a:xfrm>
              <a:off x="7461" y="61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V[6 ]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3" name="Text Box 162"/>
            <p:cNvSpPr txBox="1">
              <a:spLocks noChangeArrowheads="1"/>
            </p:cNvSpPr>
            <p:nvPr/>
          </p:nvSpPr>
          <p:spPr bwMode="auto">
            <a:xfrm>
              <a:off x="7461" y="5764"/>
              <a:ext cx="10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54" name="Прямоугольник 53"/>
          <p:cNvSpPr/>
          <p:nvPr/>
        </p:nvSpPr>
        <p:spPr>
          <a:xfrm>
            <a:off x="6226034" y="6083640"/>
            <a:ext cx="5938805"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Referirea vectorilor de lungime fixă în adresarea indexată.</a:t>
            </a:r>
            <a:endParaRPr lang="en-US" dirty="0"/>
          </a:p>
        </p:txBody>
      </p:sp>
    </p:spTree>
    <p:extLst>
      <p:ext uri="{BB962C8B-B14F-4D97-AF65-F5344CB8AC3E}">
        <p14:creationId xmlns:p14="http://schemas.microsoft.com/office/powerpoint/2010/main" val="2307038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09138"/>
            <a:ext cx="8857307"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imediată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acest caz operandul se află chiar în instrucţiune.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896889" y="1218256"/>
            <a:ext cx="4277574" cy="1425355"/>
            <a:chOff x="2961" y="11524"/>
            <a:chExt cx="4500" cy="1260"/>
          </a:xfrm>
        </p:grpSpPr>
        <p:sp>
          <p:nvSpPr>
            <p:cNvPr id="6" name="Text Box 164"/>
            <p:cNvSpPr txBox="1">
              <a:spLocks noChangeArrowheads="1"/>
            </p:cNvSpPr>
            <p:nvPr/>
          </p:nvSpPr>
          <p:spPr bwMode="auto">
            <a:xfrm>
              <a:off x="2961" y="11524"/>
              <a:ext cx="23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165"/>
            <p:cNvSpPr txBox="1">
              <a:spLocks noChangeArrowheads="1"/>
            </p:cNvSpPr>
            <p:nvPr/>
          </p:nvSpPr>
          <p:spPr bwMode="auto">
            <a:xfrm>
              <a:off x="5301" y="11524"/>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166"/>
            <p:cNvSpPr txBox="1">
              <a:spLocks noChangeArrowheads="1"/>
            </p:cNvSpPr>
            <p:nvPr/>
          </p:nvSpPr>
          <p:spPr bwMode="auto">
            <a:xfrm>
              <a:off x="5661" y="12424"/>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9" name="Line 167"/>
            <p:cNvCxnSpPr>
              <a:cxnSpLocks noChangeShapeType="1"/>
            </p:cNvCxnSpPr>
            <p:nvPr/>
          </p:nvCxnSpPr>
          <p:spPr bwMode="auto">
            <a:xfrm flipV="1">
              <a:off x="6561" y="1188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 name="Прямоугольник 9"/>
          <p:cNvSpPr/>
          <p:nvPr/>
        </p:nvSpPr>
        <p:spPr>
          <a:xfrm>
            <a:off x="1978327" y="2458945"/>
            <a:ext cx="206146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Adresare imediată.</a:t>
            </a:r>
            <a:endParaRPr lang="en-US" dirty="0"/>
          </a:p>
        </p:txBody>
      </p:sp>
      <p:sp>
        <p:nvSpPr>
          <p:cNvPr id="11" name="Прямоугольник 10"/>
          <p:cNvSpPr/>
          <p:nvPr/>
        </p:nvSpPr>
        <p:spPr>
          <a:xfrm>
            <a:off x="389374" y="2991737"/>
            <a:ext cx="4074059" cy="369332"/>
          </a:xfrm>
          <a:prstGeom prst="rect">
            <a:avLst/>
          </a:prstGeom>
        </p:spPr>
        <p:txBody>
          <a:bodyPr wrap="square">
            <a:spAutoFit/>
          </a:bodyPr>
          <a:lstStyle/>
          <a:p>
            <a:pPr lvl="3" indent="-137160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Adresarea porturilor de intrare/ieşire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 y="3261603"/>
            <a:ext cx="12004895" cy="369332"/>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Porturile de intrare/ieşire se adresează unde aceeaşi adresă se găseşte în instrucţiune, pe 8 biţi, cu 256 de adrese.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13" name="Группа 12"/>
          <p:cNvGrpSpPr>
            <a:grpSpLocks/>
          </p:cNvGrpSpPr>
          <p:nvPr/>
        </p:nvGrpSpPr>
        <p:grpSpPr bwMode="auto">
          <a:xfrm>
            <a:off x="826202" y="3854634"/>
            <a:ext cx="5612959" cy="1202777"/>
            <a:chOff x="2961" y="4504"/>
            <a:chExt cx="5040" cy="1080"/>
          </a:xfrm>
        </p:grpSpPr>
        <p:grpSp>
          <p:nvGrpSpPr>
            <p:cNvPr id="14" name="Group 169"/>
            <p:cNvGrpSpPr>
              <a:grpSpLocks/>
            </p:cNvGrpSpPr>
            <p:nvPr/>
          </p:nvGrpSpPr>
          <p:grpSpPr bwMode="auto">
            <a:xfrm>
              <a:off x="2961" y="4504"/>
              <a:ext cx="5040" cy="1080"/>
              <a:chOff x="2961" y="4504"/>
              <a:chExt cx="5040" cy="1080"/>
            </a:xfrm>
          </p:grpSpPr>
          <p:sp>
            <p:nvSpPr>
              <p:cNvPr id="16" name="Text Box 170"/>
              <p:cNvSpPr txBox="1">
                <a:spLocks noChangeArrowheads="1"/>
              </p:cNvSpPr>
              <p:nvPr/>
            </p:nvSpPr>
            <p:spPr bwMode="auto">
              <a:xfrm>
                <a:off x="29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 Box 171"/>
              <p:cNvSpPr txBox="1">
                <a:spLocks noChangeArrowheads="1"/>
              </p:cNvSpPr>
              <p:nvPr/>
            </p:nvSpPr>
            <p:spPr bwMode="auto">
              <a:xfrm>
                <a:off x="47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72"/>
              <p:cNvSpPr txBox="1">
                <a:spLocks noChangeArrowheads="1"/>
              </p:cNvSpPr>
              <p:nvPr/>
            </p:nvSpPr>
            <p:spPr bwMode="auto">
              <a:xfrm>
                <a:off x="6561" y="450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sursă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73"/>
              <p:cNvSpPr txBox="1">
                <a:spLocks noChangeArrowheads="1"/>
              </p:cNvSpPr>
              <p:nvPr/>
            </p:nvSpPr>
            <p:spPr bwMode="auto">
              <a:xfrm>
                <a:off x="4761" y="52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74"/>
              <p:cNvSpPr txBox="1">
                <a:spLocks noChangeArrowheads="1"/>
              </p:cNvSpPr>
              <p:nvPr/>
            </p:nvSpPr>
            <p:spPr bwMode="auto">
              <a:xfrm>
                <a:off x="6561" y="522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destinaţie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1" name="Line 175"/>
              <p:cNvCxnSpPr>
                <a:cxnSpLocks noChangeShapeType="1"/>
              </p:cNvCxnSpPr>
              <p:nvPr/>
            </p:nvCxnSpPr>
            <p:spPr bwMode="auto">
              <a:xfrm>
                <a:off x="3501" y="486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76"/>
              <p:cNvCxnSpPr>
                <a:cxnSpLocks noChangeShapeType="1"/>
              </p:cNvCxnSpPr>
              <p:nvPr/>
            </p:nvCxnSpPr>
            <p:spPr bwMode="auto">
              <a:xfrm>
                <a:off x="3501" y="5404"/>
                <a:ext cx="12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177"/>
              <p:cNvCxnSpPr>
                <a:cxnSpLocks noChangeShapeType="1"/>
              </p:cNvCxnSpPr>
              <p:nvPr/>
            </p:nvCxnSpPr>
            <p:spPr bwMode="auto">
              <a:xfrm>
                <a:off x="5841" y="540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15" name="Line 178"/>
            <p:cNvCxnSpPr>
              <a:cxnSpLocks noChangeShapeType="1"/>
            </p:cNvCxnSpPr>
            <p:nvPr/>
          </p:nvCxnSpPr>
          <p:spPr bwMode="auto">
            <a:xfrm>
              <a:off x="5841" y="468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Прямоугольник 23"/>
          <p:cNvSpPr/>
          <p:nvPr/>
        </p:nvSpPr>
        <p:spPr>
          <a:xfrm>
            <a:off x="2028979" y="5325963"/>
            <a:ext cx="358784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Adresarea porturilor intrare/ieşire</a:t>
            </a:r>
            <a:endParaRPr lang="en-US" dirty="0"/>
          </a:p>
        </p:txBody>
      </p:sp>
    </p:spTree>
    <p:extLst>
      <p:ext uri="{BB962C8B-B14F-4D97-AF65-F5344CB8AC3E}">
        <p14:creationId xmlns:p14="http://schemas.microsoft.com/office/powerpoint/2010/main" val="4197811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964317" cy="1754326"/>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Caracteristicile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ultimelor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microprocesoare</a:t>
            </a:r>
            <a:br>
              <a:rPr lang="en-US" b="1"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bazate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existenta</a:t>
            </a:r>
            <a:r>
              <a:rPr lang="en-US" dirty="0">
                <a:solidFill>
                  <a:srgbClr val="000000"/>
                </a:solidFill>
                <a:latin typeface="Times New Roman" pitchFamily="18" charset="0"/>
                <a:cs typeface="Times New Roman" pitchFamily="18" charset="0"/>
              </a:rPr>
              <a:t> a 4unitati </a:t>
            </a:r>
            <a:r>
              <a:rPr lang="en-US" dirty="0" err="1">
                <a:solidFill>
                  <a:srgbClr val="000000"/>
                </a:solidFill>
                <a:latin typeface="Times New Roman" pitchFamily="18" charset="0"/>
                <a:cs typeface="Times New Roman" pitchFamily="18" charset="0"/>
              </a:rPr>
              <a:t>majore</a:t>
            </a:r>
            <a:r>
              <a:rPr lang="en-US" dirty="0">
                <a:solidFill>
                  <a:srgbClr val="000000"/>
                </a:solidFill>
                <a:latin typeface="Times New Roman" pitchFamily="18" charset="0"/>
                <a:cs typeface="Times New Roman" pitchFamily="18" charset="0"/>
              </a:rPr>
              <a:t> :</a:t>
            </a:r>
            <a:r>
              <a:rPr lang="x-none" dirty="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a:solidFill>
                  <a:srgbClr val="000000"/>
                </a:solidFill>
                <a:latin typeface="Helvetica" panose="020B0604020202020204" pitchFamily="34" charset="0"/>
              </a:rPr>
              <a:t>CPU (</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centrala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prelucrare</a:t>
            </a:r>
            <a:r>
              <a:rPr lang="en-US" dirty="0">
                <a:solidFill>
                  <a:srgbClr val="000000"/>
                </a:solidFill>
                <a:latin typeface="Helvetica" panose="020B0604020202020204" pitchFamily="34" charset="0"/>
              </a:rPr>
              <a:t>)</a:t>
            </a:r>
            <a:endParaRPr lang="x-none" dirty="0">
              <a:solidFill>
                <a:srgbClr val="000000"/>
              </a:solidFill>
              <a:latin typeface="Helvetica" panose="020B0604020202020204" pitchFamily="34" charset="0"/>
            </a:endParaRPr>
          </a:p>
          <a:p>
            <a:pPr marL="285750" indent="-285750">
              <a:buFont typeface="Arial" panose="020B0604020202020204" pitchFamily="34" charset="0"/>
              <a:buChar char="•"/>
            </a:pPr>
            <a:r>
              <a:rPr lang="en-US" dirty="0">
                <a:solidFill>
                  <a:srgbClr val="000000"/>
                </a:solidFill>
                <a:latin typeface="Helvetica" panose="020B0604020202020204" pitchFamily="34" charset="0"/>
              </a:rPr>
              <a:t>FPU (</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prelucrare</a:t>
            </a:r>
            <a:r>
              <a:rPr lang="en-US" dirty="0">
                <a:solidFill>
                  <a:srgbClr val="000000"/>
                </a:solidFill>
                <a:latin typeface="Helvetica" panose="020B0604020202020204" pitchFamily="34" charset="0"/>
              </a:rPr>
              <a:t> in VM)</a:t>
            </a:r>
            <a:endParaRPr lang="x-none" dirty="0">
              <a:solidFill>
                <a:srgbClr val="000000"/>
              </a:solidFill>
              <a:latin typeface="Helvetica" panose="020B0604020202020204" pitchFamily="34" charset="0"/>
            </a:endParaRPr>
          </a:p>
          <a:p>
            <a:pPr marL="285750" indent="-285750">
              <a:buFont typeface="Arial" panose="020B0604020202020204" pitchFamily="34" charset="0"/>
              <a:buChar char="•"/>
            </a:pPr>
            <a:r>
              <a:rPr lang="en-US" dirty="0">
                <a:solidFill>
                  <a:srgbClr val="000000"/>
                </a:solidFill>
                <a:latin typeface="Helvetica" panose="020B0604020202020204" pitchFamily="34" charset="0"/>
              </a:rPr>
              <a:t>MMU (</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gestiune</a:t>
            </a:r>
            <a:r>
              <a:rPr lang="en-US" dirty="0">
                <a:solidFill>
                  <a:srgbClr val="000000"/>
                </a:solidFill>
                <a:latin typeface="Helvetica" panose="020B0604020202020204" pitchFamily="34" charset="0"/>
              </a:rPr>
              <a:t> a </a:t>
            </a:r>
            <a:r>
              <a:rPr lang="en-US" dirty="0" err="1">
                <a:solidFill>
                  <a:srgbClr val="000000"/>
                </a:solidFill>
                <a:latin typeface="Helvetica" panose="020B0604020202020204" pitchFamily="34" charset="0"/>
              </a:rPr>
              <a:t>memoriei</a:t>
            </a:r>
            <a:r>
              <a:rPr lang="en-US" dirty="0">
                <a:solidFill>
                  <a:srgbClr val="000000"/>
                </a:solidFill>
                <a:latin typeface="Helvetica" panose="020B0604020202020204" pitchFamily="34" charset="0"/>
              </a:rPr>
              <a:t>)</a:t>
            </a:r>
            <a:endParaRPr lang="x-none" dirty="0">
              <a:solidFill>
                <a:srgbClr val="000000"/>
              </a:solidFill>
              <a:latin typeface="Helvetica" panose="020B0604020202020204" pitchFamily="34" charset="0"/>
            </a:endParaRPr>
          </a:p>
          <a:p>
            <a:pPr marL="285750" indent="-285750">
              <a:buFont typeface="Arial" panose="020B0604020202020204" pitchFamily="34" charset="0"/>
              <a:buChar char="•"/>
            </a:pPr>
            <a:r>
              <a:rPr lang="en-US" dirty="0">
                <a:solidFill>
                  <a:srgbClr val="000000"/>
                </a:solidFill>
                <a:latin typeface="Helvetica" panose="020B0604020202020204" pitchFamily="34" charset="0"/>
              </a:rPr>
              <a:t>MMX (</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multimedia)</a:t>
            </a:r>
            <a:r>
              <a:rPr lang="en-US" dirty="0"/>
              <a:t> </a:t>
            </a:r>
          </a:p>
        </p:txBody>
      </p:sp>
      <p:sp>
        <p:nvSpPr>
          <p:cNvPr id="5" name="Прямоугольник 4"/>
          <p:cNvSpPr/>
          <p:nvPr/>
        </p:nvSpPr>
        <p:spPr>
          <a:xfrm>
            <a:off x="-1" y="1953533"/>
            <a:ext cx="12104483" cy="4247317"/>
          </a:xfrm>
          <a:prstGeom prst="rect">
            <a:avLst/>
          </a:prstGeom>
        </p:spPr>
        <p:txBody>
          <a:bodyPr wrap="square">
            <a:spAutoFit/>
          </a:bodyPr>
          <a:lstStyle/>
          <a:p>
            <a:r>
              <a:rPr lang="en-US" dirty="0">
                <a:solidFill>
                  <a:srgbClr val="000000"/>
                </a:solidFill>
                <a:latin typeface="Helvetica" panose="020B0604020202020204" pitchFamily="34" charset="0"/>
              </a:rPr>
              <a:t>CPU -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executarea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lucrarilor</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uz</a:t>
            </a:r>
            <a:r>
              <a:rPr lang="en-US" dirty="0">
                <a:solidFill>
                  <a:srgbClr val="000000"/>
                </a:solidFill>
                <a:latin typeface="Helvetica" panose="020B0604020202020204" pitchFamily="34" charset="0"/>
              </a:rPr>
              <a:t> general</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FPU - </a:t>
            </a:r>
            <a:r>
              <a:rPr lang="en-US" dirty="0" err="1">
                <a:solidFill>
                  <a:srgbClr val="000000"/>
                </a:solidFill>
                <a:latin typeface="Helvetica" panose="020B0604020202020204" pitchFamily="34" charset="0"/>
              </a:rPr>
              <a:t>specializata</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operatii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aritmetice</a:t>
            </a:r>
            <a:r>
              <a:rPr lang="en-US" dirty="0">
                <a:solidFill>
                  <a:srgbClr val="000000"/>
                </a:solidFill>
                <a:latin typeface="Helvetica" panose="020B0604020202020204" pitchFamily="34" charset="0"/>
              </a:rPr>
              <a:t> in VM</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MMU -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virtuala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hard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protectia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memoriei</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MMX -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functii</a:t>
            </a:r>
            <a:r>
              <a:rPr lang="en-US" dirty="0">
                <a:solidFill>
                  <a:srgbClr val="000000"/>
                </a:solidFill>
                <a:latin typeface="Helvetica" panose="020B0604020202020204" pitchFamily="34" charset="0"/>
              </a:rPr>
              <a:t> multimedia de </a:t>
            </a:r>
            <a:r>
              <a:rPr lang="en-US" dirty="0" err="1">
                <a:solidFill>
                  <a:srgbClr val="000000"/>
                </a:solidFill>
                <a:latin typeface="Helvetica" panose="020B0604020202020204" pitchFamily="34" charset="0"/>
              </a:rPr>
              <a:t>prelucrare</a:t>
            </a:r>
            <a:r>
              <a:rPr lang="en-US" dirty="0">
                <a:solidFill>
                  <a:srgbClr val="000000"/>
                </a:solidFill>
                <a:latin typeface="Helvetica" panose="020B0604020202020204" pitchFamily="34" charset="0"/>
              </a:rPr>
              <a:t> video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sunet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langa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acestea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ultimele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mai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cuprind</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placheta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circuite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inainte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erau</a:t>
            </a:r>
            <a:r>
              <a:rPr lang="x-none" dirty="0">
                <a:solidFill>
                  <a:srgbClr val="000000"/>
                </a:solidFill>
                <a:latin typeface="Helvetica" panose="020B0604020202020204" pitchFamily="34" charset="0"/>
              </a:rPr>
              <a:t> </a:t>
            </a:r>
            <a:br>
              <a:rPr lang="en-US" dirty="0">
                <a:solidFill>
                  <a:srgbClr val="000000"/>
                </a:solidFill>
                <a:latin typeface="Helvetica" panose="020B0604020202020204" pitchFamily="34" charset="0"/>
              </a:rPr>
            </a:br>
            <a:endParaRPr lang="x-none" dirty="0">
              <a:solidFill>
                <a:srgbClr val="000000"/>
              </a:solidFill>
              <a:latin typeface="Helvetica" panose="020B0604020202020204" pitchFamily="34" charset="0"/>
            </a:endParaRPr>
          </a:p>
          <a:p>
            <a:r>
              <a:rPr lang="en-US" dirty="0" err="1">
                <a:solidFill>
                  <a:srgbClr val="000000"/>
                </a:solidFill>
                <a:latin typeface="Helvetica" panose="020B0604020202020204" pitchFamily="34" charset="0"/>
              </a:rPr>
              <a:t>exterioare</a:t>
            </a:r>
            <a:r>
              <a:rPr lang="en-US" dirty="0">
                <a:solidFill>
                  <a:srgbClr val="000000"/>
                </a:solidFill>
                <a:latin typeface="Helvetica" panose="020B0604020202020204" pitchFamily="34" charset="0"/>
              </a:rPr>
              <a:t> : - controller de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cache</a:t>
            </a:r>
            <a:br>
              <a:rPr lang="en-US" dirty="0">
                <a:solidFill>
                  <a:srgbClr val="000000"/>
                </a:solidFill>
                <a:latin typeface="Helvetica" panose="020B0604020202020204" pitchFamily="34" charset="0"/>
              </a:rPr>
            </a:br>
            <a:r>
              <a:rPr lang="x-none" dirty="0">
                <a:solidFill>
                  <a:srgbClr val="000000"/>
                </a:solidFill>
                <a:latin typeface="Helvetica" panose="020B0604020202020204" pitchFamily="34" charset="0"/>
              </a:rPr>
              <a:t>	</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coprocesor</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periferice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operatii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rapide</a:t>
            </a:r>
            <a:r>
              <a:rPr lang="en-US" dirty="0">
                <a:solidFill>
                  <a:srgbClr val="000000"/>
                </a:solidFill>
                <a:latin typeface="Helvetica" panose="020B0604020202020204" pitchFamily="34" charset="0"/>
              </a:rPr>
              <a:t> de I/O</a:t>
            </a:r>
            <a:br>
              <a:rPr lang="en-US" dirty="0">
                <a:solidFill>
                  <a:srgbClr val="000000"/>
                </a:solidFill>
                <a:latin typeface="Helvetica" panose="020B0604020202020204" pitchFamily="34" charset="0"/>
              </a:rPr>
            </a:br>
            <a:r>
              <a:rPr lang="x-none" dirty="0">
                <a:solidFill>
                  <a:srgbClr val="000000"/>
                </a:solidFill>
                <a:latin typeface="Helvetica" panose="020B0604020202020204" pitchFamily="34" charset="0"/>
              </a:rPr>
              <a:t>	</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grafica</a:t>
            </a:r>
            <a:r>
              <a:rPr lang="en-US" dirty="0">
                <a:solidFill>
                  <a:srgbClr val="000000"/>
                </a:solidFill>
                <a:latin typeface="Helvetica" panose="020B0604020202020204" pitchFamily="34" charset="0"/>
              </a:rPr>
              <a:t> de mare </a:t>
            </a:r>
            <a:r>
              <a:rPr lang="en-US" dirty="0" err="1">
                <a:solidFill>
                  <a:srgbClr val="000000"/>
                </a:solidFill>
                <a:latin typeface="Helvetica" panose="020B0604020202020204" pitchFamily="34" charset="0"/>
              </a:rPr>
              <a:t>viteza</a:t>
            </a:r>
            <a:br>
              <a:rPr lang="en-US" dirty="0">
                <a:solidFill>
                  <a:srgbClr val="000000"/>
                </a:solidFill>
                <a:latin typeface="Helvetica" panose="020B0604020202020204" pitchFamily="34" charset="0"/>
              </a:rPr>
            </a:br>
            <a:r>
              <a:rPr lang="x-none" dirty="0">
                <a:solidFill>
                  <a:srgbClr val="000000"/>
                </a:solidFill>
                <a:latin typeface="Helvetica" panose="020B0604020202020204" pitchFamily="34" charset="0"/>
              </a:rPr>
              <a:t>	</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multiprocesare</a:t>
            </a:r>
            <a:r>
              <a:rPr lang="en-US" dirty="0"/>
              <a:t> </a:t>
            </a:r>
            <a:br>
              <a:rPr lang="en-US" dirty="0"/>
            </a:br>
            <a:endParaRPr lang="x-none" dirty="0"/>
          </a:p>
          <a:p>
            <a:r>
              <a:rPr lang="en-US" dirty="0"/>
              <a:t>Aria </a:t>
            </a:r>
            <a:r>
              <a:rPr lang="en-US" dirty="0" err="1"/>
              <a:t>disponibila</a:t>
            </a:r>
            <a:r>
              <a:rPr lang="en-US" dirty="0"/>
              <a:t> a </a:t>
            </a:r>
            <a:r>
              <a:rPr lang="en-US" dirty="0" err="1"/>
              <a:t>pastilei</a:t>
            </a:r>
            <a:r>
              <a:rPr lang="en-US" dirty="0"/>
              <a:t> de </a:t>
            </a:r>
            <a:r>
              <a:rPr lang="en-US" dirty="0" err="1"/>
              <a:t>siliciu</a:t>
            </a:r>
            <a:r>
              <a:rPr lang="en-US" dirty="0"/>
              <a:t> s-a </a:t>
            </a:r>
            <a:r>
              <a:rPr lang="en-US" dirty="0" err="1"/>
              <a:t>utilizat</a:t>
            </a:r>
            <a:r>
              <a:rPr lang="en-US" dirty="0"/>
              <a:t> in 2 </a:t>
            </a:r>
            <a:r>
              <a:rPr lang="en-US" dirty="0" err="1"/>
              <a:t>scopuri</a:t>
            </a:r>
            <a:r>
              <a:rPr lang="en-US" dirty="0"/>
              <a:t> :</a:t>
            </a:r>
            <a:br>
              <a:rPr lang="en-US" dirty="0"/>
            </a:br>
            <a:r>
              <a:rPr lang="en-US" dirty="0"/>
              <a:t>1. </a:t>
            </a:r>
            <a:r>
              <a:rPr lang="en-US" dirty="0" err="1"/>
              <a:t>oferirea</a:t>
            </a:r>
            <a:r>
              <a:rPr lang="en-US" dirty="0"/>
              <a:t> de </a:t>
            </a:r>
            <a:r>
              <a:rPr lang="en-US" dirty="0" err="1"/>
              <a:t>suport</a:t>
            </a:r>
            <a:r>
              <a:rPr lang="en-US" dirty="0"/>
              <a:t> </a:t>
            </a:r>
            <a:r>
              <a:rPr lang="en-US" dirty="0" err="1"/>
              <a:t>pentru</a:t>
            </a:r>
            <a:r>
              <a:rPr lang="en-US" dirty="0"/>
              <a:t> </a:t>
            </a:r>
            <a:r>
              <a:rPr lang="en-US" dirty="0" err="1"/>
              <a:t>implementarea</a:t>
            </a:r>
            <a:r>
              <a:rPr lang="en-US" dirty="0"/>
              <a:t> </a:t>
            </a:r>
            <a:r>
              <a:rPr lang="en-US" dirty="0" err="1"/>
              <a:t>sistemelor</a:t>
            </a:r>
            <a:r>
              <a:rPr lang="en-US" dirty="0"/>
              <a:t> </a:t>
            </a:r>
            <a:r>
              <a:rPr lang="en-US" dirty="0" err="1"/>
              <a:t>complexe</a:t>
            </a:r>
            <a:r>
              <a:rPr lang="en-US" dirty="0"/>
              <a:t> de </a:t>
            </a:r>
            <a:r>
              <a:rPr lang="en-US" dirty="0" err="1"/>
              <a:t>operare</a:t>
            </a:r>
            <a:r>
              <a:rPr lang="en-US" dirty="0"/>
              <a:t> </a:t>
            </a:r>
            <a:r>
              <a:rPr lang="en-US" dirty="0" err="1"/>
              <a:t>prin</a:t>
            </a:r>
            <a:r>
              <a:rPr lang="x-none" dirty="0"/>
              <a:t> </a:t>
            </a:r>
            <a:r>
              <a:rPr lang="en-US" dirty="0" err="1"/>
              <a:t>introducerea</a:t>
            </a:r>
            <a:r>
              <a:rPr lang="en-US" dirty="0"/>
              <a:t> de </a:t>
            </a:r>
            <a:r>
              <a:rPr lang="en-US" dirty="0" err="1"/>
              <a:t>harware</a:t>
            </a:r>
            <a:r>
              <a:rPr lang="en-US" dirty="0"/>
              <a:t> </a:t>
            </a:r>
            <a:r>
              <a:rPr lang="en-US" dirty="0" err="1"/>
              <a:t>specializat</a:t>
            </a:r>
            <a:r>
              <a:rPr lang="en-US" dirty="0"/>
              <a:t> </a:t>
            </a:r>
            <a:r>
              <a:rPr lang="en-US" dirty="0" err="1"/>
              <a:t>si</a:t>
            </a:r>
            <a:r>
              <a:rPr lang="en-US" dirty="0"/>
              <a:t> </a:t>
            </a:r>
            <a:r>
              <a:rPr lang="en-US" dirty="0" err="1"/>
              <a:t>instructiuni</a:t>
            </a:r>
            <a:r>
              <a:rPr lang="en-US" dirty="0"/>
              <a:t> </a:t>
            </a:r>
            <a:r>
              <a:rPr lang="en-US" dirty="0" err="1"/>
              <a:t>specifice</a:t>
            </a:r>
            <a:br>
              <a:rPr lang="en-US" dirty="0"/>
            </a:br>
            <a:r>
              <a:rPr lang="en-US" dirty="0"/>
              <a:t>2. </a:t>
            </a:r>
            <a:r>
              <a:rPr lang="en-US" dirty="0" err="1"/>
              <a:t>executia</a:t>
            </a:r>
            <a:r>
              <a:rPr lang="en-US" dirty="0"/>
              <a:t> </a:t>
            </a:r>
            <a:r>
              <a:rPr lang="en-US" dirty="0" err="1"/>
              <a:t>eficienta</a:t>
            </a:r>
            <a:r>
              <a:rPr lang="en-US" dirty="0"/>
              <a:t> a </a:t>
            </a:r>
            <a:r>
              <a:rPr lang="en-US" dirty="0" err="1"/>
              <a:t>programelor</a:t>
            </a:r>
            <a:r>
              <a:rPr lang="en-US" dirty="0"/>
              <a:t> </a:t>
            </a:r>
            <a:r>
              <a:rPr lang="en-US" dirty="0" err="1"/>
              <a:t>scrise</a:t>
            </a:r>
            <a:r>
              <a:rPr lang="en-US" dirty="0"/>
              <a:t> in HLL </a:t>
            </a:r>
            <a:r>
              <a:rPr lang="en-US" dirty="0" err="1"/>
              <a:t>prin</a:t>
            </a:r>
            <a:r>
              <a:rPr lang="en-US" dirty="0"/>
              <a:t> </a:t>
            </a:r>
            <a:r>
              <a:rPr lang="en-US" dirty="0" err="1"/>
              <a:t>utilizarea</a:t>
            </a:r>
            <a:r>
              <a:rPr lang="en-US" dirty="0"/>
              <a:t> </a:t>
            </a:r>
            <a:r>
              <a:rPr lang="en-US" dirty="0" err="1"/>
              <a:t>unor</a:t>
            </a:r>
            <a:r>
              <a:rPr lang="en-US" dirty="0"/>
              <a:t> </a:t>
            </a:r>
            <a:r>
              <a:rPr lang="en-US" dirty="0" err="1"/>
              <a:t>moduri</a:t>
            </a:r>
            <a:r>
              <a:rPr lang="en-US" dirty="0"/>
              <a:t> de </a:t>
            </a:r>
            <a:r>
              <a:rPr lang="en-US" dirty="0" err="1"/>
              <a:t>adresare</a:t>
            </a:r>
            <a:r>
              <a:rPr lang="x-none" dirty="0"/>
              <a:t> </a:t>
            </a:r>
            <a:r>
              <a:rPr lang="en-US" dirty="0" err="1"/>
              <a:t>si</a:t>
            </a:r>
            <a:r>
              <a:rPr lang="en-US" dirty="0"/>
              <a:t> a </a:t>
            </a:r>
            <a:r>
              <a:rPr lang="en-US" dirty="0" err="1"/>
              <a:t>unor</a:t>
            </a:r>
            <a:r>
              <a:rPr lang="en-US" dirty="0"/>
              <a:t> </a:t>
            </a:r>
            <a:r>
              <a:rPr lang="en-US" dirty="0" err="1"/>
              <a:t>instructiuni</a:t>
            </a:r>
            <a:r>
              <a:rPr lang="en-US" dirty="0"/>
              <a:t> </a:t>
            </a:r>
            <a:r>
              <a:rPr lang="en-US" dirty="0" err="1"/>
              <a:t>mai</a:t>
            </a:r>
            <a:r>
              <a:rPr lang="en-US" dirty="0"/>
              <a:t> </a:t>
            </a:r>
            <a:r>
              <a:rPr lang="en-US" dirty="0" err="1"/>
              <a:t>complexe</a:t>
            </a:r>
            <a:r>
              <a:rPr lang="en-US" dirty="0"/>
              <a:t>. </a:t>
            </a:r>
          </a:p>
        </p:txBody>
      </p:sp>
    </p:spTree>
    <p:extLst>
      <p:ext uri="{BB962C8B-B14F-4D97-AF65-F5344CB8AC3E}">
        <p14:creationId xmlns:p14="http://schemas.microsoft.com/office/powerpoint/2010/main" val="403650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369332"/>
            <a:ext cx="6096000" cy="369332"/>
          </a:xfrm>
          <a:prstGeom prst="rect">
            <a:avLst/>
          </a:prstGeom>
        </p:spPr>
        <p:txBody>
          <a:bodyPr>
            <a:spAutoFit/>
          </a:bodyPr>
          <a:lstStyle/>
          <a:p>
            <a:r>
              <a:rPr lang="en-US" b="1" dirty="0">
                <a:solidFill>
                  <a:srgbClr val="000000"/>
                </a:solidFill>
                <a:latin typeface="Times New Roman" pitchFamily="18" charset="0"/>
                <a:cs typeface="Times New Roman" pitchFamily="18" charset="0"/>
              </a:rPr>
              <a:t>ARHITECTURA ŞI FUNCŢIONAREA UCP</a:t>
            </a:r>
            <a:r>
              <a:rPr lang="en-US" b="1" dirty="0">
                <a:latin typeface="Times New Roman" pitchFamily="18" charset="0"/>
                <a:cs typeface="Times New Roman" pitchFamily="18" charset="0"/>
              </a:rPr>
              <a:t> </a:t>
            </a:r>
          </a:p>
        </p:txBody>
      </p:sp>
      <p:sp>
        <p:nvSpPr>
          <p:cNvPr id="6" name="Прямоугольник 5"/>
          <p:cNvSpPr/>
          <p:nvPr/>
        </p:nvSpPr>
        <p:spPr>
          <a:xfrm>
            <a:off x="0" y="738664"/>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Componente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funcţionale</a:t>
            </a:r>
            <a:r>
              <a:rPr lang="en-US" b="1" dirty="0">
                <a:latin typeface="Times New Roman" pitchFamily="18" charset="0"/>
                <a:cs typeface="Times New Roman" pitchFamily="18" charset="0"/>
              </a:rPr>
              <a:t> </a:t>
            </a:r>
          </a:p>
        </p:txBody>
      </p:sp>
      <p:sp>
        <p:nvSpPr>
          <p:cNvPr id="7" name="Прямоугольник 6"/>
          <p:cNvSpPr/>
          <p:nvPr/>
        </p:nvSpPr>
        <p:spPr>
          <a:xfrm>
            <a:off x="0" y="1107996"/>
            <a:ext cx="12192000" cy="5416868"/>
          </a:xfrm>
          <a:prstGeom prst="rect">
            <a:avLst/>
          </a:prstGeom>
        </p:spPr>
        <p:txBody>
          <a:bodyPr wrap="square">
            <a:spAutoFit/>
          </a:bodyPr>
          <a:lstStyle/>
          <a:p>
            <a:r>
              <a:rPr lang="en-US" sz="2000" dirty="0">
                <a:solidFill>
                  <a:srgbClr val="000000"/>
                </a:solidFill>
                <a:latin typeface="Times New Roman" pitchFamily="18" charset="0"/>
                <a:cs typeface="Times New Roman" pitchFamily="18" charset="0"/>
              </a:rPr>
              <a:t>UCP include </a:t>
            </a:r>
            <a:r>
              <a:rPr lang="en-US" sz="2000" dirty="0" err="1">
                <a:solidFill>
                  <a:srgbClr val="000000"/>
                </a:solidFill>
                <a:latin typeface="Times New Roman" pitchFamily="18" charset="0"/>
                <a:cs typeface="Times New Roman" pitchFamily="18" charset="0"/>
              </a:rPr>
              <a:t>următoarele</a:t>
            </a:r>
            <a:r>
              <a:rPr lang="en-US" sz="2000" dirty="0">
                <a:solidFill>
                  <a:srgbClr val="000000"/>
                </a:solidFill>
                <a:latin typeface="Times New Roman" pitchFamily="18" charset="0"/>
                <a:cs typeface="Times New Roman" pitchFamily="18" charset="0"/>
              </a:rPr>
              <a:t> </a:t>
            </a:r>
            <a:r>
              <a:rPr lang="en-US" sz="2000" dirty="0" err="1">
                <a:solidFill>
                  <a:srgbClr val="000000"/>
                </a:solidFill>
                <a:latin typeface="Times New Roman" pitchFamily="18" charset="0"/>
                <a:cs typeface="Times New Roman" pitchFamily="18" charset="0"/>
              </a:rPr>
              <a:t>unităţi</a:t>
            </a:r>
            <a:r>
              <a:rPr lang="en-US" sz="2000" dirty="0">
                <a:solidFill>
                  <a:srgbClr val="000000"/>
                </a:solidFill>
                <a:latin typeface="Times New Roman" pitchFamily="18" charset="0"/>
                <a:cs typeface="Times New Roman" pitchFamily="18" charset="0"/>
              </a:rPr>
              <a:t> </a:t>
            </a:r>
            <a:r>
              <a:rPr lang="en-US" sz="2000" dirty="0" err="1">
                <a:solidFill>
                  <a:srgbClr val="000000"/>
                </a:solidFill>
                <a:latin typeface="Times New Roman" pitchFamily="18" charset="0"/>
                <a:cs typeface="Times New Roman" pitchFamily="18" charset="0"/>
              </a:rPr>
              <a:t>funcţionale</a:t>
            </a:r>
            <a:r>
              <a:rPr lang="en-US" sz="2000" dirty="0">
                <a:solidFill>
                  <a:srgbClr val="000000"/>
                </a:solidFill>
                <a:latin typeface="Times New Roman" pitchFamily="18" charset="0"/>
                <a:cs typeface="Times New Roman" pitchFamily="18" charset="0"/>
              </a:rPr>
              <a:t>:</a:t>
            </a:r>
            <a:endParaRPr lang="x-none" sz="2000" dirty="0">
              <a:solidFill>
                <a:srgbClr val="000000"/>
              </a:solidFill>
              <a:latin typeface="Times New Roman" pitchFamily="18" charset="0"/>
              <a:cs typeface="Times New Roman" pitchFamily="18" charset="0"/>
            </a:endParaRPr>
          </a:p>
          <a:p>
            <a:br>
              <a:rPr lang="en-US" sz="2000"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UAL (</a:t>
            </a:r>
            <a:r>
              <a:rPr lang="en-US" b="1" dirty="0" err="1">
                <a:solidFill>
                  <a:srgbClr val="000000"/>
                </a:solidFill>
                <a:latin typeface="Times New Roman" pitchFamily="18" charset="0"/>
                <a:cs typeface="Times New Roman" pitchFamily="18" charset="0"/>
              </a:rPr>
              <a:t>Unitatea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Aritmetica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Logica</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reprezinta</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unitate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combinaţională</a:t>
            </a:r>
            <a:r>
              <a:rPr lang="en-US" dirty="0">
                <a:solidFill>
                  <a:srgbClr val="000000"/>
                </a:solidFill>
                <a:latin typeface="Times New Roman" pitchFamily="18" charset="0"/>
                <a:cs typeface="Times New Roman" pitchFamily="18" charset="0"/>
              </a:rPr>
              <a:t> cu </a:t>
            </a:r>
            <a:r>
              <a:rPr lang="en-US" b="1" dirty="0" err="1">
                <a:solidFill>
                  <a:srgbClr val="000000"/>
                </a:solidFill>
                <a:latin typeface="Times New Roman" pitchFamily="18" charset="0"/>
                <a:cs typeface="Times New Roman" pitchFamily="18" charset="0"/>
              </a:rPr>
              <a:t>dou</a:t>
            </a:r>
            <a:r>
              <a:rPr lang="en-US" dirty="0" err="1">
                <a:solidFill>
                  <a:srgbClr val="000000"/>
                </a:solidFill>
                <a:latin typeface="Times New Roman" pitchFamily="18" charset="0"/>
                <a:cs typeface="Times New Roman" pitchFamily="18" charset="0"/>
              </a:rPr>
              <a:t>ă</a:t>
            </a:r>
            <a:r>
              <a:rPr lang="x-none"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intr</a:t>
            </a:r>
            <a:r>
              <a:rPr lang="en-US" dirty="0" err="1">
                <a:solidFill>
                  <a:srgbClr val="000000"/>
                </a:solidFill>
                <a:latin typeface="Times New Roman" pitchFamily="18" charset="0"/>
                <a:cs typeface="Times New Roman" pitchFamily="18" charset="0"/>
              </a:rPr>
              <a:t>ă</a:t>
            </a:r>
            <a:r>
              <a:rPr lang="en-US" b="1" dirty="0" err="1">
                <a:solidFill>
                  <a:srgbClr val="000000"/>
                </a:solidFill>
                <a:latin typeface="Times New Roman" pitchFamily="18" charset="0"/>
                <a:cs typeface="Times New Roman" pitchFamily="18" charset="0"/>
              </a:rPr>
              <a:t>ri</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a:t>
            </a:r>
            <a:r>
              <a:rPr lang="en-US" b="1" dirty="0" err="1">
                <a:solidFill>
                  <a:srgbClr val="000000"/>
                </a:solidFill>
                <a:latin typeface="Times New Roman" pitchFamily="18" charset="0"/>
                <a:cs typeface="Times New Roman" pitchFamily="18" charset="0"/>
              </a:rPr>
              <a:t>i</a:t>
            </a:r>
            <a:r>
              <a:rPr lang="en-US" b="1" dirty="0">
                <a:solidFill>
                  <a:srgbClr val="000000"/>
                </a:solidFill>
                <a:latin typeface="Times New Roman" pitchFamily="18" charset="0"/>
                <a:cs typeface="Times New Roman" pitchFamily="18" charset="0"/>
              </a:rPr>
              <a:t> o </a:t>
            </a:r>
            <a:r>
              <a:rPr lang="en-US" b="1" dirty="0" err="1">
                <a:solidFill>
                  <a:srgbClr val="000000"/>
                </a:solidFill>
                <a:latin typeface="Times New Roman" pitchFamily="18" charset="0"/>
                <a:cs typeface="Times New Roman" pitchFamily="18" charset="0"/>
              </a:rPr>
              <a:t>ie</a:t>
            </a:r>
            <a:r>
              <a:rPr lang="en-US" dirty="0" err="1">
                <a:solidFill>
                  <a:srgbClr val="000000"/>
                </a:solidFill>
                <a:latin typeface="Times New Roman" pitchFamily="18" charset="0"/>
                <a:cs typeface="Times New Roman" pitchFamily="18" charset="0"/>
              </a:rPr>
              <a:t>ş</a:t>
            </a:r>
            <a:r>
              <a:rPr lang="en-US" b="1" dirty="0" err="1">
                <a:solidFill>
                  <a:srgbClr val="000000"/>
                </a:solidFill>
                <a:latin typeface="Times New Roman" pitchFamily="18" charset="0"/>
                <a:cs typeface="Times New Roman" pitchFamily="18" charset="0"/>
              </a:rPr>
              <a:t>ire</a:t>
            </a:r>
            <a:r>
              <a:rPr lang="en-US" b="1" dirty="0">
                <a:solidFill>
                  <a:srgbClr val="000000"/>
                </a:solidFill>
                <a:latin typeface="Times New Roman" pitchFamily="18" charset="0"/>
                <a:cs typeface="Times New Roman" pitchFamily="18" charset="0"/>
              </a:rPr>
              <a:t> care </a:t>
            </a:r>
            <a:r>
              <a:rPr lang="en-US" b="1" dirty="0" err="1">
                <a:solidFill>
                  <a:srgbClr val="000000"/>
                </a:solidFill>
                <a:latin typeface="Times New Roman" pitchFamily="18" charset="0"/>
                <a:cs typeface="Times New Roman" pitchFamily="18" charset="0"/>
              </a:rPr>
              <a:t>executa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opera</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aritmetice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logice</a:t>
            </a:r>
            <a:r>
              <a:rPr lang="en-US" b="1" dirty="0">
                <a:solidFill>
                  <a:srgbClr val="000000"/>
                </a:solidFill>
                <a:latin typeface="Times New Roman" pitchFamily="18" charset="0"/>
                <a:cs typeface="Times New Roman" pitchFamily="18" charset="0"/>
              </a:rPr>
              <a:t>.</a:t>
            </a:r>
            <a:endParaRPr lang="x-none" b="1" dirty="0">
              <a:solidFill>
                <a:srgbClr val="000000"/>
              </a:solidFill>
              <a:latin typeface="Times New Roman" pitchFamily="18" charset="0"/>
              <a:cs typeface="Times New Roman" pitchFamily="18" charset="0"/>
            </a:endParaRPr>
          </a:p>
          <a:p>
            <a:br>
              <a:rPr lang="en-US" b="1"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UC (</a:t>
            </a:r>
            <a:r>
              <a:rPr lang="en-US" b="1" dirty="0" err="1">
                <a:solidFill>
                  <a:srgbClr val="000000"/>
                </a:solidFill>
                <a:latin typeface="Times New Roman" pitchFamily="18" charset="0"/>
                <a:cs typeface="Times New Roman" pitchFamily="18" charset="0"/>
              </a:rPr>
              <a:t>Unitatea</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Comanda</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functionala</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programează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execuţia</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secvenţială</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tuturor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operaţiilor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necesare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efectuării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generând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semnale</a:t>
            </a:r>
            <a:r>
              <a:rPr lang="x-none"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comandă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tot </a:t>
            </a:r>
            <a:r>
              <a:rPr lang="en-US" dirty="0" err="1">
                <a:solidFill>
                  <a:srgbClr val="000000"/>
                </a:solidFill>
                <a:latin typeface="Times New Roman" pitchFamily="18" charset="0"/>
                <a:cs typeface="Times New Roman" pitchFamily="18" charset="0"/>
              </a:rPr>
              <a:t>sistemul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dirijând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fluxul</a:t>
            </a:r>
            <a:r>
              <a:rPr lang="en-US" dirty="0">
                <a:solidFill>
                  <a:srgbClr val="000000"/>
                </a:solidFill>
                <a:latin typeface="Times New Roman" pitchFamily="18" charset="0"/>
                <a:cs typeface="Times New Roman" pitchFamily="18" charset="0"/>
              </a:rPr>
              <a:t> de date, </a:t>
            </a:r>
            <a:r>
              <a:rPr lang="en-US" dirty="0" err="1">
                <a:solidFill>
                  <a:srgbClr val="000000"/>
                </a:solidFill>
                <a:latin typeface="Times New Roman" pitchFamily="18" charset="0"/>
                <a:cs typeface="Times New Roman" pitchFamily="18" charset="0"/>
              </a:rPr>
              <a:t>corelând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viteza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lucru</a:t>
            </a:r>
            <a:r>
              <a:rPr lang="en-US" dirty="0">
                <a:solidFill>
                  <a:srgbClr val="000000"/>
                </a:solidFill>
                <a:latin typeface="Times New Roman" pitchFamily="18" charset="0"/>
                <a:cs typeface="Times New Roman" pitchFamily="18" charset="0"/>
              </a:rPr>
              <a:t> a</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unităţii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prelucrare</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etc.. </a:t>
            </a:r>
            <a:r>
              <a:rPr lang="en-US" dirty="0" err="1">
                <a:solidFill>
                  <a:srgbClr val="000000"/>
                </a:solidFill>
                <a:latin typeface="Times New Roman" pitchFamily="18" charset="0"/>
                <a:cs typeface="Times New Roman" pitchFamily="18" charset="0"/>
              </a:rPr>
              <a:t>Activitatea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unităţii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comandă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pilotată</a:t>
            </a:r>
            <a:r>
              <a:rPr lang="en-US" dirty="0">
                <a:solidFill>
                  <a:srgbClr val="000000"/>
                </a:solidFill>
                <a:latin typeface="Times New Roman" pitchFamily="18" charset="0"/>
                <a:cs typeface="Times New Roman" pitchFamily="18" charset="0"/>
              </a:rPr>
              <a:t> de un </a:t>
            </a:r>
            <a:r>
              <a:rPr lang="en-US" i="1" dirty="0" err="1">
                <a:solidFill>
                  <a:srgbClr val="000000"/>
                </a:solidFill>
                <a:latin typeface="Times New Roman" pitchFamily="18" charset="0"/>
                <a:cs typeface="Times New Roman" pitchFamily="18" charset="0"/>
              </a:rPr>
              <a:t>semnal</a:t>
            </a:r>
            <a:r>
              <a:rPr lang="en-US" i="1" dirty="0">
                <a:solidFill>
                  <a:srgbClr val="000000"/>
                </a:solidFill>
                <a:latin typeface="Times New Roman" pitchFamily="18" charset="0"/>
                <a:cs typeface="Times New Roman" pitchFamily="18" charset="0"/>
              </a:rPr>
              <a:t> de </a:t>
            </a:r>
            <a:r>
              <a:rPr lang="en-US" i="1" dirty="0" err="1">
                <a:solidFill>
                  <a:srgbClr val="000000"/>
                </a:solidFill>
                <a:latin typeface="Times New Roman" pitchFamily="18" charset="0"/>
                <a:cs typeface="Times New Roman" pitchFamily="18" charset="0"/>
              </a:rPr>
              <a:t>ceas</a:t>
            </a:r>
            <a:r>
              <a:rPr lang="en-US" i="1"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cărui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frecvenţa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acum</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ordinul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sutelor</a:t>
            </a:r>
            <a:r>
              <a:rPr lang="en-US" dirty="0">
                <a:solidFill>
                  <a:srgbClr val="000000"/>
                </a:solidFill>
                <a:latin typeface="Times New Roman" pitchFamily="18" charset="0"/>
                <a:cs typeface="Times New Roman" pitchFamily="18" charset="0"/>
              </a:rPr>
              <a:t> de</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MHz.</a:t>
            </a:r>
            <a:endParaRPr lang="x-none" dirty="0">
              <a:solidFill>
                <a:srgbClr val="000000"/>
              </a:solidFill>
              <a:latin typeface="Times New Roman" pitchFamily="18" charset="0"/>
              <a:cs typeface="Times New Roman" pitchFamily="18" charset="0"/>
            </a:endParaRPr>
          </a:p>
          <a:p>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Registrii</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Aceştia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elemente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care se </a:t>
            </a:r>
            <a:r>
              <a:rPr lang="en-US" dirty="0" err="1">
                <a:solidFill>
                  <a:srgbClr val="000000"/>
                </a:solidFill>
                <a:latin typeface="Times New Roman" pitchFamily="18" charset="0"/>
                <a:cs typeface="Times New Roman" pitchFamily="18" charset="0"/>
              </a:rPr>
              <a:t>stochează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temporar</a:t>
            </a:r>
            <a:r>
              <a:rPr lang="x-none"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date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urmărirea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execuţiei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registrul</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contor</a:t>
            </a:r>
            <a:r>
              <a:rPr lang="en-US" dirty="0">
                <a:solidFill>
                  <a:srgbClr val="000000"/>
                </a:solidFill>
                <a:latin typeface="Times New Roman" pitchFamily="18" charset="0"/>
                <a:cs typeface="Times New Roman" pitchFamily="18" charset="0"/>
              </a:rPr>
              <a:t> de program), </a:t>
            </a:r>
            <a:r>
              <a:rPr lang="en-US" dirty="0" err="1">
                <a:solidFill>
                  <a:srgbClr val="000000"/>
                </a:solidFill>
                <a:latin typeface="Times New Roman" pitchFamily="18" charset="0"/>
                <a:cs typeface="Times New Roman" pitchFamily="18" charset="0"/>
              </a:rPr>
              <a:t>alţii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regiştri</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scop</a:t>
            </a:r>
            <a:r>
              <a:rPr lang="en-US" dirty="0">
                <a:solidFill>
                  <a:srgbClr val="000000"/>
                </a:solidFill>
                <a:latin typeface="Times New Roman" pitchFamily="18" charset="0"/>
                <a:cs typeface="Times New Roman" pitchFamily="18" charset="0"/>
              </a:rPr>
              <a:t> general), </a:t>
            </a:r>
            <a:r>
              <a:rPr lang="en-US" dirty="0" err="1">
                <a:solidFill>
                  <a:srgbClr val="000000"/>
                </a:solidFill>
                <a:latin typeface="Times New Roman" pitchFamily="18" charset="0"/>
                <a:cs typeface="Times New Roman" pitchFamily="18" charset="0"/>
              </a:rPr>
              <a:t>altul</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păstrează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programului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execuţie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registru</a:t>
            </a:r>
            <a:r>
              <a:rPr lang="en-US" dirty="0">
                <a:solidFill>
                  <a:srgbClr val="000000"/>
                </a:solidFill>
                <a:latin typeface="Times New Roman" pitchFamily="18" charset="0"/>
                <a:cs typeface="Times New Roman" pitchFamily="18" charset="0"/>
              </a:rPr>
              <a:t> de stare), </a:t>
            </a:r>
            <a:r>
              <a:rPr lang="en-US" dirty="0" err="1">
                <a:solidFill>
                  <a:srgbClr val="000000"/>
                </a:solidFill>
                <a:latin typeface="Times New Roman" pitchFamily="18" charset="0"/>
                <a:cs typeface="Times New Roman" pitchFamily="18" charset="0"/>
              </a:rPr>
              <a:t>alţii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calculul</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adreselor</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regiştri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adresă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Aceştia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rapidă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formă</a:t>
            </a:r>
            <a:r>
              <a:rPr lang="x-none"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fiind</a:t>
            </a:r>
            <a:r>
              <a:rPr lang="en-US" dirty="0">
                <a:solidFill>
                  <a:srgbClr val="000000"/>
                </a:solidFill>
                <a:latin typeface="Times New Roman" pitchFamily="18" charset="0"/>
                <a:cs typeface="Times New Roman" pitchFamily="18" charset="0"/>
              </a:rPr>
              <a:t> direct </a:t>
            </a:r>
            <a:r>
              <a:rPr lang="en-US" dirty="0" err="1">
                <a:solidFill>
                  <a:srgbClr val="000000"/>
                </a:solidFill>
                <a:latin typeface="Times New Roman" pitchFamily="18" charset="0"/>
                <a:cs typeface="Times New Roman" pitchFamily="18" charset="0"/>
              </a:rPr>
              <a:t>conectaţi</a:t>
            </a:r>
            <a:r>
              <a:rPr lang="en-US" dirty="0">
                <a:solidFill>
                  <a:srgbClr val="000000"/>
                </a:solidFill>
                <a:latin typeface="Times New Roman" pitchFamily="18" charset="0"/>
                <a:cs typeface="Times New Roman" pitchFamily="18" charset="0"/>
              </a:rPr>
              <a:t> la UAL.</a:t>
            </a:r>
            <a:endParaRPr lang="x-none" dirty="0">
              <a:solidFill>
                <a:srgbClr val="000000"/>
              </a:solidFill>
              <a:latin typeface="Times New Roman" pitchFamily="18" charset="0"/>
              <a:cs typeface="Times New Roman" pitchFamily="18" charset="0"/>
            </a:endParaRPr>
          </a:p>
          <a:p>
            <a:br>
              <a:rPr lang="en-US"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Efectuarea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transferurilor</a:t>
            </a:r>
            <a:r>
              <a:rPr lang="en-US" dirty="0">
                <a:solidFill>
                  <a:srgbClr val="000000"/>
                </a:solidFill>
                <a:latin typeface="Times New Roman" pitchFamily="18" charset="0"/>
                <a:cs typeface="Times New Roman" pitchFamily="18" charset="0"/>
              </a:rPr>
              <a:t> de date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comenzi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functionale</a:t>
            </a:r>
            <a:r>
              <a:rPr lang="en-US" dirty="0">
                <a:solidFill>
                  <a:srgbClr val="000000"/>
                </a:solidFill>
                <a:latin typeface="Times New Roman" pitchFamily="18" charset="0"/>
                <a:cs typeface="Times New Roman" pitchFamily="18" charset="0"/>
              </a:rPr>
              <a:t> ale</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 se face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magistrala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intern</a:t>
            </a:r>
            <a:r>
              <a:rPr lang="en-US" dirty="0" err="1">
                <a:solidFill>
                  <a:srgbClr val="000000"/>
                </a:solidFill>
                <a:latin typeface="Times New Roman" pitchFamily="18" charset="0"/>
                <a:cs typeface="Times New Roman" pitchFamily="18" charset="0"/>
              </a:rPr>
              <a:t>ă</a:t>
            </a: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de date </a:t>
            </a: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Semnalele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electrice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comenzi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execuţie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către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către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celelalte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componente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numesc</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semnale</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comand</a:t>
            </a:r>
            <a:r>
              <a:rPr lang="en-US" dirty="0" err="1">
                <a:solidFill>
                  <a:srgbClr val="000000"/>
                </a:solidFill>
                <a:latin typeface="Times New Roman" pitchFamily="18" charset="0"/>
                <a:cs typeface="Times New Roman" pitchFamily="18" charset="0"/>
              </a:rPr>
              <a:t>ă</a:t>
            </a:r>
            <a:r>
              <a:rPr lang="en-US" dirty="0">
                <a:solidFill>
                  <a:srgbClr val="000000"/>
                </a:solidFill>
                <a:latin typeface="Times New Roman" pitchFamily="18" charset="0"/>
                <a:cs typeface="Times New Roman" pitchFamily="18" charset="0"/>
              </a:rPr>
              <a:t>.</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Semnalele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electrice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culege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informatii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privind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starea</a:t>
            </a:r>
            <a:r>
              <a:rPr lang="x-none"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componentelor</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numesc</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semnale</a:t>
            </a:r>
            <a:r>
              <a:rPr lang="en-US" b="1" dirty="0">
                <a:solidFill>
                  <a:srgbClr val="000000"/>
                </a:solidFill>
                <a:latin typeface="Times New Roman" pitchFamily="18" charset="0"/>
                <a:cs typeface="Times New Roman" pitchFamily="18" charset="0"/>
              </a:rPr>
              <a:t> de stare</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sp>
        <p:nvSpPr>
          <p:cNvPr id="2" name="Прямоугольник 1"/>
          <p:cNvSpPr/>
          <p:nvPr/>
        </p:nvSpPr>
        <p:spPr>
          <a:xfrm>
            <a:off x="114678" y="46166"/>
            <a:ext cx="6096000" cy="646331"/>
          </a:xfrm>
          <a:prstGeom prst="rect">
            <a:avLst/>
          </a:prstGeom>
        </p:spPr>
        <p:txBody>
          <a:bodyPr>
            <a:spAutoFit/>
          </a:bodyPr>
          <a:lstStyle/>
          <a:p>
            <a:r>
              <a:rPr lang="en-US" b="1" dirty="0">
                <a:solidFill>
                  <a:srgbClr val="000000"/>
                </a:solidFill>
                <a:latin typeface="Times New Roman" pitchFamily="18" charset="0"/>
                <a:cs typeface="Times New Roman" pitchFamily="18" charset="0"/>
              </a:rPr>
              <a:t>INTEL 8086</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24290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585323"/>
          </a:xfrm>
          <a:prstGeom prst="rect">
            <a:avLst/>
          </a:prstGeom>
        </p:spPr>
        <p:txBody>
          <a:bodyPr wrap="square">
            <a:spAutoFit/>
          </a:bodyPr>
          <a:lstStyle/>
          <a:p>
            <a:r>
              <a:rPr lang="en-US" i="1" dirty="0" err="1">
                <a:solidFill>
                  <a:srgbClr val="000000"/>
                </a:solidFill>
                <a:latin typeface="Times New Roman" panose="02020603050405020304" pitchFamily="18" charset="0"/>
                <a:cs typeface="Times New Roman" panose="02020603050405020304" pitchFamily="18" charset="0"/>
              </a:rPr>
              <a:t>Lungimea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numărul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regiştrilor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interni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corelează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obicei</a:t>
            </a:r>
            <a:r>
              <a:rPr lang="en-US" dirty="0">
                <a:solidFill>
                  <a:srgbClr val="000000"/>
                </a:solidFill>
                <a:latin typeface="Times New Roman" panose="02020603050405020304" pitchFamily="18" charset="0"/>
                <a:cs typeface="Times New Roman" panose="02020603050405020304" pitchFamily="18" charset="0"/>
              </a:rPr>
              <a:t> cu </a:t>
            </a:r>
            <a:r>
              <a:rPr lang="en-US" i="1" dirty="0" err="1">
                <a:solidFill>
                  <a:srgbClr val="000000"/>
                </a:solidFill>
                <a:latin typeface="Times New Roman" panose="02020603050405020304" pitchFamily="18" charset="0"/>
                <a:cs typeface="Times New Roman" panose="02020603050405020304" pitchFamily="18" charset="0"/>
              </a:rPr>
              <a:t>lăţimea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numărul</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Aceasta</a:t>
            </a:r>
            <a:r>
              <a:rPr lang="en-US" dirty="0">
                <a:solidFill>
                  <a:srgbClr val="000000"/>
                </a:solidFill>
                <a:latin typeface="Times New Roman" panose="02020603050405020304" pitchFamily="18" charset="0"/>
                <a:cs typeface="Times New Roman" panose="02020603050405020304" pitchFamily="18" charset="0"/>
              </a:rPr>
              <a:t> e </a:t>
            </a:r>
            <a:r>
              <a:rPr lang="en-US" i="1" dirty="0" err="1">
                <a:solidFill>
                  <a:srgbClr val="000000"/>
                </a:solidFill>
                <a:latin typeface="Times New Roman" panose="02020603050405020304" pitchFamily="18" charset="0"/>
                <a:cs typeface="Times New Roman" panose="02020603050405020304" pitchFamily="18" charset="0"/>
              </a:rPr>
              <a:t>măsura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num</a:t>
            </a:r>
            <a:r>
              <a:rPr lang="en-US" dirty="0" err="1">
                <a:solidFill>
                  <a:srgbClr val="000000"/>
                </a:solidFill>
                <a:latin typeface="Times New Roman" panose="02020603050405020304" pitchFamily="18" charset="0"/>
                <a:cs typeface="Times New Roman" panose="02020603050405020304" pitchFamily="18" charset="0"/>
              </a:rPr>
              <a:t>ă</a:t>
            </a:r>
            <a:r>
              <a:rPr lang="en-US" i="1" dirty="0" err="1">
                <a:solidFill>
                  <a:srgbClr val="000000"/>
                </a:solidFill>
                <a:latin typeface="Times New Roman" panose="02020603050405020304" pitchFamily="18" charset="0"/>
                <a:cs typeface="Times New Roman" panose="02020603050405020304" pitchFamily="18" charset="0"/>
              </a:rPr>
              <a:t>rului</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biţi</a:t>
            </a:r>
            <a:r>
              <a:rPr lang="en-US" i="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structur</a:t>
            </a:r>
            <a:r>
              <a:rPr lang="x-none" dirty="0">
                <a:solidFill>
                  <a:srgbClr val="000000"/>
                </a:solidFill>
                <a:latin typeface="Times New Roman" panose="02020603050405020304" pitchFamily="18" charset="0"/>
                <a:cs typeface="Times New Roman" panose="02020603050405020304" pitchFamily="18" charset="0"/>
              </a:rPr>
              <a:t>ă</a:t>
            </a:r>
            <a:r>
              <a:rPr lang="el-GR"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fixă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de 8,16,32,64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Lungimea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cuvânt</a:t>
            </a:r>
            <a:r>
              <a:rPr lang="en-US" dirty="0">
                <a:solidFill>
                  <a:srgbClr val="000000"/>
                </a:solidFill>
                <a:latin typeface="Times New Roman" panose="02020603050405020304" pitchFamily="18" charset="0"/>
                <a:cs typeface="Times New Roman" panose="02020603050405020304" pitchFamily="18" charset="0"/>
              </a:rPr>
              <a:t> 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microcalculatoarelor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realizate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 bit slice » (</a:t>
            </a:r>
            <a:r>
              <a:rPr lang="en-US" dirty="0" err="1">
                <a:solidFill>
                  <a:srgbClr val="000000"/>
                </a:solidFill>
                <a:latin typeface="Times New Roman" panose="02020603050405020304" pitchFamily="18" charset="0"/>
                <a:cs typeface="Times New Roman" panose="02020603050405020304" pitchFamily="18" charset="0"/>
              </a:rPr>
              <a:t>felii</a:t>
            </a:r>
            <a:r>
              <a:rPr lang="en-US" dirty="0">
                <a:solidFill>
                  <a:srgbClr val="000000"/>
                </a:solidFill>
                <a:latin typeface="Times New Roman" panose="02020603050405020304" pitchFamily="18" charset="0"/>
                <a:cs typeface="Times New Roman" panose="02020603050405020304" pitchFamily="18" charset="0"/>
              </a:rPr>
              <a:t> de bit), a </a:t>
            </a:r>
            <a:r>
              <a:rPr lang="en-US" dirty="0" err="1">
                <a:solidFill>
                  <a:srgbClr val="000000"/>
                </a:solidFill>
                <a:latin typeface="Times New Roman" panose="02020603050405020304" pitchFamily="18" charset="0"/>
                <a:cs typeface="Times New Roman" panose="02020603050405020304" pitchFamily="18" charset="0"/>
              </a:rPr>
              <a:t>căror</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structură</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flexibilă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fi un </a:t>
            </a:r>
            <a:r>
              <a:rPr lang="en-US" dirty="0" err="1">
                <a:solidFill>
                  <a:srgbClr val="000000"/>
                </a:solidFill>
                <a:latin typeface="Times New Roman" panose="02020603050405020304" pitchFamily="18" charset="0"/>
                <a:cs typeface="Times New Roman" panose="02020603050405020304" pitchFamily="18" charset="0"/>
              </a:rPr>
              <a:t>multiplu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întreg</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numărului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felii</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respectiv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lăţimea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defineşte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spaţiul</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a:t>
            </a:r>
            <a:r>
              <a:rPr lang="en-US" dirty="0">
                <a:solidFill>
                  <a:srgbClr val="000000"/>
                </a:solidFill>
                <a:latin typeface="Times New Roman" panose="02020603050405020304" pitchFamily="18" charset="0"/>
                <a:cs typeface="Times New Roman" panose="02020603050405020304" pitchFamily="18" charset="0"/>
              </a:rPr>
              <a:t> direct de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 O </a:t>
            </a: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de 16 </a:t>
            </a:r>
            <a:r>
              <a:rPr lang="en-US" dirty="0" err="1">
                <a:solidFill>
                  <a:srgbClr val="000000"/>
                </a:solidFill>
                <a:latin typeface="Times New Roman" panose="02020603050405020304" pitchFamily="18" charset="0"/>
                <a:cs typeface="Times New Roman" panose="02020603050405020304" pitchFamily="18" charset="0"/>
              </a:rPr>
              <a:t>biti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permite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adresarea</a:t>
            </a:r>
            <a:r>
              <a:rPr lang="en-US" dirty="0">
                <a:solidFill>
                  <a:srgbClr val="000000"/>
                </a:solidFill>
                <a:latin typeface="Times New Roman" panose="02020603050405020304" pitchFamily="18" charset="0"/>
                <a:cs typeface="Times New Roman" panose="02020603050405020304" pitchFamily="18" charset="0"/>
              </a:rPr>
              <a:t> a 2</a:t>
            </a:r>
            <a:r>
              <a:rPr lang="en-US" baseline="30000" dirty="0">
                <a:solidFill>
                  <a:srgbClr val="000000"/>
                </a:solidFill>
                <a:latin typeface="Times New Roman" panose="02020603050405020304" pitchFamily="18" charset="0"/>
                <a:cs typeface="Times New Roman" panose="02020603050405020304" pitchFamily="18" charset="0"/>
              </a:rPr>
              <a:t>16</a:t>
            </a:r>
            <a:r>
              <a:rPr lang="en-US" dirty="0">
                <a:solidFill>
                  <a:srgbClr val="000000"/>
                </a:solidFill>
                <a:latin typeface="Times New Roman" panose="02020603050405020304" pitchFamily="18" charset="0"/>
                <a:cs typeface="Times New Roman" panose="02020603050405020304" pitchFamily="18" charset="0"/>
              </a:rPr>
              <a:t>=65536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distincte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20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ne </a:t>
            </a:r>
            <a:r>
              <a:rPr lang="en-US" dirty="0" err="1">
                <a:solidFill>
                  <a:srgbClr val="000000"/>
                </a:solidFill>
                <a:latin typeface="Times New Roman" panose="02020603050405020304" pitchFamily="18" charset="0"/>
                <a:cs typeface="Times New Roman" panose="02020603050405020304" pitchFamily="18" charset="0"/>
              </a:rPr>
              <a:t>duc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lumea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megaocteţilor</a:t>
            </a:r>
            <a:r>
              <a:rPr lang="en-US" dirty="0">
                <a:solidFill>
                  <a:srgbClr val="000000"/>
                </a:solidFill>
                <a:latin typeface="Times New Roman" panose="02020603050405020304" pitchFamily="18" charset="0"/>
                <a:cs typeface="Times New Roman" panose="02020603050405020304" pitchFamily="18" charset="0"/>
              </a:rPr>
              <a:t>: 2</a:t>
            </a:r>
            <a:r>
              <a:rPr lang="en-US" baseline="30000" dirty="0">
                <a:solidFill>
                  <a:srgbClr val="000000"/>
                </a:solidFill>
                <a:latin typeface="Times New Roman" panose="02020603050405020304" pitchFamily="18" charset="0"/>
                <a:cs typeface="Times New Roman" panose="02020603050405020304" pitchFamily="18" charset="0"/>
              </a:rPr>
              <a:t>20</a:t>
            </a:r>
            <a:r>
              <a:rPr lang="en-US" dirty="0">
                <a:solidFill>
                  <a:srgbClr val="000000"/>
                </a:solidFill>
                <a:latin typeface="Times New Roman" panose="02020603050405020304" pitchFamily="18" charset="0"/>
                <a:cs typeface="Times New Roman" panose="02020603050405020304" pitchFamily="18" charset="0"/>
              </a:rPr>
              <a:t>=1.048.576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Cuvantul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numar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biti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exprima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b="1" dirty="0">
                <a:solidFill>
                  <a:srgbClr val="000000"/>
                </a:solidFill>
                <a:latin typeface="Times New Roman" panose="02020603050405020304" pitchFamily="18" charset="0"/>
                <a:cs typeface="Times New Roman" panose="02020603050405020304" pitchFamily="18" charset="0"/>
              </a:rPr>
              <a:t>OPCODE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corespunzator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0" y="2651817"/>
            <a:ext cx="11715184" cy="3200876"/>
          </a:xfrm>
          <a:prstGeom prst="rect">
            <a:avLst/>
          </a:prstGeom>
        </p:spPr>
        <p:txBody>
          <a:bodyPr wrap="square">
            <a:spAutoFit/>
          </a:bodyPr>
          <a:lstStyle/>
          <a:p>
            <a:r>
              <a:rPr lang="en-US" sz="2000" b="1" dirty="0" err="1">
                <a:solidFill>
                  <a:srgbClr val="000000"/>
                </a:solidFill>
                <a:latin typeface="Times New Roman" panose="02020603050405020304" pitchFamily="18" charset="0"/>
                <a:cs typeface="Times New Roman" panose="02020603050405020304" pitchFamily="18" charset="0"/>
              </a:rPr>
              <a:t>Funcţionarea</a:t>
            </a:r>
            <a:r>
              <a:rPr lang="en-US" sz="2000" b="1" dirty="0">
                <a:solidFill>
                  <a:srgbClr val="000000"/>
                </a:solidFill>
                <a:latin typeface="Times New Roman" panose="02020603050405020304" pitchFamily="18" charset="0"/>
                <a:cs typeface="Times New Roman" panose="02020603050405020304" pitchFamily="18" charset="0"/>
              </a:rPr>
              <a:t> UCP</a:t>
            </a:r>
            <a:endParaRPr lang="x-none" sz="2000" b="1" dirty="0">
              <a:solidFill>
                <a:srgbClr val="000000"/>
              </a:solidFill>
              <a:latin typeface="Times New Roman" panose="02020603050405020304" pitchFamily="18" charset="0"/>
              <a:cs typeface="Times New Roman" panose="02020603050405020304" pitchFamily="18" charset="0"/>
            </a:endParaRPr>
          </a:p>
          <a:p>
            <a:br>
              <a:rPr lang="en-US" sz="20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Programul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află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format </a:t>
            </a:r>
            <a:r>
              <a:rPr lang="en-US" dirty="0" err="1">
                <a:solidFill>
                  <a:srgbClr val="000000"/>
                </a:solidFill>
                <a:latin typeface="Times New Roman" panose="02020603050405020304" pitchFamily="18" charset="0"/>
                <a:cs typeface="Times New Roman" panose="02020603050405020304" pitchFamily="18" charset="0"/>
              </a:rPr>
              <a:t>codificat</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Fiecare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corespunzător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formatului</a:t>
            </a:r>
            <a:r>
              <a:rPr lang="en-US" dirty="0">
                <a:solidFill>
                  <a:srgbClr val="000000"/>
                </a:solidFill>
                <a:latin typeface="Times New Roman" panose="02020603050405020304" pitchFamily="18" charset="0"/>
                <a:cs typeface="Times New Roman" panose="02020603050405020304" pitchFamily="18" charset="0"/>
              </a:rPr>
              <a:t> anterior </a:t>
            </a:r>
            <a:r>
              <a:rPr lang="en-US" dirty="0" err="1">
                <a:solidFill>
                  <a:srgbClr val="000000"/>
                </a:solidFill>
                <a:latin typeface="Times New Roman" panose="02020603050405020304" pitchFamily="18" charset="0"/>
                <a:cs typeface="Times New Roman" panose="02020603050405020304" pitchFamily="18" charset="0"/>
              </a:rPr>
              <a:t>specificat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(OPCODE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operand). </a:t>
            </a:r>
            <a:r>
              <a:rPr lang="en-US" dirty="0" err="1">
                <a:solidFill>
                  <a:srgbClr val="000000"/>
                </a:solidFill>
                <a:latin typeface="Times New Roman" panose="02020603050405020304" pitchFamily="18" charset="0"/>
                <a:cs typeface="Times New Roman" panose="02020603050405020304" pitchFamily="18" charset="0"/>
              </a:rPr>
              <a:t>Instrucţiunile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registru</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special </a:t>
            </a:r>
            <a:r>
              <a:rPr lang="en-US" dirty="0" err="1">
                <a:solidFill>
                  <a:srgbClr val="000000"/>
                </a:solidFill>
                <a:latin typeface="Times New Roman" panose="02020603050405020304" pitchFamily="18" charset="0"/>
                <a:cs typeface="Times New Roman" panose="02020603050405020304" pitchFamily="18" charset="0"/>
              </a:rPr>
              <a:t>păstrează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PC (Program counter)</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numărător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program, PC se </a:t>
            </a:r>
            <a:r>
              <a:rPr lang="en-US" dirty="0" err="1">
                <a:solidFill>
                  <a:srgbClr val="000000"/>
                </a:solidFill>
                <a:latin typeface="Times New Roman" panose="02020603050405020304" pitchFamily="18" charset="0"/>
                <a:cs typeface="Times New Roman" panose="02020603050405020304" pitchFamily="18" charset="0"/>
              </a:rPr>
              <a:t>încarcă</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adresa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trimisă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se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obţine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menţinerea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liniilor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citirii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foloseşte</a:t>
            </a:r>
            <a:r>
              <a:rPr lang="en-US" dirty="0">
                <a:solidFill>
                  <a:srgbClr val="000000"/>
                </a:solidFill>
                <a:latin typeface="Times New Roman" panose="02020603050405020304" pitchFamily="18" charset="0"/>
                <a:cs typeface="Times New Roman" panose="02020603050405020304" pitchFamily="18" charset="0"/>
              </a:rPr>
              <a:t> un </a:t>
            </a:r>
            <a:r>
              <a:rPr lang="en-US" b="1" dirty="0" err="1">
                <a:solidFill>
                  <a:srgbClr val="000000"/>
                </a:solidFill>
                <a:latin typeface="Times New Roman" panose="02020603050405020304" pitchFamily="18" charset="0"/>
                <a:cs typeface="Times New Roman" panose="02020603050405020304" pitchFamily="18" charset="0"/>
              </a:rPr>
              <a:t>registru</a:t>
            </a:r>
            <a:r>
              <a:rPr lang="en-US" b="1" dirty="0">
                <a:solidFill>
                  <a:srgbClr val="000000"/>
                </a:solidFill>
                <a:latin typeface="Times New Roman" panose="02020603050405020304" pitchFamily="18" charset="0"/>
                <a:cs typeface="Times New Roman" panose="02020603050405020304" pitchFamily="18" charset="0"/>
              </a:rPr>
              <a:t> tampon de </a:t>
            </a:r>
            <a:r>
              <a:rPr lang="en-US" b="1" dirty="0" err="1">
                <a:solidFill>
                  <a:srgbClr val="000000"/>
                </a:solidFill>
                <a:latin typeface="Times New Roman" panose="02020603050405020304" pitchFamily="18" charset="0"/>
                <a:cs typeface="Times New Roman" panose="02020603050405020304" pitchFamily="18" charset="0"/>
              </a:rPr>
              <a:t>adrese</a:t>
            </a:r>
            <a:r>
              <a:rPr lang="en-US" b="1" dirty="0">
                <a:solidFill>
                  <a:srgbClr val="000000"/>
                </a:solidFill>
                <a:latin typeface="Times New Roman" panose="02020603050405020304" pitchFamily="18" charset="0"/>
                <a:cs typeface="Times New Roman" panose="02020603050405020304" pitchFamily="18" charset="0"/>
              </a:rPr>
              <a:t> AB </a:t>
            </a:r>
            <a:r>
              <a:rPr lang="en-US" dirty="0">
                <a:solidFill>
                  <a:srgbClr val="000000"/>
                </a:solidFill>
                <a:latin typeface="Times New Roman" panose="02020603050405020304" pitchFamily="18" charset="0"/>
                <a:cs typeface="Times New Roman" panose="02020603050405020304" pitchFamily="18" charset="0"/>
              </a:rPr>
              <a:t>(Address Buffer). </a:t>
            </a:r>
            <a:r>
              <a:rPr lang="en-US" dirty="0" err="1">
                <a:solidFill>
                  <a:srgbClr val="000000"/>
                </a:solidFill>
                <a:latin typeface="Times New Roman" panose="02020603050405020304" pitchFamily="18" charset="0"/>
                <a:cs typeface="Times New Roman" panose="02020603050405020304" pitchFamily="18" charset="0"/>
              </a:rPr>
              <a:t>Informaţia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citită</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depusă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-un </a:t>
            </a:r>
            <a:r>
              <a:rPr lang="en-US" b="1" dirty="0" err="1">
                <a:solidFill>
                  <a:srgbClr val="000000"/>
                </a:solidFill>
                <a:latin typeface="Times New Roman" panose="02020603050405020304" pitchFamily="18" charset="0"/>
                <a:cs typeface="Times New Roman" panose="02020603050405020304" pitchFamily="18" charset="0"/>
              </a:rPr>
              <a:t>registru</a:t>
            </a:r>
            <a:r>
              <a:rPr lang="en-US" b="1" dirty="0">
                <a:solidFill>
                  <a:srgbClr val="000000"/>
                </a:solidFill>
                <a:latin typeface="Times New Roman" panose="02020603050405020304" pitchFamily="18" charset="0"/>
                <a:cs typeface="Times New Roman" panose="02020603050405020304" pitchFamily="18" charset="0"/>
              </a:rPr>
              <a:t> tampon de date DB </a:t>
            </a:r>
            <a:r>
              <a:rPr lang="en-US" dirty="0">
                <a:solidFill>
                  <a:srgbClr val="000000"/>
                </a:solidFill>
                <a:latin typeface="Times New Roman" panose="02020603050405020304" pitchFamily="18" charset="0"/>
                <a:cs typeface="Times New Roman" panose="02020603050405020304" pitchFamily="18" charset="0"/>
              </a:rPr>
              <a:t>(Data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Buffer). </a:t>
            </a:r>
            <a:r>
              <a:rPr lang="en-US" dirty="0" err="1">
                <a:solidFill>
                  <a:srgbClr val="000000"/>
                </a:solidFill>
                <a:latin typeface="Times New Roman" panose="02020603050405020304" pitchFamily="18" charset="0"/>
                <a:cs typeface="Times New Roman" panose="02020603050405020304" pitchFamily="18" charset="0"/>
              </a:rPr>
              <a:t>Liniile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electrice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care se </a:t>
            </a:r>
            <a:r>
              <a:rPr lang="en-US" dirty="0" err="1">
                <a:solidFill>
                  <a:srgbClr val="000000"/>
                </a:solidFill>
                <a:latin typeface="Times New Roman" panose="02020603050405020304" pitchFamily="18" charset="0"/>
                <a:cs typeface="Times New Roman" panose="02020603050405020304" pitchFamily="18" charset="0"/>
              </a:rPr>
              <a:t>generează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cuvântul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binar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formează</a:t>
            </a:r>
            <a:r>
              <a:rPr lang="x-none"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magistrala</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dedicate </a:t>
            </a:r>
            <a:r>
              <a:rPr lang="en-US" dirty="0" err="1">
                <a:solidFill>
                  <a:srgbClr val="000000"/>
                </a:solidFill>
                <a:latin typeface="Times New Roman" panose="02020603050405020304" pitchFamily="18" charset="0"/>
                <a:cs typeface="Times New Roman" panose="02020603050405020304" pitchFamily="18" charset="0"/>
              </a:rPr>
              <a:t>datelor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citite</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scrise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de</a:t>
            </a:r>
            <a:r>
              <a:rPr lang="x-none" b="1"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date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75756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7106970" cy="6835712"/>
          </a:xfrm>
          <a:prstGeom prst="rect">
            <a:avLst/>
          </a:prstGeom>
        </p:spPr>
      </p:pic>
      <p:sp>
        <p:nvSpPr>
          <p:cNvPr id="2" name="Прямоугольник 1"/>
          <p:cNvSpPr/>
          <p:nvPr/>
        </p:nvSpPr>
        <p:spPr>
          <a:xfrm>
            <a:off x="6931937" y="0"/>
            <a:ext cx="5260063" cy="4801314"/>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Din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instrucţiunea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încarcă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instrucţiuni</a:t>
            </a:r>
            <a:r>
              <a:rPr lang="x-none" b="1"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(RI)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PC se </a:t>
            </a:r>
            <a:r>
              <a:rPr lang="en-US" dirty="0" err="1">
                <a:solidFill>
                  <a:srgbClr val="000000"/>
                </a:solidFill>
                <a:latin typeface="Times New Roman" panose="02020603050405020304" pitchFamily="18" charset="0"/>
                <a:cs typeface="Times New Roman" panose="02020603050405020304" pitchFamily="18" charset="0"/>
              </a:rPr>
              <a:t>incrementează</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actualizează</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păstrând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următoarei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păstrează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operaţiei</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(OPCODE) se </a:t>
            </a:r>
            <a:r>
              <a:rPr lang="en-US" dirty="0" err="1">
                <a:solidFill>
                  <a:srgbClr val="000000"/>
                </a:solidFill>
                <a:latin typeface="Times New Roman" panose="02020603050405020304" pitchFamily="18" charset="0"/>
                <a:cs typeface="Times New Roman" panose="02020603050405020304" pitchFamily="18" charset="0"/>
              </a:rPr>
              <a:t>transmite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decodificatorului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identificare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unităţii</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Câmpul</a:t>
            </a:r>
            <a:r>
              <a:rPr lang="en-US" dirty="0">
                <a:solidFill>
                  <a:srgbClr val="000000"/>
                </a:solidFill>
                <a:latin typeface="Times New Roman" panose="02020603050405020304" pitchFamily="18" charset="0"/>
                <a:cs typeface="Times New Roman" panose="02020603050405020304" pitchFamily="18" charset="0"/>
              </a:rPr>
              <a:t> operand </a:t>
            </a:r>
            <a:r>
              <a:rPr lang="en-US" dirty="0" err="1">
                <a:solidFill>
                  <a:srgbClr val="000000"/>
                </a:solidFill>
                <a:latin typeface="Times New Roman" panose="02020603050405020304" pitchFamily="18" charset="0"/>
                <a:cs typeface="Times New Roman" panose="02020603050405020304" pitchFamily="18" charset="0"/>
              </a:rPr>
              <a:t>conţine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obţinerea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acestuia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funcţie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necesităţi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valoarea</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camp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disponibile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execută</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transmisă</a:t>
            </a:r>
            <a:r>
              <a:rPr lang="en-US" dirty="0">
                <a:solidFill>
                  <a:srgbClr val="000000"/>
                </a:solidFill>
                <a:latin typeface="Times New Roman" panose="02020603050405020304" pitchFamily="18" charset="0"/>
                <a:cs typeface="Times New Roman" panose="02020603050405020304" pitchFamily="18" charset="0"/>
              </a:rPr>
              <a:t> din PC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30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Descrierea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unit</a:t>
            </a:r>
            <a:r>
              <a:rPr lang="en-US" dirty="0" err="1">
                <a:solidFill>
                  <a:srgbClr val="000000"/>
                </a:solidFill>
                <a:latin typeface="Times New Roman" pitchFamily="18" charset="0"/>
                <a:cs typeface="Times New Roman" pitchFamily="18" charset="0"/>
              </a:rPr>
              <a:t>ăţ</a:t>
            </a:r>
            <a:r>
              <a:rPr lang="en-US" b="1" dirty="0" err="1">
                <a:solidFill>
                  <a:srgbClr val="000000"/>
                </a:solidFill>
                <a:latin typeface="Times New Roman" pitchFamily="18" charset="0"/>
                <a:cs typeface="Times New Roman" pitchFamily="18" charset="0"/>
              </a:rPr>
              <a:t>ilor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func</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ionale</a:t>
            </a:r>
            <a:r>
              <a:rPr lang="en-US" dirty="0">
                <a:latin typeface="Times New Roman" pitchFamily="18" charset="0"/>
                <a:cs typeface="Times New Roman" pitchFamily="18" charset="0"/>
              </a:rPr>
              <a:t> </a:t>
            </a:r>
          </a:p>
        </p:txBody>
      </p:sp>
      <p:sp>
        <p:nvSpPr>
          <p:cNvPr id="5" name="Прямоугольник 4"/>
          <p:cNvSpPr/>
          <p:nvPr/>
        </p:nvSpPr>
        <p:spPr>
          <a:xfrm>
            <a:off x="0" y="277680"/>
            <a:ext cx="12192000" cy="923330"/>
          </a:xfrm>
          <a:prstGeom prst="rect">
            <a:avLst/>
          </a:prstGeom>
        </p:spPr>
        <p:txBody>
          <a:bodyPr wrap="square">
            <a:spAutoFit/>
          </a:bodyPr>
          <a:lstStyle/>
          <a:p>
            <a:r>
              <a:rPr lang="en-US" b="1" dirty="0">
                <a:solidFill>
                  <a:srgbClr val="000000"/>
                </a:solidFill>
                <a:latin typeface="Times New Roman" panose="02020603050405020304" pitchFamily="18" charset="0"/>
                <a:cs typeface="Times New Roman" panose="02020603050405020304" pitchFamily="18" charset="0"/>
              </a:rPr>
              <a:t>UAL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circuitul</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structura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proceseaza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informatia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realizând</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aritmetice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logice</a:t>
            </a:r>
            <a:r>
              <a:rPr lang="en-US" dirty="0">
                <a:solidFill>
                  <a:srgbClr val="000000"/>
                </a:solidFill>
                <a:latin typeface="Times New Roman" panose="02020603050405020304" pitchFamily="18" charset="0"/>
                <a:cs typeface="Times New Roman" panose="02020603050405020304" pitchFamily="18" charset="0"/>
              </a:rPr>
              <a:t>. Este un circuit combinational cu </a:t>
            </a:r>
            <a:r>
              <a:rPr lang="en-US" dirty="0" err="1">
                <a:solidFill>
                  <a:srgbClr val="000000"/>
                </a:solidFill>
                <a:latin typeface="Times New Roman" panose="02020603050405020304" pitchFamily="18" charset="0"/>
                <a:cs typeface="Times New Roman" panose="02020603050405020304" pitchFamily="18" charset="0"/>
              </a:rPr>
              <a:t>doua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necesita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temporara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in tot </a:t>
            </a:r>
            <a:r>
              <a:rPr lang="en-US" dirty="0" err="1">
                <a:solidFill>
                  <a:srgbClr val="000000"/>
                </a:solidFill>
                <a:latin typeface="Times New Roman" panose="02020603050405020304" pitchFamily="18" charset="0"/>
                <a:cs typeface="Times New Roman" panose="02020603050405020304" pitchFamily="18" charset="0"/>
              </a:rPr>
              <a:t>intr-unul</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registrii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intrare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registrii</a:t>
            </a:r>
            <a:r>
              <a:rPr lang="en-US" dirty="0">
                <a:solidFill>
                  <a:srgbClr val="000000"/>
                </a:solidFill>
                <a:latin typeface="Times New Roman" panose="02020603050405020304" pitchFamily="18" charset="0"/>
                <a:cs typeface="Times New Roman" panose="02020603050405020304" pitchFamily="18" charset="0"/>
              </a:rPr>
              <a:t> se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numesc</a:t>
            </a:r>
            <a:r>
              <a:rPr lang="en-US" dirty="0">
                <a:solidFill>
                  <a:srgbClr val="000000"/>
                </a:solidFill>
                <a:latin typeface="Times New Roman" panose="02020603050405020304" pitchFamily="18" charset="0"/>
                <a:cs typeface="Times New Roman" panose="02020603050405020304" pitchFamily="18" charset="0"/>
              </a:rPr>
              <a:t> de tip </a:t>
            </a:r>
            <a:r>
              <a:rPr lang="en-US" dirty="0" err="1">
                <a:solidFill>
                  <a:srgbClr val="000000"/>
                </a:solidFill>
                <a:latin typeface="Times New Roman" panose="02020603050405020304" pitchFamily="18" charset="0"/>
                <a:cs typeface="Times New Roman" panose="02020603050405020304" pitchFamily="18" charset="0"/>
              </a:rPr>
              <a:t>acumulator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6" name="Прямоугольник 5"/>
          <p:cNvSpPr/>
          <p:nvPr/>
        </p:nvSpPr>
        <p:spPr>
          <a:xfrm>
            <a:off x="0" y="1478690"/>
            <a:ext cx="12192000" cy="4801314"/>
          </a:xfrm>
          <a:prstGeom prst="rect">
            <a:avLst/>
          </a:prstGeom>
        </p:spPr>
        <p:txBody>
          <a:bodyPr wrap="square">
            <a:spAutoFit/>
          </a:bodyPr>
          <a:lstStyle/>
          <a:p>
            <a:pPr marL="342900" indent="-342900">
              <a:buAutoNum type="arabicPeriod"/>
            </a:pPr>
            <a:r>
              <a:rPr lang="en-US" b="1" dirty="0" err="1">
                <a:solidFill>
                  <a:srgbClr val="000000"/>
                </a:solidFill>
                <a:latin typeface="Times New Roman" panose="02020603050405020304" pitchFamily="18" charset="0"/>
                <a:cs typeface="Times New Roman" panose="02020603050405020304" pitchFamily="18" charset="0"/>
              </a:rPr>
              <a:t>Numaratorul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adrese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(program counter, PC) </a:t>
            </a:r>
            <a:r>
              <a:rPr lang="en-US" dirty="0" err="1">
                <a:solidFill>
                  <a:srgbClr val="000000"/>
                </a:solidFill>
                <a:latin typeface="Times New Roman" panose="02020603050405020304" pitchFamily="18" charset="0"/>
                <a:cs typeface="Times New Roman" panose="02020603050405020304" pitchFamily="18" charset="0"/>
              </a:rPr>
              <a:t>pastreaza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locatiei</a:t>
            </a:r>
            <a:r>
              <a:rPr lang="en-US" dirty="0">
                <a:solidFill>
                  <a:srgbClr val="000000"/>
                </a:solidFill>
                <a:latin typeface="Times New Roman" panose="02020603050405020304" pitchFamily="18" charset="0"/>
                <a:cs typeface="Times New Roman" panose="02020603050405020304" pitchFamily="18" charset="0"/>
              </a:rPr>
              <a:t> care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 o</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succesiune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trebuie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secvential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La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marit</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unitate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indica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Exista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posibilitatea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prescriere</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registrului</a:t>
            </a:r>
            <a:r>
              <a:rPr lang="en-US" dirty="0">
                <a:solidFill>
                  <a:srgbClr val="000000"/>
                </a:solidFill>
                <a:latin typeface="Times New Roman" panose="02020603050405020304" pitchFamily="18" charset="0"/>
                <a:cs typeface="Times New Roman" panose="02020603050405020304" pitchFamily="18" charset="0"/>
              </a:rPr>
              <a:t> PC, i.e. se </a:t>
            </a:r>
            <a:r>
              <a:rPr lang="en-US" dirty="0" err="1">
                <a:solidFill>
                  <a:srgbClr val="000000"/>
                </a:solidFill>
                <a:latin typeface="Times New Roman" panose="02020603050405020304" pitchFamily="18" charset="0"/>
                <a:cs typeface="Times New Roman" panose="02020603050405020304" pitchFamily="18" charset="0"/>
              </a:rPr>
              <a:t>introducere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altor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obtinute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naturala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salturi</a:t>
            </a:r>
            <a:r>
              <a:rPr lang="en-US" dirty="0">
                <a:solidFill>
                  <a:srgbClr val="000000"/>
                </a:solidFill>
                <a:latin typeface="Times New Roman" panose="02020603050405020304" pitchFamily="18" charset="0"/>
                <a:cs typeface="Times New Roman" panose="02020603050405020304" pitchFamily="18" charset="0"/>
              </a:rPr>
              <a:t> in program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decizii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bucle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initierea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program H </a:t>
            </a:r>
            <a:r>
              <a:rPr lang="en-US" dirty="0" err="1">
                <a:solidFill>
                  <a:srgbClr val="000000"/>
                </a:solidFill>
                <a:latin typeface="Times New Roman" panose="02020603050405020304" pitchFamily="18" charset="0"/>
                <a:cs typeface="Times New Roman" panose="02020603050405020304" pitchFamily="18" charset="0"/>
              </a:rPr>
              <a:t>incarcat</a:t>
            </a:r>
            <a:r>
              <a:rPr lang="en-US" dirty="0">
                <a:solidFill>
                  <a:srgbClr val="000000"/>
                </a:solidFill>
                <a:latin typeface="Times New Roman" panose="02020603050405020304" pitchFamily="18" charset="0"/>
                <a:cs typeface="Times New Roman" panose="02020603050405020304" pitchFamily="18" charset="0"/>
              </a:rPr>
              <a:t> PC cu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inceput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corespunzatoare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comanda</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RESET </a:t>
            </a:r>
            <a:r>
              <a:rPr lang="en-US" dirty="0" err="1">
                <a:solidFill>
                  <a:srgbClr val="000000"/>
                </a:solidFill>
                <a:latin typeface="Times New Roman" panose="02020603050405020304" pitchFamily="18" charset="0"/>
                <a:cs typeface="Times New Roman" panose="02020603050405020304" pitchFamily="18" charset="0"/>
              </a:rPr>
              <a:t>aplicata</a:t>
            </a:r>
            <a:r>
              <a:rPr lang="en-US" dirty="0">
                <a:solidFill>
                  <a:srgbClr val="000000"/>
                </a:solidFill>
                <a:latin typeface="Times New Roman" panose="02020603050405020304" pitchFamily="18" charset="0"/>
                <a:cs typeface="Times New Roman" panose="02020603050405020304" pitchFamily="18" charset="0"/>
              </a:rPr>
              <a:t> MICROPROCESORULUI, </a:t>
            </a:r>
            <a:r>
              <a:rPr lang="en-US" dirty="0" err="1">
                <a:solidFill>
                  <a:srgbClr val="000000"/>
                </a:solidFill>
                <a:latin typeface="Times New Roman" panose="02020603050405020304" pitchFamily="18" charset="0"/>
                <a:cs typeface="Times New Roman" panose="02020603050405020304" pitchFamily="18" charset="0"/>
              </a:rPr>
              <a:t>numaratorul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programe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incarcat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cu o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fixata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producator</a:t>
            </a:r>
            <a:r>
              <a:rPr lang="en-US" dirty="0">
                <a:solidFill>
                  <a:srgbClr val="000000"/>
                </a:solidFill>
                <a:latin typeface="Times New Roman" panose="02020603050405020304" pitchFamily="18" charset="0"/>
                <a:cs typeface="Times New Roman" panose="02020603050405020304" pitchFamily="18" charset="0"/>
              </a:rPr>
              <a:t>, in general </a:t>
            </a:r>
            <a:r>
              <a:rPr lang="en-US" dirty="0" err="1">
                <a:solidFill>
                  <a:srgbClr val="000000"/>
                </a:solidFill>
                <a:latin typeface="Times New Roman" panose="02020603050405020304" pitchFamily="18" charset="0"/>
                <a:cs typeface="Times New Roman" panose="02020603050405020304" pitchFamily="18" charset="0"/>
              </a:rPr>
              <a:t>aceasta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OOOOH. </a:t>
            </a:r>
            <a:r>
              <a:rPr lang="en-US" dirty="0" err="1">
                <a:solidFill>
                  <a:srgbClr val="000000"/>
                </a:solidFill>
                <a:latin typeface="Times New Roman" panose="02020603050405020304" pitchFamily="18" charset="0"/>
                <a:cs typeface="Times New Roman" panose="02020603050405020304" pitchFamily="18" charset="0"/>
              </a:rPr>
              <a:t>Comanda</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RESET ( </a:t>
            </a:r>
            <a:r>
              <a:rPr lang="en-US" dirty="0" err="1">
                <a:solidFill>
                  <a:srgbClr val="000000"/>
                </a:solidFill>
                <a:latin typeface="Times New Roman" panose="02020603050405020304" pitchFamily="18" charset="0"/>
                <a:cs typeface="Times New Roman" panose="02020603050405020304" pitchFamily="18" charset="0"/>
              </a:rPr>
              <a:t>initializare</a:t>
            </a:r>
            <a:r>
              <a:rPr lang="en-US" dirty="0">
                <a:solidFill>
                  <a:srgbClr val="000000"/>
                </a:solidFill>
                <a:latin typeface="Times New Roman" panose="02020603050405020304" pitchFamily="18" charset="0"/>
                <a:cs typeface="Times New Roman" panose="02020603050405020304" pitchFamily="18" charset="0"/>
              </a:rPr>
              <a:t>) se da automat la </a:t>
            </a:r>
            <a:r>
              <a:rPr lang="en-US" dirty="0" err="1">
                <a:solidFill>
                  <a:srgbClr val="000000"/>
                </a:solidFill>
                <a:latin typeface="Times New Roman" panose="02020603050405020304" pitchFamily="18" charset="0"/>
                <a:cs typeface="Times New Roman" panose="02020603050405020304" pitchFamily="18" charset="0"/>
              </a:rPr>
              <a:t>punerea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functiune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dupa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conectarea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tensiunii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din exterior.</a:t>
            </a:r>
            <a:endParaRPr lang="x-none" dirty="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endParaRPr lang="x-none" dirty="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adresare</a:t>
            </a:r>
            <a:r>
              <a:rPr lang="en-US" b="1" dirty="0">
                <a:solidFill>
                  <a:srgbClr val="000000"/>
                </a:solidFill>
                <a:latin typeface="Times New Roman" panose="02020603050405020304" pitchFamily="18" charset="0"/>
                <a:cs typeface="Times New Roman" panose="02020603050405020304" pitchFamily="18" charset="0"/>
              </a:rPr>
              <a:t> a </a:t>
            </a:r>
            <a:r>
              <a:rPr lang="en-US" b="1"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a:t>
            </a:r>
            <a:r>
              <a:rPr lang="en-US" dirty="0">
                <a:solidFill>
                  <a:srgbClr val="000000"/>
                </a:solidFill>
                <a:latin typeface="Times New Roman" panose="02020603050405020304" pitchFamily="18" charset="0"/>
                <a:cs typeface="Times New Roman" panose="02020603050405020304" pitchFamily="18" charset="0"/>
              </a:rPr>
              <a:t> tampon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denumit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buffer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conectat</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posturilor</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I/O.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registrului</a:t>
            </a:r>
            <a:r>
              <a:rPr lang="en-US" dirty="0">
                <a:solidFill>
                  <a:srgbClr val="000000"/>
                </a:solidFill>
                <a:latin typeface="Times New Roman" panose="02020603050405020304" pitchFamily="18" charset="0"/>
                <a:cs typeface="Times New Roman" panose="02020603050405020304" pitchFamily="18" charset="0"/>
              </a:rPr>
              <a:t> PC e </a:t>
            </a:r>
            <a:r>
              <a:rPr lang="en-US" dirty="0" err="1">
                <a:solidFill>
                  <a:srgbClr val="000000"/>
                </a:solidFill>
                <a:latin typeface="Times New Roman" panose="02020603050405020304" pitchFamily="18" charset="0"/>
                <a:cs typeface="Times New Roman" panose="02020603050405020304" pitchFamily="18" charset="0"/>
              </a:rPr>
              <a:t>transferat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exterioara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cuvant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binar</a:t>
            </a:r>
            <a:r>
              <a:rPr lang="en-US" dirty="0">
                <a:solidFill>
                  <a:srgbClr val="000000"/>
                </a:solidFill>
                <a:latin typeface="Times New Roman" panose="02020603050405020304" pitchFamily="18" charset="0"/>
                <a:cs typeface="Times New Roman" panose="02020603050405020304" pitchFamily="18" charset="0"/>
              </a:rPr>
              <a:t> de un bit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port de I/E. Dar </a:t>
            </a:r>
            <a:r>
              <a:rPr lang="en-US" dirty="0" err="1">
                <a:solidFill>
                  <a:srgbClr val="000000"/>
                </a:solidFill>
                <a:latin typeface="Times New Roman" panose="02020603050405020304" pitchFamily="18" charset="0"/>
                <a:cs typeface="Times New Roman" panose="02020603050405020304" pitchFamily="18" charset="0"/>
              </a:rPr>
              <a:t>incarcarea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buffului</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face nu </a:t>
            </a:r>
            <a:r>
              <a:rPr lang="en-US" dirty="0" err="1">
                <a:solidFill>
                  <a:srgbClr val="000000"/>
                </a:solidFill>
                <a:latin typeface="Times New Roman" panose="02020603050405020304" pitchFamily="18" charset="0"/>
                <a:cs typeface="Times New Roman" panose="02020603050405020304" pitchFamily="18" charset="0"/>
              </a:rPr>
              <a:t>numai</a:t>
            </a:r>
            <a:r>
              <a:rPr lang="en-US" dirty="0">
                <a:solidFill>
                  <a:srgbClr val="000000"/>
                </a:solidFill>
                <a:latin typeface="Times New Roman" panose="02020603050405020304" pitchFamily="18" charset="0"/>
                <a:cs typeface="Times New Roman" panose="02020603050405020304" pitchFamily="18" charset="0"/>
              </a:rPr>
              <a:t> la PC,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ale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se pot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cuvinte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diferite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registrului</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Unele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pot </a:t>
            </a:r>
            <a:r>
              <a:rPr lang="en-US" dirty="0" err="1">
                <a:solidFill>
                  <a:srgbClr val="000000"/>
                </a:solidFill>
                <a:latin typeface="Times New Roman" panose="02020603050405020304" pitchFamily="18" charset="0"/>
                <a:cs typeface="Times New Roman" panose="02020603050405020304" pitchFamily="18" charset="0"/>
              </a:rPr>
              <a:t>incarca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registrele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rezultata</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lui</a:t>
            </a:r>
            <a:r>
              <a:rPr lang="en-US" dirty="0">
                <a:solidFill>
                  <a:srgbClr val="000000"/>
                </a:solidFill>
                <a:latin typeface="Times New Roman" panose="02020603050405020304" pitchFamily="18" charset="0"/>
                <a:cs typeface="Times New Roman" panose="02020603050405020304" pitchFamily="18" charset="0"/>
              </a:rPr>
              <a:t> PC la care se </a:t>
            </a:r>
            <a:r>
              <a:rPr lang="en-US" dirty="0" err="1">
                <a:solidFill>
                  <a:srgbClr val="000000"/>
                </a:solidFill>
                <a:latin typeface="Times New Roman" panose="02020603050405020304" pitchFamily="18" charset="0"/>
                <a:cs typeface="Times New Roman" panose="02020603050405020304" pitchFamily="18" charset="0"/>
              </a:rPr>
              <a:t>adauga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scade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numar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urma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anumitor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adesea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generind</a:t>
            </a:r>
            <a:r>
              <a:rPr lang="en-US" dirty="0">
                <a:solidFill>
                  <a:srgbClr val="000000"/>
                </a:solidFill>
                <a:latin typeface="Times New Roman" panose="02020603050405020304" pitchFamily="18" charset="0"/>
                <a:cs typeface="Times New Roman" panose="02020603050405020304" pitchFamily="18" charset="0"/>
              </a:rPr>
              <a:t> multiple </a:t>
            </a:r>
            <a:r>
              <a:rPr lang="en-US" dirty="0" err="1">
                <a:solidFill>
                  <a:srgbClr val="000000"/>
                </a:solidFill>
                <a:latin typeface="Times New Roman" panose="02020603050405020304" pitchFamily="18" charset="0"/>
                <a:cs typeface="Times New Roman" panose="02020603050405020304" pitchFamily="18" charset="0"/>
              </a:rPr>
              <a:t>variante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296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59216" cy="6740307"/>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3.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I/O </a:t>
            </a:r>
            <a:r>
              <a:rPr lang="en-US" dirty="0">
                <a:solidFill>
                  <a:srgbClr val="000000"/>
                </a:solidFill>
                <a:latin typeface="Times New Roman" panose="02020603050405020304" pitchFamily="18" charset="0"/>
                <a:cs typeface="Times New Roman" panose="02020603050405020304" pitchFamily="18" charset="0"/>
              </a:rPr>
              <a:t>(buffer I/O).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buffer de I/O se </a:t>
            </a:r>
            <a:r>
              <a:rPr lang="en-US" dirty="0" err="1">
                <a:solidFill>
                  <a:srgbClr val="000000"/>
                </a:solidFill>
                <a:latin typeface="Times New Roman" panose="02020603050405020304" pitchFamily="18" charset="0"/>
                <a:cs typeface="Times New Roman" panose="02020603050405020304" pitchFamily="18" charset="0"/>
              </a:rPr>
              <a:t>realizeaza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legatura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dintre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interioara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exterioara</a:t>
            </a:r>
            <a:r>
              <a:rPr lang="en-US" dirty="0">
                <a:solidFill>
                  <a:srgbClr val="000000"/>
                </a:solidFill>
                <a:latin typeface="Times New Roman" panose="02020603050405020304" pitchFamily="18" charset="0"/>
                <a:cs typeface="Times New Roman" panose="02020603050405020304" pitchFamily="18" charset="0"/>
              </a:rPr>
              <a:t> 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vehiculeaza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curentele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a:t>
            </a:r>
            <a:endParaRPr lang="x-none" dirty="0">
              <a:solidFill>
                <a:srgbClr val="000000"/>
              </a:solidFill>
              <a:latin typeface="Times New Roman" panose="02020603050405020304" pitchFamily="18" charset="0"/>
              <a:cs typeface="Times New Roman" panose="02020603050405020304" pitchFamily="18" charset="0"/>
            </a:endParaRPr>
          </a:p>
          <a:p>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4.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Dupa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cuvant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adus</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I/O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interna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copie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acestui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cuvant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inscrisa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pastreaza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acesteia</a:t>
            </a:r>
            <a:r>
              <a:rPr lang="en-US" dirty="0">
                <a:solidFill>
                  <a:srgbClr val="000000"/>
                </a:solidFill>
                <a:latin typeface="Times New Roman" panose="02020603050405020304" pitchFamily="18" charset="0"/>
                <a:cs typeface="Times New Roman" panose="02020603050405020304" pitchFamily="18" charset="0"/>
              </a:rPr>
              <a:t>. O data </a:t>
            </a:r>
            <a:r>
              <a:rPr lang="en-US" dirty="0" err="1">
                <a:solidFill>
                  <a:srgbClr val="000000"/>
                </a:solidFill>
                <a:latin typeface="Times New Roman" panose="02020603050405020304" pitchFamily="18" charset="0"/>
                <a:cs typeface="Times New Roman" panose="02020603050405020304" pitchFamily="18" charset="0"/>
              </a:rPr>
              <a:t>copiata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en-US" dirty="0">
                <a:solidFill>
                  <a:srgbClr val="000000"/>
                </a:solidFill>
                <a:latin typeface="Times New Roman" panose="02020603050405020304" pitchFamily="18" charset="0"/>
                <a:cs typeface="Times New Roman" panose="02020603050405020304" pitchFamily="18" charset="0"/>
              </a:rPr>
              <a:t> in RI </a:t>
            </a:r>
            <a:r>
              <a:rPr lang="en-US" dirty="0" err="1">
                <a:solidFill>
                  <a:srgbClr val="000000"/>
                </a:solidFill>
                <a:latin typeface="Times New Roman" panose="02020603050405020304" pitchFamily="18" charset="0"/>
                <a:cs typeface="Times New Roman" panose="02020603050405020304" pitchFamily="18" charset="0"/>
              </a:rPr>
              <a:t>continutul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numaratorului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incrementat</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unitate</a:t>
            </a:r>
            <a:r>
              <a:rPr lang="en-US" dirty="0">
                <a:solidFill>
                  <a:srgbClr val="000000"/>
                </a:solidFill>
                <a:latin typeface="Times New Roman" panose="02020603050405020304" pitchFamily="18" charset="0"/>
                <a:cs typeface="Times New Roman" panose="02020603050405020304" pitchFamily="18" charset="0"/>
              </a:rPr>
              <a:t> PC+1. </a:t>
            </a:r>
            <a:r>
              <a:rPr lang="en-US" dirty="0" err="1">
                <a:solidFill>
                  <a:srgbClr val="000000"/>
                </a:solidFill>
                <a:latin typeface="Times New Roman" panose="02020603050405020304" pitchFamily="18" charset="0"/>
                <a:cs typeface="Times New Roman" panose="02020603050405020304" pitchFamily="18" charset="0"/>
              </a:rPr>
              <a:t>Instructiunea</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divizata</a:t>
            </a:r>
            <a:r>
              <a:rPr lang="en-US" dirty="0">
                <a:solidFill>
                  <a:srgbClr val="000000"/>
                </a:solidFill>
                <a:latin typeface="Times New Roman" panose="02020603050405020304" pitchFamily="18" charset="0"/>
                <a:cs typeface="Times New Roman" panose="02020603050405020304" pitchFamily="18" charset="0"/>
              </a:rPr>
              <a:t> in 2 </a:t>
            </a:r>
            <a:r>
              <a:rPr lang="en-US" dirty="0" err="1">
                <a:solidFill>
                  <a:srgbClr val="000000"/>
                </a:solidFill>
                <a:latin typeface="Times New Roman" panose="02020603050405020304" pitchFamily="18" charset="0"/>
                <a:cs typeface="Times New Roman" panose="02020603050405020304" pitchFamily="18" charset="0"/>
              </a:rPr>
              <a:t>câmpuri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operatiei</a:t>
            </a:r>
            <a:r>
              <a:rPr lang="en-US" dirty="0">
                <a:solidFill>
                  <a:srgbClr val="000000"/>
                </a:solidFill>
                <a:latin typeface="Times New Roman" panose="02020603050405020304" pitchFamily="18" charset="0"/>
                <a:cs typeface="Times New Roman" panose="02020603050405020304" pitchFamily="18" charset="0"/>
              </a:rPr>
              <a:t>, OPCODE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câmpul</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Bitii</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latin typeface="Times New Roman" panose="02020603050405020304" pitchFamily="18" charset="0"/>
                <a:cs typeface="Times New Roman" panose="02020603050405020304" pitchFamily="18" charset="0"/>
              </a:rPr>
              <a:t> </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decodificatorului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instructiunii</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control,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genera </a:t>
            </a:r>
            <a:r>
              <a:rPr lang="en-US" dirty="0" err="1">
                <a:latin typeface="Times New Roman" panose="02020603050405020304" pitchFamily="18" charset="0"/>
                <a:cs typeface="Times New Roman" panose="02020603050405020304" pitchFamily="18" charset="0"/>
              </a:rPr>
              <a:t>toate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semnalele</a:t>
            </a:r>
            <a:r>
              <a:rPr lang="en-US" dirty="0">
                <a:latin typeface="Times New Roman" panose="02020603050405020304" pitchFamily="18" charset="0"/>
                <a:cs typeface="Times New Roman" panose="02020603050405020304" pitchFamily="18" charset="0"/>
              </a:rPr>
              <a:t> de control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reprezentata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operatiei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Câmpul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operandului</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aplica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bufferului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forma </a:t>
            </a:r>
            <a:r>
              <a:rPr lang="en-US" dirty="0" err="1">
                <a:latin typeface="Times New Roman" panose="02020603050405020304" pitchFamily="18" charset="0"/>
                <a:cs typeface="Times New Roman" panose="02020603050405020304" pitchFamily="18" charset="0"/>
              </a:rPr>
              <a:t>adresa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afla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operandul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operatiei</a:t>
            </a:r>
            <a:r>
              <a:rPr lang="en-US" dirty="0">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5. </a:t>
            </a:r>
            <a:r>
              <a:rPr lang="en-US" b="1" dirty="0" err="1">
                <a:latin typeface="Times New Roman" panose="02020603050405020304" pitchFamily="18" charset="0"/>
                <a:cs typeface="Times New Roman" panose="02020603050405020304" pitchFamily="18" charset="0"/>
              </a:rPr>
              <a:t>Regi</a:t>
            </a:r>
            <a:r>
              <a:rPr lang="en-US" dirty="0" err="1">
                <a:latin typeface="Times New Roman" panose="02020603050405020304" pitchFamily="18" charset="0"/>
                <a:cs typeface="Times New Roman" panose="02020603050405020304" pitchFamily="18" charset="0"/>
              </a:rPr>
              <a:t>ş</a:t>
            </a:r>
            <a:r>
              <a:rPr lang="en-US" b="1" dirty="0" err="1">
                <a:latin typeface="Times New Roman" panose="02020603050405020304" pitchFamily="18" charset="0"/>
                <a:cs typeface="Times New Roman" panose="02020603050405020304" pitchFamily="18" charset="0"/>
              </a:rPr>
              <a:t>tri</a:t>
            </a:r>
            <a:r>
              <a:rPr lang="en-US" b="1" dirty="0">
                <a:latin typeface="Times New Roman" panose="02020603050405020304" pitchFamily="18" charset="0"/>
                <a:cs typeface="Times New Roman" panose="02020603050405020304" pitchFamily="18" charset="0"/>
              </a:rPr>
              <a:t> de tip </a:t>
            </a:r>
            <a:r>
              <a:rPr lang="en-US" b="1" dirty="0" err="1">
                <a:latin typeface="Times New Roman" panose="02020603050405020304" pitchFamily="18" charset="0"/>
                <a:cs typeface="Times New Roman" panose="02020603050405020304" pitchFamily="18" charset="0"/>
              </a:rPr>
              <a:t>acumulator</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Acesştia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regiştri</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structura</a:t>
            </a:r>
            <a:r>
              <a:rPr lang="en-US" dirty="0">
                <a:latin typeface="Times New Roman" panose="02020603050405020304" pitchFamily="18" charset="0"/>
                <a:cs typeface="Times New Roman" panose="02020603050405020304" pitchFamily="18" charset="0"/>
              </a:rPr>
              <a:t> µp, cu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frecventa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acestia</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pătrează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operanzii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expresiilor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aritmetice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logice</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efectuate</a:t>
            </a:r>
            <a:r>
              <a:rPr lang="en-US" dirty="0">
                <a:latin typeface="Times New Roman" panose="02020603050405020304" pitchFamily="18" charset="0"/>
                <a:cs typeface="Times New Roman" panose="02020603050405020304" pitchFamily="18" charset="0"/>
              </a:rPr>
              <a:t> de UAL se </a:t>
            </a:r>
            <a:r>
              <a:rPr lang="en-US" dirty="0" err="1">
                <a:latin typeface="Times New Roman" panose="02020603050405020304" pitchFamily="18" charset="0"/>
                <a:cs typeface="Times New Roman" panose="02020603050405020304" pitchFamily="18" charset="0"/>
              </a:rPr>
              <a:t>depune</a:t>
            </a:r>
            <a:r>
              <a:rPr lang="en-US" dirty="0">
                <a:latin typeface="Times New Roman" panose="02020603050405020304" pitchFamily="18" charset="0"/>
                <a:cs typeface="Times New Roman" panose="02020603050405020304" pitchFamily="18" charset="0"/>
              </a:rPr>
              <a:t> in </a:t>
            </a:r>
            <a:r>
              <a:rPr lang="en-US" dirty="0" err="1">
                <a:latin typeface="Times New Roman" panose="02020603050405020304" pitchFamily="18" charset="0"/>
                <a:cs typeface="Times New Roman" panose="02020603050405020304" pitchFamily="18" charset="0"/>
              </a:rPr>
              <a:t>unul</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registrii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intrare</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alterand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vechi</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registrului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operatii</a:t>
            </a:r>
            <a:r>
              <a:rPr lang="en-US" dirty="0">
                <a:latin typeface="Times New Roman" panose="02020603050405020304" pitchFamily="18" charset="0"/>
                <a:cs typeface="Times New Roman" panose="02020603050405020304" pitchFamily="18" charset="0"/>
              </a:rPr>
              <a:t> (cu un </a:t>
            </a:r>
            <a:r>
              <a:rPr lang="en-US" dirty="0" err="1">
                <a:latin typeface="Times New Roman" panose="02020603050405020304" pitchFamily="18" charset="0"/>
                <a:cs typeface="Times New Roman" panose="02020603050405020304" pitchFamily="18" charset="0"/>
              </a:rPr>
              <a:t>singur</a:t>
            </a:r>
            <a:r>
              <a:rPr lang="en-US" dirty="0">
                <a:latin typeface="Times New Roman" panose="02020603050405020304" pitchFamily="18" charset="0"/>
                <a:cs typeface="Times New Roman" panose="02020603050405020304" pitchFamily="18" charset="0"/>
              </a:rPr>
              <a:t> operand )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aceşti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regiştri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stergerea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acumulatorului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toti</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bitii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0), </a:t>
            </a:r>
            <a:r>
              <a:rPr lang="en-US" dirty="0" err="1">
                <a:latin typeface="Times New Roman" panose="02020603050405020304" pitchFamily="18" charset="0"/>
                <a:cs typeface="Times New Roman" panose="02020603050405020304" pitchFamily="18" charset="0"/>
              </a:rPr>
              <a:t>inscrierea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tuturor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bitilor</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valoarea</a:t>
            </a:r>
            <a:r>
              <a:rPr lang="en-US" dirty="0">
                <a:latin typeface="Times New Roman" panose="02020603050405020304" pitchFamily="18" charset="0"/>
                <a:cs typeface="Times New Roman" panose="02020603050405020304" pitchFamily="18" charset="0"/>
              </a:rPr>
              <a:t> 1 , </a:t>
            </a:r>
            <a:r>
              <a:rPr lang="en-US" dirty="0" err="1">
                <a:latin typeface="Times New Roman" panose="02020603050405020304" pitchFamily="18" charset="0"/>
                <a:cs typeface="Times New Roman" panose="02020603050405020304" pitchFamily="18" charset="0"/>
              </a:rPr>
              <a:t>deplasarea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dreapta</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stânga</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complementarea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continutului</a:t>
            </a:r>
            <a:r>
              <a:rPr lang="en-US" dirty="0">
                <a:latin typeface="Times New Roman" panose="02020603050405020304" pitchFamily="18" charset="0"/>
                <a:cs typeface="Times New Roman" panose="02020603050405020304" pitchFamily="18" charset="0"/>
              </a:rPr>
              <a:t> etc.</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6. </a:t>
            </a:r>
            <a:r>
              <a:rPr lang="en-US" b="1" dirty="0" err="1">
                <a:latin typeface="Times New Roman" panose="02020603050405020304" pitchFamily="18" charset="0"/>
                <a:cs typeface="Times New Roman" panose="02020603050405020304" pitchFamily="18" charset="0"/>
              </a:rPr>
              <a:t>Registrul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indicatorilor</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conditii</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intelege</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grup</a:t>
            </a:r>
            <a:r>
              <a:rPr lang="en-US" dirty="0">
                <a:latin typeface="Times New Roman" panose="02020603050405020304" pitchFamily="18" charset="0"/>
                <a:cs typeface="Times New Roman" panose="02020603050405020304" pitchFamily="18" charset="0"/>
              </a:rPr>
              <a:t> de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bistabile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flaguri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fanioane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asamblate</a:t>
            </a:r>
            <a:r>
              <a:rPr lang="en-US" dirty="0">
                <a:latin typeface="Times New Roman" panose="02020603050405020304" pitchFamily="18" charset="0"/>
                <a:cs typeface="Times New Roman" panose="02020603050405020304" pitchFamily="18" charset="0"/>
              </a:rPr>
              <a:t> sub forma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registru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vor</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genera </a:t>
            </a:r>
            <a:r>
              <a:rPr lang="en-US" dirty="0" err="1">
                <a:latin typeface="Times New Roman" panose="02020603050405020304" pitchFamily="18" charset="0"/>
                <a:cs typeface="Times New Roman" panose="02020603050405020304" pitchFamily="18" charset="0"/>
              </a:rPr>
              <a:t>împreuna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cuvântul</a:t>
            </a:r>
            <a:r>
              <a:rPr lang="en-US" dirty="0">
                <a:latin typeface="Times New Roman" panose="02020603050405020304" pitchFamily="18" charset="0"/>
                <a:cs typeface="Times New Roman" panose="02020603050405020304" pitchFamily="18" charset="0"/>
              </a:rPr>
              <a:t> de stare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PSW (Program Status Words).</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Bitii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cuvântului</a:t>
            </a:r>
            <a:r>
              <a:rPr lang="en-US" dirty="0">
                <a:latin typeface="Times New Roman" panose="02020603050405020304" pitchFamily="18" charset="0"/>
                <a:cs typeface="Times New Roman" panose="02020603050405020304" pitchFamily="18" charset="0"/>
              </a:rPr>
              <a:t> de stare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înscrisi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valoarea</a:t>
            </a:r>
            <a:r>
              <a:rPr lang="en-US" dirty="0">
                <a:latin typeface="Times New Roman" panose="02020603050405020304" pitchFamily="18" charset="0"/>
                <a:cs typeface="Times New Roman" panose="02020603050405020304" pitchFamily="18" charset="0"/>
              </a:rPr>
              <a:t> 1 in </a:t>
            </a:r>
            <a:r>
              <a:rPr lang="en-US" dirty="0" err="1">
                <a:latin typeface="Times New Roman" panose="02020603050405020304" pitchFamily="18" charset="0"/>
                <a:cs typeface="Times New Roman" panose="02020603050405020304" pitchFamily="18" charset="0"/>
              </a:rPr>
              <a:t>urma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en-US" dirty="0">
                <a:latin typeface="Times New Roman" panose="02020603050405020304" pitchFamily="18" charset="0"/>
                <a:cs typeface="Times New Roman" panose="02020603050405020304" pitchFamily="18" charset="0"/>
              </a:rPr>
              <a:t> teste din </a:t>
            </a:r>
            <a:r>
              <a:rPr lang="en-US" dirty="0" err="1">
                <a:latin typeface="Times New Roman" panose="02020603050405020304" pitchFamily="18" charset="0"/>
                <a:cs typeface="Times New Roman" panose="02020603050405020304" pitchFamily="18" charset="0"/>
              </a:rPr>
              <a:t>timpul</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aritmetice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logice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Setul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instructiuni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contine</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instructiunea</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execută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dacã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fanionul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respectiv</a:t>
            </a:r>
            <a:r>
              <a:rPr lang="en-US" dirty="0">
                <a:latin typeface="Times New Roman" panose="02020603050405020304" pitchFamily="18" charset="0"/>
                <a:cs typeface="Times New Roman" panose="02020603050405020304" pitchFamily="18" charset="0"/>
              </a:rPr>
              <a:t> 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setat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instrucţiune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condiţională</a:t>
            </a:r>
            <a:r>
              <a:rPr lang="en-US" dirty="0">
                <a:latin typeface="Times New Roman" panose="02020603050405020304" pitchFamily="18" charset="0"/>
                <a:cs typeface="Times New Roman" panose="02020603050405020304" pitchFamily="18" charset="0"/>
              </a:rPr>
              <a:t> e </a:t>
            </a:r>
            <a:r>
              <a:rPr lang="en-US" dirty="0" err="1">
                <a:latin typeface="Times New Roman" panose="02020603050405020304" pitchFamily="18" charset="0"/>
                <a:cs typeface="Times New Roman" panose="02020603050405020304" pitchFamily="18" charset="0"/>
              </a:rPr>
              <a:t>utilizată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ramificaţii</a:t>
            </a:r>
            <a:r>
              <a:rPr lang="en-US" dirty="0">
                <a:latin typeface="Times New Roman" panose="02020603050405020304" pitchFamily="18" charset="0"/>
                <a:cs typeface="Times New Roman" panose="02020603050405020304" pitchFamily="18" charset="0"/>
              </a:rPr>
              <a:t> (salt) in</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program,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schimbă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succesiunea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citire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naturala</a:t>
            </a:r>
            <a:r>
              <a:rPr lang="en-US" dirty="0">
                <a:latin typeface="Times New Roman" panose="02020603050405020304" pitchFamily="18" charset="0"/>
                <a:cs typeface="Times New Roman" panose="02020603050405020304" pitchFamily="18" charset="0"/>
              </a:rPr>
              <a:t> a</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încarcarea</a:t>
            </a:r>
            <a:r>
              <a:rPr lang="en-US" dirty="0">
                <a:latin typeface="Times New Roman" panose="02020603050405020304" pitchFamily="18" charset="0"/>
                <a:cs typeface="Times New Roman" panose="02020603050405020304" pitchFamily="18" charset="0"/>
              </a:rPr>
              <a:t> PC cu o </a:t>
            </a:r>
            <a:r>
              <a:rPr lang="en-US" dirty="0" err="1">
                <a:latin typeface="Times New Roman" panose="02020603050405020304" pitchFamily="18" charset="0"/>
                <a:cs typeface="Times New Roman" panose="02020603050405020304" pitchFamily="18" charset="0"/>
              </a:rPr>
              <a:t>anumitã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adresă</a:t>
            </a:r>
            <a:r>
              <a:rPr lang="en-US" dirty="0">
                <a:latin typeface="Times New Roman" panose="02020603050405020304" pitchFamily="18" charset="0"/>
                <a:cs typeface="Times New Roman" panose="02020603050405020304" pitchFamily="18" charset="0"/>
              </a:rPr>
              <a:t> . </a:t>
            </a:r>
          </a:p>
        </p:txBody>
      </p:sp>
    </p:spTree>
    <p:extLst>
      <p:ext uri="{BB962C8B-B14F-4D97-AF65-F5344CB8AC3E}">
        <p14:creationId xmlns:p14="http://schemas.microsoft.com/office/powerpoint/2010/main" val="1161308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13537" cy="2031325"/>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Unitatea</a:t>
            </a:r>
            <a:r>
              <a:rPr lang="en-US" b="1" dirty="0">
                <a:solidFill>
                  <a:srgbClr val="000000"/>
                </a:solidFill>
                <a:latin typeface="Times New Roman" panose="02020603050405020304" pitchFamily="18" charset="0"/>
                <a:cs typeface="Times New Roman" panose="02020603050405020304" pitchFamily="18" charset="0"/>
              </a:rPr>
              <a:t> de control </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partea</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supervizeaza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functionarea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corecta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Comenzile</a:t>
            </a:r>
            <a:r>
              <a:rPr lang="en-US" dirty="0">
                <a:solidFill>
                  <a:srgbClr val="000000"/>
                </a:solidFill>
                <a:latin typeface="Times New Roman" panose="02020603050405020304" pitchFamily="18" charset="0"/>
                <a:cs typeface="Times New Roman" panose="02020603050405020304" pitchFamily="18" charset="0"/>
              </a:rPr>
              <a:t> generate de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de control se </a:t>
            </a:r>
            <a:r>
              <a:rPr lang="en-US" dirty="0" err="1">
                <a:solidFill>
                  <a:srgbClr val="000000"/>
                </a:solidFill>
                <a:latin typeface="Times New Roman" panose="02020603050405020304" pitchFamily="18" charset="0"/>
                <a:cs typeface="Times New Roman" panose="02020603050405020304" pitchFamily="18" charset="0"/>
              </a:rPr>
              <a:t>obtin</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urma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decodificarii</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instructiunilor</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cererilor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intrerupere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primite</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elementele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impulsului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ceas</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Modalitatile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implementare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unitatii</a:t>
            </a:r>
            <a:r>
              <a:rPr lang="en-US" dirty="0">
                <a:solidFill>
                  <a:srgbClr val="000000"/>
                </a:solidFill>
                <a:latin typeface="Times New Roman" panose="02020603050405020304" pitchFamily="18" charset="0"/>
                <a:cs typeface="Times New Roman" panose="02020603050405020304" pitchFamily="18" charset="0"/>
              </a:rPr>
              <a:t> de control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microprogramare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microprograme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alcătuite</a:t>
            </a:r>
            <a:r>
              <a:rPr lang="en-US" dirty="0">
                <a:solidFill>
                  <a:srgbClr val="000000"/>
                </a:solidFill>
                <a:latin typeface="Times New Roman" panose="02020603050405020304" pitchFamily="18" charset="0"/>
                <a:cs typeface="Times New Roman" panose="02020603050405020304" pitchFamily="18" charset="0"/>
              </a:rPr>
              <a:t> din</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inscrise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speciala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interpretare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Hardware – </a:t>
            </a:r>
            <a:r>
              <a:rPr lang="en-US" dirty="0" err="1">
                <a:solidFill>
                  <a:srgbClr val="000000"/>
                </a:solidFill>
                <a:latin typeface="Times New Roman" panose="02020603050405020304" pitchFamily="18" charset="0"/>
                <a:cs typeface="Times New Roman" panose="02020603050405020304" pitchFamily="18" charset="0"/>
              </a:rPr>
              <a:t>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direct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harware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spune</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comanda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cablata</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0" y="2121859"/>
            <a:ext cx="11959628" cy="3785652"/>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Caracteristici</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arhitecturale</a:t>
            </a:r>
            <a:r>
              <a:rPr lang="en-US" sz="2400" b="1" dirty="0">
                <a:solidFill>
                  <a:srgbClr val="000000"/>
                </a:solidFill>
                <a:latin typeface="Times New Roman" panose="02020603050405020304" pitchFamily="18" charset="0"/>
                <a:cs typeface="Times New Roman" panose="02020603050405020304" pitchFamily="18" charset="0"/>
              </a:rPr>
              <a:t>.</a:t>
            </a:r>
            <a:br>
              <a:rPr lang="en-US" sz="24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Caracteristicile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ahitecturale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puternice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influenţe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asupra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eficienţei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programelor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limbaje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i="1" dirty="0">
                <a:solidFill>
                  <a:srgbClr val="000000"/>
                </a:solidFill>
                <a:latin typeface="Times New Roman" panose="02020603050405020304" pitchFamily="18" charset="0"/>
                <a:cs typeface="Times New Roman" panose="02020603050405020304" pitchFamily="18" charset="0"/>
              </a:rPr>
              <a:t>:</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tipurile</a:t>
            </a:r>
            <a:r>
              <a:rPr lang="en-US" i="1" dirty="0">
                <a:solidFill>
                  <a:srgbClr val="000000"/>
                </a:solidFill>
                <a:latin typeface="Times New Roman" panose="02020603050405020304" pitchFamily="18" charset="0"/>
                <a:cs typeface="Times New Roman" panose="02020603050405020304" pitchFamily="18" charset="0"/>
              </a:rPr>
              <a:t> de date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pot fi </a:t>
            </a:r>
            <a:r>
              <a:rPr lang="en-US" dirty="0" err="1">
                <a:solidFill>
                  <a:srgbClr val="000000"/>
                </a:solidFill>
                <a:latin typeface="Times New Roman" panose="02020603050405020304" pitchFamily="18" charset="0"/>
                <a:cs typeface="Times New Roman" panose="02020603050405020304" pitchFamily="18" charset="0"/>
              </a:rPr>
              <a:t>aceleaşi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maşinii</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modurile</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adresare</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definesc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mecanismul</a:t>
            </a:r>
            <a:r>
              <a:rPr lang="en-US" dirty="0">
                <a:solidFill>
                  <a:srgbClr val="000000"/>
                </a:solidFill>
                <a:latin typeface="Times New Roman" panose="02020603050405020304" pitchFamily="18" charset="0"/>
                <a:cs typeface="Times New Roman" panose="02020603050405020304" pitchFamily="18" charset="0"/>
              </a:rPr>
              <a:t> de access la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pot fi </a:t>
            </a:r>
            <a:r>
              <a:rPr lang="en-US" dirty="0" err="1">
                <a:solidFill>
                  <a:srgbClr val="000000"/>
                </a:solidFill>
                <a:latin typeface="Times New Roman" panose="02020603050405020304" pitchFamily="18" charset="0"/>
                <a:cs typeface="Times New Roman" panose="02020603050405020304" pitchFamily="18" charset="0"/>
              </a:rPr>
              <a:t>utilizate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eficient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reprezentarea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structurilor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complexe</a:t>
            </a:r>
            <a:r>
              <a:rPr lang="en-US" dirty="0">
                <a:solidFill>
                  <a:srgbClr val="000000"/>
                </a:solidFill>
                <a:latin typeface="Times New Roman" panose="02020603050405020304" pitchFamily="18" charset="0"/>
                <a:cs typeface="Times New Roman" panose="02020603050405020304" pitchFamily="18" charset="0"/>
              </a:rPr>
              <a:t> de date</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setul</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instruc</a:t>
            </a:r>
            <a:r>
              <a:rPr lang="en-US" dirty="0" err="1">
                <a:solidFill>
                  <a:srgbClr val="000000"/>
                </a:solidFill>
                <a:latin typeface="Times New Roman" panose="02020603050405020304" pitchFamily="18" charset="0"/>
                <a:cs typeface="Times New Roman" panose="02020603050405020304" pitchFamily="18" charset="0"/>
              </a:rPr>
              <a:t>ţ</a:t>
            </a:r>
            <a:r>
              <a:rPr lang="en-US" i="1" dirty="0" err="1">
                <a:solidFill>
                  <a:srgbClr val="000000"/>
                </a:solidFill>
                <a:latin typeface="Times New Roman" panose="02020603050405020304" pitchFamily="18" charset="0"/>
                <a:cs typeface="Times New Roman" panose="02020603050405020304" pitchFamily="18" charset="0"/>
              </a:rPr>
              <a:t>iuni</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reflectă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cerute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programului</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arhitecturale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organizarea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registrelor</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aritmetica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numerelor</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în</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virgul</a:t>
            </a:r>
            <a:r>
              <a:rPr lang="en-US" dirty="0" err="1">
                <a:solidFill>
                  <a:srgbClr val="000000"/>
                </a:solidFill>
                <a:latin typeface="Times New Roman" panose="02020603050405020304" pitchFamily="18" charset="0"/>
                <a:cs typeface="Times New Roman" panose="02020603050405020304" pitchFamily="18" charset="0"/>
              </a:rPr>
              <a:t>ă</a:t>
            </a: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mobil</a:t>
            </a:r>
            <a:r>
              <a:rPr lang="en-US" dirty="0" err="1">
                <a:solidFill>
                  <a:srgbClr val="000000"/>
                </a:solidFill>
                <a:latin typeface="Times New Roman" panose="02020603050405020304" pitchFamily="18" charset="0"/>
                <a:cs typeface="Times New Roman" panose="02020603050405020304" pitchFamily="18" charset="0"/>
              </a:rPr>
              <a:t>ă</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întreruperi</a:t>
            </a:r>
            <a:r>
              <a:rPr lang="en-US" i="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a:t>
            </a:r>
            <a:r>
              <a:rPr lang="en-US" i="1" dirty="0" err="1">
                <a:solidFill>
                  <a:srgbClr val="000000"/>
                </a:solidFill>
                <a:latin typeface="Times New Roman" panose="02020603050405020304" pitchFamily="18" charset="0"/>
                <a:cs typeface="Times New Roman" panose="02020603050405020304" pitchFamily="18" charset="0"/>
              </a:rPr>
              <a:t>i</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capcane</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mijloace</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depanare</a:t>
            </a:r>
            <a:r>
              <a:rPr lang="en-US" i="1"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1949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10215</TotalTime>
  <Words>5192</Words>
  <Application>Microsoft Office PowerPoint</Application>
  <PresentationFormat>Широкоэкранный</PresentationFormat>
  <Paragraphs>348</Paragraphs>
  <Slides>23</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23</vt:i4>
      </vt:variant>
    </vt:vector>
  </HeadingPairs>
  <TitlesOfParts>
    <vt:vector size="31" baseType="lpstr">
      <vt:lpstr>Arial</vt:lpstr>
      <vt:lpstr>Calibri</vt:lpstr>
      <vt:lpstr>Calibri Light</vt:lpstr>
      <vt:lpstr>Courier New</vt:lpstr>
      <vt:lpstr>Helvetica</vt:lpstr>
      <vt:lpstr>Helvetica-Bold</vt:lpstr>
      <vt:lpstr>Times New Roman</vt:lpstr>
      <vt:lpstr>Office Theme</vt:lpstr>
      <vt:lpstr>Arhitectura Calculatoarelor  T.1 –Procesorul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Admin</cp:lastModifiedBy>
  <cp:revision>444</cp:revision>
  <dcterms:created xsi:type="dcterms:W3CDTF">2020-08-28T11:28:42Z</dcterms:created>
  <dcterms:modified xsi:type="dcterms:W3CDTF">2026-01-27T09:08:45Z</dcterms:modified>
</cp:coreProperties>
</file>