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7"/>
  </p:notesMasterIdLst>
  <p:sldIdLst>
    <p:sldId id="275" r:id="rId5"/>
    <p:sldId id="280" r:id="rId6"/>
    <p:sldId id="318" r:id="rId7"/>
    <p:sldId id="284" r:id="rId8"/>
    <p:sldId id="283" r:id="rId9"/>
    <p:sldId id="282" r:id="rId10"/>
    <p:sldId id="311" r:id="rId11"/>
    <p:sldId id="278" r:id="rId12"/>
    <p:sldId id="277" r:id="rId13"/>
    <p:sldId id="276" r:id="rId14"/>
    <p:sldId id="285" r:id="rId15"/>
    <p:sldId id="290" r:id="rId16"/>
    <p:sldId id="289" r:id="rId17"/>
    <p:sldId id="291" r:id="rId18"/>
    <p:sldId id="286" r:id="rId19"/>
    <p:sldId id="292" r:id="rId20"/>
    <p:sldId id="293" r:id="rId21"/>
    <p:sldId id="294" r:id="rId22"/>
    <p:sldId id="295" r:id="rId23"/>
    <p:sldId id="296" r:id="rId24"/>
    <p:sldId id="298" r:id="rId25"/>
    <p:sldId id="299" r:id="rId26"/>
    <p:sldId id="314" r:id="rId27"/>
    <p:sldId id="320" r:id="rId28"/>
    <p:sldId id="301" r:id="rId29"/>
    <p:sldId id="302" r:id="rId30"/>
    <p:sldId id="305" r:id="rId31"/>
    <p:sldId id="306" r:id="rId32"/>
    <p:sldId id="307" r:id="rId33"/>
    <p:sldId id="308" r:id="rId34"/>
    <p:sldId id="309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7" autoAdjust="0"/>
  </p:normalViewPr>
  <p:slideViewPr>
    <p:cSldViewPr snapToGrid="0">
      <p:cViewPr varScale="1">
        <p:scale>
          <a:sx n="92" d="100"/>
          <a:sy n="92" d="100"/>
        </p:scale>
        <p:origin x="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2AFE-A7B8-4606-A7BC-8301D3F769BE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F78D-7C73-42F0-A0BB-BFAC40E2D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0F78D-7C73-42F0-A0BB-BFAC40E2D47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1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01757-E667-4613-BE4B-3E73638EF00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3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93" y="452718"/>
            <a:ext cx="11061207" cy="1400530"/>
          </a:xfrm>
        </p:spPr>
        <p:txBody>
          <a:bodyPr/>
          <a:lstStyle/>
          <a:p>
            <a:pPr algn="ctr"/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b="1" dirty="0">
                <a:latin typeface="Times New Roman" pitchFamily="18" charset="0"/>
                <a:cs typeface="Times New Roman" panose="02020603050405020304" pitchFamily="18" charset="0"/>
              </a:rPr>
              <a:t>Tema </a:t>
            </a:r>
            <a:r>
              <a:rPr lang="en-GB" sz="3600" b="1" dirty="0"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anose="02020603050405020304" pitchFamily="18" charset="0"/>
              </a:rPr>
              <a:t>. ILUMINATUL DE PRODUCȚIE</a:t>
            </a:r>
            <a:br>
              <a:rPr lang="ru-RU" sz="3600" dirty="0"/>
            </a:br>
            <a:b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274165"/>
            <a:ext cx="11437034" cy="53964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.1. Sistemele şi tipurile de iluminat.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.2. Mărimile fototehnice de bază şi unităţile lor de măsură.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.3. Documentele normative în domeniul iluminatului natural și artificial.</a:t>
            </a: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.4. Cerinţele de bază faţă de iluminatul de producţie.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.5. Sursele de lumină electrică.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.6. Normarea iluminatului natural și principiile de calcul.</a:t>
            </a:r>
          </a:p>
          <a:p>
            <a:pPr marL="0" indent="0" algn="just">
              <a:buNone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.7. Estimarea igienică a ambianței luminoase la LM.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170751" cy="3210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63" y="1083212"/>
            <a:ext cx="11366695" cy="51651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Iluminatul local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este folosit în încăperile în care se efectuează lucrări ce necesită valori diferite ale intensității luminii.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 raport cu particularitățile sarcinilor, dispunerea și orientarea surselor de lumină trebuie astfel adaptate încât direcția cea mai frceventă a privirii să nu coincidă cu direcția luminii reflectate.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Notă: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Conform normelor la proiectare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nu se admite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folosirea numai a iluminatului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în interiorul clădirilor.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După destinaţia funcţională iluminatul artificial se împarte în următoarele tipuri: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lucru;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avarie;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evacuare;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pază;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serviciu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8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25495" cy="15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26942"/>
            <a:ext cx="11507372" cy="559553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iluminat de lucru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iluminat necesar pentru buna desfășurare a procesului de producere și de deplasare a oamenilor;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	iluminat de avarie (siguranță)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continuarea lucrărilor, atunci când se produce o întrerupere bruscă a iluminatului de lucru (în accidente, pericol de explozie, incendiu, intoxicarea oamenilor, etc.);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evacuare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a asigura evacuarea din încăperile de producție în caz de pericol iminent pentru viață sau sănătate;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semnalizare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a stabili limitele zonelor periculoase;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pază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iluminat amenajat într-o zonă păzită de către personal special;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serviciu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–asigură iluminarea în afara orelor de muncă.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1015864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.2. Mărimile fototehnice de bază şi u/m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343892"/>
            <a:ext cx="11380763" cy="53804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Iluminatul este caracterizat de indici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cantitativi şi calitativi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Indicii cantitativi sunt: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fluxul de lumină;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 - intensitatea luminii;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 - iluminarea;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- luminanţa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	Fluxul de lumină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)  - puterea iradierii luminoase apreciată după senzaţia de lumină de către ochiul în stare normală a omului.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Drept u/m a fluxului de lumină este acceptat lumenul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(lm).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7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5157" cy="363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26942"/>
            <a:ext cx="11535508" cy="5613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Intensitatea luminii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(I)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raportul dintre fluxul de lumină Ф şi unghiul ω, în limitele căruia fluxul de lumină se repartizează uniform: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 = Ф/ω. Drept u/m - este acceptată  – kandela (kd), determinată de sursa de lumină etalon.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b="1" i="1" dirty="0">
                <a:latin typeface="Times New Roman" pitchFamily="18" charset="0"/>
                <a:cs typeface="Times New Roman" pitchFamily="18" charset="0"/>
              </a:rPr>
              <a:t>Iluminarea E</a:t>
            </a:r>
            <a:r>
              <a:rPr lang="ro-RO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– raportul dintre fluxul de lumină Ф şi aria suprafeţei iluminate S.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E = Ф/S.  U/m a iluminării - luxul (lx), </a:t>
            </a: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1 lx = 1 lm/m</a:t>
            </a:r>
            <a:r>
              <a:rPr lang="ro-RO" sz="26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b="1" i="1" dirty="0">
                <a:latin typeface="Times New Roman" pitchFamily="18" charset="0"/>
                <a:cs typeface="Times New Roman" pitchFamily="18" charset="0"/>
              </a:rPr>
              <a:t>Luminanţa (B)</a:t>
            </a:r>
            <a:r>
              <a:rPr lang="ro-RO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- caracterizează iradierea suprafeţei ce luminează într-o anumită direcţie. Această valoare fotometrică este nemijlocit recepţionată de către ochi.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B = I/S. Drept u/m este acceptată luminanţa unei astfel de surse, care iradiază de pe 1m</a:t>
            </a:r>
            <a:r>
              <a:rPr lang="ro-RO" sz="2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 de suprafaţă luminoasă lumină cu puterea de o kandelă ( kd).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3069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1223888"/>
            <a:ext cx="11746523" cy="53431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	Coeficientul de reflectare (p)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- caracterizează capacitatea suprafeţei de a reflecta fluxul de lumină ce cade asupra ei. Se determină ca raportul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fluxului de lumină reflectat către fluxul de lumină care cade pe suprafaţa dată.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 =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./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unde: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ref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fluxul de lumină reflectat de suprafaţă;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cad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fluxul de lumină ce cade pe suprafaţă.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Indicii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calitativi ai iluminatului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sunt: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coeficientul de pulsaţie, indicele de orbire şi disconfort, componenţa spectrală a luminii.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Pentru aprecierea condiţiilor vizuale există următoarele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caracteristici: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fonul;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contrastul obiectului cu fonul;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vizibilitatea obiectului.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1024390"/>
          </a:xfrm>
        </p:spPr>
        <p:txBody>
          <a:bodyPr/>
          <a:lstStyle/>
          <a:p>
            <a:pPr lvl="1"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.3. Actele normative în domeniul iluminatului natural și artificial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5" y="1688123"/>
            <a:ext cx="11605846" cy="4951828"/>
          </a:xfrm>
        </p:spPr>
        <p:txBody>
          <a:bodyPr>
            <a:normAutofit fontScale="85000" lnSpcReduction="20000"/>
          </a:bodyPr>
          <a:lstStyle/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NCM C.04.02 – 2016 ”Iluminatul natural și artificial”;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12464 - 1:2013 ”Lumină și iluminat. Iluminatul locurilor de muncă. Partea 1: Locuri de muncă interioare”;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12464 - 2:2015 ”Iluminatul locurilor de muncă. Partea 2: Locuri de muncă exterioare”;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24940 – 96 ”Здания и сооружения. Методы измерения освещенности”;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26824 – 2010 ”Здания и сооружения. Методы измерения яркости”;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Documente normative de ramură privind iluminatul natural și artificial la locurile de muncă;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Indicaţii metodice ale Ministerului Sănătății nr.01.10.32.3−1 din 10.03.2008 „Evaluarea igienică a factorilor mediului ocupaţional şi a procesului de muncă. Criteriile igienice de clasificare a condiţiilor de muncă”.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1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869645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.4. Cerințe privind iluminatul la LM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90" y="1125415"/>
            <a:ext cx="11619914" cy="5279867"/>
          </a:xfrm>
        </p:spPr>
        <p:txBody>
          <a:bodyPr>
            <a:noAutofit/>
          </a:bodyPr>
          <a:lstStyle/>
          <a:p>
            <a:pPr marL="0" marR="7874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itchFamily="18" charset="0"/>
              </a:rPr>
              <a:t>LM trebuie să dispună de iluminat natural suficient şi să fie echipate cu dispozitive care să permită un iluminat artificial adecvat pentru protecţia sănătăţii lucrătorilor. </a:t>
            </a:r>
          </a:p>
          <a:p>
            <a:pPr marL="0" marR="78740" indent="0" algn="just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itchFamily="18" charset="0"/>
              </a:rPr>
              <a:t>Cerințe: </a:t>
            </a:r>
          </a:p>
          <a:p>
            <a:pPr marL="0" marR="78740" indent="0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sfă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într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âmpul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70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erse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endParaRPr lang="ro-RO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70"/>
              </a:spcAft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fie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lativ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if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rm;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489585" indent="0"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ze</a:t>
            </a:r>
            <a:r>
              <a:rPr lang="en-GB" sz="2400" spc="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ţiile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enite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fl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cta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86435" indent="0"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diaţ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ată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vita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umbrel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lumi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rsele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tif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osede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piat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minii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Aft>
                <a:spcPts val="75"/>
              </a:spcAft>
              <a:buNone/>
            </a:pPr>
            <a:r>
              <a:rPr lang="ro-RO" sz="2400" spc="10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să fie realizat fiabil din punct de vedere al securității tehnice și securității la incendiu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1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02" y="396447"/>
            <a:ext cx="11494307" cy="897781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.5. Normarea iluminatului natural și principiile de calcul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86" y="1167618"/>
            <a:ext cx="11493305" cy="5331656"/>
          </a:xfrm>
        </p:spPr>
        <p:txBody>
          <a:bodyPr/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Iluminatul natural este caracterizat de faptul, ca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iluminarea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creată se schimbă în limite extrem de largi. Aceste schimbări sunt condiţionate de: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perioada zilei, anului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caracterul nebulozităţii şi proprietăţile reflectoare ale scoarţei terestre; </a:t>
            </a:r>
          </a:p>
          <a:p>
            <a:pPr marL="0" indent="0" algn="just">
              <a:buNone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- etc.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De aceea iluminatul natural nu poate fi redat prin valoarea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iluminării.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În calitate de valoare normală a iluminatului natural este acceptată o mărime relativă –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factorul iluminatului natural (F.I.N.)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, care prezintă raportul exprimat în procente dintre iluminarea interioară în punctul dat (E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şi iluminarea exterioară (E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măsurată în acelaşi timp, creată de lumina boltei cereşti complet deschisă.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1427" cy="4335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5" y="1236785"/>
            <a:ext cx="11591778" cy="5122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/>
              <a:t>	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F.I.N. apreciază dimensiunile ferestrelor, modul de montare a geamurilor, poluarea acestora, adică capacitatea sistemului iluminatului natural de a lăsa să pătrundă lumina.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Iluminatul natural în încăperi este reglementat de normativul în construcţii NCM C.04.02 –  2016 „Iluminatul natural şi artificial”. Valoarea normată a F.I.N., notată cu litera „e”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se stabileşte cu considerarea caracterului lucrului vizual, a sistemului de iluminat şi orientarea golurilor de lumină faţă de punctele cardinale, conform relaţiei: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·  m,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unde:  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valoarea F.I.N.  din  NCM C.04.02 –  2016;  m – coeficientul fotoclimei.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36" y="3098838"/>
            <a:ext cx="4547488" cy="74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6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0751" cy="1400530"/>
          </a:xfrm>
        </p:spPr>
        <p:txBody>
          <a:bodyPr/>
          <a:lstStyle/>
          <a:p>
            <a:pPr algn="ctr"/>
            <a:r>
              <a:rPr lang="ro-RO" dirty="0"/>
              <a:t>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Coeficientul fotoclimei, m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" y="1322362"/>
            <a:ext cx="10621107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5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81" y="452718"/>
            <a:ext cx="10987871" cy="1400530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.1. Sistemele şi tipurile de iluminat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6" y="1129145"/>
            <a:ext cx="11422966" cy="55348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Una din problemele de bază a SSM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asigurarea LM cu iluminat sănătos.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Un iluminat de calitate este important pentru activitatea profesională.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Iluminatul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influențează asupra: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stării generale a OU; 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asupra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sistemul nervos; 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 asupra sistemului de schimb al substanțelor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O mare influență are asupra productivității muncii. Cercetările științifice au demonstrat că la majorarea coieficientului de iluminare doar cu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100lx,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se mărește productivitatea muncii cu 15-16 %. Iluminatul incorect sau prea luminos influențează negativ asupra OU. 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Expunerea la lumină produce efecte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fiziologice, psihologice şi impresia de distanţă în spaţiu.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8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363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055077"/>
            <a:ext cx="11549576" cy="5546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Valorile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iluminărilor prezentate corespund valorii iluminării de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4000 lx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dată de bolta cerească complet acoperită din ziua de 22 decembrie, ora 9.30, respectiv 14.30 şi sunt valabile indiferent de poziţia planului de lucru (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orizontal, vertical sau înclinat).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Caracterul lucrului vizual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este determinat de dimensiunea obiectului de deosebire în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mm.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Sunt stabilite 8 categorii şi patru subcategorii ale lucrărilor în dependenţă de gradul de efort senzorial.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Începând de la lucrările de cea mai mare precizie – I categorie (dimensiunile obiectului de deosebire &lt; 0,15 mm) şi terminând cu categoria a VIII-a care nu limitează dimensiunile obiectului de deosebire şi se stabileşte pentru lucrările unde procesele de producţie necesită o observaţie generală asupra desfăşurării lor.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95834" cy="869645"/>
          </a:xfrm>
        </p:spPr>
        <p:txBody>
          <a:bodyPr/>
          <a:lstStyle/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.6. Sursele de lumină electrică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8" y="1195754"/>
            <a:ext cx="11521440" cy="50526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Sursele de lumină sunt principalele părţi componente ale instalaţiilor de iluminat. Alegerea corectă a tipului şi puterii lămpilor exercită o influenţă decisivă asupra calităţii de exploatare şi eficacităţii economice a instalaţiilor de iluminat, asupra corespunderii iluminatului artificial a cerinţelor înaintate faţă de el.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La compararea surselor de lumină şi alegerea lor sunt folosite următoarele caracteristici: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1)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electrice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(tensiunea nominală şi puterea electrică a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fototehnice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(fluxul de lumină emis de lampă și puterea maximală a luminii);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0412" cy="15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125414"/>
            <a:ext cx="11507372" cy="5122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 exploatare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(randamentul luminos al lămpii; termenul de lucru, inclusiv termenul complet de serviciu (τ) care prezintă timpul sumar de ardere a lămpii în ore din momentul conectării până în momentul arderii spiralei; termenul util de serviciu – timpul raţional din punct de vedere economic de exploatare al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4)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constructive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(forma balonului lămpii, forma corpului de incandescenţă – rectiliniu, spiroidal, bispiroidal şi chiar trispiroidal la unele lămpi speciale; prezenţa şi componenţa gazului ce umple balonul; presiunea gazului).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8D70-92D2-B2AA-EBE7-5FF29778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338071" cy="801118"/>
          </a:xfrm>
        </p:spPr>
        <p:txBody>
          <a:bodyPr/>
          <a:lstStyle/>
          <a:p>
            <a:pPr algn="ctr"/>
            <a:r>
              <a:rPr lang="en-GB" sz="3600" b="1" spc="-4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T</a:t>
            </a:r>
            <a:r>
              <a:rPr lang="en-GB" sz="3600" b="1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i</a:t>
            </a:r>
            <a:r>
              <a:rPr lang="en-GB" sz="3600" b="1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p</a:t>
            </a:r>
            <a:r>
              <a:rPr lang="en-GB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uri</a:t>
            </a:r>
            <a:r>
              <a:rPr lang="en-GB" sz="3600" b="1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de</a:t>
            </a:r>
            <a:r>
              <a:rPr lang="en-GB" sz="3600" b="1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lămpi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9061-6771-C582-4AB7-91F807B7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163782"/>
            <a:ext cx="11423073" cy="5084617"/>
          </a:xfrm>
        </p:spPr>
        <p:txBody>
          <a:bodyPr>
            <a:noAutofit/>
          </a:bodyPr>
          <a:lstStyle/>
          <a:p>
            <a:pPr marL="0" marR="4381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o-RO" dirty="0">
                <a:solidFill>
                  <a:srgbClr val="100F0D"/>
                </a:solidFill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	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Lămpile</a:t>
            </a:r>
            <a:r>
              <a:rPr lang="en-GB" sz="2800" b="1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lectrice</a:t>
            </a:r>
            <a:r>
              <a:rPr lang="en-GB" sz="2800" b="1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ans</a:t>
            </a:r>
            <a:r>
              <a:rPr lang="en-GB" sz="2800" spc="-7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rmă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ne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gia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diație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luminoasă</a:t>
            </a:r>
            <a:r>
              <a:rPr lang="en-GB" sz="2800" spc="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(ﬂux</a:t>
            </a:r>
            <a:r>
              <a:rPr lang="en-GB" sz="2800" spc="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).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ctualm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nte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exi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tă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vers</a:t>
            </a:r>
            <a:r>
              <a:rPr lang="en-GB" sz="28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ro-RO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mare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urse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tiﬁcială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  <a:r>
              <a:rPr lang="ro-RO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800" spc="-4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urs</a:t>
            </a:r>
            <a:r>
              <a:rPr lang="en-GB" sz="2800" spc="-1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lumină</a:t>
            </a:r>
            <a:r>
              <a:rPr lang="en-GB" sz="2800" spc="6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tiﬁcială</a:t>
            </a:r>
            <a:r>
              <a:rPr lang="en-GB" sz="2800" spc="13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car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cterizează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prin</a:t>
            </a:r>
            <a:r>
              <a:rPr lang="ro-RO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urmă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rii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ametri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</a:t>
            </a:r>
            <a:r>
              <a:rPr lang="en-GB" sz="2800" b="1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tere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P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spc="-7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W</a:t>
            </a:r>
            <a:r>
              <a:rPr lang="en-GB" sz="2800" b="1" spc="-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tt);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nsiune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spc="-11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</a:t>
            </a:r>
            <a:r>
              <a:rPr lang="en-GB" sz="2800" b="1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lt);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 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Fluxuri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ni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Eﬁci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nță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luminoasă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lm</a:t>
            </a:r>
            <a:r>
              <a:rPr lang="en-GB" sz="2800" b="1" spc="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/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W);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Curba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6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metrică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;</a:t>
            </a:r>
            <a:r>
              <a:rPr lang="en-GB" sz="2800" b="1" spc="19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Du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b="1" spc="-3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ta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funcți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nare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  <a:endParaRPr lang="en-GB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5"/>
              </a:spcAft>
              <a:buNone/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7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34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984738"/>
            <a:ext cx="11774659" cy="5499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	Lămpile cu incandescenţă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- sunt surse de lumină cu emisie termică şi au o răspândire destul de largă. Acest lucru este explicat de următoarele lor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priorităţi: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sunt comode în exploatare;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 nu necesită dispozitive suplimentare pentru conectarea  la reţea;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sunt simple în exploatare.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Dezavantaje: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randamentul luminos mic;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termenul relativ mic de funcţionare (până la 2,5 mii ore);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în spectrul luminii lor predomină razele galbene şi roşii, ceea ce se deosebeşte puternic de lumina solară.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	În instalaţiile de iluminat sunt folosite lămpi cu incandescenţă de mai multe tipuri: cu vid, bispirale cu gaz, bispirale cu cripton-xenon), oglindă cu strat de difuzie-reflectare etc.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AA5984-02F1-CA2A-4999-B4392EB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7907" cy="74094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Lămpile cu incadescență și luminescenţă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78B9E-C794-10FF-89E7-9BED5154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875608"/>
            <a:ext cx="4396338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2782" y="1136073"/>
            <a:ext cx="4716869" cy="52692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	Lămpile cu luminescenţă (fluorescente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sunt aparate care produc fluxul luminos prin descărcări electrice în atmosfera gazelor inerte şi a vaporilor de metal, precum şi datorită fenomenului de luminescenţă.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Principala prioritate -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randament luminos mare, termen de funcţionare mare (8...12 mii ore).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Dezavantajele lămpilor cu luminescenţă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: pulsarea fluxului luminos ce poate duce la efectul stroboscopic; tensiunea de aprindere sporită faţă de cea a reţelei, ceea ce necesită dispozitive complicate de pornire; durată lungă de aprindere (10...15 min) etc.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4171E4-EBB7-2EBF-EFFC-61BB3AB16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1DB601-5CB5-CC1B-A1E4-A72CA4985B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grpSp>
        <p:nvGrpSpPr>
          <p:cNvPr id="8" name="drawingObject162">
            <a:extLst>
              <a:ext uri="{FF2B5EF4-FFF2-40B4-BE49-F238E27FC236}">
                <a16:creationId xmlns:a16="http://schemas.microsoft.com/office/drawing/2014/main" id="{F9AA35E9-D1EE-7805-13A4-CB052431916B}"/>
              </a:ext>
            </a:extLst>
          </p:cNvPr>
          <p:cNvGrpSpPr/>
          <p:nvPr/>
        </p:nvGrpSpPr>
        <p:grpSpPr>
          <a:xfrm>
            <a:off x="5728855" y="1226996"/>
            <a:ext cx="5922818" cy="4805879"/>
            <a:chOff x="0" y="0"/>
            <a:chExt cx="10907991" cy="7775942"/>
          </a:xfrm>
          <a:noFill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392ED4-5552-9908-1C8E-2A6300BFD00F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0907991" cy="7775942"/>
            </a:xfrm>
            <a:prstGeom prst="rect">
              <a:avLst/>
            </a:prstGeom>
            <a:noFill/>
          </p:spPr>
        </p:pic>
        <p:sp>
          <p:nvSpPr>
            <p:cNvPr id="10" name="Shape 164">
              <a:extLst>
                <a:ext uri="{FF2B5EF4-FFF2-40B4-BE49-F238E27FC236}">
                  <a16:creationId xmlns:a16="http://schemas.microsoft.com/office/drawing/2014/main" id="{912EBF0B-6DEA-B5B6-BB17-BC30E2ABEA78}"/>
                </a:ext>
              </a:extLst>
            </p:cNvPr>
            <p:cNvSpPr/>
            <p:nvPr/>
          </p:nvSpPr>
          <p:spPr>
            <a:xfrm>
              <a:off x="10268115" y="7140954"/>
              <a:ext cx="406400" cy="634987"/>
            </a:xfrm>
            <a:custGeom>
              <a:avLst/>
              <a:gdLst/>
              <a:ahLst/>
              <a:cxnLst/>
              <a:rect l="0" t="0" r="0" b="0"/>
              <a:pathLst>
                <a:path w="406400" h="634987">
                  <a:moveTo>
                    <a:pt x="0" y="0"/>
                  </a:moveTo>
                  <a:lnTo>
                    <a:pt x="0" y="634987"/>
                  </a:lnTo>
                  <a:lnTo>
                    <a:pt x="406400" y="634987"/>
                  </a:lnTo>
                  <a:lnTo>
                    <a:pt x="406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1" name="Shape 165">
              <a:extLst>
                <a:ext uri="{FF2B5EF4-FFF2-40B4-BE49-F238E27FC236}">
                  <a16:creationId xmlns:a16="http://schemas.microsoft.com/office/drawing/2014/main" id="{06B5BE36-660E-BC69-95AD-65B1C2DFBF1A}"/>
                </a:ext>
              </a:extLst>
            </p:cNvPr>
            <p:cNvSpPr/>
            <p:nvPr/>
          </p:nvSpPr>
          <p:spPr>
            <a:xfrm>
              <a:off x="233489" y="7140954"/>
              <a:ext cx="406399" cy="634987"/>
            </a:xfrm>
            <a:custGeom>
              <a:avLst/>
              <a:gdLst/>
              <a:ahLst/>
              <a:cxnLst/>
              <a:rect l="0" t="0" r="0" b="0"/>
              <a:pathLst>
                <a:path w="406399" h="634987">
                  <a:moveTo>
                    <a:pt x="0" y="0"/>
                  </a:moveTo>
                  <a:lnTo>
                    <a:pt x="0" y="634987"/>
                  </a:lnTo>
                  <a:lnTo>
                    <a:pt x="406399" y="634987"/>
                  </a:lnTo>
                  <a:lnTo>
                    <a:pt x="406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2" name="Shape 166">
              <a:extLst>
                <a:ext uri="{FF2B5EF4-FFF2-40B4-BE49-F238E27FC236}">
                  <a16:creationId xmlns:a16="http://schemas.microsoft.com/office/drawing/2014/main" id="{94DE496F-A6A4-EE66-7DE1-AAC2EE033965}"/>
                </a:ext>
              </a:extLst>
            </p:cNvPr>
            <p:cNvSpPr/>
            <p:nvPr/>
          </p:nvSpPr>
          <p:spPr>
            <a:xfrm>
              <a:off x="5453989" y="4800218"/>
              <a:ext cx="5454001" cy="1983943"/>
            </a:xfrm>
            <a:custGeom>
              <a:avLst/>
              <a:gdLst/>
              <a:ahLst/>
              <a:cxnLst/>
              <a:rect l="0" t="0" r="0" b="0"/>
              <a:pathLst>
                <a:path w="5454001" h="1983943">
                  <a:moveTo>
                    <a:pt x="0" y="0"/>
                  </a:moveTo>
                  <a:lnTo>
                    <a:pt x="0" y="1983943"/>
                  </a:lnTo>
                  <a:lnTo>
                    <a:pt x="5454001" y="1983943"/>
                  </a:lnTo>
                  <a:lnTo>
                    <a:pt x="54540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3" name="Shape 167">
              <a:extLst>
                <a:ext uri="{FF2B5EF4-FFF2-40B4-BE49-F238E27FC236}">
                  <a16:creationId xmlns:a16="http://schemas.microsoft.com/office/drawing/2014/main" id="{4CCCA985-76D9-DE2A-32F9-2A71DB6BAC55}"/>
                </a:ext>
              </a:extLst>
            </p:cNvPr>
            <p:cNvSpPr/>
            <p:nvPr/>
          </p:nvSpPr>
          <p:spPr>
            <a:xfrm>
              <a:off x="108000" y="107999"/>
              <a:ext cx="5346001" cy="7560005"/>
            </a:xfrm>
            <a:custGeom>
              <a:avLst/>
              <a:gdLst/>
              <a:ahLst/>
              <a:cxnLst/>
              <a:rect l="0" t="0" r="0" b="0"/>
              <a:pathLst>
                <a:path w="5346001" h="7560005">
                  <a:moveTo>
                    <a:pt x="0" y="0"/>
                  </a:moveTo>
                  <a:lnTo>
                    <a:pt x="5346001" y="0"/>
                  </a:lnTo>
                  <a:lnTo>
                    <a:pt x="5346001" y="7560005"/>
                  </a:lnTo>
                  <a:lnTo>
                    <a:pt x="0" y="75600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EB038C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4" name="Shape 168">
              <a:extLst>
                <a:ext uri="{FF2B5EF4-FFF2-40B4-BE49-F238E27FC236}">
                  <a16:creationId xmlns:a16="http://schemas.microsoft.com/office/drawing/2014/main" id="{580DED44-37A8-F143-EAB8-9570ABDCA5EA}"/>
                </a:ext>
              </a:extLst>
            </p:cNvPr>
            <p:cNvSpPr/>
            <p:nvPr/>
          </p:nvSpPr>
          <p:spPr>
            <a:xfrm>
              <a:off x="5454002" y="107999"/>
              <a:ext cx="5346001" cy="7560005"/>
            </a:xfrm>
            <a:custGeom>
              <a:avLst/>
              <a:gdLst/>
              <a:ahLst/>
              <a:cxnLst/>
              <a:rect l="0" t="0" r="0" b="0"/>
              <a:pathLst>
                <a:path w="5346001" h="7560005">
                  <a:moveTo>
                    <a:pt x="0" y="0"/>
                  </a:moveTo>
                  <a:lnTo>
                    <a:pt x="5346001" y="0"/>
                  </a:lnTo>
                  <a:lnTo>
                    <a:pt x="5346001" y="7560005"/>
                  </a:lnTo>
                  <a:lnTo>
                    <a:pt x="0" y="75600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EB038C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5" name="Shape 169">
              <a:extLst>
                <a:ext uri="{FF2B5EF4-FFF2-40B4-BE49-F238E27FC236}">
                  <a16:creationId xmlns:a16="http://schemas.microsoft.com/office/drawing/2014/main" id="{3164E883-333C-FEED-6D67-0F77E56BB813}"/>
                </a:ext>
              </a:extLst>
            </p:cNvPr>
            <p:cNvSpPr/>
            <p:nvPr/>
          </p:nvSpPr>
          <p:spPr>
            <a:xfrm>
              <a:off x="478078" y="3139147"/>
              <a:ext cx="2300897" cy="335813"/>
            </a:xfrm>
            <a:custGeom>
              <a:avLst/>
              <a:gdLst/>
              <a:ahLst/>
              <a:cxnLst/>
              <a:rect l="0" t="0" r="0" b="0"/>
              <a:pathLst>
                <a:path w="2300897" h="335813">
                  <a:moveTo>
                    <a:pt x="0" y="335813"/>
                  </a:moveTo>
                  <a:lnTo>
                    <a:pt x="0" y="0"/>
                  </a:lnTo>
                  <a:lnTo>
                    <a:pt x="2300897" y="0"/>
                  </a:lnTo>
                  <a:lnTo>
                    <a:pt x="2300897" y="335813"/>
                  </a:lnTo>
                  <a:lnTo>
                    <a:pt x="0" y="335813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6" name="Shape 170">
              <a:extLst>
                <a:ext uri="{FF2B5EF4-FFF2-40B4-BE49-F238E27FC236}">
                  <a16:creationId xmlns:a16="http://schemas.microsoft.com/office/drawing/2014/main" id="{3521EAB2-B2AA-F5C2-391F-A5123BE63F30}"/>
                </a:ext>
              </a:extLst>
            </p:cNvPr>
            <p:cNvSpPr/>
            <p:nvPr/>
          </p:nvSpPr>
          <p:spPr>
            <a:xfrm>
              <a:off x="2778975" y="3139147"/>
              <a:ext cx="2302929" cy="335813"/>
            </a:xfrm>
            <a:custGeom>
              <a:avLst/>
              <a:gdLst/>
              <a:ahLst/>
              <a:cxnLst/>
              <a:rect l="0" t="0" r="0" b="0"/>
              <a:pathLst>
                <a:path w="2302929" h="335813">
                  <a:moveTo>
                    <a:pt x="0" y="0"/>
                  </a:moveTo>
                  <a:lnTo>
                    <a:pt x="0" y="335813"/>
                  </a:lnTo>
                  <a:lnTo>
                    <a:pt x="2302929" y="335813"/>
                  </a:lnTo>
                  <a:lnTo>
                    <a:pt x="2302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7" name="Shape 171">
              <a:extLst>
                <a:ext uri="{FF2B5EF4-FFF2-40B4-BE49-F238E27FC236}">
                  <a16:creationId xmlns:a16="http://schemas.microsoft.com/office/drawing/2014/main" id="{D05AEE84-04C5-162D-0A86-B1FF38850E3A}"/>
                </a:ext>
              </a:extLst>
            </p:cNvPr>
            <p:cNvSpPr/>
            <p:nvPr/>
          </p:nvSpPr>
          <p:spPr>
            <a:xfrm>
              <a:off x="478066" y="3139134"/>
              <a:ext cx="4605870" cy="1910613"/>
            </a:xfrm>
            <a:custGeom>
              <a:avLst/>
              <a:gdLst/>
              <a:ahLst/>
              <a:cxnLst/>
              <a:rect l="0" t="0" r="0" b="0"/>
              <a:pathLst>
                <a:path w="4605870" h="1910613">
                  <a:moveTo>
                    <a:pt x="4605870" y="1910613"/>
                  </a:moveTo>
                  <a:lnTo>
                    <a:pt x="0" y="1910613"/>
                  </a:lnTo>
                  <a:lnTo>
                    <a:pt x="0" y="0"/>
                  </a:lnTo>
                  <a:lnTo>
                    <a:pt x="4605870" y="0"/>
                  </a:lnTo>
                  <a:lnTo>
                    <a:pt x="4605870" y="1910613"/>
                  </a:lnTo>
                  <a:close/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8" name="Shape 172">
              <a:extLst>
                <a:ext uri="{FF2B5EF4-FFF2-40B4-BE49-F238E27FC236}">
                  <a16:creationId xmlns:a16="http://schemas.microsoft.com/office/drawing/2014/main" id="{4CADD36B-065E-6030-54D1-BE1D8DACE58E}"/>
                </a:ext>
              </a:extLst>
            </p:cNvPr>
            <p:cNvSpPr/>
            <p:nvPr/>
          </p:nvSpPr>
          <p:spPr>
            <a:xfrm>
              <a:off x="478068" y="3474947"/>
              <a:ext cx="4605870" cy="0"/>
            </a:xfrm>
            <a:custGeom>
              <a:avLst/>
              <a:gdLst/>
              <a:ahLst/>
              <a:cxnLst/>
              <a:rect l="0" t="0" r="0" b="0"/>
              <a:pathLst>
                <a:path w="4605870">
                  <a:moveTo>
                    <a:pt x="0" y="0"/>
                  </a:moveTo>
                  <a:lnTo>
                    <a:pt x="4605870" y="0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9" name="Shape 173">
              <a:extLst>
                <a:ext uri="{FF2B5EF4-FFF2-40B4-BE49-F238E27FC236}">
                  <a16:creationId xmlns:a16="http://schemas.microsoft.com/office/drawing/2014/main" id="{1D635D6C-FDB6-FFED-8687-2F62AA1E968D}"/>
                </a:ext>
              </a:extLst>
            </p:cNvPr>
            <p:cNvSpPr/>
            <p:nvPr/>
          </p:nvSpPr>
          <p:spPr>
            <a:xfrm>
              <a:off x="2781007" y="3139147"/>
              <a:ext cx="0" cy="1910613"/>
            </a:xfrm>
            <a:custGeom>
              <a:avLst/>
              <a:gdLst/>
              <a:ahLst/>
              <a:cxnLst/>
              <a:rect l="0" t="0" r="0" b="0"/>
              <a:pathLst>
                <a:path h="1910613">
                  <a:moveTo>
                    <a:pt x="0" y="0"/>
                  </a:moveTo>
                  <a:lnTo>
                    <a:pt x="0" y="1910613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0" name="Shape 174">
              <a:extLst>
                <a:ext uri="{FF2B5EF4-FFF2-40B4-BE49-F238E27FC236}">
                  <a16:creationId xmlns:a16="http://schemas.microsoft.com/office/drawing/2014/main" id="{269E6343-7642-9089-084E-4A3DDE596F71}"/>
                </a:ext>
              </a:extLst>
            </p:cNvPr>
            <p:cNvSpPr/>
            <p:nvPr/>
          </p:nvSpPr>
          <p:spPr>
            <a:xfrm>
              <a:off x="597216" y="3675573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8" y="22304"/>
                  </a:lnTo>
                  <a:lnTo>
                    <a:pt x="715" y="29131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30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2"/>
                  </a:lnTo>
                  <a:lnTo>
                    <a:pt x="72232" y="29131"/>
                  </a:lnTo>
                  <a:lnTo>
                    <a:pt x="70088" y="22304"/>
                  </a:lnTo>
                  <a:lnTo>
                    <a:pt x="66755" y="16113"/>
                  </a:lnTo>
                  <a:lnTo>
                    <a:pt x="62310" y="10715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1" name="Shape 175">
              <a:extLst>
                <a:ext uri="{FF2B5EF4-FFF2-40B4-BE49-F238E27FC236}">
                  <a16:creationId xmlns:a16="http://schemas.microsoft.com/office/drawing/2014/main" id="{667A11D7-CE40-614A-6D6A-196AE140E56D}"/>
                </a:ext>
              </a:extLst>
            </p:cNvPr>
            <p:cNvSpPr/>
            <p:nvPr/>
          </p:nvSpPr>
          <p:spPr>
            <a:xfrm>
              <a:off x="597216" y="399950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4"/>
                  </a:lnTo>
                  <a:lnTo>
                    <a:pt x="2858" y="22225"/>
                  </a:lnTo>
                  <a:lnTo>
                    <a:pt x="715" y="29052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29"/>
                  </a:lnTo>
                  <a:lnTo>
                    <a:pt x="66755" y="56833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3"/>
                  </a:lnTo>
                  <a:lnTo>
                    <a:pt x="72232" y="29052"/>
                  </a:lnTo>
                  <a:lnTo>
                    <a:pt x="70088" y="22225"/>
                  </a:lnTo>
                  <a:lnTo>
                    <a:pt x="66755" y="16034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8"/>
                  </a:lnTo>
                  <a:lnTo>
                    <a:pt x="43895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2" name="Shape 176">
              <a:extLst>
                <a:ext uri="{FF2B5EF4-FFF2-40B4-BE49-F238E27FC236}">
                  <a16:creationId xmlns:a16="http://schemas.microsoft.com/office/drawing/2014/main" id="{C0D79795-BBA1-94D1-A536-B869E089585E}"/>
                </a:ext>
              </a:extLst>
            </p:cNvPr>
            <p:cNvSpPr/>
            <p:nvPr/>
          </p:nvSpPr>
          <p:spPr>
            <a:xfrm>
              <a:off x="597216" y="432343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8" y="22225"/>
                  </a:lnTo>
                  <a:lnTo>
                    <a:pt x="715" y="29051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7"/>
                  </a:lnTo>
                  <a:lnTo>
                    <a:pt x="56912" y="66675"/>
                  </a:lnTo>
                  <a:lnTo>
                    <a:pt x="62310" y="62229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2"/>
                  </a:lnTo>
                  <a:lnTo>
                    <a:pt x="72232" y="29051"/>
                  </a:lnTo>
                  <a:lnTo>
                    <a:pt x="70088" y="22225"/>
                  </a:lnTo>
                  <a:lnTo>
                    <a:pt x="66755" y="16033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3" name="Shape 177">
              <a:extLst>
                <a:ext uri="{FF2B5EF4-FFF2-40B4-BE49-F238E27FC236}">
                  <a16:creationId xmlns:a16="http://schemas.microsoft.com/office/drawing/2014/main" id="{99128503-164A-75AD-E789-75E8486DD8B3}"/>
                </a:ext>
              </a:extLst>
            </p:cNvPr>
            <p:cNvSpPr/>
            <p:nvPr/>
          </p:nvSpPr>
          <p:spPr>
            <a:xfrm>
              <a:off x="597216" y="4647360"/>
              <a:ext cx="72946" cy="72946"/>
            </a:xfrm>
            <a:custGeom>
              <a:avLst/>
              <a:gdLst/>
              <a:ahLst/>
              <a:cxnLst/>
              <a:rect l="0" t="0" r="0" b="0"/>
              <a:pathLst>
                <a:path w="72946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8" y="22225"/>
                  </a:lnTo>
                  <a:lnTo>
                    <a:pt x="715" y="2905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30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3"/>
                  </a:lnTo>
                  <a:lnTo>
                    <a:pt x="72232" y="29051"/>
                  </a:lnTo>
                  <a:lnTo>
                    <a:pt x="70088" y="22225"/>
                  </a:lnTo>
                  <a:lnTo>
                    <a:pt x="66755" y="16033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5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4" name="Shape 178">
              <a:extLst>
                <a:ext uri="{FF2B5EF4-FFF2-40B4-BE49-F238E27FC236}">
                  <a16:creationId xmlns:a16="http://schemas.microsoft.com/office/drawing/2014/main" id="{B3F2C39D-CB00-E4A1-A480-C6F24587017C}"/>
                </a:ext>
              </a:extLst>
            </p:cNvPr>
            <p:cNvSpPr/>
            <p:nvPr/>
          </p:nvSpPr>
          <p:spPr>
            <a:xfrm>
              <a:off x="2900123" y="3674779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30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512"/>
                  </a:lnTo>
                  <a:lnTo>
                    <a:pt x="72311" y="29131"/>
                  </a:lnTo>
                  <a:lnTo>
                    <a:pt x="70167" y="22304"/>
                  </a:lnTo>
                  <a:lnTo>
                    <a:pt x="66755" y="16113"/>
                  </a:lnTo>
                  <a:lnTo>
                    <a:pt x="62309" y="10715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5" name="Shape 179">
              <a:extLst>
                <a:ext uri="{FF2B5EF4-FFF2-40B4-BE49-F238E27FC236}">
                  <a16:creationId xmlns:a16="http://schemas.microsoft.com/office/drawing/2014/main" id="{813F7007-F203-E63A-99A6-1DF1315EC06C}"/>
                </a:ext>
              </a:extLst>
            </p:cNvPr>
            <p:cNvSpPr/>
            <p:nvPr/>
          </p:nvSpPr>
          <p:spPr>
            <a:xfrm>
              <a:off x="2900123" y="399870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29"/>
                  </a:lnTo>
                  <a:lnTo>
                    <a:pt x="66755" y="56833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3"/>
                  </a:lnTo>
                  <a:lnTo>
                    <a:pt x="72311" y="29131"/>
                  </a:lnTo>
                  <a:lnTo>
                    <a:pt x="70167" y="22304"/>
                  </a:lnTo>
                  <a:lnTo>
                    <a:pt x="66755" y="16113"/>
                  </a:lnTo>
                  <a:lnTo>
                    <a:pt x="62309" y="10716"/>
                  </a:lnTo>
                  <a:lnTo>
                    <a:pt x="56912" y="6270"/>
                  </a:lnTo>
                  <a:lnTo>
                    <a:pt x="50721" y="2858"/>
                  </a:lnTo>
                  <a:lnTo>
                    <a:pt x="43894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6" name="Shape 180">
              <a:extLst>
                <a:ext uri="{FF2B5EF4-FFF2-40B4-BE49-F238E27FC236}">
                  <a16:creationId xmlns:a16="http://schemas.microsoft.com/office/drawing/2014/main" id="{1ED56D40-A739-8E61-DE84-2FA33D84EEDF}"/>
                </a:ext>
              </a:extLst>
            </p:cNvPr>
            <p:cNvSpPr/>
            <p:nvPr/>
          </p:nvSpPr>
          <p:spPr>
            <a:xfrm>
              <a:off x="2900123" y="432263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2"/>
                  </a:lnTo>
                  <a:lnTo>
                    <a:pt x="2857" y="22304"/>
                  </a:lnTo>
                  <a:lnTo>
                    <a:pt x="715" y="29130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7"/>
                  </a:lnTo>
                  <a:lnTo>
                    <a:pt x="56912" y="66675"/>
                  </a:lnTo>
                  <a:lnTo>
                    <a:pt x="62309" y="62229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2"/>
                  </a:lnTo>
                  <a:lnTo>
                    <a:pt x="72311" y="29130"/>
                  </a:lnTo>
                  <a:lnTo>
                    <a:pt x="70167" y="22304"/>
                  </a:lnTo>
                  <a:lnTo>
                    <a:pt x="66755" y="16112"/>
                  </a:lnTo>
                  <a:lnTo>
                    <a:pt x="62309" y="10716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7" name="Shape 181">
              <a:extLst>
                <a:ext uri="{FF2B5EF4-FFF2-40B4-BE49-F238E27FC236}">
                  <a16:creationId xmlns:a16="http://schemas.microsoft.com/office/drawing/2014/main" id="{91F946BB-5C35-5E4B-C45A-BBB2D85C0F52}"/>
                </a:ext>
              </a:extLst>
            </p:cNvPr>
            <p:cNvSpPr/>
            <p:nvPr/>
          </p:nvSpPr>
          <p:spPr>
            <a:xfrm>
              <a:off x="2900123" y="4646567"/>
              <a:ext cx="73025" cy="72946"/>
            </a:xfrm>
            <a:custGeom>
              <a:avLst/>
              <a:gdLst/>
              <a:ahLst/>
              <a:cxnLst/>
              <a:rect l="0" t="0" r="0" b="0"/>
              <a:pathLst>
                <a:path w="73025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7" y="22225"/>
                  </a:lnTo>
                  <a:lnTo>
                    <a:pt x="715" y="2905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30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3"/>
                  </a:lnTo>
                  <a:lnTo>
                    <a:pt x="72311" y="29051"/>
                  </a:lnTo>
                  <a:lnTo>
                    <a:pt x="70167" y="22225"/>
                  </a:lnTo>
                  <a:lnTo>
                    <a:pt x="66755" y="16033"/>
                  </a:lnTo>
                  <a:lnTo>
                    <a:pt x="62309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4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8" name="Shape 182">
              <a:extLst>
                <a:ext uri="{FF2B5EF4-FFF2-40B4-BE49-F238E27FC236}">
                  <a16:creationId xmlns:a16="http://schemas.microsoft.com/office/drawing/2014/main" id="{C0E07BED-70F1-CAB0-25E1-292D32441414}"/>
                </a:ext>
              </a:extLst>
            </p:cNvPr>
            <p:cNvSpPr/>
            <p:nvPr/>
          </p:nvSpPr>
          <p:spPr>
            <a:xfrm>
              <a:off x="5824067" y="1701571"/>
              <a:ext cx="2300908" cy="335812"/>
            </a:xfrm>
            <a:custGeom>
              <a:avLst/>
              <a:gdLst/>
              <a:ahLst/>
              <a:cxnLst/>
              <a:rect l="0" t="0" r="0" b="0"/>
              <a:pathLst>
                <a:path w="2300908" h="335812">
                  <a:moveTo>
                    <a:pt x="0" y="335812"/>
                  </a:moveTo>
                  <a:lnTo>
                    <a:pt x="0" y="0"/>
                  </a:lnTo>
                  <a:lnTo>
                    <a:pt x="2300908" y="0"/>
                  </a:lnTo>
                  <a:lnTo>
                    <a:pt x="2300908" y="335812"/>
                  </a:lnTo>
                  <a:lnTo>
                    <a:pt x="0" y="335812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9" name="Shape 183">
              <a:extLst>
                <a:ext uri="{FF2B5EF4-FFF2-40B4-BE49-F238E27FC236}">
                  <a16:creationId xmlns:a16="http://schemas.microsoft.com/office/drawing/2014/main" id="{E003B4DC-DF8B-6E16-3C07-F524CB309018}"/>
                </a:ext>
              </a:extLst>
            </p:cNvPr>
            <p:cNvSpPr/>
            <p:nvPr/>
          </p:nvSpPr>
          <p:spPr>
            <a:xfrm>
              <a:off x="8124976" y="1701571"/>
              <a:ext cx="2302929" cy="335812"/>
            </a:xfrm>
            <a:custGeom>
              <a:avLst/>
              <a:gdLst/>
              <a:ahLst/>
              <a:cxnLst/>
              <a:rect l="0" t="0" r="0" b="0"/>
              <a:pathLst>
                <a:path w="2302929" h="335812">
                  <a:moveTo>
                    <a:pt x="0" y="0"/>
                  </a:moveTo>
                  <a:lnTo>
                    <a:pt x="0" y="335812"/>
                  </a:lnTo>
                  <a:lnTo>
                    <a:pt x="2302929" y="335812"/>
                  </a:lnTo>
                  <a:lnTo>
                    <a:pt x="2302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0" name="Shape 184">
              <a:extLst>
                <a:ext uri="{FF2B5EF4-FFF2-40B4-BE49-F238E27FC236}">
                  <a16:creationId xmlns:a16="http://schemas.microsoft.com/office/drawing/2014/main" id="{99FF7F1F-FFFB-3740-55F7-D4613EBAF16B}"/>
                </a:ext>
              </a:extLst>
            </p:cNvPr>
            <p:cNvSpPr/>
            <p:nvPr/>
          </p:nvSpPr>
          <p:spPr>
            <a:xfrm>
              <a:off x="5824067" y="1701570"/>
              <a:ext cx="4605870" cy="1681365"/>
            </a:xfrm>
            <a:custGeom>
              <a:avLst/>
              <a:gdLst/>
              <a:ahLst/>
              <a:cxnLst/>
              <a:rect l="0" t="0" r="0" b="0"/>
              <a:pathLst>
                <a:path w="4605870" h="1681365">
                  <a:moveTo>
                    <a:pt x="4605870" y="1681365"/>
                  </a:moveTo>
                  <a:lnTo>
                    <a:pt x="0" y="1681365"/>
                  </a:lnTo>
                  <a:lnTo>
                    <a:pt x="0" y="0"/>
                  </a:lnTo>
                  <a:lnTo>
                    <a:pt x="4605870" y="0"/>
                  </a:lnTo>
                  <a:lnTo>
                    <a:pt x="4605870" y="1681365"/>
                  </a:lnTo>
                  <a:close/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1" name="Shape 185">
              <a:extLst>
                <a:ext uri="{FF2B5EF4-FFF2-40B4-BE49-F238E27FC236}">
                  <a16:creationId xmlns:a16="http://schemas.microsoft.com/office/drawing/2014/main" id="{1C2DF14A-2CB8-0454-8777-A428FA2463C2}"/>
                </a:ext>
              </a:extLst>
            </p:cNvPr>
            <p:cNvSpPr/>
            <p:nvPr/>
          </p:nvSpPr>
          <p:spPr>
            <a:xfrm>
              <a:off x="5824067" y="2037384"/>
              <a:ext cx="4605870" cy="0"/>
            </a:xfrm>
            <a:custGeom>
              <a:avLst/>
              <a:gdLst/>
              <a:ahLst/>
              <a:cxnLst/>
              <a:rect l="0" t="0" r="0" b="0"/>
              <a:pathLst>
                <a:path w="4605870">
                  <a:moveTo>
                    <a:pt x="0" y="0"/>
                  </a:moveTo>
                  <a:lnTo>
                    <a:pt x="4605870" y="0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2" name="Shape 186">
              <a:extLst>
                <a:ext uri="{FF2B5EF4-FFF2-40B4-BE49-F238E27FC236}">
                  <a16:creationId xmlns:a16="http://schemas.microsoft.com/office/drawing/2014/main" id="{C42E7AF3-CD14-5009-0026-094A44F89AE8}"/>
                </a:ext>
              </a:extLst>
            </p:cNvPr>
            <p:cNvSpPr/>
            <p:nvPr/>
          </p:nvSpPr>
          <p:spPr>
            <a:xfrm>
              <a:off x="8126996" y="1701583"/>
              <a:ext cx="0" cy="1681365"/>
            </a:xfrm>
            <a:custGeom>
              <a:avLst/>
              <a:gdLst/>
              <a:ahLst/>
              <a:cxnLst/>
              <a:rect l="0" t="0" r="0" b="0"/>
              <a:pathLst>
                <a:path h="1681365">
                  <a:moveTo>
                    <a:pt x="0" y="0"/>
                  </a:moveTo>
                  <a:lnTo>
                    <a:pt x="0" y="1681365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3" name="Shape 187">
              <a:extLst>
                <a:ext uri="{FF2B5EF4-FFF2-40B4-BE49-F238E27FC236}">
                  <a16:creationId xmlns:a16="http://schemas.microsoft.com/office/drawing/2014/main" id="{D5336B24-45A2-A085-CD9F-714E0B7AC301}"/>
                </a:ext>
              </a:extLst>
            </p:cNvPr>
            <p:cNvSpPr/>
            <p:nvPr/>
          </p:nvSpPr>
          <p:spPr>
            <a:xfrm>
              <a:off x="5917802" y="2174433"/>
              <a:ext cx="72946" cy="72944"/>
            </a:xfrm>
            <a:custGeom>
              <a:avLst/>
              <a:gdLst/>
              <a:ahLst/>
              <a:cxnLst/>
              <a:rect l="0" t="0" r="0" b="0"/>
              <a:pathLst>
                <a:path w="72946" h="72944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69"/>
                  </a:lnTo>
                  <a:lnTo>
                    <a:pt x="10716" y="10714"/>
                  </a:lnTo>
                  <a:lnTo>
                    <a:pt x="6271" y="16112"/>
                  </a:lnTo>
                  <a:lnTo>
                    <a:pt x="2857" y="22303"/>
                  </a:lnTo>
                  <a:lnTo>
                    <a:pt x="715" y="29130"/>
                  </a:lnTo>
                  <a:lnTo>
                    <a:pt x="0" y="36512"/>
                  </a:lnTo>
                  <a:lnTo>
                    <a:pt x="715" y="43814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4"/>
                  </a:lnTo>
                  <a:lnTo>
                    <a:pt x="43815" y="72231"/>
                  </a:lnTo>
                  <a:lnTo>
                    <a:pt x="50641" y="70087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2"/>
                  </a:lnTo>
                  <a:lnTo>
                    <a:pt x="70088" y="50641"/>
                  </a:lnTo>
                  <a:lnTo>
                    <a:pt x="72231" y="43814"/>
                  </a:lnTo>
                  <a:lnTo>
                    <a:pt x="72946" y="36512"/>
                  </a:lnTo>
                  <a:lnTo>
                    <a:pt x="72231" y="29130"/>
                  </a:lnTo>
                  <a:lnTo>
                    <a:pt x="70088" y="22303"/>
                  </a:lnTo>
                  <a:lnTo>
                    <a:pt x="66675" y="16112"/>
                  </a:lnTo>
                  <a:lnTo>
                    <a:pt x="62230" y="10714"/>
                  </a:lnTo>
                  <a:lnTo>
                    <a:pt x="56832" y="6269"/>
                  </a:lnTo>
                  <a:lnTo>
                    <a:pt x="50641" y="2857"/>
                  </a:lnTo>
                  <a:lnTo>
                    <a:pt x="4381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4" name="Shape 188">
              <a:extLst>
                <a:ext uri="{FF2B5EF4-FFF2-40B4-BE49-F238E27FC236}">
                  <a16:creationId xmlns:a16="http://schemas.microsoft.com/office/drawing/2014/main" id="{BAD4B9F3-AC52-C887-D90E-3D8027793B06}"/>
                </a:ext>
              </a:extLst>
            </p:cNvPr>
            <p:cNvSpPr/>
            <p:nvPr/>
          </p:nvSpPr>
          <p:spPr>
            <a:xfrm>
              <a:off x="5917802" y="2498362"/>
              <a:ext cx="72946" cy="72946"/>
            </a:xfrm>
            <a:custGeom>
              <a:avLst/>
              <a:gdLst/>
              <a:ahLst/>
              <a:cxnLst/>
              <a:rect l="0" t="0" r="0" b="0"/>
              <a:pathLst>
                <a:path w="72946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271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2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2"/>
                  </a:lnTo>
                  <a:lnTo>
                    <a:pt x="70088" y="50642"/>
                  </a:lnTo>
                  <a:lnTo>
                    <a:pt x="72231" y="43815"/>
                  </a:lnTo>
                  <a:lnTo>
                    <a:pt x="72946" y="36512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6"/>
                  </a:lnTo>
                  <a:lnTo>
                    <a:pt x="56832" y="6271"/>
                  </a:lnTo>
                  <a:lnTo>
                    <a:pt x="50641" y="2857"/>
                  </a:lnTo>
                  <a:lnTo>
                    <a:pt x="43815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5" name="Shape 189">
              <a:extLst>
                <a:ext uri="{FF2B5EF4-FFF2-40B4-BE49-F238E27FC236}">
                  <a16:creationId xmlns:a16="http://schemas.microsoft.com/office/drawing/2014/main" id="{FC4D9C3B-7AD9-B6DB-05DE-3B1B57446E1F}"/>
                </a:ext>
              </a:extLst>
            </p:cNvPr>
            <p:cNvSpPr/>
            <p:nvPr/>
          </p:nvSpPr>
          <p:spPr>
            <a:xfrm>
              <a:off x="5917802" y="282229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30"/>
                  </a:lnTo>
                  <a:lnTo>
                    <a:pt x="66675" y="56832"/>
                  </a:lnTo>
                  <a:lnTo>
                    <a:pt x="70088" y="50641"/>
                  </a:lnTo>
                  <a:lnTo>
                    <a:pt x="72231" y="43815"/>
                  </a:lnTo>
                  <a:lnTo>
                    <a:pt x="72946" y="36512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5"/>
                  </a:lnTo>
                  <a:lnTo>
                    <a:pt x="56832" y="6270"/>
                  </a:lnTo>
                  <a:lnTo>
                    <a:pt x="50641" y="2857"/>
                  </a:lnTo>
                  <a:lnTo>
                    <a:pt x="4381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6" name="Shape 190">
              <a:extLst>
                <a:ext uri="{FF2B5EF4-FFF2-40B4-BE49-F238E27FC236}">
                  <a16:creationId xmlns:a16="http://schemas.microsoft.com/office/drawing/2014/main" id="{7F0C0DBF-28FB-F333-A29B-0B4EC2066068}"/>
                </a:ext>
              </a:extLst>
            </p:cNvPr>
            <p:cNvSpPr/>
            <p:nvPr/>
          </p:nvSpPr>
          <p:spPr>
            <a:xfrm>
              <a:off x="5917802" y="3146221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3"/>
                  </a:lnTo>
                  <a:lnTo>
                    <a:pt x="70088" y="50641"/>
                  </a:lnTo>
                  <a:lnTo>
                    <a:pt x="72231" y="43815"/>
                  </a:lnTo>
                  <a:lnTo>
                    <a:pt x="72946" y="36433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6"/>
                  </a:lnTo>
                  <a:lnTo>
                    <a:pt x="56832" y="6270"/>
                  </a:lnTo>
                  <a:lnTo>
                    <a:pt x="50641" y="2858"/>
                  </a:lnTo>
                  <a:lnTo>
                    <a:pt x="43815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7" name="Shape 191">
              <a:extLst>
                <a:ext uri="{FF2B5EF4-FFF2-40B4-BE49-F238E27FC236}">
                  <a16:creationId xmlns:a16="http://schemas.microsoft.com/office/drawing/2014/main" id="{8CC99EBC-3DEB-20F3-0FFD-6C5060984C91}"/>
                </a:ext>
              </a:extLst>
            </p:cNvPr>
            <p:cNvSpPr/>
            <p:nvPr/>
          </p:nvSpPr>
          <p:spPr>
            <a:xfrm>
              <a:off x="8220709" y="2173639"/>
              <a:ext cx="73025" cy="72944"/>
            </a:xfrm>
            <a:custGeom>
              <a:avLst/>
              <a:gdLst/>
              <a:ahLst/>
              <a:cxnLst/>
              <a:rect l="0" t="0" r="0" b="0"/>
              <a:pathLst>
                <a:path w="73025" h="72944">
                  <a:moveTo>
                    <a:pt x="36512" y="0"/>
                  </a:moveTo>
                  <a:lnTo>
                    <a:pt x="29130" y="713"/>
                  </a:lnTo>
                  <a:lnTo>
                    <a:pt x="22304" y="2857"/>
                  </a:lnTo>
                  <a:lnTo>
                    <a:pt x="16112" y="6269"/>
                  </a:lnTo>
                  <a:lnTo>
                    <a:pt x="10714" y="10714"/>
                  </a:lnTo>
                  <a:lnTo>
                    <a:pt x="6270" y="16112"/>
                  </a:lnTo>
                  <a:lnTo>
                    <a:pt x="2856" y="22303"/>
                  </a:lnTo>
                  <a:lnTo>
                    <a:pt x="713" y="29130"/>
                  </a:lnTo>
                  <a:lnTo>
                    <a:pt x="0" y="36512"/>
                  </a:lnTo>
                  <a:lnTo>
                    <a:pt x="713" y="43893"/>
                  </a:lnTo>
                  <a:lnTo>
                    <a:pt x="2856" y="50719"/>
                  </a:lnTo>
                  <a:lnTo>
                    <a:pt x="6270" y="56911"/>
                  </a:lnTo>
                  <a:lnTo>
                    <a:pt x="10714" y="62308"/>
                  </a:lnTo>
                  <a:lnTo>
                    <a:pt x="16112" y="66753"/>
                  </a:lnTo>
                  <a:lnTo>
                    <a:pt x="22304" y="70087"/>
                  </a:lnTo>
                  <a:lnTo>
                    <a:pt x="29130" y="72231"/>
                  </a:lnTo>
                  <a:lnTo>
                    <a:pt x="36512" y="72944"/>
                  </a:lnTo>
                  <a:lnTo>
                    <a:pt x="43894" y="72231"/>
                  </a:lnTo>
                  <a:lnTo>
                    <a:pt x="50720" y="70087"/>
                  </a:lnTo>
                  <a:lnTo>
                    <a:pt x="56911" y="66753"/>
                  </a:lnTo>
                  <a:lnTo>
                    <a:pt x="62308" y="62308"/>
                  </a:lnTo>
                  <a:lnTo>
                    <a:pt x="66754" y="56911"/>
                  </a:lnTo>
                  <a:lnTo>
                    <a:pt x="70166" y="50719"/>
                  </a:lnTo>
                  <a:lnTo>
                    <a:pt x="72310" y="43893"/>
                  </a:lnTo>
                  <a:lnTo>
                    <a:pt x="73025" y="36512"/>
                  </a:lnTo>
                  <a:lnTo>
                    <a:pt x="72310" y="29130"/>
                  </a:lnTo>
                  <a:lnTo>
                    <a:pt x="70166" y="22303"/>
                  </a:lnTo>
                  <a:lnTo>
                    <a:pt x="66754" y="16112"/>
                  </a:lnTo>
                  <a:lnTo>
                    <a:pt x="62308" y="10714"/>
                  </a:lnTo>
                  <a:lnTo>
                    <a:pt x="56911" y="6269"/>
                  </a:lnTo>
                  <a:lnTo>
                    <a:pt x="50720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8" name="Shape 192">
              <a:extLst>
                <a:ext uri="{FF2B5EF4-FFF2-40B4-BE49-F238E27FC236}">
                  <a16:creationId xmlns:a16="http://schemas.microsoft.com/office/drawing/2014/main" id="{00F16466-C916-22A1-D43D-E48805091348}"/>
                </a:ext>
              </a:extLst>
            </p:cNvPr>
            <p:cNvSpPr/>
            <p:nvPr/>
          </p:nvSpPr>
          <p:spPr>
            <a:xfrm>
              <a:off x="8220709" y="2497568"/>
              <a:ext cx="73025" cy="72946"/>
            </a:xfrm>
            <a:custGeom>
              <a:avLst/>
              <a:gdLst/>
              <a:ahLst/>
              <a:cxnLst/>
              <a:rect l="0" t="0" r="0" b="0"/>
              <a:pathLst>
                <a:path w="73025" h="72946">
                  <a:moveTo>
                    <a:pt x="36512" y="0"/>
                  </a:moveTo>
                  <a:lnTo>
                    <a:pt x="29130" y="715"/>
                  </a:lnTo>
                  <a:lnTo>
                    <a:pt x="22304" y="2857"/>
                  </a:lnTo>
                  <a:lnTo>
                    <a:pt x="16112" y="6271"/>
                  </a:lnTo>
                  <a:lnTo>
                    <a:pt x="10714" y="10716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94"/>
                  </a:lnTo>
                  <a:lnTo>
                    <a:pt x="2856" y="50721"/>
                  </a:lnTo>
                  <a:lnTo>
                    <a:pt x="6270" y="56912"/>
                  </a:lnTo>
                  <a:lnTo>
                    <a:pt x="10714" y="62310"/>
                  </a:lnTo>
                  <a:lnTo>
                    <a:pt x="16112" y="66754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6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754"/>
                  </a:lnTo>
                  <a:lnTo>
                    <a:pt x="62308" y="62310"/>
                  </a:lnTo>
                  <a:lnTo>
                    <a:pt x="66754" y="56912"/>
                  </a:lnTo>
                  <a:lnTo>
                    <a:pt x="70166" y="50721"/>
                  </a:lnTo>
                  <a:lnTo>
                    <a:pt x="72310" y="43894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6"/>
                  </a:lnTo>
                  <a:lnTo>
                    <a:pt x="56911" y="6271"/>
                  </a:lnTo>
                  <a:lnTo>
                    <a:pt x="50720" y="2857"/>
                  </a:lnTo>
                  <a:lnTo>
                    <a:pt x="43894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9" name="Shape 193">
              <a:extLst>
                <a:ext uri="{FF2B5EF4-FFF2-40B4-BE49-F238E27FC236}">
                  <a16:creationId xmlns:a16="http://schemas.microsoft.com/office/drawing/2014/main" id="{7B052F27-B28F-7653-6B5F-59C9FE52B2A7}"/>
                </a:ext>
              </a:extLst>
            </p:cNvPr>
            <p:cNvSpPr/>
            <p:nvPr/>
          </p:nvSpPr>
          <p:spPr>
            <a:xfrm>
              <a:off x="8220709" y="282149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0" y="713"/>
                  </a:lnTo>
                  <a:lnTo>
                    <a:pt x="22304" y="2857"/>
                  </a:lnTo>
                  <a:lnTo>
                    <a:pt x="16112" y="6270"/>
                  </a:lnTo>
                  <a:lnTo>
                    <a:pt x="10714" y="10715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15"/>
                  </a:lnTo>
                  <a:lnTo>
                    <a:pt x="2856" y="50641"/>
                  </a:lnTo>
                  <a:lnTo>
                    <a:pt x="6270" y="56832"/>
                  </a:lnTo>
                  <a:lnTo>
                    <a:pt x="10714" y="62230"/>
                  </a:lnTo>
                  <a:lnTo>
                    <a:pt x="16112" y="66675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675"/>
                  </a:lnTo>
                  <a:lnTo>
                    <a:pt x="62308" y="62230"/>
                  </a:lnTo>
                  <a:lnTo>
                    <a:pt x="66754" y="56832"/>
                  </a:lnTo>
                  <a:lnTo>
                    <a:pt x="70166" y="50641"/>
                  </a:lnTo>
                  <a:lnTo>
                    <a:pt x="72310" y="43815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5"/>
                  </a:lnTo>
                  <a:lnTo>
                    <a:pt x="56911" y="6270"/>
                  </a:lnTo>
                  <a:lnTo>
                    <a:pt x="50720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40" name="Shape 194">
              <a:extLst>
                <a:ext uri="{FF2B5EF4-FFF2-40B4-BE49-F238E27FC236}">
                  <a16:creationId xmlns:a16="http://schemas.microsoft.com/office/drawing/2014/main" id="{9631A2FD-FDF1-F73E-C701-47C79344792C}"/>
                </a:ext>
              </a:extLst>
            </p:cNvPr>
            <p:cNvSpPr/>
            <p:nvPr/>
          </p:nvSpPr>
          <p:spPr>
            <a:xfrm>
              <a:off x="8220709" y="3145427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0" y="714"/>
                  </a:lnTo>
                  <a:lnTo>
                    <a:pt x="22304" y="2858"/>
                  </a:lnTo>
                  <a:lnTo>
                    <a:pt x="16112" y="6270"/>
                  </a:lnTo>
                  <a:lnTo>
                    <a:pt x="10714" y="10716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15"/>
                  </a:lnTo>
                  <a:lnTo>
                    <a:pt x="2856" y="50641"/>
                  </a:lnTo>
                  <a:lnTo>
                    <a:pt x="6270" y="56833"/>
                  </a:lnTo>
                  <a:lnTo>
                    <a:pt x="10714" y="62229"/>
                  </a:lnTo>
                  <a:lnTo>
                    <a:pt x="16112" y="66675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675"/>
                  </a:lnTo>
                  <a:lnTo>
                    <a:pt x="62308" y="62229"/>
                  </a:lnTo>
                  <a:lnTo>
                    <a:pt x="66754" y="56833"/>
                  </a:lnTo>
                  <a:lnTo>
                    <a:pt x="70166" y="50641"/>
                  </a:lnTo>
                  <a:lnTo>
                    <a:pt x="72310" y="43815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6"/>
                  </a:lnTo>
                  <a:lnTo>
                    <a:pt x="56911" y="6270"/>
                  </a:lnTo>
                  <a:lnTo>
                    <a:pt x="50720" y="2858"/>
                  </a:lnTo>
                  <a:lnTo>
                    <a:pt x="43894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91A9CDE-2789-DB5F-B9BC-5D2BEE534B2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5618479" y="241889"/>
              <a:ext cx="234791" cy="283052"/>
            </a:xfrm>
            <a:prstGeom prst="rect">
              <a:avLst/>
            </a:prstGeom>
            <a:noFill/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774118-5AB9-04AC-00E0-4671A4121AF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54049" y="378116"/>
              <a:ext cx="1778799" cy="2594279"/>
            </a:xfrm>
            <a:prstGeom prst="rect">
              <a:avLst/>
            </a:prstGeom>
            <a:noFill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026879-26F3-3FF2-2831-DED5BD5E8563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449228" y="5303691"/>
              <a:ext cx="4656569" cy="1634647"/>
            </a:xfrm>
            <a:prstGeom prst="rect">
              <a:avLst/>
            </a:prstGeom>
            <a:no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0128936-0F4B-3796-90A5-3EE9D7A98310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093257" y="3653763"/>
              <a:ext cx="4052277" cy="229290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7006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208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900332"/>
            <a:ext cx="11648049" cy="56411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Cele mai răspândite lămpi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fluorescente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sunt lămpile în formă de tub cu suprafaţa interioară acoperită cu un strat de luminofor.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Luminoforul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serveşte pentru transformarea radiaţiilor ultraviolete ce se produc la descărcarea electrică în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radiaţii vizibile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(cuprinse în spectrul celor şapte culori vizibile: roşu, portocaliu, galben, verde, albastru, indigo şi violet).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În dependenţă de repartizarea fluxului luminos în spectru prin folosirea a diferitor tipuri de luminofori se deosebesc lămpi: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lumină de zi (LD);  - lumină de zi cu transmiterea culorilor îmbunătăţită (LDT); - lumină albă rece (LHB, lumină albă caldă (LTB) şi lumină albă (LB).</a:t>
            </a:r>
            <a:r>
              <a:rPr lang="en-GB" sz="2400" b="1" dirty="0">
                <a:solidFill>
                  <a:srgbClr val="100F0D"/>
                </a:solidFill>
                <a:effectLst/>
                <a:latin typeface="GWNFA+MaitreeSemi"/>
                <a:ea typeface="GWNFA+MaitreeSemi"/>
              </a:rPr>
              <a:t> </a:t>
            </a:r>
            <a:endParaRPr lang="ro-RO" sz="2400" b="1" dirty="0">
              <a:solidFill>
                <a:srgbClr val="100F0D"/>
              </a:solidFill>
              <a:effectLst/>
              <a:latin typeface="GWNFA+MaitreeSemi"/>
              <a:ea typeface="GWNFA+MaitreeSemi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-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Lămpi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cu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descă</a:t>
            </a:r>
            <a:r>
              <a:rPr lang="en-GB" sz="2400" b="1" spc="-2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care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în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spc="-8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f</a:t>
            </a:r>
            <a:r>
              <a:rPr lang="en-GB" sz="2400" b="1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rmă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400" b="1" spc="-2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la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presiune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înaltă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–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unt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descă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care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400" spc="-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ri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400" spc="-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într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-un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tub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gaz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ine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(X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n,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spc="-2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rg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Ne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-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Lămpi</a:t>
            </a:r>
            <a:r>
              <a:rPr lang="en-GB" sz="2400" b="1" spc="40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cu</a:t>
            </a:r>
            <a:r>
              <a:rPr lang="en-GB" sz="2400" b="1" spc="41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LED</a:t>
            </a:r>
            <a:r>
              <a:rPr lang="en-GB" sz="2400" b="1" spc="44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–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diode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</a:t>
            </a:r>
            <a:r>
              <a:rPr lang="en-GB" sz="2400" spc="-4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luminisc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nte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baz</a:t>
            </a:r>
            <a:r>
              <a:rPr lang="en-GB" sz="24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en-GB" sz="2400" spc="27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pe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bținerea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diați</a:t>
            </a:r>
            <a:r>
              <a:rPr lang="en-GB" sz="24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4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ptice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j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ncțiunea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uă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mic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oare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omog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ctibil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</a:t>
            </a:r>
            <a:r>
              <a:rPr lang="en-GB" sz="2400" spc="-6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er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tă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57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140053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.7. Estimarea igienică a ambianței luminoase la LM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6" y="1125416"/>
            <a:ext cx="11507372" cy="5122984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Evaluarea condițiilor de muncă la factorul „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ambianța luminoasă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” se efectuează în conformitate cu prevederile Indicațiilor metodice ale MS „Evaluarea igienică a factorilor mediului ocupaţional şi a procesului de muncă. Criteriile igienice de clasificare a condiţiilor de muncă” nr. 01.10.32.3-1 din 10.03.2008.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 cazul existenței suprafețelor cu niveluri diferite ale iluminatului, evaluarea iluminatului acestor suprafețe se efectuează separat și se înaintează diferite recomandări.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Clasa condițiilor de muncă în dependență de parametrii iluminatului se stabilește conform indicelui cu cea mai mare deviere de la normativele în vigoare.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Criteriile igienice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de evaluare a clasei condițiilor de muncă în dependența de parametrii iluminatului sunt prezentate sub formă de tabele: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Clasele condițiilor de munci în dependență de parametrii mediului de lumină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1772530"/>
            <a:ext cx="10888394" cy="48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97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9224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Aprecierea condițiilor de muncă conform factorului „ambianța luminoasă</a:t>
            </a:r>
            <a:r>
              <a:rPr lang="ro-RO" b="1" dirty="0"/>
              <a:t>”</a:t>
            </a:r>
            <a:br>
              <a:rPr lang="ru-RU" dirty="0"/>
            </a:br>
            <a:endParaRPr lang="ru-RU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814732"/>
            <a:ext cx="9636369" cy="485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7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1B6C-8439-A293-32B7-8A941A2A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7180" cy="1874846"/>
          </a:xfrm>
        </p:spPr>
        <p:txBody>
          <a:bodyPr/>
          <a:lstStyle/>
          <a:p>
            <a:pPr algn="ctr"/>
            <a:r>
              <a:rPr lang="en-GB" sz="32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umina</a:t>
            </a:r>
            <a:r>
              <a:rPr lang="en-GB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- </a:t>
            </a:r>
            <a:r>
              <a:rPr lang="en-GB" sz="3200" spc="-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diație</a:t>
            </a:r>
            <a:r>
              <a:rPr lang="en-GB" sz="3200" spc="15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lect</a:t>
            </a:r>
            <a:r>
              <a:rPr lang="en-GB" sz="3200" spc="-4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m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gnetică</a:t>
            </a:r>
            <a:r>
              <a:rPr lang="en-GB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sub formă de unde în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spectrul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de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undă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3</a:t>
            </a:r>
            <a:r>
              <a:rPr lang="en-GB" sz="32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0÷</a:t>
            </a:r>
            <a:r>
              <a:rPr lang="en-GB" sz="32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7</a:t>
            </a:r>
            <a:r>
              <a:rPr lang="en-GB" sz="32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4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nm,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pe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</a:t>
            </a:r>
            <a:r>
              <a:rPr lang="en-GB" sz="32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tă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hiul</a:t>
            </a:r>
            <a:r>
              <a:rPr lang="ro-RO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liber</a:t>
            </a:r>
            <a:br>
              <a:rPr lang="ro-RO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</a:br>
            <a:r>
              <a:rPr lang="en-GB" sz="1800" b="1" spc="-5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L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ungimea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de 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undă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, nm </a:t>
            </a: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și culorile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380-430 – violet; 430-485 – albastru; 485-570 – verde;570-600 – galben; 600-650 – portocaliu; 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650-740 –roșu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8680346A-F689-D42E-9C9B-CFD6498EEA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58981" y="2424544"/>
            <a:ext cx="10224655" cy="4135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99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50" y="452718"/>
            <a:ext cx="11072277" cy="1400530"/>
          </a:xfrm>
        </p:spPr>
        <p:txBody>
          <a:bodyPr/>
          <a:lstStyle/>
          <a:p>
            <a:pPr lvl="1"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.8. Măsuri de asanare a mediului ocupațional la compartimentul iluminatului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730326"/>
            <a:ext cx="11479237" cy="496589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o-RO" dirty="0"/>
              <a:t>	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În rezultatul evaluării condițiilor de iluminat la LM ca nefavorabile, se recomandă următoarele măsuri de asanare: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nivelurilor iluminatului reglementate de documentele normative în vigoare;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schimbarea în termen util a lămpilor uzate;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raportului corect al iluminatului local pe planul de lucru și cel din în ambianţa luminoasa generală (între 100 și 300 lx);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excluderea suprasolicitării acomodării din cauza nivelului iluminatului în zona învecinată sarcinii vizuale;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nivelului de iluminare medie pentru scări şi coridoare alăturate încăperilor de lucru (minimum 20 lx);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ecranarea lămpilor sau montarea lor în afara unghiului de vedere de 45 grade, măsurat faţă de orizontala privirii, în încăperile în care se efectuează lucrări din categoriile I-V (activități de precizie) etc.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7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97360" cy="489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86" y="1223890"/>
            <a:ext cx="11718388" cy="5373858"/>
          </a:xfrm>
        </p:spPr>
        <p:txBody>
          <a:bodyPr>
            <a:normAutofit/>
          </a:bodyPr>
          <a:lstStyle/>
          <a:p>
            <a:pPr lvl="1"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asigurarea echilibrului de luminanţe în câmpul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utilizarea de preferinţă a obiectelor mici sumbre pe un fon clar;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evitarea unui raport de luminanţe mai mare de 1:3 între câmpuri vizual directe şi zonele imediat învecinate;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amplasarea corectă pe planul de muncă a diferitor sarcini vizuale, în așa fel încât acomodarea să se facă ușor, pentru a asigura o imagine clară a obiectelor vizualizate;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efectuarea examenelor medicale la angajare și periodice a lucrătorilor cu suprasolicitări a analizatorului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utilizarea materialelor de finisare pentru pereți, pardoseală și plafoane cu coeficienţii de reflexie prevăzuți de documentul normativ în vigoare în scopul evitării fenomenului </a:t>
            </a:r>
            <a:r>
              <a:rPr lang="ro-RO" sz="2400">
                <a:latin typeface="Times New Roman" pitchFamily="18" charset="0"/>
                <a:cs typeface="Times New Roman" pitchFamily="18" charset="0"/>
              </a:rPr>
              <a:t>de orbire etc.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1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550" y="452718"/>
            <a:ext cx="8942119" cy="1124622"/>
          </a:xfrm>
        </p:spPr>
        <p:txBody>
          <a:bodyPr/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 pentru atenție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1" y="1577340"/>
            <a:ext cx="8942119" cy="4748509"/>
          </a:xfrm>
        </p:spPr>
      </p:pic>
    </p:spTree>
    <p:extLst>
      <p:ext uri="{BB962C8B-B14F-4D97-AF65-F5344CB8AC3E}">
        <p14:creationId xmlns:p14="http://schemas.microsoft.com/office/powerpoint/2010/main" val="5228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14480" cy="1038457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Efecte determinate de culori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195754"/>
            <a:ext cx="11507373" cy="5472332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Roşu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tensiunea arterială şi tonusul muscular, activează respiraţia, este stimulent general şi intelectual, cald,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Portocaliu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frecvenţa cardiacă, favorizează secreţia gastrică şi digestia, cald, incitant, emoţional, foarte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Galben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 efecte reglatoare cardiovasculare, stimulează vederea, cald, vesel, calmant,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Verde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scade tensiunea arterială, conduce la vasodilataţie capilară, este rece, liniştitor, proaspăt, relaxant, depărtare;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Albastru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scade tensiunea arterială, scade tonusul muscular, reduce frecvenţa cardiacă şi frecvenţa respiratorie, este rece, liniştitor, în exces induce depresii, depărtare;</a:t>
            </a: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Violet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rezistența periferică şi pulmonară, este rece, descurajant, depresiv.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5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409901" cy="1305745"/>
          </a:xfrm>
        </p:spPr>
        <p:txBody>
          <a:bodyPr/>
          <a:lstStyle/>
          <a:p>
            <a:pPr algn="ctr"/>
            <a:r>
              <a:rPr lang="ro-RO" sz="3600" dirty="0">
                <a:latin typeface="Times New Roman" pitchFamily="18" charset="0"/>
                <a:cs typeface="Times New Roman" pitchFamily="18" charset="0"/>
              </a:rPr>
              <a:t>Efecte nefavorabile asupra ochiului și stării generale ale OU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9" y="1659988"/>
            <a:ext cx="11521440" cy="502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vizuală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capacităţii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senzații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înțepături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străini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apariţia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afecțiuni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miopia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mărirea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rebutului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pericol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traumatism.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4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Cauzele efectelor nefavorabile ale iluminatului asupra OU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97" y="1716258"/>
            <a:ext cx="11473205" cy="499403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prezența numai a anumitor radiații în spectrul luminii (violete sau roșii);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 - nivelul insuficient al iluminatului;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fenomenul de strălucire;  - fenomenul de orbire;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umbre accentuate sau mobile; - lipsa de contrast;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căldura degajată de sursa de lumină;  - poziția necorespunzătoare de lucru.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Scopul asigurării unui iluminat rațional la LM:</a:t>
            </a: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evitarea suprasolicitărilor analizatorului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stimularea proceselor activității nervoase superioare;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creșterea capacității de muncă;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prevenirea bolilor profesionale, accidentelor de muncă și a oboselii cronice.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6D93-8AFF-CFA3-56FA-B689595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4944" cy="814973"/>
          </a:xfrm>
        </p:spPr>
        <p:txBody>
          <a:bodyPr/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Genuri de  iluminat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6D67-AAF4-553B-A111-32DF83BE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143000"/>
            <a:ext cx="11381509" cy="5105399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drawingObject575">
            <a:extLst>
              <a:ext uri="{FF2B5EF4-FFF2-40B4-BE49-F238E27FC236}">
                <a16:creationId xmlns:a16="http://schemas.microsoft.com/office/drawing/2014/main" id="{88F3AACD-6B97-653A-B9F6-9D37E187B06B}"/>
              </a:ext>
            </a:extLst>
          </p:cNvPr>
          <p:cNvGrpSpPr/>
          <p:nvPr/>
        </p:nvGrpSpPr>
        <p:grpSpPr>
          <a:xfrm>
            <a:off x="592281" y="1267691"/>
            <a:ext cx="11007437" cy="4980708"/>
            <a:chOff x="-139863" y="782446"/>
            <a:chExt cx="8715375" cy="3792220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830A9D-3314-13A2-565C-59DF446C1B32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-139863" y="782446"/>
              <a:ext cx="8715375" cy="3792220"/>
            </a:xfrm>
            <a:prstGeom prst="rect">
              <a:avLst/>
            </a:prstGeom>
            <a:noFill/>
          </p:spPr>
        </p:pic>
        <p:sp>
          <p:nvSpPr>
            <p:cNvPr id="6" name="Shape 577">
              <a:extLst>
                <a:ext uri="{FF2B5EF4-FFF2-40B4-BE49-F238E27FC236}">
                  <a16:creationId xmlns:a16="http://schemas.microsoft.com/office/drawing/2014/main" id="{E5302F0A-2E06-2DAF-86A4-8E737DD70D6B}"/>
                </a:ext>
              </a:extLst>
            </p:cNvPr>
            <p:cNvSpPr/>
            <p:nvPr/>
          </p:nvSpPr>
          <p:spPr>
            <a:xfrm>
              <a:off x="1214437" y="2821431"/>
              <a:ext cx="285750" cy="428625"/>
            </a:xfrm>
            <a:custGeom>
              <a:avLst/>
              <a:gdLst/>
              <a:ahLst/>
              <a:cxnLst/>
              <a:rect l="0" t="0" r="0" b="0"/>
              <a:pathLst>
                <a:path w="285750" h="428625">
                  <a:moveTo>
                    <a:pt x="0" y="0"/>
                  </a:moveTo>
                  <a:lnTo>
                    <a:pt x="6032" y="98901"/>
                  </a:lnTo>
                  <a:lnTo>
                    <a:pt x="6587" y="101282"/>
                  </a:lnTo>
                  <a:lnTo>
                    <a:pt x="8096" y="103187"/>
                  </a:lnTo>
                  <a:lnTo>
                    <a:pt x="10160" y="104457"/>
                  </a:lnTo>
                  <a:lnTo>
                    <a:pt x="12700" y="104855"/>
                  </a:lnTo>
                  <a:lnTo>
                    <a:pt x="15160" y="104219"/>
                  </a:lnTo>
                  <a:lnTo>
                    <a:pt x="17064" y="102711"/>
                  </a:lnTo>
                  <a:lnTo>
                    <a:pt x="18256" y="100568"/>
                  </a:lnTo>
                  <a:lnTo>
                    <a:pt x="18573" y="98107"/>
                  </a:lnTo>
                  <a:lnTo>
                    <a:pt x="14737" y="33576"/>
                  </a:lnTo>
                  <a:lnTo>
                    <a:pt x="260395" y="402064"/>
                  </a:lnTo>
                  <a:lnTo>
                    <a:pt x="202326" y="373697"/>
                  </a:lnTo>
                  <a:lnTo>
                    <a:pt x="199864" y="373062"/>
                  </a:lnTo>
                  <a:lnTo>
                    <a:pt x="197483" y="373379"/>
                  </a:lnTo>
                  <a:lnTo>
                    <a:pt x="195341" y="374650"/>
                  </a:lnTo>
                  <a:lnTo>
                    <a:pt x="193833" y="376634"/>
                  </a:lnTo>
                  <a:lnTo>
                    <a:pt x="193198" y="379016"/>
                  </a:lnTo>
                  <a:lnTo>
                    <a:pt x="193516" y="381397"/>
                  </a:lnTo>
                  <a:lnTo>
                    <a:pt x="194786" y="383539"/>
                  </a:lnTo>
                  <a:lnTo>
                    <a:pt x="196769" y="385048"/>
                  </a:lnTo>
                  <a:lnTo>
                    <a:pt x="285750" y="428625"/>
                  </a:lnTo>
                  <a:lnTo>
                    <a:pt x="279796" y="329644"/>
                  </a:lnTo>
                  <a:lnTo>
                    <a:pt x="279239" y="327263"/>
                  </a:lnTo>
                  <a:lnTo>
                    <a:pt x="277732" y="325358"/>
                  </a:lnTo>
                  <a:lnTo>
                    <a:pt x="275589" y="324088"/>
                  </a:lnTo>
                  <a:lnTo>
                    <a:pt x="273050" y="323691"/>
                  </a:lnTo>
                  <a:lnTo>
                    <a:pt x="270668" y="324326"/>
                  </a:lnTo>
                  <a:lnTo>
                    <a:pt x="268762" y="325834"/>
                  </a:lnTo>
                  <a:lnTo>
                    <a:pt x="267572" y="327977"/>
                  </a:lnTo>
                  <a:lnTo>
                    <a:pt x="267255" y="330438"/>
                  </a:lnTo>
                  <a:lnTo>
                    <a:pt x="271033" y="394962"/>
                  </a:lnTo>
                  <a:lnTo>
                    <a:pt x="25354" y="26444"/>
                  </a:lnTo>
                  <a:lnTo>
                    <a:pt x="83502" y="54848"/>
                  </a:lnTo>
                  <a:lnTo>
                    <a:pt x="85962" y="55562"/>
                  </a:lnTo>
                  <a:lnTo>
                    <a:pt x="88343" y="55166"/>
                  </a:lnTo>
                  <a:lnTo>
                    <a:pt x="90487" y="53975"/>
                  </a:lnTo>
                  <a:lnTo>
                    <a:pt x="91994" y="51911"/>
                  </a:lnTo>
                  <a:lnTo>
                    <a:pt x="92630" y="49529"/>
                  </a:lnTo>
                  <a:lnTo>
                    <a:pt x="92312" y="47148"/>
                  </a:lnTo>
                  <a:lnTo>
                    <a:pt x="91042" y="45085"/>
                  </a:lnTo>
                  <a:lnTo>
                    <a:pt x="89058" y="43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7" name="Shape 578">
              <a:extLst>
                <a:ext uri="{FF2B5EF4-FFF2-40B4-BE49-F238E27FC236}">
                  <a16:creationId xmlns:a16="http://schemas.microsoft.com/office/drawing/2014/main" id="{DC2B9482-F295-4E56-7DC0-9A13464BEC71}"/>
                </a:ext>
              </a:extLst>
            </p:cNvPr>
            <p:cNvSpPr/>
            <p:nvPr/>
          </p:nvSpPr>
          <p:spPr>
            <a:xfrm>
              <a:off x="2713672" y="2749915"/>
              <a:ext cx="287654" cy="500141"/>
            </a:xfrm>
            <a:custGeom>
              <a:avLst/>
              <a:gdLst/>
              <a:ahLst/>
              <a:cxnLst/>
              <a:rect l="0" t="0" r="0" b="0"/>
              <a:pathLst>
                <a:path w="287654" h="500141">
                  <a:moveTo>
                    <a:pt x="286781" y="0"/>
                  </a:moveTo>
                  <a:lnTo>
                    <a:pt x="200977" y="49529"/>
                  </a:lnTo>
                  <a:lnTo>
                    <a:pt x="199072" y="51197"/>
                  </a:lnTo>
                  <a:lnTo>
                    <a:pt x="197961" y="53418"/>
                  </a:lnTo>
                  <a:lnTo>
                    <a:pt x="197802" y="55879"/>
                  </a:lnTo>
                  <a:lnTo>
                    <a:pt x="198674" y="58261"/>
                  </a:lnTo>
                  <a:lnTo>
                    <a:pt x="200262" y="60166"/>
                  </a:lnTo>
                  <a:lnTo>
                    <a:pt x="202484" y="61197"/>
                  </a:lnTo>
                  <a:lnTo>
                    <a:pt x="204866" y="61356"/>
                  </a:lnTo>
                  <a:lnTo>
                    <a:pt x="207327" y="60562"/>
                  </a:lnTo>
                  <a:lnTo>
                    <a:pt x="263311" y="28230"/>
                  </a:lnTo>
                  <a:lnTo>
                    <a:pt x="13397" y="465487"/>
                  </a:lnTo>
                  <a:lnTo>
                    <a:pt x="12700" y="400922"/>
                  </a:lnTo>
                  <a:lnTo>
                    <a:pt x="12223" y="398462"/>
                  </a:lnTo>
                  <a:lnTo>
                    <a:pt x="10873" y="396398"/>
                  </a:lnTo>
                  <a:lnTo>
                    <a:pt x="8809" y="395048"/>
                  </a:lnTo>
                  <a:lnTo>
                    <a:pt x="6350" y="394572"/>
                  </a:lnTo>
                  <a:lnTo>
                    <a:pt x="3888" y="395128"/>
                  </a:lnTo>
                  <a:lnTo>
                    <a:pt x="1904" y="396557"/>
                  </a:lnTo>
                  <a:lnTo>
                    <a:pt x="476" y="398541"/>
                  </a:lnTo>
                  <a:lnTo>
                    <a:pt x="0" y="401081"/>
                  </a:lnTo>
                  <a:lnTo>
                    <a:pt x="952" y="500141"/>
                  </a:lnTo>
                  <a:lnTo>
                    <a:pt x="86756" y="450611"/>
                  </a:lnTo>
                  <a:lnTo>
                    <a:pt x="88661" y="448944"/>
                  </a:lnTo>
                  <a:lnTo>
                    <a:pt x="89693" y="446722"/>
                  </a:lnTo>
                  <a:lnTo>
                    <a:pt x="89852" y="444341"/>
                  </a:lnTo>
                  <a:lnTo>
                    <a:pt x="89058" y="441959"/>
                  </a:lnTo>
                  <a:lnTo>
                    <a:pt x="87471" y="440054"/>
                  </a:lnTo>
                  <a:lnTo>
                    <a:pt x="85248" y="438943"/>
                  </a:lnTo>
                  <a:lnTo>
                    <a:pt x="82867" y="438784"/>
                  </a:lnTo>
                  <a:lnTo>
                    <a:pt x="80406" y="439498"/>
                  </a:lnTo>
                  <a:lnTo>
                    <a:pt x="24339" y="471995"/>
                  </a:lnTo>
                  <a:lnTo>
                    <a:pt x="274314" y="34612"/>
                  </a:lnTo>
                  <a:lnTo>
                    <a:pt x="274954" y="99140"/>
                  </a:lnTo>
                  <a:lnTo>
                    <a:pt x="275431" y="101600"/>
                  </a:lnTo>
                  <a:lnTo>
                    <a:pt x="276860" y="103663"/>
                  </a:lnTo>
                  <a:lnTo>
                    <a:pt x="278843" y="105012"/>
                  </a:lnTo>
                  <a:lnTo>
                    <a:pt x="281304" y="105490"/>
                  </a:lnTo>
                  <a:lnTo>
                    <a:pt x="283765" y="105012"/>
                  </a:lnTo>
                  <a:lnTo>
                    <a:pt x="285828" y="103584"/>
                  </a:lnTo>
                  <a:lnTo>
                    <a:pt x="287178" y="101600"/>
                  </a:lnTo>
                  <a:lnTo>
                    <a:pt x="287654" y="99140"/>
                  </a:lnTo>
                  <a:lnTo>
                    <a:pt x="286781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8" name="Shape 579">
              <a:extLst>
                <a:ext uri="{FF2B5EF4-FFF2-40B4-BE49-F238E27FC236}">
                  <a16:creationId xmlns:a16="http://schemas.microsoft.com/office/drawing/2014/main" id="{46A7F2E9-A57A-3D3E-BDEC-88824E388DB3}"/>
                </a:ext>
              </a:extLst>
            </p:cNvPr>
            <p:cNvSpPr/>
            <p:nvPr/>
          </p:nvSpPr>
          <p:spPr>
            <a:xfrm>
              <a:off x="5641577" y="2678556"/>
              <a:ext cx="361315" cy="642937"/>
            </a:xfrm>
            <a:custGeom>
              <a:avLst/>
              <a:gdLst/>
              <a:ahLst/>
              <a:cxnLst/>
              <a:rect l="0" t="0" r="0" b="0"/>
              <a:pathLst>
                <a:path w="361315" h="642937">
                  <a:moveTo>
                    <a:pt x="1985" y="0"/>
                  </a:moveTo>
                  <a:lnTo>
                    <a:pt x="0" y="99061"/>
                  </a:lnTo>
                  <a:lnTo>
                    <a:pt x="397" y="101521"/>
                  </a:lnTo>
                  <a:lnTo>
                    <a:pt x="1667" y="103585"/>
                  </a:lnTo>
                  <a:lnTo>
                    <a:pt x="3651" y="104933"/>
                  </a:lnTo>
                  <a:lnTo>
                    <a:pt x="6112" y="105490"/>
                  </a:lnTo>
                  <a:lnTo>
                    <a:pt x="8572" y="105093"/>
                  </a:lnTo>
                  <a:lnTo>
                    <a:pt x="10636" y="103823"/>
                  </a:lnTo>
                  <a:lnTo>
                    <a:pt x="12065" y="101758"/>
                  </a:lnTo>
                  <a:lnTo>
                    <a:pt x="12541" y="99298"/>
                  </a:lnTo>
                  <a:lnTo>
                    <a:pt x="13939" y="34565"/>
                  </a:lnTo>
                  <a:lnTo>
                    <a:pt x="336158" y="614440"/>
                  </a:lnTo>
                  <a:lnTo>
                    <a:pt x="280511" y="581342"/>
                  </a:lnTo>
                  <a:lnTo>
                    <a:pt x="278130" y="580548"/>
                  </a:lnTo>
                  <a:lnTo>
                    <a:pt x="275669" y="580707"/>
                  </a:lnTo>
                  <a:lnTo>
                    <a:pt x="273447" y="581740"/>
                  </a:lnTo>
                  <a:lnTo>
                    <a:pt x="271780" y="583644"/>
                  </a:lnTo>
                  <a:lnTo>
                    <a:pt x="270907" y="586026"/>
                  </a:lnTo>
                  <a:lnTo>
                    <a:pt x="271066" y="588486"/>
                  </a:lnTo>
                  <a:lnTo>
                    <a:pt x="272177" y="590630"/>
                  </a:lnTo>
                  <a:lnTo>
                    <a:pt x="274082" y="592296"/>
                  </a:lnTo>
                  <a:lnTo>
                    <a:pt x="359251" y="642937"/>
                  </a:lnTo>
                  <a:lnTo>
                    <a:pt x="361315" y="543877"/>
                  </a:lnTo>
                  <a:lnTo>
                    <a:pt x="360838" y="541417"/>
                  </a:lnTo>
                  <a:lnTo>
                    <a:pt x="359568" y="539353"/>
                  </a:lnTo>
                  <a:lnTo>
                    <a:pt x="357505" y="537924"/>
                  </a:lnTo>
                  <a:lnTo>
                    <a:pt x="355044" y="537290"/>
                  </a:lnTo>
                  <a:lnTo>
                    <a:pt x="352583" y="537766"/>
                  </a:lnTo>
                  <a:lnTo>
                    <a:pt x="350520" y="539114"/>
                  </a:lnTo>
                  <a:lnTo>
                    <a:pt x="349171" y="541099"/>
                  </a:lnTo>
                  <a:lnTo>
                    <a:pt x="348615" y="543560"/>
                  </a:lnTo>
                  <a:lnTo>
                    <a:pt x="347216" y="608361"/>
                  </a:lnTo>
                  <a:lnTo>
                    <a:pt x="25218" y="28540"/>
                  </a:lnTo>
                  <a:lnTo>
                    <a:pt x="80725" y="61437"/>
                  </a:lnTo>
                  <a:lnTo>
                    <a:pt x="83106" y="62231"/>
                  </a:lnTo>
                  <a:lnTo>
                    <a:pt x="85566" y="62151"/>
                  </a:lnTo>
                  <a:lnTo>
                    <a:pt x="87710" y="61118"/>
                  </a:lnTo>
                  <a:lnTo>
                    <a:pt x="89376" y="59293"/>
                  </a:lnTo>
                  <a:lnTo>
                    <a:pt x="90250" y="56832"/>
                  </a:lnTo>
                  <a:lnTo>
                    <a:pt x="90091" y="54372"/>
                  </a:lnTo>
                  <a:lnTo>
                    <a:pt x="89058" y="52230"/>
                  </a:lnTo>
                  <a:lnTo>
                    <a:pt x="87233" y="50482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9" name="Shape 580">
              <a:extLst>
                <a:ext uri="{FF2B5EF4-FFF2-40B4-BE49-F238E27FC236}">
                  <a16:creationId xmlns:a16="http://schemas.microsoft.com/office/drawing/2014/main" id="{AE4BE840-93B1-3DAC-D56F-2403D6F715FA}"/>
                </a:ext>
              </a:extLst>
            </p:cNvPr>
            <p:cNvSpPr/>
            <p:nvPr/>
          </p:nvSpPr>
          <p:spPr>
            <a:xfrm>
              <a:off x="7143750" y="2749915"/>
              <a:ext cx="357187" cy="571578"/>
            </a:xfrm>
            <a:custGeom>
              <a:avLst/>
              <a:gdLst/>
              <a:ahLst/>
              <a:cxnLst/>
              <a:rect l="0" t="0" r="0" b="0"/>
              <a:pathLst>
                <a:path w="357187" h="571578">
                  <a:moveTo>
                    <a:pt x="357187" y="0"/>
                  </a:moveTo>
                  <a:lnTo>
                    <a:pt x="269477" y="46116"/>
                  </a:lnTo>
                  <a:lnTo>
                    <a:pt x="267572" y="47703"/>
                  </a:lnTo>
                  <a:lnTo>
                    <a:pt x="266382" y="49847"/>
                  </a:lnTo>
                  <a:lnTo>
                    <a:pt x="266143" y="52308"/>
                  </a:lnTo>
                  <a:lnTo>
                    <a:pt x="266779" y="54690"/>
                  </a:lnTo>
                  <a:lnTo>
                    <a:pt x="268444" y="56673"/>
                  </a:lnTo>
                  <a:lnTo>
                    <a:pt x="270588" y="57784"/>
                  </a:lnTo>
                  <a:lnTo>
                    <a:pt x="273050" y="58102"/>
                  </a:lnTo>
                  <a:lnTo>
                    <a:pt x="275431" y="57387"/>
                  </a:lnTo>
                  <a:lnTo>
                    <a:pt x="332666" y="27316"/>
                  </a:lnTo>
                  <a:lnTo>
                    <a:pt x="13732" y="537711"/>
                  </a:lnTo>
                  <a:lnTo>
                    <a:pt x="15716" y="472916"/>
                  </a:lnTo>
                  <a:lnTo>
                    <a:pt x="15318" y="470376"/>
                  </a:lnTo>
                  <a:lnTo>
                    <a:pt x="13969" y="468312"/>
                  </a:lnTo>
                  <a:lnTo>
                    <a:pt x="11985" y="466883"/>
                  </a:lnTo>
                  <a:lnTo>
                    <a:pt x="9604" y="466327"/>
                  </a:lnTo>
                  <a:lnTo>
                    <a:pt x="7063" y="466725"/>
                  </a:lnTo>
                  <a:lnTo>
                    <a:pt x="4999" y="468073"/>
                  </a:lnTo>
                  <a:lnTo>
                    <a:pt x="3571" y="470058"/>
                  </a:lnTo>
                  <a:lnTo>
                    <a:pt x="3016" y="472518"/>
                  </a:lnTo>
                  <a:lnTo>
                    <a:pt x="0" y="571578"/>
                  </a:lnTo>
                  <a:lnTo>
                    <a:pt x="87708" y="525382"/>
                  </a:lnTo>
                  <a:lnTo>
                    <a:pt x="89693" y="523875"/>
                  </a:lnTo>
                  <a:lnTo>
                    <a:pt x="90883" y="521731"/>
                  </a:lnTo>
                  <a:lnTo>
                    <a:pt x="91122" y="519271"/>
                  </a:lnTo>
                  <a:lnTo>
                    <a:pt x="90407" y="516889"/>
                  </a:lnTo>
                  <a:lnTo>
                    <a:pt x="88820" y="514905"/>
                  </a:lnTo>
                  <a:lnTo>
                    <a:pt x="86676" y="513714"/>
                  </a:lnTo>
                  <a:lnTo>
                    <a:pt x="84294" y="513476"/>
                  </a:lnTo>
                  <a:lnTo>
                    <a:pt x="81913" y="514191"/>
                  </a:lnTo>
                  <a:lnTo>
                    <a:pt x="24517" y="544347"/>
                  </a:lnTo>
                  <a:lnTo>
                    <a:pt x="343512" y="33896"/>
                  </a:lnTo>
                  <a:lnTo>
                    <a:pt x="341469" y="98662"/>
                  </a:lnTo>
                  <a:lnTo>
                    <a:pt x="341947" y="101203"/>
                  </a:lnTo>
                  <a:lnTo>
                    <a:pt x="343296" y="103266"/>
                  </a:lnTo>
                  <a:lnTo>
                    <a:pt x="345201" y="104696"/>
                  </a:lnTo>
                  <a:lnTo>
                    <a:pt x="347662" y="105251"/>
                  </a:lnTo>
                  <a:lnTo>
                    <a:pt x="350122" y="104853"/>
                  </a:lnTo>
                  <a:lnTo>
                    <a:pt x="352186" y="103584"/>
                  </a:lnTo>
                  <a:lnTo>
                    <a:pt x="353614" y="101521"/>
                  </a:lnTo>
                  <a:lnTo>
                    <a:pt x="354169" y="99059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678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911848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Tipuri de iluminat de producţie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1252025"/>
            <a:ext cx="11563643" cy="5349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La LM întălnim trei tipuri de iluminat de producţie: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(creat de lumina directă şi reflectată a cerului); </a:t>
            </a:r>
          </a:p>
          <a:p>
            <a:pPr algn="just">
              <a:buFontTx/>
              <a:buChar char="-"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(când sunt folosite doar surse artificiale de lumină); </a:t>
            </a:r>
          </a:p>
          <a:p>
            <a:pPr algn="just">
              <a:buFontTx/>
              <a:buChar char="-"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mixt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(când iluminatul natural însuficient este completat de cel artificial).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În timpul luminos al zilei iluminatul încăperilor de producţie este efectuat de către sursa naturală de lumină (soare, bolta cerească).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natural poate fi lateral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prin ferestre în pereţii exteriori;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superior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prin felinare (lucarne) de diferite tipuri şi construcţii;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combinat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prin ferestre şi felinare (lucarne).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6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325495" cy="704137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Iluminatul artificial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4" y="1156854"/>
            <a:ext cx="11681087" cy="5417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După realizarea constructivă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artificial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poate fi: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- general;   - local;  - combinat.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general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difuzarea fluxului luminos pe toată suprafața încăperii de lucru, fără o orientare precisă asupra unui anumit LM.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general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poate fi: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lumina dirijată direct spre suprafața de lucru;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indirect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lumina este dirijată în proporție de 90-100% spre plafon și partea superioară a pereților.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semidirect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60-90% din fluxul luminos este dirijat spre suprafața de lucru, restul 40-10% fiind dirijat spre plafon;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semiindirect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60-90% din fluxul luminos este dirijat spre plafon și pereți, restul spre planul care  trebuie iluminat;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difuz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asigurâ o iluminare difuză uniformă în toate direcțiile datorită surselor luminoase mascate.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5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1AA262B9E4AE4EB418D74462309BC2" ma:contentTypeVersion="2" ma:contentTypeDescription="Создание документа." ma:contentTypeScope="" ma:versionID="1596aeba7e466cbb0d7adfa029187ab5">
  <xsd:schema xmlns:xsd="http://www.w3.org/2001/XMLSchema" xmlns:xs="http://www.w3.org/2001/XMLSchema" xmlns:p="http://schemas.microsoft.com/office/2006/metadata/properties" xmlns:ns2="026968c2-f538-47ff-8201-1153ae49d5cd" targetNamespace="http://schemas.microsoft.com/office/2006/metadata/properties" ma:root="true" ma:fieldsID="ea1bbaef4a7036008a8e0a3bea2ab24e" ns2:_="">
    <xsd:import namespace="026968c2-f538-47ff-8201-1153ae49d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968c2-f538-47ff-8201-1153ae49d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03A42-24D9-4015-941C-BEA6B01FEC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B8F1CB-C53E-48B1-B509-61127EA1E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92F2D-CE32-4B4D-BEA3-54C61159A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968c2-f538-47ff-8201-1153ae49d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2187</TotalTime>
  <Words>3150</Words>
  <Application>Microsoft Office PowerPoint</Application>
  <PresentationFormat>Widescreen</PresentationFormat>
  <Paragraphs>190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Century Gothic</vt:lpstr>
      <vt:lpstr>GWNFA+MaitreeSemi</vt:lpstr>
      <vt:lpstr>KVDTH+Maitree</vt:lpstr>
      <vt:lpstr>Times New Roman</vt:lpstr>
      <vt:lpstr>Wingdings 3</vt:lpstr>
      <vt:lpstr>Ion</vt:lpstr>
      <vt:lpstr> Tema 8. ILUMINATUL DE PRODUCȚIE  </vt:lpstr>
      <vt:lpstr>8.1. Sistemele şi tipurile de iluminat </vt:lpstr>
      <vt:lpstr>Lumina  - radiație electromagnetică sub formă de unde în spectrul de undă 380÷740 nm, percepută de ochiul liber Lungimea de undă, nm  și culorile 380-430 – violet; 430-485 – albastru; 485-570 – verde;570-600 – galben; 600-650 – portocaliu;  650-740 –roșu</vt:lpstr>
      <vt:lpstr>Efecte determinate de culori</vt:lpstr>
      <vt:lpstr>Efecte nefavorabile asupra ochiului și stării generale ale OU</vt:lpstr>
      <vt:lpstr>Cauzele efectelor nefavorabile ale iluminatului asupra OU</vt:lpstr>
      <vt:lpstr>Genuri de  iluminat</vt:lpstr>
      <vt:lpstr>Tipuri de iluminat de producţie</vt:lpstr>
      <vt:lpstr>Iluminatul artificial</vt:lpstr>
      <vt:lpstr>PowerPoint Presentation</vt:lpstr>
      <vt:lpstr>PowerPoint Presentation</vt:lpstr>
      <vt:lpstr>8.2. Mărimile fototehnice de bază şi u/m </vt:lpstr>
      <vt:lpstr>PowerPoint Presentation</vt:lpstr>
      <vt:lpstr>PowerPoint Presentation</vt:lpstr>
      <vt:lpstr>8.3. Actele normative în domeniul iluminatului natural și artificial</vt:lpstr>
      <vt:lpstr>8.4. Cerințe privind iluminatul la LM</vt:lpstr>
      <vt:lpstr>8.5. Normarea iluminatului natural și principiile de calcul </vt:lpstr>
      <vt:lpstr>PowerPoint Presentation</vt:lpstr>
      <vt:lpstr> Coeficientul fotoclimei, m </vt:lpstr>
      <vt:lpstr>PowerPoint Presentation</vt:lpstr>
      <vt:lpstr>8.6. Sursele de lumină electrică </vt:lpstr>
      <vt:lpstr>PowerPoint Presentation</vt:lpstr>
      <vt:lpstr>Tipuri de lămpi </vt:lpstr>
      <vt:lpstr>PowerPoint Presentation</vt:lpstr>
      <vt:lpstr>Lămpile cu incadescență și luminescenţă</vt:lpstr>
      <vt:lpstr>PowerPoint Presentation</vt:lpstr>
      <vt:lpstr>8.7. Estimarea igienică a ambianței luminoase la LM</vt:lpstr>
      <vt:lpstr>Clasele condițiilor de munci în dependență de parametrii mediului de lumină </vt:lpstr>
      <vt:lpstr>Aprecierea condițiilor de muncă conform factorului „ambianța luminoasă” </vt:lpstr>
      <vt:lpstr>8.8. Măsuri de asanare a mediului ocupațional la compartimentul iluminatului </vt:lpstr>
      <vt:lpstr>PowerPoint Presentation</vt:lpstr>
      <vt:lpstr>Vă mulțumesc pentru atenție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Amplasarea construcților și conformarea acestora la foc</dc:title>
  <dc:creator>Tatiana Butuc</dc:creator>
  <cp:lastModifiedBy>Mihaibencheci@outlook.com</cp:lastModifiedBy>
  <cp:revision>154</cp:revision>
  <dcterms:created xsi:type="dcterms:W3CDTF">2016-06-03T11:42:11Z</dcterms:created>
  <dcterms:modified xsi:type="dcterms:W3CDTF">2025-11-06T15:36:58Z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0x0101005E1AA262B9E4AE4EB418D74462309BC2</vt:lpwstr>
  </property>
</Properties>
</file>