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261" r:id="rId6"/>
    <p:sldId id="310" r:id="rId7"/>
    <p:sldId id="327" r:id="rId8"/>
    <p:sldId id="330" r:id="rId9"/>
    <p:sldId id="335" r:id="rId10"/>
    <p:sldId id="336" r:id="rId11"/>
    <p:sldId id="333" r:id="rId12"/>
    <p:sldId id="334" r:id="rId13"/>
    <p:sldId id="329" r:id="rId14"/>
    <p:sldId id="328" r:id="rId15"/>
    <p:sldId id="331" r:id="rId16"/>
    <p:sldId id="337" r:id="rId17"/>
    <p:sldId id="356" r:id="rId18"/>
    <p:sldId id="33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10-Sep-24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10-Sep-24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10-Sep-24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10-Sep-24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10-Sep-24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10-Sep-24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10-Sep-24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10-Sep-24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10-Sep-24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10-Sep-24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ro-MD" sz="5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Învățarea automată: Rețele neuronale</a:t>
            </a:r>
            <a:endParaRPr lang="en-US" sz="5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endParaRPr lang="ro-M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93C8E-9976-F8C7-E61A-30FD8F1DB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Structura minimă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EA689-9FCE-2047-143D-47BE3CDE9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32479-E02C-CB10-0F3E-C72E877E6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539" y="2021843"/>
            <a:ext cx="8862523" cy="4299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CF3F8E-F423-4158-6E5F-8EB08ADC7640}"/>
              </a:ext>
            </a:extLst>
          </p:cNvPr>
          <p:cNvSpPr txBox="1"/>
          <p:nvPr/>
        </p:nvSpPr>
        <p:spPr>
          <a:xfrm>
            <a:off x="1242874" y="6081203"/>
            <a:ext cx="961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https://hmkcode.com/ai/backpropagation-step-by-step/</a:t>
            </a:r>
          </a:p>
        </p:txBody>
      </p:sp>
    </p:spTree>
    <p:extLst>
      <p:ext uri="{BB962C8B-B14F-4D97-AF65-F5344CB8AC3E}">
        <p14:creationId xmlns:p14="http://schemas.microsoft.com/office/powerpoint/2010/main" val="1632399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273F7-0D8B-DFD7-F81F-B038A481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4149423" cy="1201160"/>
          </a:xfrm>
        </p:spPr>
        <p:txBody>
          <a:bodyPr>
            <a:normAutofit/>
          </a:bodyPr>
          <a:lstStyle/>
          <a:p>
            <a:r>
              <a:rPr lang="ro-MD" sz="3600" dirty="0"/>
              <a:t>Backpropagation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842C7-AE11-5593-5395-F90BAC12B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D" b="1" dirty="0"/>
              <a:t>Initial settings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E9E889-F871-0F4E-2423-A9A9387E3E40}"/>
              </a:ext>
            </a:extLst>
          </p:cNvPr>
          <p:cNvSpPr txBox="1"/>
          <p:nvPr/>
        </p:nvSpPr>
        <p:spPr>
          <a:xfrm>
            <a:off x="0" y="5970340"/>
            <a:ext cx="945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http://experiments.mostafa.io/public/ffbpann/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9DA0FF-3209-33A6-D266-D302C4AEB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914" y="460730"/>
            <a:ext cx="7647095" cy="58451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C264B8-BFD1-E397-4328-4E73B2F3D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37" y="2677004"/>
            <a:ext cx="3670260" cy="57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8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4441B-A370-2B71-049D-EBBE7D33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MD" sz="4000" dirty="0"/>
              <a:t>Bias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15FDC-F605-C8C2-2FE9-BA7B124D2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124" y="6424956"/>
            <a:ext cx="10511752" cy="572855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https://mattmazur.com/2015/03/17/a-step-by-step-backpropagation-example/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BF5386-7D17-934B-B6D3-626B16AF5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927" y="433044"/>
            <a:ext cx="6641346" cy="5620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60A4D1-4098-04C2-A7E1-BBA9E5D5535A}"/>
              </a:ext>
            </a:extLst>
          </p:cNvPr>
          <p:cNvSpPr txBox="1"/>
          <p:nvPr/>
        </p:nvSpPr>
        <p:spPr>
          <a:xfrm>
            <a:off x="763480" y="2157274"/>
            <a:ext cx="4057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Bias - </a:t>
            </a:r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bias-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ului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schimba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valoarea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produsă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funcția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activare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Rolul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similar cu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rolul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constante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într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funcție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liniară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B8E196-FA37-D9CF-9055-42F95E9281A7}"/>
              </a:ext>
            </a:extLst>
          </p:cNvPr>
          <p:cNvSpPr/>
          <p:nvPr/>
        </p:nvSpPr>
        <p:spPr>
          <a:xfrm>
            <a:off x="5086905" y="4563122"/>
            <a:ext cx="4643021" cy="1713391"/>
          </a:xfrm>
          <a:prstGeom prst="ellipse">
            <a:avLst/>
          </a:prstGeom>
          <a:noFill/>
          <a:ln w="476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MD" dirty="0"/>
          </a:p>
          <a:p>
            <a:pPr algn="ctr"/>
            <a:endParaRPr lang="ro-MD" dirty="0"/>
          </a:p>
          <a:p>
            <a:pPr algn="ctr"/>
            <a:endParaRPr lang="ro-MD" dirty="0"/>
          </a:p>
          <a:p>
            <a:pPr algn="ctr"/>
            <a:endParaRPr lang="ro-MD" dirty="0"/>
          </a:p>
          <a:p>
            <a:pPr algn="ctr"/>
            <a:r>
              <a:rPr lang="ro-MD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586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B61A-22E4-03A2-CAF5-54EAA46D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1D02D-D299-0C5A-C050-C9549F49D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A3E28-6A65-C0C0-CEB2-455F567BEEB1}"/>
              </a:ext>
            </a:extLst>
          </p:cNvPr>
          <p:cNvSpPr txBox="1"/>
          <p:nvPr/>
        </p:nvSpPr>
        <p:spPr>
          <a:xfrm>
            <a:off x="630315" y="6027938"/>
            <a:ext cx="1099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https://towardsdatascience.com/visualizing-backpropagation-in-neural-network-training-2647f5977fdb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682CAB-56A0-E59B-2454-5D94806DE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767" y="286603"/>
            <a:ext cx="10013635" cy="60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19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E6EE-1711-7781-D848-F0E74FC45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Loss function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D5AC4-8B3B-93BA-F136-8CEEBCFF2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Funcțiile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pierdere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măsoară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aproape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valoare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prezisă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valoarea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reală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modelul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nostru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face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predicții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care sunt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foarte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apropiate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valorile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reale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setul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nostru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date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antrenament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testare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înseamnă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avem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un model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destul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robust.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Funcțiile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pierdere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ghidează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procesul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formare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modelului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către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predicții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corecte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Funcția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pierdere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funcție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expresie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matematică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utilizată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măsura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performanța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set de date pe un model.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F4BBC1-A3AC-0D96-A7D8-4AFC9666434B}"/>
              </a:ext>
            </a:extLst>
          </p:cNvPr>
          <p:cNvSpPr txBox="1"/>
          <p:nvPr/>
        </p:nvSpPr>
        <p:spPr>
          <a:xfrm>
            <a:off x="2300748" y="6488668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https://www.v7labs.com/blog/pytorch-loss-functions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6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52B7E-3A89-404B-7717-5E62B3346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sz="4800" dirty="0"/>
              <a:t>Backpropagation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67547-2362-CEF3-7075-C49100D4D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Scopul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principal 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instruirii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a reduce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eroarea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diferența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predicție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rezultatul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real.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Deoarece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ieșirea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reală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constantă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„nu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modifică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singura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modalitate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a reduce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eroarea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modificarea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valorii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predicție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Întrebarea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cum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schimbat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valoarea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predicției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descompunerea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predicției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elementele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sale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descoperi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ponderile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elementele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variabile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afectează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valoarea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predicției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Cu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cuvinte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schimba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valoarea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predicție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schimbăm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valorile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ponderilor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Întrebarea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cum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modificați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actualizați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valoarea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ponderilor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astfel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încât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eroarea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fie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redusă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Răspunsul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54FED-3F11-831A-1A5B-B99B0237E328}"/>
              </a:ext>
            </a:extLst>
          </p:cNvPr>
          <p:cNvSpPr txBox="1"/>
          <p:nvPr/>
        </p:nvSpPr>
        <p:spPr>
          <a:xfrm>
            <a:off x="1704513" y="6454064"/>
            <a:ext cx="8256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https://mattmazur.com/2015/03/17/a-step-by-step-backpropagation-example/</a:t>
            </a:r>
          </a:p>
        </p:txBody>
      </p:sp>
    </p:spTree>
    <p:extLst>
      <p:ext uri="{BB962C8B-B14F-4D97-AF65-F5344CB8AC3E}">
        <p14:creationId xmlns:p14="http://schemas.microsoft.com/office/powerpoint/2010/main" val="349003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4">
            <a:extLst>
              <a:ext uri="{FF2B5EF4-FFF2-40B4-BE49-F238E27FC236}">
                <a16:creationId xmlns:a16="http://schemas.microsoft.com/office/drawing/2014/main" id="{1C40F7D8-2FAA-F1CB-ABA4-222DC6FB1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609600"/>
            <a:ext cx="5791200" cy="59436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7" name="Oval 6">
            <a:extLst>
              <a:ext uri="{FF2B5EF4-FFF2-40B4-BE49-F238E27FC236}">
                <a16:creationId xmlns:a16="http://schemas.microsoft.com/office/drawing/2014/main" id="{8DCB782D-E401-E3F6-77AA-BBBF7BA81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981200"/>
            <a:ext cx="4495800" cy="44958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8" name="Oval 7">
            <a:extLst>
              <a:ext uri="{FF2B5EF4-FFF2-40B4-BE49-F238E27FC236}">
                <a16:creationId xmlns:a16="http://schemas.microsoft.com/office/drawing/2014/main" id="{C3F3E3B9-D52C-0AE2-F330-E28E7291F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276600"/>
            <a:ext cx="3352800" cy="31242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9" name="Text Box 8">
            <a:extLst>
              <a:ext uri="{FF2B5EF4-FFF2-40B4-BE49-F238E27FC236}">
                <a16:creationId xmlns:a16="http://schemas.microsoft.com/office/drawing/2014/main" id="{4E968DBB-37CF-CE39-A8C2-A1104DD5A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150144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o-RO" altLang="en-US" sz="1800"/>
              <a:t>Informatica</a:t>
            </a:r>
            <a:endParaRPr lang="ru-RU" altLang="en-US" sz="1800"/>
          </a:p>
        </p:txBody>
      </p:sp>
      <p:sp>
        <p:nvSpPr>
          <p:cNvPr id="6150" name="Text Box 9">
            <a:extLst>
              <a:ext uri="{FF2B5EF4-FFF2-40B4-BE49-F238E27FC236}">
                <a16:creationId xmlns:a16="http://schemas.microsoft.com/office/drawing/2014/main" id="{15EA32A9-0D1A-9DF7-AC71-7F7FEA146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667001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o-RO" altLang="en-US" sz="1800"/>
              <a:t>Inteligența artificială</a:t>
            </a:r>
            <a:endParaRPr lang="ru-RU" altLang="en-US" sz="1800"/>
          </a:p>
        </p:txBody>
      </p:sp>
      <p:sp>
        <p:nvSpPr>
          <p:cNvPr id="6151" name="Text Box 10">
            <a:extLst>
              <a:ext uri="{FF2B5EF4-FFF2-40B4-BE49-F238E27FC236}">
                <a16:creationId xmlns:a16="http://schemas.microsoft.com/office/drawing/2014/main" id="{11E16B52-CFDD-9585-9AA4-A8D9239A3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155" y="3783368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o-RO" altLang="en-US" sz="1800" dirty="0"/>
              <a:t>Învățarea automată</a:t>
            </a:r>
            <a:endParaRPr lang="ru-RU" altLang="en-US" sz="1800" dirty="0"/>
          </a:p>
        </p:txBody>
      </p:sp>
      <p:sp>
        <p:nvSpPr>
          <p:cNvPr id="6152" name="Text Box 11">
            <a:extLst>
              <a:ext uri="{FF2B5EF4-FFF2-40B4-BE49-F238E27FC236}">
                <a16:creationId xmlns:a16="http://schemas.microsoft.com/office/drawing/2014/main" id="{163EBBD6-89A7-E9DF-3F32-879950CF0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852" y="152401"/>
            <a:ext cx="3781148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000" dirty="0"/>
              <a:t>"Domeniul de studiu care oferă calculatoare</a:t>
            </a:r>
            <a:r>
              <a:rPr lang="ro-RO" altLang="en-US" sz="2000" dirty="0"/>
              <a:t>lor</a:t>
            </a:r>
            <a:r>
              <a:rPr lang="ru-RU" altLang="en-US" sz="2000" dirty="0"/>
              <a:t> capacitatea de a învăța, fără a fi programate în mod explicit“</a:t>
            </a:r>
            <a:endParaRPr lang="ro-RO" altLang="en-US" sz="2000" dirty="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en-US" sz="1800" dirty="0"/>
              <a:t>Arthur Samuel</a:t>
            </a:r>
            <a:r>
              <a:rPr lang="ro-RO" altLang="en-US" sz="1800" dirty="0"/>
              <a:t>, 1959</a:t>
            </a:r>
            <a:endParaRPr lang="ru-RU" altLang="en-US" sz="1800" dirty="0"/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C8D65807-EA41-5287-0442-6B3C0B9E3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154" y="4259565"/>
            <a:ext cx="2194265" cy="2098318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o-RO" altLang="en-US" sz="1800" dirty="0"/>
              <a:t>Învățarea </a:t>
            </a:r>
            <a:endParaRPr lang="en-US" altLang="en-US" sz="1800" dirty="0"/>
          </a:p>
          <a:p>
            <a:pPr algn="ctr">
              <a:spcBef>
                <a:spcPct val="0"/>
              </a:spcBef>
              <a:buNone/>
            </a:pPr>
            <a:r>
              <a:rPr lang="en-US" altLang="en-US" sz="1800" dirty="0" err="1"/>
              <a:t>profund</a:t>
            </a:r>
            <a:r>
              <a:rPr lang="ro-RO" altLang="en-US" sz="1800" dirty="0"/>
              <a:t>ă</a:t>
            </a:r>
            <a:endParaRPr lang="ru-RU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3428B-67F0-26A5-3F80-16FAB8C67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Metode clasice de învățare automată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41DE3-DCB6-89E3-6F5C-D70C8B7D6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877392" cy="4123923"/>
          </a:xfrm>
        </p:spPr>
        <p:txBody>
          <a:bodyPr/>
          <a:lstStyle/>
          <a:p>
            <a:r>
              <a:rPr lang="ro-MD" dirty="0"/>
              <a:t> </a:t>
            </a:r>
            <a:r>
              <a:rPr lang="ro-MD" sz="2400" b="1" dirty="0">
                <a:latin typeface="Arial" panose="020B0604020202020204" pitchFamily="34" charset="0"/>
                <a:cs typeface="Arial" panose="020B0604020202020204" pitchFamily="34" charset="0"/>
              </a:rPr>
              <a:t>Modele supravegheate:</a:t>
            </a:r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- l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ogistic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regression, </a:t>
            </a:r>
            <a:endParaRPr lang="ro-M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SVM, </a:t>
            </a:r>
            <a:endParaRPr lang="ro-M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nearest neighbor, </a:t>
            </a:r>
            <a:endParaRPr lang="ro-M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decision trees, </a:t>
            </a:r>
            <a:endParaRPr lang="ro-M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naive Bayes classifier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o-RO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Învățarea </a:t>
            </a:r>
            <a:r>
              <a:rPr lang="ro-MD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profundă</a:t>
            </a:r>
            <a:endParaRPr lang="ru-RU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1B60E7-A316-6FD6-8B2D-B87A22CB8DDC}"/>
              </a:ext>
            </a:extLst>
          </p:cNvPr>
          <p:cNvSpPr txBox="1">
            <a:spLocks/>
          </p:cNvSpPr>
          <p:nvPr/>
        </p:nvSpPr>
        <p:spPr>
          <a:xfrm>
            <a:off x="5974672" y="2108201"/>
            <a:ext cx="4877392" cy="376089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MD" dirty="0"/>
              <a:t> </a:t>
            </a:r>
            <a:r>
              <a:rPr lang="ro-MD" sz="2400" b="1" dirty="0">
                <a:latin typeface="Arial" panose="020B0604020202020204" pitchFamily="34" charset="0"/>
                <a:cs typeface="Arial" panose="020B0604020202020204" pitchFamily="34" charset="0"/>
              </a:rPr>
              <a:t>Modele secvențiale:</a:t>
            </a:r>
          </a:p>
          <a:p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 - Markov chain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o-M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 - conditional random field</a:t>
            </a:r>
          </a:p>
          <a:p>
            <a:endParaRPr lang="ro-M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MD" sz="2400" b="1" dirty="0">
                <a:latin typeface="Arial" panose="020B0604020202020204" pitchFamily="34" charset="0"/>
                <a:cs typeface="Arial" panose="020B0604020202020204" pitchFamily="34" charset="0"/>
              </a:rPr>
              <a:t>Modele nesupravegheate: </a:t>
            </a:r>
          </a:p>
          <a:p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k-means clustering</a:t>
            </a:r>
            <a:endParaRPr lang="ro-M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 - hierarhical clustering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7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3F071-7242-9C24-6111-14AF7877D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Rețea neuronală - neuron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79833-7269-2814-C455-2B51E7024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54" y="2108201"/>
            <a:ext cx="6424472" cy="3760891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Celula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nervoasă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biologică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primește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stimuli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intrare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nervii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vecini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dendritele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sale.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Dacă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acestor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stimuli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suficientă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depolarizarea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membranei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corpul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celular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neuronului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semnal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electric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ieșire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transmis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de-a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lungul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axonului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către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terminalele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sale (care,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rândul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lor,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stimula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dendritele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nervi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 ​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Neuronul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artificial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primește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set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intrări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ponderate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(w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w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… +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plus 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un coeficient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constant (B).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Această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sumă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ponderată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apoi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introdusă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într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funcție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activare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care produce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ieșire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nod.</a:t>
            </a:r>
          </a:p>
        </p:txBody>
      </p:sp>
      <p:pic>
        <p:nvPicPr>
          <p:cNvPr id="1026" name="Picture 2" descr="Deep Learning (DL) - Questions and Answers ​in MRI">
            <a:extLst>
              <a:ext uri="{FF2B5EF4-FFF2-40B4-BE49-F238E27FC236}">
                <a16:creationId xmlns:a16="http://schemas.microsoft.com/office/drawing/2014/main" id="{BE07D372-F7EC-E12D-A7AC-5980AE73B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04" y="1420426"/>
            <a:ext cx="4453243" cy="461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88DDF2-37AF-F115-2619-4B6A26A8F9B8}"/>
              </a:ext>
            </a:extLst>
          </p:cNvPr>
          <p:cNvSpPr txBox="1"/>
          <p:nvPr/>
        </p:nvSpPr>
        <p:spPr>
          <a:xfrm>
            <a:off x="1233997" y="6038287"/>
            <a:ext cx="915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err="1">
                <a:solidFill>
                  <a:srgbClr val="131413"/>
                </a:solidFill>
                <a:effectLst/>
                <a:latin typeface="Arial" panose="020B0604020202020204" pitchFamily="34" charset="0"/>
              </a:rPr>
              <a:t>Modelul</a:t>
            </a:r>
            <a:r>
              <a:rPr lang="en-US" b="0" i="0" dirty="0">
                <a:solidFill>
                  <a:srgbClr val="131413"/>
                </a:solidFill>
                <a:effectLst/>
                <a:latin typeface="Arial" panose="020B0604020202020204" pitchFamily="34" charset="0"/>
              </a:rPr>
              <a:t> neuronal </a:t>
            </a:r>
            <a:r>
              <a:rPr lang="en-US" b="0" i="0" dirty="0" err="1">
                <a:solidFill>
                  <a:srgbClr val="131413"/>
                </a:solidFill>
                <a:effectLst/>
                <a:latin typeface="Arial" panose="020B0604020202020204" pitchFamily="34" charset="0"/>
              </a:rPr>
              <a:t>simplu</a:t>
            </a:r>
            <a:r>
              <a:rPr lang="en-US" b="0" i="0" dirty="0">
                <a:solidFill>
                  <a:srgbClr val="13141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131413"/>
                </a:solidFill>
                <a:effectLst/>
                <a:latin typeface="Arial" panose="020B0604020202020204" pitchFamily="34" charset="0"/>
              </a:rPr>
              <a:t>încorporat</a:t>
            </a:r>
            <a:r>
              <a:rPr lang="en-US" b="0" i="0" dirty="0">
                <a:solidFill>
                  <a:srgbClr val="13141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131413"/>
                </a:solidFill>
                <a:effectLst/>
                <a:latin typeface="Arial" panose="020B0604020202020204" pitchFamily="34" charset="0"/>
              </a:rPr>
              <a:t>în</a:t>
            </a:r>
            <a:r>
              <a:rPr lang="en-US" b="0" i="0" dirty="0">
                <a:solidFill>
                  <a:srgbClr val="131413"/>
                </a:solidFill>
                <a:effectLst/>
                <a:latin typeface="Arial" panose="020B0604020202020204" pitchFamily="34" charset="0"/>
              </a:rPr>
              <a:t> perceptron </a:t>
            </a:r>
            <a:r>
              <a:rPr lang="ro-MD" b="0" i="0" dirty="0">
                <a:solidFill>
                  <a:srgbClr val="131413"/>
                </a:solidFill>
                <a:effectLst/>
                <a:latin typeface="Arial" panose="020B0604020202020204" pitchFamily="34" charset="0"/>
              </a:rPr>
              <a:t>a fost creat în</a:t>
            </a:r>
            <a:r>
              <a:rPr lang="en-US" b="0" i="0" dirty="0">
                <a:solidFill>
                  <a:srgbClr val="131413"/>
                </a:solidFill>
                <a:effectLst/>
                <a:latin typeface="Arial" panose="020B0604020202020204" pitchFamily="34" charset="0"/>
              </a:rPr>
              <a:t> 1943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6A2405-1011-53AC-6AF2-9E0554860083}"/>
              </a:ext>
            </a:extLst>
          </p:cNvPr>
          <p:cNvSpPr txBox="1"/>
          <p:nvPr/>
        </p:nvSpPr>
        <p:spPr>
          <a:xfrm>
            <a:off x="1553592" y="6498454"/>
            <a:ext cx="7741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https://mriquestions.com/what-is-a-neural-network.html</a:t>
            </a:r>
          </a:p>
        </p:txBody>
      </p:sp>
    </p:spTree>
    <p:extLst>
      <p:ext uri="{BB962C8B-B14F-4D97-AF65-F5344CB8AC3E}">
        <p14:creationId xmlns:p14="http://schemas.microsoft.com/office/powerpoint/2010/main" val="3990674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3367-D29E-3AAE-108C-D20E0FC16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Procesele în neuron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905D7A-B265-2C64-416D-7F8BF2BE6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981" y="5571275"/>
            <a:ext cx="6566471" cy="66527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73C77B-6D37-C3CD-B2D5-C18A1CCE0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18" y="2104175"/>
            <a:ext cx="7667625" cy="3467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330B78-6746-EB56-C5C8-C1C2E64C6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443" y="2136941"/>
            <a:ext cx="3663324" cy="1946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40CCC5-7B35-EE5E-B416-3CE8CE4F5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6790" y="4235247"/>
            <a:ext cx="3503978" cy="19466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E9C0BA-9BB3-C8E1-C785-4C80638B0F9D}"/>
              </a:ext>
            </a:extLst>
          </p:cNvPr>
          <p:cNvSpPr txBox="1"/>
          <p:nvPr/>
        </p:nvSpPr>
        <p:spPr>
          <a:xfrm>
            <a:off x="1589103" y="6471821"/>
            <a:ext cx="941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https://www.simplilearn.com/tutorials/deep-learning-tutorial/neural-network</a:t>
            </a:r>
          </a:p>
        </p:txBody>
      </p:sp>
    </p:spTree>
    <p:extLst>
      <p:ext uri="{BB962C8B-B14F-4D97-AF65-F5344CB8AC3E}">
        <p14:creationId xmlns:p14="http://schemas.microsoft.com/office/powerpoint/2010/main" val="113059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F4379-9EF2-F2AE-95A7-EA9D0872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Activation function examples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943BF-6875-2CF2-D467-CB262282E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9342C-3C6A-A9D1-EDF1-7C7A61F4C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096" y="2108201"/>
            <a:ext cx="7959500" cy="4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F4379-9EF2-F2AE-95A7-EA9D0872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Activation function examples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943BF-6875-2CF2-D467-CB262282E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FBBE5-DA09-F3C9-C934-72587F0C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614" y="2041865"/>
            <a:ext cx="7606387" cy="422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4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F4379-9EF2-F2AE-95A7-EA9D0872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Activation function examples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943BF-6875-2CF2-D467-CB262282E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09E50-D7F7-B019-0353-FBCB0FB84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738"/>
          <a:stretch/>
        </p:blipFill>
        <p:spPr>
          <a:xfrm>
            <a:off x="1595613" y="1935332"/>
            <a:ext cx="8817894" cy="44353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2EC5B4-162F-24B9-3D31-A51EDEABF505}"/>
              </a:ext>
            </a:extLst>
          </p:cNvPr>
          <p:cNvSpPr txBox="1"/>
          <p:nvPr/>
        </p:nvSpPr>
        <p:spPr>
          <a:xfrm>
            <a:off x="1393794" y="6498452"/>
            <a:ext cx="8345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https://sebastianraschka.com/faq/docs/activation-functions.html</a:t>
            </a:r>
          </a:p>
        </p:txBody>
      </p:sp>
    </p:spTree>
    <p:extLst>
      <p:ext uri="{BB962C8B-B14F-4D97-AF65-F5344CB8AC3E}">
        <p14:creationId xmlns:p14="http://schemas.microsoft.com/office/powerpoint/2010/main" val="88026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F4379-9EF2-F2AE-95A7-EA9D0872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Activation function examples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943BF-6875-2CF2-D467-CB262282E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54871C-7F7E-AF27-4C0B-6463DF5D7C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738"/>
          <a:stretch/>
        </p:blipFill>
        <p:spPr>
          <a:xfrm>
            <a:off x="1595613" y="1935332"/>
            <a:ext cx="8817894" cy="4435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809E50-D7F7-B019-0353-FBCB0FB84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392"/>
          <a:stretch/>
        </p:blipFill>
        <p:spPr>
          <a:xfrm>
            <a:off x="1595613" y="2535527"/>
            <a:ext cx="8817894" cy="420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728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{EA886615-9DE0-4982-BE95-F12AB40B8A03}tf11437505_win32</Template>
  <TotalTime>28943</TotalTime>
  <Words>555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 Pro Cond Light</vt:lpstr>
      <vt:lpstr>Speak Pro</vt:lpstr>
      <vt:lpstr>RetrospectVTI</vt:lpstr>
      <vt:lpstr>Învățarea automată: Rețele neuronale</vt:lpstr>
      <vt:lpstr>PowerPoint Presentation</vt:lpstr>
      <vt:lpstr>Metode clasice de învățare automată</vt:lpstr>
      <vt:lpstr>Rețea neuronală - neuron</vt:lpstr>
      <vt:lpstr>Procesele în neuron</vt:lpstr>
      <vt:lpstr>Activation function examples</vt:lpstr>
      <vt:lpstr>Activation function examples</vt:lpstr>
      <vt:lpstr>Activation function examples</vt:lpstr>
      <vt:lpstr>Activation function examples</vt:lpstr>
      <vt:lpstr>Structura minimă</vt:lpstr>
      <vt:lpstr>Backpropagation</vt:lpstr>
      <vt:lpstr>Bias</vt:lpstr>
      <vt:lpstr>PowerPoint Presentation</vt:lpstr>
      <vt:lpstr>Loss function</vt:lpstr>
      <vt:lpstr>Backpropagation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Învățarea automată în procesarea limbajului natural</dc:title>
  <dc:creator>Bobicev Victoria</dc:creator>
  <cp:lastModifiedBy>Bobicev Victoria</cp:lastModifiedBy>
  <cp:revision>29</cp:revision>
  <dcterms:created xsi:type="dcterms:W3CDTF">2023-10-27T20:45:55Z</dcterms:created>
  <dcterms:modified xsi:type="dcterms:W3CDTF">2024-09-11T14:50:06Z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