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9" r:id="rId42"/>
    <p:sldId id="300" r:id="rId43"/>
    <p:sldId id="301" r:id="rId44"/>
    <p:sldId id="302" r:id="rId45"/>
    <p:sldId id="297" r:id="rId46"/>
    <p:sldId id="303" r:id="rId47"/>
    <p:sldId id="298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6" d="100"/>
          <a:sy n="76" d="100"/>
        </p:scale>
        <p:origin x="96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C0A505-2165-FCFA-8934-9AF89A6CF6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6701A51-07C9-073E-80C6-D84F197E46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70BB687-AD55-4F22-0CAB-C7CDF7010D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D5EDC9A-635B-F48A-4CEE-6E4D70098F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C00FCA8-48E3-C1DF-B1A5-D7755C0851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56AA38-0AC7-459D-8D2B-42B3B46EE4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B571DA3-C40F-2CD2-7E03-BEBA760B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4B95641-655A-8D44-06AA-4C74E0E39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5D2CBDB-DA03-4827-05D0-F6D6B167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8B82E28-E6A3-054E-B6AF-77D8FDA3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7CB1C8F-58FC-9B35-153E-D6989896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E3049-15B2-453C-A9BB-C27384FB0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2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3DB01815-8648-1182-DC39-2CD62C599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3A787B4-4332-5A03-1CA2-6373DDBD0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2C963FE-0E82-18E2-F83E-0E6EAC01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72498B-2BFD-80BE-C164-E4F117C3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36A2273-F35E-D275-4C6F-8E408C0C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03CC0-0A3B-4448-8EC7-AF44371CC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98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F1BC63-A6C1-65FC-6F96-2FD3E2F5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529323-C154-0155-910D-9568A62D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F4FB79D-98F8-BB4D-E597-37351236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0948B64-76D6-C3AB-2FA6-4CD2D208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D85EDA2-569D-010D-BF49-DC12E85B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69E2A-A038-41F4-AA55-F2D6E0F6A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30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B2E007-040E-AC51-3F41-36CB841D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95AC0C4-AC57-A194-55C0-155CF3FD8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772271E-E25D-3AE1-DB2F-73488B69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7CE05ED-D229-DB1D-CCB3-5052184F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8CFEF56-6EDA-51DD-A7F4-946DBE46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92050-88AF-42BD-B69E-01171C2DE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42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B39135F-29EC-6F4C-A6B6-DB2C47C3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5C1F4FA-E3CB-3168-49FC-83A617274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75CFDCC-F195-074C-F2D9-77A4BF2FB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64F7378-F777-5647-EDA2-70AB294D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6CEDE31-37CD-2907-77D8-4B3362FE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96341F7-3348-B79B-037B-0ACD07BF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D6D76-240F-48B6-AEDD-55A0FB26F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1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2A6E2C4-C1B6-3050-91DC-5B77F34F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0C3C27C-EAA8-326B-AD6D-4136E77CC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74F32F1-208B-4D54-10F5-77408726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900935D1-5463-C63E-1994-532055527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39BCA88-B8BB-519B-A977-38A1783CB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F07A1B0-CCDF-65BF-3E78-21B39D93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512E87F-1E4D-198D-8EDE-BA93370B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A28C81C9-4E3D-A580-2DF6-AB74C72E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864F0-8C10-445B-BBBC-3D30A6079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61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C71A939-CE9F-4244-AFFE-B6C42788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39D7C15-C31B-1387-6F76-D947951F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2E998625-7409-7E87-1D38-A9E8BE52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93E4C251-7D4A-9397-B6C0-7EB8E01A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21BB2-7AEE-4069-9366-208808C0A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6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C627DDCE-97BB-44AC-BC3A-96E5592D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376F8A03-0402-D249-A1CD-6D865DC1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2CC6104-E234-B747-7B4A-9D964E80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F7566-B0B4-43B7-B2EB-B9E9542A3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26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DE36BCF-AEB2-FF4E-E6D4-0FC8876F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1721ADE-23CA-7616-4EDF-9D998036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E536ACF-B9AB-2D5D-0CE3-32321AD06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D4E2136-97BC-2F32-C8F3-131F7328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AAD4409-B3F3-D7D8-A0FD-890454B5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5C85DD-61FD-4F27-A5AC-52856569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6972A-54B9-425D-A5A7-696D3F0B4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44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B6888D-E213-C253-6685-F564D57A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345A9E5A-CF75-6700-365A-7C6270380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C7664EA-348A-CD55-DA6A-28D0FA5AB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1898946-206F-22AC-E117-2B5DD5C8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C66238B-F714-DE59-F4A4-6807059D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FC1E7F-A136-1054-BE27-3E624B23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5FACC-A64E-4990-866F-24609D89C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84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5BCA5-645C-81AA-8D22-0EE5E760A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D19C75-9F43-027D-7797-3E17EC99D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859D67-FB51-400F-331C-9E67055658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D808F6-A7CF-173D-BA80-E830A9589A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94B75C-62E9-F27F-3692-26D7748760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CEEAE8-6AD0-4108-8A54-C80BA8E349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9362AB-1EA5-4CA6-1168-0770469C25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533400"/>
            <a:ext cx="7467600" cy="1016000"/>
          </a:xfrm>
        </p:spPr>
        <p:txBody>
          <a:bodyPr/>
          <a:lstStyle/>
          <a:p>
            <a:r>
              <a:rPr lang="en-US" sz="2400" b="1" kern="1800" dirty="0" err="1"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Bionanometrologia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F55904F-079C-96E5-F91D-7B752D7618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38600" y="44196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F4F399-E254-3F8F-0094-0EDACBB8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8BBE9DA-72CA-40D5-CD83-591474E5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1600200"/>
            <a:ext cx="9105900" cy="4525962"/>
          </a:xfrm>
        </p:spPr>
        <p:txBody>
          <a:bodyPr/>
          <a:lstStyle/>
          <a:p>
            <a:r>
              <a:rPr lang="ro-RO" sz="2400" dirty="0"/>
              <a:t>C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recent</a:t>
            </a:r>
            <a:r>
              <a:rPr lang="ro-RO" sz="2400" dirty="0"/>
              <a:t>e</a:t>
            </a:r>
            <a:r>
              <a:rPr lang="en-US" sz="2400" dirty="0"/>
              <a:t> sunt IEC 60645–3:2020, IEC 60601-2-1:2020 </a:t>
            </a:r>
            <a:r>
              <a:rPr lang="en-US" sz="2400" dirty="0" err="1"/>
              <a:t>și</a:t>
            </a:r>
            <a:r>
              <a:rPr lang="en-US" sz="2400" dirty="0"/>
              <a:t>, </a:t>
            </a:r>
            <a:r>
              <a:rPr lang="en-US" sz="2400" dirty="0" err="1"/>
              <a:t>respectiv</a:t>
            </a:r>
            <a:r>
              <a:rPr lang="en-US" sz="2400" dirty="0"/>
              <a:t>, IEC/IEEE 62209–1528:2020,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i="1" dirty="0" err="1"/>
              <a:t>echipamente</a:t>
            </a:r>
            <a:r>
              <a:rPr lang="en-US" sz="2400" i="1" dirty="0"/>
              <a:t> </a:t>
            </a:r>
            <a:r>
              <a:rPr lang="en-US" sz="2400" i="1" dirty="0" err="1"/>
              <a:t>audiometrice</a:t>
            </a:r>
            <a:r>
              <a:rPr lang="en-US" sz="2400" i="1" dirty="0"/>
              <a:t>, </a:t>
            </a:r>
            <a:r>
              <a:rPr lang="en-US" sz="2400" i="1" dirty="0" err="1"/>
              <a:t>acceleratoare</a:t>
            </a:r>
            <a:r>
              <a:rPr lang="en-US" sz="2400" i="1" dirty="0"/>
              <a:t> de </a:t>
            </a:r>
            <a:r>
              <a:rPr lang="en-US" sz="2400" i="1" dirty="0" err="1"/>
              <a:t>electroni</a:t>
            </a:r>
            <a:r>
              <a:rPr lang="en-US" sz="2400" i="1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i="1" dirty="0"/>
              <a:t>rata de </a:t>
            </a:r>
            <a:r>
              <a:rPr lang="en-US" sz="2400" i="1" dirty="0" err="1"/>
              <a:t>absorbție</a:t>
            </a:r>
            <a:r>
              <a:rPr lang="en-US" sz="2400" i="1" dirty="0"/>
              <a:t> a </a:t>
            </a:r>
            <a:r>
              <a:rPr lang="en-US" sz="2400" i="1" dirty="0" err="1"/>
              <a:t>expunerii</a:t>
            </a:r>
            <a:r>
              <a:rPr lang="en-US" sz="2400" i="1" dirty="0"/>
              <a:t> </a:t>
            </a:r>
            <a:r>
              <a:rPr lang="en-US" sz="2400" i="1" dirty="0" err="1"/>
              <a:t>umane</a:t>
            </a:r>
            <a:r>
              <a:rPr lang="en-US" sz="2400" i="1" dirty="0"/>
              <a:t> la </a:t>
            </a:r>
            <a:r>
              <a:rPr lang="en-US" sz="2400" i="1" dirty="0" err="1"/>
              <a:t>câmpuri</a:t>
            </a:r>
            <a:r>
              <a:rPr lang="en-US" sz="2400" i="1" dirty="0"/>
              <a:t> de </a:t>
            </a:r>
            <a:r>
              <a:rPr lang="en-US" sz="2400" i="1" dirty="0" err="1"/>
              <a:t>radiofrecvență</a:t>
            </a:r>
            <a:r>
              <a:rPr lang="en-US" sz="2400" i="1" dirty="0"/>
              <a:t> </a:t>
            </a:r>
            <a:r>
              <a:rPr lang="en-US" sz="2400" dirty="0"/>
              <a:t>de la </a:t>
            </a:r>
            <a:r>
              <a:rPr lang="en-US" sz="2400" dirty="0" err="1"/>
              <a:t>dispozitivele</a:t>
            </a:r>
            <a:r>
              <a:rPr lang="en-US" sz="2400" dirty="0"/>
              <a:t> de </a:t>
            </a:r>
            <a:r>
              <a:rPr lang="en-US" sz="2400" dirty="0" err="1"/>
              <a:t>comunicare</a:t>
            </a:r>
            <a:r>
              <a:rPr lang="en-US" sz="2400" dirty="0"/>
              <a:t> </a:t>
            </a:r>
            <a:r>
              <a:rPr lang="en-US" sz="2400" dirty="0" err="1"/>
              <a:t>fără</a:t>
            </a:r>
            <a:r>
              <a:rPr lang="en-US" sz="2400" dirty="0"/>
              <a:t> fir de </a:t>
            </a:r>
            <a:r>
              <a:rPr lang="en-US" sz="2400" dirty="0" err="1"/>
              <a:t>mână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purtate</a:t>
            </a:r>
            <a:r>
              <a:rPr lang="en-US" sz="2400" dirty="0"/>
              <a:t> pe corp. </a:t>
            </a:r>
            <a:endParaRPr lang="ro-RO" sz="2400" dirty="0"/>
          </a:p>
          <a:p>
            <a:r>
              <a:rPr lang="en-US" sz="2400" dirty="0" err="1"/>
              <a:t>Incertitudinea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ro-RO" sz="2400" dirty="0"/>
              <a:t>este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IEC 61786–2:2014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măsurătorile</a:t>
            </a:r>
            <a:r>
              <a:rPr lang="en-US" sz="2400" i="1" dirty="0"/>
              <a:t> </a:t>
            </a:r>
            <a:r>
              <a:rPr lang="en-US" sz="2400" i="1" dirty="0" err="1"/>
              <a:t>expunerii</a:t>
            </a:r>
            <a:r>
              <a:rPr lang="en-US" sz="2400" i="1" dirty="0"/>
              <a:t> la </a:t>
            </a:r>
            <a:r>
              <a:rPr lang="en-US" sz="2400" i="1" dirty="0" err="1"/>
              <a:t>câmpuri</a:t>
            </a:r>
            <a:r>
              <a:rPr lang="en-US" sz="2400" i="1" dirty="0"/>
              <a:t> </a:t>
            </a:r>
            <a:r>
              <a:rPr lang="en-US" sz="2400" i="1" dirty="0" err="1"/>
              <a:t>magnetice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electrice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IEC/IEEE 62209–3:2019 </a:t>
            </a:r>
            <a:r>
              <a:rPr lang="en-US" sz="2400" dirty="0" err="1"/>
              <a:t>și</a:t>
            </a:r>
            <a:r>
              <a:rPr lang="en-US" sz="2400" dirty="0"/>
              <a:t> IEC/IEEE 62209–1528:2020</a:t>
            </a:r>
            <a:r>
              <a:rPr lang="ro-RO" sz="2400" dirty="0"/>
              <a:t> -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expunerea</a:t>
            </a:r>
            <a:r>
              <a:rPr lang="en-US" sz="2400" i="1" dirty="0"/>
              <a:t> </a:t>
            </a:r>
            <a:r>
              <a:rPr lang="en-US" sz="2400" i="1" dirty="0" err="1"/>
              <a:t>umană</a:t>
            </a:r>
            <a:r>
              <a:rPr lang="en-US" sz="2400" i="1" dirty="0"/>
              <a:t> la </a:t>
            </a:r>
            <a:r>
              <a:rPr lang="en-US" sz="2400" i="1" dirty="0" err="1"/>
              <a:t>câmpuri</a:t>
            </a:r>
            <a:r>
              <a:rPr lang="en-US" sz="2400" i="1" dirty="0"/>
              <a:t> de </a:t>
            </a:r>
            <a:r>
              <a:rPr lang="en-US" sz="2400" i="1" dirty="0" err="1"/>
              <a:t>radiofrecvență</a:t>
            </a:r>
            <a:r>
              <a:rPr lang="en-US" sz="2400" dirty="0"/>
              <a:t>.</a:t>
            </a:r>
          </a:p>
          <a:p>
            <a:r>
              <a:rPr lang="en-US" sz="2400" dirty="0"/>
              <a:t>ISO, care are o </a:t>
            </a:r>
            <a:r>
              <a:rPr lang="en-US" sz="2400" dirty="0" err="1"/>
              <a:t>gamă</a:t>
            </a:r>
            <a:r>
              <a:rPr lang="en-US" sz="2400" dirty="0"/>
              <a:t> </a:t>
            </a:r>
            <a:r>
              <a:rPr lang="en-US" sz="2400" dirty="0" err="1"/>
              <a:t>largă</a:t>
            </a:r>
            <a:r>
              <a:rPr lang="en-US" sz="2400" dirty="0"/>
              <a:t> de TC care </a:t>
            </a:r>
            <a:r>
              <a:rPr lang="en-US" sz="2400" dirty="0" err="1"/>
              <a:t>vizează</a:t>
            </a:r>
            <a:r>
              <a:rPr lang="en-US" sz="2400" dirty="0"/>
              <a:t> </a:t>
            </a:r>
            <a:r>
              <a:rPr lang="en-US" sz="2400" dirty="0" err="1"/>
              <a:t>biomăsurarea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problemele</a:t>
            </a:r>
            <a:r>
              <a:rPr lang="en-US" sz="2400" dirty="0"/>
              <a:t> de </a:t>
            </a:r>
            <a:r>
              <a:rPr lang="en-US" sz="2400" dirty="0" err="1"/>
              <a:t>îngrijire</a:t>
            </a:r>
            <a:r>
              <a:rPr lang="en-US" sz="2400" dirty="0"/>
              <a:t> a </a:t>
            </a:r>
            <a:r>
              <a:rPr lang="en-US" sz="2400" dirty="0" err="1"/>
              <a:t>sănătății</a:t>
            </a:r>
            <a:r>
              <a:rPr lang="en-US" sz="2400" dirty="0"/>
              <a:t>, </a:t>
            </a:r>
            <a:r>
              <a:rPr lang="en-US" sz="2400" dirty="0" err="1"/>
              <a:t>contribuie</a:t>
            </a:r>
            <a:r>
              <a:rPr lang="en-US" sz="2400" dirty="0"/>
              <a:t> la </a:t>
            </a:r>
            <a:r>
              <a:rPr lang="en-US" sz="2400" dirty="0" err="1"/>
              <a:t>calitatea</a:t>
            </a:r>
            <a:r>
              <a:rPr lang="en-US" sz="2400" dirty="0"/>
              <a:t> </a:t>
            </a:r>
            <a:r>
              <a:rPr lang="en-US" sz="2400" dirty="0" err="1"/>
              <a:t>tehnologiei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en-US" sz="2400" dirty="0"/>
              <a:t>, </a:t>
            </a:r>
            <a:r>
              <a:rPr lang="en-US" sz="2400" dirty="0" err="1"/>
              <a:t>oferind</a:t>
            </a:r>
            <a:r>
              <a:rPr lang="en-US" sz="2400" dirty="0"/>
              <a:t>, </a:t>
            </a:r>
            <a:r>
              <a:rPr lang="ro-RO" sz="2400" dirty="0"/>
              <a:t>e.g. </a:t>
            </a:r>
            <a:r>
              <a:rPr lang="en-US" sz="2400" dirty="0" err="1"/>
              <a:t>cerințe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gestionarea</a:t>
            </a:r>
            <a:r>
              <a:rPr lang="en-US" sz="2400" dirty="0"/>
              <a:t> </a:t>
            </a:r>
            <a:r>
              <a:rPr lang="en-US" sz="2400" dirty="0" err="1"/>
              <a:t>eficientă</a:t>
            </a:r>
            <a:r>
              <a:rPr lang="en-US" sz="2400" dirty="0"/>
              <a:t> a </a:t>
            </a:r>
            <a:r>
              <a:rPr lang="en-US" sz="2400" dirty="0" err="1"/>
              <a:t>riscurilor</a:t>
            </a:r>
            <a:r>
              <a:rPr lang="en-US" sz="2400" dirty="0"/>
              <a:t> </a:t>
            </a:r>
            <a:r>
              <a:rPr lang="en-US" sz="2400" dirty="0" err="1"/>
              <a:t>asociate</a:t>
            </a:r>
            <a:r>
              <a:rPr lang="en-US" sz="2400" dirty="0"/>
              <a:t> cu </a:t>
            </a:r>
            <a:r>
              <a:rPr lang="en-US" sz="2400" dirty="0" err="1"/>
              <a:t>utilizarea</a:t>
            </a:r>
            <a:r>
              <a:rPr lang="ro-RO" sz="2400" dirty="0"/>
              <a:t> DM</a:t>
            </a:r>
            <a:r>
              <a:rPr lang="en-US" sz="2400" dirty="0"/>
              <a:t> (ISO 14971:2019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8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9AD7E08-E658-5894-A6B1-8DE152C9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A4BF403-7297-7142-9578-054DBC5E0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1600200"/>
            <a:ext cx="9105900" cy="4525962"/>
          </a:xfrm>
        </p:spPr>
        <p:txBody>
          <a:bodyPr/>
          <a:lstStyle/>
          <a:p>
            <a:r>
              <a:rPr lang="ro-RO" sz="2400" dirty="0"/>
              <a:t>A</a:t>
            </a:r>
            <a:r>
              <a:rPr lang="en-US" sz="2400" dirty="0" err="1"/>
              <a:t>tributele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</a:t>
            </a:r>
            <a:r>
              <a:rPr lang="ro-RO" sz="2400" dirty="0"/>
              <a:t>reflectate </a:t>
            </a:r>
            <a:r>
              <a:rPr lang="en-US" sz="2400" dirty="0" err="1"/>
              <a:t>în</a:t>
            </a:r>
            <a:r>
              <a:rPr lang="en-US" sz="2400" dirty="0"/>
              <a:t> ISO, </a:t>
            </a:r>
            <a:r>
              <a:rPr lang="en-US" sz="2400" dirty="0" err="1"/>
              <a:t>în</a:t>
            </a:r>
            <a:r>
              <a:rPr lang="en-US" sz="2400" dirty="0"/>
              <a:t> special </a:t>
            </a:r>
            <a:r>
              <a:rPr lang="en-US" sz="2400" dirty="0" err="1"/>
              <a:t>pentru</a:t>
            </a:r>
            <a:r>
              <a:rPr lang="en-US" sz="2400" dirty="0"/>
              <a:t> IVD-</a:t>
            </a:r>
            <a:r>
              <a:rPr lang="en-US" sz="2400" dirty="0" err="1"/>
              <a:t>uri</a:t>
            </a:r>
            <a:r>
              <a:rPr lang="en-US" sz="2400" dirty="0"/>
              <a:t>, </a:t>
            </a:r>
            <a:r>
              <a:rPr lang="en-US" sz="2400" dirty="0" err="1"/>
              <a:t>trasabilitatea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abordată</a:t>
            </a:r>
            <a:r>
              <a:rPr lang="en-US" sz="2400" dirty="0"/>
              <a:t> de ISO </a:t>
            </a:r>
            <a:r>
              <a:rPr lang="en-US" sz="2400" dirty="0" err="1"/>
              <a:t>încă</a:t>
            </a:r>
            <a:r>
              <a:rPr lang="en-US" sz="2400" dirty="0"/>
              <a:t> de la </a:t>
            </a:r>
            <a:r>
              <a:rPr lang="en-US" sz="2400" dirty="0" err="1"/>
              <a:t>publicarea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2003, a ISO 17511:20</a:t>
            </a:r>
            <a:r>
              <a:rPr lang="ro-RO" sz="2400" dirty="0"/>
              <a:t>20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ISO 18153:2003, </a:t>
            </a:r>
            <a:r>
              <a:rPr lang="en-US" sz="2400" dirty="0" err="1"/>
              <a:t>specificând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de </a:t>
            </a:r>
            <a:r>
              <a:rPr lang="en-US" sz="2400" dirty="0" err="1"/>
              <a:t>asigurare</a:t>
            </a:r>
            <a:r>
              <a:rPr lang="en-US" sz="2400" dirty="0"/>
              <a:t> a </a:t>
            </a:r>
            <a:r>
              <a:rPr lang="en-US" sz="2400" dirty="0" err="1"/>
              <a:t>trasabilității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a </a:t>
            </a:r>
            <a:r>
              <a:rPr lang="en-US" sz="2400" dirty="0" err="1"/>
              <a:t>valorilor</a:t>
            </a:r>
            <a:r>
              <a:rPr lang="en-US" sz="2400" dirty="0"/>
              <a:t> </a:t>
            </a:r>
            <a:r>
              <a:rPr lang="en-US" sz="2400" dirty="0" err="1"/>
              <a:t>atribuite</a:t>
            </a:r>
            <a:r>
              <a:rPr lang="en-US" sz="2400" dirty="0"/>
              <a:t> </a:t>
            </a:r>
            <a:r>
              <a:rPr lang="en-US" sz="2400" dirty="0" err="1"/>
              <a:t>calibratorilor</a:t>
            </a:r>
            <a:r>
              <a:rPr lang="en-US" sz="2400" dirty="0"/>
              <a:t>.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materiale</a:t>
            </a:r>
            <a:r>
              <a:rPr lang="en-US" sz="2400" dirty="0"/>
              <a:t> de control. </a:t>
            </a:r>
            <a:endParaRPr lang="ro-RO" sz="2400" dirty="0"/>
          </a:p>
          <a:p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aplicare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biotehnologie</a:t>
            </a:r>
            <a:r>
              <a:rPr lang="en-US" sz="2400" dirty="0"/>
              <a:t>, ISO 20395:2019 </a:t>
            </a:r>
            <a:r>
              <a:rPr lang="en-US" sz="2400" dirty="0" err="1"/>
              <a:t>oferă</a:t>
            </a:r>
            <a:r>
              <a:rPr lang="en-US" sz="2400" dirty="0"/>
              <a:t> </a:t>
            </a:r>
            <a:r>
              <a:rPr lang="en-US" sz="2400" dirty="0" err="1"/>
              <a:t>cerințe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evaluarea</a:t>
            </a:r>
            <a:r>
              <a:rPr lang="en-US" sz="2400" dirty="0"/>
              <a:t> </a:t>
            </a:r>
            <a:r>
              <a:rPr lang="en-US" sz="2400" dirty="0" err="1"/>
              <a:t>performanței</a:t>
            </a:r>
            <a:r>
              <a:rPr lang="en-US" sz="2400" dirty="0"/>
              <a:t> </a:t>
            </a:r>
            <a:r>
              <a:rPr lang="en-US" sz="2400" dirty="0" err="1"/>
              <a:t>metodelor</a:t>
            </a:r>
            <a:r>
              <a:rPr lang="en-US" sz="2400" dirty="0"/>
              <a:t> </a:t>
            </a:r>
            <a:r>
              <a:rPr lang="en-US" sz="2400" dirty="0" err="1"/>
              <a:t>utilizate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cuantificarea</a:t>
            </a:r>
            <a:r>
              <a:rPr lang="en-US" sz="2400" dirty="0"/>
              <a:t> </a:t>
            </a:r>
            <a:r>
              <a:rPr lang="en-US" sz="2400" dirty="0" err="1"/>
              <a:t>secvențelor</a:t>
            </a:r>
            <a:r>
              <a:rPr lang="en-US" sz="2400" dirty="0"/>
              <a:t> </a:t>
            </a:r>
            <a:r>
              <a:rPr lang="en-US" sz="2400" dirty="0" err="1"/>
              <a:t>specifice</a:t>
            </a:r>
            <a:r>
              <a:rPr lang="en-US" sz="2400" dirty="0"/>
              <a:t> de acid nucleic. </a:t>
            </a:r>
            <a:endParaRPr lang="ro-RO" sz="2400" dirty="0"/>
          </a:p>
          <a:p>
            <a:r>
              <a:rPr lang="ro-RO" sz="2400" dirty="0"/>
              <a:t>În 2020 DM</a:t>
            </a:r>
            <a:r>
              <a:rPr lang="en-US" sz="2400" dirty="0"/>
              <a:t> IVD au </a:t>
            </a:r>
            <a:r>
              <a:rPr lang="en-US" sz="2400" dirty="0" err="1"/>
              <a:t>primit</a:t>
            </a:r>
            <a:r>
              <a:rPr lang="en-US" sz="2400" dirty="0"/>
              <a:t> alt standard </a:t>
            </a:r>
            <a:r>
              <a:rPr lang="en-US" sz="2400" dirty="0" err="1"/>
              <a:t>tehnic</a:t>
            </a:r>
            <a:r>
              <a:rPr lang="en-US" sz="2400" dirty="0"/>
              <a:t>, ISO 21151:2020, care </a:t>
            </a:r>
            <a:r>
              <a:rPr lang="en-US" sz="2400" dirty="0" err="1"/>
              <a:t>tratează</a:t>
            </a:r>
            <a:r>
              <a:rPr lang="en-US" sz="2400" dirty="0"/>
              <a:t> un aspect particular al </a:t>
            </a:r>
            <a:r>
              <a:rPr lang="en-US" sz="2400" dirty="0" err="1"/>
              <a:t>trasabilității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a </a:t>
            </a:r>
            <a:r>
              <a:rPr lang="en-US" sz="2400" dirty="0" err="1"/>
              <a:t>valorilor</a:t>
            </a:r>
            <a:r>
              <a:rPr lang="en-US" sz="2400" dirty="0"/>
              <a:t> </a:t>
            </a:r>
            <a:r>
              <a:rPr lang="en-US" sz="2400" dirty="0" err="1"/>
              <a:t>atribuite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măsurate</a:t>
            </a:r>
            <a:r>
              <a:rPr lang="en-US" sz="2400" dirty="0"/>
              <a:t> </a:t>
            </a:r>
            <a:r>
              <a:rPr lang="en-US" sz="2400" dirty="0" err="1"/>
              <a:t>descrise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ISO 17511:2020. </a:t>
            </a:r>
          </a:p>
        </p:txBody>
      </p:sp>
    </p:spTree>
    <p:extLst>
      <p:ext uri="{BB962C8B-B14F-4D97-AF65-F5344CB8AC3E}">
        <p14:creationId xmlns:p14="http://schemas.microsoft.com/office/powerpoint/2010/main" val="15368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C3B0E6-01EA-0C1E-6DEF-4DA583F5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A19BA6E-9DDD-CD4F-14D0-BD9F942F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r>
              <a:rPr lang="en-US" sz="2400" dirty="0"/>
              <a:t>Standardele ISO </a:t>
            </a:r>
            <a:r>
              <a:rPr lang="en-US" sz="2400" dirty="0" err="1"/>
              <a:t>privind</a:t>
            </a:r>
            <a:r>
              <a:rPr lang="en-US" sz="2400" dirty="0"/>
              <a:t> </a:t>
            </a:r>
            <a:r>
              <a:rPr lang="en-US" sz="2400" dirty="0" err="1"/>
              <a:t>calibrarea</a:t>
            </a:r>
            <a:r>
              <a:rPr lang="en-US" sz="2400" dirty="0"/>
              <a:t> sunt </a:t>
            </a:r>
            <a:r>
              <a:rPr lang="en-US" sz="2400" dirty="0" err="1"/>
              <a:t>limitate</a:t>
            </a:r>
            <a:r>
              <a:rPr lang="en-US" sz="2400" dirty="0"/>
              <a:t> la DM </a:t>
            </a:r>
            <a:r>
              <a:rPr lang="en-US" sz="2400" dirty="0" err="1"/>
              <a:t>asociate</a:t>
            </a:r>
            <a:r>
              <a:rPr lang="en-US" sz="2400" dirty="0"/>
              <a:t> cu IVD (ISO 17511:2020), </a:t>
            </a:r>
            <a:r>
              <a:rPr lang="en-US" sz="2400" dirty="0" err="1"/>
              <a:t>medicina</a:t>
            </a:r>
            <a:r>
              <a:rPr lang="en-US" sz="2400" dirty="0"/>
              <a:t> de </a:t>
            </a:r>
            <a:r>
              <a:rPr lang="en-US" sz="2400" dirty="0" err="1"/>
              <a:t>laborator</a:t>
            </a:r>
            <a:r>
              <a:rPr lang="en-US" sz="2400" dirty="0"/>
              <a:t> (ISO 15195:2018), </a:t>
            </a:r>
            <a:r>
              <a:rPr lang="en-US" sz="2400" dirty="0" err="1"/>
              <a:t>biotehnologie</a:t>
            </a:r>
            <a:r>
              <a:rPr lang="en-US" sz="2400" dirty="0"/>
              <a:t> (ISO 20395:2019), </a:t>
            </a:r>
            <a:r>
              <a:rPr lang="en-US" sz="2400" dirty="0" err="1"/>
              <a:t>protecția</a:t>
            </a:r>
            <a:r>
              <a:rPr lang="en-US" sz="2400" dirty="0"/>
              <a:t> </a:t>
            </a:r>
            <a:r>
              <a:rPr lang="en-US" sz="2400" dirty="0" err="1"/>
              <a:t>împotriva</a:t>
            </a:r>
            <a:r>
              <a:rPr lang="en-US" sz="2400" dirty="0"/>
              <a:t> </a:t>
            </a:r>
            <a:r>
              <a:rPr lang="en-US" sz="2400" dirty="0" err="1"/>
              <a:t>radiațiilor</a:t>
            </a:r>
            <a:r>
              <a:rPr lang="en-US" sz="2400" dirty="0"/>
              <a:t> </a:t>
            </a:r>
            <a:r>
              <a:rPr lang="en-US" sz="2400" dirty="0" err="1"/>
              <a:t>ionizante</a:t>
            </a:r>
            <a:r>
              <a:rPr lang="en-US" sz="2400" dirty="0"/>
              <a:t> (ISO 14152:2001, ISO 21439:2009, ISO/ASTM 51261:2013, ISO 7503–1:2016, ISO 13304–2:2020, ISO/ASTM 51631:2020, ISO/ASTM 52628:2020)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calibrarea</a:t>
            </a:r>
            <a:r>
              <a:rPr lang="en-US" sz="2400" dirty="0"/>
              <a:t> </a:t>
            </a:r>
            <a:r>
              <a:rPr lang="en-US" sz="2400" dirty="0" err="1"/>
              <a:t>echipamentelor</a:t>
            </a:r>
            <a:r>
              <a:rPr lang="en-US" sz="2400" dirty="0"/>
              <a:t> </a:t>
            </a:r>
            <a:r>
              <a:rPr lang="en-US" sz="2400" dirty="0" err="1"/>
              <a:t>audiometrice</a:t>
            </a:r>
            <a:r>
              <a:rPr lang="en-US" sz="2400" dirty="0"/>
              <a:t> (ISO 389–2:1994),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revizuit</a:t>
            </a:r>
            <a:r>
              <a:rPr lang="ro-RO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2020.</a:t>
            </a:r>
            <a:endParaRPr lang="ro-RO" sz="2400" dirty="0"/>
          </a:p>
          <a:p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</a:t>
            </a:r>
            <a:r>
              <a:rPr lang="en-US" sz="2400" dirty="0" err="1"/>
              <a:t>dozimetriei</a:t>
            </a:r>
            <a:r>
              <a:rPr lang="en-US" sz="2400" dirty="0"/>
              <a:t> </a:t>
            </a:r>
            <a:r>
              <a:rPr lang="en-US" sz="2400" dirty="0" err="1"/>
              <a:t>radiațiilor</a:t>
            </a:r>
            <a:r>
              <a:rPr lang="en-US" sz="2400" dirty="0"/>
              <a:t> OMS </a:t>
            </a:r>
            <a:r>
              <a:rPr lang="en-US" sz="2400" dirty="0" err="1"/>
              <a:t>și</a:t>
            </a:r>
            <a:r>
              <a:rPr lang="en-US" sz="2400" dirty="0"/>
              <a:t> AIEA au </a:t>
            </a:r>
            <a:r>
              <a:rPr lang="en-US" sz="2400" dirty="0" err="1"/>
              <a:t>înființat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1976, o </a:t>
            </a:r>
            <a:r>
              <a:rPr lang="en-US" sz="2400" dirty="0" err="1"/>
              <a:t>rețea</a:t>
            </a:r>
            <a:r>
              <a:rPr lang="en-US" sz="2400" dirty="0"/>
              <a:t> de </a:t>
            </a:r>
            <a:r>
              <a:rPr lang="en-US" sz="2400" dirty="0" err="1"/>
              <a:t>laboratoare</a:t>
            </a:r>
            <a:r>
              <a:rPr lang="en-US" sz="2400" dirty="0"/>
              <a:t> de </a:t>
            </a:r>
            <a:r>
              <a:rPr lang="en-US" sz="2400" dirty="0" err="1"/>
              <a:t>dozimetrie</a:t>
            </a:r>
            <a:r>
              <a:rPr lang="en-US" sz="2400" dirty="0"/>
              <a:t> standard </a:t>
            </a:r>
            <a:r>
              <a:rPr lang="en-US" sz="2400" dirty="0" err="1"/>
              <a:t>secundară</a:t>
            </a:r>
            <a:r>
              <a:rPr lang="en-US" sz="2400" dirty="0"/>
              <a:t> (</a:t>
            </a:r>
            <a:r>
              <a:rPr lang="en-US" sz="2400" dirty="0" err="1"/>
              <a:t>Rețeaua</a:t>
            </a:r>
            <a:r>
              <a:rPr lang="en-US" sz="2400" dirty="0"/>
              <a:t> SSDL IAEA/WHO). </a:t>
            </a:r>
            <a:endParaRPr lang="ro-RO" sz="2400" dirty="0"/>
          </a:p>
          <a:p>
            <a:r>
              <a:rPr lang="ro-RO" sz="2400" dirty="0"/>
              <a:t>P</a:t>
            </a:r>
            <a:r>
              <a:rPr lang="en-US" sz="2400" dirty="0" err="1"/>
              <a:t>rimele</a:t>
            </a:r>
            <a:r>
              <a:rPr lang="en-US" sz="2400" dirty="0"/>
              <a:t> </a:t>
            </a:r>
            <a:r>
              <a:rPr lang="en-US" sz="2400" dirty="0" err="1"/>
              <a:t>inițiative</a:t>
            </a:r>
            <a:r>
              <a:rPr lang="en-US" sz="2400" dirty="0"/>
              <a:t> de </a:t>
            </a:r>
            <a:r>
              <a:rPr lang="en-US" sz="2400" dirty="0" err="1"/>
              <a:t>încorporare</a:t>
            </a:r>
            <a:r>
              <a:rPr lang="en-US" sz="2400" dirty="0"/>
              <a:t> a </a:t>
            </a:r>
            <a:r>
              <a:rPr lang="en-US" sz="2400" dirty="0" err="1"/>
              <a:t>cerințelor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standardele</a:t>
            </a:r>
            <a:r>
              <a:rPr lang="en-US" sz="2400" dirty="0"/>
              <a:t> </a:t>
            </a:r>
            <a:r>
              <a:rPr lang="en-US" sz="2400" dirty="0" err="1"/>
              <a:t>tehnice</a:t>
            </a:r>
            <a:r>
              <a:rPr lang="en-US" sz="2400" dirty="0"/>
              <a:t> IEC </a:t>
            </a:r>
            <a:r>
              <a:rPr lang="en-US" sz="2400" dirty="0" err="1"/>
              <a:t>și</a:t>
            </a:r>
            <a:r>
              <a:rPr lang="en-US" sz="2400" dirty="0"/>
              <a:t> ISO au </a:t>
            </a:r>
            <a:r>
              <a:rPr lang="en-US" sz="2400" dirty="0" err="1"/>
              <a:t>implicat</a:t>
            </a:r>
            <a:r>
              <a:rPr lang="en-US" sz="2400" dirty="0"/>
              <a:t> </a:t>
            </a:r>
            <a:r>
              <a:rPr lang="en-US" sz="2400" dirty="0" err="1"/>
              <a:t>dispozitive</a:t>
            </a:r>
            <a:r>
              <a:rPr lang="en-US" sz="2400" dirty="0"/>
              <a:t> care se </a:t>
            </a:r>
            <a:r>
              <a:rPr lang="en-US" sz="2400" dirty="0" err="1"/>
              <a:t>ocupă</a:t>
            </a:r>
            <a:r>
              <a:rPr lang="en-US" sz="2400" dirty="0"/>
              <a:t> cu </a:t>
            </a:r>
            <a:r>
              <a:rPr lang="en-US" sz="2400" dirty="0" err="1"/>
              <a:t>radiațiile</a:t>
            </a:r>
            <a:r>
              <a:rPr lang="en-US" sz="2400" dirty="0"/>
              <a:t> </a:t>
            </a:r>
            <a:r>
              <a:rPr lang="en-US" sz="2400" dirty="0" err="1"/>
              <a:t>ionizante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392C590-EEA4-584B-668E-886D66EE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2F1A0F2-B276-8821-8989-960D294B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4525962"/>
          </a:xfrm>
        </p:spPr>
        <p:txBody>
          <a:bodyPr/>
          <a:lstStyle/>
          <a:p>
            <a:r>
              <a:rPr lang="en-US" sz="2400" dirty="0"/>
              <a:t>OIML </a:t>
            </a:r>
            <a:r>
              <a:rPr lang="en-US" sz="2400" dirty="0" err="1"/>
              <a:t>publică</a:t>
            </a:r>
            <a:r>
              <a:rPr lang="en-US" sz="2400" dirty="0"/>
              <a:t> </a:t>
            </a:r>
            <a:r>
              <a:rPr lang="en-US" sz="2400" dirty="0" err="1"/>
              <a:t>recomandări</a:t>
            </a:r>
            <a:r>
              <a:rPr lang="en-US" sz="2400" dirty="0"/>
              <a:t>, pe care </a:t>
            </a:r>
            <a:r>
              <a:rPr lang="en-US" sz="2400" dirty="0" err="1"/>
              <a:t>autoritățile</a:t>
            </a:r>
            <a:r>
              <a:rPr lang="en-US" sz="2400" dirty="0"/>
              <a:t> </a:t>
            </a:r>
            <a:r>
              <a:rPr lang="en-US" sz="2400" dirty="0" err="1"/>
              <a:t>naționale</a:t>
            </a:r>
            <a:r>
              <a:rPr lang="en-US" sz="2400" dirty="0"/>
              <a:t> le pot </a:t>
            </a:r>
            <a:r>
              <a:rPr lang="en-US" sz="2400" dirty="0" err="1"/>
              <a:t>adopta</a:t>
            </a:r>
            <a:r>
              <a:rPr lang="en-US" sz="2400" dirty="0"/>
              <a:t> ca </a:t>
            </a:r>
            <a:r>
              <a:rPr lang="en-US" sz="2400" dirty="0" err="1"/>
              <a:t>reglementări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, </a:t>
            </a:r>
            <a:r>
              <a:rPr lang="en-US" sz="2400" dirty="0" err="1"/>
              <a:t>promovând</a:t>
            </a:r>
            <a:r>
              <a:rPr lang="en-US" sz="2400" dirty="0"/>
              <a:t> </a:t>
            </a:r>
            <a:r>
              <a:rPr lang="en-US" sz="2400" dirty="0" err="1"/>
              <a:t>astfel</a:t>
            </a:r>
            <a:r>
              <a:rPr lang="en-US" sz="2400" dirty="0"/>
              <a:t> </a:t>
            </a:r>
            <a:r>
              <a:rPr lang="en-US" sz="2400" dirty="0" err="1"/>
              <a:t>armonizarea</a:t>
            </a:r>
            <a:r>
              <a:rPr lang="en-US" sz="2400" dirty="0"/>
              <a:t> </a:t>
            </a:r>
            <a:r>
              <a:rPr lang="en-US" sz="2400" dirty="0" err="1"/>
              <a:t>reglementărilor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măsurători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instrumente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 err="1"/>
              <a:t>Cerințele</a:t>
            </a:r>
            <a:r>
              <a:rPr lang="en-US" sz="2400" dirty="0"/>
              <a:t> OIML </a:t>
            </a:r>
            <a:r>
              <a:rPr lang="en-US" sz="2400" dirty="0" err="1"/>
              <a:t>includ</a:t>
            </a:r>
            <a:r>
              <a:rPr lang="en-US" sz="2400" dirty="0"/>
              <a:t> </a:t>
            </a:r>
            <a:r>
              <a:rPr lang="en-US" sz="2400" dirty="0" err="1"/>
              <a:t>specificarea</a:t>
            </a:r>
            <a:r>
              <a:rPr lang="en-US" sz="2400" dirty="0"/>
              <a:t> </a:t>
            </a:r>
            <a:r>
              <a:rPr lang="en-US" sz="2400" dirty="0" err="1"/>
              <a:t>metodelor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echipamentelor</a:t>
            </a:r>
            <a:r>
              <a:rPr lang="en-US" sz="2400" dirty="0"/>
              <a:t> </a:t>
            </a:r>
            <a:r>
              <a:rPr lang="en-US" sz="2400" dirty="0" err="1"/>
              <a:t>utilizate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evaluarea</a:t>
            </a:r>
            <a:r>
              <a:rPr lang="en-US" sz="2400" dirty="0"/>
              <a:t> </a:t>
            </a:r>
            <a:r>
              <a:rPr lang="en-US" sz="2400" dirty="0" err="1"/>
              <a:t>conformității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iau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considerare</a:t>
            </a:r>
            <a:r>
              <a:rPr lang="en-US" sz="2400" dirty="0"/>
              <a:t> </a:t>
            </a:r>
            <a:r>
              <a:rPr lang="en-US" sz="2400" dirty="0" err="1"/>
              <a:t>trasabilitatea</a:t>
            </a:r>
            <a:r>
              <a:rPr lang="en-US" sz="2400" dirty="0"/>
              <a:t> la </a:t>
            </a:r>
            <a:r>
              <a:rPr lang="en-US" sz="2400" dirty="0" err="1"/>
              <a:t>unitățile</a:t>
            </a:r>
            <a:r>
              <a:rPr lang="en-US" sz="2400" dirty="0"/>
              <a:t> SI. </a:t>
            </a:r>
            <a:endParaRPr lang="ro-RO" sz="2400" dirty="0"/>
          </a:p>
          <a:p>
            <a:r>
              <a:rPr lang="ro-RO" sz="2400" dirty="0"/>
              <a:t>R</a:t>
            </a:r>
            <a:r>
              <a:rPr lang="en-US" sz="2400" dirty="0" err="1"/>
              <a:t>ecomandările</a:t>
            </a:r>
            <a:r>
              <a:rPr lang="en-US" sz="2400" dirty="0"/>
              <a:t> OIML </a:t>
            </a:r>
            <a:r>
              <a:rPr lang="en-US" sz="2400" dirty="0" err="1"/>
              <a:t>acoperă</a:t>
            </a:r>
            <a:r>
              <a:rPr lang="en-US" sz="2400" dirty="0"/>
              <a:t> </a:t>
            </a:r>
            <a:r>
              <a:rPr lang="en-US" sz="2400" dirty="0" err="1"/>
              <a:t>caracteristicile</a:t>
            </a:r>
            <a:r>
              <a:rPr lang="en-US" sz="2400" dirty="0"/>
              <a:t> </a:t>
            </a:r>
            <a:r>
              <a:rPr lang="en-US" sz="2400" dirty="0" err="1"/>
              <a:t>operaționale</a:t>
            </a:r>
            <a:r>
              <a:rPr lang="en-US" sz="2400" dirty="0"/>
              <a:t> </a:t>
            </a:r>
            <a:r>
              <a:rPr lang="en-US" sz="2400" dirty="0" err="1"/>
              <a:t>înainte</a:t>
            </a:r>
            <a:r>
              <a:rPr lang="en-US" sz="2400" dirty="0"/>
              <a:t> de </a:t>
            </a:r>
            <a:r>
              <a:rPr lang="en-US" sz="2400" dirty="0" err="1"/>
              <a:t>comercializare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după</a:t>
            </a:r>
            <a:r>
              <a:rPr lang="en-US" sz="2400" dirty="0"/>
              <a:t> </a:t>
            </a:r>
            <a:r>
              <a:rPr lang="en-US" sz="2400" dirty="0" err="1"/>
              <a:t>comercializare</a:t>
            </a:r>
            <a:r>
              <a:rPr lang="en-US" sz="2400" dirty="0"/>
              <a:t> ale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dispozitiv</a:t>
            </a:r>
            <a:r>
              <a:rPr lang="en-US" sz="2400" dirty="0"/>
              <a:t>, </a:t>
            </a:r>
            <a:r>
              <a:rPr lang="en-US" sz="2400" dirty="0" err="1"/>
              <a:t>solicitând</a:t>
            </a:r>
            <a:r>
              <a:rPr lang="en-US" sz="2400" dirty="0"/>
              <a:t> </a:t>
            </a:r>
            <a:r>
              <a:rPr lang="en-US" sz="2400" dirty="0" err="1"/>
              <a:t>verificarea</a:t>
            </a:r>
            <a:r>
              <a:rPr lang="en-US" sz="2400" dirty="0"/>
              <a:t> </a:t>
            </a:r>
            <a:r>
              <a:rPr lang="en-US" sz="2400" dirty="0" err="1"/>
              <a:t>inițială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, </a:t>
            </a:r>
            <a:r>
              <a:rPr lang="en-US" sz="2400" dirty="0" err="1"/>
              <a:t>respectiv</a:t>
            </a:r>
            <a:r>
              <a:rPr lang="en-US" sz="2400" dirty="0"/>
              <a:t>, </a:t>
            </a:r>
            <a:r>
              <a:rPr lang="en-US" sz="2400" dirty="0" err="1"/>
              <a:t>ulterioară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/>
              <a:t> În </a:t>
            </a:r>
            <a:r>
              <a:rPr lang="en-US" sz="2400" dirty="0" err="1"/>
              <a:t>iulie</a:t>
            </a:r>
            <a:r>
              <a:rPr lang="en-US" sz="2400" dirty="0"/>
              <a:t> 2021,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150 de </a:t>
            </a:r>
            <a:r>
              <a:rPr lang="en-US" sz="2400" dirty="0" err="1"/>
              <a:t>recomandări</a:t>
            </a:r>
            <a:r>
              <a:rPr lang="en-US" sz="2400" dirty="0"/>
              <a:t> OIML </a:t>
            </a:r>
            <a:r>
              <a:rPr lang="en-US" sz="2400" dirty="0" err="1"/>
              <a:t>publicate</a:t>
            </a:r>
            <a:r>
              <a:rPr lang="en-US" sz="2400" dirty="0"/>
              <a:t>, 21 au </a:t>
            </a:r>
            <a:r>
              <a:rPr lang="en-US" sz="2400" dirty="0" err="1"/>
              <a:t>contribuit</a:t>
            </a:r>
            <a:r>
              <a:rPr lang="en-US" sz="2400" dirty="0"/>
              <a:t> direct la </a:t>
            </a:r>
            <a:r>
              <a:rPr lang="en-US" sz="2400" dirty="0" err="1"/>
              <a:t>sectorul</a:t>
            </a:r>
            <a:r>
              <a:rPr lang="en-US" sz="2400" dirty="0"/>
              <a:t> </a:t>
            </a:r>
            <a:r>
              <a:rPr lang="en-US" sz="2400" dirty="0" err="1"/>
              <a:t>sănătății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93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B7F6998-250F-A5F4-1690-E42FAF73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0003B88-B3AF-E487-48AC-4360E2AF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Dintre </a:t>
            </a:r>
            <a:r>
              <a:rPr lang="en-US" sz="2400" dirty="0" err="1"/>
              <a:t>acestea</a:t>
            </a:r>
            <a:r>
              <a:rPr lang="ro-RO" sz="2400" dirty="0"/>
              <a:t>: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en-US" sz="2400" dirty="0"/>
              <a:t>12 au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furnizate</a:t>
            </a:r>
            <a:r>
              <a:rPr lang="en-US" sz="2400" dirty="0"/>
              <a:t> de TC18, TC OIML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instrumente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medicală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nouă</a:t>
            </a:r>
            <a:r>
              <a:rPr lang="en-US" sz="2400" dirty="0"/>
              <a:t> </a:t>
            </a:r>
            <a:r>
              <a:rPr lang="en-US" sz="2400" dirty="0" err="1"/>
              <a:t>recomandări</a:t>
            </a:r>
            <a:r>
              <a:rPr lang="en-US" sz="2400" dirty="0"/>
              <a:t> de la </a:t>
            </a:r>
            <a:r>
              <a:rPr lang="en-US" sz="2400" dirty="0" err="1"/>
              <a:t>alte</a:t>
            </a:r>
            <a:r>
              <a:rPr lang="en-US" sz="2400" dirty="0"/>
              <a:t> TC</a:t>
            </a:r>
            <a:r>
              <a:rPr lang="ro-RO" sz="2400" dirty="0"/>
              <a:t> ca:</a:t>
            </a:r>
            <a:r>
              <a:rPr lang="en-US" sz="2400" dirty="0"/>
              <a:t> </a:t>
            </a:r>
            <a:r>
              <a:rPr lang="en-US" sz="2400" dirty="0" err="1"/>
              <a:t>Măsurarea</a:t>
            </a:r>
            <a:r>
              <a:rPr lang="en-US" sz="2400" dirty="0"/>
              <a:t> </a:t>
            </a:r>
            <a:r>
              <a:rPr lang="en-US" sz="2400" dirty="0" err="1"/>
              <a:t>cantităților</a:t>
            </a:r>
            <a:r>
              <a:rPr lang="en-US" sz="2400" dirty="0"/>
              <a:t> de </a:t>
            </a:r>
            <a:r>
              <a:rPr lang="en-US" sz="2400" dirty="0" err="1"/>
              <a:t>fluide</a:t>
            </a:r>
            <a:r>
              <a:rPr lang="en-US" sz="2400" dirty="0"/>
              <a:t>, Measuring Instruments for Acoustics and Vibration, </a:t>
            </a:r>
            <a:r>
              <a:rPr lang="en-US" sz="2400" dirty="0" err="1"/>
              <a:t>Instrumente</a:t>
            </a:r>
            <a:r>
              <a:rPr lang="en-US" sz="2400" dirty="0"/>
              <a:t> </a:t>
            </a:r>
            <a:r>
              <a:rPr lang="en-US" sz="2400" dirty="0" err="1"/>
              <a:t>utilizate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optică</a:t>
            </a:r>
            <a:r>
              <a:rPr lang="ro-RO" sz="2400" dirty="0"/>
              <a:t>, </a:t>
            </a:r>
            <a:r>
              <a:rPr lang="en-US" sz="2400" dirty="0" err="1"/>
              <a:t>Instrumente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utilizate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radiații</a:t>
            </a:r>
            <a:r>
              <a:rPr lang="en-US" sz="2400" dirty="0"/>
              <a:t> </a:t>
            </a:r>
            <a:r>
              <a:rPr lang="en-US" sz="2400" dirty="0" err="1"/>
              <a:t>ionizante</a:t>
            </a:r>
            <a:r>
              <a:rPr lang="ro-RO" sz="2400" dirty="0"/>
              <a:t>, </a:t>
            </a:r>
            <a:r>
              <a:rPr lang="en-US" sz="2400" dirty="0" err="1"/>
              <a:t>Instrumente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măsurători</a:t>
            </a:r>
            <a:r>
              <a:rPr lang="en-US" sz="2400" dirty="0"/>
              <a:t> </a:t>
            </a:r>
            <a:r>
              <a:rPr lang="en-US" sz="2400" dirty="0" err="1"/>
              <a:t>fizico-chimice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dirty="0"/>
              <a:t>R</a:t>
            </a:r>
            <a:r>
              <a:rPr lang="en-US" sz="2400" dirty="0" err="1"/>
              <a:t>ecomandările</a:t>
            </a:r>
            <a:r>
              <a:rPr lang="en-US" sz="2400" dirty="0"/>
              <a:t> OIML 148 (</a:t>
            </a:r>
            <a:r>
              <a:rPr lang="en-US" sz="2400" dirty="0" err="1"/>
              <a:t>sfigmomanometre</a:t>
            </a:r>
            <a:r>
              <a:rPr lang="en-US" sz="2400" dirty="0"/>
              <a:t> non-</a:t>
            </a:r>
            <a:r>
              <a:rPr lang="en-US" sz="2400" dirty="0" err="1"/>
              <a:t>invazive</a:t>
            </a:r>
            <a:r>
              <a:rPr lang="en-US" sz="2400" dirty="0"/>
              <a:t> </a:t>
            </a:r>
            <a:r>
              <a:rPr lang="en-US" sz="2400" dirty="0" err="1"/>
              <a:t>neautomatizate</a:t>
            </a:r>
            <a:r>
              <a:rPr lang="en-US" sz="2400" dirty="0"/>
              <a:t>) </a:t>
            </a:r>
            <a:r>
              <a:rPr lang="en-US" sz="2400" dirty="0" err="1"/>
              <a:t>și</a:t>
            </a:r>
            <a:r>
              <a:rPr lang="en-US" sz="2400" dirty="0"/>
              <a:t> 149 (</a:t>
            </a:r>
            <a:r>
              <a:rPr lang="en-US" sz="2400" dirty="0" err="1"/>
              <a:t>sfigmomanometre</a:t>
            </a:r>
            <a:r>
              <a:rPr lang="en-US" sz="2400" dirty="0"/>
              <a:t> automate non-</a:t>
            </a:r>
            <a:r>
              <a:rPr lang="en-US" sz="2400" dirty="0" err="1"/>
              <a:t>invazive</a:t>
            </a:r>
            <a:r>
              <a:rPr lang="en-US" sz="2400" dirty="0"/>
              <a:t>) sunt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recent </a:t>
            </a:r>
            <a:r>
              <a:rPr lang="en-US" sz="2400" dirty="0" err="1"/>
              <a:t>publicate</a:t>
            </a:r>
            <a:r>
              <a:rPr lang="en-US" sz="2400" dirty="0"/>
              <a:t> (</a:t>
            </a:r>
            <a:r>
              <a:rPr lang="en-US" sz="2400" dirty="0" err="1"/>
              <a:t>februarie</a:t>
            </a:r>
            <a:r>
              <a:rPr lang="en-US" sz="2400" dirty="0"/>
              <a:t> 2021), </a:t>
            </a:r>
            <a:r>
              <a:rPr lang="en-US" sz="2400" dirty="0" err="1"/>
              <a:t>înlocuind</a:t>
            </a:r>
            <a:r>
              <a:rPr lang="ro-RO" sz="2400" dirty="0"/>
              <a:t>.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en-US" sz="2400" dirty="0" err="1"/>
              <a:t>Deși</a:t>
            </a:r>
            <a:r>
              <a:rPr lang="en-US" sz="2400" dirty="0"/>
              <a:t> </a:t>
            </a:r>
            <a:r>
              <a:rPr lang="en-US" sz="2400" dirty="0" err="1"/>
              <a:t>numărul</a:t>
            </a:r>
            <a:r>
              <a:rPr lang="en-US" sz="2400" dirty="0"/>
              <a:t> de </a:t>
            </a:r>
            <a:r>
              <a:rPr lang="en-US" sz="2400" dirty="0" err="1"/>
              <a:t>recomandări</a:t>
            </a:r>
            <a:r>
              <a:rPr lang="en-US" sz="2400" dirty="0"/>
              <a:t> OIML </a:t>
            </a:r>
            <a:r>
              <a:rPr lang="ro-RO" sz="2400" dirty="0"/>
              <a:t>pentru</a:t>
            </a:r>
            <a:r>
              <a:rPr lang="en-US" sz="2400" dirty="0"/>
              <a:t> </a:t>
            </a:r>
            <a:r>
              <a:rPr lang="en-US" sz="2400" dirty="0" err="1"/>
              <a:t>aplicații</a:t>
            </a:r>
            <a:r>
              <a:rPr lang="en-US" sz="2400" dirty="0"/>
              <a:t> </a:t>
            </a:r>
            <a:r>
              <a:rPr lang="en-US" sz="2400" dirty="0" err="1"/>
              <a:t>biomedicale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evoluție</a:t>
            </a:r>
            <a:r>
              <a:rPr lang="en-US" sz="2400" dirty="0"/>
              <a:t>, </a:t>
            </a:r>
            <a:r>
              <a:rPr lang="en-US" sz="2400" dirty="0" err="1"/>
              <a:t>acesta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extins</a:t>
            </a:r>
            <a:r>
              <a:rPr lang="ro-RO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continuare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răspunde</a:t>
            </a:r>
            <a:r>
              <a:rPr lang="en-US" sz="2400" dirty="0"/>
              <a:t> </a:t>
            </a:r>
            <a:r>
              <a:rPr lang="en-US" sz="2400" dirty="0" err="1"/>
              <a:t>cererii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creștere</a:t>
            </a:r>
            <a:r>
              <a:rPr lang="en-US" sz="2400" dirty="0"/>
              <a:t> din </a:t>
            </a:r>
            <a:r>
              <a:rPr lang="en-US" sz="2400" dirty="0" err="1"/>
              <a:t>sănăt</a:t>
            </a:r>
            <a:r>
              <a:rPr lang="ro-RO" sz="2400" dirty="0" err="1"/>
              <a:t>ate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68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9DAAE2-5348-12CD-DBF2-53DCCE0C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Evaluare</a:t>
            </a:r>
            <a:r>
              <a:rPr lang="en-US" dirty="0"/>
              <a:t> post-</a:t>
            </a:r>
            <a:r>
              <a:rPr lang="en-US" dirty="0" err="1"/>
              <a:t>piață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ED5ED1D-A471-9F31-1493-A79EC0B8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r>
              <a:rPr lang="en-US" sz="2400" dirty="0" err="1"/>
              <a:t>Studiile</a:t>
            </a:r>
            <a:r>
              <a:rPr lang="en-US" sz="2400" dirty="0"/>
              <a:t> </a:t>
            </a:r>
            <a:r>
              <a:rPr lang="en-US" sz="2400" dirty="0" err="1"/>
              <a:t>efectuate</a:t>
            </a:r>
            <a:r>
              <a:rPr lang="en-US" sz="2400" dirty="0"/>
              <a:t> cu </a:t>
            </a:r>
            <a:r>
              <a:rPr lang="ro-RO" sz="2400" dirty="0"/>
              <a:t>DM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clinic </a:t>
            </a:r>
            <a:r>
              <a:rPr lang="en-US" sz="2400" dirty="0" err="1"/>
              <a:t>pentru</a:t>
            </a:r>
            <a:r>
              <a:rPr lang="en-US" sz="2400" dirty="0"/>
              <a:t> care sunt </a:t>
            </a:r>
            <a:r>
              <a:rPr lang="en-US" sz="2400" dirty="0" err="1"/>
              <a:t>deja</a:t>
            </a:r>
            <a:r>
              <a:rPr lang="en-US" sz="2400" dirty="0"/>
              <a:t> </a:t>
            </a:r>
            <a:r>
              <a:rPr lang="en-US" sz="2400" dirty="0" err="1"/>
              <a:t>disponibile</a:t>
            </a:r>
            <a:r>
              <a:rPr lang="en-US" sz="2400" dirty="0"/>
              <a:t> </a:t>
            </a:r>
            <a:r>
              <a:rPr lang="en-US" sz="2400" dirty="0" err="1"/>
              <a:t>standarde</a:t>
            </a:r>
            <a:r>
              <a:rPr lang="en-US" sz="2400" dirty="0"/>
              <a:t> </a:t>
            </a:r>
            <a:r>
              <a:rPr lang="en-US" sz="2400" dirty="0" err="1"/>
              <a:t>tehnice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 IEC au </a:t>
            </a:r>
            <a:r>
              <a:rPr lang="en-US" sz="2400" dirty="0" err="1"/>
              <a:t>demonstrat</a:t>
            </a:r>
            <a:r>
              <a:rPr lang="en-US" sz="2400" dirty="0"/>
              <a:t> </a:t>
            </a:r>
            <a:r>
              <a:rPr lang="en-US" sz="2400" dirty="0" err="1"/>
              <a:t>neconformități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ale </a:t>
            </a:r>
            <a:r>
              <a:rPr lang="en-US" sz="2400" dirty="0" err="1"/>
              <a:t>acestor</a:t>
            </a:r>
            <a:r>
              <a:rPr lang="en-US" sz="2400" dirty="0"/>
              <a:t> </a:t>
            </a:r>
            <a:r>
              <a:rPr lang="ro-RO" sz="2400" dirty="0"/>
              <a:t>DM</a:t>
            </a:r>
            <a:r>
              <a:rPr lang="en-US" sz="2400" dirty="0"/>
              <a:t> care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putea</a:t>
            </a:r>
            <a:r>
              <a:rPr lang="en-US" sz="2400" dirty="0"/>
              <a:t> fi </a:t>
            </a:r>
            <a:r>
              <a:rPr lang="en-US" sz="2400" dirty="0" err="1"/>
              <a:t>responsabile</a:t>
            </a:r>
            <a:r>
              <a:rPr lang="en-US" sz="2400" dirty="0"/>
              <a:t> de </a:t>
            </a:r>
            <a:r>
              <a:rPr lang="en-US" sz="2400" dirty="0" err="1"/>
              <a:t>incidente</a:t>
            </a:r>
            <a:r>
              <a:rPr lang="en-US" sz="2400" dirty="0"/>
              <a:t> grave, </a:t>
            </a:r>
            <a:r>
              <a:rPr lang="en-US" sz="2400" dirty="0" err="1"/>
              <a:t>punând</a:t>
            </a:r>
            <a:r>
              <a:rPr lang="en-US" sz="2400" dirty="0"/>
              <a:t> </a:t>
            </a:r>
            <a:r>
              <a:rPr lang="en-US" sz="2400" dirty="0" err="1"/>
              <a:t>sănătatea</a:t>
            </a:r>
            <a:r>
              <a:rPr lang="en-US" sz="2400" dirty="0"/>
              <a:t> </a:t>
            </a:r>
            <a:r>
              <a:rPr lang="en-US" sz="2400" dirty="0" err="1"/>
              <a:t>pacienților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pericol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În 2007, </a:t>
            </a:r>
            <a:r>
              <a:rPr lang="en-US" sz="2400" dirty="0" err="1"/>
              <a:t>Standardul</a:t>
            </a:r>
            <a:r>
              <a:rPr lang="en-US" sz="2400" dirty="0"/>
              <a:t> IEC 62353, </a:t>
            </a:r>
            <a:r>
              <a:rPr lang="en-US" sz="2400" dirty="0" err="1"/>
              <a:t>înlocuit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2014,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publicat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testarea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funcțiune</a:t>
            </a:r>
            <a:r>
              <a:rPr lang="en-US" sz="2400" dirty="0"/>
              <a:t> a </a:t>
            </a:r>
            <a:r>
              <a:rPr lang="ro-RO" sz="2400" dirty="0"/>
              <a:t>DM</a:t>
            </a:r>
            <a:r>
              <a:rPr lang="en-US" sz="2400" dirty="0"/>
              <a:t>, </a:t>
            </a:r>
            <a:r>
              <a:rPr lang="en-US" sz="2400" dirty="0" err="1"/>
              <a:t>cuprinzând</a:t>
            </a:r>
            <a:r>
              <a:rPr lang="en-US" sz="2400" dirty="0"/>
              <a:t> </a:t>
            </a:r>
            <a:r>
              <a:rPr lang="en-US" sz="2400" dirty="0" err="1"/>
              <a:t>procedurile</a:t>
            </a:r>
            <a:r>
              <a:rPr lang="en-US" sz="2400" dirty="0"/>
              <a:t>, </a:t>
            </a:r>
            <a:r>
              <a:rPr lang="en-US" sz="2400" dirty="0" err="1"/>
              <a:t>metodele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intervalele</a:t>
            </a:r>
            <a:r>
              <a:rPr lang="en-US" sz="2400" dirty="0"/>
              <a:t> de </a:t>
            </a:r>
            <a:r>
              <a:rPr lang="en-US" sz="2400" dirty="0" err="1"/>
              <a:t>testare</a:t>
            </a:r>
            <a:r>
              <a:rPr lang="en-US" sz="2400" dirty="0"/>
              <a:t> care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efectuate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fazei</a:t>
            </a:r>
            <a:r>
              <a:rPr lang="en-US" sz="2400" dirty="0"/>
              <a:t> de </a:t>
            </a:r>
            <a:r>
              <a:rPr lang="en-US" sz="2400" dirty="0" err="1"/>
              <a:t>întreținere</a:t>
            </a:r>
            <a:r>
              <a:rPr lang="en-US" sz="2400" dirty="0"/>
              <a:t> post-</a:t>
            </a:r>
            <a:r>
              <a:rPr lang="en-US" sz="2400" dirty="0" err="1"/>
              <a:t>comercializare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după</a:t>
            </a:r>
            <a:r>
              <a:rPr lang="en-US" sz="2400" dirty="0"/>
              <a:t> </a:t>
            </a:r>
            <a:r>
              <a:rPr lang="en-US" sz="2400" dirty="0" err="1"/>
              <a:t>reparații</a:t>
            </a:r>
            <a:r>
              <a:rPr lang="en-US" sz="2400" dirty="0"/>
              <a:t>. Mai recent, IEC a </a:t>
            </a:r>
            <a:r>
              <a:rPr lang="en-US" sz="2400" dirty="0" err="1"/>
              <a:t>publicat</a:t>
            </a:r>
            <a:r>
              <a:rPr lang="en-US" sz="2400" dirty="0"/>
              <a:t> </a:t>
            </a:r>
            <a:r>
              <a:rPr lang="en-US" sz="2400" dirty="0" err="1"/>
              <a:t>două</a:t>
            </a:r>
            <a:r>
              <a:rPr lang="en-US" sz="2400" dirty="0"/>
              <a:t> </a:t>
            </a:r>
            <a:r>
              <a:rPr lang="en-US" sz="2400" dirty="0" err="1"/>
              <a:t>standarde</a:t>
            </a:r>
            <a:r>
              <a:rPr lang="en-US" sz="2400" dirty="0"/>
              <a:t> </a:t>
            </a:r>
            <a:r>
              <a:rPr lang="en-US" sz="2400" dirty="0" err="1"/>
              <a:t>specifice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sistemele</a:t>
            </a:r>
            <a:r>
              <a:rPr lang="en-US" sz="2400" dirty="0"/>
              <a:t> de </a:t>
            </a:r>
            <a:r>
              <a:rPr lang="en-US" sz="2400" dirty="0" err="1"/>
              <a:t>kinetoterapie</a:t>
            </a:r>
            <a:r>
              <a:rPr lang="en-US" sz="2400" dirty="0"/>
              <a:t> cu </a:t>
            </a:r>
            <a:r>
              <a:rPr lang="en-US" sz="2400" dirty="0" err="1"/>
              <a:t>ultrasunete</a:t>
            </a:r>
            <a:r>
              <a:rPr lang="en-US" sz="2400" dirty="0"/>
              <a:t> (IEC 62462:2017)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echipamente</a:t>
            </a:r>
            <a:r>
              <a:rPr lang="en-US" sz="2400" dirty="0"/>
              <a:t> </a:t>
            </a:r>
            <a:r>
              <a:rPr lang="en-US" sz="2400" dirty="0" err="1"/>
              <a:t>chirurgicale</a:t>
            </a:r>
            <a:r>
              <a:rPr lang="en-US" sz="2400" dirty="0"/>
              <a:t> de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frecvență</a:t>
            </a:r>
            <a:r>
              <a:rPr lang="en-US" sz="2400" dirty="0"/>
              <a:t> (IEC 61289:2019). </a:t>
            </a:r>
            <a:endParaRPr lang="ro-RO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50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A67D31D-E963-F725-7520-C08C1DD1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10D914A-460A-A10F-21F2-8C8BF91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r>
              <a:rPr lang="en-US" sz="2400" dirty="0"/>
              <a:t>Caracteristicile considerate </a:t>
            </a:r>
            <a:r>
              <a:rPr lang="en-US" sz="2400" dirty="0" err="1"/>
              <a:t>în</a:t>
            </a:r>
            <a:r>
              <a:rPr lang="en-US" sz="2400" dirty="0"/>
              <a:t> mod </a:t>
            </a:r>
            <a:r>
              <a:rPr lang="en-US" sz="2400" dirty="0" err="1"/>
              <a:t>convențional</a:t>
            </a:r>
            <a:r>
              <a:rPr lang="en-US" sz="2400" dirty="0"/>
              <a:t> care </a:t>
            </a:r>
            <a:r>
              <a:rPr lang="en-US" sz="2400" dirty="0" err="1"/>
              <a:t>contribuie</a:t>
            </a:r>
            <a:r>
              <a:rPr lang="en-US" sz="2400" dirty="0"/>
              <a:t> la </a:t>
            </a:r>
            <a:r>
              <a:rPr lang="en-US" sz="2400" dirty="0" err="1"/>
              <a:t>rezultatele</a:t>
            </a:r>
            <a:r>
              <a:rPr lang="en-US" sz="2400" dirty="0"/>
              <a:t> adverse </a:t>
            </a:r>
            <a:r>
              <a:rPr lang="en-US" sz="2400" dirty="0" err="1"/>
              <a:t>includ</a:t>
            </a:r>
            <a:r>
              <a:rPr lang="en-US" sz="2400" dirty="0"/>
              <a:t> </a:t>
            </a:r>
            <a:r>
              <a:rPr lang="en-US" sz="2400" dirty="0" err="1"/>
              <a:t>eșecul</a:t>
            </a:r>
            <a:r>
              <a:rPr lang="en-US" sz="2400" dirty="0"/>
              <a:t> de a </a:t>
            </a:r>
            <a:r>
              <a:rPr lang="en-US" sz="2400" dirty="0" err="1"/>
              <a:t>asigura</a:t>
            </a:r>
            <a:r>
              <a:rPr lang="en-US" sz="2400" dirty="0"/>
              <a:t> </a:t>
            </a:r>
            <a:r>
              <a:rPr lang="en-US" sz="2400" dirty="0" err="1"/>
              <a:t>întreținerea</a:t>
            </a:r>
            <a:r>
              <a:rPr lang="en-US" sz="2400" dirty="0"/>
              <a:t> de </a:t>
            </a:r>
            <a:r>
              <a:rPr lang="en-US" sz="2400" dirty="0" err="1"/>
              <a:t>rutină</a:t>
            </a:r>
            <a:r>
              <a:rPr lang="en-US" sz="2400" dirty="0"/>
              <a:t> a </a:t>
            </a:r>
            <a:r>
              <a:rPr lang="en-US" sz="2400" dirty="0" err="1"/>
              <a:t>produsului</a:t>
            </a:r>
            <a:r>
              <a:rPr lang="en-US" sz="2400" dirty="0"/>
              <a:t>, </a:t>
            </a:r>
            <a:r>
              <a:rPr lang="en-US" sz="2400" dirty="0" err="1"/>
              <a:t>iar</a:t>
            </a:r>
            <a:r>
              <a:rPr lang="en-US" sz="2400" dirty="0"/>
              <a:t>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standarde</a:t>
            </a:r>
            <a:r>
              <a:rPr lang="en-US" sz="2400" dirty="0"/>
              <a:t> </a:t>
            </a:r>
            <a:r>
              <a:rPr lang="en-US" sz="2400" dirty="0" err="1"/>
              <a:t>stimulează</a:t>
            </a:r>
            <a:r>
              <a:rPr lang="en-US" sz="2400" dirty="0"/>
              <a:t> </a:t>
            </a:r>
            <a:r>
              <a:rPr lang="en-US" sz="2400" dirty="0" err="1"/>
              <a:t>strategia</a:t>
            </a:r>
            <a:r>
              <a:rPr lang="en-US" sz="2400" dirty="0"/>
              <a:t> de </a:t>
            </a:r>
            <a:r>
              <a:rPr lang="en-US" sz="2400" dirty="0" err="1"/>
              <a:t>evaluare</a:t>
            </a:r>
            <a:r>
              <a:rPr lang="en-US" sz="2400" dirty="0"/>
              <a:t> </a:t>
            </a:r>
            <a:r>
              <a:rPr lang="en-US" sz="2400" dirty="0" err="1"/>
              <a:t>preventivă</a:t>
            </a:r>
            <a:r>
              <a:rPr lang="en-US" sz="2400" dirty="0"/>
              <a:t> pe </a:t>
            </a:r>
            <a:r>
              <a:rPr lang="en-US" sz="2400" dirty="0" err="1"/>
              <a:t>parcursul</a:t>
            </a:r>
            <a:r>
              <a:rPr lang="en-US" sz="2400" dirty="0"/>
              <a:t> </a:t>
            </a:r>
            <a:r>
              <a:rPr lang="en-US" sz="2400" dirty="0" err="1"/>
              <a:t>ciclului</a:t>
            </a:r>
            <a:r>
              <a:rPr lang="en-US" sz="2400" dirty="0"/>
              <a:t> de </a:t>
            </a:r>
            <a:r>
              <a:rPr lang="en-US" sz="2400" dirty="0" err="1"/>
              <a:t>viață</a:t>
            </a:r>
            <a:r>
              <a:rPr lang="en-US" sz="2400" dirty="0"/>
              <a:t> al </a:t>
            </a:r>
            <a:r>
              <a:rPr lang="ro-RO" sz="2400" dirty="0"/>
              <a:t>DM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dirty="0"/>
              <a:t>Totuși,</a:t>
            </a:r>
            <a:r>
              <a:rPr lang="en-US" sz="2400" dirty="0"/>
              <a:t> </a:t>
            </a:r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procedură</a:t>
            </a:r>
            <a:r>
              <a:rPr lang="en-US" sz="2400" dirty="0"/>
              <a:t> nu include </a:t>
            </a:r>
            <a:r>
              <a:rPr lang="en-US" sz="2400" dirty="0" err="1"/>
              <a:t>trasabilitatea</a:t>
            </a:r>
            <a:r>
              <a:rPr lang="en-US" sz="2400" dirty="0"/>
              <a:t> la </a:t>
            </a:r>
            <a:r>
              <a:rPr lang="ro-RO" sz="2400" dirty="0"/>
              <a:t>u</a:t>
            </a:r>
            <a:r>
              <a:rPr lang="en-US" sz="2400" dirty="0" err="1"/>
              <a:t>nitățile</a:t>
            </a:r>
            <a:r>
              <a:rPr lang="en-US" sz="2400" dirty="0"/>
              <a:t> SI ca </a:t>
            </a:r>
            <a:r>
              <a:rPr lang="en-US" sz="2400" dirty="0" err="1"/>
              <a:t>parte</a:t>
            </a:r>
            <a:r>
              <a:rPr lang="en-US" sz="2400" dirty="0"/>
              <a:t> a </a:t>
            </a:r>
            <a:r>
              <a:rPr lang="en-US" sz="2400" dirty="0" err="1"/>
              <a:t>analizei</a:t>
            </a:r>
            <a:r>
              <a:rPr lang="en-US" sz="2400" dirty="0"/>
              <a:t> sale,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indică</a:t>
            </a:r>
            <a:r>
              <a:rPr lang="en-US" sz="2400" dirty="0"/>
              <a:t> </a:t>
            </a:r>
            <a:r>
              <a:rPr lang="en-US" sz="2400" dirty="0" err="1"/>
              <a:t>faptul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soluția</a:t>
            </a:r>
            <a:r>
              <a:rPr lang="ro-RO" sz="2400" dirty="0"/>
              <a:t> este</a:t>
            </a:r>
            <a:r>
              <a:rPr lang="en-US" sz="2400" dirty="0"/>
              <a:t> </a:t>
            </a:r>
            <a:r>
              <a:rPr lang="en-US" sz="2400" dirty="0" err="1"/>
              <a:t>insuficientă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evita</a:t>
            </a:r>
            <a:r>
              <a:rPr lang="en-US" sz="2400" dirty="0"/>
              <a:t> </a:t>
            </a:r>
            <a:r>
              <a:rPr lang="en-US" sz="2400" dirty="0" err="1"/>
              <a:t>incidentele</a:t>
            </a:r>
            <a:r>
              <a:rPr lang="en-US" sz="2400" dirty="0"/>
              <a:t> adverse. În plus, </a:t>
            </a:r>
            <a:r>
              <a:rPr lang="en-US" sz="2400" dirty="0" err="1"/>
              <a:t>reglementările</a:t>
            </a:r>
            <a:r>
              <a:rPr lang="en-US" sz="2400" dirty="0"/>
              <a:t> </a:t>
            </a:r>
            <a:r>
              <a:rPr lang="en-US" sz="2400" dirty="0" err="1"/>
              <a:t>naționale</a:t>
            </a:r>
            <a:r>
              <a:rPr lang="en-US" sz="2400" dirty="0"/>
              <a:t> care </a:t>
            </a:r>
            <a:r>
              <a:rPr lang="en-US" sz="2400" dirty="0" err="1"/>
              <a:t>impun</a:t>
            </a:r>
            <a:r>
              <a:rPr lang="en-US" sz="2400" dirty="0"/>
              <a:t> </a:t>
            </a:r>
            <a:r>
              <a:rPr lang="en-US" sz="2400" dirty="0" err="1"/>
              <a:t>respectarea</a:t>
            </a:r>
            <a:r>
              <a:rPr lang="en-US" sz="2400" dirty="0"/>
              <a:t> </a:t>
            </a:r>
            <a:r>
              <a:rPr lang="ro-RO" sz="2400" dirty="0"/>
              <a:t>ST</a:t>
            </a:r>
            <a:r>
              <a:rPr lang="en-US" sz="2400" dirty="0"/>
              <a:t> </a:t>
            </a:r>
            <a:r>
              <a:rPr lang="en-US" sz="2400" dirty="0" err="1"/>
              <a:t>tehnice</a:t>
            </a:r>
            <a:r>
              <a:rPr lang="en-US" sz="2400" dirty="0"/>
              <a:t> </a:t>
            </a:r>
            <a:r>
              <a:rPr lang="en-US" sz="2400" dirty="0" err="1"/>
              <a:t>aplicabile</a:t>
            </a:r>
            <a:r>
              <a:rPr lang="en-US" sz="2400" dirty="0"/>
              <a:t> </a:t>
            </a:r>
            <a:r>
              <a:rPr lang="en-US" sz="2400" dirty="0" err="1"/>
              <a:t>evaluării</a:t>
            </a:r>
            <a:r>
              <a:rPr lang="en-US" sz="2400" dirty="0"/>
              <a:t> post-</a:t>
            </a:r>
            <a:r>
              <a:rPr lang="en-US" sz="2400" dirty="0" err="1"/>
              <a:t>piață</a:t>
            </a:r>
            <a:r>
              <a:rPr lang="en-US" sz="2400" dirty="0"/>
              <a:t> nu sunt </a:t>
            </a:r>
            <a:r>
              <a:rPr lang="en-US" sz="2400" dirty="0" err="1"/>
              <a:t>adoptate</a:t>
            </a:r>
            <a:r>
              <a:rPr lang="en-US" sz="2400" dirty="0"/>
              <a:t> la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mondial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/>
              <a:t>Pe de </a:t>
            </a:r>
            <a:r>
              <a:rPr lang="en-US" sz="2400" dirty="0" err="1"/>
              <a:t>altă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,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recomandările</a:t>
            </a:r>
            <a:r>
              <a:rPr lang="en-US" sz="2400" dirty="0"/>
              <a:t> OIML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ro-RO" sz="2400" dirty="0"/>
              <a:t>DM</a:t>
            </a:r>
            <a:r>
              <a:rPr lang="en-US" sz="2400" dirty="0"/>
              <a:t> sunt </a:t>
            </a:r>
            <a:r>
              <a:rPr lang="en-US" sz="2400" dirty="0" err="1"/>
              <a:t>adoptate</a:t>
            </a:r>
            <a:r>
              <a:rPr lang="en-US" sz="2400" dirty="0"/>
              <a:t> </a:t>
            </a:r>
            <a:r>
              <a:rPr lang="ro-RO" sz="2400" dirty="0"/>
              <a:t>la</a:t>
            </a:r>
            <a:r>
              <a:rPr lang="en-US" sz="2400" dirty="0"/>
              <a:t> </a:t>
            </a:r>
            <a:r>
              <a:rPr lang="en-US" sz="2400" dirty="0" err="1"/>
              <a:t>reglementare</a:t>
            </a:r>
            <a:r>
              <a:rPr lang="en-US" sz="2400" dirty="0"/>
              <a:t> </a:t>
            </a:r>
            <a:r>
              <a:rPr lang="en-US" sz="2400" dirty="0" err="1"/>
              <a:t>național</a:t>
            </a:r>
            <a:r>
              <a:rPr lang="ro-RO" sz="2400" dirty="0"/>
              <a:t>ă</a:t>
            </a:r>
            <a:r>
              <a:rPr lang="en-US" sz="2400" dirty="0"/>
              <a:t>, </a:t>
            </a:r>
            <a:r>
              <a:rPr lang="ro-RO" sz="2400" dirty="0"/>
              <a:t>ele</a:t>
            </a:r>
            <a:r>
              <a:rPr lang="en-US" sz="2400" dirty="0"/>
              <a:t> </a:t>
            </a:r>
            <a:r>
              <a:rPr lang="en-US" sz="2400" dirty="0" err="1"/>
              <a:t>prev</a:t>
            </a:r>
            <a:r>
              <a:rPr lang="ro-RO" sz="2400" dirty="0" err="1"/>
              <a:t>ăd</a:t>
            </a:r>
            <a:r>
              <a:rPr lang="en-US" sz="2400" dirty="0"/>
              <a:t> </a:t>
            </a:r>
            <a:r>
              <a:rPr lang="en-US" sz="2400" dirty="0" err="1"/>
              <a:t>cerințe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evaluările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utilizării</a:t>
            </a:r>
            <a:r>
              <a:rPr lang="en-US" sz="2400" dirty="0"/>
              <a:t>. Cu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acestea</a:t>
            </a:r>
            <a:r>
              <a:rPr lang="en-US" sz="2400" dirty="0"/>
              <a:t>, </a:t>
            </a:r>
            <a:r>
              <a:rPr lang="en-US" sz="2400" dirty="0" err="1"/>
              <a:t>puține</a:t>
            </a:r>
            <a:r>
              <a:rPr lang="en-US" sz="2400" dirty="0"/>
              <a:t> </a:t>
            </a:r>
            <a:r>
              <a:rPr lang="en-US" sz="2400" dirty="0" err="1"/>
              <a:t>recomandări</a:t>
            </a:r>
            <a:r>
              <a:rPr lang="en-US" sz="2400" dirty="0"/>
              <a:t> OIML sunt </a:t>
            </a:r>
            <a:r>
              <a:rPr lang="en-US" sz="2400" dirty="0" err="1"/>
              <a:t>specifice</a:t>
            </a:r>
            <a:r>
              <a:rPr lang="en-US" sz="2400" dirty="0"/>
              <a:t> </a:t>
            </a:r>
            <a:r>
              <a:rPr lang="en-US" sz="2400" dirty="0" err="1"/>
              <a:t>tehnologiilor</a:t>
            </a:r>
            <a:r>
              <a:rPr lang="en-US" sz="2400" dirty="0"/>
              <a:t> de </a:t>
            </a:r>
            <a:r>
              <a:rPr lang="en-US" sz="2400" dirty="0" err="1"/>
              <a:t>sănătate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unele</a:t>
            </a:r>
            <a:r>
              <a:rPr lang="en-US" sz="2400" dirty="0"/>
              <a:t> sunt </a:t>
            </a:r>
            <a:r>
              <a:rPr lang="en-US" sz="2400" dirty="0" err="1"/>
              <a:t>adoptate</a:t>
            </a:r>
            <a:r>
              <a:rPr lang="en-US" sz="2400" dirty="0"/>
              <a:t> la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mondial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28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9DE668-472F-8789-6A5A-2BDE910B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D5B28CE-6F06-92A8-2234-F17886DC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2"/>
          </a:xfrm>
        </p:spPr>
        <p:txBody>
          <a:bodyPr/>
          <a:lstStyle/>
          <a:p>
            <a:r>
              <a:rPr lang="en-US" sz="2400" dirty="0"/>
              <a:t>O </a:t>
            </a:r>
            <a:r>
              <a:rPr lang="en-US" sz="2400" dirty="0" err="1"/>
              <a:t>alternativă</a:t>
            </a:r>
            <a:r>
              <a:rPr lang="en-US" sz="2400" dirty="0"/>
              <a:t> </a:t>
            </a:r>
            <a:r>
              <a:rPr lang="en-US" sz="2400" dirty="0" err="1"/>
              <a:t>relevantă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asigurarea</a:t>
            </a:r>
            <a:r>
              <a:rPr lang="en-US" sz="2400" dirty="0"/>
              <a:t> </a:t>
            </a:r>
            <a:r>
              <a:rPr lang="en-US" sz="2400" dirty="0" err="1"/>
              <a:t>siguranței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performanței</a:t>
            </a:r>
            <a:r>
              <a:rPr lang="en-US" sz="2400" dirty="0"/>
              <a:t> </a:t>
            </a:r>
            <a:r>
              <a:rPr lang="en-US" sz="2400" dirty="0" err="1"/>
              <a:t>echipamentelor</a:t>
            </a:r>
            <a:r>
              <a:rPr lang="en-US" sz="2400" dirty="0"/>
              <a:t> </a:t>
            </a:r>
            <a:r>
              <a:rPr lang="en-US" sz="2400" dirty="0" err="1"/>
              <a:t>biomedicale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acreditarea</a:t>
            </a:r>
            <a:r>
              <a:rPr lang="en-US" sz="2400" dirty="0"/>
              <a:t> </a:t>
            </a:r>
            <a:r>
              <a:rPr lang="en-US" sz="2400" dirty="0" err="1"/>
              <a:t>voluntară</a:t>
            </a:r>
            <a:r>
              <a:rPr lang="en-US" sz="2400" dirty="0"/>
              <a:t> a </a:t>
            </a:r>
            <a:r>
              <a:rPr lang="en-US" sz="2400" dirty="0" err="1"/>
              <a:t>unităților</a:t>
            </a:r>
            <a:r>
              <a:rPr lang="en-US" sz="2400" dirty="0"/>
              <a:t> de </a:t>
            </a:r>
            <a:r>
              <a:rPr lang="en-US" sz="2400" dirty="0" err="1"/>
              <a:t>sănătate</a:t>
            </a:r>
            <a:r>
              <a:rPr lang="en-US" sz="2400" dirty="0"/>
              <a:t>. </a:t>
            </a:r>
            <a:r>
              <a:rPr lang="en-US" sz="2400" dirty="0" err="1"/>
              <a:t>Acreditarea</a:t>
            </a:r>
            <a:r>
              <a:rPr lang="en-US" sz="2400" dirty="0"/>
              <a:t> include </a:t>
            </a:r>
            <a:r>
              <a:rPr lang="en-US" sz="2400" dirty="0" err="1"/>
              <a:t>cerințe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calibrarea</a:t>
            </a:r>
            <a:r>
              <a:rPr lang="en-US" sz="2400" dirty="0"/>
              <a:t> </a:t>
            </a:r>
            <a:r>
              <a:rPr lang="en-US" sz="2400" dirty="0" err="1"/>
              <a:t>periodică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În </a:t>
            </a:r>
            <a:r>
              <a:rPr lang="en-US" sz="2400" dirty="0" err="1"/>
              <a:t>faza</a:t>
            </a:r>
            <a:r>
              <a:rPr lang="en-US" sz="2400" dirty="0"/>
              <a:t> post-</a:t>
            </a:r>
            <a:r>
              <a:rPr lang="en-US" sz="2400" dirty="0" err="1"/>
              <a:t>comercializare</a:t>
            </a:r>
            <a:r>
              <a:rPr lang="en-US" sz="2400" dirty="0"/>
              <a:t>, un alt element care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luat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considerare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asigura</a:t>
            </a:r>
            <a:r>
              <a:rPr lang="en-US" sz="2400" dirty="0"/>
              <a:t> buna </a:t>
            </a:r>
            <a:r>
              <a:rPr lang="en-US" sz="2400" dirty="0" err="1"/>
              <a:t>funcționare</a:t>
            </a:r>
            <a:r>
              <a:rPr lang="en-US" sz="2400" dirty="0"/>
              <a:t> a </a:t>
            </a:r>
            <a:r>
              <a:rPr lang="ro-RO" sz="2400" dirty="0"/>
              <a:t>DM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gestionarea</a:t>
            </a:r>
            <a:r>
              <a:rPr lang="en-US" sz="2400" dirty="0"/>
              <a:t> </a:t>
            </a:r>
            <a:r>
              <a:rPr lang="en-US" sz="2400" dirty="0" err="1"/>
              <a:t>corectă</a:t>
            </a:r>
            <a:r>
              <a:rPr lang="en-US" sz="2400" dirty="0"/>
              <a:t> a </a:t>
            </a:r>
            <a:r>
              <a:rPr lang="en-US" sz="2400" dirty="0" err="1"/>
              <a:t>acestuia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încorporarea</a:t>
            </a:r>
            <a:r>
              <a:rPr lang="en-US" sz="2400" dirty="0"/>
              <a:t> </a:t>
            </a:r>
            <a:r>
              <a:rPr lang="en-US" sz="2400" dirty="0" err="1"/>
              <a:t>profesioniștilor</a:t>
            </a:r>
            <a:r>
              <a:rPr lang="en-US" sz="2400" dirty="0"/>
              <a:t> cu </a:t>
            </a:r>
            <a:r>
              <a:rPr lang="en-US" sz="2400" dirty="0" err="1"/>
              <a:t>expertiză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inginerie</a:t>
            </a:r>
            <a:r>
              <a:rPr lang="en-US" sz="2400" dirty="0"/>
              <a:t> </a:t>
            </a:r>
            <a:r>
              <a:rPr lang="en-US" sz="2400" dirty="0" err="1"/>
              <a:t>clinică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metrologie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rândul</a:t>
            </a:r>
            <a:r>
              <a:rPr lang="en-US" sz="2400" dirty="0"/>
              <a:t> </a:t>
            </a:r>
            <a:r>
              <a:rPr lang="en-US" sz="2400" dirty="0" err="1"/>
              <a:t>personalului</a:t>
            </a:r>
            <a:r>
              <a:rPr lang="en-US" sz="2400" dirty="0"/>
              <a:t> medical. </a:t>
            </a:r>
            <a:endParaRPr lang="ro-RO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8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0F6537-57CE-67E3-3EC0-6CC45843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30DEC4F-6BF5-548B-48FA-300F8D05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Provocări </a:t>
            </a:r>
            <a:r>
              <a:rPr lang="en-US" sz="2400" dirty="0" err="1"/>
              <a:t>suplimentare</a:t>
            </a:r>
            <a:r>
              <a:rPr lang="en-US" sz="2400" dirty="0"/>
              <a:t> care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depășite</a:t>
            </a:r>
            <a:r>
              <a:rPr lang="en-US" sz="2400" dirty="0"/>
              <a:t> sunt</a:t>
            </a:r>
            <a:r>
              <a:rPr lang="ro-RO" sz="2400" dirty="0"/>
              <a:t>: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ro-RO" sz="2400" dirty="0"/>
              <a:t>insuficiența </a:t>
            </a:r>
            <a:r>
              <a:rPr lang="en-US" sz="2400" dirty="0"/>
              <a:t> </a:t>
            </a:r>
            <a:r>
              <a:rPr lang="en-US" sz="2400" dirty="0" err="1"/>
              <a:t>laboratoare</a:t>
            </a:r>
            <a:r>
              <a:rPr lang="ro-RO" sz="2400" dirty="0"/>
              <a:t>lor</a:t>
            </a:r>
            <a:r>
              <a:rPr lang="en-US" sz="2400" dirty="0"/>
              <a:t> </a:t>
            </a:r>
            <a:r>
              <a:rPr lang="en-US" sz="2400" dirty="0" err="1"/>
              <a:t>acreditate</a:t>
            </a:r>
            <a:r>
              <a:rPr lang="en-US" sz="2400" dirty="0"/>
              <a:t> </a:t>
            </a:r>
            <a:r>
              <a:rPr lang="ro-RO" sz="2400" dirty="0"/>
              <a:t>pentru </a:t>
            </a:r>
            <a:r>
              <a:rPr lang="en-US" sz="2400" dirty="0"/>
              <a:t>teste de </a:t>
            </a:r>
            <a:r>
              <a:rPr lang="en-US" sz="2400" dirty="0" err="1"/>
              <a:t>conformitate</a:t>
            </a:r>
            <a:r>
              <a:rPr lang="en-US" sz="2400" dirty="0"/>
              <a:t> a DM; </a:t>
            </a:r>
            <a:endParaRPr lang="ro-RO" sz="2400" dirty="0"/>
          </a:p>
          <a:p>
            <a:r>
              <a:rPr lang="en-US" sz="2400" dirty="0" err="1"/>
              <a:t>eventualele</a:t>
            </a:r>
            <a:r>
              <a:rPr lang="en-US" sz="2400" dirty="0"/>
              <a:t> </a:t>
            </a:r>
            <a:r>
              <a:rPr lang="en-US" sz="2400" dirty="0" err="1"/>
              <a:t>inadecvări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eroarea</a:t>
            </a:r>
            <a:r>
              <a:rPr lang="en-US" sz="2400" dirty="0"/>
              <a:t> maxim</a:t>
            </a:r>
            <a:r>
              <a:rPr lang="ro-RO" sz="2400" dirty="0"/>
              <a:t>ă</a:t>
            </a:r>
            <a:r>
              <a:rPr lang="en-US" sz="2400" dirty="0"/>
              <a:t> admis</a:t>
            </a:r>
            <a:r>
              <a:rPr lang="ro-RO" sz="2400" dirty="0"/>
              <a:t>ă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precizia</a:t>
            </a:r>
            <a:r>
              <a:rPr lang="en-US" sz="2400" dirty="0"/>
              <a:t> </a:t>
            </a:r>
            <a:r>
              <a:rPr lang="en-US" sz="2400" dirty="0" err="1"/>
              <a:t>cerută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procedurile</a:t>
            </a:r>
            <a:r>
              <a:rPr lang="en-US" sz="2400" dirty="0"/>
              <a:t> </a:t>
            </a:r>
            <a:r>
              <a:rPr lang="en-US" sz="2400" dirty="0" err="1"/>
              <a:t>specifice</a:t>
            </a:r>
            <a:r>
              <a:rPr lang="en-US" sz="2400" dirty="0"/>
              <a:t> de diagnostic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terapeutice</a:t>
            </a:r>
            <a:r>
              <a:rPr lang="en-US" sz="2400" dirty="0"/>
              <a:t>; </a:t>
            </a:r>
            <a:endParaRPr lang="ro-RO" sz="2400" dirty="0"/>
          </a:p>
          <a:p>
            <a:r>
              <a:rPr lang="en-US" sz="2400" dirty="0" err="1"/>
              <a:t>lipsa</a:t>
            </a:r>
            <a:r>
              <a:rPr lang="en-US" sz="2400" dirty="0"/>
              <a:t> </a:t>
            </a:r>
            <a:r>
              <a:rPr lang="en-US" sz="2400" dirty="0" err="1"/>
              <a:t>măsurilor</a:t>
            </a:r>
            <a:r>
              <a:rPr lang="en-US" sz="2400" dirty="0"/>
              <a:t> de </a:t>
            </a:r>
            <a:r>
              <a:rPr lang="en-US" sz="2400" dirty="0" err="1"/>
              <a:t>incertitudine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trasabilitate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</a:t>
            </a:r>
            <a:r>
              <a:rPr lang="en-US" sz="2400" dirty="0" err="1"/>
              <a:t>printre</a:t>
            </a:r>
            <a:r>
              <a:rPr lang="en-US" sz="2400" dirty="0"/>
              <a:t> </a:t>
            </a:r>
            <a:r>
              <a:rPr lang="en-US" sz="2400" dirty="0" err="1"/>
              <a:t>cerințele</a:t>
            </a:r>
            <a:r>
              <a:rPr lang="en-US" sz="2400" dirty="0"/>
              <a:t> </a:t>
            </a:r>
            <a:r>
              <a:rPr lang="en-US" sz="2400" dirty="0" err="1"/>
              <a:t>standardelor</a:t>
            </a:r>
            <a:r>
              <a:rPr lang="en-US" sz="2400" dirty="0"/>
              <a:t> </a:t>
            </a:r>
            <a:r>
              <a:rPr lang="en-US" sz="2400" dirty="0" err="1"/>
              <a:t>tehnice</a:t>
            </a:r>
            <a:r>
              <a:rPr lang="en-US" sz="2400" dirty="0"/>
              <a:t>; </a:t>
            </a:r>
            <a:endParaRPr lang="ro-RO" sz="2400" dirty="0"/>
          </a:p>
          <a:p>
            <a:r>
              <a:rPr lang="en-US" sz="2400" dirty="0" err="1"/>
              <a:t>lacunele</a:t>
            </a:r>
            <a:r>
              <a:rPr lang="en-US" sz="2400" dirty="0"/>
              <a:t> </a:t>
            </a:r>
            <a:r>
              <a:rPr lang="en-US" sz="2400" dirty="0" err="1"/>
              <a:t>existente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disponibilitatea</a:t>
            </a:r>
            <a:r>
              <a:rPr lang="en-US" sz="2400" dirty="0"/>
              <a:t> </a:t>
            </a:r>
            <a:r>
              <a:rPr lang="en-US" sz="2400" dirty="0" err="1"/>
              <a:t>standardelor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stabili</a:t>
            </a:r>
            <a:r>
              <a:rPr lang="en-US" sz="2400" dirty="0"/>
              <a:t> </a:t>
            </a:r>
            <a:r>
              <a:rPr lang="en-US" sz="2400" dirty="0" err="1"/>
              <a:t>trasabilitatea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urmare</a:t>
            </a:r>
            <a:r>
              <a:rPr lang="en-US" sz="2400" dirty="0"/>
              <a:t>,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preveni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mod </a:t>
            </a:r>
            <a:r>
              <a:rPr lang="en-US" sz="2400" dirty="0" err="1"/>
              <a:t>eficient</a:t>
            </a:r>
            <a:r>
              <a:rPr lang="en-US" sz="2400" dirty="0"/>
              <a:t> </a:t>
            </a:r>
            <a:r>
              <a:rPr lang="en-US" sz="2400" dirty="0" err="1"/>
              <a:t>rezultatele</a:t>
            </a:r>
            <a:r>
              <a:rPr lang="en-US" sz="2400" dirty="0"/>
              <a:t> adverse ale </a:t>
            </a:r>
            <a:r>
              <a:rPr lang="en-US" sz="2400" dirty="0" err="1"/>
              <a:t>practicii</a:t>
            </a:r>
            <a:r>
              <a:rPr lang="en-US" sz="2400" dirty="0"/>
              <a:t> </a:t>
            </a:r>
            <a:r>
              <a:rPr lang="en-US" sz="2400" dirty="0" err="1"/>
              <a:t>clinice</a:t>
            </a:r>
            <a:r>
              <a:rPr lang="en-US" sz="2400" dirty="0"/>
              <a:t>,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îmbunătățite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elemente</a:t>
            </a:r>
            <a:r>
              <a:rPr lang="en-US" sz="2400" dirty="0"/>
              <a:t> ale </a:t>
            </a:r>
            <a:r>
              <a:rPr lang="en-US" sz="2400" dirty="0" err="1"/>
              <a:t>abordărilor</a:t>
            </a:r>
            <a:r>
              <a:rPr lang="en-US" sz="2400" dirty="0"/>
              <a:t> </a:t>
            </a:r>
            <a:r>
              <a:rPr lang="en-US" sz="2400" dirty="0" err="1"/>
              <a:t>utilizate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garanta</a:t>
            </a:r>
            <a:r>
              <a:rPr lang="en-US" sz="2400" dirty="0"/>
              <a:t> </a:t>
            </a:r>
            <a:r>
              <a:rPr lang="en-US" sz="2400" dirty="0" err="1"/>
              <a:t>fiabilitatea</a:t>
            </a:r>
            <a:r>
              <a:rPr lang="en-US" sz="2400" dirty="0"/>
              <a:t> </a:t>
            </a:r>
            <a:r>
              <a:rPr lang="ro-RO" sz="2400" dirty="0"/>
              <a:t>DM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ro-RO" sz="2400" dirty="0"/>
              <a:t>post-piață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7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04325B-D951-3E38-2762-2D52526F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969848B-C6B2-31FA-2C87-98D015103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Supravegherea post-</a:t>
            </a:r>
            <a:r>
              <a:rPr lang="en-US" sz="2400" dirty="0" err="1"/>
              <a:t>piață</a:t>
            </a:r>
            <a:r>
              <a:rPr lang="en-US" sz="2400" dirty="0"/>
              <a:t>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tratată</a:t>
            </a:r>
            <a:r>
              <a:rPr lang="en-US" sz="2400" dirty="0"/>
              <a:t> pe </a:t>
            </a:r>
            <a:r>
              <a:rPr lang="en-US" sz="2400" dirty="0" err="1"/>
              <a:t>scară</a:t>
            </a:r>
            <a:r>
              <a:rPr lang="en-US" sz="2400" dirty="0"/>
              <a:t> </a:t>
            </a:r>
            <a:r>
              <a:rPr lang="en-US" sz="2400" dirty="0" err="1"/>
              <a:t>largă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al </a:t>
            </a:r>
            <a:r>
              <a:rPr lang="en-US" sz="2400" dirty="0" err="1"/>
              <a:t>treilea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al </a:t>
            </a:r>
            <a:r>
              <a:rPr lang="en-US" sz="2400" dirty="0" err="1"/>
              <a:t>patrulea</a:t>
            </a:r>
            <a:r>
              <a:rPr lang="en-US" sz="2400" dirty="0"/>
              <a:t> forum global al OMS </a:t>
            </a:r>
            <a:r>
              <a:rPr lang="en-US" sz="2400" dirty="0" err="1"/>
              <a:t>privind</a:t>
            </a:r>
            <a:r>
              <a:rPr lang="en-US" sz="2400" dirty="0"/>
              <a:t> </a:t>
            </a:r>
            <a:r>
              <a:rPr lang="ro-RO" sz="2400" dirty="0"/>
              <a:t>DM</a:t>
            </a:r>
            <a:r>
              <a:rPr lang="en-US" sz="2400" dirty="0"/>
              <a:t>, care s-a </a:t>
            </a:r>
            <a:r>
              <a:rPr lang="en-US" sz="2400" dirty="0" err="1"/>
              <a:t>adresat</a:t>
            </a:r>
            <a:r>
              <a:rPr lang="en-US" sz="2400" dirty="0"/>
              <a:t>, de </a:t>
            </a:r>
            <a:r>
              <a:rPr lang="en-US" sz="2400" dirty="0" err="1"/>
              <a:t>asemenea</a:t>
            </a:r>
            <a:r>
              <a:rPr lang="en-US" sz="2400" dirty="0"/>
              <a:t>, incipient la </a:t>
            </a:r>
            <a:r>
              <a:rPr lang="en-US" sz="2400" dirty="0" err="1"/>
              <a:t>metrologia</a:t>
            </a:r>
            <a:r>
              <a:rPr lang="en-US" sz="2400" dirty="0"/>
              <a:t> </a:t>
            </a:r>
            <a:r>
              <a:rPr lang="en-US" sz="2400" dirty="0" err="1"/>
              <a:t>legală</a:t>
            </a:r>
            <a:r>
              <a:rPr lang="en-US" sz="2400" dirty="0"/>
              <a:t>, </a:t>
            </a:r>
            <a:r>
              <a:rPr lang="en-US" sz="2400" dirty="0" err="1"/>
              <a:t>trasabilitatea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calibrarea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Aceste </a:t>
            </a:r>
            <a:r>
              <a:rPr lang="en-US" sz="2400" dirty="0" err="1"/>
              <a:t>elemente</a:t>
            </a:r>
            <a:r>
              <a:rPr lang="en-US" sz="2400" dirty="0"/>
              <a:t> au </a:t>
            </a:r>
            <a:r>
              <a:rPr lang="en-US" sz="2400" dirty="0" err="1"/>
              <a:t>marcat</a:t>
            </a:r>
            <a:r>
              <a:rPr lang="en-US" sz="2400" dirty="0"/>
              <a:t> </a:t>
            </a:r>
            <a:r>
              <a:rPr lang="en-US" sz="2400" dirty="0" err="1"/>
              <a:t>caracteristica</a:t>
            </a:r>
            <a:r>
              <a:rPr lang="en-US" sz="2400" dirty="0"/>
              <a:t> </a:t>
            </a:r>
            <a:r>
              <a:rPr lang="en-US" sz="2400" dirty="0" err="1"/>
              <a:t>promițătoare</a:t>
            </a:r>
            <a:r>
              <a:rPr lang="en-US" sz="2400" dirty="0"/>
              <a:t> a </a:t>
            </a:r>
            <a:r>
              <a:rPr lang="en-US" sz="2400" dirty="0" err="1"/>
              <a:t>discuțiilor</a:t>
            </a:r>
            <a:r>
              <a:rPr lang="en-US" sz="2400" dirty="0"/>
              <a:t> </a:t>
            </a:r>
            <a:r>
              <a:rPr lang="en-US" sz="2400" dirty="0" err="1"/>
              <a:t>purtate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recente</a:t>
            </a:r>
            <a:r>
              <a:rPr lang="en-US" sz="2400" dirty="0"/>
              <a:t> </a:t>
            </a:r>
            <a:r>
              <a:rPr lang="en-US" sz="2400" dirty="0" err="1"/>
              <a:t>două</a:t>
            </a:r>
            <a:r>
              <a:rPr lang="en-US" sz="2400" dirty="0"/>
              <a:t> </a:t>
            </a:r>
            <a:r>
              <a:rPr lang="en-US" sz="2400" dirty="0" err="1"/>
              <a:t>foruri</a:t>
            </a:r>
            <a:r>
              <a:rPr lang="en-US" sz="2400" dirty="0"/>
              <a:t> </a:t>
            </a:r>
            <a:r>
              <a:rPr lang="en-US" sz="2400" dirty="0" err="1"/>
              <a:t>globale</a:t>
            </a:r>
            <a:r>
              <a:rPr lang="en-US" sz="2400" dirty="0"/>
              <a:t> ale OMS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asigura</a:t>
            </a:r>
            <a:r>
              <a:rPr lang="en-US" sz="2400" dirty="0"/>
              <a:t> </a:t>
            </a:r>
            <a:r>
              <a:rPr lang="en-US" sz="2400" dirty="0" err="1"/>
              <a:t>dispozitive</a:t>
            </a:r>
            <a:r>
              <a:rPr lang="en-US" sz="2400" dirty="0"/>
              <a:t> </a:t>
            </a:r>
            <a:r>
              <a:rPr lang="en-US" sz="2400" dirty="0" err="1"/>
              <a:t>biomedicale</a:t>
            </a:r>
            <a:r>
              <a:rPr lang="en-US" sz="2400" dirty="0"/>
              <a:t> </a:t>
            </a:r>
            <a:r>
              <a:rPr lang="en-US" sz="2400" dirty="0" err="1"/>
              <a:t>fiabile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3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5AB169-7C75-547C-507A-A33BB2E7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Din istoria </a:t>
            </a:r>
            <a:r>
              <a:rPr lang="ro-RO" dirty="0" err="1"/>
              <a:t>biometrologiei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4A336CF-0D35-F8DC-EECE-E4EE8385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2"/>
          </a:xfrm>
        </p:spPr>
        <p:txBody>
          <a:bodyPr/>
          <a:lstStyle/>
          <a:p>
            <a:r>
              <a:rPr lang="ro-RO" sz="2400" dirty="0"/>
              <a:t>1975 - </a:t>
            </a:r>
            <a:r>
              <a:rPr lang="en-US" sz="2400" dirty="0" err="1"/>
              <a:t>Primele</a:t>
            </a:r>
            <a:r>
              <a:rPr lang="en-US" sz="2400" dirty="0"/>
              <a:t> </a:t>
            </a:r>
            <a:r>
              <a:rPr lang="en-US" sz="2400" dirty="0" err="1"/>
              <a:t>rezoluții</a:t>
            </a:r>
            <a:r>
              <a:rPr lang="en-US" sz="2400" dirty="0"/>
              <a:t> </a:t>
            </a:r>
            <a:r>
              <a:rPr lang="ro-RO" sz="2400" dirty="0"/>
              <a:t>ce</a:t>
            </a:r>
            <a:r>
              <a:rPr lang="en-US" sz="2400" dirty="0"/>
              <a:t> </a:t>
            </a:r>
            <a:r>
              <a:rPr lang="en-US" sz="2400" dirty="0" err="1"/>
              <a:t>ofer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rezultate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fiabile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bioștiințe</a:t>
            </a:r>
            <a:r>
              <a:rPr lang="en-US" sz="2400" dirty="0"/>
              <a:t> </a:t>
            </a:r>
            <a:r>
              <a:rPr lang="ro-RO" sz="2400" dirty="0"/>
              <a:t>- </a:t>
            </a:r>
            <a:r>
              <a:rPr lang="en-US" sz="2400" dirty="0"/>
              <a:t>la a 15-a </a:t>
            </a:r>
            <a:r>
              <a:rPr lang="en-US" sz="2400" dirty="0" err="1"/>
              <a:t>Conferință</a:t>
            </a:r>
            <a:r>
              <a:rPr lang="en-US" sz="2400" dirty="0"/>
              <a:t> </a:t>
            </a:r>
            <a:r>
              <a:rPr lang="en-US" sz="2400" dirty="0" err="1"/>
              <a:t>Generală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Greutăți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Măsuri</a:t>
            </a:r>
            <a:r>
              <a:rPr lang="en-US" sz="2400" dirty="0"/>
              <a:t> (CGPM), </a:t>
            </a:r>
            <a:r>
              <a:rPr lang="en-US" sz="2400" dirty="0" err="1"/>
              <a:t>desfășurată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1975</a:t>
            </a:r>
            <a:r>
              <a:rPr lang="ro-RO" sz="2400" dirty="0"/>
              <a:t>: </a:t>
            </a:r>
            <a:r>
              <a:rPr lang="en-US" sz="2400" dirty="0" err="1"/>
              <a:t>autoritățile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au </a:t>
            </a:r>
            <a:r>
              <a:rPr lang="en-US" sz="2400" dirty="0" err="1"/>
              <a:t>încorporat</a:t>
            </a:r>
            <a:r>
              <a:rPr lang="en-US" sz="2400" dirty="0"/>
              <a:t> </a:t>
            </a:r>
            <a:r>
              <a:rPr lang="ro-RO" sz="2400" dirty="0"/>
              <a:t>în SI </a:t>
            </a:r>
            <a:r>
              <a:rPr lang="en-US" sz="2400" dirty="0"/>
              <a:t>becquerel (</a:t>
            </a:r>
            <a:r>
              <a:rPr lang="en-US" sz="2400" dirty="0" err="1"/>
              <a:t>Bq</a:t>
            </a:r>
            <a:r>
              <a:rPr lang="en-US" sz="2400" dirty="0"/>
              <a:t>) </a:t>
            </a:r>
            <a:r>
              <a:rPr lang="en-US" sz="2400" dirty="0" err="1"/>
              <a:t>și</a:t>
            </a:r>
            <a:r>
              <a:rPr lang="en-US" sz="2400" dirty="0"/>
              <a:t> gray (</a:t>
            </a:r>
            <a:r>
              <a:rPr lang="en-US" sz="2400" dirty="0" err="1"/>
              <a:t>Gy</a:t>
            </a:r>
            <a:r>
              <a:rPr lang="en-US" sz="2400" dirty="0"/>
              <a:t>). </a:t>
            </a:r>
            <a:endParaRPr lang="ro-RO" sz="2400" dirty="0"/>
          </a:p>
          <a:p>
            <a:r>
              <a:rPr lang="ro-RO" sz="2400" dirty="0"/>
              <a:t>1979 - </a:t>
            </a:r>
            <a:r>
              <a:rPr lang="en-US" sz="2400" dirty="0"/>
              <a:t>CGPM a </a:t>
            </a:r>
            <a:r>
              <a:rPr lang="en-US" sz="2400" dirty="0" err="1"/>
              <a:t>integrat</a:t>
            </a:r>
            <a:r>
              <a:rPr lang="en-US" sz="2400" dirty="0"/>
              <a:t> sievert-</a:t>
            </a:r>
            <a:r>
              <a:rPr lang="en-US" sz="2400" dirty="0" err="1"/>
              <a:t>ul</a:t>
            </a:r>
            <a:r>
              <a:rPr lang="en-US" sz="2400" dirty="0"/>
              <a:t> (</a:t>
            </a:r>
            <a:r>
              <a:rPr lang="en-US" sz="2400" dirty="0" err="1"/>
              <a:t>Sv</a:t>
            </a:r>
            <a:r>
              <a:rPr lang="en-US" sz="2400" dirty="0"/>
              <a:t>), care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asociat</a:t>
            </a:r>
            <a:r>
              <a:rPr lang="en-US" sz="2400" dirty="0"/>
              <a:t> cu </a:t>
            </a:r>
            <a:r>
              <a:rPr lang="en-US" sz="2400" dirty="0" err="1"/>
              <a:t>efectul</a:t>
            </a:r>
            <a:r>
              <a:rPr lang="en-US" sz="2400" dirty="0"/>
              <a:t> biologic al </a:t>
            </a:r>
            <a:r>
              <a:rPr lang="en-US" sz="2400" dirty="0" err="1"/>
              <a:t>radiațiilor</a:t>
            </a:r>
            <a:r>
              <a:rPr lang="en-US" sz="2400" dirty="0"/>
              <a:t> </a:t>
            </a:r>
            <a:r>
              <a:rPr lang="en-US" sz="2400" dirty="0" err="1"/>
              <a:t>ionizante</a:t>
            </a:r>
            <a:r>
              <a:rPr lang="en-US" sz="2400" dirty="0"/>
              <a:t>, </a:t>
            </a:r>
            <a:r>
              <a:rPr lang="en-US" sz="2400" dirty="0" err="1"/>
              <a:t>și</a:t>
            </a:r>
            <a:r>
              <a:rPr lang="en-US" sz="2400" dirty="0"/>
              <a:t> a </a:t>
            </a:r>
            <a:r>
              <a:rPr lang="en-US" sz="2400" dirty="0" err="1"/>
              <a:t>adoptat</a:t>
            </a:r>
            <a:r>
              <a:rPr lang="en-US" sz="2400" dirty="0"/>
              <a:t> o </a:t>
            </a:r>
            <a:r>
              <a:rPr lang="en-US" sz="2400" dirty="0" err="1"/>
              <a:t>mărime</a:t>
            </a:r>
            <a:r>
              <a:rPr lang="en-US" sz="2400" dirty="0"/>
              <a:t> </a:t>
            </a:r>
            <a:r>
              <a:rPr lang="en-US" sz="2400" dirty="0" err="1"/>
              <a:t>fotobiologică</a:t>
            </a:r>
            <a:r>
              <a:rPr lang="en-US" sz="2400" dirty="0"/>
              <a:t> </a:t>
            </a:r>
            <a:r>
              <a:rPr lang="en-US" sz="2400" dirty="0" err="1"/>
              <a:t>legată</a:t>
            </a:r>
            <a:r>
              <a:rPr lang="en-US" sz="2400" dirty="0"/>
              <a:t> de </a:t>
            </a:r>
            <a:r>
              <a:rPr lang="en-US" sz="2400" dirty="0" err="1"/>
              <a:t>interacțiunea</a:t>
            </a:r>
            <a:r>
              <a:rPr lang="en-US" sz="2400" dirty="0"/>
              <a:t> </a:t>
            </a:r>
            <a:r>
              <a:rPr lang="en-US" sz="2400" dirty="0" err="1"/>
              <a:t>luminii</a:t>
            </a:r>
            <a:r>
              <a:rPr lang="en-US" sz="2400" dirty="0"/>
              <a:t> cu </a:t>
            </a:r>
            <a:r>
              <a:rPr lang="en-US" sz="2400" dirty="0" err="1"/>
              <a:t>ochiul</a:t>
            </a:r>
            <a:r>
              <a:rPr lang="en-US" sz="2400" dirty="0"/>
              <a:t> </a:t>
            </a:r>
            <a:r>
              <a:rPr lang="en-US" sz="2400" dirty="0" err="1"/>
              <a:t>uman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redefini</a:t>
            </a:r>
            <a:r>
              <a:rPr lang="en-US" sz="2400" dirty="0"/>
              <a:t> candela (cd).</a:t>
            </a:r>
          </a:p>
          <a:p>
            <a:r>
              <a:rPr lang="ro-RO" sz="2400" dirty="0"/>
              <a:t>1995 - d</a:t>
            </a:r>
            <a:r>
              <a:rPr lang="en-US" sz="2400" dirty="0" err="1"/>
              <a:t>upă</a:t>
            </a:r>
            <a:r>
              <a:rPr lang="en-US" sz="2400" dirty="0"/>
              <a:t> </a:t>
            </a:r>
            <a:r>
              <a:rPr lang="en-US" sz="2400" dirty="0" err="1"/>
              <a:t>crearea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1993 a </a:t>
            </a:r>
            <a:r>
              <a:rPr lang="en-US" sz="2400" dirty="0" err="1"/>
              <a:t>Comitetului</a:t>
            </a:r>
            <a:r>
              <a:rPr lang="en-US" sz="2400" dirty="0"/>
              <a:t> </a:t>
            </a:r>
            <a:r>
              <a:rPr lang="en-US" sz="2400" dirty="0" err="1"/>
              <a:t>Consultativ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Cantitatea</a:t>
            </a:r>
            <a:r>
              <a:rPr lang="en-US" sz="2400" dirty="0"/>
              <a:t> de </a:t>
            </a:r>
            <a:r>
              <a:rPr lang="en-US" sz="2400" dirty="0" err="1"/>
              <a:t>Substanță</a:t>
            </a:r>
            <a:r>
              <a:rPr lang="en-US" sz="2400" dirty="0"/>
              <a:t> (CCQM), </a:t>
            </a:r>
            <a:r>
              <a:rPr lang="en-US" sz="2400" dirty="0" err="1"/>
              <a:t>importanța</a:t>
            </a:r>
            <a:r>
              <a:rPr lang="en-US" sz="2400" dirty="0"/>
              <a:t> </a:t>
            </a:r>
            <a:r>
              <a:rPr lang="en-US" sz="2400" dirty="0" err="1"/>
              <a:t>analizei</a:t>
            </a:r>
            <a:r>
              <a:rPr lang="en-US" sz="2400" dirty="0"/>
              <a:t> </a:t>
            </a:r>
            <a:r>
              <a:rPr lang="en-US" sz="2400" dirty="0" err="1"/>
              <a:t>chimice</a:t>
            </a:r>
            <a:r>
              <a:rPr lang="en-US" sz="2400" dirty="0"/>
              <a:t> </a:t>
            </a:r>
            <a:r>
              <a:rPr lang="en-US" sz="2400" dirty="0" err="1"/>
              <a:t>cantitative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protecția</a:t>
            </a:r>
            <a:r>
              <a:rPr lang="en-US" sz="2400" dirty="0"/>
              <a:t> </a:t>
            </a:r>
            <a:r>
              <a:rPr lang="en-US" sz="2400" dirty="0" err="1"/>
              <a:t>mediului</a:t>
            </a:r>
            <a:r>
              <a:rPr lang="ro-RO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sănătatea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siguranța</a:t>
            </a:r>
            <a:r>
              <a:rPr lang="en-US" sz="2400" dirty="0"/>
              <a:t> </a:t>
            </a:r>
            <a:r>
              <a:rPr lang="en-US" sz="2400" dirty="0" err="1"/>
              <a:t>umană</a:t>
            </a:r>
            <a:r>
              <a:rPr lang="en-US" sz="2400" dirty="0"/>
              <a:t> a</a:t>
            </a:r>
            <a:r>
              <a:rPr lang="ro-RO" sz="2400" dirty="0"/>
              <a:t>u</a:t>
            </a:r>
            <a:r>
              <a:rPr lang="en-US" sz="2400" dirty="0"/>
              <a:t> </a:t>
            </a:r>
            <a:r>
              <a:rPr lang="ro-RO" sz="2400" dirty="0"/>
              <a:t>fost </a:t>
            </a:r>
            <a:r>
              <a:rPr lang="en-US" sz="2400" dirty="0" err="1"/>
              <a:t>discutate</a:t>
            </a:r>
            <a:r>
              <a:rPr lang="en-US" sz="2400" dirty="0"/>
              <a:t> </a:t>
            </a:r>
            <a:r>
              <a:rPr lang="ro-RO" sz="2400" dirty="0"/>
              <a:t>la </a:t>
            </a:r>
            <a:r>
              <a:rPr lang="en-US" sz="2400" dirty="0"/>
              <a:t>a 20-a C</a:t>
            </a:r>
            <a:r>
              <a:rPr lang="ro-RO" sz="2400" dirty="0"/>
              <a:t>G</a:t>
            </a:r>
            <a:r>
              <a:rPr lang="en-US" sz="2400" dirty="0"/>
              <a:t>, </a:t>
            </a:r>
            <a:r>
              <a:rPr lang="en-US" sz="2400" dirty="0" err="1"/>
              <a:t>eviden</a:t>
            </a:r>
            <a:r>
              <a:rPr lang="ro-RO" sz="2400" dirty="0" err="1"/>
              <a:t>țiind</a:t>
            </a:r>
            <a:r>
              <a:rPr lang="en-US" sz="2400" dirty="0"/>
              <a:t> </a:t>
            </a:r>
            <a:r>
              <a:rPr lang="en-US" sz="2400" dirty="0" err="1"/>
              <a:t>relevanța</a:t>
            </a:r>
            <a:r>
              <a:rPr lang="en-US" sz="2400" dirty="0"/>
              <a:t> </a:t>
            </a:r>
            <a:r>
              <a:rPr lang="en-US" sz="2400" dirty="0" err="1"/>
              <a:t>asigurării</a:t>
            </a:r>
            <a:r>
              <a:rPr lang="en-US" sz="2400" dirty="0"/>
              <a:t> </a:t>
            </a:r>
            <a:r>
              <a:rPr lang="en-US" sz="2400" dirty="0" err="1"/>
              <a:t>trasabilității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rezultatele</a:t>
            </a:r>
            <a:r>
              <a:rPr lang="en-US" sz="2400" dirty="0"/>
              <a:t> </a:t>
            </a:r>
            <a:r>
              <a:rPr lang="en-US" sz="2400" dirty="0" err="1"/>
              <a:t>măsurătorilor</a:t>
            </a:r>
            <a:r>
              <a:rPr lang="en-US" sz="2400" dirty="0"/>
              <a:t> </a:t>
            </a:r>
            <a:r>
              <a:rPr lang="en-US" sz="2400" dirty="0" err="1"/>
              <a:t>bioștiințifice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clinice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3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4DA6B0-925B-FC1E-C76C-12191E8E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Principii de </a:t>
            </a:r>
            <a:r>
              <a:rPr lang="en-US" dirty="0" err="1"/>
              <a:t>biometrologie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bioetică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902E737-0465-30AD-A3E3-4EE84574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Încrederea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rezultatele</a:t>
            </a:r>
            <a:r>
              <a:rPr lang="en-US" sz="2400" dirty="0"/>
              <a:t> </a:t>
            </a:r>
            <a:r>
              <a:rPr lang="en-US" sz="2400" dirty="0" err="1"/>
              <a:t>măsurătorilor</a:t>
            </a:r>
            <a:r>
              <a:rPr lang="en-US" sz="2400" dirty="0"/>
              <a:t>,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asigurată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primul</a:t>
            </a:r>
            <a:r>
              <a:rPr lang="en-US" sz="2400" dirty="0"/>
              <a:t> </a:t>
            </a:r>
            <a:r>
              <a:rPr lang="en-US" sz="2400" dirty="0" err="1"/>
              <a:t>rând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trasabilitatea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, </a:t>
            </a:r>
            <a:r>
              <a:rPr lang="en-US" sz="2400" dirty="0" err="1"/>
              <a:t>inclusiv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estimări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tratarea</a:t>
            </a:r>
            <a:r>
              <a:rPr lang="en-US" sz="2400" dirty="0"/>
              <a:t> </a:t>
            </a:r>
            <a:r>
              <a:rPr lang="en-US" sz="2400" dirty="0" err="1"/>
              <a:t>incertitudinii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ro-RO" sz="2400" dirty="0"/>
              <a:t>A</a:t>
            </a:r>
            <a:r>
              <a:rPr lang="en-US" sz="2400" dirty="0" err="1"/>
              <a:t>cești</a:t>
            </a:r>
            <a:r>
              <a:rPr lang="en-US" sz="2400" dirty="0"/>
              <a:t> </a:t>
            </a:r>
            <a:r>
              <a:rPr lang="en-US" sz="2400" dirty="0" err="1"/>
              <a:t>parametri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trebui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încorporați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standardele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directivele</a:t>
            </a:r>
            <a:r>
              <a:rPr lang="en-US" sz="2400" dirty="0"/>
              <a:t> </a:t>
            </a:r>
            <a:r>
              <a:rPr lang="en-US" sz="2400" dirty="0" err="1"/>
              <a:t>tehnice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cerințele</a:t>
            </a:r>
            <a:r>
              <a:rPr lang="en-US" sz="2400" dirty="0"/>
              <a:t> de </a:t>
            </a:r>
            <a:r>
              <a:rPr lang="en-US" sz="2400" dirty="0" err="1"/>
              <a:t>evaluare</a:t>
            </a:r>
            <a:r>
              <a:rPr lang="en-US" sz="2400" dirty="0"/>
              <a:t> a </a:t>
            </a:r>
            <a:r>
              <a:rPr lang="en-US" sz="2400" dirty="0" err="1"/>
              <a:t>conformității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Definind</a:t>
            </a:r>
            <a:r>
              <a:rPr lang="en-US" sz="2400" dirty="0"/>
              <a:t> </a:t>
            </a:r>
            <a:r>
              <a:rPr lang="en-US" sz="2400" dirty="0" err="1"/>
              <a:t>termenul</a:t>
            </a:r>
            <a:r>
              <a:rPr lang="en-US" sz="2400" dirty="0"/>
              <a:t> „</a:t>
            </a:r>
            <a:r>
              <a:rPr lang="en-US" sz="2400" dirty="0" err="1"/>
              <a:t>biometrologie</a:t>
            </a:r>
            <a:r>
              <a:rPr lang="en-US" sz="2400" dirty="0"/>
              <a:t>” ca </a:t>
            </a:r>
            <a:r>
              <a:rPr lang="en-US" sz="2400" dirty="0" err="1"/>
              <a:t>metrologie</a:t>
            </a:r>
            <a:r>
              <a:rPr lang="en-US" sz="2400" dirty="0"/>
              <a:t> </a:t>
            </a:r>
            <a:r>
              <a:rPr lang="en-US" sz="2400" dirty="0" err="1"/>
              <a:t>aplicată</a:t>
            </a:r>
            <a:r>
              <a:rPr lang="en-US" sz="2400" dirty="0"/>
              <a:t> </a:t>
            </a:r>
            <a:r>
              <a:rPr lang="en-US" sz="2400" dirty="0" err="1"/>
              <a:t>bioștiințelor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având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vedere</a:t>
            </a:r>
            <a:r>
              <a:rPr lang="en-US" sz="2400" dirty="0"/>
              <a:t> </a:t>
            </a:r>
            <a:r>
              <a:rPr lang="en-US" sz="2400" dirty="0" err="1"/>
              <a:t>relevanța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sănăt</a:t>
            </a:r>
            <a:r>
              <a:rPr lang="ro-RO" sz="2400" dirty="0" err="1"/>
              <a:t>ate</a:t>
            </a:r>
            <a:r>
              <a:rPr lang="en-US" sz="2400" dirty="0"/>
              <a:t> a </a:t>
            </a:r>
            <a:r>
              <a:rPr lang="en-US" sz="2400" dirty="0" err="1"/>
              <a:t>aplicării</a:t>
            </a:r>
            <a:r>
              <a:rPr lang="en-US" sz="2400" dirty="0"/>
              <a:t> </a:t>
            </a:r>
            <a:r>
              <a:rPr lang="en-US" sz="2400" dirty="0" err="1"/>
              <a:t>științei</a:t>
            </a:r>
            <a:r>
              <a:rPr lang="en-US" sz="2400" dirty="0"/>
              <a:t> </a:t>
            </a:r>
            <a:r>
              <a:rPr lang="en-US" sz="2400" dirty="0" err="1"/>
              <a:t>măsurării</a:t>
            </a:r>
            <a:r>
              <a:rPr lang="en-US" sz="2400" dirty="0"/>
              <a:t> la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problemele</a:t>
            </a:r>
            <a:r>
              <a:rPr lang="en-US" sz="2400" dirty="0"/>
              <a:t> din </a:t>
            </a:r>
            <a:r>
              <a:rPr lang="en-US" sz="2400" dirty="0" err="1"/>
              <a:t>bioștiință</a:t>
            </a:r>
            <a:r>
              <a:rPr lang="en-US" sz="2400" dirty="0"/>
              <a:t>, sunt </a:t>
            </a:r>
            <a:r>
              <a:rPr lang="en-US" sz="2400" dirty="0" err="1"/>
              <a:t>propuse</a:t>
            </a:r>
            <a:r>
              <a:rPr lang="en-US" sz="2400" dirty="0"/>
              <a:t> </a:t>
            </a:r>
            <a:r>
              <a:rPr lang="en-US" sz="2400" dirty="0" err="1"/>
              <a:t>următoarele</a:t>
            </a:r>
            <a:r>
              <a:rPr lang="en-US" sz="2400" dirty="0"/>
              <a:t> „principii </a:t>
            </a:r>
            <a:r>
              <a:rPr lang="en-US" sz="2400" dirty="0" err="1"/>
              <a:t>biometrologice</a:t>
            </a:r>
            <a:r>
              <a:rPr lang="en-US" sz="2400" dirty="0"/>
              <a:t>” </a:t>
            </a:r>
            <a:r>
              <a:rPr lang="en-US" sz="2400" dirty="0" err="1"/>
              <a:t>raționale</a:t>
            </a:r>
            <a:r>
              <a:rPr lang="en-US" sz="2400" dirty="0"/>
              <a:t>, care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trebui</a:t>
            </a:r>
            <a:r>
              <a:rPr lang="en-US" sz="2400" dirty="0"/>
              <a:t> </a:t>
            </a:r>
            <a:r>
              <a:rPr lang="en-US" sz="2400" dirty="0" err="1"/>
              <a:t>urmărite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cercetare</a:t>
            </a:r>
            <a:r>
              <a:rPr lang="en-US" sz="2400" dirty="0"/>
              <a:t>, </a:t>
            </a:r>
            <a:r>
              <a:rPr lang="en-US" sz="2400" dirty="0" err="1"/>
              <a:t>dezvoltare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inovatori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științele</a:t>
            </a:r>
            <a:r>
              <a:rPr lang="en-US" sz="2400" dirty="0"/>
              <a:t> </a:t>
            </a:r>
            <a:r>
              <a:rPr lang="en-US" sz="2400" dirty="0" err="1"/>
              <a:t>vieții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2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1AEDF3A-B2D9-88FD-8076-E967CB45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3F153F0-9BCE-17D4-E80B-488B718AD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acuratețe</a:t>
            </a:r>
            <a:r>
              <a:rPr lang="en-US" sz="2400" dirty="0"/>
              <a:t>, de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precizie</a:t>
            </a:r>
            <a:r>
              <a:rPr lang="en-US" sz="2400" dirty="0"/>
              <a:t>, </a:t>
            </a:r>
            <a:r>
              <a:rPr lang="en-US" sz="2400" dirty="0" err="1"/>
              <a:t>trasabilitate</a:t>
            </a:r>
            <a:r>
              <a:rPr lang="en-US" sz="2400" dirty="0"/>
              <a:t> la </a:t>
            </a:r>
            <a:r>
              <a:rPr lang="en-US" sz="2400" dirty="0" err="1"/>
              <a:t>unitățile</a:t>
            </a:r>
            <a:r>
              <a:rPr lang="en-US" sz="2400" dirty="0"/>
              <a:t> SI, </a:t>
            </a:r>
            <a:r>
              <a:rPr lang="en-US" sz="2400" dirty="0" err="1"/>
              <a:t>estimarea</a:t>
            </a:r>
            <a:r>
              <a:rPr lang="en-US" sz="2400" dirty="0"/>
              <a:t> </a:t>
            </a:r>
            <a:r>
              <a:rPr lang="en-US" sz="2400" dirty="0" err="1"/>
              <a:t>incertitudinii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proceduri</a:t>
            </a:r>
            <a:r>
              <a:rPr lang="en-US" sz="2400" dirty="0"/>
              <a:t> validate;</a:t>
            </a:r>
          </a:p>
          <a:p>
            <a:r>
              <a:rPr lang="en-US" sz="2400" dirty="0"/>
              <a:t>cost </a:t>
            </a:r>
            <a:r>
              <a:rPr lang="en-US" sz="2400" dirty="0" err="1"/>
              <a:t>redus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producție</a:t>
            </a:r>
            <a:r>
              <a:rPr lang="en-US" sz="2400" dirty="0"/>
              <a:t>/</a:t>
            </a:r>
            <a:r>
              <a:rPr lang="en-US" sz="2400" dirty="0" err="1"/>
              <a:t>exploatare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complexitate</a:t>
            </a:r>
            <a:r>
              <a:rPr lang="en-US" sz="2400" dirty="0"/>
              <a:t> </a:t>
            </a:r>
            <a:r>
              <a:rPr lang="en-US" sz="2400" dirty="0" err="1"/>
              <a:t>operațională</a:t>
            </a:r>
            <a:r>
              <a:rPr lang="en-US" sz="2400" dirty="0"/>
              <a:t> </a:t>
            </a:r>
            <a:r>
              <a:rPr lang="en-US" sz="2400" dirty="0" err="1"/>
              <a:t>scăzută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portabilitate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sustenabilitatea</a:t>
            </a:r>
            <a:r>
              <a:rPr lang="en-US" sz="2400" dirty="0"/>
              <a:t> </a:t>
            </a:r>
            <a:r>
              <a:rPr lang="en-US" sz="2400" dirty="0" err="1"/>
              <a:t>socială</a:t>
            </a:r>
            <a:r>
              <a:rPr lang="en-US" sz="2400" dirty="0"/>
              <a:t>, </a:t>
            </a:r>
            <a:r>
              <a:rPr lang="en-US" sz="2400" dirty="0" err="1"/>
              <a:t>ecologică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economică</a:t>
            </a:r>
            <a:r>
              <a:rPr lang="en-US" sz="2400" dirty="0"/>
              <a:t>;</a:t>
            </a:r>
          </a:p>
          <a:p>
            <a:r>
              <a:rPr lang="en-US" sz="2400" dirty="0"/>
              <a:t>non-</a:t>
            </a:r>
            <a:r>
              <a:rPr lang="en-US" sz="2400" dirty="0" err="1"/>
              <a:t>invazivitate</a:t>
            </a:r>
            <a:r>
              <a:rPr lang="en-US" sz="2400" dirty="0"/>
              <a:t>; </a:t>
            </a:r>
            <a:r>
              <a:rPr lang="en-US" sz="2400" dirty="0" err="1"/>
              <a:t>și</a:t>
            </a:r>
            <a:endParaRPr lang="en-US" sz="2400" dirty="0"/>
          </a:p>
          <a:p>
            <a:r>
              <a:rPr lang="en-US" sz="2400" dirty="0" err="1"/>
              <a:t>inocuitate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05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67B085A-7FE0-80E0-57AC-E280AC92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Bioetica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9FF3C1C-6269-F306-C04C-FACDCEE1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Bioetica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un </a:t>
            </a:r>
            <a:r>
              <a:rPr lang="en-US" sz="2400" dirty="0" err="1"/>
              <a:t>domeniu</a:t>
            </a:r>
            <a:r>
              <a:rPr lang="en-US" sz="2400" dirty="0"/>
              <a:t> academic </a:t>
            </a:r>
            <a:r>
              <a:rPr lang="en-US" sz="2400" dirty="0" err="1"/>
              <a:t>interdisciplinar</a:t>
            </a:r>
            <a:r>
              <a:rPr lang="en-US" sz="2400" dirty="0"/>
              <a:t> recent, care </a:t>
            </a:r>
            <a:r>
              <a:rPr lang="en-US" sz="2400" dirty="0" err="1"/>
              <a:t>cuprinde</a:t>
            </a:r>
            <a:r>
              <a:rPr lang="en-US" sz="2400" dirty="0"/>
              <a:t> o </a:t>
            </a:r>
            <a:r>
              <a:rPr lang="en-US" sz="2400" dirty="0" err="1"/>
              <a:t>investigare</a:t>
            </a:r>
            <a:r>
              <a:rPr lang="en-US" sz="2400" dirty="0"/>
              <a:t> </a:t>
            </a:r>
            <a:r>
              <a:rPr lang="en-US" sz="2400" dirty="0" err="1"/>
              <a:t>sistematică</a:t>
            </a:r>
            <a:r>
              <a:rPr lang="en-US" sz="2400" dirty="0"/>
              <a:t> a </a:t>
            </a:r>
            <a:r>
              <a:rPr lang="en-US" sz="2400" dirty="0" err="1"/>
              <a:t>comportamentului</a:t>
            </a:r>
            <a:r>
              <a:rPr lang="en-US" sz="2400" dirty="0"/>
              <a:t> </a:t>
            </a:r>
            <a:r>
              <a:rPr lang="en-US" sz="2400" dirty="0" err="1"/>
              <a:t>uman</a:t>
            </a:r>
            <a:r>
              <a:rPr lang="en-US" sz="2400" dirty="0"/>
              <a:t>, </a:t>
            </a:r>
            <a:r>
              <a:rPr lang="en-US" sz="2400" dirty="0" err="1"/>
              <a:t>preocupată</a:t>
            </a:r>
            <a:r>
              <a:rPr lang="en-US" sz="2400" dirty="0"/>
              <a:t> de </a:t>
            </a:r>
            <a:r>
              <a:rPr lang="en-US" sz="2400" dirty="0" err="1"/>
              <a:t>practicile</a:t>
            </a:r>
            <a:r>
              <a:rPr lang="en-US" sz="2400" dirty="0"/>
              <a:t> </a:t>
            </a:r>
            <a:r>
              <a:rPr lang="en-US" sz="2400" dirty="0" err="1"/>
              <a:t>umane</a:t>
            </a:r>
            <a:r>
              <a:rPr lang="en-US" sz="2400" dirty="0"/>
              <a:t>, </a:t>
            </a:r>
            <a:r>
              <a:rPr lang="en-US" sz="2400" dirty="0" err="1"/>
              <a:t>cercetarea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dezvoltările</a:t>
            </a:r>
            <a:r>
              <a:rPr lang="en-US" sz="2400" dirty="0"/>
              <a:t> </a:t>
            </a:r>
            <a:r>
              <a:rPr lang="en-US" sz="2400" dirty="0" err="1"/>
              <a:t>tehnologice</a:t>
            </a:r>
            <a:r>
              <a:rPr lang="en-US" sz="2400" dirty="0"/>
              <a:t> care pot </a:t>
            </a:r>
            <a:r>
              <a:rPr lang="en-US" sz="2400" dirty="0" err="1"/>
              <a:t>afecta</a:t>
            </a:r>
            <a:r>
              <a:rPr lang="en-US" sz="2400" dirty="0"/>
              <a:t> </a:t>
            </a:r>
            <a:r>
              <a:rPr lang="en-US" sz="2400" dirty="0" err="1"/>
              <a:t>viața</a:t>
            </a:r>
            <a:r>
              <a:rPr lang="en-US" sz="2400" dirty="0"/>
              <a:t> </a:t>
            </a:r>
            <a:r>
              <a:rPr lang="en-US" sz="2400" dirty="0" err="1"/>
              <a:t>ființelor</a:t>
            </a:r>
            <a:r>
              <a:rPr lang="en-US" sz="2400" dirty="0"/>
              <a:t> vii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echilibrul</a:t>
            </a:r>
            <a:r>
              <a:rPr lang="en-US" sz="2400" dirty="0"/>
              <a:t> ecologic. </a:t>
            </a:r>
            <a:endParaRPr lang="ro-RO" sz="2400" dirty="0"/>
          </a:p>
          <a:p>
            <a:r>
              <a:rPr lang="en-US" sz="2400" dirty="0"/>
              <a:t>Se </a:t>
            </a:r>
            <a:r>
              <a:rPr lang="en-US" sz="2400" dirty="0" err="1"/>
              <a:t>aplică</a:t>
            </a:r>
            <a:r>
              <a:rPr lang="en-US" sz="2400" dirty="0"/>
              <a:t> </a:t>
            </a:r>
            <a:r>
              <a:rPr lang="en-US" sz="2400" dirty="0" err="1"/>
              <a:t>cel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frecvent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</a:t>
            </a:r>
            <a:r>
              <a:rPr lang="en-US" sz="2400" dirty="0" err="1"/>
              <a:t>științelor</a:t>
            </a:r>
            <a:r>
              <a:rPr lang="en-US" sz="2400" dirty="0"/>
              <a:t> </a:t>
            </a:r>
            <a:r>
              <a:rPr lang="en-US" sz="2400" dirty="0" err="1"/>
              <a:t>vieții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eticii</a:t>
            </a:r>
            <a:r>
              <a:rPr lang="en-US" sz="2400" dirty="0"/>
              <a:t> </a:t>
            </a:r>
            <a:r>
              <a:rPr lang="en-US" sz="2400" dirty="0" err="1"/>
              <a:t>sănătății</a:t>
            </a:r>
            <a:r>
              <a:rPr lang="en-US" sz="2400" dirty="0"/>
              <a:t>, </a:t>
            </a:r>
            <a:r>
              <a:rPr lang="en-US" sz="2400" dirty="0" err="1"/>
              <a:t>având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vedere</a:t>
            </a:r>
            <a:r>
              <a:rPr lang="en-US" sz="2400" dirty="0"/>
              <a:t> </a:t>
            </a:r>
            <a:r>
              <a:rPr lang="en-US" sz="2400" dirty="0" err="1"/>
              <a:t>preocupările</a:t>
            </a:r>
            <a:r>
              <a:rPr lang="en-US" sz="2400" dirty="0"/>
              <a:t> </a:t>
            </a:r>
            <a:r>
              <a:rPr lang="en-US" sz="2400" dirty="0" err="1"/>
              <a:t>privind</a:t>
            </a:r>
            <a:r>
              <a:rPr lang="en-US" sz="2400" dirty="0"/>
              <a:t> </a:t>
            </a:r>
            <a:r>
              <a:rPr lang="en-US" sz="2400" dirty="0" err="1"/>
              <a:t>implicațiile</a:t>
            </a:r>
            <a:r>
              <a:rPr lang="en-US" sz="2400" dirty="0"/>
              <a:t> </a:t>
            </a:r>
            <a:r>
              <a:rPr lang="en-US" sz="2400" dirty="0" err="1"/>
              <a:t>etice</a:t>
            </a:r>
            <a:r>
              <a:rPr lang="en-US" sz="2400" dirty="0"/>
              <a:t> ale </a:t>
            </a:r>
            <a:r>
              <a:rPr lang="en-US" sz="2400" dirty="0" err="1"/>
              <a:t>noilor</a:t>
            </a:r>
            <a:r>
              <a:rPr lang="en-US" sz="2400" dirty="0"/>
              <a:t> </a:t>
            </a:r>
            <a:r>
              <a:rPr lang="en-US" sz="2400" dirty="0" err="1"/>
              <a:t>progrese</a:t>
            </a:r>
            <a:r>
              <a:rPr lang="en-US" sz="2400" dirty="0"/>
              <a:t> </a:t>
            </a:r>
            <a:r>
              <a:rPr lang="en-US" sz="2400" dirty="0" err="1"/>
              <a:t>tehnologice</a:t>
            </a:r>
            <a:r>
              <a:rPr lang="en-US" sz="2400" dirty="0"/>
              <a:t>, </a:t>
            </a:r>
            <a:r>
              <a:rPr lang="en-US" sz="2400" dirty="0" err="1"/>
              <a:t>descoperiri</a:t>
            </a:r>
            <a:r>
              <a:rPr lang="en-US" sz="2400" dirty="0"/>
              <a:t> </a:t>
            </a:r>
            <a:r>
              <a:rPr lang="en-US" sz="2400" dirty="0" err="1"/>
              <a:t>biologice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progrese</a:t>
            </a:r>
            <a:r>
              <a:rPr lang="en-US" sz="2400" dirty="0"/>
              <a:t> </a:t>
            </a:r>
            <a:r>
              <a:rPr lang="en-US" sz="2400" dirty="0" err="1"/>
              <a:t>biomedicale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1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9BB9E58-8B0B-1341-BA44-F58ADDCB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57A81BB-E280-D1D0-F0B3-938B83A1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La </a:t>
            </a:r>
            <a:r>
              <a:rPr lang="en-US" sz="2400" dirty="0" err="1"/>
              <a:t>începutul</a:t>
            </a:r>
            <a:r>
              <a:rPr lang="en-US" sz="2400" dirty="0"/>
              <a:t> </a:t>
            </a:r>
            <a:r>
              <a:rPr lang="en-US" sz="2400" dirty="0" err="1"/>
              <a:t>anilor</a:t>
            </a:r>
            <a:r>
              <a:rPr lang="en-US" sz="2400" dirty="0"/>
              <a:t> 1970, Van Rensselaer Potter a </a:t>
            </a:r>
            <a:r>
              <a:rPr lang="en-US" sz="2400" dirty="0" err="1"/>
              <a:t>inventat</a:t>
            </a:r>
            <a:r>
              <a:rPr lang="en-US" sz="2400" dirty="0"/>
              <a:t> </a:t>
            </a:r>
            <a:r>
              <a:rPr lang="en-US" sz="2400" dirty="0" err="1"/>
              <a:t>cuvântul</a:t>
            </a:r>
            <a:r>
              <a:rPr lang="en-US" sz="2400" dirty="0"/>
              <a:t> „</a:t>
            </a:r>
            <a:r>
              <a:rPr lang="en-US" sz="2400" dirty="0" err="1"/>
              <a:t>bioetică</a:t>
            </a:r>
            <a:r>
              <a:rPr lang="en-US" sz="2400" dirty="0"/>
              <a:t>”, </a:t>
            </a:r>
            <a:r>
              <a:rPr lang="en-US" sz="2400" dirty="0" err="1"/>
              <a:t>folosindu</a:t>
            </a:r>
            <a:r>
              <a:rPr lang="en-US" sz="2400" dirty="0"/>
              <a:t>-l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două</a:t>
            </a:r>
            <a:r>
              <a:rPr lang="en-US" sz="2400" dirty="0"/>
              <a:t> </a:t>
            </a:r>
            <a:r>
              <a:rPr lang="en-US" sz="2400" dirty="0" err="1"/>
              <a:t>publicații</a:t>
            </a:r>
            <a:r>
              <a:rPr lang="en-US" sz="2400" dirty="0"/>
              <a:t>: „</a:t>
            </a:r>
            <a:r>
              <a:rPr lang="en-US" sz="2400" dirty="0" err="1"/>
              <a:t>Bioetica</a:t>
            </a:r>
            <a:r>
              <a:rPr lang="en-US" sz="2400" dirty="0"/>
              <a:t>: </a:t>
            </a:r>
            <a:r>
              <a:rPr lang="en-US" sz="2400" dirty="0" err="1"/>
              <a:t>știința</a:t>
            </a:r>
            <a:r>
              <a:rPr lang="en-US" sz="2400" dirty="0"/>
              <a:t> </a:t>
            </a:r>
            <a:r>
              <a:rPr lang="en-US" sz="2400" dirty="0" err="1"/>
              <a:t>supraviețuirii</a:t>
            </a:r>
            <a:r>
              <a:rPr lang="en-US" sz="2400" dirty="0"/>
              <a:t>” (1970) </a:t>
            </a:r>
            <a:r>
              <a:rPr lang="en-US" sz="2400" dirty="0" err="1"/>
              <a:t>și</a:t>
            </a:r>
            <a:r>
              <a:rPr lang="en-US" sz="2400" dirty="0"/>
              <a:t> „</a:t>
            </a:r>
            <a:r>
              <a:rPr lang="en-US" sz="2400" dirty="0" err="1"/>
              <a:t>Bioetica</a:t>
            </a:r>
            <a:r>
              <a:rPr lang="en-US" sz="2400" dirty="0"/>
              <a:t>: </a:t>
            </a:r>
            <a:r>
              <a:rPr lang="en-US" sz="2400" dirty="0" err="1"/>
              <a:t>Podul</a:t>
            </a:r>
            <a:r>
              <a:rPr lang="en-US" sz="2400" dirty="0"/>
              <a:t>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viitor</a:t>
            </a:r>
            <a:r>
              <a:rPr lang="en-US" sz="2400" dirty="0"/>
              <a:t>” (1971).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Potter a </a:t>
            </a:r>
            <a:r>
              <a:rPr lang="en-US" sz="2400" dirty="0" err="1"/>
              <a:t>conceput</a:t>
            </a:r>
            <a:r>
              <a:rPr lang="en-US" sz="2400" dirty="0"/>
              <a:t> </a:t>
            </a:r>
            <a:r>
              <a:rPr lang="en-US" sz="2400" dirty="0" err="1"/>
              <a:t>bioetica</a:t>
            </a:r>
            <a:r>
              <a:rPr lang="en-US" sz="2400" dirty="0"/>
              <a:t> ca un </a:t>
            </a:r>
            <a:r>
              <a:rPr lang="en-US" sz="2400" dirty="0" err="1"/>
              <a:t>domeniu</a:t>
            </a:r>
            <a:r>
              <a:rPr lang="en-US" sz="2400" dirty="0"/>
              <a:t> </a:t>
            </a:r>
            <a:r>
              <a:rPr lang="en-US" sz="2400" dirty="0" err="1"/>
              <a:t>interdisciplinar</a:t>
            </a:r>
            <a:r>
              <a:rPr lang="en-US" sz="2400" dirty="0"/>
              <a:t> de </a:t>
            </a:r>
            <a:r>
              <a:rPr lang="en-US" sz="2400" dirty="0" err="1"/>
              <a:t>cunoaștere</a:t>
            </a:r>
            <a:r>
              <a:rPr lang="en-US" sz="2400" dirty="0"/>
              <a:t> cu </a:t>
            </a:r>
            <a:r>
              <a:rPr lang="en-US" sz="2400" dirty="0" err="1"/>
              <a:t>perspectiva</a:t>
            </a:r>
            <a:r>
              <a:rPr lang="en-US" sz="2400" dirty="0"/>
              <a:t> </a:t>
            </a:r>
            <a:r>
              <a:rPr lang="en-US" sz="2400" dirty="0" err="1"/>
              <a:t>apărării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linii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 a </a:t>
            </a:r>
            <a:r>
              <a:rPr lang="en-US" sz="2400" dirty="0" err="1"/>
              <a:t>mediului</a:t>
            </a:r>
            <a:r>
              <a:rPr lang="en-US" sz="2400" dirty="0"/>
              <a:t> natural, </a:t>
            </a:r>
            <a:r>
              <a:rPr lang="en-US" sz="2400" dirty="0" err="1"/>
              <a:t>având</a:t>
            </a:r>
            <a:r>
              <a:rPr lang="en-US" sz="2400" dirty="0"/>
              <a:t> ca scop </a:t>
            </a:r>
            <a:r>
              <a:rPr lang="en-US" sz="2400" dirty="0" err="1"/>
              <a:t>asigurarea</a:t>
            </a:r>
            <a:r>
              <a:rPr lang="en-US" sz="2400" dirty="0"/>
              <a:t> </a:t>
            </a:r>
            <a:r>
              <a:rPr lang="en-US" sz="2400" dirty="0" err="1"/>
              <a:t>supraviețuirii</a:t>
            </a:r>
            <a:r>
              <a:rPr lang="en-US" sz="2400" dirty="0"/>
              <a:t> </a:t>
            </a:r>
            <a:r>
              <a:rPr lang="en-US" sz="2400" dirty="0" err="1"/>
              <a:t>umanității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îmbunătățirea</a:t>
            </a:r>
            <a:r>
              <a:rPr lang="en-US" sz="2400" dirty="0"/>
              <a:t> </a:t>
            </a:r>
            <a:r>
              <a:rPr lang="en-US" sz="2400" dirty="0" err="1"/>
              <a:t>calității</a:t>
            </a:r>
            <a:r>
              <a:rPr lang="en-US" sz="2400" dirty="0"/>
              <a:t> </a:t>
            </a:r>
            <a:r>
              <a:rPr lang="en-US" sz="2400" dirty="0" err="1"/>
              <a:t>vieții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științe</a:t>
            </a:r>
            <a:r>
              <a:rPr lang="en-US" sz="2400" dirty="0"/>
              <a:t> </a:t>
            </a:r>
            <a:r>
              <a:rPr lang="en-US" sz="2400" dirty="0" err="1"/>
              <a:t>biologice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Potter </a:t>
            </a:r>
            <a:r>
              <a:rPr lang="en-US" sz="2400" dirty="0" err="1"/>
              <a:t>afirmă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„</a:t>
            </a:r>
            <a:r>
              <a:rPr lang="en-US" sz="2400" i="1" dirty="0" err="1"/>
              <a:t>trebuie</a:t>
            </a:r>
            <a:r>
              <a:rPr lang="en-US" sz="2400" i="1" dirty="0"/>
              <a:t> </a:t>
            </a:r>
            <a:r>
              <a:rPr lang="en-US" sz="2400" i="1" dirty="0" err="1"/>
              <a:t>să</a:t>
            </a:r>
            <a:r>
              <a:rPr lang="en-US" sz="2400" i="1" dirty="0"/>
              <a:t> </a:t>
            </a:r>
            <a:r>
              <a:rPr lang="en-US" sz="2400" i="1" dirty="0" err="1"/>
              <a:t>punem</a:t>
            </a:r>
            <a:r>
              <a:rPr lang="en-US" sz="2400" i="1" dirty="0"/>
              <a:t> un accent </a:t>
            </a:r>
            <a:r>
              <a:rPr lang="en-US" sz="2400" i="1" dirty="0" err="1"/>
              <a:t>mai</a:t>
            </a:r>
            <a:r>
              <a:rPr lang="en-US" sz="2400" i="1" dirty="0"/>
              <a:t> mare pe </a:t>
            </a:r>
            <a:r>
              <a:rPr lang="en-US" sz="2400" i="1" dirty="0" err="1"/>
              <a:t>valorile</a:t>
            </a:r>
            <a:r>
              <a:rPr lang="en-US" sz="2400" i="1" dirty="0"/>
              <a:t> </a:t>
            </a:r>
            <a:r>
              <a:rPr lang="en-US" sz="2400" i="1" dirty="0" err="1"/>
              <a:t>umane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pe </a:t>
            </a:r>
            <a:r>
              <a:rPr lang="en-US" sz="2400" i="1" dirty="0" err="1"/>
              <a:t>etica</a:t>
            </a:r>
            <a:r>
              <a:rPr lang="en-US" sz="2400" dirty="0"/>
              <a:t>”, </a:t>
            </a:r>
            <a:r>
              <a:rPr lang="en-US" sz="2400" dirty="0" err="1"/>
              <a:t>subliniind</a:t>
            </a:r>
            <a:r>
              <a:rPr lang="en-US" sz="2400" dirty="0"/>
              <a:t> </a:t>
            </a:r>
            <a:r>
              <a:rPr lang="en-US" sz="2400" dirty="0" err="1"/>
              <a:t>astfel</a:t>
            </a:r>
            <a:r>
              <a:rPr lang="en-US" sz="2400" dirty="0"/>
              <a:t> </a:t>
            </a:r>
            <a:r>
              <a:rPr lang="en-US" sz="2400" dirty="0" err="1"/>
              <a:t>legătura</a:t>
            </a:r>
            <a:r>
              <a:rPr lang="en-US" sz="2400" dirty="0"/>
              <a:t> </a:t>
            </a:r>
            <a:r>
              <a:rPr lang="en-US" sz="2400" dirty="0" err="1"/>
              <a:t>esențială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faptele</a:t>
            </a:r>
            <a:r>
              <a:rPr lang="en-US" sz="2400" dirty="0"/>
              <a:t> </a:t>
            </a:r>
            <a:r>
              <a:rPr lang="en-US" sz="2400" dirty="0" err="1"/>
              <a:t>biologice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valorile</a:t>
            </a:r>
            <a:r>
              <a:rPr lang="en-US" sz="2400" dirty="0"/>
              <a:t> </a:t>
            </a:r>
            <a:r>
              <a:rPr lang="en-US" sz="2400" dirty="0" err="1"/>
              <a:t>etice</a:t>
            </a:r>
            <a:r>
              <a:rPr lang="en-US" sz="2400" dirty="0"/>
              <a:t>: „</a:t>
            </a:r>
            <a:r>
              <a:rPr lang="en-US" sz="2400" i="1" dirty="0" err="1"/>
              <a:t>Supraviețuirea</a:t>
            </a:r>
            <a:r>
              <a:rPr lang="en-US" sz="2400" i="1" dirty="0"/>
              <a:t> </a:t>
            </a:r>
            <a:r>
              <a:rPr lang="en-US" sz="2400" i="1" dirty="0" err="1"/>
              <a:t>omului</a:t>
            </a:r>
            <a:r>
              <a:rPr lang="en-US" sz="2400" i="1" dirty="0"/>
              <a:t> </a:t>
            </a:r>
            <a:r>
              <a:rPr lang="en-US" sz="2400" i="1" dirty="0" err="1"/>
              <a:t>poate</a:t>
            </a:r>
            <a:r>
              <a:rPr lang="en-US" sz="2400" i="1" dirty="0"/>
              <a:t> </a:t>
            </a:r>
            <a:r>
              <a:rPr lang="en-US" sz="2400" i="1" dirty="0" err="1"/>
              <a:t>depinde</a:t>
            </a:r>
            <a:r>
              <a:rPr lang="en-US" sz="2400" i="1" dirty="0"/>
              <a:t> de </a:t>
            </a:r>
            <a:r>
              <a:rPr lang="en-US" sz="2400" i="1" dirty="0" err="1"/>
              <a:t>etica</a:t>
            </a:r>
            <a:r>
              <a:rPr lang="en-US" sz="2400" i="1" dirty="0"/>
              <a:t> </a:t>
            </a:r>
            <a:r>
              <a:rPr lang="en-US" sz="2400" i="1" dirty="0" err="1"/>
              <a:t>bazată</a:t>
            </a:r>
            <a:r>
              <a:rPr lang="en-US" sz="2400" i="1" dirty="0"/>
              <a:t> pe </a:t>
            </a:r>
            <a:r>
              <a:rPr lang="en-US" sz="2400" i="1" dirty="0" err="1"/>
              <a:t>cunoașterea</a:t>
            </a:r>
            <a:r>
              <a:rPr lang="en-US" sz="2400" i="1" dirty="0"/>
              <a:t> </a:t>
            </a:r>
            <a:r>
              <a:rPr lang="en-US" sz="2400" i="1" dirty="0" err="1"/>
              <a:t>biologică</a:t>
            </a:r>
            <a:r>
              <a:rPr lang="en-US" sz="2400" i="1" dirty="0"/>
              <a:t>, </a:t>
            </a:r>
            <a:r>
              <a:rPr lang="en-US" sz="2400" i="1" dirty="0" err="1"/>
              <a:t>deci</a:t>
            </a:r>
            <a:r>
              <a:rPr lang="en-US" sz="2400" i="1" dirty="0"/>
              <a:t> </a:t>
            </a:r>
            <a:r>
              <a:rPr lang="en-US" sz="2400" i="1" dirty="0" err="1"/>
              <a:t>bioetică</a:t>
            </a:r>
            <a:r>
              <a:rPr lang="en-US" sz="2400" dirty="0"/>
              <a:t>.”</a:t>
            </a:r>
            <a:endParaRPr lang="ro-RO" sz="2400" dirty="0"/>
          </a:p>
          <a:p>
            <a:pPr marL="0" indent="0">
              <a:buNone/>
            </a:pPr>
            <a:r>
              <a:rPr lang="ro-RO" sz="2400" dirty="0"/>
              <a:t>Dar, a fost </a:t>
            </a:r>
            <a:r>
              <a:rPr lang="en-US" sz="2400" dirty="0"/>
              <a:t>un </a:t>
            </a:r>
            <a:r>
              <a:rPr lang="en-US" sz="2400" dirty="0" err="1"/>
              <a:t>articol</a:t>
            </a:r>
            <a:r>
              <a:rPr lang="en-US" sz="2400" dirty="0"/>
              <a:t> </a:t>
            </a:r>
            <a:r>
              <a:rPr lang="ro-RO" sz="2400" dirty="0"/>
              <a:t>(</a:t>
            </a:r>
            <a:r>
              <a:rPr lang="en-US" sz="2400" dirty="0"/>
              <a:t>1927</a:t>
            </a:r>
            <a:r>
              <a:rPr lang="ro-RO" sz="2400" dirty="0"/>
              <a:t>) al </a:t>
            </a:r>
            <a:r>
              <a:rPr lang="en-US" sz="2400" dirty="0" err="1"/>
              <a:t>teolog</a:t>
            </a:r>
            <a:r>
              <a:rPr lang="ro-RO" sz="2400" dirty="0"/>
              <a:t>ului</a:t>
            </a:r>
            <a:r>
              <a:rPr lang="en-US" sz="2400" dirty="0"/>
              <a:t> </a:t>
            </a:r>
            <a:r>
              <a:rPr lang="en-US" sz="2400" dirty="0" err="1"/>
              <a:t>german</a:t>
            </a:r>
            <a:r>
              <a:rPr lang="en-US" sz="2400" dirty="0"/>
              <a:t>, Fritz </a:t>
            </a:r>
            <a:r>
              <a:rPr lang="en-US" sz="2400" dirty="0" err="1"/>
              <a:t>Jahr</a:t>
            </a:r>
            <a:r>
              <a:rPr lang="en-US" sz="2400" dirty="0"/>
              <a:t>, </a:t>
            </a:r>
            <a:r>
              <a:rPr lang="en-US" sz="2400" dirty="0" err="1"/>
              <a:t>intitulat</a:t>
            </a:r>
            <a:r>
              <a:rPr lang="en-US" sz="2400" dirty="0"/>
              <a:t>: „Bio-</a:t>
            </a:r>
            <a:r>
              <a:rPr lang="en-US" sz="2400" dirty="0" err="1"/>
              <a:t>Ethik</a:t>
            </a:r>
            <a:r>
              <a:rPr lang="en-US" sz="2400" dirty="0"/>
              <a:t>. Eine </a:t>
            </a:r>
            <a:r>
              <a:rPr lang="en-US" sz="2400" dirty="0" err="1"/>
              <a:t>Umschau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die </a:t>
            </a:r>
            <a:r>
              <a:rPr lang="en-US" sz="2400" dirty="0" err="1"/>
              <a:t>ethischen</a:t>
            </a:r>
            <a:r>
              <a:rPr lang="en-US" sz="2400" dirty="0"/>
              <a:t> </a:t>
            </a:r>
            <a:r>
              <a:rPr lang="en-US" sz="2400" dirty="0" err="1"/>
              <a:t>Beziehungen</a:t>
            </a:r>
            <a:r>
              <a:rPr lang="en-US" sz="2400" dirty="0"/>
              <a:t> des Menschen </a:t>
            </a:r>
            <a:r>
              <a:rPr lang="en-US" sz="2400" dirty="0" err="1"/>
              <a:t>zu</a:t>
            </a:r>
            <a:r>
              <a:rPr lang="en-US" sz="2400" dirty="0"/>
              <a:t> Tier und </a:t>
            </a:r>
            <a:r>
              <a:rPr lang="en-US" sz="2400" dirty="0" err="1"/>
              <a:t>Pflanze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676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552605-815F-FB01-4973-DABDAF4F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4 principii ale </a:t>
            </a:r>
            <a:r>
              <a:rPr lang="ro-RO" dirty="0" err="1"/>
              <a:t>bioeticii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4CABA95-F7E6-287D-C833-4BBC8D08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2400" dirty="0"/>
              <a:t>C</a:t>
            </a:r>
            <a:r>
              <a:rPr lang="en-US" sz="2400" dirty="0" err="1"/>
              <a:t>adrele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procedurile</a:t>
            </a:r>
            <a:r>
              <a:rPr lang="en-US" sz="2400" dirty="0"/>
              <a:t> </a:t>
            </a:r>
            <a:r>
              <a:rPr lang="en-US" sz="2400" dirty="0" err="1"/>
              <a:t>etice</a:t>
            </a:r>
            <a:r>
              <a:rPr lang="en-US" sz="2400" dirty="0"/>
              <a:t> </a:t>
            </a:r>
            <a:r>
              <a:rPr lang="en-US" sz="2400" dirty="0" err="1"/>
              <a:t>dezvoltate</a:t>
            </a:r>
            <a:r>
              <a:rPr lang="en-US" sz="2400" dirty="0"/>
              <a:t> de Tom Beauchamp </a:t>
            </a:r>
            <a:r>
              <a:rPr lang="en-US" sz="2400" dirty="0" err="1"/>
              <a:t>și</a:t>
            </a:r>
            <a:r>
              <a:rPr lang="en-US" sz="2400" dirty="0"/>
              <a:t> James Childress </a:t>
            </a:r>
            <a:r>
              <a:rPr lang="en-US" sz="2400" dirty="0" err="1"/>
              <a:t>constau</a:t>
            </a:r>
            <a:r>
              <a:rPr lang="en-US" sz="2400" dirty="0"/>
              <a:t> </a:t>
            </a:r>
            <a:r>
              <a:rPr lang="en-US" sz="2400" dirty="0" err="1"/>
              <a:t>dintr</a:t>
            </a:r>
            <a:r>
              <a:rPr lang="en-US" sz="2400" dirty="0"/>
              <a:t>-un </a:t>
            </a:r>
            <a:r>
              <a:rPr lang="en-US" sz="2400" dirty="0" err="1"/>
              <a:t>grup</a:t>
            </a:r>
            <a:r>
              <a:rPr lang="en-US" sz="2400" dirty="0"/>
              <a:t> de principii </a:t>
            </a:r>
            <a:r>
              <a:rPr lang="en-US" sz="2400" dirty="0" err="1"/>
              <a:t>fundamentale</a:t>
            </a:r>
            <a:r>
              <a:rPr lang="en-US" sz="2400" dirty="0"/>
              <a:t> ale </a:t>
            </a:r>
            <a:r>
              <a:rPr lang="en-US" sz="2400" dirty="0" err="1"/>
              <a:t>bioeticii</a:t>
            </a:r>
            <a:r>
              <a:rPr lang="ro-RO" sz="2400" dirty="0"/>
              <a:t> (1979)</a:t>
            </a:r>
            <a:r>
              <a:rPr lang="en-US" sz="2400" dirty="0"/>
              <a:t>: </a:t>
            </a:r>
            <a:endParaRPr lang="ro-RO" sz="2400" dirty="0"/>
          </a:p>
          <a:p>
            <a:r>
              <a:rPr lang="en-US" sz="2400" dirty="0" err="1"/>
              <a:t>binefacere</a:t>
            </a:r>
            <a:r>
              <a:rPr lang="en-US" sz="2400" dirty="0"/>
              <a:t>, </a:t>
            </a:r>
            <a:endParaRPr lang="ro-RO" sz="2400" dirty="0"/>
          </a:p>
          <a:p>
            <a:r>
              <a:rPr lang="en-US" sz="2400" dirty="0"/>
              <a:t>non-</a:t>
            </a:r>
            <a:r>
              <a:rPr lang="en-US" sz="2400" dirty="0" err="1"/>
              <a:t>malefință</a:t>
            </a:r>
            <a:r>
              <a:rPr lang="en-US" sz="2400" dirty="0"/>
              <a:t>, </a:t>
            </a:r>
            <a:endParaRPr lang="ro-RO" sz="2400" dirty="0"/>
          </a:p>
          <a:p>
            <a:r>
              <a:rPr lang="ro-RO" sz="2400" dirty="0"/>
              <a:t>r</a:t>
            </a:r>
            <a:r>
              <a:rPr lang="en-US" sz="2400" dirty="0" err="1"/>
              <a:t>espect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autonomie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en-US" sz="2400" dirty="0" err="1"/>
              <a:t>justiție</a:t>
            </a:r>
            <a:r>
              <a:rPr lang="en-US" sz="2400" dirty="0"/>
              <a:t>,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aplicate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mod </a:t>
            </a:r>
            <a:r>
              <a:rPr lang="en-US" sz="2400" dirty="0" err="1"/>
              <a:t>obișnuit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științele</a:t>
            </a:r>
            <a:r>
              <a:rPr lang="en-US" sz="2400" dirty="0"/>
              <a:t> </a:t>
            </a:r>
            <a:r>
              <a:rPr lang="en-US" sz="2400" dirty="0" err="1"/>
              <a:t>vieții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practicile</a:t>
            </a:r>
            <a:r>
              <a:rPr lang="en-US" sz="2400" dirty="0"/>
              <a:t> de </a:t>
            </a:r>
            <a:r>
              <a:rPr lang="en-US" sz="2400" dirty="0" err="1"/>
              <a:t>asistență</a:t>
            </a:r>
            <a:r>
              <a:rPr lang="en-US" sz="2400" dirty="0"/>
              <a:t> </a:t>
            </a:r>
            <a:r>
              <a:rPr lang="en-US" sz="2400" dirty="0" err="1"/>
              <a:t>medicală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Respectarea</a:t>
            </a:r>
            <a:r>
              <a:rPr lang="en-US" sz="2400" dirty="0"/>
              <a:t> </a:t>
            </a:r>
            <a:r>
              <a:rPr lang="en-US" sz="2400" dirty="0" err="1"/>
              <a:t>acestor</a:t>
            </a:r>
            <a:r>
              <a:rPr lang="ro-RO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contribuie</a:t>
            </a:r>
            <a:r>
              <a:rPr lang="en-US" sz="2400" dirty="0"/>
              <a:t> la </a:t>
            </a:r>
            <a:r>
              <a:rPr lang="en-US" sz="2400" dirty="0" err="1"/>
              <a:t>menținerea</a:t>
            </a:r>
            <a:r>
              <a:rPr lang="en-US" sz="2400" dirty="0"/>
              <a:t> </a:t>
            </a:r>
            <a:r>
              <a:rPr lang="en-US" sz="2400" dirty="0" err="1"/>
              <a:t>demnității</a:t>
            </a:r>
            <a:r>
              <a:rPr lang="en-US" sz="2400" dirty="0"/>
              <a:t> </a:t>
            </a:r>
            <a:r>
              <a:rPr lang="en-US" sz="2400" dirty="0" err="1"/>
              <a:t>umane</a:t>
            </a:r>
            <a:r>
              <a:rPr lang="en-US" sz="2400" dirty="0"/>
              <a:t>, la </a:t>
            </a:r>
            <a:r>
              <a:rPr lang="en-US" sz="2400" dirty="0" err="1"/>
              <a:t>protejarea</a:t>
            </a:r>
            <a:r>
              <a:rPr lang="en-US" sz="2400" dirty="0"/>
              <a:t> </a:t>
            </a:r>
            <a:r>
              <a:rPr lang="en-US" sz="2400" dirty="0" err="1"/>
              <a:t>pacientului</a:t>
            </a:r>
            <a:r>
              <a:rPr lang="en-US" sz="2400" dirty="0"/>
              <a:t> de </a:t>
            </a:r>
            <a:r>
              <a:rPr lang="en-US" sz="2400" dirty="0" err="1"/>
              <a:t>rezultate</a:t>
            </a:r>
            <a:r>
              <a:rPr lang="en-US" sz="2400" dirty="0"/>
              <a:t> </a:t>
            </a:r>
            <a:r>
              <a:rPr lang="en-US" sz="2400" dirty="0" err="1"/>
              <a:t>nedorite</a:t>
            </a:r>
            <a:r>
              <a:rPr lang="en-US" sz="2400" dirty="0"/>
              <a:t>, la </a:t>
            </a:r>
            <a:r>
              <a:rPr lang="en-US" sz="2400" dirty="0" err="1"/>
              <a:t>protejarea</a:t>
            </a:r>
            <a:r>
              <a:rPr lang="en-US" sz="2400" dirty="0"/>
              <a:t> </a:t>
            </a:r>
            <a:r>
              <a:rPr lang="en-US" sz="2400" dirty="0" err="1"/>
              <a:t>profesioniștilor</a:t>
            </a:r>
            <a:r>
              <a:rPr lang="en-US" sz="2400" dirty="0"/>
              <a:t> de </a:t>
            </a:r>
            <a:r>
              <a:rPr lang="en-US" sz="2400" dirty="0" err="1"/>
              <a:t>implicațiile</a:t>
            </a:r>
            <a:r>
              <a:rPr lang="en-US" sz="2400" dirty="0"/>
              <a:t> </a:t>
            </a:r>
            <a:r>
              <a:rPr lang="en-US" sz="2400" dirty="0" err="1"/>
              <a:t>etice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legale</a:t>
            </a:r>
            <a:r>
              <a:rPr lang="en-US" sz="2400" dirty="0"/>
              <a:t> date de </a:t>
            </a:r>
            <a:r>
              <a:rPr lang="en-US" sz="2400" dirty="0" err="1"/>
              <a:t>complicații</a:t>
            </a:r>
            <a:r>
              <a:rPr lang="en-US" sz="2400" dirty="0"/>
              <a:t> </a:t>
            </a:r>
            <a:r>
              <a:rPr lang="en-US" sz="2400" dirty="0" err="1"/>
              <a:t>inevitabile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la </a:t>
            </a:r>
            <a:r>
              <a:rPr lang="en-US" sz="2400" dirty="0" err="1"/>
              <a:t>protejarea</a:t>
            </a:r>
            <a:r>
              <a:rPr lang="en-US" sz="2400" dirty="0"/>
              <a:t> </a:t>
            </a:r>
            <a:r>
              <a:rPr lang="en-US" sz="2400" dirty="0" err="1"/>
              <a:t>mediului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general </a:t>
            </a:r>
          </a:p>
        </p:txBody>
      </p:sp>
    </p:spTree>
    <p:extLst>
      <p:ext uri="{BB962C8B-B14F-4D97-AF65-F5344CB8AC3E}">
        <p14:creationId xmlns:p14="http://schemas.microsoft.com/office/powerpoint/2010/main" val="18259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D50D003-5D17-DE65-1904-10432C6D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EC613E8-3C69-45BC-6398-3A56A587D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Să </a:t>
            </a:r>
            <a:r>
              <a:rPr lang="en-US" dirty="0" err="1"/>
              <a:t>analiz</a:t>
            </a:r>
            <a:r>
              <a:rPr lang="ro-RO" dirty="0" err="1"/>
              <a:t>ăm</a:t>
            </a:r>
            <a:r>
              <a:rPr lang="en-US" dirty="0"/>
              <a:t> </a:t>
            </a:r>
            <a:r>
              <a:rPr lang="en-US" dirty="0" err="1"/>
              <a:t>corespondența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principiile</a:t>
            </a:r>
            <a:r>
              <a:rPr lang="en-US" dirty="0"/>
              <a:t> </a:t>
            </a:r>
            <a:r>
              <a:rPr lang="en-US" dirty="0" err="1"/>
              <a:t>biometrologice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bioetice</a:t>
            </a:r>
            <a:r>
              <a:rPr lang="en-US" dirty="0"/>
              <a:t>, a </a:t>
            </a:r>
            <a:r>
              <a:rPr lang="en-US" dirty="0" err="1"/>
              <a:t>căror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</a:t>
            </a:r>
            <a:r>
              <a:rPr lang="en-US" dirty="0" err="1"/>
              <a:t>încorporată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proiectarea</a:t>
            </a:r>
            <a:r>
              <a:rPr lang="en-US" dirty="0"/>
              <a:t> </a:t>
            </a:r>
            <a:r>
              <a:rPr lang="en-US" dirty="0" err="1"/>
              <a:t>noilor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</a:t>
            </a:r>
            <a:r>
              <a:rPr lang="en-US" dirty="0" err="1"/>
              <a:t>biomedicale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contribui</a:t>
            </a:r>
            <a:r>
              <a:rPr lang="en-US" dirty="0"/>
              <a:t> la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fiabilitate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34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E684BE-C706-5614-C367-9BE79A49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binefacerii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E97DEEE-0605-7468-26F0-55982421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209800"/>
            <a:ext cx="86487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 </a:t>
            </a:r>
            <a:r>
              <a:rPr lang="en-US" sz="2400" dirty="0" err="1"/>
              <a:t>caracterizează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a </a:t>
            </a:r>
            <a:r>
              <a:rPr lang="en-US" sz="2400" dirty="0" err="1"/>
              <a:t>maximiza</a:t>
            </a:r>
            <a:r>
              <a:rPr lang="en-US" sz="2400" dirty="0"/>
              <a:t> </a:t>
            </a:r>
            <a:r>
              <a:rPr lang="en-US" sz="2400" dirty="0" err="1"/>
              <a:t>beneficiul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pacient</a:t>
            </a:r>
            <a:r>
              <a:rPr lang="en-US" sz="2400" dirty="0"/>
              <a:t>, </a:t>
            </a:r>
            <a:r>
              <a:rPr lang="en-US" sz="2400" dirty="0" err="1"/>
              <a:t>necesitând</a:t>
            </a:r>
            <a:r>
              <a:rPr lang="en-US" sz="2400" dirty="0"/>
              <a:t> o </a:t>
            </a:r>
            <a:r>
              <a:rPr lang="en-US" sz="2400" dirty="0" err="1"/>
              <a:t>contribuție</a:t>
            </a:r>
            <a:r>
              <a:rPr lang="en-US" sz="2400" dirty="0"/>
              <a:t> </a:t>
            </a:r>
            <a:r>
              <a:rPr lang="en-US" sz="2400" dirty="0" err="1"/>
              <a:t>activă</a:t>
            </a:r>
            <a:r>
              <a:rPr lang="en-US" sz="2400" dirty="0"/>
              <a:t> la bunăstarea </a:t>
            </a:r>
            <a:r>
              <a:rPr lang="en-US" sz="2400" dirty="0" err="1"/>
              <a:t>individului</a:t>
            </a:r>
            <a:r>
              <a:rPr lang="en-US" sz="2400" dirty="0"/>
              <a:t>. </a:t>
            </a:r>
            <a:r>
              <a:rPr lang="en-US" sz="2400" dirty="0" err="1"/>
              <a:t>Jurământul</a:t>
            </a:r>
            <a:r>
              <a:rPr lang="ro-RO" sz="2400" dirty="0"/>
              <a:t> lui</a:t>
            </a:r>
            <a:r>
              <a:rPr lang="en-US" sz="2400" dirty="0"/>
              <a:t> </a:t>
            </a:r>
            <a:r>
              <a:rPr lang="en-US" sz="2400" dirty="0" err="1"/>
              <a:t>Hipocrat</a:t>
            </a:r>
            <a:r>
              <a:rPr lang="en-US" sz="2400" dirty="0"/>
              <a:t> </a:t>
            </a:r>
            <a:r>
              <a:rPr lang="en-US" sz="2400" dirty="0" err="1"/>
              <a:t>privind</a:t>
            </a:r>
            <a:r>
              <a:rPr lang="en-US" sz="2400" dirty="0"/>
              <a:t> </a:t>
            </a:r>
            <a:r>
              <a:rPr lang="en-US" sz="2400" dirty="0" err="1"/>
              <a:t>comportamentul</a:t>
            </a:r>
            <a:r>
              <a:rPr lang="en-US" sz="2400" dirty="0"/>
              <a:t> </a:t>
            </a:r>
            <a:r>
              <a:rPr lang="en-US" sz="2400" dirty="0" err="1"/>
              <a:t>corect</a:t>
            </a:r>
            <a:r>
              <a:rPr lang="en-US" sz="2400" dirty="0"/>
              <a:t> al </a:t>
            </a:r>
            <a:r>
              <a:rPr lang="en-US" sz="2400" dirty="0" err="1"/>
              <a:t>medicilor</a:t>
            </a:r>
            <a:r>
              <a:rPr lang="en-US" sz="2400" dirty="0"/>
              <a:t> include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principiu</a:t>
            </a:r>
            <a:r>
              <a:rPr lang="en-US" sz="2400" dirty="0"/>
              <a:t> al </a:t>
            </a:r>
            <a:r>
              <a:rPr lang="en-US" sz="2400" dirty="0" err="1"/>
              <a:t>binefacerii</a:t>
            </a:r>
            <a:r>
              <a:rPr lang="en-US" sz="2400" dirty="0"/>
              <a:t> „</a:t>
            </a:r>
            <a:r>
              <a:rPr lang="en-US" sz="2400" i="1" dirty="0">
                <a:highlight>
                  <a:srgbClr val="FFFF00"/>
                </a:highlight>
              </a:rPr>
              <a:t>Salus </a:t>
            </a:r>
            <a:r>
              <a:rPr lang="en-US" sz="2400" i="1" dirty="0" err="1">
                <a:highlight>
                  <a:srgbClr val="FFFF00"/>
                </a:highlight>
              </a:rPr>
              <a:t>aegroti</a:t>
            </a:r>
            <a:r>
              <a:rPr lang="en-US" sz="2400" i="1" dirty="0">
                <a:highlight>
                  <a:srgbClr val="FFFF00"/>
                </a:highlight>
              </a:rPr>
              <a:t> suprema lex”</a:t>
            </a:r>
            <a:r>
              <a:rPr lang="ro-RO" sz="2400" i="1" dirty="0">
                <a:highlight>
                  <a:srgbClr val="FFFF00"/>
                </a:highlight>
              </a:rPr>
              <a:t> - </a:t>
            </a:r>
            <a:r>
              <a:rPr lang="en-US" sz="2400" i="1" dirty="0">
                <a:highlight>
                  <a:srgbClr val="FFFF00"/>
                </a:highlight>
              </a:rPr>
              <a:t>bunăstarea </a:t>
            </a:r>
            <a:r>
              <a:rPr lang="en-US" sz="2400" i="1" dirty="0" err="1">
                <a:highlight>
                  <a:srgbClr val="FFFF00"/>
                </a:highlight>
              </a:rPr>
              <a:t>bolnavilor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este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legea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supremă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ro-RO" sz="2400" dirty="0"/>
              <a:t>P</a:t>
            </a:r>
            <a:r>
              <a:rPr lang="en-US" sz="2400" dirty="0" err="1"/>
              <a:t>rincipiu</a:t>
            </a:r>
            <a:r>
              <a:rPr lang="ro-RO" sz="2400" dirty="0"/>
              <a:t>l</a:t>
            </a:r>
            <a:r>
              <a:rPr lang="en-US" sz="2400" dirty="0"/>
              <a:t> include</a:t>
            </a:r>
            <a:r>
              <a:rPr lang="ro-RO" sz="2400" dirty="0"/>
              <a:t>:</a:t>
            </a:r>
            <a:r>
              <a:rPr lang="en-US" sz="2400" dirty="0"/>
              <a:t> </a:t>
            </a:r>
            <a:r>
              <a:rPr lang="ro-RO" sz="2400" dirty="0"/>
              <a:t>livrarea</a:t>
            </a:r>
            <a:r>
              <a:rPr lang="en-US" sz="2400" dirty="0"/>
              <a:t> de </a:t>
            </a:r>
            <a:r>
              <a:rPr lang="en-US" sz="2400" dirty="0" err="1"/>
              <a:t>instrumente</a:t>
            </a:r>
            <a:r>
              <a:rPr lang="en-US" sz="2400" dirty="0"/>
              <a:t> </a:t>
            </a:r>
            <a:r>
              <a:rPr lang="en-US" sz="2400" dirty="0" err="1"/>
              <a:t>valoroase</a:t>
            </a:r>
            <a:r>
              <a:rPr lang="en-US" sz="2400" dirty="0"/>
              <a:t>, </a:t>
            </a:r>
            <a:r>
              <a:rPr lang="en-US" sz="2400" dirty="0" err="1"/>
              <a:t>protejarea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apărarea</a:t>
            </a:r>
            <a:r>
              <a:rPr lang="en-US" sz="2400" dirty="0"/>
              <a:t> </a:t>
            </a:r>
            <a:r>
              <a:rPr lang="en-US" sz="2400" dirty="0" err="1"/>
              <a:t>drepturilor</a:t>
            </a:r>
            <a:r>
              <a:rPr lang="en-US" sz="2400" dirty="0"/>
              <a:t> </a:t>
            </a:r>
            <a:r>
              <a:rPr lang="en-US" sz="2400" dirty="0" err="1"/>
              <a:t>celorlalți</a:t>
            </a:r>
            <a:r>
              <a:rPr lang="en-US" sz="2400" dirty="0"/>
              <a:t>, </a:t>
            </a:r>
            <a:r>
              <a:rPr lang="en-US" sz="2400" dirty="0" err="1"/>
              <a:t>promovarea</a:t>
            </a:r>
            <a:r>
              <a:rPr lang="en-US" sz="2400" dirty="0"/>
              <a:t> </a:t>
            </a:r>
            <a:r>
              <a:rPr lang="en-US" sz="2400" dirty="0" err="1"/>
              <a:t>intereselor</a:t>
            </a:r>
            <a:r>
              <a:rPr lang="en-US" sz="2400" dirty="0"/>
              <a:t> </a:t>
            </a:r>
            <a:r>
              <a:rPr lang="en-US" sz="2400" dirty="0" err="1"/>
              <a:t>pacienților</a:t>
            </a:r>
            <a:r>
              <a:rPr lang="en-US" sz="2400" dirty="0"/>
              <a:t>, </a:t>
            </a:r>
            <a:r>
              <a:rPr lang="en-US" sz="2400" dirty="0" err="1"/>
              <a:t>prevenirea</a:t>
            </a:r>
            <a:r>
              <a:rPr lang="en-US" sz="2400" dirty="0"/>
              <a:t> </a:t>
            </a:r>
            <a:r>
              <a:rPr lang="en-US" sz="2400" dirty="0" err="1"/>
              <a:t>vătămărilor</a:t>
            </a:r>
            <a:r>
              <a:rPr lang="en-US" sz="2400" dirty="0"/>
              <a:t>, </a:t>
            </a:r>
            <a:r>
              <a:rPr lang="en-US" sz="2400" dirty="0" err="1"/>
              <a:t>acordarea</a:t>
            </a:r>
            <a:r>
              <a:rPr lang="en-US" sz="2400" dirty="0"/>
              <a:t> de </a:t>
            </a:r>
            <a:r>
              <a:rPr lang="en-US" sz="2400" dirty="0" err="1"/>
              <a:t>ajutor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privește</a:t>
            </a:r>
            <a:r>
              <a:rPr lang="en-US" sz="2400" dirty="0"/>
              <a:t> </a:t>
            </a:r>
            <a:r>
              <a:rPr lang="en-US" sz="2400" dirty="0" err="1"/>
              <a:t>dizabilitățile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salvarea</a:t>
            </a:r>
            <a:r>
              <a:rPr lang="en-US" sz="2400" dirty="0"/>
              <a:t> </a:t>
            </a:r>
            <a:r>
              <a:rPr lang="en-US" sz="2400" dirty="0" err="1"/>
              <a:t>persoanelor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pericol</a:t>
            </a:r>
            <a:r>
              <a:rPr lang="en-US" sz="2400" dirty="0"/>
              <a:t>. 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4237942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B46ED03-8997-701D-E8A3-244B7326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Principiul binefacerii. Cont.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D9FC320-F892-E58D-B123-2F71DED7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525962"/>
          </a:xfrm>
        </p:spPr>
        <p:txBody>
          <a:bodyPr/>
          <a:lstStyle/>
          <a:p>
            <a:r>
              <a:rPr lang="ro-RO" sz="2400" dirty="0"/>
              <a:t>O procedură medicală sigură și eficientă, care îndeplinește principiul </a:t>
            </a:r>
            <a:r>
              <a:rPr lang="ro-RO" sz="2400" dirty="0" err="1"/>
              <a:t>biometrologic</a:t>
            </a:r>
            <a:r>
              <a:rPr lang="ro-RO" sz="2400" dirty="0"/>
              <a:t> de înaltă acuratețe, precizie înaltă, trasabilitate la unitățile SI și incertitudinea de măsurare, permite unui DM să respecte principiul beneficiului prin atingerea obiectivului principal de diagnosticare și terapie foarte precisă. </a:t>
            </a:r>
          </a:p>
          <a:p>
            <a:r>
              <a:rPr lang="en-US" sz="2400" dirty="0" err="1"/>
              <a:t>Preceptul</a:t>
            </a:r>
            <a:r>
              <a:rPr lang="en-US" sz="2400" dirty="0"/>
              <a:t> de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precizie</a:t>
            </a:r>
            <a:r>
              <a:rPr lang="en-US" sz="2400" dirty="0"/>
              <a:t> reduce </a:t>
            </a:r>
            <a:r>
              <a:rPr lang="en-US" sz="2400" dirty="0" err="1"/>
              <a:t>incertitudinile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proceduri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face ca </a:t>
            </a:r>
            <a:r>
              <a:rPr lang="en-US" sz="2400" dirty="0" err="1"/>
              <a:t>efectul</a:t>
            </a:r>
            <a:r>
              <a:rPr lang="en-US" sz="2400" dirty="0"/>
              <a:t> </a:t>
            </a:r>
            <a:r>
              <a:rPr lang="en-US" sz="2400" dirty="0" err="1"/>
              <a:t>dorit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prepondereze</a:t>
            </a:r>
            <a:r>
              <a:rPr lang="en-US" sz="2400" dirty="0"/>
              <a:t> </a:t>
            </a:r>
            <a:r>
              <a:rPr lang="en-US" sz="2400" dirty="0" err="1"/>
              <a:t>asupra</a:t>
            </a:r>
            <a:r>
              <a:rPr lang="en-US" sz="2400" dirty="0"/>
              <a:t> </a:t>
            </a:r>
            <a:r>
              <a:rPr lang="en-US" sz="2400" dirty="0" err="1"/>
              <a:t>riscurilor</a:t>
            </a:r>
            <a:r>
              <a:rPr lang="en-US" sz="2400" dirty="0"/>
              <a:t> </a:t>
            </a:r>
            <a:r>
              <a:rPr lang="en-US" sz="2400" dirty="0" err="1"/>
              <a:t>previzibile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În plus, </a:t>
            </a:r>
            <a:r>
              <a:rPr lang="en-US" sz="2400" dirty="0" err="1"/>
              <a:t>pilonul</a:t>
            </a:r>
            <a:r>
              <a:rPr lang="en-US" sz="2400" dirty="0"/>
              <a:t> </a:t>
            </a:r>
            <a:r>
              <a:rPr lang="en-US" sz="2400" dirty="0" err="1"/>
              <a:t>biometrologic</a:t>
            </a:r>
            <a:r>
              <a:rPr lang="en-US" sz="2400" dirty="0"/>
              <a:t> al </a:t>
            </a:r>
            <a:r>
              <a:rPr lang="en-US" sz="2400" dirty="0" err="1"/>
              <a:t>portabilității</a:t>
            </a:r>
            <a:r>
              <a:rPr lang="en-US" sz="2400" dirty="0"/>
              <a:t>, care </a:t>
            </a:r>
            <a:r>
              <a:rPr lang="en-US" sz="2400" dirty="0" err="1"/>
              <a:t>extinde</a:t>
            </a:r>
            <a:r>
              <a:rPr lang="en-US" sz="2400" dirty="0"/>
              <a:t> </a:t>
            </a:r>
            <a:r>
              <a:rPr lang="en-US" sz="2400" dirty="0" err="1"/>
              <a:t>aplicabilitatea</a:t>
            </a:r>
            <a:r>
              <a:rPr lang="en-US" sz="2400" dirty="0"/>
              <a:t> </a:t>
            </a:r>
            <a:r>
              <a:rPr lang="ro-RO" sz="2400" dirty="0"/>
              <a:t>DM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costul</a:t>
            </a:r>
            <a:r>
              <a:rPr lang="en-US" sz="2400" dirty="0"/>
              <a:t> </a:t>
            </a:r>
            <a:r>
              <a:rPr lang="en-US" sz="2400" dirty="0" err="1"/>
              <a:t>scăzut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producție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exploatare</a:t>
            </a:r>
            <a:r>
              <a:rPr lang="en-US" sz="2400" dirty="0"/>
              <a:t>, </a:t>
            </a:r>
            <a:r>
              <a:rPr lang="en-US" sz="2400" dirty="0" err="1"/>
              <a:t>garantează</a:t>
            </a:r>
            <a:r>
              <a:rPr lang="en-US" sz="2400" dirty="0"/>
              <a:t> </a:t>
            </a:r>
            <a:r>
              <a:rPr lang="en-US" sz="2400" dirty="0" err="1"/>
              <a:t>posibilitatea</a:t>
            </a:r>
            <a:r>
              <a:rPr lang="en-US" sz="2400" dirty="0"/>
              <a:t> </a:t>
            </a:r>
            <a:r>
              <a:rPr lang="en-US" sz="2400" dirty="0" err="1"/>
              <a:t>extinderii</a:t>
            </a:r>
            <a:r>
              <a:rPr lang="en-US" sz="2400" dirty="0"/>
              <a:t> </a:t>
            </a:r>
            <a:r>
              <a:rPr lang="en-US" sz="2400" dirty="0" err="1"/>
              <a:t>obiectivului</a:t>
            </a:r>
            <a:r>
              <a:rPr lang="en-US" sz="2400" dirty="0"/>
              <a:t> la </a:t>
            </a:r>
            <a:r>
              <a:rPr lang="en-US" sz="2400" dirty="0" err="1"/>
              <a:t>populația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general.</a:t>
            </a:r>
          </a:p>
        </p:txBody>
      </p:sp>
    </p:spTree>
    <p:extLst>
      <p:ext uri="{BB962C8B-B14F-4D97-AF65-F5344CB8AC3E}">
        <p14:creationId xmlns:p14="http://schemas.microsoft.com/office/powerpoint/2010/main" val="2763072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EBAB4E7-92A3-3893-8F27-40EE663C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Principiul</a:t>
            </a:r>
            <a:r>
              <a:rPr lang="en-US" dirty="0"/>
              <a:t> non-</a:t>
            </a:r>
            <a:r>
              <a:rPr lang="en-US" dirty="0" err="1"/>
              <a:t>malefinței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FB34DBA-0A0E-C4BF-B68E-7992806B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consacrat</a:t>
            </a:r>
            <a:r>
              <a:rPr lang="en-US" sz="2400" dirty="0"/>
              <a:t> universal de </a:t>
            </a:r>
            <a:r>
              <a:rPr lang="en-US" sz="2400" dirty="0" err="1"/>
              <a:t>aforismul</a:t>
            </a:r>
            <a:r>
              <a:rPr lang="en-US" sz="2400" dirty="0"/>
              <a:t> </a:t>
            </a:r>
            <a:r>
              <a:rPr lang="en-US" sz="2400" dirty="0" err="1"/>
              <a:t>hipocratic</a:t>
            </a:r>
            <a:r>
              <a:rPr lang="en-US" sz="2400" dirty="0"/>
              <a:t> </a:t>
            </a:r>
            <a:r>
              <a:rPr lang="ro-RO" sz="2400" i="1" dirty="0">
                <a:highlight>
                  <a:srgbClr val="FFFF00"/>
                </a:highlight>
              </a:rPr>
              <a:t>P</a:t>
            </a:r>
            <a:r>
              <a:rPr lang="en-US" sz="2400" i="1" dirty="0" err="1">
                <a:highlight>
                  <a:srgbClr val="FFFF00"/>
                </a:highlight>
              </a:rPr>
              <a:t>rimum</a:t>
            </a:r>
            <a:r>
              <a:rPr lang="en-US" sz="2400" i="1" dirty="0">
                <a:highlight>
                  <a:srgbClr val="FFFF00"/>
                </a:highlight>
              </a:rPr>
              <a:t> non </a:t>
            </a:r>
            <a:r>
              <a:rPr lang="en-US" sz="2400" i="1" dirty="0" err="1">
                <a:highlight>
                  <a:srgbClr val="FFFF00"/>
                </a:highlight>
              </a:rPr>
              <a:t>nocere</a:t>
            </a:r>
            <a:r>
              <a:rPr lang="en-US" sz="2400" dirty="0"/>
              <a:t>, </a:t>
            </a:r>
            <a:r>
              <a:rPr lang="ro-RO" sz="2400" dirty="0"/>
              <a:t>- </a:t>
            </a:r>
            <a:r>
              <a:rPr lang="en-US" sz="2400" i="1" dirty="0">
                <a:highlight>
                  <a:srgbClr val="FFFF00"/>
                </a:highlight>
              </a:rPr>
              <a:t>furnizarea de </a:t>
            </a:r>
            <a:r>
              <a:rPr lang="en-US" sz="2400" i="1" dirty="0" err="1">
                <a:highlight>
                  <a:srgbClr val="FFFF00"/>
                </a:highlight>
              </a:rPr>
              <a:t>beneficii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propusă</a:t>
            </a:r>
            <a:r>
              <a:rPr lang="en-US" sz="2400" i="1" dirty="0">
                <a:highlight>
                  <a:srgbClr val="FFFF00"/>
                </a:highlight>
              </a:rPr>
              <a:t> nu </a:t>
            </a:r>
            <a:r>
              <a:rPr lang="en-US" sz="2400" i="1" dirty="0" err="1">
                <a:highlight>
                  <a:srgbClr val="FFFF00"/>
                </a:highlight>
              </a:rPr>
              <a:t>este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însoțită</a:t>
            </a:r>
            <a:r>
              <a:rPr lang="en-US" sz="2400" i="1" dirty="0">
                <a:highlight>
                  <a:srgbClr val="FFFF00"/>
                </a:highlight>
              </a:rPr>
              <a:t> de vătămare, </a:t>
            </a:r>
            <a:r>
              <a:rPr lang="en-US" sz="2400" dirty="0"/>
              <a:t>se </a:t>
            </a:r>
            <a:r>
              <a:rPr lang="en-US" sz="2400" dirty="0" err="1"/>
              <a:t>referă</a:t>
            </a:r>
            <a:r>
              <a:rPr lang="en-US" sz="2400" dirty="0"/>
              <a:t> la </a:t>
            </a:r>
            <a:r>
              <a:rPr lang="en-US" sz="2400" dirty="0" err="1"/>
              <a:t>profilul</a:t>
            </a:r>
            <a:r>
              <a:rPr lang="en-US" sz="2400" dirty="0"/>
              <a:t> de </a:t>
            </a:r>
            <a:r>
              <a:rPr lang="en-US" sz="2400" dirty="0" err="1"/>
              <a:t>risc</a:t>
            </a:r>
            <a:r>
              <a:rPr lang="en-US" sz="2400" dirty="0"/>
              <a:t> </a:t>
            </a:r>
            <a:r>
              <a:rPr lang="en-US" sz="2400" dirty="0" err="1"/>
              <a:t>asociat</a:t>
            </a:r>
            <a:r>
              <a:rPr lang="en-US" sz="2400" dirty="0"/>
              <a:t> (</a:t>
            </a:r>
            <a:r>
              <a:rPr lang="ro-RO" sz="2400" dirty="0"/>
              <a:t>e.g. </a:t>
            </a:r>
            <a:r>
              <a:rPr lang="en-US" sz="2400" dirty="0"/>
              <a:t> </a:t>
            </a:r>
            <a:r>
              <a:rPr lang="en-US" sz="2400" dirty="0" err="1"/>
              <a:t>tratament</a:t>
            </a:r>
            <a:r>
              <a:rPr lang="en-US" sz="2400" dirty="0"/>
              <a:t> v</a:t>
            </a:r>
            <a:r>
              <a:rPr lang="ro-RO" sz="24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niciun</a:t>
            </a:r>
            <a:r>
              <a:rPr lang="en-US" sz="2400" dirty="0"/>
              <a:t> </a:t>
            </a:r>
            <a:r>
              <a:rPr lang="en-US" sz="2400" dirty="0" err="1"/>
              <a:t>tratament</a:t>
            </a:r>
            <a:r>
              <a:rPr lang="ro-RO" sz="2400" dirty="0"/>
              <a:t>)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Aspectele</a:t>
            </a:r>
            <a:r>
              <a:rPr lang="en-US" sz="2400" dirty="0"/>
              <a:t> </a:t>
            </a:r>
            <a:r>
              <a:rPr lang="en-US" sz="2400" dirty="0" err="1"/>
              <a:t>relevante</a:t>
            </a:r>
            <a:r>
              <a:rPr lang="en-US" sz="2400" dirty="0"/>
              <a:t> </a:t>
            </a:r>
            <a:r>
              <a:rPr lang="en-US" sz="2400" dirty="0" err="1"/>
              <a:t>luate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considerare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principiu</a:t>
            </a:r>
            <a:r>
              <a:rPr lang="en-US" sz="2400" dirty="0"/>
              <a:t> sunt </a:t>
            </a:r>
            <a:r>
              <a:rPr lang="en-US" sz="2400" dirty="0" err="1"/>
              <a:t>proporția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nivelul</a:t>
            </a:r>
            <a:r>
              <a:rPr lang="en-US" sz="2400" dirty="0"/>
              <a:t> de </a:t>
            </a:r>
            <a:r>
              <a:rPr lang="en-US" sz="2400" dirty="0" err="1"/>
              <a:t>rău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binele</a:t>
            </a:r>
            <a:r>
              <a:rPr lang="en-US" sz="2400" dirty="0"/>
              <a:t> </a:t>
            </a:r>
            <a:r>
              <a:rPr lang="en-US" sz="2400" dirty="0" err="1"/>
              <a:t>obținut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intervenția</a:t>
            </a:r>
            <a:r>
              <a:rPr lang="en-US" sz="2400" dirty="0"/>
              <a:t> </a:t>
            </a:r>
            <a:r>
              <a:rPr lang="en-US" sz="2400" dirty="0" err="1"/>
              <a:t>medicală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alte</a:t>
            </a:r>
            <a:r>
              <a:rPr lang="en-US" sz="2400" dirty="0"/>
              <a:t> </a:t>
            </a:r>
            <a:r>
              <a:rPr lang="en-US" sz="2400" dirty="0" err="1"/>
              <a:t>opțiuni</a:t>
            </a:r>
            <a:r>
              <a:rPr lang="en-US" sz="2400" dirty="0"/>
              <a:t> pot </a:t>
            </a:r>
            <a:r>
              <a:rPr lang="en-US" sz="2400" dirty="0" err="1"/>
              <a:t>oferi</a:t>
            </a:r>
            <a:r>
              <a:rPr lang="en-US" sz="2400" dirty="0"/>
              <a:t> </a:t>
            </a:r>
            <a:r>
              <a:rPr lang="en-US" sz="2400" dirty="0" err="1"/>
              <a:t>aceleași</a:t>
            </a:r>
            <a:r>
              <a:rPr lang="en-US" sz="2400" dirty="0"/>
              <a:t> </a:t>
            </a:r>
            <a:r>
              <a:rPr lang="en-US" sz="2400" dirty="0" err="1"/>
              <a:t>rezultate</a:t>
            </a:r>
            <a:r>
              <a:rPr lang="en-US" sz="2400" dirty="0"/>
              <a:t> </a:t>
            </a:r>
            <a:r>
              <a:rPr lang="en-US" sz="2400" dirty="0" err="1"/>
              <a:t>fără</a:t>
            </a:r>
            <a:r>
              <a:rPr lang="en-US" sz="2400" dirty="0"/>
              <a:t> a </a:t>
            </a:r>
            <a:r>
              <a:rPr lang="en-US" sz="2400" dirty="0" err="1"/>
              <a:t>provoca</a:t>
            </a:r>
            <a:r>
              <a:rPr lang="en-US" sz="2400" dirty="0"/>
              <a:t> </a:t>
            </a:r>
            <a:r>
              <a:rPr lang="en-US" sz="2400" dirty="0" err="1"/>
              <a:t>rău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Principiile</a:t>
            </a:r>
            <a:r>
              <a:rPr lang="en-US" sz="2400" dirty="0"/>
              <a:t> </a:t>
            </a:r>
            <a:r>
              <a:rPr lang="en-US" sz="2400" dirty="0" err="1"/>
              <a:t>biometrologice</a:t>
            </a:r>
            <a:r>
              <a:rPr lang="en-US" sz="2400" dirty="0"/>
              <a:t> </a:t>
            </a:r>
            <a:r>
              <a:rPr lang="en-US" sz="2400" dirty="0" err="1"/>
              <a:t>previn</a:t>
            </a:r>
            <a:r>
              <a:rPr lang="en-US" sz="2400" dirty="0"/>
              <a:t> </a:t>
            </a:r>
            <a:r>
              <a:rPr lang="en-US" sz="2400" dirty="0" err="1"/>
              <a:t>daunele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incidentele</a:t>
            </a:r>
            <a:r>
              <a:rPr lang="en-US" sz="2400" dirty="0"/>
              <a:t> adverse </a:t>
            </a:r>
            <a:r>
              <a:rPr lang="en-US" sz="2400" dirty="0" err="1"/>
              <a:t>prin</a:t>
            </a:r>
            <a:r>
              <a:rPr lang="en-US" sz="2400" dirty="0"/>
              <a:t> includerea </a:t>
            </a:r>
            <a:r>
              <a:rPr lang="en-US" sz="2400" dirty="0" err="1"/>
              <a:t>acurateței</a:t>
            </a:r>
            <a:r>
              <a:rPr lang="en-US" sz="2400" dirty="0"/>
              <a:t>, </a:t>
            </a:r>
            <a:r>
              <a:rPr lang="en-US" sz="2400" dirty="0" err="1"/>
              <a:t>preciziei</a:t>
            </a:r>
            <a:r>
              <a:rPr lang="en-US" sz="2400" dirty="0"/>
              <a:t>, </a:t>
            </a:r>
            <a:r>
              <a:rPr lang="en-US" sz="2400" dirty="0" err="1"/>
              <a:t>trasabilitatea</a:t>
            </a:r>
            <a:r>
              <a:rPr lang="en-US" sz="2400" dirty="0"/>
              <a:t>, </a:t>
            </a:r>
            <a:r>
              <a:rPr lang="en-US" sz="2400" dirty="0" err="1"/>
              <a:t>estimarea</a:t>
            </a:r>
            <a:r>
              <a:rPr lang="en-US" sz="2400" dirty="0"/>
              <a:t> </a:t>
            </a:r>
            <a:r>
              <a:rPr lang="en-US" sz="2400" dirty="0" err="1"/>
              <a:t>incertitudinii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, </a:t>
            </a:r>
            <a:r>
              <a:rPr lang="en-US" sz="2400" dirty="0" err="1"/>
              <a:t>sustenabilitatea</a:t>
            </a:r>
            <a:r>
              <a:rPr lang="en-US" sz="2400" dirty="0"/>
              <a:t>, </a:t>
            </a:r>
            <a:r>
              <a:rPr lang="en-US" sz="2400" dirty="0" err="1"/>
              <a:t>complexitatea</a:t>
            </a:r>
            <a:r>
              <a:rPr lang="en-US" sz="2400" dirty="0"/>
              <a:t> </a:t>
            </a:r>
            <a:r>
              <a:rPr lang="en-US" sz="2400" dirty="0" err="1"/>
              <a:t>operațională</a:t>
            </a:r>
            <a:r>
              <a:rPr lang="en-US" sz="2400" dirty="0"/>
              <a:t> </a:t>
            </a:r>
            <a:r>
              <a:rPr lang="en-US" sz="2400" dirty="0" err="1"/>
              <a:t>scăzută</a:t>
            </a:r>
            <a:r>
              <a:rPr lang="en-US" sz="2400" dirty="0"/>
              <a:t>, non-</a:t>
            </a:r>
            <a:r>
              <a:rPr lang="en-US" sz="2400" dirty="0" err="1"/>
              <a:t>invazivitatea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inocuitatea</a:t>
            </a:r>
            <a:r>
              <a:rPr lang="en-US" sz="2400" dirty="0"/>
              <a:t> </a:t>
            </a:r>
            <a:r>
              <a:rPr lang="en-US" sz="2400" dirty="0" err="1"/>
              <a:t>procedurilor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tehnologiilor</a:t>
            </a:r>
            <a:r>
              <a:rPr lang="en-US" sz="2400" dirty="0"/>
              <a:t> </a:t>
            </a:r>
            <a:r>
              <a:rPr lang="en-US" sz="2400" dirty="0" err="1"/>
              <a:t>biomedicale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1950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E816464-60F4-53C5-E769-F96D1939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Principiul</a:t>
            </a:r>
            <a:r>
              <a:rPr lang="en-US" dirty="0"/>
              <a:t> non-</a:t>
            </a:r>
            <a:r>
              <a:rPr lang="en-US" dirty="0" err="1"/>
              <a:t>malefinței</a:t>
            </a:r>
            <a:r>
              <a:rPr lang="ro-RO" dirty="0"/>
              <a:t>. Cont.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4800E8A-395F-1851-0F2D-48DCA0E57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Aceste </a:t>
            </a:r>
            <a:r>
              <a:rPr lang="en-US" sz="2400" dirty="0" err="1"/>
              <a:t>precepte</a:t>
            </a:r>
            <a:r>
              <a:rPr lang="en-US" sz="2400" dirty="0"/>
              <a:t> </a:t>
            </a:r>
            <a:r>
              <a:rPr lang="en-US" sz="2400" dirty="0" err="1"/>
              <a:t>contribuie</a:t>
            </a:r>
            <a:r>
              <a:rPr lang="en-US" sz="2400" dirty="0"/>
              <a:t> la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performanță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siguranță</a:t>
            </a:r>
            <a:r>
              <a:rPr lang="en-US" sz="2400" dirty="0"/>
              <a:t>, </a:t>
            </a:r>
            <a:r>
              <a:rPr lang="en-US" sz="2400" dirty="0" err="1"/>
              <a:t>reducând</a:t>
            </a:r>
            <a:r>
              <a:rPr lang="en-US" sz="2400" dirty="0"/>
              <a:t> </a:t>
            </a:r>
            <a:r>
              <a:rPr lang="en-US" sz="2400" dirty="0" err="1"/>
              <a:t>evenimentele</a:t>
            </a:r>
            <a:r>
              <a:rPr lang="en-US" sz="2400" dirty="0"/>
              <a:t> adverse precum </a:t>
            </a:r>
            <a:r>
              <a:rPr lang="en-US" sz="2400" dirty="0" err="1"/>
              <a:t>diagnosticele</a:t>
            </a:r>
            <a:r>
              <a:rPr lang="en-US" sz="2400" dirty="0"/>
              <a:t> </a:t>
            </a:r>
            <a:r>
              <a:rPr lang="en-US" sz="2400" dirty="0" err="1"/>
              <a:t>greșite</a:t>
            </a:r>
            <a:r>
              <a:rPr lang="en-US" sz="2400" dirty="0"/>
              <a:t>, </a:t>
            </a:r>
            <a:r>
              <a:rPr lang="en-US" sz="2400" dirty="0" err="1"/>
              <a:t>sechelele</a:t>
            </a:r>
            <a:r>
              <a:rPr lang="en-US" sz="2400" dirty="0"/>
              <a:t> </a:t>
            </a:r>
            <a:r>
              <a:rPr lang="en-US" sz="2400" dirty="0" err="1"/>
              <a:t>tratamentelor</a:t>
            </a:r>
            <a:r>
              <a:rPr lang="en-US" sz="2400" dirty="0"/>
              <a:t>, </a:t>
            </a:r>
            <a:r>
              <a:rPr lang="en-US" sz="2400" dirty="0" err="1"/>
              <a:t>accidentele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leziunile</a:t>
            </a:r>
            <a:r>
              <a:rPr lang="en-US" sz="2400" dirty="0"/>
              <a:t> </a:t>
            </a:r>
            <a:r>
              <a:rPr lang="en-US" sz="2400" dirty="0" err="1"/>
              <a:t>iatrogene</a:t>
            </a:r>
            <a:r>
              <a:rPr lang="ro-RO" sz="2400" dirty="0"/>
              <a:t> (rezultate din </a:t>
            </a:r>
            <a:r>
              <a:rPr lang="ro-RO" sz="2400" dirty="0" err="1"/>
              <a:t>intaxicația</a:t>
            </a:r>
            <a:r>
              <a:rPr lang="ro-RO" sz="2400" dirty="0"/>
              <a:t> urmare a </a:t>
            </a:r>
            <a:r>
              <a:rPr lang="ro-RO" sz="2400" dirty="0" err="1"/>
              <a:t>eroriimedicale</a:t>
            </a:r>
            <a:r>
              <a:rPr lang="ro-RO" sz="2400"/>
              <a:t>)</a:t>
            </a:r>
            <a:r>
              <a:rPr lang="en-US" sz="2400"/>
              <a:t>, </a:t>
            </a:r>
            <a:r>
              <a:rPr lang="en-US" sz="2400" dirty="0"/>
              <a:t>care sunt </a:t>
            </a:r>
            <a:r>
              <a:rPr lang="en-US" sz="2400" dirty="0" err="1"/>
              <a:t>încă</a:t>
            </a:r>
            <a:r>
              <a:rPr lang="en-US" sz="2400" dirty="0"/>
              <a:t> </a:t>
            </a:r>
            <a:r>
              <a:rPr lang="en-US" sz="2400" dirty="0" err="1"/>
              <a:t>frecvente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practica</a:t>
            </a:r>
            <a:r>
              <a:rPr lang="en-US" sz="2400" dirty="0"/>
              <a:t> </a:t>
            </a:r>
            <a:r>
              <a:rPr lang="en-US" sz="2400" dirty="0" err="1"/>
              <a:t>biomedicală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67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DAAC5BF-A128-6107-3A40-EF29FBAC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E42DFA8-EECD-4010-04AB-21319C8A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525962"/>
          </a:xfrm>
        </p:spPr>
        <p:txBody>
          <a:bodyPr/>
          <a:lstStyle/>
          <a:p>
            <a:r>
              <a:rPr lang="ro-RO" sz="2400" dirty="0"/>
              <a:t>1999 - </a:t>
            </a:r>
            <a:r>
              <a:rPr lang="en-US" sz="2400" dirty="0"/>
              <a:t>CGPM </a:t>
            </a:r>
            <a:r>
              <a:rPr lang="ro-RO" sz="2400" dirty="0"/>
              <a:t>este importantă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progresul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biomăsurători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ro-RO" sz="2400" dirty="0"/>
              <a:t>4</a:t>
            </a:r>
            <a:r>
              <a:rPr lang="en-US" sz="2400" dirty="0"/>
              <a:t> </a:t>
            </a:r>
            <a:r>
              <a:rPr lang="en-US" sz="2400" dirty="0" err="1"/>
              <a:t>rezoluții</a:t>
            </a:r>
            <a:r>
              <a:rPr lang="en-US" sz="2400" dirty="0"/>
              <a:t> direct </a:t>
            </a:r>
            <a:r>
              <a:rPr lang="en-US" sz="2400" dirty="0" err="1"/>
              <a:t>asociate</a:t>
            </a:r>
            <a:r>
              <a:rPr lang="en-US" sz="2400" dirty="0"/>
              <a:t> cu </a:t>
            </a:r>
            <a:r>
              <a:rPr lang="en-US" sz="2400" dirty="0" err="1"/>
              <a:t>biometrologie</a:t>
            </a:r>
            <a:r>
              <a:rPr lang="en-US" sz="2400" dirty="0"/>
              <a:t>, </a:t>
            </a:r>
            <a:r>
              <a:rPr lang="en-US" sz="2400" dirty="0" err="1"/>
              <a:t>subliniind</a:t>
            </a:r>
            <a:r>
              <a:rPr lang="en-US" sz="2400" dirty="0"/>
              <a:t>, de </a:t>
            </a:r>
            <a:r>
              <a:rPr lang="en-US" sz="2400" dirty="0" err="1"/>
              <a:t>asemenea</a:t>
            </a:r>
            <a:r>
              <a:rPr lang="en-US" sz="2400" dirty="0"/>
              <a:t>, </a:t>
            </a:r>
            <a:r>
              <a:rPr lang="en-US" sz="2400" dirty="0" err="1"/>
              <a:t>necesitatea</a:t>
            </a:r>
            <a:r>
              <a:rPr lang="en-US" sz="2400" dirty="0"/>
              <a:t> de a </a:t>
            </a:r>
            <a:r>
              <a:rPr lang="en-US" sz="2400" dirty="0" err="1"/>
              <a:t>asigură</a:t>
            </a:r>
            <a:r>
              <a:rPr lang="en-US" sz="2400" dirty="0"/>
              <a:t> </a:t>
            </a:r>
            <a:r>
              <a:rPr lang="en-US" sz="2400" dirty="0" err="1"/>
              <a:t>trasabilitatea</a:t>
            </a:r>
            <a:r>
              <a:rPr lang="en-US" sz="2400" dirty="0"/>
              <a:t> la S</a:t>
            </a:r>
            <a:r>
              <a:rPr lang="ro-RO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rezultatele</a:t>
            </a:r>
            <a:r>
              <a:rPr lang="en-US" sz="2400" dirty="0"/>
              <a:t> </a:t>
            </a:r>
            <a:r>
              <a:rPr lang="en-US" sz="2400" dirty="0" err="1"/>
              <a:t>măsurătorilor</a:t>
            </a:r>
            <a:r>
              <a:rPr lang="en-US" sz="2400" dirty="0"/>
              <a:t> </a:t>
            </a:r>
            <a:r>
              <a:rPr lang="en-US" sz="2400" dirty="0" err="1"/>
              <a:t>efectuate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domeniile</a:t>
            </a:r>
            <a:r>
              <a:rPr lang="en-US" sz="2400" dirty="0"/>
              <a:t> </a:t>
            </a:r>
            <a:r>
              <a:rPr lang="en-US" sz="2400" i="1" dirty="0" err="1"/>
              <a:t>sănătății</a:t>
            </a:r>
            <a:r>
              <a:rPr lang="en-US" sz="2400" i="1" dirty="0"/>
              <a:t> </a:t>
            </a:r>
            <a:r>
              <a:rPr lang="en-US" sz="2400" i="1" dirty="0" err="1"/>
              <a:t>umane</a:t>
            </a:r>
            <a:r>
              <a:rPr lang="en-US" sz="2400" i="1" dirty="0"/>
              <a:t>, </a:t>
            </a:r>
            <a:r>
              <a:rPr lang="en-US" sz="2400" i="1" dirty="0" err="1"/>
              <a:t>protecției</a:t>
            </a:r>
            <a:r>
              <a:rPr lang="en-US" sz="2400" i="1" dirty="0"/>
              <a:t> </a:t>
            </a:r>
            <a:r>
              <a:rPr lang="en-US" sz="2400" i="1" dirty="0" err="1"/>
              <a:t>mediului</a:t>
            </a:r>
            <a:r>
              <a:rPr lang="en-US" sz="2400" i="1" dirty="0"/>
              <a:t>, </a:t>
            </a:r>
            <a:r>
              <a:rPr lang="en-US" sz="2400" i="1" dirty="0" err="1"/>
              <a:t>farmaceutice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științei</a:t>
            </a:r>
            <a:r>
              <a:rPr lang="en-US" sz="2400" i="1" dirty="0"/>
              <a:t> </a:t>
            </a:r>
            <a:r>
              <a:rPr lang="en-US" sz="2400" i="1" dirty="0" err="1"/>
              <a:t>alimentelor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2000</a:t>
            </a:r>
            <a:r>
              <a:rPr lang="ro-RO" sz="2400" dirty="0"/>
              <a:t> - </a:t>
            </a:r>
            <a:r>
              <a:rPr lang="en-US" sz="2400" dirty="0"/>
              <a:t>CCQM a </a:t>
            </a:r>
            <a:r>
              <a:rPr lang="en-US" sz="2400" dirty="0" err="1"/>
              <a:t>creat</a:t>
            </a:r>
            <a:r>
              <a:rPr lang="en-US" sz="2400" dirty="0"/>
              <a:t> un </a:t>
            </a:r>
            <a:r>
              <a:rPr lang="en-US" sz="2400" dirty="0" err="1"/>
              <a:t>grup</a:t>
            </a:r>
            <a:r>
              <a:rPr lang="en-US" sz="2400" dirty="0"/>
              <a:t> de </a:t>
            </a:r>
            <a:r>
              <a:rPr lang="en-US" sz="2400" dirty="0" err="1"/>
              <a:t>lucru</a:t>
            </a:r>
            <a:r>
              <a:rPr lang="en-US" sz="2400" dirty="0"/>
              <a:t> ad-hoc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aborda</a:t>
            </a:r>
            <a:r>
              <a:rPr lang="en-US" sz="2400" dirty="0"/>
              <a:t> </a:t>
            </a:r>
            <a:r>
              <a:rPr lang="en-US" sz="2400" dirty="0" err="1"/>
              <a:t>metrologia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biomăsurători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/>
              <a:t>2002</a:t>
            </a:r>
            <a:r>
              <a:rPr lang="ro-RO" sz="2400" dirty="0"/>
              <a:t> - </a:t>
            </a:r>
            <a:r>
              <a:rPr lang="en-US" sz="2400" dirty="0" err="1"/>
              <a:t>înființarea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Comitet</a:t>
            </a:r>
            <a:r>
              <a:rPr lang="en-US" sz="2400" dirty="0"/>
              <a:t> mixt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trasabilitate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medicina</a:t>
            </a:r>
            <a:r>
              <a:rPr lang="en-US" sz="2400" dirty="0"/>
              <a:t> de </a:t>
            </a:r>
            <a:r>
              <a:rPr lang="en-US" sz="2400" dirty="0" err="1"/>
              <a:t>laborator</a:t>
            </a:r>
            <a:r>
              <a:rPr lang="en-US" sz="2400" dirty="0"/>
              <a:t> (JCTLM)</a:t>
            </a:r>
            <a:r>
              <a:rPr lang="ro-RO" sz="2400" dirty="0"/>
              <a:t> și </a:t>
            </a:r>
            <a:r>
              <a:rPr lang="en-US" sz="2400" dirty="0" err="1"/>
              <a:t>colaborarea</a:t>
            </a:r>
            <a:r>
              <a:rPr lang="en-US" sz="2400" dirty="0"/>
              <a:t> </a:t>
            </a:r>
            <a:r>
              <a:rPr lang="en-US" sz="2400" dirty="0" err="1"/>
              <a:t>indusă</a:t>
            </a:r>
            <a:r>
              <a:rPr lang="en-US" sz="2400" dirty="0"/>
              <a:t> </a:t>
            </a:r>
            <a:r>
              <a:rPr lang="en-US" sz="2400" dirty="0" err="1"/>
              <a:t>între</a:t>
            </a:r>
            <a:r>
              <a:rPr lang="en-US" sz="2400" dirty="0"/>
              <a:t> BIPM </a:t>
            </a:r>
            <a:r>
              <a:rPr lang="en-US" sz="2400" dirty="0" err="1"/>
              <a:t>și</a:t>
            </a:r>
            <a:r>
              <a:rPr lang="en-US" sz="2400" dirty="0"/>
              <a:t> OMS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eforturi</a:t>
            </a:r>
            <a:r>
              <a:rPr lang="en-US" sz="2400" dirty="0"/>
              <a:t> </a:t>
            </a:r>
            <a:r>
              <a:rPr lang="en-US" sz="2400" dirty="0" err="1"/>
              <a:t>comune</a:t>
            </a:r>
            <a:r>
              <a:rPr lang="en-US" sz="2400" dirty="0"/>
              <a:t> </a:t>
            </a:r>
            <a:r>
              <a:rPr lang="en-US" sz="2400" dirty="0" err="1"/>
              <a:t>privind</a:t>
            </a:r>
            <a:r>
              <a:rPr lang="en-US" sz="2400" dirty="0"/>
              <a:t> </a:t>
            </a:r>
            <a:r>
              <a:rPr lang="en-US" sz="2400" dirty="0" err="1"/>
              <a:t>standardele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adecvate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asigura</a:t>
            </a:r>
            <a:r>
              <a:rPr lang="en-US" sz="2400" dirty="0"/>
              <a:t> </a:t>
            </a:r>
            <a:r>
              <a:rPr lang="en-US" sz="2400" dirty="0" err="1"/>
              <a:t>trasabilitatea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a </a:t>
            </a:r>
            <a:r>
              <a:rPr lang="en-US" sz="2400" dirty="0" err="1"/>
              <a:t>rezultatelor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medicina</a:t>
            </a:r>
            <a:r>
              <a:rPr lang="en-US" sz="2400" dirty="0"/>
              <a:t> de </a:t>
            </a:r>
            <a:r>
              <a:rPr lang="en-US" sz="2400" dirty="0" err="1"/>
              <a:t>laborator</a:t>
            </a:r>
            <a:r>
              <a:rPr lang="en-US" sz="2400" dirty="0"/>
              <a:t>. </a:t>
            </a:r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1237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FBD4B21-B910-3304-6310-D8255AD9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respectării</a:t>
            </a:r>
            <a:r>
              <a:rPr lang="en-US" dirty="0"/>
              <a:t> </a:t>
            </a:r>
            <a:r>
              <a:rPr lang="en-US" dirty="0" err="1"/>
              <a:t>autonomiei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64D77B8-38DD-8ACC-F1A2-94EC5EE2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presupune</a:t>
            </a:r>
            <a:r>
              <a:rPr lang="en-US" sz="2400" dirty="0"/>
              <a:t> alocarea </a:t>
            </a:r>
            <a:r>
              <a:rPr lang="en-US" sz="2400" dirty="0" err="1"/>
              <a:t>puterii</a:t>
            </a:r>
            <a:r>
              <a:rPr lang="en-US" sz="2400" dirty="0"/>
              <a:t> </a:t>
            </a:r>
            <a:r>
              <a:rPr lang="en-US" sz="2400" dirty="0" err="1"/>
              <a:t>pacientului</a:t>
            </a:r>
            <a:r>
              <a:rPr lang="en-US" sz="2400" dirty="0"/>
              <a:t> de a </a:t>
            </a:r>
            <a:r>
              <a:rPr lang="en-US" sz="2400" dirty="0" err="1"/>
              <a:t>lua</a:t>
            </a:r>
            <a:r>
              <a:rPr lang="en-US" sz="2400" dirty="0"/>
              <a:t> </a:t>
            </a:r>
            <a:r>
              <a:rPr lang="en-US" sz="2400" dirty="0" err="1"/>
              <a:t>decizii</a:t>
            </a:r>
            <a:r>
              <a:rPr lang="en-US" sz="2400" dirty="0"/>
              <a:t> cu </a:t>
            </a:r>
            <a:r>
              <a:rPr lang="en-US" sz="2400" dirty="0" err="1"/>
              <a:t>privire</a:t>
            </a:r>
            <a:r>
              <a:rPr lang="en-US" sz="2400" dirty="0"/>
              <a:t> la </a:t>
            </a:r>
            <a:r>
              <a:rPr lang="en-US" sz="2400" dirty="0" err="1"/>
              <a:t>probleme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en-US" sz="2400" dirty="0"/>
              <a:t>, </a:t>
            </a:r>
            <a:r>
              <a:rPr lang="en-US" sz="2400" dirty="0" err="1"/>
              <a:t>constituind</a:t>
            </a:r>
            <a:r>
              <a:rPr lang="en-US" sz="2400" dirty="0"/>
              <a:t> </a:t>
            </a:r>
            <a:r>
              <a:rPr lang="en-US" sz="2400" dirty="0" err="1"/>
              <a:t>baza</a:t>
            </a:r>
            <a:r>
              <a:rPr lang="en-US" sz="2400" dirty="0"/>
              <a:t> </a:t>
            </a:r>
            <a:r>
              <a:rPr lang="en-US" sz="2400" dirty="0" err="1"/>
              <a:t>practicării</a:t>
            </a:r>
            <a:r>
              <a:rPr lang="en-US" sz="2400" dirty="0"/>
              <a:t> „</a:t>
            </a:r>
            <a:r>
              <a:rPr lang="en-US" sz="2400" dirty="0" err="1"/>
              <a:t>consimțământului</a:t>
            </a:r>
            <a:r>
              <a:rPr lang="en-US" sz="2400" dirty="0"/>
              <a:t> </a:t>
            </a:r>
            <a:r>
              <a:rPr lang="en-US" sz="2400" dirty="0" err="1"/>
              <a:t>informat</a:t>
            </a:r>
            <a:r>
              <a:rPr lang="en-US" sz="2400" dirty="0"/>
              <a:t>”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ro-RO" sz="2400" dirty="0"/>
              <a:t>relația</a:t>
            </a:r>
            <a:r>
              <a:rPr lang="en-US" sz="2400" dirty="0"/>
              <a:t> medic/</a:t>
            </a:r>
            <a:r>
              <a:rPr lang="en-US" sz="2400" dirty="0" err="1"/>
              <a:t>pacient</a:t>
            </a:r>
            <a:r>
              <a:rPr lang="en-US" sz="2400" dirty="0"/>
              <a:t> cu </a:t>
            </a:r>
            <a:r>
              <a:rPr lang="en-US" sz="2400" dirty="0" err="1"/>
              <a:t>privire</a:t>
            </a:r>
            <a:r>
              <a:rPr lang="en-US" sz="2400" dirty="0"/>
              <a:t> la </a:t>
            </a:r>
            <a:r>
              <a:rPr lang="en-US" sz="2400" dirty="0" err="1"/>
              <a:t>asistența</a:t>
            </a:r>
            <a:r>
              <a:rPr lang="en-US" sz="2400" dirty="0"/>
              <a:t> </a:t>
            </a:r>
            <a:r>
              <a:rPr lang="en-US" sz="2400" dirty="0" err="1"/>
              <a:t>medicală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Înainte</a:t>
            </a:r>
            <a:r>
              <a:rPr lang="en-US" sz="2400" dirty="0"/>
              <a:t> de </a:t>
            </a:r>
            <a:r>
              <a:rPr lang="en-US" sz="2400" dirty="0" err="1"/>
              <a:t>implementarea</a:t>
            </a:r>
            <a:r>
              <a:rPr lang="en-US" sz="2400" dirty="0"/>
              <a:t> </a:t>
            </a:r>
            <a:r>
              <a:rPr lang="en-US" sz="2400" dirty="0" err="1"/>
              <a:t>planului</a:t>
            </a:r>
            <a:r>
              <a:rPr lang="en-US" sz="2400" dirty="0"/>
              <a:t> de </a:t>
            </a:r>
            <a:r>
              <a:rPr lang="en-US" sz="2400" dirty="0" err="1"/>
              <a:t>îngrijire</a:t>
            </a:r>
            <a:r>
              <a:rPr lang="en-US" sz="2400" dirty="0"/>
              <a:t> </a:t>
            </a:r>
            <a:r>
              <a:rPr lang="en-US" sz="2400" dirty="0" err="1"/>
              <a:t>clinică</a:t>
            </a:r>
            <a:r>
              <a:rPr lang="en-US" sz="2400" dirty="0"/>
              <a:t>, </a:t>
            </a:r>
            <a:r>
              <a:rPr lang="en-US" sz="2400" dirty="0" err="1"/>
              <a:t>acum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de </a:t>
            </a:r>
            <a:r>
              <a:rPr lang="en-US" sz="2400" dirty="0" err="1"/>
              <a:t>obicei</a:t>
            </a:r>
            <a:r>
              <a:rPr lang="en-US" sz="2400" dirty="0"/>
              <a:t> </a:t>
            </a:r>
            <a:r>
              <a:rPr lang="en-US" sz="2400" dirty="0" err="1"/>
              <a:t>acceptat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pacientului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se </a:t>
            </a:r>
            <a:r>
              <a:rPr lang="en-US" sz="2400" dirty="0" err="1"/>
              <a:t>permită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facă</a:t>
            </a:r>
            <a:r>
              <a:rPr lang="en-US" sz="2400" dirty="0"/>
              <a:t> o </a:t>
            </a:r>
            <a:r>
              <a:rPr lang="en-US" sz="2400" dirty="0" err="1"/>
              <a:t>alegere</a:t>
            </a:r>
            <a:r>
              <a:rPr lang="en-US" sz="2400" dirty="0"/>
              <a:t> </a:t>
            </a:r>
            <a:r>
              <a:rPr lang="en-US" sz="2400" dirty="0" err="1"/>
              <a:t>informată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 În </a:t>
            </a:r>
            <a:r>
              <a:rPr lang="en-US" sz="2400" dirty="0" err="1"/>
              <a:t>îngrijirea</a:t>
            </a:r>
            <a:r>
              <a:rPr lang="en-US" sz="2400" dirty="0"/>
              <a:t> </a:t>
            </a:r>
            <a:r>
              <a:rPr lang="en-US" sz="2400" dirty="0" err="1"/>
              <a:t>clinică</a:t>
            </a:r>
            <a:r>
              <a:rPr lang="en-US" sz="2400" dirty="0"/>
              <a:t>, </a:t>
            </a:r>
            <a:r>
              <a:rPr lang="en-US" sz="2400" dirty="0" err="1"/>
              <a:t>pacienții</a:t>
            </a:r>
            <a:r>
              <a:rPr lang="en-US" sz="2400" dirty="0"/>
              <a:t> se </a:t>
            </a:r>
            <a:r>
              <a:rPr lang="en-US" sz="2400" dirty="0" err="1"/>
              <a:t>găsesc</a:t>
            </a:r>
            <a:r>
              <a:rPr lang="en-US" sz="2400" dirty="0"/>
              <a:t> </a:t>
            </a:r>
            <a:r>
              <a:rPr lang="en-US" sz="2400" dirty="0" err="1"/>
              <a:t>adesea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-o stare </a:t>
            </a:r>
            <a:r>
              <a:rPr lang="en-US" sz="2400" dirty="0" err="1"/>
              <a:t>vulnerabilă</a:t>
            </a:r>
            <a:r>
              <a:rPr lang="en-US" sz="2400" dirty="0"/>
              <a:t> </a:t>
            </a:r>
            <a:r>
              <a:rPr lang="en-US" sz="2400" dirty="0" err="1"/>
              <a:t>înconjurați</a:t>
            </a:r>
            <a:r>
              <a:rPr lang="en-US" sz="2400" dirty="0"/>
              <a:t> de </a:t>
            </a:r>
            <a:r>
              <a:rPr lang="en-US" sz="2400" dirty="0" err="1"/>
              <a:t>specialiști</a:t>
            </a:r>
            <a:r>
              <a:rPr lang="en-US" sz="2400" dirty="0"/>
              <a:t>, cu </a:t>
            </a:r>
            <a:r>
              <a:rPr lang="en-US" sz="2400" dirty="0" err="1"/>
              <a:t>riscul</a:t>
            </a:r>
            <a:r>
              <a:rPr lang="en-US" sz="2400" dirty="0"/>
              <a:t> ca </a:t>
            </a:r>
            <a:r>
              <a:rPr lang="en-US" sz="2400" dirty="0" err="1"/>
              <a:t>decizia</a:t>
            </a:r>
            <a:r>
              <a:rPr lang="en-US" sz="2400" dirty="0"/>
              <a:t> lor </a:t>
            </a:r>
            <a:r>
              <a:rPr lang="en-US" sz="2400" dirty="0" err="1"/>
              <a:t>autonomă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nerespectată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Autonomia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o </a:t>
            </a:r>
            <a:r>
              <a:rPr lang="en-US" sz="2400" dirty="0" err="1"/>
              <a:t>proprietate</a:t>
            </a:r>
            <a:r>
              <a:rPr lang="en-US" sz="2400" dirty="0"/>
              <a:t> a </a:t>
            </a:r>
            <a:r>
              <a:rPr lang="en-US" sz="2400" dirty="0" err="1"/>
              <a:t>agenților</a:t>
            </a:r>
            <a:r>
              <a:rPr lang="en-US" sz="2400" dirty="0"/>
              <a:t>, </a:t>
            </a:r>
            <a:r>
              <a:rPr lang="en-US" sz="2400" dirty="0" err="1"/>
              <a:t>iar</a:t>
            </a:r>
            <a:r>
              <a:rPr lang="en-US" sz="2400" dirty="0"/>
              <a:t> o </a:t>
            </a:r>
            <a:r>
              <a:rPr lang="en-US" sz="2400" dirty="0" err="1"/>
              <a:t>alegere</a:t>
            </a:r>
            <a:r>
              <a:rPr lang="en-US" sz="2400" dirty="0"/>
              <a:t> nu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autonomă</a:t>
            </a:r>
            <a:r>
              <a:rPr lang="en-US" sz="2400" dirty="0"/>
              <a:t>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făcută</a:t>
            </a:r>
            <a:r>
              <a:rPr lang="en-US" sz="2400" dirty="0"/>
              <a:t> de un agent care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autonom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privința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1485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D678A2D-D08A-D251-2049-8A758A02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respectării</a:t>
            </a:r>
            <a:r>
              <a:rPr lang="en-US" dirty="0"/>
              <a:t> </a:t>
            </a:r>
            <a:r>
              <a:rPr lang="en-US" dirty="0" err="1"/>
              <a:t>autonomiei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33B315D-24A4-D2D5-E430-31C2CF99B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r>
              <a:rPr lang="en-US" sz="2400" dirty="0"/>
              <a:t>Beauchamp </a:t>
            </a:r>
            <a:r>
              <a:rPr lang="en-US" sz="2400" dirty="0" err="1"/>
              <a:t>și</a:t>
            </a:r>
            <a:r>
              <a:rPr lang="en-US" sz="2400" dirty="0"/>
              <a:t> Childress </a:t>
            </a:r>
            <a:r>
              <a:rPr lang="en-US" sz="2400" dirty="0" err="1"/>
              <a:t>subliniază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, </a:t>
            </a:r>
            <a:r>
              <a:rPr lang="en-US" sz="2400" dirty="0" err="1"/>
              <a:t>pentru</a:t>
            </a:r>
            <a:r>
              <a:rPr lang="en-US" sz="2400" dirty="0"/>
              <a:t> ca </a:t>
            </a:r>
            <a:r>
              <a:rPr lang="en-US" sz="2400" dirty="0" err="1"/>
              <a:t>autonomia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existe</a:t>
            </a:r>
            <a:r>
              <a:rPr lang="en-US" sz="2400" dirty="0"/>
              <a:t>, nu se </a:t>
            </a:r>
            <a:r>
              <a:rPr lang="en-US" sz="2400" dirty="0" err="1"/>
              <a:t>poate</a:t>
            </a:r>
            <a:r>
              <a:rPr lang="en-US" sz="2400" dirty="0"/>
              <a:t> face </a:t>
            </a:r>
            <a:r>
              <a:rPr lang="en-US" sz="2400" dirty="0" err="1"/>
              <a:t>obiectul</a:t>
            </a:r>
            <a:r>
              <a:rPr lang="en-US" sz="2400" dirty="0"/>
              <a:t> </a:t>
            </a:r>
            <a:r>
              <a:rPr lang="en-US" sz="2400" dirty="0" err="1"/>
              <a:t>restricțiilor</a:t>
            </a:r>
            <a:r>
              <a:rPr lang="en-US" sz="2400" dirty="0"/>
              <a:t> de control de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alții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necesită</a:t>
            </a:r>
            <a:r>
              <a:rPr lang="en-US" sz="2400" dirty="0"/>
              <a:t> </a:t>
            </a:r>
            <a:r>
              <a:rPr lang="en-US" sz="2400" dirty="0" err="1"/>
              <a:t>dezvăluirea</a:t>
            </a:r>
            <a:r>
              <a:rPr lang="en-US" sz="2400" dirty="0"/>
              <a:t>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 </a:t>
            </a:r>
            <a:r>
              <a:rPr lang="en-US" sz="2400" dirty="0" err="1"/>
              <a:t>suficiente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a-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împuternici</a:t>
            </a:r>
            <a:r>
              <a:rPr lang="en-US" sz="2400" dirty="0"/>
              <a:t> </a:t>
            </a:r>
            <a:r>
              <a:rPr lang="en-US" sz="2400" dirty="0" err="1"/>
              <a:t>pacienții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propriile</a:t>
            </a:r>
            <a:r>
              <a:rPr lang="en-US" sz="2400" dirty="0"/>
              <a:t> </a:t>
            </a:r>
            <a:r>
              <a:rPr lang="en-US" sz="2400" dirty="0" err="1"/>
              <a:t>decizii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mod competent. </a:t>
            </a:r>
            <a:endParaRPr lang="ro-RO" sz="2400" dirty="0"/>
          </a:p>
          <a:p>
            <a:r>
              <a:rPr lang="ro-RO" sz="2400" dirty="0"/>
              <a:t>A</a:t>
            </a:r>
            <a:r>
              <a:rPr lang="en-US" sz="2400" dirty="0" err="1"/>
              <a:t>ceste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 </a:t>
            </a:r>
            <a:r>
              <a:rPr lang="en-US" sz="2400" dirty="0" err="1"/>
              <a:t>trebui</a:t>
            </a:r>
            <a:r>
              <a:rPr lang="ro-RO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menționeze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mod explicit </a:t>
            </a:r>
            <a:r>
              <a:rPr lang="en-US" sz="2400" dirty="0" err="1"/>
              <a:t>nivelul</a:t>
            </a:r>
            <a:r>
              <a:rPr lang="en-US" sz="2400" dirty="0"/>
              <a:t> de </a:t>
            </a:r>
            <a:r>
              <a:rPr lang="en-US" sz="2400" dirty="0" err="1"/>
              <a:t>incertitudini</a:t>
            </a:r>
            <a:r>
              <a:rPr lang="en-US" sz="2400" dirty="0"/>
              <a:t> </a:t>
            </a:r>
            <a:r>
              <a:rPr lang="en-US" sz="2400" dirty="0" err="1"/>
              <a:t>asociate</a:t>
            </a:r>
            <a:r>
              <a:rPr lang="en-US" sz="2400" dirty="0"/>
              <a:t>, o </a:t>
            </a:r>
            <a:r>
              <a:rPr lang="en-US" sz="2400" dirty="0" err="1"/>
              <a:t>bază</a:t>
            </a:r>
            <a:r>
              <a:rPr lang="en-US" sz="2400" dirty="0"/>
              <a:t> de date </a:t>
            </a:r>
            <a:r>
              <a:rPr lang="en-US" sz="2400" dirty="0" err="1"/>
              <a:t>esențială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luarea</a:t>
            </a:r>
            <a:r>
              <a:rPr lang="en-US" sz="2400" dirty="0"/>
              <a:t> </a:t>
            </a:r>
            <a:r>
              <a:rPr lang="en-US" sz="2400" dirty="0" err="1"/>
              <a:t>deciziilor</a:t>
            </a:r>
            <a:r>
              <a:rPr lang="en-US" sz="2400" dirty="0"/>
              <a:t> </a:t>
            </a:r>
            <a:r>
              <a:rPr lang="en-US" sz="2400" dirty="0" err="1"/>
              <a:t>corecte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furnizarea </a:t>
            </a:r>
            <a:r>
              <a:rPr lang="en-US" sz="2400" dirty="0" err="1"/>
              <a:t>consimțământului</a:t>
            </a:r>
            <a:r>
              <a:rPr lang="en-US" sz="2400" dirty="0"/>
              <a:t> liber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informat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 err="1"/>
              <a:t>Disponibilitatea</a:t>
            </a:r>
            <a:r>
              <a:rPr lang="en-US" sz="2400" dirty="0"/>
              <a:t> </a:t>
            </a:r>
            <a:r>
              <a:rPr lang="en-US" sz="2400" dirty="0" err="1"/>
              <a:t>informațiilor</a:t>
            </a:r>
            <a:r>
              <a:rPr lang="en-US" sz="2400" dirty="0"/>
              <a:t> </a:t>
            </a:r>
            <a:r>
              <a:rPr lang="en-US" sz="2400" dirty="0" err="1"/>
              <a:t>referitoare</a:t>
            </a:r>
            <a:r>
              <a:rPr lang="en-US" sz="2400" dirty="0"/>
              <a:t> la </a:t>
            </a:r>
            <a:r>
              <a:rPr lang="en-US" sz="2400" dirty="0" err="1"/>
              <a:t>fiabilitatea</a:t>
            </a:r>
            <a:r>
              <a:rPr lang="en-US" sz="2400" dirty="0"/>
              <a:t> </a:t>
            </a:r>
            <a:r>
              <a:rPr lang="en-US" sz="2400" dirty="0" err="1"/>
              <a:t>procedurilor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tehnicilor</a:t>
            </a:r>
            <a:r>
              <a:rPr lang="en-US" sz="2400" dirty="0"/>
              <a:t> de </a:t>
            </a:r>
            <a:r>
              <a:rPr lang="en-US" sz="2400" dirty="0" err="1"/>
              <a:t>asistență</a:t>
            </a:r>
            <a:r>
              <a:rPr lang="en-US" sz="2400" dirty="0"/>
              <a:t> </a:t>
            </a:r>
            <a:r>
              <a:rPr lang="en-US" sz="2400" dirty="0" err="1"/>
              <a:t>medicală</a:t>
            </a:r>
            <a:r>
              <a:rPr lang="en-US" sz="2400" dirty="0"/>
              <a:t> cu </a:t>
            </a:r>
            <a:r>
              <a:rPr lang="en-US" sz="2400" dirty="0" err="1"/>
              <a:t>acuratețea</a:t>
            </a:r>
            <a:r>
              <a:rPr lang="en-US" sz="2400" dirty="0"/>
              <a:t>, </a:t>
            </a:r>
            <a:r>
              <a:rPr lang="en-US" sz="2400" dirty="0" err="1"/>
              <a:t>precizia</a:t>
            </a:r>
            <a:r>
              <a:rPr lang="en-US" sz="2400" dirty="0"/>
              <a:t>, </a:t>
            </a:r>
            <a:r>
              <a:rPr lang="en-US" sz="2400" dirty="0" err="1"/>
              <a:t>trasabilitatea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la </a:t>
            </a:r>
            <a:r>
              <a:rPr lang="en-US" sz="2400" dirty="0" err="1"/>
              <a:t>unitățile</a:t>
            </a:r>
            <a:r>
              <a:rPr lang="en-US" sz="2400" dirty="0"/>
              <a:t> SI, </a:t>
            </a:r>
            <a:r>
              <a:rPr lang="en-US" sz="2400" dirty="0" err="1"/>
              <a:t>incertitudinea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adecvarea</a:t>
            </a:r>
            <a:r>
              <a:rPr lang="en-US" sz="2400" dirty="0"/>
              <a:t> </a:t>
            </a:r>
            <a:r>
              <a:rPr lang="en-US" sz="2400" dirty="0" err="1"/>
              <a:t>corespunzătoare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scopul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o </a:t>
            </a:r>
            <a:r>
              <a:rPr lang="en-US" sz="2400" dirty="0" err="1"/>
              <a:t>contribuție</a:t>
            </a:r>
            <a:r>
              <a:rPr lang="en-US" sz="2400" dirty="0"/>
              <a:t> </a:t>
            </a:r>
            <a:r>
              <a:rPr lang="en-US" sz="2400" dirty="0" err="1"/>
              <a:t>oferită</a:t>
            </a:r>
            <a:r>
              <a:rPr lang="en-US" sz="2400" dirty="0"/>
              <a:t> de </a:t>
            </a:r>
            <a:r>
              <a:rPr lang="en-US" sz="2400" dirty="0" err="1"/>
              <a:t>principiul</a:t>
            </a:r>
            <a:r>
              <a:rPr lang="en-US" sz="2400" dirty="0"/>
              <a:t> </a:t>
            </a:r>
            <a:r>
              <a:rPr lang="en-US" sz="2400" dirty="0" err="1"/>
              <a:t>biometrologic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promovarea</a:t>
            </a:r>
            <a:r>
              <a:rPr lang="en-US" sz="2400" dirty="0"/>
              <a:t> </a:t>
            </a:r>
            <a:r>
              <a:rPr lang="en-US" sz="2400" dirty="0" err="1"/>
              <a:t>deciziei</a:t>
            </a:r>
            <a:r>
              <a:rPr lang="en-US" sz="2400" dirty="0"/>
              <a:t> </a:t>
            </a:r>
            <a:r>
              <a:rPr lang="en-US" sz="2400" dirty="0" err="1"/>
              <a:t>autonome</a:t>
            </a:r>
            <a:r>
              <a:rPr lang="en-US" sz="2400" dirty="0"/>
              <a:t> de </a:t>
            </a:r>
            <a:r>
              <a:rPr lang="en-US" sz="2400" dirty="0" err="1"/>
              <a:t>pacientul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86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99EBB6-0866-C24E-FA06-EF70B9B9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respectării</a:t>
            </a:r>
            <a:r>
              <a:rPr lang="en-US" dirty="0"/>
              <a:t> </a:t>
            </a:r>
            <a:r>
              <a:rPr lang="en-US" dirty="0" err="1"/>
              <a:t>autonomiei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D563DBF-EE87-8672-FD0C-CDEAB01ED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Conștientizarea </a:t>
            </a:r>
            <a:r>
              <a:rPr lang="en-US" sz="2400" dirty="0" err="1"/>
              <a:t>riscurilor-beneficii</a:t>
            </a:r>
            <a:r>
              <a:rPr lang="en-US" sz="2400" dirty="0"/>
              <a:t> </a:t>
            </a:r>
            <a:r>
              <a:rPr lang="en-US" sz="2400" dirty="0" err="1"/>
              <a:t>asociate</a:t>
            </a:r>
            <a:r>
              <a:rPr lang="en-US" sz="2400" dirty="0"/>
              <a:t> cu </a:t>
            </a:r>
            <a:r>
              <a:rPr lang="en-US" sz="2400" dirty="0" err="1"/>
              <a:t>orientarea</a:t>
            </a:r>
            <a:r>
              <a:rPr lang="en-US" sz="2400" dirty="0"/>
              <a:t> </a:t>
            </a:r>
            <a:r>
              <a:rPr lang="en-US" sz="2400" dirty="0" err="1"/>
              <a:t>diagnostică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terapeutică</a:t>
            </a:r>
            <a:r>
              <a:rPr lang="en-US" sz="2400" dirty="0"/>
              <a:t>, cu </a:t>
            </a:r>
            <a:r>
              <a:rPr lang="en-US" sz="2400" dirty="0" err="1"/>
              <a:t>informații</a:t>
            </a:r>
            <a:r>
              <a:rPr lang="en-US" sz="2400" dirty="0"/>
              <a:t> </a:t>
            </a:r>
            <a:r>
              <a:rPr lang="en-US" sz="2400" dirty="0" err="1"/>
              <a:t>dezvăluite</a:t>
            </a:r>
            <a:r>
              <a:rPr lang="en-US" sz="2400" dirty="0"/>
              <a:t> </a:t>
            </a:r>
            <a:r>
              <a:rPr lang="en-US" sz="2400" dirty="0" err="1"/>
              <a:t>despre</a:t>
            </a:r>
            <a:r>
              <a:rPr lang="en-US" sz="2400" dirty="0"/>
              <a:t> </a:t>
            </a:r>
            <a:r>
              <a:rPr lang="en-US" sz="2400" dirty="0" err="1"/>
              <a:t>comparabilitatea</a:t>
            </a:r>
            <a:r>
              <a:rPr lang="en-US" sz="2400" dirty="0"/>
              <a:t> </a:t>
            </a:r>
            <a:r>
              <a:rPr lang="en-US" sz="2400" dirty="0" err="1"/>
              <a:t>calității</a:t>
            </a:r>
            <a:r>
              <a:rPr lang="en-US" sz="2400" dirty="0"/>
              <a:t>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/>
              <a:t>rezultatele</a:t>
            </a:r>
            <a:r>
              <a:rPr lang="en-US" sz="2400" dirty="0"/>
              <a:t> </a:t>
            </a:r>
            <a:r>
              <a:rPr lang="en-US" sz="2400" dirty="0" err="1"/>
              <a:t>biomăsurătorilor</a:t>
            </a:r>
            <a:r>
              <a:rPr lang="en-US" sz="2400" dirty="0"/>
              <a:t> </a:t>
            </a:r>
            <a:r>
              <a:rPr lang="en-US" sz="2400" dirty="0" err="1"/>
              <a:t>obținute</a:t>
            </a:r>
            <a:r>
              <a:rPr lang="en-US" sz="2400" dirty="0"/>
              <a:t> de </a:t>
            </a:r>
            <a:r>
              <a:rPr lang="en-US" sz="2400" dirty="0" err="1"/>
              <a:t>diferite</a:t>
            </a:r>
            <a:r>
              <a:rPr lang="en-US" sz="2400" dirty="0"/>
              <a:t> </a:t>
            </a:r>
            <a:r>
              <a:rPr lang="en-US" sz="2400" dirty="0" err="1"/>
              <a:t>unități</a:t>
            </a:r>
            <a:r>
              <a:rPr lang="en-US" sz="2400" dirty="0"/>
              <a:t>, </a:t>
            </a:r>
            <a:r>
              <a:rPr lang="en-US" sz="2400" dirty="0" err="1"/>
              <a:t>contribuie</a:t>
            </a:r>
            <a:r>
              <a:rPr lang="en-US" sz="2400" dirty="0"/>
              <a:t> la </a:t>
            </a:r>
            <a:r>
              <a:rPr lang="en-US" sz="2400" dirty="0" err="1"/>
              <a:t>autoritatea</a:t>
            </a:r>
            <a:r>
              <a:rPr lang="en-US" sz="2400" dirty="0"/>
              <a:t> de </a:t>
            </a:r>
            <a:r>
              <a:rPr lang="en-US" sz="2400" dirty="0" err="1"/>
              <a:t>decizie</a:t>
            </a:r>
            <a:r>
              <a:rPr lang="en-US" sz="2400" dirty="0"/>
              <a:t> a </a:t>
            </a:r>
            <a:r>
              <a:rPr lang="en-US" sz="2400" dirty="0" err="1"/>
              <a:t>pacienților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770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26745D-3B50-B8C6-97FE-82FEA153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</a:t>
            </a:r>
            <a:r>
              <a:rPr lang="en-US" dirty="0" err="1"/>
              <a:t>rincipiul</a:t>
            </a:r>
            <a:r>
              <a:rPr lang="en-US" dirty="0"/>
              <a:t> </a:t>
            </a:r>
            <a:r>
              <a:rPr lang="en-US" dirty="0" err="1"/>
              <a:t>bioetic</a:t>
            </a:r>
            <a:r>
              <a:rPr lang="en-US" dirty="0"/>
              <a:t> al </a:t>
            </a:r>
            <a:r>
              <a:rPr lang="en-US" dirty="0" err="1"/>
              <a:t>justiție</a:t>
            </a:r>
            <a:r>
              <a:rPr lang="ro-RO" dirty="0"/>
              <a:t>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086BF3B-C75B-E94D-70AE-4F49A554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stabilește</a:t>
            </a:r>
            <a:r>
              <a:rPr lang="en-US" sz="2400" dirty="0"/>
              <a:t> </a:t>
            </a:r>
            <a:r>
              <a:rPr lang="en-US" sz="2400" dirty="0" err="1"/>
              <a:t>urmărirea</a:t>
            </a:r>
            <a:r>
              <a:rPr lang="en-US" sz="2400" dirty="0"/>
              <a:t> </a:t>
            </a:r>
            <a:r>
              <a:rPr lang="en-US" sz="2400" dirty="0" err="1"/>
              <a:t>echității</a:t>
            </a:r>
            <a:r>
              <a:rPr lang="en-US" sz="2400" dirty="0"/>
              <a:t> ca o </a:t>
            </a:r>
            <a:r>
              <a:rPr lang="en-US" sz="2400" dirty="0" err="1"/>
              <a:t>condiție</a:t>
            </a:r>
            <a:r>
              <a:rPr lang="en-US" sz="2400" dirty="0"/>
              <a:t> </a:t>
            </a:r>
            <a:r>
              <a:rPr lang="en-US" sz="2400" dirty="0" err="1"/>
              <a:t>fundamentală</a:t>
            </a:r>
            <a:r>
              <a:rPr lang="en-US" sz="2400" dirty="0"/>
              <a:t>. Se </a:t>
            </a:r>
            <a:r>
              <a:rPr lang="en-US" sz="2400" dirty="0" err="1"/>
              <a:t>referă</a:t>
            </a:r>
            <a:r>
              <a:rPr lang="en-US" sz="2400" dirty="0"/>
              <a:t> la </a:t>
            </a:r>
            <a:r>
              <a:rPr lang="en-US" sz="2400" dirty="0" err="1"/>
              <a:t>acțiuni</a:t>
            </a:r>
            <a:r>
              <a:rPr lang="en-US" sz="2400" dirty="0"/>
              <a:t> </a:t>
            </a:r>
            <a:r>
              <a:rPr lang="en-US" sz="2400" dirty="0" err="1"/>
              <a:t>echitabile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privește</a:t>
            </a:r>
            <a:r>
              <a:rPr lang="en-US" sz="2400" dirty="0"/>
              <a:t> </a:t>
            </a:r>
            <a:r>
              <a:rPr lang="en-US" sz="2400" dirty="0" err="1"/>
              <a:t>interesele</a:t>
            </a:r>
            <a:r>
              <a:rPr lang="en-US" sz="2400" dirty="0"/>
              <a:t> </a:t>
            </a:r>
            <a:r>
              <a:rPr lang="en-US" sz="2400" dirty="0" err="1"/>
              <a:t>diferitelor</a:t>
            </a:r>
            <a:r>
              <a:rPr lang="en-US" sz="2400" dirty="0"/>
              <a:t> </a:t>
            </a:r>
            <a:r>
              <a:rPr lang="en-US" sz="2400" dirty="0" err="1"/>
              <a:t>persoane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grupuri</a:t>
            </a:r>
            <a:r>
              <a:rPr lang="en-US" sz="2400" dirty="0"/>
              <a:t>, </a:t>
            </a:r>
            <a:r>
              <a:rPr lang="en-US" sz="2400" dirty="0" err="1"/>
              <a:t>promovând</a:t>
            </a:r>
            <a:r>
              <a:rPr lang="en-US" sz="2400" dirty="0"/>
              <a:t> alocarea </a:t>
            </a:r>
            <a:r>
              <a:rPr lang="en-US" sz="2400" dirty="0" err="1"/>
              <a:t>echitabilă</a:t>
            </a:r>
            <a:r>
              <a:rPr lang="en-US" sz="2400" dirty="0"/>
              <a:t> a </a:t>
            </a:r>
            <a:r>
              <a:rPr lang="en-US" sz="2400" dirty="0" err="1"/>
              <a:t>resurselor</a:t>
            </a:r>
            <a:r>
              <a:rPr lang="en-US" sz="2400" dirty="0"/>
              <a:t> de </a:t>
            </a:r>
            <a:r>
              <a:rPr lang="en-US" sz="2400" dirty="0" err="1"/>
              <a:t>îngrijire</a:t>
            </a:r>
            <a:r>
              <a:rPr lang="en-US" sz="2400" dirty="0"/>
              <a:t> a </a:t>
            </a:r>
            <a:r>
              <a:rPr lang="en-US" sz="2400" dirty="0" err="1"/>
              <a:t>sănătății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Principiul</a:t>
            </a:r>
            <a:r>
              <a:rPr lang="en-US" sz="2400" dirty="0"/>
              <a:t> </a:t>
            </a:r>
            <a:r>
              <a:rPr lang="en-US" sz="2400" dirty="0" err="1"/>
              <a:t>dreptății</a:t>
            </a:r>
            <a:r>
              <a:rPr lang="en-US" sz="2400" dirty="0"/>
              <a:t> </a:t>
            </a:r>
            <a:r>
              <a:rPr lang="en-US" sz="2400" dirty="0" err="1"/>
              <a:t>conceput</a:t>
            </a:r>
            <a:r>
              <a:rPr lang="en-US" sz="2400" dirty="0"/>
              <a:t> de Beauchamp </a:t>
            </a:r>
            <a:r>
              <a:rPr lang="en-US" sz="2400" dirty="0" err="1"/>
              <a:t>și</a:t>
            </a:r>
            <a:r>
              <a:rPr lang="en-US" sz="2400" dirty="0"/>
              <a:t> Childress </a:t>
            </a:r>
            <a:r>
              <a:rPr lang="en-US" sz="2400" dirty="0" err="1"/>
              <a:t>sugerează</a:t>
            </a:r>
            <a:r>
              <a:rPr lang="en-US" sz="2400" dirty="0"/>
              <a:t> </a:t>
            </a:r>
            <a:r>
              <a:rPr lang="en-US" sz="2400" dirty="0" err="1"/>
              <a:t>câteva</a:t>
            </a:r>
            <a:r>
              <a:rPr lang="en-US" sz="2400" dirty="0"/>
              <a:t> </a:t>
            </a:r>
            <a:r>
              <a:rPr lang="en-US" sz="2400" dirty="0" err="1"/>
              <a:t>teorii</a:t>
            </a:r>
            <a:r>
              <a:rPr lang="en-US" sz="2400" dirty="0"/>
              <a:t> </a:t>
            </a:r>
            <a:r>
              <a:rPr lang="en-US" sz="2400" dirty="0" err="1"/>
              <a:t>filozofice</a:t>
            </a:r>
            <a:r>
              <a:rPr lang="en-US" sz="2400" dirty="0"/>
              <a:t> care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luate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considerare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contextul</a:t>
            </a:r>
            <a:r>
              <a:rPr lang="en-US" sz="2400" dirty="0"/>
              <a:t> </a:t>
            </a:r>
            <a:r>
              <a:rPr lang="en-US" sz="2400" dirty="0" err="1"/>
              <a:t>căutării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distribuții</a:t>
            </a:r>
            <a:r>
              <a:rPr lang="en-US" sz="2400" dirty="0"/>
              <a:t> </a:t>
            </a:r>
            <a:r>
              <a:rPr lang="en-US" sz="2400" dirty="0" err="1"/>
              <a:t>echitabile</a:t>
            </a:r>
            <a:r>
              <a:rPr lang="en-US" sz="2400" dirty="0"/>
              <a:t> a </a:t>
            </a:r>
            <a:r>
              <a:rPr lang="en-US" sz="2400" dirty="0" err="1"/>
              <a:t>resurselor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en-US" sz="2400" dirty="0" err="1"/>
              <a:t>decizia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depinde</a:t>
            </a:r>
            <a:r>
              <a:rPr lang="en-US" sz="2400" dirty="0"/>
              <a:t> de </a:t>
            </a:r>
            <a:r>
              <a:rPr lang="en-US" sz="2400" dirty="0" err="1"/>
              <a:t>instrumentul</a:t>
            </a:r>
            <a:r>
              <a:rPr lang="en-US" sz="2400" dirty="0"/>
              <a:t> </a:t>
            </a:r>
            <a:r>
              <a:rPr lang="en-US" sz="2400" dirty="0" err="1"/>
              <a:t>teoretic</a:t>
            </a:r>
            <a:r>
              <a:rPr lang="en-US" sz="2400" dirty="0"/>
              <a:t> </a:t>
            </a:r>
            <a:r>
              <a:rPr lang="en-US" sz="2400" dirty="0" err="1"/>
              <a:t>folosit</a:t>
            </a:r>
            <a:r>
              <a:rPr lang="en-US" sz="2400" dirty="0"/>
              <a:t>. </a:t>
            </a:r>
            <a:r>
              <a:rPr lang="en-US" sz="2400" dirty="0" err="1"/>
              <a:t>Într</a:t>
            </a:r>
            <a:r>
              <a:rPr lang="en-US" sz="2400" dirty="0"/>
              <a:t>-o </a:t>
            </a:r>
            <a:r>
              <a:rPr lang="en-US" sz="2400" dirty="0" err="1"/>
              <a:t>strategie</a:t>
            </a:r>
            <a:r>
              <a:rPr lang="en-US" sz="2400" dirty="0"/>
              <a:t> </a:t>
            </a:r>
            <a:r>
              <a:rPr lang="en-US" sz="2400" dirty="0" err="1"/>
              <a:t>consecințială</a:t>
            </a:r>
            <a:r>
              <a:rPr lang="en-US" sz="2400" dirty="0"/>
              <a:t>, </a:t>
            </a:r>
            <a:r>
              <a:rPr lang="en-US" sz="2400" dirty="0" err="1"/>
              <a:t>accentul</a:t>
            </a:r>
            <a:r>
              <a:rPr lang="en-US" sz="2400" dirty="0"/>
              <a:t> se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pune</a:t>
            </a:r>
            <a:r>
              <a:rPr lang="en-US" sz="2400" dirty="0"/>
              <a:t> pe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bune</a:t>
            </a:r>
            <a:r>
              <a:rPr lang="en-US" sz="2400" dirty="0"/>
              <a:t> </a:t>
            </a:r>
            <a:r>
              <a:rPr lang="en-US" sz="2400" dirty="0" err="1"/>
              <a:t>rezultate</a:t>
            </a:r>
            <a:r>
              <a:rPr lang="en-US" sz="2400" dirty="0"/>
              <a:t>; </a:t>
            </a:r>
            <a:r>
              <a:rPr lang="en-US" sz="2400" dirty="0" err="1"/>
              <a:t>folosind</a:t>
            </a:r>
            <a:r>
              <a:rPr lang="en-US" sz="2400" dirty="0"/>
              <a:t> </a:t>
            </a:r>
            <a:r>
              <a:rPr lang="en-US" sz="2400" dirty="0" err="1"/>
              <a:t>abordarea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John Rawls (</a:t>
            </a:r>
            <a:r>
              <a:rPr lang="en-US" sz="2400" dirty="0" err="1"/>
              <a:t>echilibrul</a:t>
            </a:r>
            <a:r>
              <a:rPr lang="en-US" sz="2400" dirty="0"/>
              <a:t> </a:t>
            </a:r>
            <a:r>
              <a:rPr lang="en-US" sz="2400" dirty="0" err="1"/>
              <a:t>reflectiv</a:t>
            </a:r>
            <a:r>
              <a:rPr lang="en-US" sz="2400" dirty="0"/>
              <a:t>), care </a:t>
            </a:r>
            <a:r>
              <a:rPr lang="en-US" sz="2400" dirty="0" err="1"/>
              <a:t>este</a:t>
            </a:r>
            <a:r>
              <a:rPr lang="en-US" sz="2400" dirty="0"/>
              <a:t> o </a:t>
            </a:r>
            <a:r>
              <a:rPr lang="en-US" sz="2400" dirty="0" err="1"/>
              <a:t>alternativă</a:t>
            </a:r>
            <a:r>
              <a:rPr lang="en-US" sz="2400" dirty="0"/>
              <a:t> </a:t>
            </a:r>
            <a:r>
              <a:rPr lang="en-US" sz="2400" dirty="0" err="1"/>
              <a:t>relevantă</a:t>
            </a:r>
            <a:r>
              <a:rPr lang="en-US" sz="2400" dirty="0"/>
              <a:t> la </a:t>
            </a:r>
            <a:r>
              <a:rPr lang="en-US" sz="2400" dirty="0" err="1"/>
              <a:t>utilitarism</a:t>
            </a:r>
            <a:r>
              <a:rPr lang="en-US" sz="2400" dirty="0"/>
              <a:t>, duce la </a:t>
            </a:r>
            <a:r>
              <a:rPr lang="en-US" sz="2400" dirty="0" err="1"/>
              <a:t>concluzii</a:t>
            </a:r>
            <a:r>
              <a:rPr lang="en-US" sz="2400" dirty="0"/>
              <a:t> </a:t>
            </a:r>
            <a:r>
              <a:rPr lang="en-US" sz="2400" dirty="0" err="1"/>
              <a:t>despre</a:t>
            </a:r>
            <a:r>
              <a:rPr lang="en-US" sz="2400" dirty="0"/>
              <a:t> </a:t>
            </a:r>
            <a:r>
              <a:rPr lang="en-US" sz="2400" dirty="0" err="1"/>
              <a:t>justiție</a:t>
            </a:r>
            <a:r>
              <a:rPr lang="en-US" sz="2400" dirty="0"/>
              <a:t> care sunt </a:t>
            </a:r>
            <a:r>
              <a:rPr lang="en-US" sz="2400" dirty="0" err="1"/>
              <a:t>foarte</a:t>
            </a:r>
            <a:r>
              <a:rPr lang="en-US" sz="2400" dirty="0"/>
              <a:t> </a:t>
            </a:r>
            <a:r>
              <a:rPr lang="en-US" sz="2400" dirty="0" err="1"/>
              <a:t>diferite</a:t>
            </a:r>
            <a:r>
              <a:rPr lang="en-US" sz="2400" dirty="0"/>
              <a:t> de </a:t>
            </a:r>
            <a:r>
              <a:rPr lang="en-US" sz="2400" dirty="0" err="1"/>
              <a:t>utilitarism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evidențierea</a:t>
            </a:r>
            <a:r>
              <a:rPr lang="en-US" sz="2400" dirty="0"/>
              <a:t> a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putea</a:t>
            </a:r>
            <a:r>
              <a:rPr lang="en-US" sz="2400" dirty="0"/>
              <a:t> fi de </a:t>
            </a:r>
            <a:r>
              <a:rPr lang="en-US" sz="2400" dirty="0" err="1"/>
              <a:t>acord</a:t>
            </a:r>
            <a:r>
              <a:rPr lang="en-US" sz="2400" dirty="0"/>
              <a:t> </a:t>
            </a:r>
            <a:r>
              <a:rPr lang="en-US" sz="2400" dirty="0" err="1"/>
              <a:t>fiecare</a:t>
            </a:r>
            <a:r>
              <a:rPr lang="en-US" sz="2400" dirty="0"/>
              <a:t> </a:t>
            </a:r>
            <a:r>
              <a:rPr lang="en-US" sz="2400" dirty="0" err="1"/>
              <a:t>persoană</a:t>
            </a:r>
            <a:r>
              <a:rPr lang="en-US" sz="2400" dirty="0"/>
              <a:t>, </a:t>
            </a:r>
            <a:r>
              <a:rPr lang="en-US" sz="2400" dirty="0" err="1"/>
              <a:t>adică</a:t>
            </a:r>
            <a:r>
              <a:rPr lang="en-US" sz="2400" dirty="0"/>
              <a:t> </a:t>
            </a:r>
            <a:r>
              <a:rPr lang="en-US" sz="2400" dirty="0" err="1"/>
              <a:t>cei</a:t>
            </a:r>
            <a:r>
              <a:rPr lang="en-US" sz="2400" dirty="0"/>
              <a:t> care au </a:t>
            </a:r>
            <a:r>
              <a:rPr lang="en-US" sz="2400" dirty="0" err="1"/>
              <a:t>cea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 </a:t>
            </a:r>
            <a:r>
              <a:rPr lang="en-US" sz="2400" dirty="0" err="1"/>
              <a:t>nevoie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prioritizați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2576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C022DEA-2733-EBC9-2ED8-A88BB0F6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</a:t>
            </a:r>
            <a:r>
              <a:rPr lang="en-US" dirty="0" err="1"/>
              <a:t>rincipiul</a:t>
            </a:r>
            <a:r>
              <a:rPr lang="en-US" dirty="0"/>
              <a:t> </a:t>
            </a:r>
            <a:r>
              <a:rPr lang="en-US" dirty="0" err="1"/>
              <a:t>bioetic</a:t>
            </a:r>
            <a:r>
              <a:rPr lang="en-US" dirty="0"/>
              <a:t> al </a:t>
            </a:r>
            <a:r>
              <a:rPr lang="en-US" dirty="0" err="1"/>
              <a:t>justiției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6B7432D-0804-695E-912B-18D44EE5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În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fel</a:t>
            </a:r>
            <a:r>
              <a:rPr lang="en-US" sz="2400" dirty="0"/>
              <a:t>,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critici</a:t>
            </a:r>
            <a:r>
              <a:rPr lang="en-US" sz="2400" dirty="0"/>
              <a:t> la </a:t>
            </a:r>
            <a:r>
              <a:rPr lang="en-US" sz="2400" dirty="0" err="1"/>
              <a:t>adresa</a:t>
            </a:r>
            <a:r>
              <a:rPr lang="en-US" sz="2400" dirty="0"/>
              <a:t> </a:t>
            </a:r>
            <a:r>
              <a:rPr lang="en-US" sz="2400" dirty="0" err="1"/>
              <a:t>acestui</a:t>
            </a:r>
            <a:r>
              <a:rPr lang="en-US" sz="2400" dirty="0"/>
              <a:t> </a:t>
            </a:r>
            <a:r>
              <a:rPr lang="en-US" sz="2400" dirty="0" err="1"/>
              <a:t>principiu</a:t>
            </a:r>
            <a:r>
              <a:rPr lang="en-US" sz="2400" dirty="0"/>
              <a:t> </a:t>
            </a:r>
            <a:r>
              <a:rPr lang="en-US" sz="2400" dirty="0" err="1"/>
              <a:t>provin</a:t>
            </a:r>
            <a:r>
              <a:rPr lang="en-US" sz="2400" dirty="0"/>
              <a:t> din </a:t>
            </a:r>
            <a:r>
              <a:rPr lang="en-US" sz="2400" dirty="0" err="1"/>
              <a:t>faptul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necesară</a:t>
            </a:r>
            <a:r>
              <a:rPr lang="en-US" sz="2400" dirty="0"/>
              <a:t> o </a:t>
            </a:r>
            <a:r>
              <a:rPr lang="en-US" sz="2400" dirty="0" err="1"/>
              <a:t>definire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precisă</a:t>
            </a:r>
            <a:r>
              <a:rPr lang="en-US" sz="2400" dirty="0"/>
              <a:t> a </a:t>
            </a:r>
            <a:r>
              <a:rPr lang="en-US" sz="2400" dirty="0" err="1"/>
              <a:t>conduitei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fiecare</a:t>
            </a:r>
            <a:r>
              <a:rPr lang="en-US" sz="2400" dirty="0"/>
              <a:t> </a:t>
            </a:r>
            <a:r>
              <a:rPr lang="en-US" sz="2400" dirty="0" err="1"/>
              <a:t>situație</a:t>
            </a:r>
            <a:r>
              <a:rPr lang="en-US" sz="2400" dirty="0"/>
              <a:t>, </a:t>
            </a:r>
            <a:r>
              <a:rPr lang="en-US" sz="2400" dirty="0" err="1"/>
              <a:t>având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vedere</a:t>
            </a:r>
            <a:r>
              <a:rPr lang="en-US" sz="2400" dirty="0"/>
              <a:t> </a:t>
            </a:r>
            <a:r>
              <a:rPr lang="en-US" sz="2400" dirty="0" err="1"/>
              <a:t>exigențele</a:t>
            </a:r>
            <a:r>
              <a:rPr lang="en-US" sz="2400" dirty="0"/>
              <a:t> </a:t>
            </a:r>
            <a:r>
              <a:rPr lang="en-US" sz="2400" dirty="0" err="1"/>
              <a:t>practicii</a:t>
            </a:r>
            <a:r>
              <a:rPr lang="en-US" sz="2400" dirty="0"/>
              <a:t> de zi cu zi, nu </a:t>
            </a: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mediul</a:t>
            </a:r>
            <a:r>
              <a:rPr lang="en-US" sz="2400" dirty="0"/>
              <a:t> medical, ci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</a:t>
            </a:r>
            <a:r>
              <a:rPr lang="en-US" sz="2400" dirty="0" err="1"/>
              <a:t>deciziilor</a:t>
            </a:r>
            <a:r>
              <a:rPr lang="en-US" sz="2400" dirty="0"/>
              <a:t> de </a:t>
            </a:r>
            <a:r>
              <a:rPr lang="en-US" sz="2400" dirty="0" err="1"/>
              <a:t>politici</a:t>
            </a:r>
            <a:r>
              <a:rPr lang="en-US" sz="2400" dirty="0"/>
              <a:t> </a:t>
            </a:r>
            <a:r>
              <a:rPr lang="en-US" sz="2400" dirty="0" err="1"/>
              <a:t>publice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Cu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acestea</a:t>
            </a:r>
            <a:r>
              <a:rPr lang="en-US" sz="2400" dirty="0"/>
              <a:t>, </a:t>
            </a:r>
            <a:r>
              <a:rPr lang="en-US" sz="2400" dirty="0" err="1"/>
              <a:t>flexibilitatea</a:t>
            </a:r>
            <a:r>
              <a:rPr lang="en-US" sz="2400" dirty="0"/>
              <a:t> </a:t>
            </a:r>
            <a:r>
              <a:rPr lang="en-US" sz="2400" dirty="0" err="1"/>
              <a:t>necesară</a:t>
            </a:r>
            <a:r>
              <a:rPr lang="ro-RO" sz="2400" dirty="0"/>
              <a:t> poate fi explicată prin</a:t>
            </a:r>
            <a:r>
              <a:rPr lang="en-US" sz="2400" dirty="0"/>
              <a:t>: „</a:t>
            </a:r>
            <a:r>
              <a:rPr lang="en-US" sz="2400" dirty="0" err="1"/>
              <a:t>Principiile</a:t>
            </a:r>
            <a:r>
              <a:rPr lang="en-US" sz="2400" dirty="0"/>
              <a:t> </a:t>
            </a:r>
            <a:r>
              <a:rPr lang="en-US" sz="2400" dirty="0" err="1"/>
              <a:t>noastre</a:t>
            </a:r>
            <a:r>
              <a:rPr lang="en-US" sz="2400" dirty="0"/>
              <a:t> se </a:t>
            </a:r>
            <a:r>
              <a:rPr lang="en-US" sz="2400" dirty="0" err="1"/>
              <a:t>corelează</a:t>
            </a:r>
            <a:r>
              <a:rPr lang="en-US" sz="2400" dirty="0"/>
              <a:t> cu </a:t>
            </a:r>
            <a:r>
              <a:rPr lang="en-US" sz="2400" dirty="0" err="1"/>
              <a:t>drepturile</a:t>
            </a:r>
            <a:r>
              <a:rPr lang="en-US" sz="2400" dirty="0"/>
              <a:t> </a:t>
            </a:r>
            <a:r>
              <a:rPr lang="en-US" sz="2400" dirty="0" err="1"/>
              <a:t>fundamentale</a:t>
            </a:r>
            <a:r>
              <a:rPr lang="en-US" sz="2400" dirty="0"/>
              <a:t> ale </a:t>
            </a:r>
            <a:r>
              <a:rPr lang="en-US" sz="2400" dirty="0" err="1"/>
              <a:t>omului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stabilesc</a:t>
            </a:r>
            <a:r>
              <a:rPr lang="en-US" sz="2400" dirty="0"/>
              <a:t>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acceptabil</a:t>
            </a:r>
            <a:r>
              <a:rPr lang="en-US" sz="2400" dirty="0"/>
              <a:t> din </a:t>
            </a:r>
            <a:r>
              <a:rPr lang="en-US" sz="2400" dirty="0" err="1"/>
              <a:t>punct</a:t>
            </a:r>
            <a:r>
              <a:rPr lang="en-US" sz="2400" dirty="0"/>
              <a:t> de </a:t>
            </a:r>
            <a:r>
              <a:rPr lang="en-US" sz="2400" dirty="0" err="1"/>
              <a:t>vedere</a:t>
            </a:r>
            <a:r>
              <a:rPr lang="en-US" sz="2400" dirty="0"/>
              <a:t> etic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societățile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Cu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acestea</a:t>
            </a:r>
            <a:r>
              <a:rPr lang="en-US" sz="2400" dirty="0"/>
              <a:t>, </a:t>
            </a:r>
            <a:r>
              <a:rPr lang="en-US" sz="2400" dirty="0" err="1"/>
              <a:t>principiile</a:t>
            </a:r>
            <a:r>
              <a:rPr lang="en-US" sz="2400" dirty="0"/>
              <a:t> permit </a:t>
            </a:r>
            <a:r>
              <a:rPr lang="en-US" sz="2400" dirty="0" err="1"/>
              <a:t>diferențe</a:t>
            </a:r>
            <a:r>
              <a:rPr lang="en-US" sz="2400" dirty="0"/>
              <a:t> </a:t>
            </a:r>
            <a:r>
              <a:rPr lang="en-US" sz="2400" dirty="0" err="1"/>
              <a:t>justificate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etica</a:t>
            </a:r>
            <a:r>
              <a:rPr lang="en-US" sz="2400" dirty="0"/>
              <a:t> </a:t>
            </a:r>
            <a:r>
              <a:rPr lang="en-US" sz="2400" dirty="0" err="1"/>
              <a:t>practicii</a:t>
            </a:r>
            <a:r>
              <a:rPr lang="en-US" sz="2400" dirty="0"/>
              <a:t> </a:t>
            </a:r>
            <a:r>
              <a:rPr lang="en-US" sz="2400" dirty="0" err="1"/>
              <a:t>profesionale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societăți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culturi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procese</a:t>
            </a:r>
            <a:r>
              <a:rPr lang="en-US" sz="2400" dirty="0"/>
              <a:t> de </a:t>
            </a:r>
            <a:r>
              <a:rPr lang="en-US" sz="2400" dirty="0" err="1"/>
              <a:t>specificare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echilibrare</a:t>
            </a:r>
            <a:r>
              <a:rPr lang="en-US" sz="24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403966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11A03A-6E21-86A4-5343-31738AAA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Constituția</a:t>
            </a:r>
            <a:r>
              <a:rPr lang="en-US" dirty="0"/>
              <a:t> OMS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DF1AFDC-8834-EE65-EEEE-496228C6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600200"/>
            <a:ext cx="9131300" cy="4525962"/>
          </a:xfrm>
        </p:spPr>
        <p:txBody>
          <a:bodyPr/>
          <a:lstStyle/>
          <a:p>
            <a:r>
              <a:rPr lang="en-US" sz="2400" dirty="0" err="1"/>
              <a:t>adoptată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1946, </a:t>
            </a:r>
            <a:r>
              <a:rPr lang="en-US" sz="2400" dirty="0" err="1"/>
              <a:t>delimitează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prima </a:t>
            </a:r>
            <a:r>
              <a:rPr lang="en-US" sz="2400" dirty="0" err="1"/>
              <a:t>dată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mod </a:t>
            </a:r>
            <a:r>
              <a:rPr lang="en-US" sz="2400" dirty="0" err="1"/>
              <a:t>oficial</a:t>
            </a:r>
            <a:r>
              <a:rPr lang="en-US" sz="2400" dirty="0"/>
              <a:t> </a:t>
            </a:r>
            <a:r>
              <a:rPr lang="en-US" sz="2400" dirty="0" err="1"/>
              <a:t>dreptul</a:t>
            </a:r>
            <a:r>
              <a:rPr lang="en-US" sz="2400" dirty="0"/>
              <a:t> la </a:t>
            </a:r>
            <a:r>
              <a:rPr lang="en-US" sz="2400" dirty="0" err="1"/>
              <a:t>sănătate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dreptul</a:t>
            </a:r>
            <a:r>
              <a:rPr lang="en-US" sz="2400" dirty="0"/>
              <a:t> </a:t>
            </a:r>
            <a:r>
              <a:rPr lang="en-US" sz="2400" dirty="0" err="1"/>
              <a:t>internațional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definește</a:t>
            </a:r>
            <a:r>
              <a:rPr lang="en-US" sz="2400" dirty="0"/>
              <a:t> </a:t>
            </a:r>
            <a:r>
              <a:rPr lang="en-US" sz="2400" dirty="0" err="1"/>
              <a:t>dreptul</a:t>
            </a:r>
            <a:r>
              <a:rPr lang="en-US" sz="2400" dirty="0"/>
              <a:t> la </a:t>
            </a:r>
            <a:r>
              <a:rPr lang="en-US" sz="2400" dirty="0" err="1"/>
              <a:t>sănătate</a:t>
            </a:r>
            <a:r>
              <a:rPr lang="en-US" sz="2400" dirty="0"/>
              <a:t> ca </a:t>
            </a:r>
            <a:r>
              <a:rPr lang="en-US" sz="2400" dirty="0" err="1"/>
              <a:t>fiind</a:t>
            </a:r>
            <a:r>
              <a:rPr lang="en-US" sz="2400" dirty="0"/>
              <a:t> „a se </a:t>
            </a:r>
            <a:r>
              <a:rPr lang="en-US" sz="2400" dirty="0" err="1"/>
              <a:t>bucura</a:t>
            </a:r>
            <a:r>
              <a:rPr lang="en-US" sz="2400" dirty="0"/>
              <a:t> de </a:t>
            </a:r>
            <a:r>
              <a:rPr lang="en-US" sz="2400" dirty="0" err="1"/>
              <a:t>cel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înalt</a:t>
            </a:r>
            <a:r>
              <a:rPr lang="en-US" sz="2400" dirty="0"/>
              <a:t> standard de </a:t>
            </a:r>
            <a:r>
              <a:rPr lang="en-US" sz="2400" dirty="0" err="1"/>
              <a:t>sănătate</a:t>
            </a:r>
            <a:r>
              <a:rPr lang="en-US" sz="2400" dirty="0"/>
              <a:t> </a:t>
            </a:r>
            <a:r>
              <a:rPr lang="en-US" sz="2400" dirty="0" err="1"/>
              <a:t>posibil</a:t>
            </a:r>
            <a:r>
              <a:rPr lang="en-US" sz="2400" dirty="0"/>
              <a:t>”, </a:t>
            </a:r>
            <a:r>
              <a:rPr lang="en-US" sz="2400" dirty="0" err="1"/>
              <a:t>incluzând</a:t>
            </a:r>
            <a:r>
              <a:rPr lang="en-US" sz="2400" dirty="0"/>
              <a:t>, </a:t>
            </a:r>
            <a:r>
              <a:rPr lang="en-US" sz="2400" dirty="0" err="1"/>
              <a:t>printre</a:t>
            </a:r>
            <a:r>
              <a:rPr lang="en-US" sz="2400" dirty="0"/>
              <a:t> </a:t>
            </a:r>
            <a:r>
              <a:rPr lang="en-US" sz="2400" dirty="0" err="1"/>
              <a:t>alte</a:t>
            </a:r>
            <a:r>
              <a:rPr lang="en-US" sz="2400" dirty="0"/>
              <a:t> principii ale </a:t>
            </a:r>
            <a:r>
              <a:rPr lang="en-US" sz="2400" dirty="0" err="1"/>
              <a:t>acestui</a:t>
            </a:r>
            <a:r>
              <a:rPr lang="en-US" sz="2400" dirty="0"/>
              <a:t> </a:t>
            </a:r>
            <a:r>
              <a:rPr lang="en-US" sz="2400" dirty="0" err="1"/>
              <a:t>drept</a:t>
            </a:r>
            <a:r>
              <a:rPr lang="en-US" sz="2400" dirty="0"/>
              <a:t>, </a:t>
            </a:r>
            <a:r>
              <a:rPr lang="en-US" sz="2400" dirty="0" err="1"/>
              <a:t>diseminarea</a:t>
            </a:r>
            <a:r>
              <a:rPr lang="en-US" sz="2400" dirty="0"/>
              <a:t> </a:t>
            </a:r>
            <a:r>
              <a:rPr lang="en-US" sz="2400" dirty="0" err="1"/>
              <a:t>echitabilă</a:t>
            </a:r>
            <a:r>
              <a:rPr lang="en-US" sz="2400" dirty="0"/>
              <a:t> a </a:t>
            </a:r>
            <a:r>
              <a:rPr lang="en-US" sz="2400" dirty="0" err="1"/>
              <a:t>cunoștințelor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 </a:t>
            </a:r>
            <a:r>
              <a:rPr lang="en-US" sz="2400" dirty="0" err="1"/>
              <a:t>beneficiilor</a:t>
            </a:r>
            <a:r>
              <a:rPr lang="en-US" sz="2400" dirty="0"/>
              <a:t> </a:t>
            </a:r>
            <a:r>
              <a:rPr lang="en-US" sz="2400" dirty="0" err="1"/>
              <a:t>acesteia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articolul</a:t>
            </a:r>
            <a:r>
              <a:rPr lang="en-US" sz="2400" dirty="0"/>
              <a:t> 25 din „</a:t>
            </a:r>
            <a:r>
              <a:rPr lang="en-US" sz="2400" dirty="0" err="1"/>
              <a:t>Declarația</a:t>
            </a:r>
            <a:r>
              <a:rPr lang="en-US" sz="2400" dirty="0"/>
              <a:t> </a:t>
            </a:r>
            <a:r>
              <a:rPr lang="en-US" sz="2400" dirty="0" err="1"/>
              <a:t>Universală</a:t>
            </a:r>
            <a:r>
              <a:rPr lang="en-US" sz="2400" dirty="0"/>
              <a:t> a </a:t>
            </a:r>
            <a:r>
              <a:rPr lang="en-US" sz="2400" dirty="0" err="1"/>
              <a:t>Drepturilor</a:t>
            </a:r>
            <a:r>
              <a:rPr lang="en-US" sz="2400" dirty="0"/>
              <a:t> </a:t>
            </a:r>
            <a:r>
              <a:rPr lang="en-US" sz="2400" dirty="0" err="1"/>
              <a:t>Omului</a:t>
            </a:r>
            <a:r>
              <a:rPr lang="en-US" sz="2400" dirty="0"/>
              <a:t>” (1948) </a:t>
            </a:r>
            <a:r>
              <a:rPr lang="en-US" sz="2400" dirty="0" err="1"/>
              <a:t>prevede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orice</a:t>
            </a:r>
            <a:r>
              <a:rPr lang="en-US" sz="2400" dirty="0"/>
              <a:t> </a:t>
            </a:r>
            <a:r>
              <a:rPr lang="en-US" sz="2400" dirty="0" err="1"/>
              <a:t>persoană</a:t>
            </a:r>
            <a:r>
              <a:rPr lang="en-US" sz="2400" dirty="0"/>
              <a:t> are </a:t>
            </a:r>
            <a:r>
              <a:rPr lang="en-US" sz="2400" dirty="0" err="1"/>
              <a:t>dreptul</a:t>
            </a:r>
            <a:r>
              <a:rPr lang="en-US" sz="2400" dirty="0"/>
              <a:t> la </a:t>
            </a:r>
            <a:r>
              <a:rPr lang="en-US" sz="2400" dirty="0" err="1"/>
              <a:t>asistență</a:t>
            </a:r>
            <a:r>
              <a:rPr lang="en-US" sz="2400" dirty="0"/>
              <a:t> </a:t>
            </a:r>
            <a:r>
              <a:rPr lang="en-US" sz="2400" dirty="0" err="1"/>
              <a:t>medicală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Lipsa</a:t>
            </a:r>
            <a:r>
              <a:rPr lang="en-US" sz="2400" dirty="0"/>
              <a:t> </a:t>
            </a:r>
            <a:r>
              <a:rPr lang="en-US" sz="2400" dirty="0" err="1"/>
              <a:t>accesului</a:t>
            </a:r>
            <a:r>
              <a:rPr lang="en-US" sz="2400" dirty="0"/>
              <a:t> la </a:t>
            </a:r>
            <a:r>
              <a:rPr lang="en-US" sz="2400" dirty="0" err="1"/>
              <a:t>tehnologie</a:t>
            </a:r>
            <a:r>
              <a:rPr lang="en-US" sz="2400" dirty="0"/>
              <a:t> </a:t>
            </a:r>
            <a:r>
              <a:rPr lang="en-US" sz="2400" dirty="0" err="1"/>
              <a:t>medicală</a:t>
            </a:r>
            <a:r>
              <a:rPr lang="en-US" sz="2400" dirty="0"/>
              <a:t> de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calitate</a:t>
            </a:r>
            <a:r>
              <a:rPr lang="en-US" sz="2400" dirty="0"/>
              <a:t>, </a:t>
            </a:r>
            <a:r>
              <a:rPr lang="en-US" sz="2400" dirty="0" err="1"/>
              <a:t>accesibilă</a:t>
            </a:r>
            <a:r>
              <a:rPr lang="en-US" sz="2400" dirty="0"/>
              <a:t>, </a:t>
            </a:r>
            <a:r>
              <a:rPr lang="en-US" sz="2400" dirty="0" err="1"/>
              <a:t>afectează</a:t>
            </a:r>
            <a:r>
              <a:rPr lang="en-US" sz="2400" dirty="0"/>
              <a:t> un </a:t>
            </a:r>
            <a:r>
              <a:rPr lang="en-US" sz="2400" dirty="0" err="1"/>
              <a:t>număr</a:t>
            </a:r>
            <a:r>
              <a:rPr lang="en-US" sz="2400" dirty="0"/>
              <a:t> mare de </a:t>
            </a:r>
            <a:r>
              <a:rPr lang="en-US" sz="2400" dirty="0" err="1"/>
              <a:t>oameni</a:t>
            </a:r>
            <a:r>
              <a:rPr lang="en-US" sz="2400" dirty="0"/>
              <a:t>, </a:t>
            </a:r>
            <a:r>
              <a:rPr lang="en-US" sz="2400" dirty="0" err="1"/>
              <a:t>problema</a:t>
            </a:r>
            <a:r>
              <a:rPr lang="en-US" sz="2400" dirty="0"/>
              <a:t> </a:t>
            </a:r>
            <a:r>
              <a:rPr lang="en-US" sz="2400" dirty="0" err="1"/>
              <a:t>fiind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acută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țările</a:t>
            </a:r>
            <a:r>
              <a:rPr lang="en-US" sz="2400" dirty="0"/>
              <a:t> cu </a:t>
            </a:r>
            <a:r>
              <a:rPr lang="en-US" sz="2400" dirty="0" err="1"/>
              <a:t>venituri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medii</a:t>
            </a:r>
            <a:r>
              <a:rPr lang="en-US" sz="24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32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1134A3-F072-3225-D0AC-65B49343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OMS + ISO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330C3E4-81E2-299E-9027-48F19569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752600"/>
            <a:ext cx="8382000" cy="4525962"/>
          </a:xfrm>
        </p:spPr>
        <p:txBody>
          <a:bodyPr/>
          <a:lstStyle/>
          <a:p>
            <a:r>
              <a:rPr lang="en-US" sz="2400" dirty="0"/>
              <a:t>Din 2013, OMS </a:t>
            </a:r>
            <a:r>
              <a:rPr lang="en-US" sz="2400" dirty="0" err="1"/>
              <a:t>publică</a:t>
            </a:r>
            <a:r>
              <a:rPr lang="en-US" sz="2400" dirty="0"/>
              <a:t> </a:t>
            </a:r>
            <a:r>
              <a:rPr lang="en-US" sz="2400" dirty="0" err="1"/>
              <a:t>documente</a:t>
            </a:r>
            <a:r>
              <a:rPr lang="en-US" sz="2400" dirty="0"/>
              <a:t> </a:t>
            </a:r>
            <a:r>
              <a:rPr lang="en-US" sz="2400" dirty="0" err="1"/>
              <a:t>intitulate</a:t>
            </a:r>
            <a:r>
              <a:rPr lang="en-US" sz="2400" dirty="0"/>
              <a:t> „Compendium of Innovative Health Technologies for Low-Resource Settings”;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publicații</a:t>
            </a:r>
            <a:r>
              <a:rPr lang="en-US" sz="2400" dirty="0"/>
              <a:t> au </a:t>
            </a:r>
            <a:r>
              <a:rPr lang="en-US" sz="2400" dirty="0" err="1"/>
              <a:t>întărit</a:t>
            </a:r>
            <a:r>
              <a:rPr lang="en-US" sz="2400" dirty="0"/>
              <a:t> </a:t>
            </a:r>
            <a:r>
              <a:rPr lang="en-US" sz="2400" dirty="0" err="1"/>
              <a:t>conștientizarea</a:t>
            </a:r>
            <a:r>
              <a:rPr lang="en-US" sz="2400" dirty="0"/>
              <a:t> </a:t>
            </a:r>
            <a:r>
              <a:rPr lang="en-US" sz="2400" dirty="0" err="1"/>
              <a:t>necesității</a:t>
            </a:r>
            <a:r>
              <a:rPr lang="en-US" sz="2400" dirty="0"/>
              <a:t> de a </a:t>
            </a:r>
            <a:r>
              <a:rPr lang="en-US" sz="2400" dirty="0" err="1"/>
              <a:t>respecta</a:t>
            </a:r>
            <a:r>
              <a:rPr lang="en-US" sz="2400" dirty="0"/>
              <a:t> </a:t>
            </a:r>
            <a:r>
              <a:rPr lang="en-US" sz="2400" dirty="0" err="1"/>
              <a:t>principiul</a:t>
            </a:r>
            <a:r>
              <a:rPr lang="en-US" sz="2400" dirty="0"/>
              <a:t> etic al </a:t>
            </a:r>
            <a:r>
              <a:rPr lang="en-US" sz="2400" dirty="0" err="1"/>
              <a:t>justiției</a:t>
            </a:r>
            <a:r>
              <a:rPr lang="en-US" sz="2400" dirty="0"/>
              <a:t>. </a:t>
            </a:r>
          </a:p>
          <a:p>
            <a:r>
              <a:rPr lang="en-US" sz="2400" dirty="0"/>
              <a:t>a 25-a </a:t>
            </a:r>
            <a:r>
              <a:rPr lang="en-US" sz="2400" dirty="0" err="1"/>
              <a:t>reuniune</a:t>
            </a:r>
            <a:r>
              <a:rPr lang="en-US" sz="2400" dirty="0"/>
              <a:t> a CGPM (2014) a </a:t>
            </a:r>
            <a:r>
              <a:rPr lang="en-US" sz="2400" dirty="0" err="1"/>
              <a:t>subliniat</a:t>
            </a:r>
            <a:r>
              <a:rPr lang="en-US" sz="2400" dirty="0"/>
              <a:t> </a:t>
            </a:r>
            <a:r>
              <a:rPr lang="en-US" sz="2400" dirty="0" err="1"/>
              <a:t>importanța</a:t>
            </a:r>
            <a:r>
              <a:rPr lang="en-US" sz="2400" dirty="0"/>
              <a:t> </a:t>
            </a:r>
            <a:r>
              <a:rPr lang="en-US" sz="2400" dirty="0" err="1"/>
              <a:t>metrologiei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inovare</a:t>
            </a:r>
            <a:r>
              <a:rPr lang="en-US" sz="2400" dirty="0"/>
              <a:t>, </a:t>
            </a:r>
            <a:r>
              <a:rPr lang="en-US" sz="2400" dirty="0" err="1"/>
              <a:t>recomandând</a:t>
            </a:r>
            <a:r>
              <a:rPr lang="en-US" sz="2400" dirty="0"/>
              <a:t> </a:t>
            </a:r>
            <a:r>
              <a:rPr lang="en-US" sz="2400" dirty="0" err="1"/>
              <a:t>facilitarea</a:t>
            </a:r>
            <a:r>
              <a:rPr lang="en-US" sz="2400" dirty="0"/>
              <a:t> </a:t>
            </a:r>
            <a:r>
              <a:rPr lang="en-US" sz="2400" dirty="0" err="1"/>
              <a:t>participării</a:t>
            </a:r>
            <a:r>
              <a:rPr lang="en-US" sz="2400" dirty="0"/>
              <a:t> la </a:t>
            </a:r>
            <a:r>
              <a:rPr lang="en-US" sz="2400" dirty="0" err="1"/>
              <a:t>activitățile</a:t>
            </a:r>
            <a:r>
              <a:rPr lang="en-US" sz="2400" dirty="0"/>
              <a:t> BIPM a </a:t>
            </a:r>
            <a:r>
              <a:rPr lang="en-US" sz="2400" dirty="0" err="1"/>
              <a:t>acelor</a:t>
            </a:r>
            <a:r>
              <a:rPr lang="en-US" sz="2400" dirty="0"/>
              <a:t> </a:t>
            </a:r>
            <a:r>
              <a:rPr lang="en-US" sz="2400" dirty="0" err="1"/>
              <a:t>țări</a:t>
            </a:r>
            <a:r>
              <a:rPr lang="en-US" sz="2400" dirty="0"/>
              <a:t> </a:t>
            </a:r>
            <a:r>
              <a:rPr lang="en-US" sz="2400" dirty="0" err="1"/>
              <a:t>fără</a:t>
            </a:r>
            <a:r>
              <a:rPr lang="en-US" sz="2400" dirty="0"/>
              <a:t> o </a:t>
            </a:r>
            <a:r>
              <a:rPr lang="en-US" sz="2400" dirty="0" err="1"/>
              <a:t>infrastructură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bine </a:t>
            </a:r>
            <a:r>
              <a:rPr lang="en-US" sz="2400" dirty="0" err="1"/>
              <a:t>dezvoltată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32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AFF4C7-A3AF-DCE9-B2BB-D47402F9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EAC4713-B68D-1DBA-A02D-F418AE2E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2"/>
          </a:xfrm>
        </p:spPr>
        <p:txBody>
          <a:bodyPr/>
          <a:lstStyle/>
          <a:p>
            <a:r>
              <a:rPr lang="en-US" sz="2400" dirty="0" err="1"/>
              <a:t>Întregul</a:t>
            </a:r>
            <a:r>
              <a:rPr lang="en-US" sz="2400" dirty="0"/>
              <a:t> </a:t>
            </a:r>
            <a:r>
              <a:rPr lang="en-US" sz="2400" dirty="0" err="1"/>
              <a:t>grup</a:t>
            </a:r>
            <a:r>
              <a:rPr lang="en-US" sz="2400" dirty="0"/>
              <a:t> de </a:t>
            </a:r>
            <a:r>
              <a:rPr lang="en-US" sz="2400" dirty="0" err="1"/>
              <a:t>precepte</a:t>
            </a:r>
            <a:r>
              <a:rPr lang="en-US" sz="2400" dirty="0"/>
              <a:t> </a:t>
            </a:r>
            <a:r>
              <a:rPr lang="en-US" sz="2400" dirty="0" err="1"/>
              <a:t>recomandate</a:t>
            </a:r>
            <a:r>
              <a:rPr lang="en-US" sz="2400" dirty="0"/>
              <a:t> de </a:t>
            </a:r>
            <a:r>
              <a:rPr lang="en-US" sz="2400" dirty="0" err="1"/>
              <a:t>biometrologie</a:t>
            </a:r>
            <a:r>
              <a:rPr lang="en-US" sz="2400" dirty="0"/>
              <a:t> </a:t>
            </a:r>
            <a:r>
              <a:rPr lang="en-US" sz="2400" dirty="0" err="1"/>
              <a:t>contribuie</a:t>
            </a:r>
            <a:r>
              <a:rPr lang="en-US" sz="2400" dirty="0"/>
              <a:t> la </a:t>
            </a:r>
            <a:r>
              <a:rPr lang="en-US" sz="2400" dirty="0" err="1"/>
              <a:t>accesul</a:t>
            </a:r>
            <a:r>
              <a:rPr lang="en-US" sz="2400" dirty="0"/>
              <a:t> universal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echitabil</a:t>
            </a:r>
            <a:r>
              <a:rPr lang="en-US" sz="2400" dirty="0"/>
              <a:t> la </a:t>
            </a:r>
            <a:r>
              <a:rPr lang="en-US" sz="2400" dirty="0" err="1"/>
              <a:t>beneficiile</a:t>
            </a:r>
            <a:r>
              <a:rPr lang="en-US" sz="2400" dirty="0"/>
              <a:t> din </a:t>
            </a:r>
            <a:r>
              <a:rPr lang="en-US" sz="2400" dirty="0" err="1"/>
              <a:t>progresele</a:t>
            </a:r>
            <a:r>
              <a:rPr lang="en-US" sz="2400" dirty="0"/>
              <a:t> </a:t>
            </a:r>
            <a:r>
              <a:rPr lang="en-US" sz="2400" dirty="0" err="1"/>
              <a:t>științelor</a:t>
            </a:r>
            <a:r>
              <a:rPr lang="en-US" sz="2400" dirty="0"/>
              <a:t> </a:t>
            </a:r>
            <a:r>
              <a:rPr lang="en-US" sz="2400" dirty="0" err="1"/>
              <a:t>vieții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consecință</a:t>
            </a:r>
            <a:r>
              <a:rPr lang="en-US" sz="2400" dirty="0"/>
              <a:t>, la </a:t>
            </a:r>
            <a:r>
              <a:rPr lang="en-US" sz="2400" dirty="0" err="1"/>
              <a:t>îndeplinirea</a:t>
            </a:r>
            <a:r>
              <a:rPr lang="en-US" sz="2400" dirty="0"/>
              <a:t> </a:t>
            </a:r>
            <a:r>
              <a:rPr lang="en-US" sz="2400" dirty="0" err="1"/>
              <a:t>principiului</a:t>
            </a:r>
            <a:r>
              <a:rPr lang="en-US" sz="2400" dirty="0"/>
              <a:t> </a:t>
            </a:r>
            <a:r>
              <a:rPr lang="en-US" sz="2400" dirty="0" err="1"/>
              <a:t>justiției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Pilonii</a:t>
            </a:r>
            <a:r>
              <a:rPr lang="en-US" sz="2400" dirty="0"/>
              <a:t> </a:t>
            </a:r>
            <a:r>
              <a:rPr lang="en-US" sz="2400" dirty="0" err="1"/>
              <a:t>biometrologici</a:t>
            </a:r>
            <a:r>
              <a:rPr lang="en-US" sz="2400" dirty="0"/>
              <a:t> ai </a:t>
            </a:r>
            <a:r>
              <a:rPr lang="en-US" sz="2400" dirty="0" err="1"/>
              <a:t>portabilității</a:t>
            </a:r>
            <a:r>
              <a:rPr lang="en-US" sz="2400" dirty="0"/>
              <a:t>, </a:t>
            </a:r>
            <a:r>
              <a:rPr lang="en-US" sz="2400" dirty="0" err="1"/>
              <a:t>costurilor</a:t>
            </a:r>
            <a:r>
              <a:rPr lang="en-US" sz="2400" dirty="0"/>
              <a:t> </a:t>
            </a:r>
            <a:r>
              <a:rPr lang="en-US" sz="2400" dirty="0" err="1"/>
              <a:t>reduse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complexității</a:t>
            </a:r>
            <a:r>
              <a:rPr lang="en-US" sz="2400" dirty="0"/>
              <a:t> </a:t>
            </a:r>
            <a:r>
              <a:rPr lang="en-US" sz="2400" dirty="0" err="1"/>
              <a:t>reduse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producția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operarea</a:t>
            </a:r>
            <a:r>
              <a:rPr lang="en-US" sz="2400" dirty="0"/>
              <a:t> </a:t>
            </a:r>
            <a:r>
              <a:rPr lang="en-US" sz="2400" dirty="0" err="1"/>
              <a:t>dispozitivelor</a:t>
            </a:r>
            <a:r>
              <a:rPr lang="en-US" sz="2400" dirty="0"/>
              <a:t> </a:t>
            </a:r>
            <a:r>
              <a:rPr lang="en-US" sz="2400" dirty="0" err="1"/>
              <a:t>încurajează</a:t>
            </a:r>
            <a:r>
              <a:rPr lang="en-US" sz="2400" dirty="0"/>
              <a:t> </a:t>
            </a:r>
            <a:r>
              <a:rPr lang="en-US" sz="2400" dirty="0" err="1"/>
              <a:t>dezvoltarea</a:t>
            </a:r>
            <a:r>
              <a:rPr lang="en-US" sz="2400" dirty="0"/>
              <a:t> </a:t>
            </a:r>
            <a:r>
              <a:rPr lang="en-US" sz="2400" dirty="0" err="1"/>
              <a:t>inovației</a:t>
            </a:r>
            <a:r>
              <a:rPr lang="en-US" sz="2400" dirty="0"/>
              <a:t> ale </a:t>
            </a:r>
            <a:r>
              <a:rPr lang="en-US" sz="2400" dirty="0" err="1"/>
              <a:t>cărei</a:t>
            </a:r>
            <a:r>
              <a:rPr lang="en-US" sz="2400" dirty="0"/>
              <a:t> </a:t>
            </a:r>
            <a:r>
              <a:rPr lang="en-US" sz="2400" dirty="0" err="1"/>
              <a:t>beneficii</a:t>
            </a:r>
            <a:r>
              <a:rPr lang="en-US" sz="2400" dirty="0"/>
              <a:t> pot fi </a:t>
            </a:r>
            <a:r>
              <a:rPr lang="en-US" sz="2400" dirty="0" err="1"/>
              <a:t>accesate</a:t>
            </a:r>
            <a:r>
              <a:rPr lang="en-US" sz="2400" dirty="0"/>
              <a:t> pe </a:t>
            </a:r>
            <a:r>
              <a:rPr lang="en-US" sz="2400" dirty="0" err="1"/>
              <a:t>scară</a:t>
            </a:r>
            <a:r>
              <a:rPr lang="en-US" sz="2400" dirty="0"/>
              <a:t> </a:t>
            </a:r>
            <a:r>
              <a:rPr lang="en-US" sz="2400" dirty="0" err="1"/>
              <a:t>largă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1974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FBA7296-3044-6D08-1828-37BDE1A8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9C5BE97-BE8D-1D45-C40A-FCDC159A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2"/>
          </a:xfrm>
        </p:spPr>
        <p:txBody>
          <a:bodyPr/>
          <a:lstStyle/>
          <a:p>
            <a:r>
              <a:rPr lang="en-US" sz="2400" dirty="0"/>
              <a:t>Pe de </a:t>
            </a:r>
            <a:r>
              <a:rPr lang="en-US" sz="2400" dirty="0" err="1"/>
              <a:t>altă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, </a:t>
            </a:r>
            <a:r>
              <a:rPr lang="en-US" sz="2400" dirty="0" err="1"/>
              <a:t>aspectele</a:t>
            </a:r>
            <a:r>
              <a:rPr lang="en-US" sz="2400" dirty="0"/>
              <a:t> de </a:t>
            </a:r>
            <a:r>
              <a:rPr lang="en-US" sz="2400" dirty="0" err="1"/>
              <a:t>performanță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, cum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acuratețea</a:t>
            </a:r>
            <a:r>
              <a:rPr lang="en-US" sz="2400" dirty="0"/>
              <a:t>, </a:t>
            </a:r>
            <a:r>
              <a:rPr lang="en-US" sz="2400" dirty="0" err="1"/>
              <a:t>precizia</a:t>
            </a:r>
            <a:r>
              <a:rPr lang="en-US" sz="2400" dirty="0"/>
              <a:t>, </a:t>
            </a:r>
            <a:r>
              <a:rPr lang="en-US" sz="2400" dirty="0" err="1"/>
              <a:t>trasabilitatea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la </a:t>
            </a:r>
            <a:r>
              <a:rPr lang="en-US" sz="2400" dirty="0" err="1"/>
              <a:t>unitățile</a:t>
            </a:r>
            <a:r>
              <a:rPr lang="en-US" sz="2400" dirty="0"/>
              <a:t> SI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dezvăluirea</a:t>
            </a:r>
            <a:r>
              <a:rPr lang="en-US" sz="2400" dirty="0"/>
              <a:t> </a:t>
            </a:r>
            <a:r>
              <a:rPr lang="en-US" sz="2400" dirty="0" err="1"/>
              <a:t>incertitudinii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contribuie</a:t>
            </a:r>
            <a:r>
              <a:rPr lang="en-US" sz="2400" dirty="0"/>
              <a:t>, de </a:t>
            </a:r>
            <a:r>
              <a:rPr lang="en-US" sz="2400" dirty="0" err="1"/>
              <a:t>asemenea</a:t>
            </a:r>
            <a:r>
              <a:rPr lang="en-US" sz="2400" dirty="0"/>
              <a:t>, la </a:t>
            </a:r>
            <a:r>
              <a:rPr lang="en-US" sz="2400" dirty="0" err="1"/>
              <a:t>principiul</a:t>
            </a:r>
            <a:r>
              <a:rPr lang="en-US" sz="2400" dirty="0"/>
              <a:t> </a:t>
            </a:r>
            <a:r>
              <a:rPr lang="en-US" sz="2400" dirty="0" err="1"/>
              <a:t>justiției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reducerea</a:t>
            </a:r>
            <a:r>
              <a:rPr lang="en-US" sz="2400" dirty="0"/>
              <a:t> </a:t>
            </a:r>
            <a:r>
              <a:rPr lang="en-US" sz="2400" dirty="0" err="1"/>
              <a:t>costurilor</a:t>
            </a:r>
            <a:r>
              <a:rPr lang="en-US" sz="2400" dirty="0"/>
              <a:t> legate de </a:t>
            </a:r>
            <a:r>
              <a:rPr lang="en-US" sz="2400" dirty="0" err="1"/>
              <a:t>rezultatele</a:t>
            </a:r>
            <a:r>
              <a:rPr lang="en-US" sz="2400" dirty="0"/>
              <a:t> „</a:t>
            </a:r>
            <a:r>
              <a:rPr lang="en-US" sz="2400" dirty="0" err="1"/>
              <a:t>fals</a:t>
            </a:r>
            <a:r>
              <a:rPr lang="en-US" sz="2400" dirty="0"/>
              <a:t> </a:t>
            </a:r>
            <a:r>
              <a:rPr lang="en-US" sz="2400" dirty="0" err="1"/>
              <a:t>pozitive</a:t>
            </a:r>
            <a:r>
              <a:rPr lang="en-US" sz="2400" dirty="0"/>
              <a:t>” </a:t>
            </a:r>
            <a:r>
              <a:rPr lang="en-US" sz="2400" dirty="0" err="1"/>
              <a:t>și</a:t>
            </a:r>
            <a:r>
              <a:rPr lang="en-US" sz="2400" dirty="0"/>
              <a:t> „</a:t>
            </a:r>
            <a:r>
              <a:rPr lang="en-US" sz="2400" dirty="0" err="1"/>
              <a:t>fals</a:t>
            </a:r>
            <a:r>
              <a:rPr lang="en-US" sz="2400" dirty="0"/>
              <a:t> negative”. </a:t>
            </a:r>
          </a:p>
          <a:p>
            <a:r>
              <a:rPr lang="en-US" sz="2400" dirty="0" err="1"/>
              <a:t>Cheltuielile</a:t>
            </a:r>
            <a:r>
              <a:rPr lang="en-US" sz="2400" dirty="0"/>
              <a:t> </a:t>
            </a:r>
            <a:r>
              <a:rPr lang="en-US" sz="2400" dirty="0" err="1"/>
              <a:t>datorate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„</a:t>
            </a:r>
            <a:r>
              <a:rPr lang="en-US" sz="2400" dirty="0" err="1"/>
              <a:t>fals</a:t>
            </a:r>
            <a:r>
              <a:rPr lang="en-US" sz="2400" dirty="0"/>
              <a:t> </a:t>
            </a:r>
            <a:r>
              <a:rPr lang="en-US" sz="2400" dirty="0" err="1"/>
              <a:t>pozitiv</a:t>
            </a:r>
            <a:r>
              <a:rPr lang="en-US" sz="2400" dirty="0"/>
              <a:t>” sunt </a:t>
            </a:r>
            <a:r>
              <a:rPr lang="en-US" sz="2400" dirty="0" err="1"/>
              <a:t>cauzate</a:t>
            </a:r>
            <a:r>
              <a:rPr lang="en-US" sz="2400" dirty="0"/>
              <a:t> de </a:t>
            </a:r>
            <a:r>
              <a:rPr lang="en-US" sz="2400" dirty="0" err="1"/>
              <a:t>tratamente</a:t>
            </a:r>
            <a:r>
              <a:rPr lang="en-US" sz="2400" dirty="0"/>
              <a:t> </a:t>
            </a:r>
            <a:r>
              <a:rPr lang="en-US" sz="2400" dirty="0" err="1"/>
              <a:t>greșite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de </a:t>
            </a:r>
            <a:r>
              <a:rPr lang="en-US" sz="2400" dirty="0" err="1"/>
              <a:t>tratamente</a:t>
            </a:r>
            <a:r>
              <a:rPr lang="en-US" sz="2400" dirty="0"/>
              <a:t> de </a:t>
            </a:r>
            <a:r>
              <a:rPr lang="en-US" sz="2400" dirty="0" err="1"/>
              <a:t>afectare</a:t>
            </a:r>
            <a:r>
              <a:rPr lang="en-US" sz="2400" dirty="0"/>
              <a:t> a </a:t>
            </a:r>
            <a:r>
              <a:rPr lang="en-US" sz="2400" dirty="0" err="1"/>
              <a:t>sănătății</a:t>
            </a:r>
            <a:r>
              <a:rPr lang="en-US" sz="2400" dirty="0"/>
              <a:t> </a:t>
            </a:r>
            <a:r>
              <a:rPr lang="en-US" sz="2400" dirty="0" err="1"/>
              <a:t>cauzate</a:t>
            </a:r>
            <a:r>
              <a:rPr lang="en-US" sz="2400" dirty="0"/>
              <a:t> de </a:t>
            </a:r>
            <a:r>
              <a:rPr lang="en-US" sz="2400" dirty="0" err="1"/>
              <a:t>tratamente</a:t>
            </a:r>
            <a:r>
              <a:rPr lang="en-US" sz="2400" dirty="0"/>
              <a:t> </a:t>
            </a:r>
            <a:r>
              <a:rPr lang="en-US" sz="2400" dirty="0" err="1"/>
              <a:t>greșite</a:t>
            </a:r>
            <a:r>
              <a:rPr lang="en-US" sz="2400" dirty="0"/>
              <a:t>. </a:t>
            </a:r>
          </a:p>
          <a:p>
            <a:r>
              <a:rPr lang="en-US" sz="2400" dirty="0"/>
              <a:t>În </a:t>
            </a:r>
            <a:r>
              <a:rPr lang="en-US" sz="2400" dirty="0" err="1"/>
              <a:t>schimb</a:t>
            </a:r>
            <a:r>
              <a:rPr lang="en-US" sz="2400" dirty="0"/>
              <a:t>, </a:t>
            </a:r>
            <a:r>
              <a:rPr lang="en-US" sz="2400" dirty="0" err="1"/>
              <a:t>rezultatele</a:t>
            </a:r>
            <a:r>
              <a:rPr lang="en-US" sz="2400" dirty="0"/>
              <a:t> „</a:t>
            </a:r>
            <a:r>
              <a:rPr lang="en-US" sz="2400" dirty="0" err="1"/>
              <a:t>fals</a:t>
            </a:r>
            <a:r>
              <a:rPr lang="en-US" sz="2400" dirty="0"/>
              <a:t> negative” </a:t>
            </a:r>
            <a:r>
              <a:rPr lang="en-US" sz="2400" dirty="0" err="1"/>
              <a:t>includ</a:t>
            </a:r>
            <a:r>
              <a:rPr lang="en-US" sz="2400" dirty="0"/>
              <a:t> </a:t>
            </a:r>
            <a:r>
              <a:rPr lang="en-US" sz="2400" dirty="0" err="1"/>
              <a:t>costurile</a:t>
            </a:r>
            <a:r>
              <a:rPr lang="en-US" sz="2400" dirty="0"/>
              <a:t> </a:t>
            </a:r>
            <a:r>
              <a:rPr lang="en-US" sz="2400" dirty="0" err="1"/>
              <a:t>tratării</a:t>
            </a:r>
            <a:r>
              <a:rPr lang="en-US" sz="2400" dirty="0"/>
              <a:t> </a:t>
            </a:r>
            <a:r>
              <a:rPr lang="en-US" sz="2400" dirty="0" err="1"/>
              <a:t>complicațiilor</a:t>
            </a:r>
            <a:r>
              <a:rPr lang="en-US" sz="2400" dirty="0"/>
              <a:t> </a:t>
            </a:r>
            <a:r>
              <a:rPr lang="en-US" sz="2400" dirty="0" err="1"/>
              <a:t>bolilor</a:t>
            </a:r>
            <a:r>
              <a:rPr lang="en-US" sz="2400" dirty="0"/>
              <a:t> care nu sunt diagnosticate </a:t>
            </a:r>
            <a:r>
              <a:rPr lang="en-US" sz="2400" dirty="0" err="1"/>
              <a:t>suficient</a:t>
            </a:r>
            <a:r>
              <a:rPr lang="en-US" sz="2400" dirty="0"/>
              <a:t> de </a:t>
            </a:r>
            <a:r>
              <a:rPr lang="en-US" sz="2400" dirty="0" err="1"/>
              <a:t>devreme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necesitatea</a:t>
            </a:r>
            <a:r>
              <a:rPr lang="en-US" sz="2400" dirty="0"/>
              <a:t> de a </a:t>
            </a:r>
            <a:r>
              <a:rPr lang="en-US" sz="2400" dirty="0" err="1"/>
              <a:t>repeta</a:t>
            </a:r>
            <a:r>
              <a:rPr lang="en-US" sz="2400" dirty="0"/>
              <a:t> </a:t>
            </a:r>
            <a:r>
              <a:rPr lang="en-US" sz="2400" dirty="0" err="1"/>
              <a:t>testele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procedurile</a:t>
            </a:r>
            <a:r>
              <a:rPr lang="en-US" sz="2400" dirty="0"/>
              <a:t> </a:t>
            </a:r>
            <a:r>
              <a:rPr lang="en-US" sz="2400" dirty="0" err="1"/>
              <a:t>clinice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43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DC43E15-3751-196E-7DA1-B46CC5B04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0"/>
            <a:ext cx="6845575" cy="5447109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4C46AD56-D260-597D-F669-8098A3CD31C9}"/>
              </a:ext>
            </a:extLst>
          </p:cNvPr>
          <p:cNvSpPr txBox="1"/>
          <p:nvPr/>
        </p:nvSpPr>
        <p:spPr>
          <a:xfrm>
            <a:off x="457200" y="5752237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Legăturile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respectarea</a:t>
            </a:r>
            <a:r>
              <a:rPr lang="en-US" dirty="0"/>
              <a:t> DM la „</a:t>
            </a:r>
            <a:r>
              <a:rPr lang="en-US" dirty="0" err="1"/>
              <a:t>Principiile</a:t>
            </a:r>
            <a:r>
              <a:rPr lang="en-US" dirty="0"/>
              <a:t> de </a:t>
            </a:r>
            <a:r>
              <a:rPr lang="en-US" dirty="0" err="1"/>
              <a:t>biometrologie</a:t>
            </a:r>
            <a:r>
              <a:rPr lang="en-US" dirty="0"/>
              <a:t>” </a:t>
            </a:r>
            <a:r>
              <a:rPr lang="en-US" dirty="0" err="1"/>
              <a:t>propuse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asigurarea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a </a:t>
            </a:r>
            <a:r>
              <a:rPr lang="en-US" dirty="0" err="1"/>
              <a:t>conformității</a:t>
            </a:r>
            <a:r>
              <a:rPr lang="en-US" dirty="0"/>
              <a:t> cu </a:t>
            </a:r>
            <a:r>
              <a:rPr lang="en-US" dirty="0" err="1"/>
              <a:t>liniile</a:t>
            </a:r>
            <a:r>
              <a:rPr lang="en-US" dirty="0"/>
              <a:t> </a:t>
            </a:r>
            <a:r>
              <a:rPr lang="en-US" dirty="0" err="1"/>
              <a:t>directoare</a:t>
            </a:r>
            <a:r>
              <a:rPr lang="en-US" dirty="0"/>
              <a:t> </a:t>
            </a:r>
            <a:r>
              <a:rPr lang="en-US" dirty="0" err="1"/>
              <a:t>etice</a:t>
            </a:r>
            <a:r>
              <a:rPr lang="en-US" dirty="0"/>
              <a:t> ale „</a:t>
            </a:r>
            <a:r>
              <a:rPr lang="en-US" dirty="0" err="1"/>
              <a:t>Principiilor</a:t>
            </a:r>
            <a:r>
              <a:rPr lang="en-US" dirty="0"/>
              <a:t> de </a:t>
            </a:r>
            <a:r>
              <a:rPr lang="en-US" dirty="0" err="1"/>
              <a:t>bioetică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72414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AD6926-CD13-A0FB-5F19-CB798921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213EEDE-4C49-1450-C858-E3F15D6C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25962"/>
          </a:xfrm>
        </p:spPr>
        <p:txBody>
          <a:bodyPr/>
          <a:lstStyle/>
          <a:p>
            <a:r>
              <a:rPr lang="ro-RO" sz="2400" dirty="0"/>
              <a:t>2017, 2018 - </a:t>
            </a:r>
            <a:r>
              <a:rPr lang="en-US" sz="2400" dirty="0"/>
              <a:t>al </a:t>
            </a:r>
            <a:r>
              <a:rPr lang="ro-RO" sz="2400" dirty="0"/>
              <a:t>III-lea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al </a:t>
            </a:r>
            <a:r>
              <a:rPr lang="ro-RO" sz="2400" dirty="0"/>
              <a:t>IV-lea </a:t>
            </a:r>
            <a:r>
              <a:rPr lang="en-US" sz="2400" dirty="0"/>
              <a:t>Forum global </a:t>
            </a:r>
            <a:r>
              <a:rPr lang="en-US" sz="2400" dirty="0" err="1"/>
              <a:t>privind</a:t>
            </a:r>
            <a:r>
              <a:rPr lang="en-US" sz="2400" dirty="0"/>
              <a:t> </a:t>
            </a:r>
            <a:r>
              <a:rPr lang="en-US" sz="2400" dirty="0" err="1"/>
              <a:t>dispozitivele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ro-RO" sz="2400" dirty="0"/>
              <a:t> au pus a</a:t>
            </a:r>
            <a:r>
              <a:rPr lang="en-US" sz="2400" dirty="0" err="1"/>
              <a:t>ccentul</a:t>
            </a:r>
            <a:r>
              <a:rPr lang="en-US" sz="2400" dirty="0"/>
              <a:t> pe </a:t>
            </a:r>
            <a:r>
              <a:rPr lang="en-US" sz="2400" dirty="0" err="1"/>
              <a:t>metrologie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asigura</a:t>
            </a:r>
            <a:r>
              <a:rPr lang="en-US" sz="2400" dirty="0"/>
              <a:t> </a:t>
            </a:r>
            <a:r>
              <a:rPr lang="en-US" sz="2400" dirty="0" err="1"/>
              <a:t>fiabilitatea</a:t>
            </a:r>
            <a:r>
              <a:rPr lang="en-US" sz="2400" dirty="0"/>
              <a:t> </a:t>
            </a:r>
            <a:r>
              <a:rPr lang="en-US" sz="2400" dirty="0" err="1"/>
              <a:t>tehnologiilor</a:t>
            </a:r>
            <a:r>
              <a:rPr lang="en-US" sz="2400" dirty="0"/>
              <a:t> </a:t>
            </a:r>
            <a:r>
              <a:rPr lang="en-US" sz="2400" dirty="0" err="1"/>
              <a:t>electromedicale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dirty="0"/>
              <a:t>2020 -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documentul</a:t>
            </a:r>
            <a:r>
              <a:rPr lang="en-US" sz="2400" dirty="0"/>
              <a:t> </a:t>
            </a:r>
            <a:r>
              <a:rPr lang="en-US" sz="2400" dirty="0" err="1"/>
              <a:t>publicat</a:t>
            </a:r>
            <a:r>
              <a:rPr lang="en-US" sz="2400" dirty="0"/>
              <a:t> de OMSO </a:t>
            </a:r>
            <a:r>
              <a:rPr lang="ro-RO" sz="2400" dirty="0"/>
              <a:t>este </a:t>
            </a:r>
            <a:r>
              <a:rPr lang="en-US" sz="2400" dirty="0" err="1"/>
              <a:t>atenție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cuprinzătoare</a:t>
            </a:r>
            <a:r>
              <a:rPr lang="en-US" sz="2400" dirty="0"/>
              <a:t> la </a:t>
            </a:r>
            <a:r>
              <a:rPr lang="en-US" sz="2400" dirty="0" err="1"/>
              <a:t>cerințele</a:t>
            </a:r>
            <a:r>
              <a:rPr lang="en-US" sz="2400" dirty="0"/>
              <a:t> de </a:t>
            </a:r>
            <a:r>
              <a:rPr lang="en-US" sz="2400" dirty="0" err="1"/>
              <a:t>trasabilitate</a:t>
            </a:r>
            <a:r>
              <a:rPr lang="en-US" sz="2400" dirty="0"/>
              <a:t> </a:t>
            </a:r>
            <a:r>
              <a:rPr lang="en-US" sz="2400" dirty="0" err="1"/>
              <a:t>metrologică</a:t>
            </a:r>
            <a:r>
              <a:rPr lang="en-US" sz="2400" dirty="0"/>
              <a:t> </a:t>
            </a:r>
            <a:r>
              <a:rPr lang="en-US" sz="2400" dirty="0" err="1"/>
              <a:t>asociată</a:t>
            </a:r>
            <a:r>
              <a:rPr lang="en-US" sz="2400" dirty="0"/>
              <a:t> cu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cantitățile</a:t>
            </a:r>
            <a:r>
              <a:rPr lang="en-US" sz="2400" dirty="0"/>
              <a:t> implicate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biometrologie</a:t>
            </a:r>
            <a:r>
              <a:rPr lang="en-US" sz="2400" dirty="0"/>
              <a:t>.</a:t>
            </a:r>
            <a:r>
              <a:rPr lang="ro-RO" sz="2400" dirty="0"/>
              <a:t>Acest</a:t>
            </a:r>
            <a:r>
              <a:rPr lang="en-US" sz="2400" dirty="0"/>
              <a:t> </a:t>
            </a:r>
            <a:r>
              <a:rPr lang="en-US" sz="2400" dirty="0" err="1"/>
              <a:t>Ghid</a:t>
            </a:r>
            <a:r>
              <a:rPr lang="en-US" sz="2400" dirty="0"/>
              <a:t> </a:t>
            </a:r>
            <a:r>
              <a:rPr lang="en-US" sz="2400" dirty="0" err="1"/>
              <a:t>enumeră</a:t>
            </a:r>
            <a:r>
              <a:rPr lang="en-US" sz="2400" dirty="0"/>
              <a:t> </a:t>
            </a:r>
            <a:r>
              <a:rPr lang="en-US" sz="2400" dirty="0" err="1"/>
              <a:t>dispozitivele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en-US" sz="2400" dirty="0"/>
              <a:t> </a:t>
            </a:r>
            <a:r>
              <a:rPr lang="en-US" sz="2400" dirty="0" err="1"/>
              <a:t>prioritare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managementul</a:t>
            </a:r>
            <a:r>
              <a:rPr lang="en-US" sz="2400" dirty="0"/>
              <a:t> COVID-19, de la </a:t>
            </a:r>
            <a:r>
              <a:rPr lang="en-US" sz="2400" dirty="0" err="1"/>
              <a:t>diagnosticare</a:t>
            </a:r>
            <a:r>
              <a:rPr lang="en-US" sz="2400" dirty="0"/>
              <a:t> in vitro (IVD) </a:t>
            </a:r>
            <a:r>
              <a:rPr lang="en-US" sz="2400" dirty="0" err="1"/>
              <a:t>până</a:t>
            </a:r>
            <a:r>
              <a:rPr lang="en-US" sz="2400" dirty="0"/>
              <a:t> la </a:t>
            </a:r>
            <a:r>
              <a:rPr lang="en-US" sz="2400" dirty="0" err="1"/>
              <a:t>echipamente</a:t>
            </a:r>
            <a:r>
              <a:rPr lang="en-US" sz="2400" dirty="0"/>
              <a:t> </a:t>
            </a:r>
            <a:r>
              <a:rPr lang="en-US" sz="2400" dirty="0" err="1"/>
              <a:t>electromedicale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pe </a:t>
            </a:r>
            <a:r>
              <a:rPr lang="en-US" sz="2400" dirty="0" err="1"/>
              <a:t>cantități</a:t>
            </a:r>
            <a:r>
              <a:rPr lang="en-US" sz="2400" dirty="0"/>
              <a:t> </a:t>
            </a:r>
            <a:r>
              <a:rPr lang="en-US" sz="2400" dirty="0" err="1"/>
              <a:t>fizice</a:t>
            </a:r>
            <a:r>
              <a:rPr lang="en-US" sz="2400" dirty="0"/>
              <a:t>, </a:t>
            </a:r>
            <a:r>
              <a:rPr lang="en-US" sz="2400" dirty="0" err="1"/>
              <a:t>definind</a:t>
            </a:r>
            <a:r>
              <a:rPr lang="en-US" sz="2400" dirty="0"/>
              <a:t>, de </a:t>
            </a:r>
            <a:r>
              <a:rPr lang="en-US" sz="2400" dirty="0" err="1"/>
              <a:t>asemenea</a:t>
            </a:r>
            <a:r>
              <a:rPr lang="en-US" sz="2400" dirty="0"/>
              <a:t>, </a:t>
            </a:r>
            <a:r>
              <a:rPr lang="en-US" sz="2400" dirty="0" err="1"/>
              <a:t>cerințe</a:t>
            </a:r>
            <a:r>
              <a:rPr lang="en-US" sz="2400" dirty="0"/>
              <a:t> </a:t>
            </a:r>
            <a:r>
              <a:rPr lang="en-US" sz="2400" dirty="0" err="1"/>
              <a:t>minime</a:t>
            </a:r>
            <a:r>
              <a:rPr lang="en-US" sz="2400" dirty="0"/>
              <a:t> de </a:t>
            </a:r>
            <a:r>
              <a:rPr lang="en-US" sz="2400" dirty="0" err="1"/>
              <a:t>calitate</a:t>
            </a:r>
            <a:r>
              <a:rPr lang="en-US" sz="2400" dirty="0"/>
              <a:t>, </a:t>
            </a:r>
            <a:r>
              <a:rPr lang="en-US" sz="2400" dirty="0" err="1"/>
              <a:t>inclusiv</a:t>
            </a:r>
            <a:r>
              <a:rPr lang="en-US" sz="2400" dirty="0"/>
              <a:t> </a:t>
            </a:r>
            <a:r>
              <a:rPr lang="en-US" sz="2400" dirty="0" err="1"/>
              <a:t>parametri</a:t>
            </a:r>
            <a:r>
              <a:rPr lang="en-US" sz="2400" dirty="0"/>
              <a:t> </a:t>
            </a:r>
            <a:r>
              <a:rPr lang="en-US" sz="2400" dirty="0" err="1"/>
              <a:t>metrologici</a:t>
            </a:r>
            <a:r>
              <a:rPr lang="en-US" sz="2400" dirty="0"/>
              <a:t>. 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258725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CCC5184-A7DA-A22E-239E-BBB9EB9F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1143000"/>
          </a:xfrm>
        </p:spPr>
        <p:txBody>
          <a:bodyPr/>
          <a:lstStyle/>
          <a:p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principiilor</a:t>
            </a:r>
            <a:r>
              <a:rPr lang="en-US" dirty="0"/>
              <a:t> </a:t>
            </a:r>
            <a:r>
              <a:rPr lang="en-US" dirty="0" err="1"/>
              <a:t>biometrologiei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exemplificare</a:t>
            </a:r>
            <a:r>
              <a:rPr lang="en-US" dirty="0"/>
              <a:t>)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C548B42-AB83-D0F0-B1A6-B0BAEC60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prezentarea</a:t>
            </a:r>
            <a:r>
              <a:rPr lang="en-US" sz="2400" dirty="0"/>
              <a:t> </a:t>
            </a:r>
            <a:r>
              <a:rPr lang="en-US" sz="2400" dirty="0" err="1"/>
              <a:t>analizei</a:t>
            </a:r>
            <a:r>
              <a:rPr lang="en-US" sz="2400" dirty="0"/>
              <a:t> de </a:t>
            </a:r>
            <a:r>
              <a:rPr lang="en-US" sz="2400" dirty="0" err="1"/>
              <a:t>conformitate</a:t>
            </a:r>
            <a:r>
              <a:rPr lang="en-US" sz="2400" dirty="0"/>
              <a:t> a </a:t>
            </a:r>
            <a:r>
              <a:rPr lang="en-US" sz="2400" dirty="0" err="1"/>
              <a:t>cercetărilor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curs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dezvoltarea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traductor cu </a:t>
            </a:r>
            <a:r>
              <a:rPr lang="en-US" sz="2400" dirty="0" err="1"/>
              <a:t>sensibilitate</a:t>
            </a:r>
            <a:r>
              <a:rPr lang="en-US" sz="2400" dirty="0"/>
              <a:t> </a:t>
            </a:r>
            <a:r>
              <a:rPr lang="en-US" sz="2400" dirty="0" err="1"/>
              <a:t>ridicată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cu </a:t>
            </a:r>
            <a:r>
              <a:rPr lang="en-US" sz="2400" dirty="0" err="1"/>
              <a:t>costuri</a:t>
            </a:r>
            <a:r>
              <a:rPr lang="en-US" sz="2400" dirty="0"/>
              <a:t> </a:t>
            </a:r>
            <a:r>
              <a:rPr lang="en-US" sz="2400" dirty="0" err="1"/>
              <a:t>reduse</a:t>
            </a:r>
            <a:r>
              <a:rPr lang="en-US" sz="2400" dirty="0"/>
              <a:t> (</a:t>
            </a:r>
            <a:r>
              <a:rPr lang="en-US" sz="2400" dirty="0" err="1"/>
              <a:t>senzorul</a:t>
            </a:r>
            <a:r>
              <a:rPr lang="en-US" sz="2400" dirty="0"/>
              <a:t>)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măsurătorile</a:t>
            </a:r>
            <a:r>
              <a:rPr lang="en-US" sz="2400" dirty="0"/>
              <a:t> </a:t>
            </a:r>
            <a:r>
              <a:rPr lang="en-US" sz="2400" dirty="0" err="1"/>
              <a:t>câmpuluiultraslab</a:t>
            </a:r>
            <a:r>
              <a:rPr lang="en-US" sz="2400" dirty="0"/>
              <a:t> </a:t>
            </a:r>
            <a:r>
              <a:rPr lang="en-US" sz="2400" dirty="0" err="1"/>
              <a:t>biomagnetic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Câmpurile</a:t>
            </a:r>
            <a:r>
              <a:rPr lang="en-US" sz="2400" dirty="0"/>
              <a:t> </a:t>
            </a:r>
            <a:r>
              <a:rPr lang="en-US" sz="2400" dirty="0" err="1"/>
              <a:t>biomagnetice</a:t>
            </a:r>
            <a:r>
              <a:rPr lang="en-US" sz="2400" dirty="0"/>
              <a:t> sunt generate de </a:t>
            </a:r>
            <a:r>
              <a:rPr lang="en-US" sz="2400" dirty="0" err="1"/>
              <a:t>activitatea</a:t>
            </a:r>
            <a:r>
              <a:rPr lang="en-US" sz="2400" dirty="0"/>
              <a:t> </a:t>
            </a:r>
            <a:r>
              <a:rPr lang="en-US" sz="2400" dirty="0" err="1"/>
              <a:t>bioelec-trică</a:t>
            </a:r>
            <a:r>
              <a:rPr lang="en-US" sz="2400" dirty="0"/>
              <a:t> a </a:t>
            </a:r>
            <a:r>
              <a:rPr lang="en-US" sz="2400" dirty="0" err="1"/>
              <a:t>țesuturilor</a:t>
            </a:r>
            <a:r>
              <a:rPr lang="en-US" sz="2400" dirty="0"/>
              <a:t> </a:t>
            </a:r>
            <a:r>
              <a:rPr lang="en-US" sz="2400" dirty="0" err="1"/>
              <a:t>excitabile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a </a:t>
            </a:r>
            <a:r>
              <a:rPr lang="en-US" sz="2400" dirty="0" err="1"/>
              <a:t>particulelor</a:t>
            </a:r>
            <a:r>
              <a:rPr lang="en-US" sz="2400" dirty="0"/>
              <a:t> </a:t>
            </a:r>
            <a:r>
              <a:rPr lang="en-US" sz="2400" dirty="0" err="1"/>
              <a:t>magnetice</a:t>
            </a:r>
            <a:r>
              <a:rPr lang="en-US" sz="2400" dirty="0"/>
              <a:t> </a:t>
            </a:r>
            <a:r>
              <a:rPr lang="en-US" sz="2400" dirty="0" err="1"/>
              <a:t>plasate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organism. </a:t>
            </a:r>
            <a:r>
              <a:rPr lang="en-US" sz="2400" dirty="0" err="1"/>
              <a:t>Detectarea</a:t>
            </a:r>
            <a:r>
              <a:rPr lang="en-US" sz="2400" dirty="0"/>
              <a:t> </a:t>
            </a:r>
            <a:r>
              <a:rPr lang="en-US" sz="2400" dirty="0" err="1"/>
              <a:t>câmpului</a:t>
            </a:r>
            <a:r>
              <a:rPr lang="en-US" sz="2400" dirty="0"/>
              <a:t> </a:t>
            </a:r>
            <a:r>
              <a:rPr lang="en-US" sz="2400" dirty="0" err="1"/>
              <a:t>biomagnetic</a:t>
            </a:r>
            <a:r>
              <a:rPr lang="en-US" sz="2400" dirty="0"/>
              <a:t>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clinicianului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obțină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 </a:t>
            </a:r>
            <a:r>
              <a:rPr lang="en-US" sz="2400" dirty="0" err="1"/>
              <a:t>despre</a:t>
            </a:r>
            <a:r>
              <a:rPr lang="en-US" sz="2400" dirty="0"/>
              <a:t> </a:t>
            </a:r>
            <a:r>
              <a:rPr lang="en-US" sz="2400" dirty="0" err="1"/>
              <a:t>distribuția</a:t>
            </a:r>
            <a:r>
              <a:rPr lang="en-US" sz="2400" dirty="0"/>
              <a:t> </a:t>
            </a:r>
            <a:r>
              <a:rPr lang="en-US" sz="2400" dirty="0" err="1"/>
              <a:t>temporală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spațială</a:t>
            </a:r>
            <a:r>
              <a:rPr lang="en-US" sz="2400" dirty="0"/>
              <a:t> a </a:t>
            </a:r>
            <a:r>
              <a:rPr lang="en-US" sz="2400" dirty="0" err="1"/>
              <a:t>surselor</a:t>
            </a:r>
            <a:r>
              <a:rPr lang="en-US" sz="2400" dirty="0"/>
              <a:t> de </a:t>
            </a:r>
            <a:r>
              <a:rPr lang="en-US" sz="2400" dirty="0" err="1"/>
              <a:t>câmp</a:t>
            </a:r>
            <a:r>
              <a:rPr lang="en-US" sz="2400" dirty="0"/>
              <a:t>, </a:t>
            </a:r>
            <a:r>
              <a:rPr lang="en-US" sz="2400" dirty="0" err="1"/>
              <a:t>făcând</a:t>
            </a:r>
            <a:r>
              <a:rPr lang="en-US" sz="2400" dirty="0"/>
              <a:t> </a:t>
            </a:r>
            <a:r>
              <a:rPr lang="en-US" sz="2400" dirty="0" err="1"/>
              <a:t>posibilă</a:t>
            </a:r>
            <a:r>
              <a:rPr lang="en-US" sz="2400" dirty="0"/>
              <a:t> </a:t>
            </a:r>
            <a:r>
              <a:rPr lang="en-US" sz="2400" dirty="0" err="1"/>
              <a:t>identificarea</a:t>
            </a:r>
            <a:r>
              <a:rPr lang="en-US" sz="2400" dirty="0"/>
              <a:t> </a:t>
            </a:r>
            <a:r>
              <a:rPr lang="en-US" sz="2400" dirty="0" err="1"/>
              <a:t>locației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propagării</a:t>
            </a:r>
            <a:r>
              <a:rPr lang="en-US" sz="2400" dirty="0"/>
              <a:t> </a:t>
            </a:r>
            <a:r>
              <a:rPr lang="en-US" sz="2400" dirty="0" err="1"/>
              <a:t>activității</a:t>
            </a:r>
            <a:r>
              <a:rPr lang="en-US" sz="2400" dirty="0"/>
              <a:t> </a:t>
            </a:r>
            <a:r>
              <a:rPr lang="en-US" sz="2400" dirty="0" err="1"/>
              <a:t>bioelectrice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țesuturile</a:t>
            </a:r>
            <a:r>
              <a:rPr lang="en-US" sz="2400" dirty="0"/>
              <a:t> </a:t>
            </a:r>
            <a:r>
              <a:rPr lang="en-US" sz="2400" dirty="0" err="1"/>
              <a:t>excitabile</a:t>
            </a:r>
            <a:r>
              <a:rPr lang="en-US" sz="2400" dirty="0"/>
              <a:t>, </a:t>
            </a:r>
            <a:r>
              <a:rPr lang="en-US" sz="2400" dirty="0" err="1"/>
              <a:t>așa-numitele</a:t>
            </a:r>
            <a:r>
              <a:rPr lang="en-US" sz="2400" dirty="0"/>
              <a:t> </a:t>
            </a:r>
            <a:r>
              <a:rPr lang="en-US" sz="2400" dirty="0" err="1"/>
              <a:t>surse</a:t>
            </a:r>
            <a:r>
              <a:rPr lang="en-US" sz="2400" dirty="0"/>
              <a:t> </a:t>
            </a:r>
            <a:r>
              <a:rPr lang="en-US" sz="2400" dirty="0" err="1"/>
              <a:t>primare</a:t>
            </a:r>
            <a:r>
              <a:rPr lang="en-US" sz="2400" dirty="0"/>
              <a:t> de </a:t>
            </a:r>
            <a:r>
              <a:rPr lang="en-US" sz="2400" dirty="0" err="1"/>
              <a:t>curent</a:t>
            </a:r>
            <a:r>
              <a:rPr lang="en-US" sz="2400" dirty="0"/>
              <a:t>, </a:t>
            </a:r>
            <a:r>
              <a:rPr lang="en-US" sz="2400" dirty="0" err="1"/>
              <a:t>fără</a:t>
            </a:r>
            <a:r>
              <a:rPr lang="en-US" sz="2400" dirty="0"/>
              <a:t> a fi perturbate.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neomogenitatea</a:t>
            </a:r>
            <a:r>
              <a:rPr lang="en-US" sz="2400" dirty="0"/>
              <a:t> </a:t>
            </a:r>
            <a:r>
              <a:rPr lang="en-US" sz="2400" dirty="0" err="1"/>
              <a:t>conductorului</a:t>
            </a:r>
            <a:r>
              <a:rPr lang="en-US" sz="2400" dirty="0"/>
              <a:t> de </a:t>
            </a:r>
            <a:r>
              <a:rPr lang="en-US" sz="2400" dirty="0" err="1"/>
              <a:t>volum</a:t>
            </a:r>
            <a:r>
              <a:rPr lang="en-US" sz="2400" dirty="0"/>
              <a:t> al </a:t>
            </a:r>
            <a:r>
              <a:rPr lang="en-US" sz="2400" dirty="0" err="1"/>
              <a:t>trunchiului</a:t>
            </a:r>
            <a:r>
              <a:rPr lang="en-US" sz="2400" dirty="0"/>
              <a:t>. </a:t>
            </a:r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metodă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atractivă</a:t>
            </a:r>
            <a:r>
              <a:rPr lang="en-US" sz="2400" dirty="0"/>
              <a:t> 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măsurătorile</a:t>
            </a:r>
            <a:r>
              <a:rPr lang="en-US" sz="2400" dirty="0"/>
              <a:t> sunt non-</a:t>
            </a:r>
            <a:r>
              <a:rPr lang="en-US" sz="2400" dirty="0" err="1"/>
              <a:t>invazive</a:t>
            </a:r>
            <a:r>
              <a:rPr lang="en-US" sz="2400" dirty="0"/>
              <a:t>, </a:t>
            </a:r>
            <a:r>
              <a:rPr lang="en-US" sz="2400" dirty="0" err="1"/>
              <a:t>fără</a:t>
            </a:r>
            <a:r>
              <a:rPr lang="en-US" sz="2400" dirty="0"/>
              <a:t> contact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inofensive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5206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8D72DB-B78E-6E68-0DE8-AF395A33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6FF67EB-DAAA-1633-9B5A-0BD930EB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2"/>
          </a:xfrm>
        </p:spPr>
        <p:txBody>
          <a:bodyPr/>
          <a:lstStyle/>
          <a:p>
            <a:r>
              <a:rPr lang="en-US" sz="2400" dirty="0"/>
              <a:t>În plus, </a:t>
            </a:r>
            <a:r>
              <a:rPr lang="en-US" sz="2400" dirty="0" err="1"/>
              <a:t>măsurarea</a:t>
            </a:r>
            <a:r>
              <a:rPr lang="en-US" sz="2400" dirty="0"/>
              <a:t> </a:t>
            </a:r>
            <a:r>
              <a:rPr lang="en-US" sz="2400" dirty="0" err="1"/>
              <a:t>biomagnetică</a:t>
            </a:r>
            <a:r>
              <a:rPr lang="en-US" sz="2400" dirty="0"/>
              <a:t> are un </a:t>
            </a:r>
            <a:r>
              <a:rPr lang="en-US" sz="2400" dirty="0" err="1"/>
              <a:t>avantaj</a:t>
            </a:r>
            <a:r>
              <a:rPr lang="en-US" sz="2400" dirty="0"/>
              <a:t> relevant </a:t>
            </a:r>
            <a:r>
              <a:rPr lang="en-US" sz="2400" dirty="0" err="1"/>
              <a:t>față</a:t>
            </a:r>
            <a:r>
              <a:rPr lang="en-US" sz="2400" dirty="0"/>
              <a:t> de </a:t>
            </a:r>
            <a:r>
              <a:rPr lang="en-US" sz="2400" dirty="0" err="1"/>
              <a:t>măsurarea</a:t>
            </a:r>
            <a:r>
              <a:rPr lang="en-US" sz="2400" dirty="0"/>
              <a:t> </a:t>
            </a:r>
            <a:r>
              <a:rPr lang="en-US" sz="2400" dirty="0" err="1"/>
              <a:t>convențională</a:t>
            </a:r>
            <a:r>
              <a:rPr lang="en-US" sz="2400" dirty="0"/>
              <a:t> </a:t>
            </a:r>
            <a:r>
              <a:rPr lang="en-US" sz="2400" dirty="0" err="1"/>
              <a:t>neinvazivă</a:t>
            </a:r>
            <a:r>
              <a:rPr lang="en-US" sz="2400" dirty="0"/>
              <a:t> a </a:t>
            </a:r>
            <a:r>
              <a:rPr lang="en-US" sz="2400" dirty="0" err="1"/>
              <a:t>diferenței</a:t>
            </a:r>
            <a:r>
              <a:rPr lang="en-US" sz="2400" dirty="0"/>
              <a:t> de </a:t>
            </a:r>
            <a:r>
              <a:rPr lang="en-US" sz="2400" dirty="0" err="1"/>
              <a:t>potențial</a:t>
            </a:r>
            <a:r>
              <a:rPr lang="en-US" sz="2400" dirty="0"/>
              <a:t> electric </a:t>
            </a:r>
            <a:r>
              <a:rPr lang="en-US" sz="2400" dirty="0" err="1"/>
              <a:t>folosind</a:t>
            </a:r>
            <a:r>
              <a:rPr lang="en-US" sz="2400" dirty="0"/>
              <a:t> </a:t>
            </a:r>
            <a:r>
              <a:rPr lang="en-US" sz="2400" dirty="0" err="1"/>
              <a:t>electrozi</a:t>
            </a:r>
            <a:r>
              <a:rPr lang="en-US" sz="2400" dirty="0"/>
              <a:t> de </a:t>
            </a:r>
            <a:r>
              <a:rPr lang="en-US" sz="2400" dirty="0" err="1"/>
              <a:t>suprafață</a:t>
            </a:r>
            <a:r>
              <a:rPr lang="en-US" sz="2400" dirty="0"/>
              <a:t>, cum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Electrocardiografie</a:t>
            </a:r>
            <a:r>
              <a:rPr lang="en-US" sz="2400" dirty="0"/>
              <a:t> (ECG), </a:t>
            </a:r>
            <a:r>
              <a:rPr lang="en-US" sz="2400" dirty="0" err="1"/>
              <a:t>Electroencefalografie</a:t>
            </a:r>
            <a:r>
              <a:rPr lang="en-US" sz="2400" dirty="0"/>
              <a:t> (EEG), </a:t>
            </a:r>
            <a:r>
              <a:rPr lang="en-US" sz="2400" dirty="0" err="1"/>
              <a:t>Electromiografie</a:t>
            </a:r>
            <a:r>
              <a:rPr lang="en-US" sz="2400" dirty="0"/>
              <a:t> (EMG), </a:t>
            </a:r>
            <a:r>
              <a:rPr lang="en-US" sz="2400" dirty="0" err="1"/>
              <a:t>printre</a:t>
            </a:r>
            <a:r>
              <a:rPr lang="en-US" sz="2400" dirty="0"/>
              <a:t> </a:t>
            </a:r>
            <a:r>
              <a:rPr lang="en-US" sz="2400" dirty="0" err="1"/>
              <a:t>altele</a:t>
            </a:r>
            <a:r>
              <a:rPr lang="en-US" sz="2400" dirty="0"/>
              <a:t>, care se </a:t>
            </a:r>
            <a:r>
              <a:rPr lang="en-US" sz="2400" dirty="0" err="1"/>
              <a:t>bazează</a:t>
            </a:r>
            <a:r>
              <a:rPr lang="en-US" sz="2400" dirty="0"/>
              <a:t> pe </a:t>
            </a:r>
            <a:r>
              <a:rPr lang="en-US" sz="2400" dirty="0" err="1"/>
              <a:t>curenții</a:t>
            </a:r>
            <a:r>
              <a:rPr lang="en-US" sz="2400" dirty="0"/>
              <a:t> </a:t>
            </a:r>
            <a:r>
              <a:rPr lang="en-US" sz="2400" dirty="0" err="1"/>
              <a:t>generați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conductorul</a:t>
            </a:r>
            <a:r>
              <a:rPr lang="en-US" sz="2400" dirty="0"/>
              <a:t> de </a:t>
            </a:r>
            <a:r>
              <a:rPr lang="en-US" sz="2400" dirty="0" err="1"/>
              <a:t>volum</a:t>
            </a:r>
            <a:r>
              <a:rPr lang="en-US" sz="2400" dirty="0"/>
              <a:t>, </a:t>
            </a:r>
            <a:r>
              <a:rPr lang="en-US" sz="2400" dirty="0" err="1"/>
              <a:t>curenții</a:t>
            </a:r>
            <a:r>
              <a:rPr lang="en-US" sz="2400" dirty="0"/>
              <a:t> </a:t>
            </a:r>
            <a:r>
              <a:rPr lang="en-US" sz="2400" dirty="0" err="1"/>
              <a:t>secundari</a:t>
            </a:r>
            <a:r>
              <a:rPr lang="en-US" sz="2400" dirty="0"/>
              <a:t>, </a:t>
            </a:r>
            <a:r>
              <a:rPr lang="en-US" sz="2400" dirty="0" err="1"/>
              <a:t>fiind</a:t>
            </a:r>
            <a:r>
              <a:rPr lang="en-US" sz="2400" dirty="0"/>
              <a:t>, </a:t>
            </a:r>
            <a:r>
              <a:rPr lang="en-US" sz="2400" dirty="0" err="1"/>
              <a:t>așadar</a:t>
            </a:r>
            <a:r>
              <a:rPr lang="en-US" sz="2400" dirty="0"/>
              <a:t>, </a:t>
            </a:r>
            <a:r>
              <a:rPr lang="en-US" sz="2400" dirty="0" err="1"/>
              <a:t>puternic</a:t>
            </a:r>
            <a:r>
              <a:rPr lang="en-US" sz="2400" dirty="0"/>
              <a:t> </a:t>
            </a:r>
            <a:r>
              <a:rPr lang="en-US" sz="2400" dirty="0" err="1"/>
              <a:t>influențați</a:t>
            </a:r>
            <a:r>
              <a:rPr lang="en-US" sz="2400" dirty="0"/>
              <a:t> de </a:t>
            </a:r>
            <a:r>
              <a:rPr lang="en-US" sz="2400" dirty="0" err="1"/>
              <a:t>neomogenitatea</a:t>
            </a:r>
            <a:r>
              <a:rPr lang="en-US" sz="2400" dirty="0"/>
              <a:t> </a:t>
            </a:r>
            <a:r>
              <a:rPr lang="en-US" sz="2400" dirty="0" err="1"/>
              <a:t>conductivităților</a:t>
            </a:r>
            <a:r>
              <a:rPr lang="en-US" sz="2400" dirty="0"/>
              <a:t> </a:t>
            </a:r>
            <a:r>
              <a:rPr lang="en-US" sz="2400" dirty="0" err="1"/>
              <a:t>țesuturilor</a:t>
            </a:r>
            <a:r>
              <a:rPr lang="en-US" sz="2400" dirty="0"/>
              <a:t> </a:t>
            </a:r>
            <a:r>
              <a:rPr lang="en-US" sz="2400" dirty="0" err="1"/>
              <a:t>corpului</a:t>
            </a:r>
            <a:endParaRPr lang="en-US" sz="2400" dirty="0"/>
          </a:p>
          <a:p>
            <a:r>
              <a:rPr lang="en-US" sz="2400" dirty="0" err="1"/>
              <a:t>Măsurarea</a:t>
            </a:r>
            <a:r>
              <a:rPr lang="en-US" sz="2400" dirty="0"/>
              <a:t> </a:t>
            </a:r>
            <a:r>
              <a:rPr lang="en-US" sz="2400" dirty="0" err="1"/>
              <a:t>câmpului</a:t>
            </a:r>
            <a:r>
              <a:rPr lang="en-US" sz="2400" dirty="0"/>
              <a:t> </a:t>
            </a:r>
            <a:r>
              <a:rPr lang="en-US" sz="2400" dirty="0" err="1"/>
              <a:t>biomagnetic</a:t>
            </a:r>
            <a:r>
              <a:rPr lang="en-US" sz="2400" dirty="0"/>
              <a:t> </a:t>
            </a:r>
            <a:r>
              <a:rPr lang="en-US" sz="2400" dirty="0" err="1"/>
              <a:t>permite</a:t>
            </a:r>
            <a:r>
              <a:rPr lang="en-US" sz="2400" dirty="0"/>
              <a:t>, de </a:t>
            </a:r>
            <a:r>
              <a:rPr lang="en-US" sz="2400" dirty="0" err="1"/>
              <a:t>exemplu</a:t>
            </a:r>
            <a:r>
              <a:rPr lang="en-US" sz="2400" dirty="0"/>
              <a:t>, </a:t>
            </a:r>
            <a:r>
              <a:rPr lang="en-US" sz="2400" dirty="0" err="1"/>
              <a:t>acces</a:t>
            </a:r>
            <a:r>
              <a:rPr lang="en-US" sz="2400" dirty="0"/>
              <a:t> </a:t>
            </a:r>
            <a:r>
              <a:rPr lang="en-US" sz="2400" dirty="0" err="1"/>
              <a:t>neinvaziv</a:t>
            </a:r>
            <a:r>
              <a:rPr lang="en-US" sz="2400" dirty="0"/>
              <a:t> la </a:t>
            </a:r>
            <a:r>
              <a:rPr lang="en-US" sz="2400" dirty="0" err="1"/>
              <a:t>propagarea</a:t>
            </a:r>
            <a:r>
              <a:rPr lang="en-US" sz="2400" dirty="0"/>
              <a:t> </a:t>
            </a:r>
            <a:r>
              <a:rPr lang="en-US" sz="2400" dirty="0" err="1"/>
              <a:t>activității</a:t>
            </a:r>
            <a:r>
              <a:rPr lang="en-US" sz="2400" dirty="0"/>
              <a:t> </a:t>
            </a:r>
            <a:r>
              <a:rPr lang="en-US" sz="2400" dirty="0" err="1"/>
              <a:t>bioelectrice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țesutul</a:t>
            </a:r>
            <a:r>
              <a:rPr lang="en-US" sz="2400" dirty="0"/>
              <a:t> cardiac, care </a:t>
            </a:r>
            <a:r>
              <a:rPr lang="en-US" sz="2400" dirty="0" err="1"/>
              <a:t>constă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curent</a:t>
            </a:r>
            <a:r>
              <a:rPr lang="en-US" sz="2400" dirty="0"/>
              <a:t> </a:t>
            </a:r>
            <a:r>
              <a:rPr lang="en-US" sz="2400" dirty="0" err="1"/>
              <a:t>primar</a:t>
            </a:r>
            <a:r>
              <a:rPr lang="en-US" sz="2400" dirty="0"/>
              <a:t> </a:t>
            </a:r>
            <a:r>
              <a:rPr lang="en-US" sz="2400" dirty="0" err="1"/>
              <a:t>nedetectabil</a:t>
            </a:r>
            <a:r>
              <a:rPr lang="en-US" sz="2400" dirty="0"/>
              <a:t> de ECG de </a:t>
            </a:r>
            <a:r>
              <a:rPr lang="en-US" sz="2400" dirty="0" err="1"/>
              <a:t>suprafață</a:t>
            </a:r>
            <a:r>
              <a:rPr lang="en-US" sz="2400" dirty="0"/>
              <a:t>.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56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D58931-E181-2325-DCCD-A1826B6A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E674C45-9345-16B4-2B37-009C693B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defini</a:t>
            </a:r>
            <a:r>
              <a:rPr lang="en-US" sz="2400" dirty="0"/>
              <a:t> </a:t>
            </a:r>
            <a:r>
              <a:rPr lang="en-US" sz="2400" dirty="0" err="1"/>
              <a:t>strategiile</a:t>
            </a:r>
            <a:r>
              <a:rPr lang="en-US" sz="2400" dirty="0"/>
              <a:t> de </a:t>
            </a:r>
            <a:r>
              <a:rPr lang="en-US" sz="2400" dirty="0" err="1"/>
              <a:t>tratament</a:t>
            </a:r>
            <a:r>
              <a:rPr lang="en-US" sz="2400" dirty="0"/>
              <a:t> </a:t>
            </a:r>
            <a:r>
              <a:rPr lang="en-US" sz="2400" dirty="0" err="1"/>
              <a:t>adecvate</a:t>
            </a:r>
            <a:r>
              <a:rPr lang="en-US" sz="2400" dirty="0"/>
              <a:t>, </a:t>
            </a:r>
            <a:r>
              <a:rPr lang="en-US" sz="2400" dirty="0" err="1"/>
              <a:t>este</a:t>
            </a:r>
            <a:r>
              <a:rPr lang="en-US" sz="2400" dirty="0"/>
              <a:t> fundament-</a:t>
            </a:r>
            <a:r>
              <a:rPr lang="en-US" sz="2400" dirty="0" err="1"/>
              <a:t>tal</a:t>
            </a:r>
            <a:r>
              <a:rPr lang="en-US" sz="2400" dirty="0"/>
              <a:t> de </a:t>
            </a:r>
            <a:r>
              <a:rPr lang="en-US" sz="2400" dirty="0" err="1"/>
              <a:t>obținut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 </a:t>
            </a:r>
            <a:r>
              <a:rPr lang="en-US" sz="2400" dirty="0" err="1"/>
              <a:t>despre</a:t>
            </a:r>
            <a:r>
              <a:rPr lang="en-US" sz="2400" dirty="0"/>
              <a:t> </a:t>
            </a:r>
            <a:r>
              <a:rPr lang="en-US" sz="2400" dirty="0" err="1"/>
              <a:t>acești</a:t>
            </a:r>
            <a:r>
              <a:rPr lang="en-US" sz="2400" dirty="0"/>
              <a:t> </a:t>
            </a:r>
            <a:r>
              <a:rPr lang="en-US" sz="2400" dirty="0" err="1"/>
              <a:t>curenți</a:t>
            </a:r>
            <a:r>
              <a:rPr lang="en-US" sz="2400" dirty="0"/>
              <a:t> </a:t>
            </a:r>
            <a:r>
              <a:rPr lang="en-US" sz="2400" dirty="0" err="1"/>
              <a:t>bioelectrici</a:t>
            </a:r>
            <a:r>
              <a:rPr lang="en-US" sz="2400" dirty="0"/>
              <a:t> primary ca: </a:t>
            </a:r>
            <a:r>
              <a:rPr lang="en-US" sz="2400" i="1" dirty="0" err="1"/>
              <a:t>distribuția</a:t>
            </a:r>
            <a:r>
              <a:rPr lang="en-US" sz="2400" i="1" dirty="0"/>
              <a:t> </a:t>
            </a:r>
            <a:r>
              <a:rPr lang="en-US" sz="2400" i="1" dirty="0" err="1"/>
              <a:t>densității</a:t>
            </a:r>
            <a:r>
              <a:rPr lang="en-US" sz="2400" i="1" dirty="0"/>
              <a:t> </a:t>
            </a:r>
            <a:r>
              <a:rPr lang="en-US" sz="2400" i="1" dirty="0" err="1"/>
              <a:t>curentului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timpul</a:t>
            </a:r>
            <a:r>
              <a:rPr lang="en-US" sz="2400" i="1" dirty="0"/>
              <a:t> </a:t>
            </a:r>
            <a:r>
              <a:rPr lang="en-US" sz="2400" i="1" dirty="0" err="1"/>
              <a:t>ischemiei</a:t>
            </a:r>
            <a:r>
              <a:rPr lang="en-US" sz="2400" i="1" dirty="0"/>
              <a:t> </a:t>
            </a:r>
            <a:r>
              <a:rPr lang="en-US" sz="2400" i="1" dirty="0" err="1"/>
              <a:t>miocardice</a:t>
            </a:r>
            <a:r>
              <a:rPr lang="en-US" sz="2400" i="1" dirty="0"/>
              <a:t>; </a:t>
            </a:r>
            <a:r>
              <a:rPr lang="en-US" sz="2400" i="1" dirty="0" err="1"/>
              <a:t>anomalii</a:t>
            </a:r>
            <a:r>
              <a:rPr lang="en-US" sz="2400" i="1" dirty="0"/>
              <a:t> ale </a:t>
            </a:r>
            <a:r>
              <a:rPr lang="en-US" sz="2400" i="1" dirty="0" err="1"/>
              <a:t>fazei</a:t>
            </a:r>
            <a:r>
              <a:rPr lang="en-US" sz="2400" i="1" dirty="0"/>
              <a:t> „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repaus</a:t>
            </a:r>
            <a:r>
              <a:rPr lang="en-US" sz="2400" i="1" dirty="0"/>
              <a:t>” </a:t>
            </a:r>
            <a:r>
              <a:rPr lang="en-US" sz="2400" i="1" dirty="0" err="1"/>
              <a:t>în</a:t>
            </a:r>
            <a:r>
              <a:rPr lang="en-US" sz="2400" i="1" dirty="0"/>
              <a:t> angina </a:t>
            </a:r>
            <a:r>
              <a:rPr lang="en-US" sz="2400" i="1" dirty="0" err="1"/>
              <a:t>pectorală</a:t>
            </a:r>
            <a:r>
              <a:rPr lang="en-US" sz="2400" i="1" dirty="0"/>
              <a:t>; </a:t>
            </a:r>
            <a:r>
              <a:rPr lang="en-US" sz="2400" i="1" dirty="0" err="1"/>
              <a:t>propagarea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spirală</a:t>
            </a:r>
            <a:r>
              <a:rPr lang="en-US" sz="2400" i="1" dirty="0"/>
              <a:t> a </a:t>
            </a:r>
            <a:r>
              <a:rPr lang="en-US" sz="2400" i="1" dirty="0" err="1"/>
              <a:t>regiunii</a:t>
            </a:r>
            <a:r>
              <a:rPr lang="en-US" sz="2400" i="1" dirty="0"/>
              <a:t> </a:t>
            </a:r>
            <a:r>
              <a:rPr lang="en-US" sz="2400" i="1" dirty="0" err="1"/>
              <a:t>apicale</a:t>
            </a:r>
            <a:r>
              <a:rPr lang="en-US" sz="2400" i="1" dirty="0"/>
              <a:t> </a:t>
            </a:r>
            <a:r>
              <a:rPr lang="en-US" sz="2400" i="1" dirty="0" err="1"/>
              <a:t>ventriculare</a:t>
            </a:r>
            <a:r>
              <a:rPr lang="en-US" sz="2400" i="1" dirty="0"/>
              <a:t>; </a:t>
            </a:r>
            <a:r>
              <a:rPr lang="en-US" sz="2400" i="1" dirty="0" err="1"/>
              <a:t>propagarea</a:t>
            </a:r>
            <a:r>
              <a:rPr lang="en-US" sz="2400" i="1" dirty="0"/>
              <a:t> </a:t>
            </a:r>
            <a:r>
              <a:rPr lang="en-US" sz="2400" i="1" dirty="0" err="1"/>
              <a:t>atrială</a:t>
            </a:r>
            <a:r>
              <a:rPr lang="en-US" sz="2400" i="1" dirty="0"/>
              <a:t> care </a:t>
            </a:r>
            <a:r>
              <a:rPr lang="en-US" sz="2400" i="1" dirty="0" err="1"/>
              <a:t>caracterizează</a:t>
            </a:r>
            <a:r>
              <a:rPr lang="en-US" sz="2400" i="1" dirty="0"/>
              <a:t> </a:t>
            </a:r>
            <a:r>
              <a:rPr lang="en-US" sz="2400" i="1" dirty="0" err="1"/>
              <a:t>mecanismele</a:t>
            </a:r>
            <a:r>
              <a:rPr lang="en-US" sz="2400" i="1" dirty="0"/>
              <a:t> de </a:t>
            </a:r>
            <a:r>
              <a:rPr lang="en-US" sz="2400" i="1" dirty="0" err="1"/>
              <a:t>bază</a:t>
            </a:r>
            <a:r>
              <a:rPr lang="en-US" sz="2400" i="1" dirty="0"/>
              <a:t> ale </a:t>
            </a:r>
            <a:r>
              <a:rPr lang="en-US" sz="2400" i="1" dirty="0" err="1"/>
              <a:t>tahiaritmiilor</a:t>
            </a:r>
            <a:r>
              <a:rPr lang="en-US" sz="2400" i="1" dirty="0"/>
              <a:t>; diagnostic-</a:t>
            </a:r>
            <a:r>
              <a:rPr lang="en-US" sz="2400" i="1" dirty="0" err="1"/>
              <a:t>cul</a:t>
            </a:r>
            <a:r>
              <a:rPr lang="en-US" sz="2400" i="1" dirty="0"/>
              <a:t> </a:t>
            </a:r>
            <a:r>
              <a:rPr lang="en-US" sz="2400" i="1" dirty="0" err="1"/>
              <a:t>activității</a:t>
            </a:r>
            <a:r>
              <a:rPr lang="en-US" sz="2400" i="1" dirty="0"/>
              <a:t> </a:t>
            </a:r>
            <a:r>
              <a:rPr lang="en-US" sz="2400" i="1" dirty="0" err="1"/>
              <a:t>bioelectrice</a:t>
            </a:r>
            <a:r>
              <a:rPr lang="en-US" sz="2400" i="1" dirty="0"/>
              <a:t> </a:t>
            </a:r>
            <a:r>
              <a:rPr lang="en-US" sz="2400" i="1" dirty="0" err="1"/>
              <a:t>fetale</a:t>
            </a:r>
            <a:r>
              <a:rPr lang="en-US" sz="2400" dirty="0"/>
              <a:t>, </a:t>
            </a:r>
            <a:r>
              <a:rPr lang="en-US" sz="2400" dirty="0" err="1"/>
              <a:t>chiar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cazul</a:t>
            </a:r>
            <a:r>
              <a:rPr lang="en-US" sz="2400" dirty="0"/>
              <a:t> </a:t>
            </a:r>
            <a:r>
              <a:rPr lang="en-US" sz="2400" dirty="0" err="1"/>
              <a:t>sarcinii</a:t>
            </a:r>
            <a:r>
              <a:rPr lang="en-US" sz="2400" dirty="0"/>
              <a:t> multiple. </a:t>
            </a:r>
          </a:p>
          <a:p>
            <a:pPr marL="0" indent="0">
              <a:buNone/>
            </a:pPr>
            <a:r>
              <a:rPr lang="en-US" sz="2400" dirty="0"/>
              <a:t>De </a:t>
            </a:r>
            <a:r>
              <a:rPr lang="en-US" sz="2400" dirty="0" err="1"/>
              <a:t>asemenea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alte</a:t>
            </a:r>
            <a:r>
              <a:rPr lang="en-US" sz="2400" dirty="0"/>
              <a:t> </a:t>
            </a:r>
            <a:r>
              <a:rPr lang="en-US" sz="2400" dirty="0" err="1"/>
              <a:t>aplicații</a:t>
            </a:r>
            <a:r>
              <a:rPr lang="en-US" sz="2400" dirty="0"/>
              <a:t> </a:t>
            </a:r>
            <a:r>
              <a:rPr lang="en-US" sz="2400" dirty="0" err="1"/>
              <a:t>biomedicale</a:t>
            </a:r>
            <a:r>
              <a:rPr lang="en-US" sz="2400" dirty="0"/>
              <a:t>, </a:t>
            </a:r>
            <a:r>
              <a:rPr lang="en-US" sz="2400" dirty="0" err="1"/>
              <a:t>măsurătorile</a:t>
            </a:r>
            <a:r>
              <a:rPr lang="en-US" sz="2400" dirty="0"/>
              <a:t> </a:t>
            </a:r>
            <a:r>
              <a:rPr lang="en-US" sz="2400" dirty="0" err="1"/>
              <a:t>biomag-netice</a:t>
            </a:r>
            <a:r>
              <a:rPr lang="en-US" sz="2400" dirty="0"/>
              <a:t> </a:t>
            </a:r>
            <a:r>
              <a:rPr lang="en-US" sz="2400" dirty="0" err="1"/>
              <a:t>oferă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 </a:t>
            </a:r>
            <a:r>
              <a:rPr lang="en-US" sz="2400" dirty="0" err="1"/>
              <a:t>valoroase</a:t>
            </a:r>
            <a:r>
              <a:rPr lang="en-US" sz="2400" dirty="0"/>
              <a:t>, </a:t>
            </a:r>
            <a:r>
              <a:rPr lang="en-US" sz="2400" dirty="0" err="1"/>
              <a:t>unice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suplimentare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diagnosticul</a:t>
            </a:r>
            <a:r>
              <a:rPr lang="en-US" sz="2400" dirty="0"/>
              <a:t> medical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cercetarea</a:t>
            </a:r>
            <a:r>
              <a:rPr lang="en-US" sz="2400" dirty="0"/>
              <a:t> </a:t>
            </a:r>
            <a:r>
              <a:rPr lang="en-US" sz="2400" dirty="0" err="1"/>
              <a:t>fiziologică</a:t>
            </a:r>
            <a:r>
              <a:rPr lang="en-US" sz="2400" dirty="0"/>
              <a:t> de </a:t>
            </a:r>
            <a:r>
              <a:rPr lang="en-US" sz="2400" dirty="0" err="1"/>
              <a:t>bază</a:t>
            </a:r>
            <a:r>
              <a:rPr lang="en-US" sz="2400" dirty="0"/>
              <a:t>, </a:t>
            </a:r>
            <a:r>
              <a:rPr lang="en-US" sz="2400" dirty="0" err="1"/>
              <a:t>inclusiv</a:t>
            </a:r>
            <a:r>
              <a:rPr lang="en-US" sz="2400" dirty="0"/>
              <a:t> </a:t>
            </a:r>
            <a:r>
              <a:rPr lang="en-US" sz="2400" dirty="0" err="1"/>
              <a:t>localizările</a:t>
            </a:r>
            <a:r>
              <a:rPr lang="en-US" sz="2400" dirty="0"/>
              <a:t> </a:t>
            </a:r>
            <a:r>
              <a:rPr lang="en-US" sz="2400" dirty="0" err="1"/>
              <a:t>surselor</a:t>
            </a:r>
            <a:r>
              <a:rPr lang="en-US" sz="2400" dirty="0"/>
              <a:t> de </a:t>
            </a:r>
            <a:r>
              <a:rPr lang="en-US" sz="2400" dirty="0" err="1"/>
              <a:t>teren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decizia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planificarea</a:t>
            </a:r>
            <a:r>
              <a:rPr lang="en-US" sz="2400" dirty="0"/>
              <a:t> </a:t>
            </a:r>
            <a:r>
              <a:rPr lang="en-US" sz="2400" dirty="0" err="1"/>
              <a:t>adecvată</a:t>
            </a:r>
            <a:r>
              <a:rPr lang="en-US" sz="2400" dirty="0"/>
              <a:t> a </a:t>
            </a:r>
            <a:r>
              <a:rPr lang="en-US" sz="2400" dirty="0" err="1"/>
              <a:t>procedurilor</a:t>
            </a:r>
            <a:r>
              <a:rPr lang="en-US" sz="2400" dirty="0"/>
              <a:t> </a:t>
            </a:r>
            <a:r>
              <a:rPr lang="en-US" sz="2400" dirty="0" err="1"/>
              <a:t>invazive</a:t>
            </a:r>
            <a:r>
              <a:rPr lang="en-US" sz="2400" dirty="0"/>
              <a:t>, cum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tratamentul</a:t>
            </a:r>
            <a:r>
              <a:rPr lang="en-US" sz="2400" dirty="0"/>
              <a:t> chirurgical al </a:t>
            </a:r>
            <a:r>
              <a:rPr lang="en-US" sz="2400" dirty="0" err="1"/>
              <a:t>epilepsiei</a:t>
            </a:r>
            <a:r>
              <a:rPr lang="en-US" sz="2400" dirty="0"/>
              <a:t>; </a:t>
            </a:r>
            <a:r>
              <a:rPr lang="en-US" sz="2400" dirty="0" err="1"/>
              <a:t>ablația</a:t>
            </a:r>
            <a:r>
              <a:rPr lang="en-US" sz="2400" dirty="0"/>
              <a:t> </a:t>
            </a:r>
            <a:r>
              <a:rPr lang="en-US" sz="2400" dirty="0" err="1"/>
              <a:t>focarului</a:t>
            </a:r>
            <a:r>
              <a:rPr lang="en-US" sz="2400" dirty="0"/>
              <a:t> cardiac al </a:t>
            </a:r>
            <a:r>
              <a:rPr lang="en-US" sz="2400" dirty="0" err="1"/>
              <a:t>aritmiilor</a:t>
            </a:r>
            <a:r>
              <a:rPr lang="en-US" sz="2400" dirty="0"/>
              <a:t>; </a:t>
            </a:r>
            <a:r>
              <a:rPr lang="en-US" sz="2400" dirty="0" err="1"/>
              <a:t>îndepărtarea</a:t>
            </a:r>
            <a:r>
              <a:rPr lang="en-US" sz="2400" dirty="0"/>
              <a:t> </a:t>
            </a:r>
            <a:r>
              <a:rPr lang="en-US" sz="2400" dirty="0" err="1"/>
              <a:t>chirurgicală</a:t>
            </a:r>
            <a:r>
              <a:rPr lang="en-US" sz="2400" dirty="0"/>
              <a:t> a </a:t>
            </a:r>
            <a:r>
              <a:rPr lang="en-US" sz="2400" dirty="0" err="1"/>
              <a:t>corpurilor</a:t>
            </a:r>
            <a:r>
              <a:rPr lang="en-US" sz="2400" dirty="0"/>
              <a:t> </a:t>
            </a:r>
            <a:r>
              <a:rPr lang="en-US" sz="2400" dirty="0" err="1"/>
              <a:t>străine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7386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EF49588-F5E6-2059-8C93-3416B214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C03150F-C537-5E10-EFAF-A2980853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00" y="1600200"/>
            <a:ext cx="91694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Tehnica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localizarea</a:t>
            </a:r>
            <a:r>
              <a:rPr lang="en-US" sz="2400" dirty="0"/>
              <a:t> de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rezoluție</a:t>
            </a:r>
            <a:r>
              <a:rPr lang="en-US" sz="2400" dirty="0"/>
              <a:t> a </a:t>
            </a:r>
            <a:r>
              <a:rPr lang="en-US" sz="2400" dirty="0" err="1"/>
              <a:t>surselor</a:t>
            </a:r>
            <a:r>
              <a:rPr lang="en-US" sz="2400" dirty="0"/>
              <a:t> de </a:t>
            </a:r>
            <a:r>
              <a:rPr lang="en-US" sz="2400" dirty="0" err="1"/>
              <a:t>câmp</a:t>
            </a:r>
            <a:r>
              <a:rPr lang="en-US" sz="2400" dirty="0"/>
              <a:t> </a:t>
            </a:r>
            <a:r>
              <a:rPr lang="en-US" sz="2400" dirty="0" err="1"/>
              <a:t>biomagnetic</a:t>
            </a:r>
            <a:r>
              <a:rPr lang="en-US" sz="2400" dirty="0"/>
              <a:t>, </a:t>
            </a:r>
            <a:r>
              <a:rPr lang="en-US" sz="2400" dirty="0" err="1"/>
              <a:t>reducând</a:t>
            </a:r>
            <a:r>
              <a:rPr lang="en-US" sz="2400" dirty="0"/>
              <a:t> </a:t>
            </a:r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procedurii</a:t>
            </a:r>
            <a:r>
              <a:rPr lang="en-US" sz="2400" dirty="0"/>
              <a:t> cu un factor </a:t>
            </a:r>
            <a:r>
              <a:rPr lang="en-US" sz="2400" dirty="0" err="1"/>
              <a:t>semnificativ</a:t>
            </a:r>
            <a:r>
              <a:rPr lang="en-US" sz="2400" dirty="0"/>
              <a:t>, </a:t>
            </a:r>
            <a:r>
              <a:rPr lang="en-US" sz="2400" dirty="0" err="1"/>
              <a:t>expunerea</a:t>
            </a:r>
            <a:r>
              <a:rPr lang="en-US" sz="2400" dirty="0"/>
              <a:t> la </a:t>
            </a:r>
            <a:r>
              <a:rPr lang="en-US" sz="2400" dirty="0" err="1"/>
              <a:t>radiații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intervenției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șansele</a:t>
            </a:r>
            <a:r>
              <a:rPr lang="en-US" sz="2400" dirty="0"/>
              <a:t> de </a:t>
            </a:r>
            <a:r>
              <a:rPr lang="en-US" sz="2400" dirty="0" err="1"/>
              <a:t>eșec</a:t>
            </a:r>
            <a:r>
              <a:rPr lang="en-US" sz="2400" dirty="0"/>
              <a:t>, </a:t>
            </a:r>
            <a:r>
              <a:rPr lang="en-US" sz="2400" dirty="0" err="1"/>
              <a:t>asigurând</a:t>
            </a:r>
            <a:r>
              <a:rPr lang="en-US" sz="2400" dirty="0"/>
              <a:t> </a:t>
            </a:r>
            <a:r>
              <a:rPr lang="en-US" sz="2400" dirty="0" err="1"/>
              <a:t>rezultate</a:t>
            </a:r>
            <a:r>
              <a:rPr lang="en-US" sz="2400" dirty="0"/>
              <a:t> de </a:t>
            </a:r>
            <a:r>
              <a:rPr lang="en-US" sz="2400" dirty="0" err="1"/>
              <a:t>succes</a:t>
            </a:r>
            <a:r>
              <a:rPr lang="en-US" sz="2400" dirty="0"/>
              <a:t> ale </a:t>
            </a:r>
            <a:r>
              <a:rPr lang="en-US" sz="2400" dirty="0" err="1"/>
              <a:t>tratamentului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Densitățile</a:t>
            </a:r>
            <a:r>
              <a:rPr lang="en-US" sz="2400" dirty="0"/>
              <a:t> de flux magnetic ale </a:t>
            </a:r>
            <a:r>
              <a:rPr lang="en-US" sz="2400" dirty="0" err="1"/>
              <a:t>câmpurilor</a:t>
            </a:r>
            <a:r>
              <a:rPr lang="en-US" sz="2400" dirty="0"/>
              <a:t> </a:t>
            </a:r>
            <a:r>
              <a:rPr lang="en-US" sz="2400" dirty="0" err="1"/>
              <a:t>biomagnetice</a:t>
            </a:r>
            <a:r>
              <a:rPr lang="en-US" sz="2400" dirty="0"/>
              <a:t> </a:t>
            </a:r>
            <a:r>
              <a:rPr lang="en-US" sz="2400" dirty="0" err="1"/>
              <a:t>cuprind</a:t>
            </a:r>
            <a:r>
              <a:rPr lang="en-US" sz="2400" dirty="0"/>
              <a:t> </a:t>
            </a:r>
            <a:r>
              <a:rPr lang="en-US" sz="2400" dirty="0" err="1"/>
              <a:t>valori</a:t>
            </a:r>
            <a:r>
              <a:rPr lang="en-US" sz="2400" dirty="0"/>
              <a:t> de la </a:t>
            </a:r>
            <a:r>
              <a:rPr lang="en-US" sz="2400" dirty="0" err="1"/>
              <a:t>femtotesla</a:t>
            </a:r>
            <a:r>
              <a:rPr lang="en-US" sz="2400" dirty="0"/>
              <a:t> la nanotesla, cu </a:t>
            </a:r>
            <a:r>
              <a:rPr lang="en-US" sz="2400" dirty="0" err="1"/>
              <a:t>frecvențe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intervalul</a:t>
            </a:r>
            <a:r>
              <a:rPr lang="en-US" sz="2400" dirty="0"/>
              <a:t> DC </a:t>
            </a:r>
            <a:r>
              <a:rPr lang="en-US" sz="2400" dirty="0" err="1"/>
              <a:t>până</a:t>
            </a:r>
            <a:r>
              <a:rPr lang="en-US" sz="2400" dirty="0"/>
              <a:t> la 1 kHz. </a:t>
            </a:r>
            <a:r>
              <a:rPr lang="en-US" sz="2400" dirty="0" err="1"/>
              <a:t>Numai</a:t>
            </a:r>
            <a:r>
              <a:rPr lang="en-US" sz="2400" dirty="0"/>
              <a:t> </a:t>
            </a:r>
            <a:r>
              <a:rPr lang="en-US" sz="2400" dirty="0" err="1"/>
              <a:t>dispozitivul</a:t>
            </a:r>
            <a:r>
              <a:rPr lang="en-US" sz="2400" dirty="0"/>
              <a:t> de </a:t>
            </a:r>
            <a:r>
              <a:rPr lang="en-US" sz="2400" dirty="0" err="1"/>
              <a:t>interferență</a:t>
            </a:r>
            <a:r>
              <a:rPr lang="en-US" sz="2400" dirty="0"/>
              <a:t> </a:t>
            </a:r>
            <a:r>
              <a:rPr lang="en-US" sz="2400" dirty="0" err="1"/>
              <a:t>cuantică</a:t>
            </a:r>
            <a:r>
              <a:rPr lang="en-US" sz="2400" dirty="0"/>
              <a:t> </a:t>
            </a:r>
            <a:r>
              <a:rPr lang="en-US" sz="2400" dirty="0" err="1"/>
              <a:t>supraconductivă</a:t>
            </a:r>
            <a:r>
              <a:rPr lang="en-US" sz="2400" dirty="0"/>
              <a:t> (SQUID)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singurul</a:t>
            </a:r>
            <a:r>
              <a:rPr lang="en-US" sz="2400" dirty="0"/>
              <a:t> </a:t>
            </a:r>
            <a:r>
              <a:rPr lang="en-US" sz="2400" dirty="0" err="1"/>
              <a:t>capabil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atingă</a:t>
            </a:r>
            <a:r>
              <a:rPr lang="en-US" sz="2400" dirty="0"/>
              <a:t> </a:t>
            </a:r>
            <a:r>
              <a:rPr lang="en-US" sz="2400" dirty="0" err="1"/>
              <a:t>sensibilități</a:t>
            </a:r>
            <a:r>
              <a:rPr lang="en-US" sz="2400" dirty="0"/>
              <a:t> ale </a:t>
            </a:r>
            <a:r>
              <a:rPr lang="en-US" sz="2400" dirty="0" err="1"/>
              <a:t>câmpului</a:t>
            </a:r>
            <a:r>
              <a:rPr lang="en-US" sz="2400" dirty="0"/>
              <a:t> magnetic care permit </a:t>
            </a:r>
            <a:r>
              <a:rPr lang="en-US" sz="2400" dirty="0" err="1"/>
              <a:t>măsurători</a:t>
            </a:r>
            <a:r>
              <a:rPr lang="en-US" sz="2400" dirty="0"/>
              <a:t> </a:t>
            </a:r>
            <a:r>
              <a:rPr lang="en-US" sz="2400" dirty="0" err="1"/>
              <a:t>biomagnetice</a:t>
            </a:r>
            <a:r>
              <a:rPr lang="en-US" sz="2400" dirty="0"/>
              <a:t>. Dar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sisteme</a:t>
            </a:r>
            <a:r>
              <a:rPr lang="en-US" sz="2400" dirty="0"/>
              <a:t> </a:t>
            </a:r>
            <a:r>
              <a:rPr lang="en-US" sz="2400" dirty="0" err="1"/>
              <a:t>supraconductoare</a:t>
            </a:r>
            <a:r>
              <a:rPr lang="en-US" sz="2400" dirty="0"/>
              <a:t> au </a:t>
            </a:r>
            <a:r>
              <a:rPr lang="en-US" sz="2400" dirty="0" err="1"/>
              <a:t>nevoie</a:t>
            </a:r>
            <a:r>
              <a:rPr lang="en-US" sz="2400" dirty="0"/>
              <a:t> de </a:t>
            </a:r>
            <a:r>
              <a:rPr lang="en-US" sz="2400" dirty="0" err="1"/>
              <a:t>răcire</a:t>
            </a:r>
            <a:r>
              <a:rPr lang="en-US" sz="2400" dirty="0"/>
              <a:t> </a:t>
            </a:r>
            <a:r>
              <a:rPr lang="en-US" sz="2400" dirty="0" err="1"/>
              <a:t>criogenică</a:t>
            </a:r>
            <a:r>
              <a:rPr lang="en-US" sz="2400" dirty="0"/>
              <a:t>, </a:t>
            </a:r>
            <a:r>
              <a:rPr lang="en-US" sz="2400" dirty="0" err="1"/>
              <a:t>prezentând</a:t>
            </a:r>
            <a:r>
              <a:rPr lang="en-US" sz="2400" dirty="0"/>
              <a:t> </a:t>
            </a:r>
            <a:r>
              <a:rPr lang="en-US" sz="2400" dirty="0" err="1"/>
              <a:t>costuri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 de </a:t>
            </a:r>
            <a:r>
              <a:rPr lang="en-US" sz="2400" dirty="0" err="1"/>
              <a:t>fabricație</a:t>
            </a:r>
            <a:r>
              <a:rPr lang="en-US" sz="2400" dirty="0"/>
              <a:t>, </a:t>
            </a:r>
            <a:r>
              <a:rPr lang="en-US" sz="2400" dirty="0" err="1"/>
              <a:t>instalare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exploatare</a:t>
            </a:r>
            <a:r>
              <a:rPr lang="en-US" sz="2400" dirty="0"/>
              <a:t> ca </a:t>
            </a:r>
            <a:r>
              <a:rPr lang="en-US" sz="2400" dirty="0" err="1"/>
              <a:t>dezavantaj</a:t>
            </a:r>
            <a:r>
              <a:rPr lang="en-US" sz="2400" dirty="0"/>
              <a:t>. Aceste </a:t>
            </a:r>
            <a:r>
              <a:rPr lang="en-US" sz="2400" dirty="0" err="1"/>
              <a:t>caracteristici</a:t>
            </a:r>
            <a:r>
              <a:rPr lang="en-US" sz="2400" dirty="0"/>
              <a:t> ale SQUID </a:t>
            </a:r>
            <a:r>
              <a:rPr lang="en-US" sz="2400" dirty="0" err="1"/>
              <a:t>împiedică</a:t>
            </a:r>
            <a:r>
              <a:rPr lang="en-US" sz="2400" dirty="0"/>
              <a:t> </a:t>
            </a:r>
            <a:r>
              <a:rPr lang="en-US" sz="2400" dirty="0" err="1"/>
              <a:t>răspândirea</a:t>
            </a:r>
            <a:r>
              <a:rPr lang="en-US" sz="2400" dirty="0"/>
              <a:t> </a:t>
            </a:r>
            <a:r>
              <a:rPr lang="en-US" sz="2400" dirty="0" err="1"/>
              <a:t>largă</a:t>
            </a:r>
            <a:r>
              <a:rPr lang="en-US" sz="2400" dirty="0"/>
              <a:t> a </a:t>
            </a:r>
            <a:r>
              <a:rPr lang="en-US" sz="2400" dirty="0" err="1"/>
              <a:t>instrumentului</a:t>
            </a:r>
            <a:r>
              <a:rPr lang="en-US" sz="2400" dirty="0"/>
              <a:t> de diagnostic </a:t>
            </a:r>
            <a:r>
              <a:rPr lang="en-US" sz="2400" dirty="0" err="1"/>
              <a:t>neinvaziv</a:t>
            </a:r>
            <a:r>
              <a:rPr lang="en-US" sz="2400" dirty="0"/>
              <a:t> </a:t>
            </a:r>
            <a:r>
              <a:rPr lang="en-US" sz="2400" dirty="0" err="1"/>
              <a:t>bazat</a:t>
            </a:r>
            <a:r>
              <a:rPr lang="en-US" sz="2400" dirty="0"/>
              <a:t> pe </a:t>
            </a:r>
            <a:r>
              <a:rPr lang="en-US" sz="2400" dirty="0" err="1"/>
              <a:t>măsurătorile</a:t>
            </a:r>
            <a:r>
              <a:rPr lang="en-US" sz="2400" dirty="0"/>
              <a:t> </a:t>
            </a:r>
            <a:r>
              <a:rPr lang="en-US" sz="2400" dirty="0" err="1"/>
              <a:t>câmpului</a:t>
            </a:r>
            <a:r>
              <a:rPr lang="en-US" sz="2400" dirty="0"/>
              <a:t> </a:t>
            </a:r>
            <a:r>
              <a:rPr lang="en-US" sz="2400" dirty="0" err="1"/>
              <a:t>biomagnetic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598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F7930F2-DA15-F778-0E8D-6C1CBDE4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B050DDC-5C0F-A0B0-496D-335CB1B6D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067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Noii</a:t>
            </a:r>
            <a:r>
              <a:rPr lang="en-US" sz="2400" dirty="0"/>
              <a:t> </a:t>
            </a:r>
            <a:r>
              <a:rPr lang="en-US" sz="2400" dirty="0" err="1"/>
              <a:t>senzori</a:t>
            </a:r>
            <a:r>
              <a:rPr lang="en-US" sz="2400" dirty="0"/>
              <a:t> Giant Magnetoimpedance (GMI) sunt </a:t>
            </a:r>
            <a:r>
              <a:rPr lang="en-US" sz="2400" dirty="0" err="1"/>
              <a:t>studiati</a:t>
            </a:r>
            <a:r>
              <a:rPr lang="en-US" sz="2400" dirty="0"/>
              <a:t> ca o </a:t>
            </a:r>
            <a:r>
              <a:rPr lang="en-US" sz="2400" dirty="0" err="1"/>
              <a:t>noua</a:t>
            </a:r>
            <a:r>
              <a:rPr lang="en-US" sz="2400" dirty="0"/>
              <a:t> </a:t>
            </a:r>
            <a:r>
              <a:rPr lang="en-US" sz="2400" dirty="0" err="1"/>
              <a:t>posibilitate</a:t>
            </a:r>
            <a:r>
              <a:rPr lang="en-US" sz="2400" dirty="0"/>
              <a:t> de </a:t>
            </a:r>
            <a:r>
              <a:rPr lang="en-US" sz="2400" dirty="0" err="1"/>
              <a:t>masurare</a:t>
            </a:r>
            <a:r>
              <a:rPr lang="en-US" sz="2400" dirty="0"/>
              <a:t> a </a:t>
            </a:r>
            <a:r>
              <a:rPr lang="en-US" sz="2400" dirty="0" err="1"/>
              <a:t>campurilor</a:t>
            </a:r>
            <a:r>
              <a:rPr lang="en-US" sz="2400" dirty="0"/>
              <a:t> </a:t>
            </a:r>
            <a:r>
              <a:rPr lang="en-US" sz="2400" dirty="0" err="1"/>
              <a:t>magnetice</a:t>
            </a:r>
            <a:r>
              <a:rPr lang="en-US" sz="2400" dirty="0"/>
              <a:t> ultra-</a:t>
            </a:r>
            <a:r>
              <a:rPr lang="en-US" sz="2400" dirty="0" err="1"/>
              <a:t>slabe</a:t>
            </a:r>
            <a:r>
              <a:rPr lang="en-US" sz="2400" dirty="0"/>
              <a:t>. </a:t>
            </a:r>
            <a:r>
              <a:rPr lang="en-US" sz="2400" dirty="0" err="1"/>
              <a:t>Fenomenul</a:t>
            </a:r>
            <a:r>
              <a:rPr lang="en-US" sz="2400" dirty="0"/>
              <a:t> GMI </a:t>
            </a:r>
            <a:r>
              <a:rPr lang="en-US" sz="2400" dirty="0" err="1"/>
              <a:t>cuprinde</a:t>
            </a:r>
            <a:r>
              <a:rPr lang="en-US" sz="2400" dirty="0"/>
              <a:t> o </a:t>
            </a:r>
            <a:r>
              <a:rPr lang="en-US" sz="2400" dirty="0" err="1"/>
              <a:t>variație</a:t>
            </a:r>
            <a:r>
              <a:rPr lang="en-US" sz="2400" dirty="0"/>
              <a:t> </a:t>
            </a:r>
            <a:r>
              <a:rPr lang="en-US" sz="2400" dirty="0" err="1"/>
              <a:t>uriașă</a:t>
            </a:r>
            <a:r>
              <a:rPr lang="en-US" sz="2400" dirty="0"/>
              <a:t> a </a:t>
            </a:r>
            <a:r>
              <a:rPr lang="en-US" sz="2400" dirty="0" err="1"/>
              <a:t>impedanței</a:t>
            </a:r>
            <a:r>
              <a:rPr lang="en-US" sz="2400" dirty="0"/>
              <a:t>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o </a:t>
            </a:r>
            <a:r>
              <a:rPr lang="en-US" sz="2400" dirty="0" err="1"/>
              <a:t>probă</a:t>
            </a:r>
            <a:r>
              <a:rPr lang="en-US" sz="2400" dirty="0"/>
              <a:t> </a:t>
            </a:r>
            <a:r>
              <a:rPr lang="en-US" sz="2400" dirty="0" err="1"/>
              <a:t>dintr</a:t>
            </a:r>
            <a:r>
              <a:rPr lang="en-US" sz="2400" dirty="0"/>
              <a:t>-un material </a:t>
            </a:r>
            <a:r>
              <a:rPr lang="en-US" sz="2400" dirty="0" err="1"/>
              <a:t>feromagnetic</a:t>
            </a:r>
            <a:r>
              <a:rPr lang="en-US" sz="2400" dirty="0"/>
              <a:t> </a:t>
            </a:r>
            <a:r>
              <a:rPr lang="en-US" sz="2400" dirty="0" err="1"/>
              <a:t>amorf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supusă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câmp</a:t>
            </a:r>
            <a:r>
              <a:rPr lang="en-US" sz="2400" dirty="0"/>
              <a:t> magnetic extern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excitată</a:t>
            </a:r>
            <a:r>
              <a:rPr lang="en-US" sz="2400" dirty="0"/>
              <a:t> de un </a:t>
            </a:r>
            <a:r>
              <a:rPr lang="en-US" sz="2400" dirty="0" err="1"/>
              <a:t>curent</a:t>
            </a:r>
            <a:r>
              <a:rPr lang="en-US" sz="2400" dirty="0"/>
              <a:t> </a:t>
            </a:r>
            <a:r>
              <a:rPr lang="en-US" sz="2400" dirty="0" err="1"/>
              <a:t>alternativ</a:t>
            </a:r>
            <a:r>
              <a:rPr lang="en-US" sz="2400" dirty="0"/>
              <a:t>. </a:t>
            </a:r>
            <a:r>
              <a:rPr lang="en-US" sz="2400" dirty="0" err="1"/>
              <a:t>Taductoarele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pe </a:t>
            </a:r>
            <a:r>
              <a:rPr lang="en-US" sz="2400" dirty="0" err="1"/>
              <a:t>caracteristicile</a:t>
            </a:r>
            <a:r>
              <a:rPr lang="en-US" sz="2400" dirty="0"/>
              <a:t> de </a:t>
            </a:r>
            <a:r>
              <a:rPr lang="en-US" sz="2400" dirty="0" err="1"/>
              <a:t>fază</a:t>
            </a:r>
            <a:r>
              <a:rPr lang="en-US" sz="2400" dirty="0"/>
              <a:t> de </a:t>
            </a:r>
            <a:r>
              <a:rPr lang="en-US" sz="2400" dirty="0" err="1"/>
              <a:t>impedanță</a:t>
            </a:r>
            <a:r>
              <a:rPr lang="en-US" sz="2400" dirty="0"/>
              <a:t> ale </a:t>
            </a:r>
            <a:r>
              <a:rPr lang="en-US" sz="2400" dirty="0" err="1"/>
              <a:t>elementelor</a:t>
            </a:r>
            <a:r>
              <a:rPr lang="en-US" sz="2400" dirty="0"/>
              <a:t> de </a:t>
            </a:r>
            <a:r>
              <a:rPr lang="en-US" sz="2400" dirty="0" err="1"/>
              <a:t>detectare</a:t>
            </a:r>
            <a:r>
              <a:rPr lang="en-US" sz="2400" dirty="0"/>
              <a:t> GMI </a:t>
            </a:r>
            <a:r>
              <a:rPr lang="en-US" sz="2400" dirty="0" err="1"/>
              <a:t>prezintă</a:t>
            </a:r>
            <a:r>
              <a:rPr lang="en-US" sz="2400" dirty="0"/>
              <a:t> o </a:t>
            </a:r>
            <a:r>
              <a:rPr lang="en-US" sz="2400" dirty="0" err="1"/>
              <a:t>sensibilitate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traductoarele</a:t>
            </a:r>
            <a:r>
              <a:rPr lang="en-US" sz="2400" dirty="0"/>
              <a:t> </a:t>
            </a:r>
            <a:r>
              <a:rPr lang="en-US" sz="2400" dirty="0" err="1"/>
              <a:t>magnetice</a:t>
            </a:r>
            <a:r>
              <a:rPr lang="en-US" sz="2400" dirty="0"/>
              <a:t> GMI </a:t>
            </a:r>
            <a:r>
              <a:rPr lang="en-US" sz="2400" dirty="0" err="1"/>
              <a:t>obișnuite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pe </a:t>
            </a:r>
            <a:r>
              <a:rPr lang="en-US" sz="2400" dirty="0" err="1"/>
              <a:t>magnitudine</a:t>
            </a:r>
            <a:r>
              <a:rPr lang="en-US" sz="2400" dirty="0"/>
              <a:t>. </a:t>
            </a:r>
            <a:r>
              <a:rPr lang="en-US" sz="2400" dirty="0" err="1"/>
              <a:t>Având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vedere</a:t>
            </a:r>
            <a:r>
              <a:rPr lang="en-US" sz="2400" dirty="0"/>
              <a:t> </a:t>
            </a:r>
            <a:r>
              <a:rPr lang="en-US" sz="2400" dirty="0" err="1"/>
              <a:t>caracteristicile</a:t>
            </a:r>
            <a:r>
              <a:rPr lang="en-US" sz="2400" dirty="0"/>
              <a:t> sale de </a:t>
            </a:r>
            <a:r>
              <a:rPr lang="en-US" sz="2400" dirty="0" err="1"/>
              <a:t>producție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operare</a:t>
            </a:r>
            <a:r>
              <a:rPr lang="en-US" sz="2400" dirty="0"/>
              <a:t> la </a:t>
            </a:r>
            <a:r>
              <a:rPr lang="en-US" sz="2400" dirty="0" err="1"/>
              <a:t>costuri</a:t>
            </a:r>
            <a:r>
              <a:rPr lang="en-US" sz="2400" dirty="0"/>
              <a:t> </a:t>
            </a:r>
            <a:r>
              <a:rPr lang="en-US" sz="2400" dirty="0" err="1"/>
              <a:t>reduse</a:t>
            </a:r>
            <a:r>
              <a:rPr lang="en-US" sz="2400" dirty="0"/>
              <a:t>, </a:t>
            </a:r>
            <a:r>
              <a:rPr lang="en-US" sz="2400" dirty="0" err="1"/>
              <a:t>dezvoltarea</a:t>
            </a:r>
            <a:r>
              <a:rPr lang="en-US" sz="2400" dirty="0"/>
              <a:t> </a:t>
            </a:r>
            <a:r>
              <a:rPr lang="en-US" sz="2400" dirty="0" err="1"/>
              <a:t>acestor</a:t>
            </a:r>
            <a:r>
              <a:rPr lang="en-US" sz="2400" dirty="0"/>
              <a:t> </a:t>
            </a:r>
            <a:r>
              <a:rPr lang="en-US" sz="2400" dirty="0" err="1"/>
              <a:t>senzori</a:t>
            </a:r>
            <a:r>
              <a:rPr lang="en-US" sz="2400" dirty="0"/>
              <a:t> GMI </a:t>
            </a:r>
            <a:r>
              <a:rPr lang="en-US" sz="2400" dirty="0" err="1"/>
              <a:t>bazați</a:t>
            </a:r>
            <a:r>
              <a:rPr lang="en-US" sz="2400" dirty="0"/>
              <a:t> pe </a:t>
            </a:r>
            <a:r>
              <a:rPr lang="en-US" sz="2400" dirty="0" err="1"/>
              <a:t>fază</a:t>
            </a:r>
            <a:r>
              <a:rPr lang="en-US" sz="2400" dirty="0"/>
              <a:t> de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sensibilitate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urmărirea</a:t>
            </a:r>
            <a:r>
              <a:rPr lang="en-US" sz="2400" dirty="0"/>
              <a:t> </a:t>
            </a:r>
            <a:r>
              <a:rPr lang="en-US" sz="2400" dirty="0" err="1"/>
              <a:t>măsurării</a:t>
            </a:r>
            <a:r>
              <a:rPr lang="en-US" sz="2400" dirty="0"/>
              <a:t> </a:t>
            </a:r>
            <a:r>
              <a:rPr lang="en-US" sz="2400" dirty="0" err="1"/>
              <a:t>câmpurilor</a:t>
            </a:r>
            <a:r>
              <a:rPr lang="en-US" sz="2400" dirty="0"/>
              <a:t> </a:t>
            </a:r>
            <a:r>
              <a:rPr lang="en-US" sz="2400" dirty="0" err="1"/>
              <a:t>biomagnetice</a:t>
            </a:r>
            <a:r>
              <a:rPr lang="en-US" sz="2400" dirty="0"/>
              <a:t> ultra-</a:t>
            </a:r>
            <a:r>
              <a:rPr lang="en-US" sz="2400" dirty="0" err="1"/>
              <a:t>slabe</a:t>
            </a:r>
            <a:r>
              <a:rPr lang="en-US" sz="2400" dirty="0"/>
              <a:t>. Un </a:t>
            </a:r>
            <a:r>
              <a:rPr lang="en-US" sz="2400" dirty="0" err="1"/>
              <a:t>dispozitiv</a:t>
            </a:r>
            <a:r>
              <a:rPr lang="en-US" sz="2400" dirty="0"/>
              <a:t> </a:t>
            </a:r>
            <a:r>
              <a:rPr lang="en-US" sz="2400" dirty="0" err="1"/>
              <a:t>biomagnetic</a:t>
            </a:r>
            <a:r>
              <a:rPr lang="en-US" sz="2400" dirty="0"/>
              <a:t> cu </a:t>
            </a:r>
            <a:r>
              <a:rPr lang="en-US" sz="2400" dirty="0" err="1"/>
              <a:t>costuri</a:t>
            </a:r>
            <a:r>
              <a:rPr lang="en-US" sz="2400" dirty="0"/>
              <a:t> </a:t>
            </a:r>
            <a:r>
              <a:rPr lang="en-US" sz="2400" dirty="0" err="1"/>
              <a:t>reduse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facilita</a:t>
            </a:r>
            <a:r>
              <a:rPr lang="en-US" sz="2400" dirty="0"/>
              <a:t> </a:t>
            </a:r>
            <a:r>
              <a:rPr lang="en-US" sz="2400" dirty="0" err="1"/>
              <a:t>diseminarea</a:t>
            </a:r>
            <a:r>
              <a:rPr lang="en-US" sz="2400" dirty="0"/>
              <a:t>, </a:t>
            </a:r>
            <a:r>
              <a:rPr lang="en-US" sz="2400" dirty="0" err="1"/>
              <a:t>aplicarea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acestui</a:t>
            </a:r>
            <a:r>
              <a:rPr lang="en-US" sz="2400" dirty="0"/>
              <a:t> instrument de diagnostic </a:t>
            </a:r>
            <a:r>
              <a:rPr lang="en-US" sz="2400" dirty="0" err="1"/>
              <a:t>neinvaziv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inofensiv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clinice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873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0329BA-EB29-B7AD-4BD9-C5E304E4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9AA83161-BAED-5E95-FE41-21E872D72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45180"/>
            <a:ext cx="8458200" cy="5235492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F9CB6DE2-5ADC-43CF-33C7-AB4B2DB7C528}"/>
              </a:ext>
            </a:extLst>
          </p:cNvPr>
          <p:cNvSpPr txBox="1"/>
          <p:nvPr/>
        </p:nvSpPr>
        <p:spPr>
          <a:xfrm>
            <a:off x="228600" y="5380672"/>
            <a:ext cx="8915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Vizualizarea</a:t>
            </a:r>
            <a:r>
              <a:rPr lang="en-US" dirty="0"/>
              <a:t> </a:t>
            </a:r>
            <a:r>
              <a:rPr lang="en-US" dirty="0" err="1"/>
              <a:t>adecvării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magnetometrului</a:t>
            </a:r>
            <a:r>
              <a:rPr lang="en-US" dirty="0"/>
              <a:t> GMI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sensibilitate</a:t>
            </a:r>
            <a:r>
              <a:rPr lang="en-US" dirty="0"/>
              <a:t> la </a:t>
            </a:r>
            <a:r>
              <a:rPr lang="en-US" dirty="0" err="1"/>
              <a:t>principiile</a:t>
            </a:r>
            <a:r>
              <a:rPr lang="en-US" dirty="0"/>
              <a:t> </a:t>
            </a:r>
            <a:r>
              <a:rPr lang="en-US" dirty="0" err="1"/>
              <a:t>biometrologice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bioetice</a:t>
            </a:r>
            <a:r>
              <a:rPr lang="en-US" dirty="0"/>
              <a:t>, </a:t>
            </a:r>
            <a:r>
              <a:rPr lang="en-US" dirty="0" err="1"/>
              <a:t>putând</a:t>
            </a:r>
            <a:r>
              <a:rPr lang="en-US" dirty="0"/>
              <a:t> </a:t>
            </a:r>
            <a:r>
              <a:rPr lang="en-US" dirty="0" err="1"/>
              <a:t>măsura</a:t>
            </a:r>
            <a:r>
              <a:rPr lang="en-US" dirty="0"/>
              <a:t> </a:t>
            </a:r>
            <a:r>
              <a:rPr lang="en-US" dirty="0" err="1"/>
              <a:t>câmpurile</a:t>
            </a:r>
            <a:r>
              <a:rPr lang="en-US" dirty="0"/>
              <a:t> </a:t>
            </a:r>
            <a:r>
              <a:rPr lang="en-US" dirty="0" err="1"/>
              <a:t>biomagnetice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mod </a:t>
            </a:r>
            <a:r>
              <a:rPr lang="en-US" dirty="0" err="1"/>
              <a:t>ieftin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operațional</a:t>
            </a:r>
            <a:r>
              <a:rPr lang="en-US" dirty="0"/>
              <a:t>. </a:t>
            </a:r>
            <a:r>
              <a:rPr lang="en-US" dirty="0" err="1"/>
              <a:t>Prin</a:t>
            </a:r>
            <a:r>
              <a:rPr lang="en-US" dirty="0"/>
              <a:t> contrast,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sensibil</a:t>
            </a:r>
            <a:r>
              <a:rPr lang="en-US" dirty="0"/>
              <a:t>, </a:t>
            </a:r>
            <a:r>
              <a:rPr lang="en-US" dirty="0" err="1"/>
              <a:t>sistemul</a:t>
            </a:r>
            <a:r>
              <a:rPr lang="en-US" dirty="0"/>
              <a:t> SQUID nu </a:t>
            </a:r>
            <a:r>
              <a:rPr lang="en-US" dirty="0" err="1"/>
              <a:t>îndeplinește</a:t>
            </a:r>
            <a:r>
              <a:rPr lang="en-US" dirty="0"/>
              <a:t> </a:t>
            </a:r>
            <a:r>
              <a:rPr lang="en-US" dirty="0" err="1"/>
              <a:t>cerințele</a:t>
            </a:r>
            <a:r>
              <a:rPr lang="en-US" dirty="0"/>
              <a:t> </a:t>
            </a:r>
            <a:r>
              <a:rPr lang="en-US" dirty="0" err="1"/>
              <a:t>esențiale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fi </a:t>
            </a:r>
            <a:r>
              <a:rPr lang="en-US" dirty="0" err="1"/>
              <a:t>încorporat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mediu</a:t>
            </a:r>
            <a:r>
              <a:rPr lang="en-US" dirty="0"/>
              <a:t> clinic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469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48C1765-3E0C-F5D4-371A-E260C400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EABFF56-3672-E9CB-2BDC-91A0B34D5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676400"/>
            <a:ext cx="9042400" cy="4525962"/>
          </a:xfrm>
        </p:spPr>
        <p:txBody>
          <a:bodyPr/>
          <a:lstStyle/>
          <a:p>
            <a:r>
              <a:rPr lang="en-US" sz="2400" dirty="0" err="1"/>
              <a:t>Efortul</a:t>
            </a:r>
            <a:r>
              <a:rPr lang="en-US" sz="2400" dirty="0"/>
              <a:t> de </a:t>
            </a:r>
            <a:r>
              <a:rPr lang="en-US" sz="2400" dirty="0" err="1"/>
              <a:t>cercetare</a:t>
            </a:r>
            <a:r>
              <a:rPr lang="en-US" sz="2400" dirty="0"/>
              <a:t> de a </a:t>
            </a:r>
            <a:r>
              <a:rPr lang="en-US" sz="2400" dirty="0" err="1"/>
              <a:t>dezvolta</a:t>
            </a:r>
            <a:r>
              <a:rPr lang="en-US" sz="2400" dirty="0"/>
              <a:t> </a:t>
            </a:r>
            <a:r>
              <a:rPr lang="en-US" sz="2400" dirty="0" err="1"/>
              <a:t>strategii</a:t>
            </a:r>
            <a:r>
              <a:rPr lang="en-US" sz="2400" dirty="0"/>
              <a:t> </a:t>
            </a:r>
            <a:r>
              <a:rPr lang="en-US" sz="2400" dirty="0" err="1"/>
              <a:t>larg</a:t>
            </a:r>
            <a:r>
              <a:rPr lang="en-US" sz="2400" dirty="0"/>
              <a:t> </a:t>
            </a:r>
            <a:r>
              <a:rPr lang="en-US" sz="2400" dirty="0" err="1"/>
              <a:t>accesibile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inofensive</a:t>
            </a:r>
            <a:r>
              <a:rPr lang="en-US" sz="2400" dirty="0"/>
              <a:t> pe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posibil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exemplificat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o </a:t>
            </a:r>
            <a:r>
              <a:rPr lang="en-US" sz="2400" dirty="0" err="1"/>
              <a:t>anumită</a:t>
            </a:r>
            <a:r>
              <a:rPr lang="en-US" sz="2400" dirty="0"/>
              <a:t> </a:t>
            </a:r>
            <a:r>
              <a:rPr lang="en-US" sz="2400" dirty="0" err="1"/>
              <a:t>aplicație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ilustrat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urm</a:t>
            </a:r>
            <a:r>
              <a:rPr lang="en-US" sz="2400" dirty="0"/>
              <a:t>[</a:t>
            </a:r>
            <a:r>
              <a:rPr lang="en-US" sz="2400" dirty="0" err="1"/>
              <a:t>toarea</a:t>
            </a:r>
            <a:r>
              <a:rPr lang="en-US" sz="2400" dirty="0"/>
              <a:t> Fig. pe </a:t>
            </a:r>
            <a:r>
              <a:rPr lang="en-US" sz="2400" dirty="0" err="1"/>
              <a:t>exemplul</a:t>
            </a:r>
            <a:r>
              <a:rPr lang="en-US" sz="2400" dirty="0"/>
              <a:t> </a:t>
            </a:r>
            <a:r>
              <a:rPr lang="en-US" sz="2400" dirty="0" err="1"/>
              <a:t>localizarii</a:t>
            </a:r>
            <a:r>
              <a:rPr lang="en-US" sz="2400" dirty="0"/>
              <a:t> </a:t>
            </a:r>
            <a:r>
              <a:rPr lang="en-US" sz="2400" dirty="0" err="1"/>
              <a:t>neinvazive</a:t>
            </a:r>
            <a:r>
              <a:rPr lang="en-US" sz="2400" dirty="0"/>
              <a:t> a </a:t>
            </a:r>
            <a:r>
              <a:rPr lang="en-US" sz="2400" dirty="0" err="1"/>
              <a:t>corpului</a:t>
            </a:r>
            <a:r>
              <a:rPr lang="en-US" sz="2400" dirty="0"/>
              <a:t> </a:t>
            </a:r>
            <a:r>
              <a:rPr lang="en-US" sz="2400" dirty="0" err="1"/>
              <a:t>străin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ghidarea</a:t>
            </a:r>
            <a:r>
              <a:rPr lang="en-US" sz="2400" dirty="0"/>
              <a:t> </a:t>
            </a:r>
            <a:r>
              <a:rPr lang="en-US" sz="2400" dirty="0" err="1"/>
              <a:t>procedurii</a:t>
            </a:r>
            <a:r>
              <a:rPr lang="en-US" sz="2400" dirty="0"/>
              <a:t> sale </a:t>
            </a:r>
            <a:r>
              <a:rPr lang="en-US" sz="2400" dirty="0" err="1"/>
              <a:t>chirurgicale</a:t>
            </a:r>
            <a:r>
              <a:rPr lang="en-US" sz="2400" dirty="0"/>
              <a:t> de </a:t>
            </a:r>
            <a:r>
              <a:rPr lang="en-US" sz="2400" dirty="0" err="1"/>
              <a:t>îndepărtare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3043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C577DF8F-8F75-2217-4C06-10FBE11C8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001000" cy="4440746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6926E7FA-70E5-A6CB-2CAA-9ED9DECFB4AA}"/>
              </a:ext>
            </a:extLst>
          </p:cNvPr>
          <p:cNvSpPr txBox="1"/>
          <p:nvPr/>
        </p:nvSpPr>
        <p:spPr>
          <a:xfrm>
            <a:off x="381000" y="4813300"/>
            <a:ext cx="838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comparație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strategia</a:t>
            </a:r>
            <a:r>
              <a:rPr lang="en-US" dirty="0"/>
              <a:t> non-</a:t>
            </a:r>
            <a:r>
              <a:rPr lang="en-US" dirty="0" err="1"/>
              <a:t>invazivă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instrumente</a:t>
            </a:r>
            <a:r>
              <a:rPr lang="en-US" dirty="0"/>
              <a:t> de imagine cu raze X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abordările</a:t>
            </a:r>
            <a:r>
              <a:rPr lang="en-US" dirty="0"/>
              <a:t> non-</a:t>
            </a:r>
            <a:r>
              <a:rPr lang="en-US" dirty="0" err="1"/>
              <a:t>invazive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inofensive</a:t>
            </a:r>
            <a:r>
              <a:rPr lang="en-US" dirty="0"/>
              <a:t> </a:t>
            </a:r>
            <a:r>
              <a:rPr lang="en-US" dirty="0" err="1"/>
              <a:t>dezvoltate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biomagnetică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rezoluție</a:t>
            </a:r>
            <a:r>
              <a:rPr lang="en-US" dirty="0"/>
              <a:t> a </a:t>
            </a:r>
            <a:r>
              <a:rPr lang="en-US" dirty="0" err="1"/>
              <a:t>câmpului</a:t>
            </a:r>
            <a:r>
              <a:rPr lang="en-US" dirty="0"/>
              <a:t> </a:t>
            </a:r>
            <a:r>
              <a:rPr lang="en-US" dirty="0" err="1"/>
              <a:t>generat</a:t>
            </a:r>
            <a:r>
              <a:rPr lang="en-US" dirty="0"/>
              <a:t> de </a:t>
            </a:r>
            <a:r>
              <a:rPr lang="en-US" dirty="0" err="1"/>
              <a:t>obiectul</a:t>
            </a:r>
            <a:r>
              <a:rPr lang="en-US" dirty="0"/>
              <a:t> </a:t>
            </a:r>
            <a:r>
              <a:rPr lang="en-US" dirty="0" err="1"/>
              <a:t>străin</a:t>
            </a:r>
            <a:r>
              <a:rPr lang="en-US" dirty="0"/>
              <a:t> de </a:t>
            </a:r>
            <a:r>
              <a:rPr lang="en-US" dirty="0" err="1"/>
              <a:t>localizat</a:t>
            </a:r>
            <a:r>
              <a:rPr lang="en-US" dirty="0"/>
              <a:t>. </a:t>
            </a:r>
          </a:p>
          <a:p>
            <a:r>
              <a:rPr lang="en-US" dirty="0" err="1"/>
              <a:t>Conexiunile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instrumentar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principiile</a:t>
            </a:r>
            <a:r>
              <a:rPr lang="en-US" dirty="0"/>
              <a:t> </a:t>
            </a:r>
            <a:r>
              <a:rPr lang="en-US" dirty="0" err="1"/>
              <a:t>biometrologice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bioetice</a:t>
            </a:r>
            <a:r>
              <a:rPr lang="en-US" dirty="0"/>
              <a:t> pe care le </a:t>
            </a:r>
            <a:r>
              <a:rPr lang="en-US" dirty="0" err="1"/>
              <a:t>respectă</a:t>
            </a:r>
            <a:r>
              <a:rPr lang="en-US" dirty="0"/>
              <a:t> sunt </a:t>
            </a:r>
            <a:r>
              <a:rPr lang="en-US" dirty="0" err="1"/>
              <a:t>reprezentate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950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F86D739-0132-4952-109E-28976A6D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1153746-4A16-1E53-1395-72212CED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Metodele </a:t>
            </a:r>
            <a:r>
              <a:rPr lang="en-US" sz="2400" dirty="0" err="1"/>
              <a:t>disponibile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prezent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localizarea</a:t>
            </a:r>
            <a:r>
              <a:rPr lang="en-US" sz="2400" dirty="0"/>
              <a:t> </a:t>
            </a:r>
            <a:r>
              <a:rPr lang="en-US" sz="2400" dirty="0" err="1"/>
              <a:t>acestor</a:t>
            </a:r>
            <a:r>
              <a:rPr lang="en-US" sz="2400" dirty="0"/>
              <a:t> </a:t>
            </a:r>
            <a:r>
              <a:rPr lang="en-US" sz="2400" dirty="0" err="1"/>
              <a:t>obiecte</a:t>
            </a:r>
            <a:r>
              <a:rPr lang="en-US" sz="2400" dirty="0"/>
              <a:t> </a:t>
            </a:r>
            <a:r>
              <a:rPr lang="en-US" sz="2400" dirty="0" err="1"/>
              <a:t>includ</a:t>
            </a:r>
            <a:r>
              <a:rPr lang="en-US" sz="2400" dirty="0"/>
              <a:t> </a:t>
            </a:r>
            <a:r>
              <a:rPr lang="en-US" sz="2400" dirty="0" err="1"/>
              <a:t>radiografia</a:t>
            </a:r>
            <a:r>
              <a:rPr lang="en-US" sz="2400" dirty="0"/>
              <a:t>, </a:t>
            </a:r>
            <a:r>
              <a:rPr lang="en-US" sz="2400" dirty="0" err="1"/>
              <a:t>tomografia</a:t>
            </a:r>
            <a:r>
              <a:rPr lang="en-US" sz="2400" dirty="0"/>
              <a:t> </a:t>
            </a:r>
            <a:r>
              <a:rPr lang="en-US" sz="2400" dirty="0" err="1"/>
              <a:t>computerizată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radioscopia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Pe </a:t>
            </a:r>
            <a:r>
              <a:rPr lang="en-US" sz="2400" dirty="0" err="1"/>
              <a:t>lângă</a:t>
            </a:r>
            <a:r>
              <a:rPr lang="en-US" sz="2400" dirty="0"/>
              <a:t> </a:t>
            </a:r>
            <a:r>
              <a:rPr lang="en-US" sz="2400" dirty="0" err="1"/>
              <a:t>dezavantajele</a:t>
            </a:r>
            <a:r>
              <a:rPr lang="en-US" sz="2400" dirty="0"/>
              <a:t> lor </a:t>
            </a:r>
            <a:r>
              <a:rPr lang="en-US" sz="2400" dirty="0" err="1"/>
              <a:t>privind</a:t>
            </a:r>
            <a:r>
              <a:rPr lang="en-US" sz="2400" dirty="0"/>
              <a:t> </a:t>
            </a:r>
            <a:r>
              <a:rPr lang="en-US" sz="2400" dirty="0" err="1"/>
              <a:t>expunerea</a:t>
            </a:r>
            <a:r>
              <a:rPr lang="en-US" sz="2400" dirty="0"/>
              <a:t> la </a:t>
            </a:r>
            <a:r>
              <a:rPr lang="en-US" sz="2400" dirty="0" err="1"/>
              <a:t>radiații</a:t>
            </a:r>
            <a:r>
              <a:rPr lang="en-US" sz="2400" dirty="0"/>
              <a:t> </a:t>
            </a:r>
            <a:r>
              <a:rPr lang="en-US" sz="2400" dirty="0" err="1"/>
              <a:t>ionizante</a:t>
            </a:r>
            <a:r>
              <a:rPr lang="en-US" sz="2400" dirty="0"/>
              <a:t>,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tehnici</a:t>
            </a:r>
            <a:r>
              <a:rPr lang="en-US" sz="2400" dirty="0"/>
              <a:t> </a:t>
            </a:r>
            <a:r>
              <a:rPr lang="en-US" sz="2400" dirty="0" err="1"/>
              <a:t>imagistice</a:t>
            </a:r>
            <a:r>
              <a:rPr lang="en-US" sz="2400" dirty="0"/>
              <a:t> nu </a:t>
            </a:r>
            <a:r>
              <a:rPr lang="en-US" sz="2400" dirty="0" err="1"/>
              <a:t>oferă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 precise </a:t>
            </a:r>
            <a:r>
              <a:rPr lang="en-US" sz="2400" dirty="0" err="1"/>
              <a:t>despre</a:t>
            </a:r>
            <a:r>
              <a:rPr lang="en-US" sz="2400" dirty="0"/>
              <a:t> </a:t>
            </a:r>
            <a:r>
              <a:rPr lang="en-US" sz="2400" dirty="0" err="1"/>
              <a:t>poziția</a:t>
            </a:r>
            <a:r>
              <a:rPr lang="en-US" sz="2400" dirty="0"/>
              <a:t> </a:t>
            </a:r>
            <a:r>
              <a:rPr lang="en-US" sz="2400" dirty="0" err="1"/>
              <a:t>obiectului</a:t>
            </a:r>
            <a:r>
              <a:rPr lang="en-US" sz="2400" dirty="0"/>
              <a:t>,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duce la </a:t>
            </a:r>
            <a:r>
              <a:rPr lang="en-US" sz="2400" dirty="0" err="1"/>
              <a:t>intervenții</a:t>
            </a:r>
            <a:r>
              <a:rPr lang="en-US" sz="2400" dirty="0"/>
              <a:t> </a:t>
            </a:r>
            <a:r>
              <a:rPr lang="en-US" sz="2400" dirty="0" err="1"/>
              <a:t>chirurgicale</a:t>
            </a:r>
            <a:r>
              <a:rPr lang="en-US" sz="2400" dirty="0"/>
              <a:t> de </a:t>
            </a:r>
            <a:r>
              <a:rPr lang="en-US" sz="2400" dirty="0" err="1"/>
              <a:t>lungă</a:t>
            </a:r>
            <a:r>
              <a:rPr lang="en-US" sz="2400" dirty="0"/>
              <a:t> </a:t>
            </a:r>
            <a:r>
              <a:rPr lang="en-US" sz="2400" dirty="0" err="1"/>
              <a:t>durată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nereușite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studiu</a:t>
            </a:r>
            <a:r>
              <a:rPr lang="en-US" sz="2400" dirty="0"/>
              <a:t> clinic </a:t>
            </a:r>
            <a:r>
              <a:rPr lang="en-US" sz="2400" dirty="0" err="1"/>
              <a:t>preliminar</a:t>
            </a:r>
            <a:r>
              <a:rPr lang="en-US" sz="2400" dirty="0"/>
              <a:t> </a:t>
            </a:r>
            <a:r>
              <a:rPr lang="en-US" sz="2400" dirty="0" err="1"/>
              <a:t>folosind</a:t>
            </a:r>
            <a:r>
              <a:rPr lang="en-US" sz="2400" dirty="0"/>
              <a:t> un </a:t>
            </a:r>
            <a:r>
              <a:rPr lang="en-US" sz="2400" dirty="0" err="1"/>
              <a:t>sistem</a:t>
            </a:r>
            <a:r>
              <a:rPr lang="en-US" sz="2400" dirty="0"/>
              <a:t> SQUID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construi</a:t>
            </a:r>
            <a:r>
              <a:rPr lang="en-US" sz="2400" dirty="0"/>
              <a:t> </a:t>
            </a:r>
            <a:r>
              <a:rPr lang="en-US" sz="2400" dirty="0" err="1"/>
              <a:t>hărți</a:t>
            </a:r>
            <a:r>
              <a:rPr lang="en-US" sz="2400" dirty="0"/>
              <a:t> de </a:t>
            </a:r>
            <a:r>
              <a:rPr lang="en-US" sz="2400" dirty="0" err="1"/>
              <a:t>câmp</a:t>
            </a:r>
            <a:r>
              <a:rPr lang="en-US" sz="2400" dirty="0"/>
              <a:t> magnetic,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dezvoltată</a:t>
            </a:r>
            <a:r>
              <a:rPr lang="en-US" sz="2400" dirty="0"/>
              <a:t> o </a:t>
            </a:r>
            <a:r>
              <a:rPr lang="en-US" sz="2400" dirty="0" err="1"/>
              <a:t>tehnică</a:t>
            </a:r>
            <a:r>
              <a:rPr lang="en-US" sz="2400" dirty="0"/>
              <a:t> de </a:t>
            </a:r>
            <a:r>
              <a:rPr lang="en-US" sz="2400" dirty="0" err="1"/>
              <a:t>localizare</a:t>
            </a:r>
            <a:r>
              <a:rPr lang="en-US" sz="2400" dirty="0"/>
              <a:t> a </a:t>
            </a:r>
            <a:r>
              <a:rPr lang="en-US" sz="2400" dirty="0" err="1"/>
              <a:t>corpurilor</a:t>
            </a:r>
            <a:r>
              <a:rPr lang="en-US" sz="2400" dirty="0"/>
              <a:t> </a:t>
            </a:r>
            <a:r>
              <a:rPr lang="en-US" sz="2400" dirty="0" err="1"/>
              <a:t>străine</a:t>
            </a:r>
            <a:r>
              <a:rPr lang="en-US" sz="2400" dirty="0"/>
              <a:t> la </a:t>
            </a:r>
            <a:r>
              <a:rPr lang="en-US" sz="2400" dirty="0" err="1"/>
              <a:t>oameni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ghida</a:t>
            </a:r>
            <a:r>
              <a:rPr lang="en-US" sz="2400" dirty="0"/>
              <a:t> </a:t>
            </a:r>
            <a:r>
              <a:rPr lang="en-US" sz="2400" dirty="0" err="1"/>
              <a:t>procedura</a:t>
            </a:r>
            <a:r>
              <a:rPr lang="en-US" sz="2400" dirty="0"/>
              <a:t> de </a:t>
            </a:r>
            <a:r>
              <a:rPr lang="en-US" sz="2400" dirty="0" err="1"/>
              <a:t>îndepărtare</a:t>
            </a:r>
            <a:r>
              <a:rPr lang="en-US" sz="2400" dirty="0"/>
              <a:t> </a:t>
            </a:r>
            <a:r>
              <a:rPr lang="en-US" sz="2400" dirty="0" err="1"/>
              <a:t>chirurgicală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6637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16ED5E-5463-CF5E-DC96-A757AB17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23251D6-F7A1-AE88-ADBE-5C5EB2063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Metoda a </a:t>
            </a:r>
            <a:r>
              <a:rPr lang="en-US" sz="3200" dirty="0" err="1"/>
              <a:t>fost</a:t>
            </a:r>
            <a:r>
              <a:rPr lang="en-US" sz="3200" dirty="0"/>
              <a:t> </a:t>
            </a:r>
            <a:r>
              <a:rPr lang="en-US" sz="3200" dirty="0" err="1"/>
              <a:t>aplicată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7 </a:t>
            </a:r>
            <a:r>
              <a:rPr lang="en-US" sz="3200" dirty="0" err="1"/>
              <a:t>cazuri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care ace </a:t>
            </a:r>
            <a:r>
              <a:rPr lang="en-US" sz="3200" dirty="0" err="1"/>
              <a:t>mici</a:t>
            </a:r>
            <a:r>
              <a:rPr lang="en-US" sz="3200" dirty="0"/>
              <a:t> de metal au </a:t>
            </a:r>
            <a:r>
              <a:rPr lang="en-US" sz="3200" dirty="0" err="1"/>
              <a:t>fost</a:t>
            </a:r>
            <a:r>
              <a:rPr lang="en-US" sz="3200" dirty="0"/>
              <a:t> </a:t>
            </a:r>
            <a:r>
              <a:rPr lang="en-US" sz="3200" dirty="0" err="1"/>
              <a:t>introduse</a:t>
            </a:r>
            <a:r>
              <a:rPr lang="en-US" sz="3200" dirty="0"/>
              <a:t> din </a:t>
            </a:r>
            <a:r>
              <a:rPr lang="en-US" sz="3200" dirty="0" err="1"/>
              <a:t>neatenție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corp. </a:t>
            </a:r>
            <a:r>
              <a:rPr lang="en-US" sz="3200" dirty="0" err="1"/>
              <a:t>Conduse</a:t>
            </a:r>
            <a:r>
              <a:rPr lang="en-US" sz="3200" dirty="0"/>
              <a:t> de </a:t>
            </a:r>
            <a:r>
              <a:rPr lang="en-US" sz="3200" dirty="0" err="1"/>
              <a:t>locația</a:t>
            </a:r>
            <a:r>
              <a:rPr lang="en-US" sz="3200" dirty="0"/>
              <a:t> </a:t>
            </a:r>
            <a:r>
              <a:rPr lang="en-US" sz="3200" dirty="0" err="1"/>
              <a:t>exactă</a:t>
            </a:r>
            <a:r>
              <a:rPr lang="en-US" sz="3200" dirty="0"/>
              <a:t> a </a:t>
            </a:r>
            <a:r>
              <a:rPr lang="en-US" sz="3200" dirty="0" err="1"/>
              <a:t>corpului</a:t>
            </a:r>
            <a:r>
              <a:rPr lang="en-US" sz="3200" dirty="0"/>
              <a:t> </a:t>
            </a:r>
            <a:r>
              <a:rPr lang="en-US" sz="3200" dirty="0" err="1"/>
              <a:t>străin</a:t>
            </a:r>
            <a:r>
              <a:rPr lang="en-US" sz="3200" dirty="0"/>
              <a:t> </a:t>
            </a:r>
            <a:r>
              <a:rPr lang="en-US" sz="3200" dirty="0" err="1"/>
              <a:t>furnizată</a:t>
            </a:r>
            <a:r>
              <a:rPr lang="en-US" sz="3200" dirty="0"/>
              <a:t> de </a:t>
            </a:r>
            <a:r>
              <a:rPr lang="en-US" sz="3200" dirty="0" err="1"/>
              <a:t>măsurătorile</a:t>
            </a:r>
            <a:r>
              <a:rPr lang="en-US" sz="3200" dirty="0"/>
              <a:t> de </a:t>
            </a:r>
            <a:r>
              <a:rPr lang="en-US" sz="3200" dirty="0" err="1"/>
              <a:t>cartografiere</a:t>
            </a:r>
            <a:r>
              <a:rPr lang="en-US" sz="3200" dirty="0"/>
              <a:t> </a:t>
            </a:r>
            <a:r>
              <a:rPr lang="en-US" sz="3200" dirty="0" err="1"/>
              <a:t>magnetică</a:t>
            </a:r>
            <a:r>
              <a:rPr lang="en-US" sz="3200" dirty="0"/>
              <a:t>, </a:t>
            </a:r>
            <a:r>
              <a:rPr lang="en-US" sz="3200" dirty="0" err="1"/>
              <a:t>toate</a:t>
            </a:r>
            <a:r>
              <a:rPr lang="en-US" sz="3200" dirty="0"/>
              <a:t> </a:t>
            </a:r>
            <a:r>
              <a:rPr lang="en-US" sz="3200" dirty="0" err="1"/>
              <a:t>intervențiile</a:t>
            </a:r>
            <a:r>
              <a:rPr lang="en-US" sz="3200" dirty="0"/>
              <a:t> au </a:t>
            </a:r>
            <a:r>
              <a:rPr lang="en-US" sz="3200" dirty="0" err="1"/>
              <a:t>avut</a:t>
            </a:r>
            <a:r>
              <a:rPr lang="en-US" sz="3200" dirty="0"/>
              <a:t> </a:t>
            </a:r>
            <a:r>
              <a:rPr lang="en-US" sz="3200" dirty="0" err="1"/>
              <a:t>succes</a:t>
            </a:r>
            <a:r>
              <a:rPr lang="en-US" sz="3200" dirty="0"/>
              <a:t>, </a:t>
            </a:r>
            <a:r>
              <a:rPr lang="en-US" sz="3200" dirty="0" err="1"/>
              <a:t>timpul</a:t>
            </a:r>
            <a:r>
              <a:rPr lang="en-US" sz="3200" dirty="0"/>
              <a:t> chirurgical total </a:t>
            </a:r>
            <a:r>
              <a:rPr lang="en-US" sz="3200" dirty="0" err="1"/>
              <a:t>redus</a:t>
            </a:r>
            <a:r>
              <a:rPr lang="en-US" sz="3200" dirty="0"/>
              <a:t> </a:t>
            </a:r>
            <a:r>
              <a:rPr lang="en-US" sz="3200" dirty="0" err="1"/>
              <a:t>semnificativ</a:t>
            </a:r>
            <a:r>
              <a:rPr lang="en-US" sz="3200" dirty="0"/>
              <a:t> la </a:t>
            </a:r>
            <a:r>
              <a:rPr lang="en-US" sz="3200" dirty="0" err="1"/>
              <a:t>doar</a:t>
            </a:r>
            <a:r>
              <a:rPr lang="en-US" sz="3200" dirty="0"/>
              <a:t> </a:t>
            </a:r>
            <a:r>
              <a:rPr lang="en-US" sz="3200" dirty="0" err="1"/>
              <a:t>aproximativ</a:t>
            </a:r>
            <a:r>
              <a:rPr lang="en-US" sz="3200" dirty="0"/>
              <a:t> 10 minute.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4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0A3CCFC-529B-0DE3-BA5D-0F7466EE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B07AFFB-DFB3-1B01-369D-B6204261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525962"/>
          </a:xfrm>
        </p:spPr>
        <p:txBody>
          <a:bodyPr/>
          <a:lstStyle/>
          <a:p>
            <a:r>
              <a:rPr lang="ro-RO" sz="2400" dirty="0"/>
              <a:t>C</a:t>
            </a:r>
            <a:r>
              <a:rPr lang="en-US" sz="2400" dirty="0"/>
              <a:t>a </a:t>
            </a:r>
            <a:r>
              <a:rPr lang="en-US" sz="2400" dirty="0" err="1"/>
              <a:t>răspuns</a:t>
            </a:r>
            <a:r>
              <a:rPr lang="en-US" sz="2400" dirty="0"/>
              <a:t> la pandemia </a:t>
            </a:r>
            <a:r>
              <a:rPr lang="en-US" sz="2400" dirty="0" err="1"/>
              <a:t>globală</a:t>
            </a:r>
            <a:r>
              <a:rPr lang="en-US" sz="2400" dirty="0"/>
              <a:t>, </a:t>
            </a: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Zilei</a:t>
            </a:r>
            <a:r>
              <a:rPr lang="en-US" sz="2400" dirty="0"/>
              <a:t> Mondiale a </a:t>
            </a:r>
            <a:r>
              <a:rPr lang="en-US" sz="2400" dirty="0" err="1"/>
              <a:t>Metrologiei</a:t>
            </a:r>
            <a:r>
              <a:rPr lang="en-US" sz="2400" dirty="0"/>
              <a:t> din 2021 a </a:t>
            </a:r>
            <a:r>
              <a:rPr lang="ro-RO" sz="2400" dirty="0"/>
              <a:t>fost</a:t>
            </a:r>
            <a:r>
              <a:rPr lang="en-US" sz="2400" dirty="0"/>
              <a:t> „</a:t>
            </a:r>
            <a:r>
              <a:rPr lang="en-US" sz="2400" dirty="0" err="1"/>
              <a:t>Măsurarea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sănătate</a:t>
            </a:r>
            <a:r>
              <a:rPr lang="en-US" sz="2400" dirty="0"/>
              <a:t>” </a:t>
            </a:r>
            <a:r>
              <a:rPr lang="ro-RO" sz="2400" dirty="0"/>
              <a:t>ce</a:t>
            </a:r>
            <a:r>
              <a:rPr lang="en-US" sz="2400" dirty="0"/>
              <a:t> a </a:t>
            </a:r>
            <a:r>
              <a:rPr lang="en-US" sz="2400" dirty="0" err="1"/>
              <a:t>demonstrat</a:t>
            </a:r>
            <a:r>
              <a:rPr lang="en-US" sz="2400" dirty="0"/>
              <a:t> </a:t>
            </a:r>
            <a:r>
              <a:rPr lang="en-US" sz="2400" dirty="0" err="1"/>
              <a:t>recunoașterea</a:t>
            </a:r>
            <a:r>
              <a:rPr lang="en-US" sz="2400" dirty="0"/>
              <a:t> </a:t>
            </a:r>
            <a:r>
              <a:rPr lang="en-US" sz="2400" dirty="0" err="1"/>
              <a:t>relevanței</a:t>
            </a:r>
            <a:r>
              <a:rPr lang="en-US" sz="2400" dirty="0"/>
              <a:t> </a:t>
            </a:r>
            <a:r>
              <a:rPr lang="en-US" sz="2400" dirty="0" err="1"/>
              <a:t>cerințelor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reglementări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echipamentele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en-US" sz="2400" dirty="0"/>
              <a:t> </a:t>
            </a:r>
            <a:r>
              <a:rPr lang="en-US" sz="2400" dirty="0" err="1"/>
              <a:t>mecanice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 err="1"/>
              <a:t>Angajamentul</a:t>
            </a:r>
            <a:r>
              <a:rPr lang="en-US" sz="2400" dirty="0"/>
              <a:t> de a </a:t>
            </a:r>
            <a:r>
              <a:rPr lang="en-US" sz="2400" dirty="0" err="1"/>
              <a:t>construi</a:t>
            </a:r>
            <a:r>
              <a:rPr lang="en-US" sz="2400" dirty="0"/>
              <a:t> un </a:t>
            </a:r>
            <a:r>
              <a:rPr lang="en-US" sz="2400" dirty="0" err="1"/>
              <a:t>cadru</a:t>
            </a:r>
            <a:r>
              <a:rPr lang="en-US" sz="2400" dirty="0"/>
              <a:t> de </a:t>
            </a:r>
            <a:r>
              <a:rPr lang="en-US" sz="2400" dirty="0" err="1"/>
              <a:t>metrologie</a:t>
            </a:r>
            <a:r>
              <a:rPr lang="en-US" sz="2400" dirty="0"/>
              <a:t> </a:t>
            </a:r>
            <a:r>
              <a:rPr lang="en-US" sz="2400" dirty="0" err="1"/>
              <a:t>internațional</a:t>
            </a:r>
            <a:r>
              <a:rPr lang="en-US" sz="2400" dirty="0"/>
              <a:t> </a:t>
            </a:r>
            <a:r>
              <a:rPr lang="en-US" sz="2400" dirty="0" err="1"/>
              <a:t>organizat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abordarea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depășirea</a:t>
            </a:r>
            <a:r>
              <a:rPr lang="en-US" sz="2400" dirty="0"/>
              <a:t> </a:t>
            </a:r>
            <a:r>
              <a:rPr lang="en-US" sz="2400" dirty="0" err="1"/>
              <a:t>provocărilor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</a:t>
            </a:r>
            <a:r>
              <a:rPr lang="en-US" sz="2400" dirty="0" err="1"/>
              <a:t>asociate</a:t>
            </a:r>
            <a:r>
              <a:rPr lang="en-US" sz="2400" dirty="0"/>
              <a:t> cu </a:t>
            </a:r>
            <a:r>
              <a:rPr lang="en-US" sz="2400" dirty="0" err="1"/>
              <a:t>ciclul</a:t>
            </a:r>
            <a:r>
              <a:rPr lang="en-US" sz="2400" dirty="0"/>
              <a:t> de </a:t>
            </a:r>
            <a:r>
              <a:rPr lang="en-US" sz="2400" dirty="0" err="1"/>
              <a:t>viață</a:t>
            </a:r>
            <a:r>
              <a:rPr lang="en-US" sz="2400" dirty="0"/>
              <a:t> al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pandemii</a:t>
            </a:r>
            <a:r>
              <a:rPr lang="en-US" sz="2400" dirty="0"/>
              <a:t> a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asumat</a:t>
            </a:r>
            <a:r>
              <a:rPr lang="en-US" sz="2400" dirty="0"/>
              <a:t> de CCQM </a:t>
            </a:r>
            <a:r>
              <a:rPr lang="en-US" sz="2400" dirty="0" err="1"/>
              <a:t>așa</a:t>
            </a:r>
            <a:r>
              <a:rPr lang="en-US" sz="2400" dirty="0"/>
              <a:t> cum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descris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foaia</a:t>
            </a:r>
            <a:r>
              <a:rPr lang="en-US" sz="2400" dirty="0"/>
              <a:t> de </a:t>
            </a:r>
            <a:r>
              <a:rPr lang="en-US" sz="2400" dirty="0" err="1"/>
              <a:t>parcurs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pregătirea</a:t>
            </a:r>
            <a:r>
              <a:rPr lang="en-US" sz="2400" dirty="0"/>
              <a:t> </a:t>
            </a:r>
            <a:r>
              <a:rPr lang="en-US" sz="2400" dirty="0" err="1"/>
              <a:t>metrologiei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răspunsul</a:t>
            </a:r>
            <a:r>
              <a:rPr lang="en-US" sz="2400" dirty="0"/>
              <a:t> la </a:t>
            </a:r>
            <a:r>
              <a:rPr lang="en-US" sz="2400" dirty="0" err="1"/>
              <a:t>pandemie</a:t>
            </a:r>
            <a:r>
              <a:rPr lang="en-US" sz="2400" dirty="0"/>
              <a:t> de </a:t>
            </a:r>
            <a:r>
              <a:rPr lang="en-US" sz="2400" dirty="0" err="1"/>
              <a:t>boli</a:t>
            </a:r>
            <a:r>
              <a:rPr lang="en-US" sz="2400" dirty="0"/>
              <a:t> </a:t>
            </a:r>
            <a:r>
              <a:rPr lang="en-US" sz="2400" dirty="0" err="1"/>
              <a:t>infecțioase</a:t>
            </a:r>
            <a:r>
              <a:rPr lang="en-US" sz="2400" dirty="0"/>
              <a:t>, </a:t>
            </a:r>
            <a:r>
              <a:rPr lang="en-US" sz="2400" dirty="0" err="1"/>
              <a:t>publicată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august 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4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95DC8F-86C2-3515-5E2D-F1F2428E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4FFCED-2456-F901-ECA5-B239C997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2"/>
          </a:xfrm>
        </p:spPr>
        <p:txBody>
          <a:bodyPr/>
          <a:lstStyle/>
          <a:p>
            <a:r>
              <a:rPr lang="en-US" sz="2400" dirty="0"/>
              <a:t>Agenda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Dezvoltare</a:t>
            </a:r>
            <a:r>
              <a:rPr lang="en-US" sz="2400" dirty="0"/>
              <a:t> </a:t>
            </a:r>
            <a:r>
              <a:rPr lang="en-US" sz="2400" dirty="0" err="1"/>
              <a:t>Durabilă</a:t>
            </a:r>
            <a:r>
              <a:rPr lang="en-US" sz="2400" dirty="0"/>
              <a:t> </a:t>
            </a:r>
            <a:r>
              <a:rPr lang="ro-RO" sz="2400" dirty="0"/>
              <a:t>p</a:t>
            </a:r>
            <a:r>
              <a:rPr lang="en-US" sz="2400" dirty="0" err="1"/>
              <a:t>ublicat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septembrie</a:t>
            </a:r>
            <a:r>
              <a:rPr lang="en-US" sz="2400" dirty="0"/>
              <a:t> 2022 </a:t>
            </a:r>
            <a:r>
              <a:rPr lang="en-US" sz="2400" dirty="0" err="1"/>
              <a:t>poziționează</a:t>
            </a:r>
            <a:r>
              <a:rPr lang="en-US" sz="2400" dirty="0"/>
              <a:t> </a:t>
            </a: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sănătății</a:t>
            </a:r>
            <a:r>
              <a:rPr lang="en-US" sz="2400" dirty="0"/>
              <a:t> </a:t>
            </a:r>
            <a:r>
              <a:rPr lang="en-US" sz="2400" dirty="0" err="1"/>
              <a:t>printre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ro-RO" sz="24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priorități</a:t>
            </a:r>
            <a:r>
              <a:rPr lang="en-US" sz="2400" dirty="0"/>
              <a:t> </a:t>
            </a:r>
            <a:r>
              <a:rPr lang="en-US" sz="2400" dirty="0" err="1"/>
              <a:t>majore</a:t>
            </a:r>
            <a:r>
              <a:rPr lang="ro-RO" sz="2400" dirty="0"/>
              <a:t> ale </a:t>
            </a:r>
            <a:r>
              <a:rPr lang="en-US" sz="2400" dirty="0" err="1"/>
              <a:t>evoluție</a:t>
            </a:r>
            <a:r>
              <a:rPr lang="ro-RO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metrologie</a:t>
            </a:r>
            <a:r>
              <a:rPr lang="en-US" sz="2400" dirty="0"/>
              <a:t>. </a:t>
            </a:r>
            <a:r>
              <a:rPr lang="en-US" sz="2400" dirty="0" err="1"/>
              <a:t>Raportul</a:t>
            </a:r>
            <a:r>
              <a:rPr lang="en-US" sz="2400" dirty="0"/>
              <a:t> a </a:t>
            </a:r>
            <a:r>
              <a:rPr lang="en-US" sz="2400" dirty="0" err="1"/>
              <a:t>luat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considerare</a:t>
            </a:r>
            <a:r>
              <a:rPr lang="en-US" sz="2400" dirty="0"/>
              <a:t> natura </a:t>
            </a:r>
            <a:r>
              <a:rPr lang="en-US" sz="2400" dirty="0" err="1"/>
              <a:t>orizontală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multidisciplinară</a:t>
            </a:r>
            <a:r>
              <a:rPr lang="en-US" sz="2400" dirty="0"/>
              <a:t> a </a:t>
            </a:r>
            <a:r>
              <a:rPr lang="en-US" sz="2400" dirty="0" err="1"/>
              <a:t>noilor</a:t>
            </a:r>
            <a:r>
              <a:rPr lang="en-US" sz="2400" dirty="0"/>
              <a:t> </a:t>
            </a:r>
            <a:r>
              <a:rPr lang="en-US" sz="2400" dirty="0" err="1"/>
              <a:t>provocări</a:t>
            </a:r>
            <a:r>
              <a:rPr lang="en-US" sz="2400" dirty="0"/>
              <a:t>, </a:t>
            </a:r>
            <a:r>
              <a:rPr lang="en-US" sz="2400" dirty="0" err="1"/>
              <a:t>evidențiind</a:t>
            </a:r>
            <a:r>
              <a:rPr lang="en-US" sz="2400" dirty="0"/>
              <a:t> </a:t>
            </a:r>
            <a:r>
              <a:rPr lang="en-US" sz="2400" dirty="0" err="1"/>
              <a:t>cerința</a:t>
            </a:r>
            <a:r>
              <a:rPr lang="en-US" sz="2400" dirty="0"/>
              <a:t> </a:t>
            </a:r>
            <a:r>
              <a:rPr lang="en-US" sz="2400" dirty="0" err="1"/>
              <a:t>integrării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discipline, cu o </a:t>
            </a:r>
            <a:r>
              <a:rPr lang="en-US" sz="2400" dirty="0" err="1"/>
              <a:t>cooperare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/>
              <a:t>diferitele</a:t>
            </a:r>
            <a:r>
              <a:rPr lang="en-US" sz="2400" dirty="0"/>
              <a:t> </a:t>
            </a:r>
            <a:r>
              <a:rPr lang="en-US" sz="2400" dirty="0" err="1"/>
              <a:t>domenii</a:t>
            </a:r>
            <a:r>
              <a:rPr lang="en-US" sz="2400" dirty="0"/>
              <a:t> ale </a:t>
            </a:r>
            <a:r>
              <a:rPr lang="en-US" sz="2400" dirty="0" err="1"/>
              <a:t>metrologiei</a:t>
            </a:r>
            <a:r>
              <a:rPr lang="en-US" sz="2400" dirty="0"/>
              <a:t>.</a:t>
            </a:r>
          </a:p>
          <a:p>
            <a:r>
              <a:rPr lang="ro-RO" sz="2400" dirty="0"/>
              <a:t>C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ro-RO" sz="2400" dirty="0"/>
              <a:t>relevant este</a:t>
            </a:r>
            <a:r>
              <a:rPr lang="en-US" sz="2400" dirty="0"/>
              <a:t> </a:t>
            </a:r>
            <a:r>
              <a:rPr lang="en-US" sz="2400" dirty="0" err="1"/>
              <a:t>conștientizarea</a:t>
            </a:r>
            <a:r>
              <a:rPr lang="en-US" sz="2400" dirty="0"/>
              <a:t> </a:t>
            </a:r>
            <a:r>
              <a:rPr lang="en-US" sz="2400" dirty="0" err="1"/>
              <a:t>importanței</a:t>
            </a:r>
            <a:r>
              <a:rPr lang="en-US" sz="2400" dirty="0"/>
              <a:t> </a:t>
            </a:r>
            <a:r>
              <a:rPr lang="en-US" sz="2400" dirty="0" err="1"/>
              <a:t>trasabilității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a </a:t>
            </a:r>
            <a:r>
              <a:rPr lang="en-US" sz="2400" dirty="0" err="1"/>
              <a:t>măsurătorilor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bioștiințe</a:t>
            </a:r>
            <a:r>
              <a:rPr lang="en-US" sz="2400" dirty="0"/>
              <a:t>, </a:t>
            </a:r>
            <a:r>
              <a:rPr lang="en-US" sz="2400" dirty="0" err="1"/>
              <a:t>generând</a:t>
            </a:r>
            <a:r>
              <a:rPr lang="en-US" sz="2400" dirty="0"/>
              <a:t> o </a:t>
            </a:r>
            <a:r>
              <a:rPr lang="en-US" sz="2400" dirty="0" err="1"/>
              <a:t>agendă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creștere</a:t>
            </a:r>
            <a:r>
              <a:rPr lang="en-US" sz="2400" dirty="0"/>
              <a:t> a BIPM cu </a:t>
            </a:r>
            <a:r>
              <a:rPr lang="en-US" sz="2400" dirty="0" err="1"/>
              <a:t>privire</a:t>
            </a:r>
            <a:r>
              <a:rPr lang="en-US" sz="2400" dirty="0"/>
              <a:t> la o </a:t>
            </a:r>
            <a:r>
              <a:rPr lang="en-US" sz="2400" dirty="0" err="1"/>
              <a:t>infrastructură</a:t>
            </a:r>
            <a:r>
              <a:rPr lang="en-US" sz="2400" dirty="0"/>
              <a:t> </a:t>
            </a:r>
            <a:r>
              <a:rPr lang="en-US" sz="2400" dirty="0" err="1"/>
              <a:t>internațională</a:t>
            </a:r>
            <a:r>
              <a:rPr lang="en-US" sz="2400" dirty="0"/>
              <a:t> de </a:t>
            </a:r>
            <a:r>
              <a:rPr lang="en-US" sz="2400" dirty="0" err="1"/>
              <a:t>standarde</a:t>
            </a:r>
            <a:r>
              <a:rPr lang="en-US" sz="2400" dirty="0"/>
              <a:t> de </a:t>
            </a:r>
            <a:r>
              <a:rPr lang="en-US" sz="2400" dirty="0" err="1"/>
              <a:t>măsurare</a:t>
            </a:r>
            <a:r>
              <a:rPr lang="en-US" sz="2400" dirty="0"/>
              <a:t> legate de </a:t>
            </a:r>
            <a:r>
              <a:rPr lang="en-US" sz="2400" dirty="0" err="1"/>
              <a:t>biometrologie</a:t>
            </a:r>
            <a:r>
              <a:rPr lang="en-US" sz="24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1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A866F9-6B77-BDE4-47F1-78FF35EC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Metrologia în evaluarea conformității tehnologiei sănătății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8D996E6-6A15-5065-8770-F3D98CD1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951038"/>
            <a:ext cx="8991600" cy="4525962"/>
          </a:xfrm>
        </p:spPr>
        <p:txBody>
          <a:bodyPr/>
          <a:lstStyle/>
          <a:p>
            <a:r>
              <a:rPr lang="en-US" sz="2400" dirty="0" err="1"/>
              <a:t>Încrederea</a:t>
            </a:r>
            <a:r>
              <a:rPr lang="en-US" sz="2400" dirty="0"/>
              <a:t> </a:t>
            </a:r>
            <a:r>
              <a:rPr lang="en-US" sz="2400" dirty="0" err="1"/>
              <a:t>măsurătorilor</a:t>
            </a:r>
            <a:r>
              <a:rPr lang="en-US" sz="2400" dirty="0"/>
              <a:t> </a:t>
            </a:r>
            <a:r>
              <a:rPr lang="en-US" sz="2400" dirty="0" err="1"/>
              <a:t>efectuate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biomedicină</a:t>
            </a:r>
            <a:r>
              <a:rPr lang="en-US" sz="2400" dirty="0"/>
              <a:t> care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comparabilitatea</a:t>
            </a:r>
            <a:r>
              <a:rPr lang="en-US" sz="2400" dirty="0"/>
              <a:t> lor </a:t>
            </a:r>
            <a:r>
              <a:rPr lang="en-US" sz="2400" dirty="0" err="1"/>
              <a:t>internațională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acceptarea</a:t>
            </a:r>
            <a:r>
              <a:rPr lang="en-US" sz="2400" dirty="0"/>
              <a:t> </a:t>
            </a:r>
            <a:r>
              <a:rPr lang="en-US" sz="2400" dirty="0" err="1"/>
              <a:t>globală</a:t>
            </a:r>
            <a:r>
              <a:rPr lang="en-US" sz="2400" dirty="0"/>
              <a:t> </a:t>
            </a:r>
            <a:r>
              <a:rPr lang="en-US" sz="2400" i="1" dirty="0" err="1"/>
              <a:t>este</a:t>
            </a:r>
            <a:r>
              <a:rPr lang="en-US" sz="2400" i="1" dirty="0"/>
              <a:t> </a:t>
            </a:r>
            <a:r>
              <a:rPr lang="en-US" sz="2400" i="1" dirty="0" err="1"/>
              <a:t>asigurată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primul</a:t>
            </a:r>
            <a:r>
              <a:rPr lang="en-US" sz="2400" i="1" dirty="0"/>
              <a:t> </a:t>
            </a:r>
            <a:r>
              <a:rPr lang="en-US" sz="2400" i="1" dirty="0" err="1"/>
              <a:t>rând</a:t>
            </a:r>
            <a:r>
              <a:rPr lang="en-US" sz="2400" i="1" dirty="0"/>
              <a:t> </a:t>
            </a:r>
            <a:r>
              <a:rPr lang="en-US" sz="2400" i="1" dirty="0" err="1"/>
              <a:t>prin</a:t>
            </a:r>
            <a:r>
              <a:rPr lang="en-US" sz="2400" i="1" dirty="0"/>
              <a:t> </a:t>
            </a:r>
            <a:r>
              <a:rPr lang="en-US" sz="2400" i="1" dirty="0" err="1"/>
              <a:t>asigurarea</a:t>
            </a:r>
            <a:r>
              <a:rPr lang="en-US" sz="2400" i="1" dirty="0"/>
              <a:t> </a:t>
            </a:r>
            <a:r>
              <a:rPr lang="en-US" sz="2400" i="1" dirty="0" err="1"/>
              <a:t>trasabilității</a:t>
            </a:r>
            <a:r>
              <a:rPr lang="en-US" sz="2400" i="1" dirty="0"/>
              <a:t> </a:t>
            </a:r>
            <a:r>
              <a:rPr lang="en-US" sz="2400" i="1" dirty="0" err="1"/>
              <a:t>metrologice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a </a:t>
            </a:r>
            <a:r>
              <a:rPr lang="en-US" sz="2400" i="1" dirty="0" err="1"/>
              <a:t>incertitudinilor</a:t>
            </a:r>
            <a:r>
              <a:rPr lang="en-US" sz="2400" i="1" dirty="0"/>
              <a:t> estimate </a:t>
            </a:r>
            <a:r>
              <a:rPr lang="en-US" sz="2400" i="1" dirty="0" err="1"/>
              <a:t>asociate</a:t>
            </a:r>
            <a:r>
              <a:rPr lang="en-US" sz="2400" i="1" dirty="0"/>
              <a:t> </a:t>
            </a:r>
            <a:r>
              <a:rPr lang="en-US" sz="2400" i="1" dirty="0" err="1"/>
              <a:t>acestora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en-US" sz="2400" dirty="0"/>
              <a:t>Includerea </a:t>
            </a:r>
            <a:r>
              <a:rPr lang="en-US" sz="2400" dirty="0" err="1"/>
              <a:t>acestor</a:t>
            </a:r>
            <a:r>
              <a:rPr lang="en-US" sz="2400" dirty="0"/>
              <a:t> </a:t>
            </a:r>
            <a:r>
              <a:rPr lang="en-US" sz="2400" dirty="0" err="1"/>
              <a:t>elemente</a:t>
            </a:r>
            <a:r>
              <a:rPr lang="en-US" sz="2400" dirty="0"/>
              <a:t> </a:t>
            </a:r>
            <a:r>
              <a:rPr lang="en-US" sz="2400" dirty="0" err="1"/>
              <a:t>metrologice</a:t>
            </a:r>
            <a:r>
              <a:rPr lang="en-US" sz="2400" dirty="0"/>
              <a:t> </a:t>
            </a:r>
            <a:r>
              <a:rPr lang="en-US" sz="2400" dirty="0" err="1"/>
              <a:t>printre</a:t>
            </a:r>
            <a:r>
              <a:rPr lang="en-US" sz="2400" dirty="0"/>
              <a:t> </a:t>
            </a:r>
            <a:r>
              <a:rPr lang="en-US" sz="2400" dirty="0" err="1"/>
              <a:t>standardele</a:t>
            </a:r>
            <a:r>
              <a:rPr lang="en-US" sz="2400" dirty="0"/>
              <a:t> </a:t>
            </a:r>
            <a:r>
              <a:rPr lang="en-US" sz="2400" dirty="0" err="1"/>
              <a:t>tehnice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cerințele</a:t>
            </a:r>
            <a:r>
              <a:rPr lang="en-US" sz="2400" dirty="0"/>
              <a:t> </a:t>
            </a:r>
            <a:r>
              <a:rPr lang="en-US" sz="2400" dirty="0" err="1"/>
              <a:t>directivelor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esențială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deveni</a:t>
            </a:r>
            <a:r>
              <a:rPr lang="en-US" sz="2400" dirty="0"/>
              <a:t> o </a:t>
            </a:r>
            <a:r>
              <a:rPr lang="en-US" sz="2400" dirty="0" err="1"/>
              <a:t>cerere</a:t>
            </a:r>
            <a:r>
              <a:rPr lang="en-US" sz="2400" dirty="0"/>
              <a:t> </a:t>
            </a:r>
            <a:r>
              <a:rPr lang="en-US" sz="2400" dirty="0" err="1"/>
              <a:t>obligatorie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abordările</a:t>
            </a:r>
            <a:r>
              <a:rPr lang="en-US" sz="2400" dirty="0"/>
              <a:t> de </a:t>
            </a:r>
            <a:r>
              <a:rPr lang="en-US" sz="2400" dirty="0" err="1"/>
              <a:t>evaluare</a:t>
            </a:r>
            <a:r>
              <a:rPr lang="en-US" sz="2400" dirty="0"/>
              <a:t> a </a:t>
            </a:r>
            <a:r>
              <a:rPr lang="en-US" sz="2400" dirty="0" err="1"/>
              <a:t>conformității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899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95782E-CD20-6A1B-C104-ADC35006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conformității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introducere</a:t>
            </a:r>
            <a:r>
              <a:rPr lang="en-US" dirty="0"/>
              <a:t> pe </a:t>
            </a:r>
            <a:r>
              <a:rPr lang="en-US" dirty="0" err="1"/>
              <a:t>piață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D2E9B36-4438-E35F-73B9-8ADE94EA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76400"/>
            <a:ext cx="8763000" cy="4525962"/>
          </a:xfrm>
        </p:spPr>
        <p:txBody>
          <a:bodyPr/>
          <a:lstStyle/>
          <a:p>
            <a:r>
              <a:rPr lang="ro-RO" sz="2400" dirty="0"/>
              <a:t>M</a:t>
            </a:r>
            <a:r>
              <a:rPr lang="en-US" sz="2400" dirty="0" err="1"/>
              <a:t>ajoritatea</a:t>
            </a:r>
            <a:r>
              <a:rPr lang="en-US" sz="2400" dirty="0"/>
              <a:t> </a:t>
            </a:r>
            <a:r>
              <a:rPr lang="ro-RO" sz="2400" dirty="0"/>
              <a:t>țărilor au</a:t>
            </a:r>
            <a:r>
              <a:rPr lang="en-US" sz="2400" dirty="0"/>
              <a:t> </a:t>
            </a:r>
            <a:r>
              <a:rPr lang="en-US" sz="2400" dirty="0" err="1"/>
              <a:t>autoritate</a:t>
            </a:r>
            <a:r>
              <a:rPr lang="en-US" sz="2400" dirty="0"/>
              <a:t> </a:t>
            </a:r>
            <a:r>
              <a:rPr lang="en-US" sz="2400" dirty="0" err="1"/>
              <a:t>responsabilă</a:t>
            </a:r>
            <a:r>
              <a:rPr lang="en-US" sz="2400" dirty="0"/>
              <a:t> de </a:t>
            </a:r>
            <a:r>
              <a:rPr lang="en-US" sz="2400" dirty="0" err="1"/>
              <a:t>implementarea</a:t>
            </a:r>
            <a:r>
              <a:rPr lang="en-US" sz="2400" dirty="0"/>
              <a:t> </a:t>
            </a:r>
            <a:r>
              <a:rPr lang="en-US" sz="2400" dirty="0" err="1"/>
              <a:t>reglementărilor</a:t>
            </a:r>
            <a:r>
              <a:rPr lang="en-US" sz="2400" dirty="0"/>
              <a:t> </a:t>
            </a:r>
            <a:r>
              <a:rPr lang="en-US" sz="2400" dirty="0" err="1"/>
              <a:t>privind</a:t>
            </a:r>
            <a:r>
              <a:rPr lang="en-US" sz="2400" dirty="0"/>
              <a:t> </a:t>
            </a:r>
            <a:r>
              <a:rPr lang="en-US" sz="2400" dirty="0" err="1"/>
              <a:t>dispozitivele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ro-RO" sz="2400" dirty="0"/>
              <a:t> (DM)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Conform </a:t>
            </a:r>
            <a:r>
              <a:rPr lang="en-US" sz="2400" dirty="0" err="1"/>
              <a:t>clasificări</a:t>
            </a:r>
            <a:r>
              <a:rPr lang="ro-RO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pe </a:t>
            </a:r>
            <a:r>
              <a:rPr lang="en-US" sz="2400" dirty="0" err="1"/>
              <a:t>risc</a:t>
            </a:r>
            <a:r>
              <a:rPr lang="en-US" sz="2400" dirty="0"/>
              <a:t>, </a:t>
            </a:r>
            <a:r>
              <a:rPr lang="en-US" sz="2400" dirty="0" err="1"/>
              <a:t>aprobarea</a:t>
            </a:r>
            <a:r>
              <a:rPr lang="en-US" sz="2400" dirty="0"/>
              <a:t> </a:t>
            </a:r>
            <a:r>
              <a:rPr lang="en-US" sz="2400" dirty="0" err="1"/>
              <a:t>înainte</a:t>
            </a:r>
            <a:r>
              <a:rPr lang="en-US" sz="2400" dirty="0"/>
              <a:t> de </a:t>
            </a:r>
            <a:r>
              <a:rPr lang="en-US" sz="2400" dirty="0" err="1"/>
              <a:t>introducere</a:t>
            </a:r>
            <a:r>
              <a:rPr lang="en-US" sz="2400" dirty="0"/>
              <a:t> pe </a:t>
            </a:r>
            <a:r>
              <a:rPr lang="en-US" sz="2400" dirty="0" err="1"/>
              <a:t>piață</a:t>
            </a:r>
            <a:r>
              <a:rPr lang="en-US" sz="2400" dirty="0"/>
              <a:t> </a:t>
            </a:r>
            <a:r>
              <a:rPr lang="en-US" sz="2400" dirty="0" err="1"/>
              <a:t>impune</a:t>
            </a:r>
            <a:r>
              <a:rPr lang="en-US" sz="2400" dirty="0"/>
              <a:t> ca </a:t>
            </a:r>
            <a:r>
              <a:rPr lang="ro-RO" sz="2400" dirty="0"/>
              <a:t>DM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îndeplinească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cerințe</a:t>
            </a:r>
            <a:r>
              <a:rPr lang="en-US" sz="2400" dirty="0"/>
              <a:t> de </a:t>
            </a:r>
            <a:r>
              <a:rPr lang="en-US" sz="2400" dirty="0" err="1"/>
              <a:t>siguranță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performanță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de </a:t>
            </a:r>
            <a:r>
              <a:rPr lang="en-US" sz="2400" dirty="0" err="1"/>
              <a:t>calitate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etichetare</a:t>
            </a:r>
            <a:r>
              <a:rPr lang="en-US" sz="2400" dirty="0"/>
              <a:t> </a:t>
            </a:r>
            <a:r>
              <a:rPr lang="en-US" sz="2400" dirty="0" err="1"/>
              <a:t>înainte</a:t>
            </a:r>
            <a:r>
              <a:rPr lang="en-US" sz="2400" dirty="0"/>
              <a:t> </a:t>
            </a:r>
            <a:r>
              <a:rPr lang="ro-RO" sz="2400" dirty="0"/>
              <a:t>de </a:t>
            </a:r>
            <a:r>
              <a:rPr lang="en-US" sz="2400" dirty="0" err="1"/>
              <a:t>lansa</a:t>
            </a:r>
            <a:r>
              <a:rPr lang="ro-RO" sz="2400" dirty="0"/>
              <a:t>rea</a:t>
            </a:r>
            <a:r>
              <a:rPr lang="en-US" sz="2400" dirty="0"/>
              <a:t> </a:t>
            </a:r>
            <a:r>
              <a:rPr lang="en-US" sz="2400" dirty="0" err="1"/>
              <a:t>produsel</a:t>
            </a:r>
            <a:r>
              <a:rPr lang="ro-RO" sz="2400" dirty="0"/>
              <a:t>or</a:t>
            </a:r>
            <a:r>
              <a:rPr lang="en-US" sz="2400" dirty="0"/>
              <a:t> pe </a:t>
            </a:r>
            <a:r>
              <a:rPr lang="en-US" sz="2400" dirty="0" err="1"/>
              <a:t>piață</a:t>
            </a:r>
            <a:r>
              <a:rPr lang="en-US" sz="2400" dirty="0"/>
              <a:t>. Standardele </a:t>
            </a:r>
            <a:r>
              <a:rPr lang="en-US" sz="2400" dirty="0" err="1"/>
              <a:t>tehnice</a:t>
            </a:r>
            <a:r>
              <a:rPr lang="en-US" sz="2400" dirty="0"/>
              <a:t> </a:t>
            </a:r>
            <a:r>
              <a:rPr lang="en-US" sz="2400" dirty="0" err="1"/>
              <a:t>emise</a:t>
            </a:r>
            <a:r>
              <a:rPr lang="en-US" sz="2400" dirty="0"/>
              <a:t> de </a:t>
            </a:r>
            <a:r>
              <a:rPr lang="en-US" sz="2400" dirty="0" err="1"/>
              <a:t>Comisia</a:t>
            </a:r>
            <a:r>
              <a:rPr lang="en-US" sz="2400" dirty="0"/>
              <a:t> </a:t>
            </a:r>
            <a:r>
              <a:rPr lang="en-US" sz="2400" dirty="0" err="1"/>
              <a:t>Electrotehnică</a:t>
            </a:r>
            <a:r>
              <a:rPr lang="en-US" sz="2400" dirty="0"/>
              <a:t> </a:t>
            </a:r>
            <a:r>
              <a:rPr lang="en-US" sz="2400" dirty="0" err="1"/>
              <a:t>Internațională</a:t>
            </a:r>
            <a:r>
              <a:rPr lang="en-US" sz="2400" dirty="0"/>
              <a:t> (IEC)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Organizația</a:t>
            </a:r>
            <a:r>
              <a:rPr lang="en-US" sz="2400" dirty="0"/>
              <a:t> </a:t>
            </a:r>
            <a:r>
              <a:rPr lang="en-US" sz="2400" dirty="0" err="1"/>
              <a:t>Internațională</a:t>
            </a:r>
            <a:r>
              <a:rPr lang="en-US" sz="2400" dirty="0"/>
              <a:t> de </a:t>
            </a:r>
            <a:r>
              <a:rPr lang="en-US" sz="2400" dirty="0" err="1"/>
              <a:t>Standardizare</a:t>
            </a:r>
            <a:r>
              <a:rPr lang="en-US" sz="2400" dirty="0"/>
              <a:t> (ISO) </a:t>
            </a:r>
            <a:r>
              <a:rPr lang="en-US" sz="2400" dirty="0" err="1"/>
              <a:t>oferă</a:t>
            </a:r>
            <a:r>
              <a:rPr lang="en-US" sz="2400" dirty="0"/>
              <a:t> </a:t>
            </a:r>
            <a:r>
              <a:rPr lang="en-US" sz="2400" dirty="0" err="1"/>
              <a:t>cerințe</a:t>
            </a:r>
            <a:r>
              <a:rPr lang="en-US" sz="2400" dirty="0"/>
              <a:t> ample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ro-RO" sz="2400" dirty="0"/>
              <a:t>DM</a:t>
            </a:r>
            <a:r>
              <a:rPr lang="en-US" sz="2400" dirty="0"/>
              <a:t> </a:t>
            </a:r>
            <a:r>
              <a:rPr lang="en-US" sz="2400" dirty="0" err="1"/>
              <a:t>biomedicale</a:t>
            </a:r>
            <a:r>
              <a:rPr lang="en-US" sz="2400" dirty="0"/>
              <a:t>. Aceste </a:t>
            </a:r>
            <a:r>
              <a:rPr lang="en-US" sz="2400" dirty="0" err="1"/>
              <a:t>standarde</a:t>
            </a:r>
            <a:r>
              <a:rPr lang="en-US" sz="2400" dirty="0"/>
              <a:t> sunt </a:t>
            </a:r>
            <a:r>
              <a:rPr lang="en-US" sz="2400" dirty="0" err="1"/>
              <a:t>utilizate</a:t>
            </a:r>
            <a:r>
              <a:rPr lang="en-US" sz="2400" dirty="0"/>
              <a:t> de </a:t>
            </a:r>
            <a:r>
              <a:rPr lang="en-US" sz="2400" dirty="0" err="1"/>
              <a:t>autoritățile</a:t>
            </a:r>
            <a:r>
              <a:rPr lang="en-US" sz="2400" dirty="0"/>
              <a:t> de </a:t>
            </a:r>
            <a:r>
              <a:rPr lang="en-US" sz="2400" dirty="0" err="1"/>
              <a:t>reglementare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evaluarea</a:t>
            </a:r>
            <a:r>
              <a:rPr lang="en-US" sz="2400" dirty="0"/>
              <a:t> </a:t>
            </a:r>
            <a:r>
              <a:rPr lang="en-US" sz="2400" dirty="0" err="1"/>
              <a:t>conformității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contribuie</a:t>
            </a:r>
            <a:r>
              <a:rPr lang="en-US" sz="2400" dirty="0"/>
              <a:t> la </a:t>
            </a:r>
            <a:r>
              <a:rPr lang="en-US" sz="2400" dirty="0" err="1"/>
              <a:t>armonizarea</a:t>
            </a:r>
            <a:r>
              <a:rPr lang="en-US" sz="2400" dirty="0"/>
              <a:t> </a:t>
            </a:r>
            <a:r>
              <a:rPr lang="en-US" sz="2400" dirty="0" err="1"/>
              <a:t>globală</a:t>
            </a:r>
            <a:r>
              <a:rPr lang="en-US" sz="2400" dirty="0"/>
              <a:t> a </a:t>
            </a:r>
            <a:r>
              <a:rPr lang="en-US" sz="2400" dirty="0" err="1"/>
              <a:t>legislației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reglementărilor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404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BD148A2-D9EE-9896-FBCC-63EAA6DB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BBE391-225B-1945-5777-42921B4C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r>
              <a:rPr lang="en-US" sz="2400" dirty="0"/>
              <a:t>Seria 60601 de </a:t>
            </a:r>
            <a:r>
              <a:rPr lang="en-US" sz="2400" dirty="0" err="1"/>
              <a:t>standarde</a:t>
            </a:r>
            <a:r>
              <a:rPr lang="en-US" sz="2400" dirty="0"/>
              <a:t> </a:t>
            </a:r>
            <a:r>
              <a:rPr lang="en-US" sz="2400" dirty="0" err="1"/>
              <a:t>emise</a:t>
            </a:r>
            <a:r>
              <a:rPr lang="en-US" sz="2400" dirty="0"/>
              <a:t> de IEC TC62 din 1977 </a:t>
            </a:r>
            <a:r>
              <a:rPr lang="en-US" sz="2400" dirty="0" err="1"/>
              <a:t>conține</a:t>
            </a:r>
            <a:r>
              <a:rPr lang="en-US" sz="2400" dirty="0"/>
              <a:t> </a:t>
            </a:r>
            <a:r>
              <a:rPr lang="en-US" sz="2400" dirty="0" err="1"/>
              <a:t>cerințe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evaluarea</a:t>
            </a:r>
            <a:r>
              <a:rPr lang="en-US" sz="2400" dirty="0"/>
              <a:t> </a:t>
            </a:r>
            <a:r>
              <a:rPr lang="en-US" sz="2400" dirty="0" err="1"/>
              <a:t>conformității</a:t>
            </a:r>
            <a:r>
              <a:rPr lang="en-US" sz="2400" dirty="0"/>
              <a:t> </a:t>
            </a:r>
            <a:r>
              <a:rPr lang="en-US" sz="2400" dirty="0" err="1"/>
              <a:t>echipamentelor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</a:t>
            </a:r>
            <a:r>
              <a:rPr lang="en-US" sz="2400" dirty="0" err="1"/>
              <a:t>medicale</a:t>
            </a:r>
            <a:r>
              <a:rPr lang="en-US" sz="2400" dirty="0"/>
              <a:t> care </a:t>
            </a:r>
            <a:r>
              <a:rPr lang="en-US" sz="2400" dirty="0" err="1"/>
              <a:t>acoperă</a:t>
            </a:r>
            <a:r>
              <a:rPr lang="en-US" sz="2400" dirty="0"/>
              <a:t> </a:t>
            </a:r>
            <a:r>
              <a:rPr lang="en-US" sz="2400" dirty="0" err="1"/>
              <a:t>siguranță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performanță</a:t>
            </a:r>
            <a:r>
              <a:rPr lang="en-US" sz="2400" dirty="0"/>
              <a:t>, </a:t>
            </a:r>
            <a:r>
              <a:rPr lang="en-US" sz="2400" dirty="0" err="1"/>
              <a:t>inclusiv</a:t>
            </a:r>
            <a:r>
              <a:rPr lang="en-US" sz="2400" dirty="0"/>
              <a:t> din 2007 </a:t>
            </a:r>
            <a:r>
              <a:rPr lang="en-US" sz="2400" dirty="0" err="1"/>
              <a:t>cerințe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proiectare</a:t>
            </a:r>
            <a:r>
              <a:rPr lang="en-US" sz="2400" dirty="0"/>
              <a:t> </a:t>
            </a:r>
            <a:r>
              <a:rPr lang="en-US" sz="2400" dirty="0" err="1"/>
              <a:t>conștientă</a:t>
            </a:r>
            <a:r>
              <a:rPr lang="en-US" sz="2400" dirty="0"/>
              <a:t> de </a:t>
            </a:r>
            <a:r>
              <a:rPr lang="en-US" sz="2400" dirty="0" err="1"/>
              <a:t>mediu</a:t>
            </a:r>
            <a:r>
              <a:rPr lang="en-US" sz="2400" dirty="0"/>
              <a:t> (IEC 60601-1-9:2007+AMD1:2013+). AMD2:2020 CSV). O </a:t>
            </a:r>
            <a:r>
              <a:rPr lang="en-US" sz="2400" dirty="0" err="1"/>
              <a:t>inserare</a:t>
            </a:r>
            <a:r>
              <a:rPr lang="en-US" sz="2400" dirty="0"/>
              <a:t> a </a:t>
            </a:r>
            <a:r>
              <a:rPr lang="en-US" sz="2400" dirty="0" err="1"/>
              <a:t>parametrilor</a:t>
            </a:r>
            <a:r>
              <a:rPr lang="en-US" sz="2400" dirty="0"/>
              <a:t> </a:t>
            </a:r>
            <a:r>
              <a:rPr lang="en-US" sz="2400" dirty="0" err="1"/>
              <a:t>metrologici</a:t>
            </a:r>
            <a:r>
              <a:rPr lang="en-US" sz="2400" dirty="0"/>
              <a:t> precum </a:t>
            </a:r>
            <a:r>
              <a:rPr lang="en-US" sz="2400" dirty="0" err="1"/>
              <a:t>calibrarea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standardele</a:t>
            </a:r>
            <a:r>
              <a:rPr lang="en-US" sz="2400" dirty="0"/>
              <a:t> </a:t>
            </a:r>
            <a:r>
              <a:rPr lang="en-US" sz="2400" dirty="0" err="1"/>
              <a:t>tehnice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protecția</a:t>
            </a:r>
            <a:r>
              <a:rPr lang="en-US" sz="2400" dirty="0"/>
              <a:t> </a:t>
            </a:r>
            <a:r>
              <a:rPr lang="en-US" sz="2400" dirty="0" err="1"/>
              <a:t>sănătății</a:t>
            </a:r>
            <a:r>
              <a:rPr lang="en-US" sz="2400" dirty="0"/>
              <a:t> a </a:t>
            </a:r>
            <a:r>
              <a:rPr lang="en-US" sz="2400" dirty="0" err="1"/>
              <a:t>avut</a:t>
            </a:r>
            <a:r>
              <a:rPr lang="en-US" sz="2400" dirty="0"/>
              <a:t> loc din 2002, </a:t>
            </a:r>
            <a:r>
              <a:rPr lang="en-US" sz="2400" dirty="0" err="1"/>
              <a:t>în</a:t>
            </a:r>
            <a:r>
              <a:rPr lang="en-US" sz="2400" dirty="0"/>
              <a:t> special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privește</a:t>
            </a:r>
            <a:r>
              <a:rPr lang="en-US" sz="2400" dirty="0"/>
              <a:t> </a:t>
            </a:r>
            <a:r>
              <a:rPr lang="en-US" sz="2400" dirty="0" err="1"/>
              <a:t>expunerea</a:t>
            </a:r>
            <a:r>
              <a:rPr lang="en-US" sz="2400" dirty="0"/>
              <a:t> la </a:t>
            </a:r>
            <a:r>
              <a:rPr lang="en-US" sz="2400" dirty="0" err="1"/>
              <a:t>radiații</a:t>
            </a:r>
            <a:r>
              <a:rPr lang="en-US" sz="2400" dirty="0"/>
              <a:t> </a:t>
            </a:r>
            <a:r>
              <a:rPr lang="en-US" sz="2400" dirty="0" err="1"/>
              <a:t>ionizante</a:t>
            </a:r>
            <a:r>
              <a:rPr lang="en-US" sz="2400" dirty="0"/>
              <a:t>, </a:t>
            </a:r>
            <a:r>
              <a:rPr lang="en-US" sz="2400" dirty="0" err="1"/>
              <a:t>electroacustice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magnetice</a:t>
            </a:r>
            <a:r>
              <a:rPr lang="en-US" sz="2400" dirty="0"/>
              <a:t>, </a:t>
            </a:r>
            <a:r>
              <a:rPr lang="en-US" sz="2400" dirty="0" err="1"/>
              <a:t>câmpuri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electromagnetice</a:t>
            </a:r>
            <a:r>
              <a:rPr lang="en-US" sz="2400" dirty="0"/>
              <a:t> (IEC 61676:2002, IEC 60645–5:2004, IEC 61786–). 1:2013).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119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300</TotalTime>
  <Words>4402</Words>
  <Application>Microsoft Office PowerPoint</Application>
  <PresentationFormat>Expunere pe ecran (4:3)</PresentationFormat>
  <Paragraphs>148</Paragraphs>
  <Slides>49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49</vt:i4>
      </vt:variant>
    </vt:vector>
  </HeadingPairs>
  <TitlesOfParts>
    <vt:vector size="52" baseType="lpstr">
      <vt:lpstr>Arial</vt:lpstr>
      <vt:lpstr>Calibri</vt:lpstr>
      <vt:lpstr>Default Design</vt:lpstr>
      <vt:lpstr>Bionanometrologia</vt:lpstr>
      <vt:lpstr>Din istoria biometrologiei</vt:lpstr>
      <vt:lpstr>Prezentare PowerPoint</vt:lpstr>
      <vt:lpstr>Prezentare PowerPoint</vt:lpstr>
      <vt:lpstr>Prezentare PowerPoint</vt:lpstr>
      <vt:lpstr>Prezentare PowerPoint</vt:lpstr>
      <vt:lpstr>Metrologia în evaluarea conformității tehnologiei sănătății</vt:lpstr>
      <vt:lpstr>Evaluarea conformității înainte de introducere pe piață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Evaluare post-piață</vt:lpstr>
      <vt:lpstr>Prezentare PowerPoint</vt:lpstr>
      <vt:lpstr>Prezentare PowerPoint</vt:lpstr>
      <vt:lpstr>Prezentare PowerPoint</vt:lpstr>
      <vt:lpstr>Prezentare PowerPoint</vt:lpstr>
      <vt:lpstr>Principii de biometrologie și bioetică</vt:lpstr>
      <vt:lpstr>Prezentare PowerPoint</vt:lpstr>
      <vt:lpstr>Bioetica</vt:lpstr>
      <vt:lpstr>Prezentare PowerPoint</vt:lpstr>
      <vt:lpstr>4 principii ale bioeticii</vt:lpstr>
      <vt:lpstr>Prezentare PowerPoint</vt:lpstr>
      <vt:lpstr>Principiul binefacerii </vt:lpstr>
      <vt:lpstr>Principiul binefacerii. Cont.</vt:lpstr>
      <vt:lpstr>Principiul non-malefinței</vt:lpstr>
      <vt:lpstr>Principiul non-malefinței. Cont.</vt:lpstr>
      <vt:lpstr>Principiul respectării autonomiei </vt:lpstr>
      <vt:lpstr>Principiul respectării autonomiei </vt:lpstr>
      <vt:lpstr>Principiul respectării autonomiei </vt:lpstr>
      <vt:lpstr>Principiul bioetic al justiției</vt:lpstr>
      <vt:lpstr>Principiul bioetic al justiției </vt:lpstr>
      <vt:lpstr>Constituția OMS</vt:lpstr>
      <vt:lpstr>OMS + ISO</vt:lpstr>
      <vt:lpstr>Prezentare PowerPoint</vt:lpstr>
      <vt:lpstr>Prezentare PowerPoint</vt:lpstr>
      <vt:lpstr>Prezentare PowerPoint</vt:lpstr>
      <vt:lpstr>Aplicarea principiilor biometrologiei (exemplificare)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Bionanometrologia</dc:title>
  <dc:subject>DigitalOfficePro Free Templates</dc:subject>
  <dc:creator>buzdugan artur</dc:creator>
  <cp:keywords>Templates; PowerPoint; DigitalOfficePro; Free</cp:keywords>
  <cp:lastModifiedBy>buzdugan artur</cp:lastModifiedBy>
  <cp:revision>6</cp:revision>
  <dcterms:created xsi:type="dcterms:W3CDTF">2024-06-17T10:39:25Z</dcterms:created>
  <dcterms:modified xsi:type="dcterms:W3CDTF">2024-10-15T13:36:56Z</dcterms:modified>
  <cp:category>Templates;PowerPoint</cp:category>
</cp:coreProperties>
</file>