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71" r:id="rId4"/>
    <p:sldId id="281" r:id="rId5"/>
    <p:sldId id="282" r:id="rId6"/>
    <p:sldId id="283" r:id="rId7"/>
    <p:sldId id="277" r:id="rId8"/>
    <p:sldId id="278" r:id="rId9"/>
    <p:sldId id="279" r:id="rId10"/>
    <p:sldId id="280" r:id="rId11"/>
    <p:sldId id="285" r:id="rId12"/>
    <p:sldId id="284" r:id="rId13"/>
    <p:sldId id="296" r:id="rId14"/>
    <p:sldId id="297" r:id="rId15"/>
    <p:sldId id="298" r:id="rId16"/>
    <p:sldId id="299" r:id="rId17"/>
    <p:sldId id="300" r:id="rId18"/>
    <p:sldId id="302" r:id="rId19"/>
    <p:sldId id="30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38" y="8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 on SC for seminars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8928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41" y="87086"/>
            <a:ext cx="6797629" cy="2903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999" y="2870990"/>
            <a:ext cx="5606951" cy="398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38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05432"/>
          </a:xfrm>
        </p:spPr>
        <p:txBody>
          <a:bodyPr/>
          <a:lstStyle/>
          <a:p>
            <a:r>
              <a:rPr lang="ro-RO" b="1" dirty="0"/>
              <a:t>A very useful relationship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501540"/>
              </p:ext>
            </p:extLst>
          </p:nvPr>
        </p:nvGraphicFramePr>
        <p:xfrm>
          <a:off x="1429543" y="1529542"/>
          <a:ext cx="8851637" cy="1163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3670300" imgH="482600" progId="Equation.3">
                  <p:embed/>
                </p:oleObj>
              </mc:Choice>
              <mc:Fallback>
                <p:oleObj r:id="rId3" imgW="3670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9543" y="1529542"/>
                        <a:ext cx="8851637" cy="11638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29543" y="2693425"/>
            <a:ext cx="1000852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ro-RO" b="1" baseline="0" dirty="0"/>
              <a:t>…which is independent of the Fermi Energy</a:t>
            </a:r>
          </a:p>
          <a:p>
            <a:pPr algn="ctr" eaLnBrk="1" hangingPunct="1"/>
            <a:endParaRPr lang="en-US" altLang="ro-RO" baseline="0" dirty="0"/>
          </a:p>
          <a:p>
            <a:pPr algn="ctr" eaLnBrk="1" hangingPunct="1"/>
            <a:r>
              <a:rPr lang="en-US" altLang="ro-RO" baseline="0" dirty="0"/>
              <a:t>Recall that </a:t>
            </a:r>
            <a:r>
              <a:rPr lang="en-US" altLang="ro-RO" b="1" i="1" baseline="0" dirty="0" err="1"/>
              <a:t>n</a:t>
            </a:r>
            <a:r>
              <a:rPr lang="en-US" altLang="ro-RO" b="1" i="1" dirty="0" err="1"/>
              <a:t>i</a:t>
            </a:r>
            <a:r>
              <a:rPr lang="en-US" altLang="ro-RO" b="1" i="1" baseline="0" dirty="0"/>
              <a:t> = n</a:t>
            </a:r>
            <a:r>
              <a:rPr lang="en-US" altLang="ro-RO" b="1" i="1" dirty="0"/>
              <a:t>o</a:t>
            </a:r>
            <a:r>
              <a:rPr lang="en-US" altLang="ro-RO" b="1" i="1" baseline="0" dirty="0"/>
              <a:t>= </a:t>
            </a:r>
            <a:r>
              <a:rPr lang="en-US" altLang="ro-RO" b="1" i="1" baseline="0" dirty="0" err="1"/>
              <a:t>p</a:t>
            </a:r>
            <a:r>
              <a:rPr lang="en-US" altLang="ro-RO" b="1" i="1" dirty="0" err="1"/>
              <a:t>o</a:t>
            </a:r>
            <a:r>
              <a:rPr lang="en-US" altLang="ro-RO" b="1" dirty="0"/>
              <a:t> </a:t>
            </a:r>
            <a:r>
              <a:rPr lang="en-US" altLang="ro-RO" baseline="0" dirty="0"/>
              <a:t>for an intrinsic semiconductor, so</a:t>
            </a:r>
          </a:p>
          <a:p>
            <a:pPr algn="ctr" eaLnBrk="1" hangingPunct="1"/>
            <a:r>
              <a:rPr lang="en-US" altLang="ro-RO" baseline="0" dirty="0"/>
              <a:t> </a:t>
            </a:r>
          </a:p>
          <a:p>
            <a:pPr algn="ctr" eaLnBrk="1" hangingPunct="1"/>
            <a:r>
              <a:rPr lang="en-US" altLang="ro-RO" b="1" i="1" baseline="0" dirty="0" err="1"/>
              <a:t>n</a:t>
            </a:r>
            <a:r>
              <a:rPr lang="en-US" altLang="ro-RO" b="1" i="1" dirty="0" err="1"/>
              <a:t>o</a:t>
            </a:r>
            <a:r>
              <a:rPr lang="en-US" altLang="ro-RO" b="1" i="1" baseline="0" dirty="0" err="1"/>
              <a:t>p</a:t>
            </a:r>
            <a:r>
              <a:rPr lang="en-US" altLang="ro-RO" b="1" i="1" dirty="0" err="1"/>
              <a:t>o</a:t>
            </a:r>
            <a:r>
              <a:rPr lang="en-US" altLang="ro-RO" b="1" i="1" baseline="0" dirty="0"/>
              <a:t> = n</a:t>
            </a:r>
            <a:r>
              <a:rPr lang="en-US" altLang="ro-RO" b="1" i="1" dirty="0"/>
              <a:t>i</a:t>
            </a:r>
            <a:r>
              <a:rPr lang="en-US" altLang="ro-RO" b="1" i="1" baseline="30000" dirty="0"/>
              <a:t>2</a:t>
            </a:r>
          </a:p>
          <a:p>
            <a:pPr algn="ctr" eaLnBrk="1" hangingPunct="1"/>
            <a:endParaRPr lang="en-US" altLang="ro-RO" i="1" baseline="30000" dirty="0"/>
          </a:p>
          <a:p>
            <a:pPr algn="ctr" eaLnBrk="1" hangingPunct="1"/>
            <a:r>
              <a:rPr lang="en-US" altLang="ro-RO" baseline="0" dirty="0"/>
              <a:t>for all non-degenerate semiconductors.</a:t>
            </a:r>
          </a:p>
          <a:p>
            <a:pPr algn="ctr" eaLnBrk="1" hangingPunct="1"/>
            <a:r>
              <a:rPr lang="en-US" altLang="ro-RO" sz="2000" baseline="0" dirty="0"/>
              <a:t>(</a:t>
            </a:r>
            <a:r>
              <a:rPr lang="en-US" altLang="ro-RO" sz="2000" i="1" baseline="0" dirty="0"/>
              <a:t>that is as long as E</a:t>
            </a:r>
            <a:r>
              <a:rPr lang="en-US" altLang="ro-RO" sz="2000" i="1" dirty="0"/>
              <a:t>F</a:t>
            </a:r>
            <a:r>
              <a:rPr lang="en-US" altLang="ro-RO" sz="2000" i="1" baseline="0" dirty="0"/>
              <a:t> is not within a few </a:t>
            </a:r>
            <a:r>
              <a:rPr lang="en-US" altLang="ro-RO" sz="2000" i="1" baseline="0" dirty="0" err="1"/>
              <a:t>kT</a:t>
            </a:r>
            <a:r>
              <a:rPr lang="en-US" altLang="ro-RO" sz="2000" i="1" baseline="0" dirty="0"/>
              <a:t> of the band edge)</a:t>
            </a:r>
            <a:endParaRPr lang="en-US" altLang="ro-RO" i="1" baseline="0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610829"/>
              </p:ext>
            </p:extLst>
          </p:nvPr>
        </p:nvGraphicFramePr>
        <p:xfrm>
          <a:off x="4430682" y="5555747"/>
          <a:ext cx="3289483" cy="1080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5" imgW="1625600" imgH="533400" progId="Equation.3">
                  <p:embed/>
                </p:oleObj>
              </mc:Choice>
              <mc:Fallback>
                <p:oleObj r:id="rId5" imgW="16256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682" y="5555747"/>
                        <a:ext cx="3289483" cy="10808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486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168" y="177085"/>
            <a:ext cx="8911687" cy="732268"/>
          </a:xfrm>
        </p:spPr>
        <p:txBody>
          <a:bodyPr/>
          <a:lstStyle/>
          <a:p>
            <a:r>
              <a:rPr lang="en-US" altLang="ro-RO" dirty="0"/>
              <a:t>Summary</a:t>
            </a:r>
            <a:endParaRPr lang="ro-RO" dirty="0"/>
          </a:p>
        </p:txBody>
      </p:sp>
      <p:sp>
        <p:nvSpPr>
          <p:cNvPr id="5" name="Rectangle 4"/>
          <p:cNvSpPr/>
          <p:nvPr/>
        </p:nvSpPr>
        <p:spPr>
          <a:xfrm>
            <a:off x="148982" y="949798"/>
            <a:ext cx="8895265" cy="5981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o-RO" sz="2800" b="1" dirty="0"/>
              <a:t>non-degenerate:</a:t>
            </a:r>
          </a:p>
          <a:p>
            <a:pPr algn="ctr"/>
            <a:r>
              <a:rPr lang="en-US" altLang="ro-RO" sz="2800" b="1" i="1" dirty="0"/>
              <a:t>The intrinsic carrier density:   </a:t>
            </a:r>
            <a:r>
              <a:rPr lang="en-US" altLang="ro-RO" sz="2800" b="1" i="1" dirty="0" err="1"/>
              <a:t>n</a:t>
            </a:r>
            <a:r>
              <a:rPr lang="en-US" altLang="ro-RO" sz="2800" b="1" i="1" baseline="-25000" dirty="0" err="1"/>
              <a:t>o</a:t>
            </a:r>
            <a:r>
              <a:rPr lang="en-US" altLang="ro-RO" sz="2800" b="1" i="1" dirty="0" err="1"/>
              <a:t>p</a:t>
            </a:r>
            <a:r>
              <a:rPr lang="en-US" altLang="ro-RO" sz="2800" b="1" i="1" baseline="-25000" dirty="0" err="1"/>
              <a:t>o</a:t>
            </a:r>
            <a:r>
              <a:rPr lang="en-US" altLang="ro-RO" sz="2800" b="1" i="1" dirty="0"/>
              <a:t>= n</a:t>
            </a:r>
            <a:r>
              <a:rPr lang="en-US" altLang="ro-RO" sz="2800" b="1" i="1" baseline="-25000" dirty="0"/>
              <a:t>i</a:t>
            </a:r>
            <a:r>
              <a:rPr lang="en-US" altLang="ro-RO" sz="2800" b="1" i="1" baseline="30000" dirty="0"/>
              <a:t>2</a:t>
            </a:r>
          </a:p>
          <a:p>
            <a:pPr algn="ctr"/>
            <a:endParaRPr lang="en-US" altLang="ro-RO" sz="2800" b="1" i="1" baseline="30000" dirty="0"/>
          </a:p>
          <a:p>
            <a:pPr algn="ctr"/>
            <a:endParaRPr lang="en-US" altLang="ro-RO" sz="2800" b="1" i="1" dirty="0"/>
          </a:p>
          <a:p>
            <a:pPr algn="ctr"/>
            <a:endParaRPr lang="en-US" altLang="ro-RO" sz="2800" b="1" dirty="0"/>
          </a:p>
          <a:p>
            <a:pPr algn="ctr"/>
            <a:endParaRPr lang="en-US" altLang="ro-RO" sz="2800" b="1" dirty="0"/>
          </a:p>
          <a:p>
            <a:pPr algn="ctr"/>
            <a:endParaRPr lang="en-US" altLang="ro-RO" sz="2800" b="1" dirty="0"/>
          </a:p>
          <a:p>
            <a:pPr algn="ctr"/>
            <a:endParaRPr lang="en-US" altLang="ro-RO" sz="2800" b="1" dirty="0"/>
          </a:p>
          <a:p>
            <a:pPr algn="ctr"/>
            <a:endParaRPr lang="en-US" altLang="ro-RO" sz="2800" b="1" dirty="0"/>
          </a:p>
          <a:p>
            <a:pPr algn="ctr"/>
            <a:r>
              <a:rPr lang="en-US" altLang="ro-RO" sz="2800" b="1" dirty="0"/>
              <a:t>degenerate </a:t>
            </a:r>
            <a:r>
              <a:rPr lang="en-US" altLang="ro-RO" sz="2800" b="1" dirty="0">
                <a:solidFill>
                  <a:srgbClr val="FF0000"/>
                </a:solidFill>
              </a:rPr>
              <a:t>n-</a:t>
            </a:r>
            <a:r>
              <a:rPr lang="en-US" altLang="ro-RO" sz="2800" b="1" dirty="0"/>
              <a:t>type:</a:t>
            </a:r>
          </a:p>
          <a:p>
            <a:pPr algn="ctr"/>
            <a:r>
              <a:rPr lang="en-US" altLang="ro-RO" sz="2800" b="1" i="1" dirty="0" err="1"/>
              <a:t>n</a:t>
            </a:r>
            <a:r>
              <a:rPr lang="en-US" altLang="ro-RO" sz="2800" b="1" i="1" baseline="-25000" dirty="0" err="1"/>
              <a:t>o</a:t>
            </a:r>
            <a:r>
              <a:rPr lang="en-US" altLang="ro-RO" sz="2800" b="1" i="1" dirty="0" err="1"/>
              <a:t>p</a:t>
            </a:r>
            <a:r>
              <a:rPr lang="en-US" altLang="ro-RO" sz="2800" b="1" i="1" baseline="-25000" dirty="0" err="1"/>
              <a:t>o</a:t>
            </a:r>
            <a:r>
              <a:rPr lang="en-US" altLang="ro-RO" sz="2800" b="1" i="1" dirty="0"/>
              <a:t>= n</a:t>
            </a:r>
            <a:r>
              <a:rPr lang="en-US" altLang="ro-RO" sz="2800" b="1" i="1" baseline="-25000" dirty="0"/>
              <a:t>i</a:t>
            </a:r>
            <a:r>
              <a:rPr lang="en-US" altLang="ro-RO" sz="2800" b="1" i="1" baseline="30000" dirty="0"/>
              <a:t>2 </a:t>
            </a:r>
            <a:r>
              <a:rPr lang="en-US" altLang="ro-RO" sz="2800" b="1" i="1" dirty="0"/>
              <a:t>(N</a:t>
            </a:r>
            <a:r>
              <a:rPr lang="en-US" altLang="ro-RO" sz="2800" b="1" i="1" baseline="-25000" dirty="0"/>
              <a:t>D</a:t>
            </a:r>
            <a:r>
              <a:rPr lang="en-US" altLang="ro-RO" sz="2800" b="1" i="1" dirty="0"/>
              <a:t>/N</a:t>
            </a:r>
            <a:r>
              <a:rPr lang="en-US" altLang="ro-RO" sz="2800" b="1" i="1" baseline="-25000" dirty="0"/>
              <a:t>C</a:t>
            </a:r>
            <a:r>
              <a:rPr lang="en-US" altLang="ro-RO" sz="2800" b="1" i="1" dirty="0"/>
              <a:t>) </a:t>
            </a:r>
            <a:r>
              <a:rPr lang="en-US" altLang="ro-RO" sz="2800" b="1" i="1" dirty="0" err="1"/>
              <a:t>exp</a:t>
            </a:r>
            <a:r>
              <a:rPr lang="en-US" altLang="ro-RO" sz="2800" b="1" i="1" dirty="0"/>
              <a:t>[</a:t>
            </a:r>
            <a:r>
              <a:rPr lang="en-US" altLang="ro-RO" sz="2800" b="1" i="1" dirty="0" err="1">
                <a:latin typeface="Symbol" panose="05050102010706020507" pitchFamily="18" charset="2"/>
              </a:rPr>
              <a:t>D</a:t>
            </a:r>
            <a:r>
              <a:rPr lang="en-US" altLang="ro-RO" sz="2800" b="1" i="1" dirty="0" err="1"/>
              <a:t>Eg</a:t>
            </a:r>
            <a:r>
              <a:rPr lang="en-US" altLang="ro-RO" sz="2800" b="1" i="1" baseline="30000" dirty="0"/>
              <a:t>*</a:t>
            </a:r>
            <a:r>
              <a:rPr lang="en-US" altLang="ro-RO" sz="2800" b="1" i="1" dirty="0"/>
              <a:t>)/</a:t>
            </a:r>
            <a:r>
              <a:rPr lang="en-US" altLang="ro-RO" sz="2800" b="1" i="1" dirty="0" err="1"/>
              <a:t>kT</a:t>
            </a:r>
            <a:r>
              <a:rPr lang="en-US" altLang="ro-RO" sz="2800" b="1" i="1" dirty="0"/>
              <a:t>]</a:t>
            </a:r>
          </a:p>
          <a:p>
            <a:pPr algn="ctr"/>
            <a:endParaRPr lang="en-US" altLang="ro-RO" sz="2800" b="1" i="1" dirty="0"/>
          </a:p>
          <a:p>
            <a:pPr algn="ctr"/>
            <a:r>
              <a:rPr lang="en-US" altLang="ro-RO" sz="2800" b="1" dirty="0"/>
              <a:t>degenerate </a:t>
            </a:r>
            <a:r>
              <a:rPr lang="en-US" altLang="ro-RO" sz="2800" b="1" dirty="0">
                <a:solidFill>
                  <a:srgbClr val="FF0000"/>
                </a:solidFill>
              </a:rPr>
              <a:t>p</a:t>
            </a:r>
            <a:r>
              <a:rPr lang="en-US" altLang="ro-RO" sz="2800" b="1" dirty="0"/>
              <a:t>-type:</a:t>
            </a:r>
          </a:p>
          <a:p>
            <a:pPr algn="ctr"/>
            <a:r>
              <a:rPr lang="en-US" altLang="ro-RO" sz="2800" b="1" i="1" dirty="0" err="1"/>
              <a:t>n</a:t>
            </a:r>
            <a:r>
              <a:rPr lang="en-US" altLang="ro-RO" sz="2800" b="1" i="1" baseline="-25000" dirty="0" err="1"/>
              <a:t>o</a:t>
            </a:r>
            <a:r>
              <a:rPr lang="en-US" altLang="ro-RO" sz="2800" b="1" i="1" dirty="0" err="1"/>
              <a:t>p</a:t>
            </a:r>
            <a:r>
              <a:rPr lang="en-US" altLang="ro-RO" sz="2800" b="1" i="1" baseline="-25000" dirty="0" err="1"/>
              <a:t>o</a:t>
            </a:r>
            <a:r>
              <a:rPr lang="en-US" altLang="ro-RO" sz="2800" b="1" i="1" dirty="0"/>
              <a:t>= n</a:t>
            </a:r>
            <a:r>
              <a:rPr lang="en-US" altLang="ro-RO" sz="2800" b="1" i="1" baseline="-25000" dirty="0"/>
              <a:t>i</a:t>
            </a:r>
            <a:r>
              <a:rPr lang="en-US" altLang="ro-RO" sz="2800" b="1" i="1" baseline="30000" dirty="0"/>
              <a:t>2 </a:t>
            </a:r>
            <a:r>
              <a:rPr lang="en-US" altLang="ro-RO" sz="2800" b="1" i="1" dirty="0"/>
              <a:t>(N</a:t>
            </a:r>
            <a:r>
              <a:rPr lang="en-US" altLang="ro-RO" sz="2800" b="1" i="1" baseline="-25000" dirty="0"/>
              <a:t>A</a:t>
            </a:r>
            <a:r>
              <a:rPr lang="en-US" altLang="ro-RO" sz="2800" b="1" i="1" dirty="0"/>
              <a:t>/N</a:t>
            </a:r>
            <a:r>
              <a:rPr lang="en-US" altLang="ro-RO" sz="2800" b="1" i="1" baseline="-25000" dirty="0"/>
              <a:t>V</a:t>
            </a:r>
            <a:r>
              <a:rPr lang="en-US" altLang="ro-RO" sz="2800" b="1" i="1" dirty="0"/>
              <a:t>) </a:t>
            </a:r>
            <a:r>
              <a:rPr lang="en-US" altLang="ro-RO" sz="2800" b="1" i="1" dirty="0" err="1"/>
              <a:t>exp</a:t>
            </a:r>
            <a:r>
              <a:rPr lang="en-US" altLang="ro-RO" sz="2800" b="1" i="1" dirty="0"/>
              <a:t>[</a:t>
            </a:r>
            <a:r>
              <a:rPr lang="en-US" altLang="ro-RO" sz="2800" b="1" i="1" dirty="0" err="1">
                <a:latin typeface="Symbol" panose="05050102010706020507" pitchFamily="18" charset="2"/>
              </a:rPr>
              <a:t>D</a:t>
            </a:r>
            <a:r>
              <a:rPr lang="en-US" altLang="ro-RO" sz="2800" b="1" i="1" dirty="0" err="1"/>
              <a:t>Eg</a:t>
            </a:r>
            <a:r>
              <a:rPr lang="en-US" altLang="ro-RO" sz="2800" b="1" i="1" baseline="30000" dirty="0"/>
              <a:t>*</a:t>
            </a:r>
            <a:r>
              <a:rPr lang="en-US" altLang="ro-RO" sz="2800" b="1" i="1" dirty="0"/>
              <a:t>)/</a:t>
            </a:r>
            <a:r>
              <a:rPr lang="en-US" altLang="ro-RO" sz="2800" b="1" i="1" dirty="0" err="1"/>
              <a:t>kT</a:t>
            </a:r>
            <a:r>
              <a:rPr lang="en-US" altLang="ro-RO" sz="2800" b="1" i="1" dirty="0"/>
              <a:t>]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28856"/>
              </p:ext>
            </p:extLst>
          </p:nvPr>
        </p:nvGraphicFramePr>
        <p:xfrm>
          <a:off x="2360168" y="1865258"/>
          <a:ext cx="4513811" cy="1483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3" imgW="1625600" imgH="533400" progId="Equation.3">
                  <p:embed/>
                </p:oleObj>
              </mc:Choice>
              <mc:Fallback>
                <p:oleObj r:id="rId3" imgW="16256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168" y="1865258"/>
                        <a:ext cx="4513811" cy="14837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88918" y="3348964"/>
            <a:ext cx="7261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o-RO" b="1" baseline="0" dirty="0">
                <a:solidFill>
                  <a:srgbClr val="FF0000"/>
                </a:solidFill>
              </a:rPr>
              <a:t>is sensitive to the </a:t>
            </a:r>
            <a:r>
              <a:rPr lang="en-US" altLang="ro-RO" b="1" i="1" baseline="0" dirty="0">
                <a:solidFill>
                  <a:srgbClr val="FF0000"/>
                </a:solidFill>
              </a:rPr>
              <a:t>energy bandgap</a:t>
            </a:r>
            <a:r>
              <a:rPr lang="en-US" altLang="ro-RO" b="1" baseline="0" dirty="0">
                <a:solidFill>
                  <a:srgbClr val="FF0000"/>
                </a:solidFill>
              </a:rPr>
              <a:t>, </a:t>
            </a:r>
            <a:r>
              <a:rPr lang="en-US" altLang="ro-RO" b="1" i="1" baseline="0" dirty="0">
                <a:solidFill>
                  <a:srgbClr val="FF0000"/>
                </a:solidFill>
              </a:rPr>
              <a:t>temperature, </a:t>
            </a:r>
            <a:r>
              <a:rPr lang="en-US" altLang="ro-RO" b="1" baseline="0" dirty="0">
                <a:solidFill>
                  <a:srgbClr val="FF0000"/>
                </a:solidFill>
              </a:rPr>
              <a:t>and</a:t>
            </a:r>
            <a:r>
              <a:rPr lang="en-US" altLang="ro-RO" b="1" i="1" baseline="0" dirty="0">
                <a:solidFill>
                  <a:srgbClr val="FF0000"/>
                </a:solidFill>
              </a:rPr>
              <a:t> m</a:t>
            </a:r>
            <a:r>
              <a:rPr lang="en-US" altLang="ro-RO" b="1" i="1" baseline="30000" dirty="0">
                <a:solidFill>
                  <a:srgbClr val="FF0000"/>
                </a:solidFill>
              </a:rPr>
              <a:t>*</a:t>
            </a:r>
            <a:endParaRPr lang="en-US" altLang="ro-RO" b="1" i="1" baseline="0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028776"/>
              </p:ext>
            </p:extLst>
          </p:nvPr>
        </p:nvGraphicFramePr>
        <p:xfrm>
          <a:off x="7914211" y="2834553"/>
          <a:ext cx="3553477" cy="149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5" imgW="1219200" imgH="508000" progId="Equation.3">
                  <p:embed/>
                </p:oleObj>
              </mc:Choice>
              <mc:Fallback>
                <p:oleObj r:id="rId5" imgW="12192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4211" y="2834553"/>
                        <a:ext cx="3553477" cy="14904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872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3209"/>
          </a:xfrm>
        </p:spPr>
        <p:txBody>
          <a:bodyPr/>
          <a:lstStyle/>
          <a:p>
            <a:r>
              <a:rPr lang="en-US" dirty="0"/>
              <a:t>L</a:t>
            </a:r>
            <a:r>
              <a:rPr lang="ro-RO" dirty="0"/>
              <a:t>egea Wiedemann–Franz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025" y="2133600"/>
            <a:ext cx="10573587" cy="4499956"/>
          </a:xfrm>
        </p:spPr>
        <p:txBody>
          <a:bodyPr>
            <a:normAutofit/>
          </a:bodyPr>
          <a:lstStyle/>
          <a:p>
            <a:r>
              <a:rPr lang="ro-RO" dirty="0"/>
              <a:t>În fizică, </a:t>
            </a:r>
            <a:r>
              <a:rPr lang="en-US" dirty="0" err="1"/>
              <a:t>legea</a:t>
            </a:r>
            <a:r>
              <a:rPr lang="en-US" dirty="0"/>
              <a:t> </a:t>
            </a:r>
            <a:r>
              <a:rPr lang="en-US" dirty="0" err="1"/>
              <a:t>spune</a:t>
            </a:r>
            <a:r>
              <a:rPr lang="en-US" dirty="0"/>
              <a:t> </a:t>
            </a:r>
            <a:r>
              <a:rPr lang="ro-RO" dirty="0"/>
              <a:t>că raportul dintre contribuția electronică a conductivității termice (</a:t>
            </a:r>
            <a:r>
              <a:rPr lang="el-GR" dirty="0"/>
              <a:t>κ) </a:t>
            </a:r>
            <a:r>
              <a:rPr lang="ro-RO" dirty="0"/>
              <a:t>la conductivitatea electrică (</a:t>
            </a:r>
            <a:r>
              <a:rPr lang="el-GR" dirty="0"/>
              <a:t>σ) </a:t>
            </a:r>
            <a:r>
              <a:rPr lang="ro-RO" dirty="0"/>
              <a:t>a unui metal este proporțional cu temperatura (T). [1]</a:t>
            </a:r>
          </a:p>
          <a:p>
            <a:r>
              <a:rPr lang="ro-RO" dirty="0"/>
              <a:t>   </a:t>
            </a:r>
          </a:p>
          <a:p>
            <a:endParaRPr lang="en-US" dirty="0"/>
          </a:p>
          <a:p>
            <a:r>
              <a:rPr lang="ro-RO" dirty="0"/>
              <a:t>Teoretic, constanta de proporționalitate L, cunoscută sub numele </a:t>
            </a:r>
            <a:r>
              <a:rPr lang="en-US" dirty="0" err="1"/>
              <a:t>constanta</a:t>
            </a:r>
            <a:r>
              <a:rPr lang="en-US" dirty="0"/>
              <a:t> </a:t>
            </a:r>
            <a:r>
              <a:rPr lang="ro-RO" dirty="0"/>
              <a:t>Lorenz, este egală cu :</a:t>
            </a:r>
          </a:p>
          <a:p>
            <a:r>
              <a:rPr lang="ro-RO" dirty="0"/>
              <a:t>    </a:t>
            </a:r>
          </a:p>
          <a:p>
            <a:r>
              <a:rPr lang="ro-RO" dirty="0"/>
              <a:t>Această lege empirică a fost numită după Gustav Wiedemann și Rudolph Franz, care în 1853 au raportat că </a:t>
            </a:r>
            <a:r>
              <a:rPr lang="el-GR" dirty="0"/>
              <a:t>κ/σ </a:t>
            </a:r>
            <a:r>
              <a:rPr lang="ro-RO" dirty="0"/>
              <a:t>are aproximativ aceeași valoare pentru diferite metale la aceeași temperatură. [2] Proporționalitatea lui </a:t>
            </a:r>
            <a:r>
              <a:rPr lang="el-GR" dirty="0"/>
              <a:t>κ/σ </a:t>
            </a:r>
            <a:r>
              <a:rPr lang="ro-RO" dirty="0"/>
              <a:t>cu temperatura a fost descoperită de Ludvig Lorenz în 1872.</a:t>
            </a:r>
          </a:p>
          <a:p>
            <a:endParaRPr lang="ro-RO" dirty="0"/>
          </a:p>
          <a:p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513" y="2848026"/>
            <a:ext cx="1463906" cy="803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826" y="4230580"/>
            <a:ext cx="362133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68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10" y="0"/>
            <a:ext cx="6401446" cy="689301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Rezistenta</a:t>
            </a:r>
            <a:r>
              <a:rPr lang="en-US" b="1" dirty="0"/>
              <a:t> de </a:t>
            </a:r>
            <a:r>
              <a:rPr lang="en-US" b="1" dirty="0" err="1"/>
              <a:t>patrat</a:t>
            </a:r>
            <a:r>
              <a:rPr lang="en-US" b="1" dirty="0"/>
              <a:t> /</a:t>
            </a:r>
            <a:r>
              <a:rPr lang="en-US" b="1" dirty="0" err="1"/>
              <a:t>unei</a:t>
            </a:r>
            <a:r>
              <a:rPr lang="en-US" b="1" dirty="0"/>
              <a:t> </a:t>
            </a:r>
            <a:r>
              <a:rPr lang="en-US" b="1" dirty="0" err="1"/>
              <a:t>foi</a:t>
            </a:r>
            <a:endParaRPr lang="ro-RO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043" y="689301"/>
            <a:ext cx="7560509" cy="3548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042" y="4238274"/>
            <a:ext cx="7560509" cy="234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90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Elemente</a:t>
            </a:r>
            <a:r>
              <a:rPr lang="en-US" dirty="0"/>
              <a:t> de </a:t>
            </a:r>
            <a:r>
              <a:rPr lang="en-US" dirty="0" err="1"/>
              <a:t>cristalografie</a:t>
            </a:r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1567" y="2294965"/>
            <a:ext cx="4389515" cy="377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2885"/>
            <a:ext cx="7605419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70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295" y="118611"/>
            <a:ext cx="9224302" cy="673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79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294" y="45143"/>
            <a:ext cx="9152624" cy="681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64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4965" y="138437"/>
            <a:ext cx="8211670" cy="671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70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8659" y="-2222"/>
            <a:ext cx="8803341" cy="68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8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Compensate semiconductors</a:t>
            </a:r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212" y="1905000"/>
            <a:ext cx="7935052" cy="437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2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8095" y="931025"/>
            <a:ext cx="4976516" cy="490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9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172" y="-33853"/>
            <a:ext cx="8911687" cy="855555"/>
          </a:xfrm>
        </p:spPr>
        <p:txBody>
          <a:bodyPr/>
          <a:lstStyle/>
          <a:p>
            <a:r>
              <a:rPr lang="en-US" b="1" dirty="0"/>
              <a:t>Degenerate semiconductors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34487"/>
            <a:ext cx="12191999" cy="242351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ro-RO" b="1" dirty="0"/>
              <a:t>1. The doping concentration is so high that EF moves within a few </a:t>
            </a:r>
            <a:r>
              <a:rPr lang="en-US" altLang="ro-RO" b="1" dirty="0" err="1"/>
              <a:t>kT</a:t>
            </a:r>
            <a:r>
              <a:rPr lang="en-US" altLang="ro-RO" b="1" dirty="0"/>
              <a:t> of the band edge (EC or EV).  </a:t>
            </a:r>
            <a:r>
              <a:rPr lang="en-US" altLang="ro-RO" b="1" dirty="0" err="1"/>
              <a:t>Boltzman</a:t>
            </a:r>
            <a:r>
              <a:rPr lang="en-US" altLang="ro-RO" b="1" dirty="0"/>
              <a:t> approximation not valid.</a:t>
            </a:r>
          </a:p>
          <a:p>
            <a:pPr>
              <a:spcBef>
                <a:spcPct val="50000"/>
              </a:spcBef>
            </a:pPr>
            <a:r>
              <a:rPr lang="en-US" altLang="ro-RO" b="1" dirty="0"/>
              <a:t>2. High donor concentrations cause the allowed donor </a:t>
            </a:r>
            <a:r>
              <a:rPr lang="en-US" altLang="ro-RO" b="1" dirty="0" err="1"/>
              <a:t>wavefunctions</a:t>
            </a:r>
            <a:r>
              <a:rPr lang="en-US" altLang="ro-RO" b="1" dirty="0"/>
              <a:t> to overlap, creating a band at </a:t>
            </a:r>
            <a:r>
              <a:rPr lang="en-US" altLang="ro-RO" b="1" dirty="0" err="1"/>
              <a:t>Edn</a:t>
            </a:r>
            <a:r>
              <a:rPr lang="en-US" altLang="ro-RO" b="1" dirty="0"/>
              <a:t>.</a:t>
            </a:r>
          </a:p>
          <a:p>
            <a:pPr>
              <a:spcBef>
                <a:spcPct val="50000"/>
              </a:spcBef>
            </a:pPr>
            <a:r>
              <a:rPr lang="en-US" altLang="ro-RO" b="1" dirty="0"/>
              <a:t>First only the high states overlap, but eventually even the lowest state overlaps.</a:t>
            </a:r>
          </a:p>
          <a:p>
            <a:pPr>
              <a:spcBef>
                <a:spcPct val="50000"/>
              </a:spcBef>
            </a:pPr>
            <a:r>
              <a:rPr lang="en-US" altLang="ro-RO" b="1" dirty="0"/>
              <a:t>This effectively decreases the bandgap by </a:t>
            </a:r>
            <a:r>
              <a:rPr lang="en-US" altLang="ro-RO" b="1" dirty="0" err="1">
                <a:latin typeface="Symbol" panose="05050102010706020507" pitchFamily="18" charset="2"/>
              </a:rPr>
              <a:t>D</a:t>
            </a:r>
            <a:r>
              <a:rPr lang="en-US" altLang="ro-RO" b="1" dirty="0" err="1"/>
              <a:t>Eg</a:t>
            </a:r>
            <a:r>
              <a:rPr lang="en-US" altLang="ro-RO" b="1" dirty="0"/>
              <a:t> = Eg0</a:t>
            </a:r>
            <a:r>
              <a:rPr lang="en-US" altLang="ro-RO" b="1" baseline="30000" dirty="0"/>
              <a:t> </a:t>
            </a:r>
            <a:r>
              <a:rPr lang="en-US" altLang="ro-RO" b="1" dirty="0"/>
              <a:t>– </a:t>
            </a:r>
            <a:r>
              <a:rPr lang="en-US" altLang="ro-RO" b="1" baseline="30000" dirty="0"/>
              <a:t> </a:t>
            </a:r>
            <a:r>
              <a:rPr lang="en-US" altLang="ro-RO" b="1" dirty="0" err="1"/>
              <a:t>Eg</a:t>
            </a:r>
            <a:r>
              <a:rPr lang="en-US" altLang="ro-RO" b="1" dirty="0"/>
              <a:t>(ND).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261" y="681854"/>
            <a:ext cx="6818812" cy="367737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0004" y="6211800"/>
            <a:ext cx="12266578" cy="7043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Refers to SC:  </a:t>
            </a:r>
            <a:r>
              <a:rPr lang="en-US" b="1" dirty="0" err="1">
                <a:solidFill>
                  <a:srgbClr val="FF0000"/>
                </a:solidFill>
              </a:rPr>
              <a:t>whouse</a:t>
            </a:r>
            <a:r>
              <a:rPr lang="en-US" b="1" dirty="0">
                <a:solidFill>
                  <a:srgbClr val="FF0000"/>
                </a:solidFill>
              </a:rPr>
              <a:t> electron mobility decreases as temperature increases;</a:t>
            </a:r>
          </a:p>
          <a:p>
            <a:r>
              <a:rPr lang="en-US" b="1" dirty="0">
                <a:solidFill>
                  <a:srgbClr val="FF0000"/>
                </a:solidFill>
              </a:rPr>
              <a:t>That has  a band gap smaller than its equilibrium Fermi level                   </a:t>
            </a:r>
          </a:p>
          <a:p>
            <a:r>
              <a:rPr lang="en-US" b="1" dirty="0">
                <a:solidFill>
                  <a:srgbClr val="FF0000"/>
                </a:solidFill>
              </a:rPr>
              <a:t>Degenerate SC conduct electricity even at lower temperatures</a:t>
            </a:r>
            <a:endParaRPr lang="ro-RO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4" y="580513"/>
            <a:ext cx="3192509" cy="313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6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17" y="1436099"/>
            <a:ext cx="11088976" cy="611285"/>
          </a:xfrm>
        </p:spPr>
        <p:txBody>
          <a:bodyPr>
            <a:normAutofit fontScale="90000"/>
          </a:bodyPr>
          <a:lstStyle/>
          <a:p>
            <a:r>
              <a:rPr lang="en-US" altLang="ro-RO" dirty="0"/>
              <a:t>As the doping conc. increases more, E</a:t>
            </a:r>
            <a:r>
              <a:rPr lang="en-US" altLang="ro-RO" baseline="-25000" dirty="0"/>
              <a:t>F</a:t>
            </a:r>
            <a:r>
              <a:rPr lang="en-US" altLang="ro-RO" dirty="0"/>
              <a:t> rises above E</a:t>
            </a:r>
            <a:r>
              <a:rPr lang="en-US" altLang="ro-RO" baseline="-25000" dirty="0"/>
              <a:t>C</a:t>
            </a:r>
            <a:r>
              <a:rPr lang="en-US" altLang="ro-RO" dirty="0"/>
              <a:t/>
            </a:r>
            <a:br>
              <a:rPr lang="en-US" altLang="ro-RO" dirty="0"/>
            </a:br>
            <a:endParaRPr lang="ro-RO" dirty="0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105889" y="2209799"/>
            <a:ext cx="8916785" cy="4523509"/>
            <a:chOff x="144" y="1488"/>
            <a:chExt cx="5040" cy="2544"/>
          </a:xfrm>
        </p:grpSpPr>
        <p:sp>
          <p:nvSpPr>
            <p:cNvPr id="5" name="Rectangle 26"/>
            <p:cNvSpPr>
              <a:spLocks noChangeArrowheads="1"/>
            </p:cNvSpPr>
            <p:nvPr/>
          </p:nvSpPr>
          <p:spPr bwMode="auto">
            <a:xfrm>
              <a:off x="144" y="1488"/>
              <a:ext cx="5040" cy="254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o-RO" altLang="ro-RO"/>
            </a:p>
          </p:txBody>
        </p: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374" y="1680"/>
              <a:ext cx="4634" cy="1994"/>
              <a:chOff x="374" y="1680"/>
              <a:chExt cx="4634" cy="1994"/>
            </a:xfrm>
          </p:grpSpPr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>
                <a:off x="864" y="1920"/>
                <a:ext cx="28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864" y="3552"/>
                <a:ext cx="28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3734" y="3386"/>
                <a:ext cx="32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ro-RO" baseline="0"/>
                  <a:t>E</a:t>
                </a:r>
                <a:r>
                  <a:rPr lang="en-US" altLang="ro-RO"/>
                  <a:t>V</a:t>
                </a:r>
                <a:endParaRPr lang="en-US" altLang="ro-RO" baseline="0"/>
              </a:p>
            </p:txBody>
          </p: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3696" y="1746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ro-RO" baseline="0"/>
                  <a:t>E</a:t>
                </a:r>
                <a:r>
                  <a:rPr lang="en-US" altLang="ro-RO"/>
                  <a:t>C </a:t>
                </a:r>
                <a:r>
                  <a:rPr lang="en-US" altLang="ro-RO" sz="1400" i="1" baseline="0"/>
                  <a:t>(intrinsic)</a:t>
                </a: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864" y="1938"/>
                <a:ext cx="2832" cy="126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ro-RO" sz="1600" baseline="0"/>
                  <a:t>available impurity band states</a:t>
                </a:r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864" y="2064"/>
                <a:ext cx="28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3696" y="1920"/>
                <a:ext cx="30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ro-RO" baseline="0"/>
                  <a:t>E</a:t>
                </a:r>
                <a:r>
                  <a:rPr lang="en-US" altLang="ro-RO"/>
                  <a:t>F</a:t>
                </a:r>
                <a:endParaRPr lang="en-US" altLang="ro-RO" baseline="0"/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374" y="1884"/>
                <a:ext cx="4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ro-RO" baseline="0">
                    <a:latin typeface="Symbol" panose="05050102010706020507" pitchFamily="18" charset="2"/>
                  </a:rPr>
                  <a:t>D</a:t>
                </a:r>
                <a:r>
                  <a:rPr lang="en-US" altLang="ro-RO" baseline="0"/>
                  <a:t>E</a:t>
                </a:r>
                <a:r>
                  <a:rPr lang="en-US" altLang="ro-RO"/>
                  <a:t>g</a:t>
                </a:r>
                <a:endParaRPr lang="en-US" altLang="ro-RO" baseline="0"/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3696" y="2100"/>
                <a:ext cx="13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ro-RO" baseline="0"/>
                  <a:t>E</a:t>
                </a:r>
                <a:r>
                  <a:rPr lang="en-US" altLang="ro-RO"/>
                  <a:t>C </a:t>
                </a:r>
                <a:r>
                  <a:rPr lang="en-US" altLang="ro-RO" sz="1400" i="1" baseline="0"/>
                  <a:t>(degenerate) </a:t>
                </a:r>
                <a:r>
                  <a:rPr lang="en-US" altLang="ro-RO" baseline="0"/>
                  <a:t>~ E</a:t>
                </a:r>
                <a:r>
                  <a:rPr lang="en-US" altLang="ro-RO"/>
                  <a:t>D</a:t>
                </a:r>
                <a:endParaRPr lang="en-US" altLang="ro-RO" baseline="0"/>
              </a:p>
            </p:txBody>
          </p:sp>
          <p:sp>
            <p:nvSpPr>
              <p:cNvPr id="16" name="AutoShape 14"/>
              <p:cNvSpPr>
                <a:spLocks/>
              </p:cNvSpPr>
              <p:nvPr/>
            </p:nvSpPr>
            <p:spPr bwMode="auto">
              <a:xfrm>
                <a:off x="768" y="1920"/>
                <a:ext cx="48" cy="288"/>
              </a:xfrm>
              <a:prstGeom prst="leftBrace">
                <a:avLst>
                  <a:gd name="adj1" fmla="val 50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ro-RO" altLang="ro-RO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858" y="2070"/>
                <a:ext cx="2832" cy="12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ro-RO" sz="1600" baseline="0"/>
                  <a:t>filled impurity band states</a:t>
                </a:r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>
                <a:off x="864" y="2202"/>
                <a:ext cx="28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1200" y="16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V="1">
                <a:off x="1200" y="206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>
                <a:off x="1200" y="264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1334" y="2426"/>
                <a:ext cx="2412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ro-RO" baseline="0"/>
                  <a:t>apparent band gap narrowing:</a:t>
                </a:r>
              </a:p>
              <a:p>
                <a:pPr algn="ctr" eaLnBrk="1" hangingPunct="1"/>
                <a:r>
                  <a:rPr lang="en-US" altLang="ro-RO" b="1" baseline="0">
                    <a:latin typeface="Symbol" panose="05050102010706020507" pitchFamily="18" charset="2"/>
                  </a:rPr>
                  <a:t>D</a:t>
                </a:r>
                <a:r>
                  <a:rPr lang="en-US" altLang="ro-RO" b="1" baseline="0"/>
                  <a:t>E</a:t>
                </a:r>
                <a:r>
                  <a:rPr lang="en-US" altLang="ro-RO" b="1"/>
                  <a:t>g</a:t>
                </a:r>
                <a:r>
                  <a:rPr lang="en-US" altLang="ro-RO" b="1" baseline="30000"/>
                  <a:t>* </a:t>
                </a:r>
                <a:r>
                  <a:rPr lang="en-US" altLang="ro-RO" sz="1400" b="1" baseline="0"/>
                  <a:t>(is optically measured)</a:t>
                </a:r>
              </a:p>
            </p:txBody>
          </p:sp>
          <p:sp>
            <p:nvSpPr>
              <p:cNvPr id="23" name="Oval 21"/>
              <p:cNvSpPr>
                <a:spLocks noChangeArrowheads="1"/>
              </p:cNvSpPr>
              <p:nvPr/>
            </p:nvSpPr>
            <p:spPr bwMode="auto">
              <a:xfrm>
                <a:off x="1008" y="355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ro-RO" baseline="0">
                    <a:solidFill>
                      <a:schemeClr val="bg1"/>
                    </a:solidFill>
                  </a:rPr>
                  <a:t>-</a:t>
                </a:r>
              </a:p>
            </p:txBody>
          </p:sp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 flipV="1">
                <a:off x="1056" y="2064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25" name="Text Box 23"/>
              <p:cNvSpPr txBox="1">
                <a:spLocks noChangeArrowheads="1"/>
              </p:cNvSpPr>
              <p:nvPr/>
            </p:nvSpPr>
            <p:spPr bwMode="auto">
              <a:xfrm>
                <a:off x="1056" y="3024"/>
                <a:ext cx="2770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ro-RO" baseline="0"/>
                  <a:t>E</a:t>
                </a:r>
                <a:r>
                  <a:rPr lang="en-US" altLang="ro-RO"/>
                  <a:t>g</a:t>
                </a:r>
                <a:r>
                  <a:rPr lang="en-US" altLang="ro-RO" baseline="30000"/>
                  <a:t>*</a:t>
                </a:r>
                <a:r>
                  <a:rPr lang="en-US" altLang="ro-RO" baseline="0"/>
                  <a:t> is the apparent band gap: </a:t>
                </a:r>
              </a:p>
              <a:p>
                <a:pPr eaLnBrk="1" hangingPunct="1"/>
                <a:r>
                  <a:rPr lang="en-US" altLang="ro-RO" baseline="0"/>
                  <a:t>     </a:t>
                </a:r>
                <a:r>
                  <a:rPr lang="en-US" altLang="ro-RO" sz="1800" baseline="0"/>
                  <a:t>an electron must gain energy </a:t>
                </a:r>
                <a:r>
                  <a:rPr lang="en-US" altLang="ro-RO" sz="1800" b="1" baseline="0"/>
                  <a:t>E</a:t>
                </a:r>
                <a:r>
                  <a:rPr lang="en-US" altLang="ro-RO" sz="1800" b="1"/>
                  <a:t>g</a:t>
                </a:r>
                <a:r>
                  <a:rPr lang="en-US" altLang="ro-RO" sz="1800" b="1" baseline="30000"/>
                  <a:t>*</a:t>
                </a:r>
                <a:r>
                  <a:rPr lang="en-US" altLang="ro-RO" sz="1800" b="1" baseline="0"/>
                  <a:t> = E</a:t>
                </a:r>
                <a:r>
                  <a:rPr lang="en-US" altLang="ro-RO" sz="1800" b="1"/>
                  <a:t>F</a:t>
                </a:r>
                <a:r>
                  <a:rPr lang="en-US" altLang="ro-RO" sz="1800" b="1" baseline="0"/>
                  <a:t>-E</a:t>
                </a:r>
                <a:r>
                  <a:rPr lang="en-US" altLang="ro-RO" sz="1800" b="1"/>
                  <a:t>V</a:t>
                </a:r>
              </a:p>
            </p:txBody>
          </p:sp>
        </p:grpSp>
      </p:grp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2678081" y="176917"/>
            <a:ext cx="7772400" cy="9020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ro-RO" b="1" dirty="0"/>
              <a:t>Degenerate Semiconductors</a:t>
            </a:r>
          </a:p>
        </p:txBody>
      </p:sp>
    </p:spTree>
    <p:extLst>
      <p:ext uri="{BB962C8B-B14F-4D97-AF65-F5344CB8AC3E}">
        <p14:creationId xmlns:p14="http://schemas.microsoft.com/office/powerpoint/2010/main" val="445000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125347"/>
            <a:ext cx="10158153" cy="1280890"/>
          </a:xfrm>
        </p:spPr>
        <p:txBody>
          <a:bodyPr>
            <a:normAutofit fontScale="90000"/>
          </a:bodyPr>
          <a:lstStyle/>
          <a:p>
            <a:r>
              <a:rPr lang="en-US" altLang="ro-RO" dirty="0"/>
              <a:t>Electron Concentration</a:t>
            </a:r>
            <a:br>
              <a:rPr lang="en-US" altLang="ro-RO" dirty="0"/>
            </a:br>
            <a:r>
              <a:rPr lang="en-US" altLang="ro-RO" i="1" dirty="0"/>
              <a:t>in degenerately doped  n-type semiconductors</a:t>
            </a:r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798" y="1551709"/>
            <a:ext cx="9210503" cy="518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3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353" y="118573"/>
            <a:ext cx="11830647" cy="610770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/>
              <a:t>E</a:t>
            </a:r>
            <a:r>
              <a:rPr lang="en-US" b="1" dirty="0" err="1"/>
              <a:t>qu</a:t>
            </a:r>
            <a:r>
              <a:rPr lang="ro-RO" b="1" dirty="0"/>
              <a:t>ili</a:t>
            </a:r>
            <a:r>
              <a:rPr lang="en-US" b="1" dirty="0" err="1"/>
              <a:t>brium</a:t>
            </a:r>
            <a:r>
              <a:rPr lang="ro-RO" b="1" dirty="0"/>
              <a:t> ele</a:t>
            </a:r>
            <a:r>
              <a:rPr lang="en-US" b="1" dirty="0"/>
              <a:t>c</a:t>
            </a:r>
            <a:r>
              <a:rPr lang="ro-RO" b="1" dirty="0"/>
              <a:t>t</a:t>
            </a:r>
            <a:r>
              <a:rPr lang="en-US" b="1" dirty="0"/>
              <a:t>r</a:t>
            </a:r>
            <a:r>
              <a:rPr lang="ro-RO" b="1" dirty="0"/>
              <a:t>o</a:t>
            </a:r>
            <a:r>
              <a:rPr lang="en-US" b="1" dirty="0"/>
              <a:t>n</a:t>
            </a:r>
            <a:r>
              <a:rPr lang="ro-RO" b="1" dirty="0"/>
              <a:t> a</a:t>
            </a:r>
            <a:r>
              <a:rPr lang="en-US" b="1" dirty="0"/>
              <a:t>n</a:t>
            </a:r>
            <a:r>
              <a:rPr lang="ro-RO" b="1" dirty="0"/>
              <a:t>d hole </a:t>
            </a:r>
            <a:r>
              <a:rPr lang="en-US" b="1" dirty="0"/>
              <a:t>concentrations</a:t>
            </a:r>
            <a:endParaRPr lang="ro-RO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389" y="2819117"/>
            <a:ext cx="5851611" cy="4038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9343"/>
            <a:ext cx="6340389" cy="40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6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2804"/>
          </a:xfrm>
        </p:spPr>
        <p:txBody>
          <a:bodyPr/>
          <a:lstStyle/>
          <a:p>
            <a:r>
              <a:rPr lang="en-US" dirty="0"/>
              <a:t>Position of Fermi energy level</a:t>
            </a:r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833" y="1143000"/>
            <a:ext cx="5716162" cy="4072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399" y="1565023"/>
            <a:ext cx="5820869" cy="36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6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011" y="252777"/>
            <a:ext cx="10896601" cy="660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3121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223</TotalTime>
  <Words>418</Words>
  <Application>Microsoft Office PowerPoint</Application>
  <PresentationFormat>Widescreen</PresentationFormat>
  <Paragraphs>61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Century Gothic</vt:lpstr>
      <vt:lpstr>Symbol</vt:lpstr>
      <vt:lpstr>Times New Roman</vt:lpstr>
      <vt:lpstr>Wingdings 3</vt:lpstr>
      <vt:lpstr>Wisp</vt:lpstr>
      <vt:lpstr>Equation.3</vt:lpstr>
      <vt:lpstr>Review on SC for seminars</vt:lpstr>
      <vt:lpstr>Compensate semiconductors</vt:lpstr>
      <vt:lpstr>PowerPoint Presentation</vt:lpstr>
      <vt:lpstr>Degenerate semiconductors</vt:lpstr>
      <vt:lpstr>As the doping conc. increases more, EF rises above EC </vt:lpstr>
      <vt:lpstr>Electron Concentration in degenerately doped  n-type semiconductors</vt:lpstr>
      <vt:lpstr>Equilibrium electron and hole concentrations</vt:lpstr>
      <vt:lpstr>Position of Fermi energy level</vt:lpstr>
      <vt:lpstr>PowerPoint Presentation</vt:lpstr>
      <vt:lpstr>PowerPoint Presentation</vt:lpstr>
      <vt:lpstr>A very useful relationship</vt:lpstr>
      <vt:lpstr>Summary</vt:lpstr>
      <vt:lpstr>Legea Wiedemann–Franz </vt:lpstr>
      <vt:lpstr>Rezistenta de patrat /unei foi</vt:lpstr>
      <vt:lpstr>Elemente de cristalografie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29</cp:revision>
  <dcterms:created xsi:type="dcterms:W3CDTF">2023-01-13T07:44:43Z</dcterms:created>
  <dcterms:modified xsi:type="dcterms:W3CDTF">2023-02-16T08:11:19Z</dcterms:modified>
</cp:coreProperties>
</file>